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3"/>
  </p:notesMasterIdLst>
  <p:sldIdLst>
    <p:sldId id="497" r:id="rId2"/>
    <p:sldId id="496" r:id="rId3"/>
    <p:sldId id="263" r:id="rId4"/>
    <p:sldId id="475" r:id="rId5"/>
    <p:sldId id="469" r:id="rId6"/>
    <p:sldId id="476" r:id="rId7"/>
    <p:sldId id="470" r:id="rId8"/>
    <p:sldId id="422" r:id="rId9"/>
    <p:sldId id="432" r:id="rId10"/>
    <p:sldId id="433" r:id="rId11"/>
    <p:sldId id="457" r:id="rId12"/>
    <p:sldId id="434" r:id="rId13"/>
    <p:sldId id="416" r:id="rId14"/>
    <p:sldId id="428" r:id="rId15"/>
    <p:sldId id="494" r:id="rId16"/>
    <p:sldId id="460" r:id="rId17"/>
    <p:sldId id="462" r:id="rId18"/>
    <p:sldId id="461" r:id="rId19"/>
    <p:sldId id="439" r:id="rId20"/>
    <p:sldId id="440" r:id="rId21"/>
    <p:sldId id="445" r:id="rId22"/>
    <p:sldId id="471" r:id="rId23"/>
    <p:sldId id="492" r:id="rId24"/>
    <p:sldId id="473" r:id="rId25"/>
    <p:sldId id="488" r:id="rId26"/>
    <p:sldId id="480" r:id="rId27"/>
    <p:sldId id="489" r:id="rId28"/>
    <p:sldId id="479" r:id="rId29"/>
    <p:sldId id="472" r:id="rId30"/>
    <p:sldId id="485" r:id="rId31"/>
    <p:sldId id="477" r:id="rId32"/>
    <p:sldId id="491" r:id="rId33"/>
    <p:sldId id="481" r:id="rId34"/>
    <p:sldId id="487" r:id="rId35"/>
    <p:sldId id="490" r:id="rId36"/>
    <p:sldId id="441" r:id="rId37"/>
    <p:sldId id="449" r:id="rId38"/>
    <p:sldId id="459" r:id="rId39"/>
    <p:sldId id="493" r:id="rId40"/>
    <p:sldId id="464" r:id="rId41"/>
    <p:sldId id="281" r:id="rId42"/>
  </p:sldIdLst>
  <p:sldSz cx="12190413"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יעל נזר" initials="ינ" lastIdx="5" clrIdx="0">
    <p:extLst>
      <p:ext uri="{19B8F6BF-5375-455C-9EA6-DF929625EA0E}">
        <p15:presenceInfo xmlns:p15="http://schemas.microsoft.com/office/powerpoint/2012/main" userId="יעל נזר" providerId="None"/>
      </p:ext>
    </p:extLst>
  </p:cmAuthor>
  <p:cmAuthor id="2" name="תומר בוזמן" initials="תב" lastIdx="23" clrIdx="1">
    <p:extLst>
      <p:ext uri="{19B8F6BF-5375-455C-9EA6-DF929625EA0E}">
        <p15:presenceInfo xmlns:p15="http://schemas.microsoft.com/office/powerpoint/2012/main" userId="2e8a35d5f6c2f3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סגנון בהיר 3 - הדגשה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456" autoAdjust="0"/>
    <p:restoredTop sz="76503" autoAdjust="0"/>
  </p:normalViewPr>
  <p:slideViewPr>
    <p:cSldViewPr snapToGrid="0" snapToObjects="1">
      <p:cViewPr varScale="1">
        <p:scale>
          <a:sx n="80" d="100"/>
          <a:sy n="80" d="100"/>
        </p:scale>
        <p:origin x="1692" y="8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ח'/אלול/תש"ף</a:t>
            </a:fld>
            <a:endParaRPr lang="he-IL"/>
          </a:p>
        </p:txBody>
      </p:sp>
      <p:sp>
        <p:nvSpPr>
          <p:cNvPr id="4" name="מציין מיקום של תמונת שקופית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1</a:t>
            </a:fld>
            <a:endParaRPr lang="he-IL"/>
          </a:p>
        </p:txBody>
      </p:sp>
    </p:spTree>
    <p:extLst>
      <p:ext uri="{BB962C8B-B14F-4D97-AF65-F5344CB8AC3E}">
        <p14:creationId xmlns:p14="http://schemas.microsoft.com/office/powerpoint/2010/main" val="3979931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baseline="0" dirty="0"/>
              <a:t>הקראת השקופית +הוספות.</a:t>
            </a:r>
          </a:p>
          <a:p>
            <a:r>
              <a:rPr lang="he-IL" b="0" baseline="0" dirty="0"/>
              <a:t>החברה- האם מוכרת לי? האם זו חברה מומלצת שרבים משתמשים בה?</a:t>
            </a:r>
          </a:p>
          <a:p>
            <a:r>
              <a:rPr lang="he-IL" b="0" baseline="0" dirty="0"/>
              <a:t>הצורך- לשימוש ביתי- אישי/ מקצועי, חובבן צילום לא יקנה מצלמה כמו של צלם מקצועי.</a:t>
            </a:r>
          </a:p>
          <a:p>
            <a:r>
              <a:rPr lang="he-IL" b="0" baseline="0" dirty="0"/>
              <a:t>ביצועים- האם התמונה איכותית? האם המצלמה קלה לנשיאה? האם גדולה או קטנה? </a:t>
            </a:r>
          </a:p>
          <a:p>
            <a:r>
              <a:rPr lang="he-IL" b="0" baseline="0" dirty="0"/>
              <a:t>איכות ומיקוד העדשה, וכמובן המחיר.</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10</a:t>
            </a:fld>
            <a:endParaRPr lang="he-IL"/>
          </a:p>
        </p:txBody>
      </p:sp>
    </p:spTree>
    <p:extLst>
      <p:ext uri="{BB962C8B-B14F-4D97-AF65-F5344CB8AC3E}">
        <p14:creationId xmlns:p14="http://schemas.microsoft.com/office/powerpoint/2010/main" val="4110182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e-IL" dirty="0"/>
              <a:t>אז בואו נראה, מה למדנו עד כה על ההשוואה? </a:t>
            </a:r>
          </a:p>
          <a:p>
            <a:pPr marL="0" lvl="0" indent="0" algn="r" rtl="0">
              <a:spcBef>
                <a:spcPts val="0"/>
              </a:spcBef>
              <a:spcAft>
                <a:spcPts val="0"/>
              </a:spcAft>
              <a:buNone/>
            </a:pPr>
            <a:r>
              <a:rPr lang="he-IL" dirty="0"/>
              <a:t>למדנו לזהות</a:t>
            </a:r>
            <a:r>
              <a:rPr lang="he-IL" baseline="0" dirty="0"/>
              <a:t> את נושא ההשוואה- כמו שראינו קודם- השוואה בנושא המצלמות,</a:t>
            </a:r>
          </a:p>
          <a:p>
            <a:pPr marL="0" lvl="0" indent="0" algn="r" rtl="0">
              <a:spcBef>
                <a:spcPts val="0"/>
              </a:spcBef>
              <a:spcAft>
                <a:spcPts val="0"/>
              </a:spcAft>
              <a:buNone/>
            </a:pPr>
            <a:r>
              <a:rPr lang="he-IL" baseline="0" dirty="0"/>
              <a:t> לזהות מהי מטרת ההשוואה- איזו מצלמה כדאי לרכוש?</a:t>
            </a:r>
          </a:p>
          <a:p>
            <a:pPr marL="0" lvl="0" indent="0" algn="r" rtl="0">
              <a:spcBef>
                <a:spcPts val="0"/>
              </a:spcBef>
              <a:spcAft>
                <a:spcPts val="0"/>
              </a:spcAft>
              <a:buNone/>
            </a:pPr>
            <a:r>
              <a:rPr lang="he-IL" baseline="0" dirty="0"/>
              <a:t>לזהות תבחינים להשוואה- עפ"י מה אשווה, לפי מחיר? לפי איכות, גודל  וכן הלאה.</a:t>
            </a:r>
          </a:p>
          <a:p>
            <a:pPr marL="0" lvl="0" indent="0" algn="r" rtl="0">
              <a:spcBef>
                <a:spcPts val="0"/>
              </a:spcBef>
              <a:spcAft>
                <a:spcPts val="0"/>
              </a:spcAft>
              <a:buNone/>
            </a:pPr>
            <a:r>
              <a:rPr lang="he-IL" baseline="0" dirty="0"/>
              <a:t>כעת נמשיך ונלמד כיצד אפשר להשוות באמצעות טבלה, הטבלה היא מארגן גרפי העוזרת לנו לארגן את המידע ולהסיק את המסקנות מתוך ההשוואה.</a:t>
            </a:r>
          </a:p>
          <a:p>
            <a:pPr marL="0" lvl="0" indent="0" algn="r" rtl="0">
              <a:spcBef>
                <a:spcPts val="0"/>
              </a:spcBef>
              <a:spcAft>
                <a:spcPts val="0"/>
              </a:spcAft>
              <a:buNone/>
            </a:pPr>
            <a:endParaRPr dirty="0"/>
          </a:p>
        </p:txBody>
      </p:sp>
    </p:spTree>
    <p:extLst>
      <p:ext uri="{BB962C8B-B14F-4D97-AF65-F5344CB8AC3E}">
        <p14:creationId xmlns:p14="http://schemas.microsoft.com/office/powerpoint/2010/main" val="1731623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התבוננו בתמונות ושערו מהו נושא ההשוואה. 30 שניות המתנה.</a:t>
            </a:r>
            <a:endParaRPr lang="he-IL" baseline="0"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12</a:t>
            </a:fld>
            <a:endParaRPr lang="he-IL"/>
          </a:p>
        </p:txBody>
      </p:sp>
    </p:spTree>
    <p:extLst>
      <p:ext uri="{BB962C8B-B14F-4D97-AF65-F5344CB8AC3E}">
        <p14:creationId xmlns:p14="http://schemas.microsoft.com/office/powerpoint/2010/main" val="2074109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כעת</a:t>
            </a:r>
            <a:r>
              <a:rPr lang="he-IL" baseline="0" dirty="0"/>
              <a:t> נערוך השוואה בין נסיעה בתחבורה פרטית לבין נסיעה בתחבורה ציבורית.</a:t>
            </a:r>
            <a:endParaRPr lang="he-IL" dirty="0"/>
          </a:p>
        </p:txBody>
      </p:sp>
      <p:sp>
        <p:nvSpPr>
          <p:cNvPr id="4" name="מציין מיקום של מספר שקופית 3"/>
          <p:cNvSpPr>
            <a:spLocks noGrp="1"/>
          </p:cNvSpPr>
          <p:nvPr>
            <p:ph type="sldNum" sz="quarter" idx="5"/>
          </p:nvPr>
        </p:nvSpPr>
        <p:spPr/>
        <p:txBody>
          <a:bodyPr/>
          <a:lstStyle/>
          <a:p>
            <a:fld id="{1508B83D-C1EA-48A4-8716-834FB083AB50}" type="slidenum">
              <a:rPr lang="he-IL" smtClean="0"/>
              <a:t>13</a:t>
            </a:fld>
            <a:endParaRPr lang="he-IL"/>
          </a:p>
        </p:txBody>
      </p:sp>
    </p:spTree>
    <p:extLst>
      <p:ext uri="{BB962C8B-B14F-4D97-AF65-F5344CB8AC3E}">
        <p14:creationId xmlns:p14="http://schemas.microsoft.com/office/powerpoint/2010/main" val="3621306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מטרת ההשוואה היא הצגת היתרונות והחסרונות בנסיעה בתחבורה הציבורית מול הנסיעה בתחבורה הפרטית.</a:t>
            </a:r>
          </a:p>
          <a:p>
            <a:endParaRPr lang="he-IL" baseline="0" dirty="0"/>
          </a:p>
        </p:txBody>
      </p:sp>
      <p:sp>
        <p:nvSpPr>
          <p:cNvPr id="4" name="מציין מיקום של מספר שקופית 3"/>
          <p:cNvSpPr>
            <a:spLocks noGrp="1"/>
          </p:cNvSpPr>
          <p:nvPr>
            <p:ph type="sldNum" sz="quarter" idx="5"/>
          </p:nvPr>
        </p:nvSpPr>
        <p:spPr/>
        <p:txBody>
          <a:bodyPr/>
          <a:lstStyle/>
          <a:p>
            <a:fld id="{1508B83D-C1EA-48A4-8716-834FB083AB50}" type="slidenum">
              <a:rPr lang="he-IL" smtClean="0"/>
              <a:t>14</a:t>
            </a:fld>
            <a:endParaRPr lang="he-IL"/>
          </a:p>
        </p:txBody>
      </p:sp>
    </p:spTree>
    <p:extLst>
      <p:ext uri="{BB962C8B-B14F-4D97-AF65-F5344CB8AC3E}">
        <p14:creationId xmlns:p14="http://schemas.microsoft.com/office/powerpoint/2010/main" val="1364195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חשבו וכתבו לעצמכם מהם היתרונות והחסרונות בכל אחד מסוגי התחבורה- ציבורית או פרטית אני ממתינה 3 דקות</a:t>
            </a:r>
          </a:p>
          <a:p>
            <a:r>
              <a:rPr lang="he-IL" baseline="0" dirty="0"/>
              <a:t>כעת נתנסה בארגון המידע בטבלה.</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15</a:t>
            </a:fld>
            <a:endParaRPr lang="he-IL"/>
          </a:p>
        </p:txBody>
      </p:sp>
    </p:spTree>
    <p:extLst>
      <p:ext uri="{BB962C8B-B14F-4D97-AF65-F5344CB8AC3E}">
        <p14:creationId xmlns:p14="http://schemas.microsoft.com/office/powerpoint/2010/main" val="2764018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הטבלה</a:t>
            </a:r>
            <a:r>
              <a:rPr lang="he-IL" baseline="0" dirty="0"/>
              <a:t> היא כלי לארגון מידע.</a:t>
            </a:r>
          </a:p>
          <a:p>
            <a:r>
              <a:rPr lang="he-IL" baseline="0" dirty="0"/>
              <a:t>בואו נסכם- ההשוואה היא בין נסיעה בתחבורה פרטית לבין נסיעה בתחבורה ציבורית.</a:t>
            </a:r>
          </a:p>
          <a:p>
            <a:r>
              <a:rPr lang="he-IL" baseline="0" dirty="0"/>
              <a:t>מטרתה- הצגת היתרונות והחסרונות של כל אחד מסוגי התחבורה.</a:t>
            </a:r>
          </a:p>
          <a:p>
            <a:r>
              <a:rPr lang="he-IL" baseline="0" dirty="0"/>
              <a:t>כך נראית הטבלה שלנו, כעת נסביר איך אנחנו בונים טבלה למטרת השוואה. </a:t>
            </a:r>
          </a:p>
          <a:p>
            <a:r>
              <a:rPr lang="he-IL" baseline="0" dirty="0"/>
              <a:t>יש את התבחינים שבחרנו- עלות הנסיעה ונוחות הנסיעה.</a:t>
            </a:r>
          </a:p>
          <a:p>
            <a:r>
              <a:rPr lang="he-IL" baseline="0" dirty="0"/>
              <a:t>המושווים שלי הם- תחבורה פרטית  לעומת תחבורה הציבורית. </a:t>
            </a:r>
          </a:p>
          <a:p>
            <a:r>
              <a:rPr lang="he-IL" baseline="0" dirty="0"/>
              <a:t>כעת עפ"י הנתונים שכתבתם קודם, השלימו  את הטבלה. אני ממתינה 2 דקות </a:t>
            </a:r>
            <a:endParaRPr lang="he-IL" dirty="0"/>
          </a:p>
        </p:txBody>
      </p:sp>
      <p:sp>
        <p:nvSpPr>
          <p:cNvPr id="4" name="מציין מיקום של מספר שקופית 3"/>
          <p:cNvSpPr>
            <a:spLocks noGrp="1"/>
          </p:cNvSpPr>
          <p:nvPr>
            <p:ph type="sldNum" sz="quarter" idx="5"/>
          </p:nvPr>
        </p:nvSpPr>
        <p:spPr/>
        <p:txBody>
          <a:bodyPr/>
          <a:lstStyle/>
          <a:p>
            <a:fld id="{1508B83D-C1EA-48A4-8716-834FB083AB50}" type="slidenum">
              <a:rPr lang="he-IL" smtClean="0"/>
              <a:t>16</a:t>
            </a:fld>
            <a:endParaRPr lang="he-IL"/>
          </a:p>
        </p:txBody>
      </p:sp>
    </p:spTree>
    <p:extLst>
      <p:ext uri="{BB962C8B-B14F-4D97-AF65-F5344CB8AC3E}">
        <p14:creationId xmlns:p14="http://schemas.microsoft.com/office/powerpoint/2010/main" val="2189732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נראה את הטבלה השלמה, אני בטוחה שאלו גם התשובות שלכם פחות או יותר,</a:t>
            </a:r>
          </a:p>
          <a:p>
            <a:r>
              <a:rPr lang="he-IL" baseline="0" dirty="0"/>
              <a:t>עלות הנסיעה בתחבורה הפרטית היא גבוהה ובתחבורה ציבורית העלות נמוכה.</a:t>
            </a:r>
          </a:p>
          <a:p>
            <a:r>
              <a:rPr lang="he-IL" b="1" baseline="0" dirty="0"/>
              <a:t>המשך הקראת הנתונים שבטבלה</a:t>
            </a:r>
          </a:p>
          <a:p>
            <a:r>
              <a:rPr lang="he-IL" baseline="0" dirty="0"/>
              <a:t>זה היה השלב שלנו- ארגון המידע בטבלה.</a:t>
            </a:r>
          </a:p>
          <a:p>
            <a:r>
              <a:rPr lang="he-IL" baseline="0" dirty="0"/>
              <a:t>ונעבור לשלב הבא- הסקת מסקנות מתוך הטבלה שלנו.</a:t>
            </a:r>
          </a:p>
          <a:p>
            <a:r>
              <a:rPr lang="he-IL" baseline="0" dirty="0"/>
              <a:t>מהי המסקנה העולה מן הנתונים? (המתנה קלה)</a:t>
            </a:r>
          </a:p>
          <a:p>
            <a:r>
              <a:rPr lang="he-IL" baseline="0" dirty="0"/>
              <a:t>לפי מה שאנחנו רואים בטבלה כדאי לנסוע בתחבורה ציבורית. </a:t>
            </a:r>
            <a:endParaRPr lang="he-IL" dirty="0"/>
          </a:p>
        </p:txBody>
      </p:sp>
      <p:sp>
        <p:nvSpPr>
          <p:cNvPr id="4" name="מציין מיקום של מספר שקופית 3"/>
          <p:cNvSpPr>
            <a:spLocks noGrp="1"/>
          </p:cNvSpPr>
          <p:nvPr>
            <p:ph type="sldNum" sz="quarter" idx="5"/>
          </p:nvPr>
        </p:nvSpPr>
        <p:spPr/>
        <p:txBody>
          <a:bodyPr/>
          <a:lstStyle/>
          <a:p>
            <a:fld id="{1508B83D-C1EA-48A4-8716-834FB083AB50}" type="slidenum">
              <a:rPr lang="he-IL" smtClean="0"/>
              <a:t>17</a:t>
            </a:fld>
            <a:endParaRPr lang="he-IL"/>
          </a:p>
        </p:txBody>
      </p:sp>
    </p:spTree>
    <p:extLst>
      <p:ext uri="{BB962C8B-B14F-4D97-AF65-F5344CB8AC3E}">
        <p14:creationId xmlns:p14="http://schemas.microsoft.com/office/powerpoint/2010/main" val="1987421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baseline="0" dirty="0"/>
              <a:t>ניתן לנסח את המסקנה בכמה אופנים, שימו לב להיגדים שלמעלה. </a:t>
            </a:r>
            <a:r>
              <a:rPr lang="he-IL" b="1" baseline="0" dirty="0"/>
              <a:t>הקראת ההיגדים.</a:t>
            </a:r>
          </a:p>
          <a:p>
            <a:r>
              <a:rPr lang="he-IL" b="0" baseline="0" dirty="0"/>
              <a:t>כתבו במחברתכם את המסקנה ב-  3 משפטים שונים, השתמשו בהיגדים.</a:t>
            </a:r>
          </a:p>
          <a:p>
            <a:r>
              <a:rPr lang="he-IL" b="0" baseline="0" dirty="0"/>
              <a:t>זמן המתנה 2 דקות.</a:t>
            </a:r>
          </a:p>
          <a:p>
            <a:r>
              <a:rPr lang="he-IL" b="0" baseline="0" dirty="0"/>
              <a:t>אני בטוחה שכתבתם משפטים נכונים ונפלאים, חבל שאני לא יכולה לשמוע אתכם, אבל אשתף אתכם במשפטים שאני כתבתי.</a:t>
            </a:r>
            <a:endParaRPr lang="he-IL" b="0" dirty="0"/>
          </a:p>
        </p:txBody>
      </p:sp>
      <p:sp>
        <p:nvSpPr>
          <p:cNvPr id="4" name="מציין מיקום של מספר שקופית 3"/>
          <p:cNvSpPr>
            <a:spLocks noGrp="1"/>
          </p:cNvSpPr>
          <p:nvPr>
            <p:ph type="sldNum" sz="quarter" idx="5"/>
          </p:nvPr>
        </p:nvSpPr>
        <p:spPr/>
        <p:txBody>
          <a:bodyPr/>
          <a:lstStyle/>
          <a:p>
            <a:fld id="{1508B83D-C1EA-48A4-8716-834FB083AB50}" type="slidenum">
              <a:rPr lang="he-IL" smtClean="0"/>
              <a:t>18</a:t>
            </a:fld>
            <a:endParaRPr lang="he-IL"/>
          </a:p>
        </p:txBody>
      </p:sp>
    </p:spTree>
    <p:extLst>
      <p:ext uri="{BB962C8B-B14F-4D97-AF65-F5344CB8AC3E}">
        <p14:creationId xmlns:p14="http://schemas.microsoft.com/office/powerpoint/2010/main" val="248752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baseline="0" dirty="0"/>
              <a:t>קריאת המשפטים.</a:t>
            </a:r>
          </a:p>
          <a:p>
            <a:r>
              <a:rPr lang="he-IL" b="0" baseline="0" dirty="0"/>
              <a:t>השימוש בהיגדים עזר לנו לנסח את המסקנה, נפגוש את ההיגדים האלו ונשתמש בהם עוד מספר פעמים במהלך השיעור.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19</a:t>
            </a:fld>
            <a:endParaRPr lang="he-IL"/>
          </a:p>
        </p:txBody>
      </p:sp>
    </p:spTree>
    <p:extLst>
      <p:ext uri="{BB962C8B-B14F-4D97-AF65-F5344CB8AC3E}">
        <p14:creationId xmlns:p14="http://schemas.microsoft.com/office/powerpoint/2010/main" val="20639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e-IL" dirty="0"/>
              <a:t>שלום</a:t>
            </a:r>
            <a:r>
              <a:rPr lang="he-IL" baseline="0" dirty="0"/>
              <a:t> לכולם,</a:t>
            </a:r>
          </a:p>
          <a:p>
            <a:pPr marL="0" lvl="0" indent="0" algn="r" rtl="0">
              <a:spcBef>
                <a:spcPts val="0"/>
              </a:spcBef>
              <a:spcAft>
                <a:spcPts val="0"/>
              </a:spcAft>
              <a:buNone/>
            </a:pPr>
            <a:r>
              <a:rPr lang="he-IL" baseline="0" dirty="0"/>
              <a:t>שמי שירה ואני שמחה שהצטרפתם אלי ללמוד יחד שיעור עברית.</a:t>
            </a:r>
            <a:endParaRPr lang="he-IL"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58616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בחלק זה של השיעור נראה השוואות שונות בתחומי דעת שונים.</a:t>
            </a:r>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20</a:t>
            </a:fld>
            <a:endParaRPr lang="he-IL"/>
          </a:p>
        </p:txBody>
      </p:sp>
    </p:spTree>
    <p:extLst>
      <p:ext uri="{BB962C8B-B14F-4D97-AF65-F5344CB8AC3E}">
        <p14:creationId xmlns:p14="http://schemas.microsoft.com/office/powerpoint/2010/main" val="3306038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לנו כאן השוואה מתוך ספר מדעים.</a:t>
            </a:r>
          </a:p>
          <a:p>
            <a:r>
              <a:rPr lang="he-IL" dirty="0"/>
              <a:t>כפי שאתם</a:t>
            </a:r>
            <a:r>
              <a:rPr lang="he-IL" baseline="0" dirty="0"/>
              <a:t> רואים, נושא השוואה שלנו הוא סוגי אנרגיה של מכשירים ומתקנים בסביבה בה אנו חיים.</a:t>
            </a:r>
            <a:endParaRPr lang="he-IL" dirty="0"/>
          </a:p>
          <a:p>
            <a:r>
              <a:rPr lang="he-IL" baseline="0" dirty="0"/>
              <a:t>נחשוב אלו מכשירים יש לנו בבית, למה מיועדים ואיזה סוג אנרגיה הם צריכים כדי לפעול, לדוגמה: בבית יש לנו מקרר, טלפון, מכונת כביסה</a:t>
            </a:r>
            <a:endParaRPr lang="he-IL" dirty="0"/>
          </a:p>
          <a:p>
            <a:r>
              <a:rPr lang="he-IL" dirty="0"/>
              <a:t>ברחוב- יש לנו רמזורים, פנסים, מכוניות. </a:t>
            </a:r>
            <a:r>
              <a:rPr lang="he-IL" baseline="0" dirty="0"/>
              <a:t> </a:t>
            </a:r>
            <a:r>
              <a:rPr lang="he-IL" dirty="0"/>
              <a:t>בבית הספר : מקרן, מזגן ועוד.</a:t>
            </a:r>
          </a:p>
          <a:p>
            <a:r>
              <a:rPr lang="he-IL" dirty="0"/>
              <a:t>אלו</a:t>
            </a:r>
            <a:r>
              <a:rPr lang="he-IL" baseline="0" dirty="0"/>
              <a:t> התבחינים שלנו, כעת אני צריכה להשלים את המידע ולאחר מכן להסיק מסקנות. </a:t>
            </a:r>
          </a:p>
          <a:p>
            <a:r>
              <a:rPr lang="he-IL" dirty="0"/>
              <a:t> – סוגי האנרגיה-</a:t>
            </a:r>
            <a:r>
              <a:rPr lang="he-IL" baseline="0" dirty="0"/>
              <a:t> </a:t>
            </a:r>
            <a:r>
              <a:rPr lang="he-IL" baseline="0" dirty="0" err="1"/>
              <a:t>הכח</a:t>
            </a:r>
            <a:r>
              <a:rPr lang="he-IL" baseline="0" dirty="0"/>
              <a:t> שמפעיל את המכשיר</a:t>
            </a:r>
            <a:r>
              <a:rPr lang="he-IL" dirty="0"/>
              <a:t>- יכולה להיות אנרגיה סולארית, חשמלית</a:t>
            </a:r>
            <a:r>
              <a:rPr lang="he-IL" baseline="0" dirty="0"/>
              <a:t> </a:t>
            </a:r>
            <a:r>
              <a:rPr lang="he-IL" baseline="0" dirty="0" err="1"/>
              <a:t>וכו</a:t>
            </a:r>
            <a:r>
              <a:rPr lang="he-IL" baseline="0" dirty="0"/>
              <a:t>'.</a:t>
            </a:r>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21</a:t>
            </a:fld>
            <a:endParaRPr lang="he-IL"/>
          </a:p>
        </p:txBody>
      </p:sp>
    </p:spTree>
    <p:extLst>
      <p:ext uri="{BB962C8B-B14F-4D97-AF65-F5344CB8AC3E}">
        <p14:creationId xmlns:p14="http://schemas.microsoft.com/office/powerpoint/2010/main" val="1710935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השלימו</a:t>
            </a:r>
            <a:r>
              <a:rPr lang="he-IL" baseline="0" dirty="0"/>
              <a:t> את הטבלה, אני ממתינה 3 דקות.</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22</a:t>
            </a:fld>
            <a:endParaRPr lang="he-IL"/>
          </a:p>
        </p:txBody>
      </p:sp>
    </p:spTree>
    <p:extLst>
      <p:ext uri="{BB962C8B-B14F-4D97-AF65-F5344CB8AC3E}">
        <p14:creationId xmlns:p14="http://schemas.microsoft.com/office/powerpoint/2010/main" val="341202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תוכלו לראות טבלה לדוגמה </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23</a:t>
            </a:fld>
            <a:endParaRPr lang="he-IL"/>
          </a:p>
        </p:txBody>
      </p:sp>
    </p:spTree>
    <p:extLst>
      <p:ext uri="{BB962C8B-B14F-4D97-AF65-F5344CB8AC3E}">
        <p14:creationId xmlns:p14="http://schemas.microsoft.com/office/powerpoint/2010/main" val="1428838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קראו</a:t>
            </a:r>
            <a:r>
              <a:rPr lang="he-IL" baseline="0" dirty="0"/>
              <a:t> את הקטע המוצג לפניכם, אני ממתינה 2 דקות.</a:t>
            </a:r>
          </a:p>
          <a:p>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24</a:t>
            </a:fld>
            <a:endParaRPr lang="he-IL"/>
          </a:p>
        </p:txBody>
      </p:sp>
    </p:spTree>
    <p:extLst>
      <p:ext uri="{BB962C8B-B14F-4D97-AF65-F5344CB8AC3E}">
        <p14:creationId xmlns:p14="http://schemas.microsoft.com/office/powerpoint/2010/main" val="1011415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כתבו</a:t>
            </a:r>
            <a:r>
              <a:rPr lang="he-IL" baseline="0" dirty="0"/>
              <a:t> במחברתכם מהם כלי הדם המוזכרים בטקסט.</a:t>
            </a:r>
          </a:p>
          <a:p>
            <a:r>
              <a:rPr lang="he-IL" baseline="0" dirty="0"/>
              <a:t>במה כלי הדם שונים ובמה הם דומים? אני ממתינה 3 דקות.  </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25</a:t>
            </a:fld>
            <a:endParaRPr lang="he-IL"/>
          </a:p>
        </p:txBody>
      </p:sp>
    </p:spTree>
    <p:extLst>
      <p:ext uri="{BB962C8B-B14F-4D97-AF65-F5344CB8AC3E}">
        <p14:creationId xmlns:p14="http://schemas.microsoft.com/office/powerpoint/2010/main" val="2692257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השלימו את הטבלה, המתנה 2 דקות </a:t>
            </a: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26</a:t>
            </a:fld>
            <a:endParaRPr lang="he-IL"/>
          </a:p>
        </p:txBody>
      </p:sp>
    </p:spTree>
    <p:extLst>
      <p:ext uri="{BB962C8B-B14F-4D97-AF65-F5344CB8AC3E}">
        <p14:creationId xmlns:p14="http://schemas.microsoft.com/office/powerpoint/2010/main" val="3561796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baseline="0" dirty="0"/>
              <a:t>הקראת הטבלה</a:t>
            </a:r>
          </a:p>
          <a:p>
            <a:r>
              <a:rPr lang="he-IL" sz="1200" kern="1200" dirty="0">
                <a:solidFill>
                  <a:schemeClr val="tx1"/>
                </a:solidFill>
                <a:latin typeface="+mn-lt"/>
                <a:ea typeface="+mn-ea"/>
                <a:cs typeface="+mn-cs"/>
              </a:rPr>
              <a:t>ומהן המסקנות? כתבו לפניכם את המסקנות</a:t>
            </a:r>
            <a:r>
              <a:rPr lang="he-IL" sz="1200" kern="1200" baseline="0" dirty="0">
                <a:solidFill>
                  <a:schemeClr val="tx1"/>
                </a:solidFill>
                <a:latin typeface="+mn-lt"/>
                <a:ea typeface="+mn-ea"/>
                <a:cs typeface="+mn-cs"/>
              </a:rPr>
              <a:t> העולות מהטבלה, השתמשו בהיגדים שלפניכם. אני ממתינה דקה.</a:t>
            </a:r>
            <a:endParaRPr lang="he-IL" sz="1200" kern="1200" dirty="0">
              <a:solidFill>
                <a:schemeClr val="tx1"/>
              </a:solidFill>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27</a:t>
            </a:fld>
            <a:endParaRPr lang="he-IL"/>
          </a:p>
        </p:txBody>
      </p:sp>
    </p:spTree>
    <p:extLst>
      <p:ext uri="{BB962C8B-B14F-4D97-AF65-F5344CB8AC3E}">
        <p14:creationId xmlns:p14="http://schemas.microsoft.com/office/powerpoint/2010/main" val="3058328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כעת נראה השוואה בין כמות משקעים בארץ באזורים שונים בחודש חשוון.</a:t>
            </a:r>
          </a:p>
          <a:p>
            <a:r>
              <a:rPr lang="he-IL" baseline="0" dirty="0"/>
              <a:t>מהו הכלי שהשתמשו בו כדי לערוך את ההשוואה? </a:t>
            </a:r>
            <a:r>
              <a:rPr lang="he-IL" b="1" baseline="0" dirty="0"/>
              <a:t>(המתנה קלה)</a:t>
            </a:r>
          </a:p>
          <a:p>
            <a:r>
              <a:rPr lang="he-IL" sz="1200" kern="1200" baseline="0" dirty="0">
                <a:solidFill>
                  <a:schemeClr val="tx1"/>
                </a:solidFill>
                <a:latin typeface="+mn-lt"/>
                <a:ea typeface="+mn-ea"/>
                <a:cs typeface="+mn-cs"/>
              </a:rPr>
              <a:t>יש לנו כאן שימוש בצבע ומקראה לנמען להבנת התרשים. </a:t>
            </a:r>
          </a:p>
          <a:p>
            <a:endParaRPr lang="he-IL" sz="1200" kern="1200" baseline="0" dirty="0">
              <a:solidFill>
                <a:schemeClr val="tx1"/>
              </a:solidFill>
              <a:latin typeface="+mn-lt"/>
              <a:ea typeface="+mn-ea"/>
              <a:cs typeface="+mn-cs"/>
            </a:endParaRPr>
          </a:p>
          <a:p>
            <a:endParaRPr lang="he-IL" sz="1200" kern="1200" baseline="0" dirty="0">
              <a:solidFill>
                <a:schemeClr val="tx1"/>
              </a:solidFill>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29</a:t>
            </a:fld>
            <a:endParaRPr lang="he-IL"/>
          </a:p>
        </p:txBody>
      </p:sp>
    </p:spTree>
    <p:extLst>
      <p:ext uri="{BB962C8B-B14F-4D97-AF65-F5344CB8AC3E}">
        <p14:creationId xmlns:p14="http://schemas.microsoft.com/office/powerpoint/2010/main" val="2433848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kern="1200" baseline="0" dirty="0">
                <a:solidFill>
                  <a:schemeClr val="tx1"/>
                </a:solidFill>
                <a:latin typeface="+mn-lt"/>
                <a:ea typeface="+mn-ea"/>
                <a:cs typeface="+mn-cs"/>
              </a:rPr>
              <a:t>לפניכם משימה, עיינו במפה וכתבו לעצמכם את התשובות, יש לכם 2 דקות לביצוע המשימה.</a:t>
            </a:r>
          </a:p>
          <a:p>
            <a:r>
              <a:rPr lang="he-IL" sz="1200" kern="1200" baseline="0" dirty="0">
                <a:solidFill>
                  <a:schemeClr val="tx1"/>
                </a:solidFill>
                <a:latin typeface="+mn-lt"/>
                <a:ea typeface="+mn-ea"/>
                <a:cs typeface="+mn-cs"/>
              </a:rPr>
              <a:t>ונראה את המסקנה העולה מן הדברים.</a:t>
            </a:r>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30</a:t>
            </a:fld>
            <a:endParaRPr lang="he-IL"/>
          </a:p>
        </p:txBody>
      </p:sp>
    </p:spTree>
    <p:extLst>
      <p:ext uri="{BB962C8B-B14F-4D97-AF65-F5344CB8AC3E}">
        <p14:creationId xmlns:p14="http://schemas.microsoft.com/office/powerpoint/2010/main" val="423384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e-IL" dirty="0"/>
              <a:t>מה</a:t>
            </a:r>
            <a:r>
              <a:rPr lang="he-IL" baseline="0" dirty="0"/>
              <a:t> נלמד היום במסגרת ההשוואה?</a:t>
            </a:r>
          </a:p>
          <a:p>
            <a:pPr marL="0" lvl="0" indent="0" algn="r" rtl="0">
              <a:spcBef>
                <a:spcPts val="0"/>
              </a:spcBef>
              <a:spcAft>
                <a:spcPts val="0"/>
              </a:spcAft>
              <a:buNone/>
            </a:pPr>
            <a:r>
              <a:rPr lang="he-IL" baseline="0" dirty="0"/>
              <a:t>קודם נזהה את נושא ההשוואה, נזהה את מטרת ההשוואה- לשם מה משווים?</a:t>
            </a:r>
          </a:p>
          <a:p>
            <a:pPr marL="0" lvl="0" indent="0" algn="r" rtl="0">
              <a:spcBef>
                <a:spcPts val="0"/>
              </a:spcBef>
              <a:spcAft>
                <a:spcPts val="0"/>
              </a:spcAft>
              <a:buNone/>
            </a:pPr>
            <a:r>
              <a:rPr lang="he-IL" baseline="0" dirty="0"/>
              <a:t>נלמד ונזהה את התבחינים להשוואה,</a:t>
            </a:r>
          </a:p>
          <a:p>
            <a:pPr marL="0" lvl="0" indent="0" algn="r" rtl="0">
              <a:spcBef>
                <a:spcPts val="0"/>
              </a:spcBef>
              <a:spcAft>
                <a:spcPts val="0"/>
              </a:spcAft>
              <a:buNone/>
            </a:pPr>
            <a:r>
              <a:rPr lang="he-IL" baseline="0" dirty="0"/>
              <a:t>נשווה באמצעות טבלה ותרשימים שונים שיעזרו לנו לראות את כל הנתונים באופן מאורגן.</a:t>
            </a:r>
          </a:p>
          <a:p>
            <a:pPr marL="0" lvl="0" indent="0" algn="r" rtl="0">
              <a:spcBef>
                <a:spcPts val="0"/>
              </a:spcBef>
              <a:spcAft>
                <a:spcPts val="0"/>
              </a:spcAft>
              <a:buNone/>
            </a:pPr>
            <a:r>
              <a:rPr lang="he-IL" baseline="0" dirty="0"/>
              <a:t>וכך נוכל גם להסיק מסקנות מתוך ההשוואה.</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להלן המסקנות שלנו מהתרשים. השלימו את המשפט בהתאם..</a:t>
            </a: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31</a:t>
            </a:fld>
            <a:endParaRPr lang="he-IL"/>
          </a:p>
        </p:txBody>
      </p:sp>
    </p:spTree>
    <p:extLst>
      <p:ext uri="{BB962C8B-B14F-4D97-AF65-F5344CB8AC3E}">
        <p14:creationId xmlns:p14="http://schemas.microsoft.com/office/powerpoint/2010/main" val="2700135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המשפט</a:t>
            </a:r>
            <a:r>
              <a:rPr lang="he-IL" baseline="0" dirty="0"/>
              <a:t> הנכון הוא: צפון הנגב והנגב הוא מקום יבש יחסית לצפון מערב א"י.</a:t>
            </a:r>
          </a:p>
          <a:p>
            <a:r>
              <a:rPr lang="he-IL" baseline="0" dirty="0"/>
              <a:t>ונעבור כעת להשוואה נוספת.</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32</a:t>
            </a:fld>
            <a:endParaRPr lang="he-IL"/>
          </a:p>
        </p:txBody>
      </p:sp>
    </p:spTree>
    <p:extLst>
      <p:ext uri="{BB962C8B-B14F-4D97-AF65-F5344CB8AC3E}">
        <p14:creationId xmlns:p14="http://schemas.microsoft.com/office/powerpoint/2010/main" val="19586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הפעם נשווה באמצעות דיאגרמת עמודות.</a:t>
            </a:r>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33</a:t>
            </a:fld>
            <a:endParaRPr lang="he-IL"/>
          </a:p>
        </p:txBody>
      </p:sp>
    </p:spTree>
    <p:extLst>
      <p:ext uri="{BB962C8B-B14F-4D97-AF65-F5344CB8AC3E}">
        <p14:creationId xmlns:p14="http://schemas.microsoft.com/office/powerpoint/2010/main" val="926261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התבוננו</a:t>
            </a:r>
            <a:r>
              <a:rPr lang="he-IL" baseline="0" dirty="0"/>
              <a:t> בדיאגרמה וענו על השאלות.</a:t>
            </a:r>
          </a:p>
          <a:p>
            <a:r>
              <a:rPr lang="he-IL" baseline="0" dirty="0"/>
              <a:t>המתנה: 3 דקות</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34</a:t>
            </a:fld>
            <a:endParaRPr lang="he-IL"/>
          </a:p>
        </p:txBody>
      </p:sp>
    </p:spTree>
    <p:extLst>
      <p:ext uri="{BB962C8B-B14F-4D97-AF65-F5344CB8AC3E}">
        <p14:creationId xmlns:p14="http://schemas.microsoft.com/office/powerpoint/2010/main" val="1598814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וכעת</a:t>
            </a:r>
            <a:r>
              <a:rPr lang="he-IL" baseline="0" dirty="0"/>
              <a:t> תוכלו לבדוק את תשובותיכם. דקה המתנה</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35</a:t>
            </a:fld>
            <a:endParaRPr lang="he-IL"/>
          </a:p>
        </p:txBody>
      </p:sp>
    </p:spTree>
    <p:extLst>
      <p:ext uri="{BB962C8B-B14F-4D97-AF65-F5344CB8AC3E}">
        <p14:creationId xmlns:p14="http://schemas.microsoft.com/office/powerpoint/2010/main" val="3943421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e-IL" dirty="0"/>
              <a:t>אז מה למדנו בשיעור על ההשוואה?</a:t>
            </a:r>
            <a:r>
              <a:rPr lang="he-IL" baseline="0" dirty="0"/>
              <a:t> </a:t>
            </a:r>
            <a:endParaRPr dirty="0"/>
          </a:p>
        </p:txBody>
      </p:sp>
    </p:spTree>
    <p:extLst>
      <p:ext uri="{BB962C8B-B14F-4D97-AF65-F5344CB8AC3E}">
        <p14:creationId xmlns:p14="http://schemas.microsoft.com/office/powerpoint/2010/main" val="1786308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לפניכם</a:t>
            </a:r>
            <a:r>
              <a:rPr lang="he-IL" baseline="0" dirty="0"/>
              <a:t> מטלת המשך(הקראת השקופית), תוכלו להעתיק לעצמכם את המטלה, אני ממתינה דקה.</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37</a:t>
            </a:fld>
            <a:endParaRPr lang="he-IL"/>
          </a:p>
        </p:txBody>
      </p:sp>
    </p:spTree>
    <p:extLst>
      <p:ext uri="{BB962C8B-B14F-4D97-AF65-F5344CB8AC3E}">
        <p14:creationId xmlns:p14="http://schemas.microsoft.com/office/powerpoint/2010/main" val="3970108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נתנסה עכשיו באמצעי גרפי שיעזור לנו לארגן את המידע ולהגיע למסקנות. </a:t>
            </a:r>
          </a:p>
        </p:txBody>
      </p:sp>
      <p:sp>
        <p:nvSpPr>
          <p:cNvPr id="4" name="מציין מיקום של מספר שקופית 3"/>
          <p:cNvSpPr>
            <a:spLocks noGrp="1"/>
          </p:cNvSpPr>
          <p:nvPr>
            <p:ph type="sldNum" sz="quarter" idx="5"/>
          </p:nvPr>
        </p:nvSpPr>
        <p:spPr/>
        <p:txBody>
          <a:bodyPr/>
          <a:lstStyle/>
          <a:p>
            <a:fld id="{1508B83D-C1EA-48A4-8716-834FB083AB50}" type="slidenum">
              <a:rPr lang="he-IL" smtClean="0"/>
              <a:t>38</a:t>
            </a:fld>
            <a:endParaRPr lang="he-IL"/>
          </a:p>
        </p:txBody>
      </p:sp>
    </p:spTree>
    <p:extLst>
      <p:ext uri="{BB962C8B-B14F-4D97-AF65-F5344CB8AC3E}">
        <p14:creationId xmlns:p14="http://schemas.microsoft.com/office/powerpoint/2010/main" val="1996240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תוכלו להיעזר בטבלה הזו ולהשלים אותה. </a:t>
            </a:r>
          </a:p>
          <a:p>
            <a:r>
              <a:rPr lang="he-IL" dirty="0"/>
              <a:t>תודה שהייתם איתי ובהצלחה בהמשך!</a:t>
            </a:r>
          </a:p>
        </p:txBody>
      </p:sp>
      <p:sp>
        <p:nvSpPr>
          <p:cNvPr id="4" name="מציין מיקום של מספר שקופית 3"/>
          <p:cNvSpPr>
            <a:spLocks noGrp="1"/>
          </p:cNvSpPr>
          <p:nvPr>
            <p:ph type="sldNum" sz="quarter" idx="5"/>
          </p:nvPr>
        </p:nvSpPr>
        <p:spPr/>
        <p:txBody>
          <a:bodyPr/>
          <a:lstStyle/>
          <a:p>
            <a:fld id="{1508B83D-C1EA-48A4-8716-834FB083AB50}" type="slidenum">
              <a:rPr lang="he-IL" smtClean="0"/>
              <a:t>39</a:t>
            </a:fld>
            <a:endParaRPr lang="he-IL"/>
          </a:p>
        </p:txBody>
      </p:sp>
    </p:spTree>
    <p:extLst>
      <p:ext uri="{BB962C8B-B14F-4D97-AF65-F5344CB8AC3E}">
        <p14:creationId xmlns:p14="http://schemas.microsoft.com/office/powerpoint/2010/main" val="1982903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e-IL" dirty="0" err="1"/>
              <a:t>הש</a:t>
            </a:r>
            <a:r>
              <a:rPr lang="en-US" dirty="0"/>
              <a:t>v</a:t>
            </a:r>
            <a:endParaRPr dirty="0"/>
          </a:p>
        </p:txBody>
      </p:sp>
    </p:spTree>
    <p:extLst>
      <p:ext uri="{BB962C8B-B14F-4D97-AF65-F5344CB8AC3E}">
        <p14:creationId xmlns:p14="http://schemas.microsoft.com/office/powerpoint/2010/main" val="3473730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spcBef>
                <a:spcPts val="0"/>
              </a:spcBef>
              <a:spcAft>
                <a:spcPts val="0"/>
              </a:spcAft>
              <a:buNone/>
            </a:pPr>
            <a:r>
              <a:rPr lang="he-IL" dirty="0"/>
              <a:t>השוואה לשם מה? </a:t>
            </a:r>
          </a:p>
          <a:p>
            <a:pPr marL="0" lvl="0" indent="0" algn="r" rtl="0">
              <a:spcBef>
                <a:spcPts val="0"/>
              </a:spcBef>
              <a:spcAft>
                <a:spcPts val="0"/>
              </a:spcAft>
              <a:buNone/>
            </a:pPr>
            <a:r>
              <a:rPr lang="he-IL" dirty="0"/>
              <a:t>מתי נתקלתם בצורך</a:t>
            </a:r>
            <a:r>
              <a:rPr lang="he-IL" baseline="0" dirty="0"/>
              <a:t> לערוך השוואה?</a:t>
            </a:r>
          </a:p>
          <a:p>
            <a:pPr marL="0" lvl="0" indent="0" algn="r" rtl="0">
              <a:spcBef>
                <a:spcPts val="0"/>
              </a:spcBef>
              <a:spcAft>
                <a:spcPts val="0"/>
              </a:spcAft>
              <a:buNone/>
            </a:pPr>
            <a:r>
              <a:rPr lang="he-IL" baseline="0" dirty="0"/>
              <a:t>השוואה היא פעולה טבעית שכולנו עושים מדי יום, אף ללא שימת לב, בואו נחשוב יחד על דוגמאות לעריכת השוואה.</a:t>
            </a:r>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4</a:t>
            </a:fld>
            <a:endParaRPr lang="he-IL"/>
          </a:p>
        </p:txBody>
      </p:sp>
    </p:spTree>
    <p:extLst>
      <p:ext uri="{BB962C8B-B14F-4D97-AF65-F5344CB8AC3E}">
        <p14:creationId xmlns:p14="http://schemas.microsoft.com/office/powerpoint/2010/main" val="321932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baseline="0" dirty="0"/>
              <a:t>והנה מס' דוגמאות, למשל: </a:t>
            </a:r>
            <a:r>
              <a:rPr lang="he-IL" b="1" baseline="0" dirty="0"/>
              <a:t>הקראת השקופית</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5</a:t>
            </a:fld>
            <a:endParaRPr lang="he-IL"/>
          </a:p>
        </p:txBody>
      </p:sp>
    </p:spTree>
    <p:extLst>
      <p:ext uri="{BB962C8B-B14F-4D97-AF65-F5344CB8AC3E}">
        <p14:creationId xmlns:p14="http://schemas.microsoft.com/office/powerpoint/2010/main" val="274916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אנחנו עורכים השוואה כשאנחנו רוצים לקנות אופניים</a:t>
            </a:r>
            <a:r>
              <a:rPr lang="he-IL" baseline="0" dirty="0"/>
              <a:t> או ל</a:t>
            </a:r>
            <a:r>
              <a:rPr lang="he-IL" dirty="0"/>
              <a:t>התחבר לרשת סלולרית, אנחנו רוצים לדעת </a:t>
            </a:r>
            <a:r>
              <a:rPr lang="he-IL" baseline="0" dirty="0"/>
              <a:t>מה הטוב ביותר עבורנו מתוך האפשרויות הקיימות, </a:t>
            </a:r>
          </a:p>
          <a:p>
            <a:r>
              <a:rPr lang="he-IL" baseline="0" dirty="0"/>
              <a:t>כי מה שטוב עבורי לא טוב עבור אחרים.</a:t>
            </a:r>
          </a:p>
          <a:p>
            <a:r>
              <a:rPr lang="he-IL" baseline="0" dirty="0"/>
              <a:t>ונעמיק בדוגמה נוספת.</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6</a:t>
            </a:fld>
            <a:endParaRPr lang="he-IL"/>
          </a:p>
        </p:txBody>
      </p:sp>
    </p:spTree>
    <p:extLst>
      <p:ext uri="{BB962C8B-B14F-4D97-AF65-F5344CB8AC3E}">
        <p14:creationId xmlns:p14="http://schemas.microsoft.com/office/powerpoint/2010/main" val="399407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מצלמה היא מצרך ביתי חשוב, אנו מתעדים למשל חוויות משפחתיות ,טיולים</a:t>
            </a:r>
            <a:r>
              <a:rPr lang="he-IL" baseline="0" dirty="0"/>
              <a:t> .</a:t>
            </a:r>
            <a:r>
              <a:rPr lang="he-IL" dirty="0"/>
              <a:t> אני בטוחה שלפני</a:t>
            </a:r>
            <a:r>
              <a:rPr lang="he-IL" baseline="0" dirty="0"/>
              <a:t> שאתם או אחד מבני משפחתכם רכש מצלמה ערכתם איזושהי השוואה.</a:t>
            </a:r>
          </a:p>
          <a:p>
            <a:r>
              <a:rPr lang="he-IL" baseline="0" dirty="0"/>
              <a:t>איזו מצלמה כדאי לרכוש? של איזו חברה? איזה סוג?</a:t>
            </a:r>
          </a:p>
          <a:p>
            <a:r>
              <a:rPr lang="he-IL" baseline="0" dirty="0"/>
              <a:t>אז כרגע אנחנו מעוניינים בקניית מצלמה, וכמו כל השוואה שאנחנו עורכים קודם נגדיר לעצמנו מהו נושא ההשוואה ומהי מטרתה.</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E6DF83E7-A828-4E18-9E21-DA925548D1ED}" type="slidenum">
              <a:rPr lang="he-IL" smtClean="0"/>
              <a:pPr/>
              <a:t>7</a:t>
            </a:fld>
            <a:endParaRPr lang="he-IL"/>
          </a:p>
        </p:txBody>
      </p:sp>
    </p:spTree>
    <p:extLst>
      <p:ext uri="{BB962C8B-B14F-4D97-AF65-F5344CB8AC3E}">
        <p14:creationId xmlns:p14="http://schemas.microsoft.com/office/powerpoint/2010/main" val="353636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הקראת השקופית.</a:t>
            </a:r>
          </a:p>
          <a:p>
            <a:r>
              <a:rPr lang="he-IL" baseline="0" dirty="0"/>
              <a:t>מהי מטרת ההשוואה?</a:t>
            </a:r>
            <a:endParaRPr lang="he-IL" dirty="0"/>
          </a:p>
        </p:txBody>
      </p:sp>
      <p:sp>
        <p:nvSpPr>
          <p:cNvPr id="4" name="מציין מיקום של מספר שקופית 3"/>
          <p:cNvSpPr>
            <a:spLocks noGrp="1"/>
          </p:cNvSpPr>
          <p:nvPr>
            <p:ph type="sldNum" sz="quarter" idx="5"/>
          </p:nvPr>
        </p:nvSpPr>
        <p:spPr/>
        <p:txBody>
          <a:bodyPr/>
          <a:lstStyle/>
          <a:p>
            <a:fld id="{1508B83D-C1EA-48A4-8716-834FB083AB50}" type="slidenum">
              <a:rPr lang="he-IL" smtClean="0"/>
              <a:t>8</a:t>
            </a:fld>
            <a:endParaRPr lang="he-IL"/>
          </a:p>
        </p:txBody>
      </p:sp>
    </p:spTree>
    <p:extLst>
      <p:ext uri="{BB962C8B-B14F-4D97-AF65-F5344CB8AC3E}">
        <p14:creationId xmlns:p14="http://schemas.microsoft.com/office/powerpoint/2010/main" val="102702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a:t> הקראת השקופית.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baseline="0" dirty="0">
                <a:solidFill>
                  <a:schemeClr val="tx1"/>
                </a:solidFill>
                <a:latin typeface="+mn-lt"/>
                <a:ea typeface="+mn-ea"/>
                <a:cs typeface="+mn-cs"/>
              </a:rPr>
              <a:t>להחליט איזה מכשיר עונה על הצרכים שלי- כמו שאמרנו קודם הצרכים משתנים בין אחד לשני.</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baseline="0" dirty="0">
                <a:solidFill>
                  <a:schemeClr val="tx1"/>
                </a:solidFill>
                <a:latin typeface="+mn-lt"/>
                <a:ea typeface="+mn-ea"/>
                <a:cs typeface="+mn-cs"/>
              </a:rPr>
              <a:t>הצרכים שלי הם לא בהכרח כמו של האחרים.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baseline="0" dirty="0">
                <a:solidFill>
                  <a:schemeClr val="tx1"/>
                </a:solidFill>
                <a:latin typeface="+mn-lt"/>
                <a:ea typeface="+mn-ea"/>
                <a:cs typeface="+mn-cs"/>
              </a:rPr>
              <a:t>ואתן לכם דוגמה- כשאני רציתי לרכוש מצלמה חיפשתי מצלמה איכותית ושתהיה קלה לנשיאה ולכן התמקדתי בדגמים ובתכונות </a:t>
            </a:r>
            <a:r>
              <a:rPr lang="he-IL" sz="1200" kern="1200" baseline="0" dirty="0" err="1">
                <a:solidFill>
                  <a:schemeClr val="tx1"/>
                </a:solidFill>
                <a:latin typeface="+mn-lt"/>
                <a:ea typeface="+mn-ea"/>
                <a:cs typeface="+mn-cs"/>
              </a:rPr>
              <a:t>מסויימות</a:t>
            </a:r>
            <a:r>
              <a:rPr lang="he-IL" sz="1200" kern="1200" baseline="0" dirty="0">
                <a:solidFill>
                  <a:schemeClr val="tx1"/>
                </a:solidFill>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9</a:t>
            </a:fld>
            <a:endParaRPr lang="he-IL"/>
          </a:p>
        </p:txBody>
      </p:sp>
    </p:spTree>
    <p:extLst>
      <p:ext uri="{BB962C8B-B14F-4D97-AF65-F5344CB8AC3E}">
        <p14:creationId xmlns:p14="http://schemas.microsoft.com/office/powerpoint/2010/main" val="3141760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281" y="2693988"/>
            <a:ext cx="10361851"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1488616" y="6410587"/>
            <a:ext cx="3245977"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4576" y="369916"/>
            <a:ext cx="1301261" cy="15974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2"/>
            <a:ext cx="10872000"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117" y="3655832"/>
            <a:ext cx="10872000"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p:spPr>
        <p:txBody>
          <a:bodyPr lIns="36000" tIns="0" rIns="36000" bIns="0">
            <a:noAutofit/>
          </a:bodyPr>
          <a:lstStyle>
            <a:lvl1pPr>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11160000"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8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6" y="1185681"/>
            <a:ext cx="11159999" cy="540000"/>
          </a:xfrm>
        </p:spPr>
        <p:txBody>
          <a:bodyPr anchor="b">
            <a:noAutofit/>
          </a:bodyPr>
          <a:lstStyle>
            <a:lvl1pPr marL="0" indent="0">
              <a:buNone/>
              <a:defRPr sz="3200" b="1">
                <a:solidFill>
                  <a:srgbClr val="0070C0"/>
                </a:solidFill>
                <a:latin typeface="Varela Round" pitchFamily="2" charset="-79"/>
                <a:cs typeface="Varela Round"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1"/>
            <a:ext cx="11160000" cy="4152517"/>
          </a:xfrm>
        </p:spPr>
        <p:txBody>
          <a:bodyPr>
            <a:normAutofit/>
          </a:bodyPr>
          <a:lstStyle>
            <a:lvl1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10" name="מלבן מעוגל 9"/>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1" name="מלבן מעוגל 10"/>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2" name="מלבן מעוגל 11"/>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טקסט גדול\קטן">
    <p:spTree>
      <p:nvGrpSpPr>
        <p:cNvPr id="1" name=""/>
        <p:cNvGrpSpPr/>
        <p:nvPr/>
      </p:nvGrpSpPr>
      <p:grpSpPr>
        <a:xfrm>
          <a:off x="0" y="0"/>
          <a:ext cx="0" cy="0"/>
          <a:chOff x="0" y="0"/>
          <a:chExt cx="0" cy="0"/>
        </a:xfrm>
      </p:grpSpPr>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616" y="6410587"/>
            <a:ext cx="3245977"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86552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טקסט גדול-X2">
    <p:spTree>
      <p:nvGrpSpPr>
        <p:cNvPr id="1" name=""/>
        <p:cNvGrpSpPr/>
        <p:nvPr/>
      </p:nvGrpSpPr>
      <p:grpSpPr>
        <a:xfrm>
          <a:off x="0" y="0"/>
          <a:ext cx="0" cy="0"/>
          <a:chOff x="0" y="0"/>
          <a:chExt cx="0" cy="0"/>
        </a:xfrm>
      </p:grpSpPr>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24981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16" y="1396871"/>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0413" cy="1260000"/>
          </a:xfrm>
          <a:prstGeom prst="rect">
            <a:avLst/>
          </a:prstGeom>
        </p:spPr>
        <p:txBody>
          <a:bodyPr anchor="ctr" anchorCtr="0">
            <a:noAutofit/>
          </a:bodyPr>
          <a:lstStyle>
            <a:lvl1pPr algn="ctr">
              <a:defRPr sz="66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155858"/>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499907" y="5870969"/>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0413"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1" y="3734824"/>
            <a:ext cx="12190412" cy="720000"/>
          </a:xfrm>
        </p:spPr>
        <p:txBody>
          <a:bodyPr anchor="ctr">
            <a:noAutofit/>
          </a:bodyPr>
          <a:lstStyle>
            <a:lvl1pPr marL="0" indent="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8156" y="87233"/>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859971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שער - מערכת שידורים לאומית">
    <p:spTree>
      <p:nvGrpSpPr>
        <p:cNvPr id="1" name=""/>
        <p:cNvGrpSpPr/>
        <p:nvPr/>
      </p:nvGrpSpPr>
      <p:grpSpPr>
        <a:xfrm>
          <a:off x="0" y="0"/>
          <a:ext cx="0" cy="0"/>
          <a:chOff x="0" y="0"/>
          <a:chExt cx="0" cy="0"/>
        </a:xfrm>
      </p:grpSpPr>
      <p:sp>
        <p:nvSpPr>
          <p:cNvPr id="2" name="כותרת 1"/>
          <p:cNvSpPr>
            <a:spLocks noGrp="1"/>
          </p:cNvSpPr>
          <p:nvPr>
            <p:ph type="ctrTitle"/>
          </p:nvPr>
        </p:nvSpPr>
        <p:spPr>
          <a:xfrm>
            <a:off x="515933" y="2693990"/>
            <a:ext cx="11158547"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1"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616" y="6304087"/>
            <a:ext cx="3245977"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8396"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4577" y="369916"/>
            <a:ext cx="1301261" cy="1597430"/>
          </a:xfrm>
          <a:prstGeom prst="rect">
            <a:avLst/>
          </a:prstGeom>
        </p:spPr>
      </p:pic>
      <p:sp>
        <p:nvSpPr>
          <p:cNvPr id="3" name="Rectangle 2">
            <a:extLst>
              <a:ext uri="{FF2B5EF4-FFF2-40B4-BE49-F238E27FC236}">
                <a16:creationId xmlns:a16="http://schemas.microsoft.com/office/drawing/2014/main" id="{6F2D798A-D3EB-4AD6-BA0D-6AF5A272CB65}"/>
              </a:ext>
            </a:extLst>
          </p:cNvPr>
          <p:cNvSpPr/>
          <p:nvPr userDrawn="1"/>
        </p:nvSpPr>
        <p:spPr>
          <a:xfrm>
            <a:off x="-1" y="-960120"/>
            <a:ext cx="1467487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5661D397-1081-475E-877E-2C0275DD9CD7}"/>
              </a:ext>
            </a:extLst>
          </p:cNvPr>
          <p:cNvSpPr/>
          <p:nvPr userDrawn="1"/>
        </p:nvSpPr>
        <p:spPr>
          <a:xfrm>
            <a:off x="-1356184" y="6875979"/>
            <a:ext cx="14674871"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F3C9C924-5BCF-44F6-9D2C-C85E4D329EC9}"/>
              </a:ext>
            </a:extLst>
          </p:cNvPr>
          <p:cNvSpPr/>
          <p:nvPr userDrawn="1"/>
        </p:nvSpPr>
        <p:spPr>
          <a:xfrm rot="5400000">
            <a:off x="10127795" y="1977565"/>
            <a:ext cx="6987520" cy="2819034"/>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7FB07856-A797-4811-9A80-36465708097A}"/>
              </a:ext>
            </a:extLst>
          </p:cNvPr>
          <p:cNvSpPr/>
          <p:nvPr userDrawn="1"/>
        </p:nvSpPr>
        <p:spPr>
          <a:xfrm>
            <a:off x="-3261217" y="347118"/>
            <a:ext cx="3245978"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49428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ח'/אלול/תש"ף</a:t>
            </a:fld>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3" r:id="rId4"/>
    <p:sldLayoutId id="2147483663" r:id="rId5"/>
    <p:sldLayoutId id="2147483666" r:id="rId6"/>
    <p:sldLayoutId id="2147483667" r:id="rId7"/>
    <p:sldLayoutId id="2147483671" r:id="rId8"/>
    <p:sldLayoutId id="2147483672" r:id="rId9"/>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2.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31.jp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131888"/>
            <a:ext cx="12190413" cy="1470025"/>
          </a:xfrm>
        </p:spPr>
        <p:txBody>
          <a:bodyPr>
            <a:normAutofit/>
          </a:bodyPr>
          <a:lstStyle/>
          <a:p>
            <a:r>
              <a:rPr lang="he-IL" dirty="0"/>
              <a:t>מערכת שיעורים למגזר החרדי</a:t>
            </a:r>
          </a:p>
        </p:txBody>
      </p:sp>
      <p:sp>
        <p:nvSpPr>
          <p:cNvPr id="2" name="מלבן 1"/>
          <p:cNvSpPr/>
          <p:nvPr/>
        </p:nvSpPr>
        <p:spPr>
          <a:xfrm>
            <a:off x="5472808" y="332549"/>
            <a:ext cx="1390738" cy="168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3638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5C0C0DD-4C77-4C79-B41E-837044176B1D}"/>
              </a:ext>
            </a:extLst>
          </p:cNvPr>
          <p:cNvSpPr>
            <a:spLocks noGrp="1"/>
          </p:cNvSpPr>
          <p:nvPr>
            <p:ph type="title"/>
          </p:nvPr>
        </p:nvSpPr>
        <p:spPr>
          <a:xfrm>
            <a:off x="515206" y="793868"/>
            <a:ext cx="11160000" cy="720000"/>
          </a:xfrm>
        </p:spPr>
        <p:txBody>
          <a:bodyPr/>
          <a:lstStyle/>
          <a:p>
            <a:r>
              <a:rPr lang="he-IL" altLang="he-IL" dirty="0"/>
              <a:t>זיהוי תבחינים / קריטריונים</a:t>
            </a:r>
            <a:br>
              <a:rPr lang="he-IL" altLang="he-IL" dirty="0"/>
            </a:br>
            <a:endParaRPr lang="he-IL" dirty="0"/>
          </a:p>
        </p:txBody>
      </p:sp>
      <p:sp>
        <p:nvSpPr>
          <p:cNvPr id="3" name="מציין מיקום תוכן 2">
            <a:extLst>
              <a:ext uri="{FF2B5EF4-FFF2-40B4-BE49-F238E27FC236}">
                <a16:creationId xmlns:a16="http://schemas.microsoft.com/office/drawing/2014/main" id="{5112BCBB-E25A-470A-AA16-64E7BFBB2F89}"/>
              </a:ext>
            </a:extLst>
          </p:cNvPr>
          <p:cNvSpPr>
            <a:spLocks noGrp="1"/>
          </p:cNvSpPr>
          <p:nvPr>
            <p:ph idx="1"/>
          </p:nvPr>
        </p:nvSpPr>
        <p:spPr>
          <a:xfrm>
            <a:off x="251046" y="1462140"/>
            <a:ext cx="11160000" cy="720000"/>
          </a:xfrm>
        </p:spPr>
        <p:txBody>
          <a:bodyPr>
            <a:normAutofit fontScale="92500" lnSpcReduction="20000"/>
          </a:bodyPr>
          <a:lstStyle/>
          <a:p>
            <a:pPr marL="0" indent="0">
              <a:buNone/>
            </a:pPr>
            <a:r>
              <a:rPr lang="he-IL" sz="2800" b="1" u="sng" dirty="0"/>
              <a:t>מה הם התבחינים להשוואה בבחירת מצלמה?</a:t>
            </a:r>
          </a:p>
          <a:p>
            <a:pPr marL="0" indent="0">
              <a:buNone/>
            </a:pPr>
            <a:endParaRPr lang="he-IL" sz="2800" dirty="0"/>
          </a:p>
          <a:p>
            <a:endParaRPr lang="he-IL" sz="2800" dirty="0"/>
          </a:p>
        </p:txBody>
      </p:sp>
      <p:sp>
        <p:nvSpPr>
          <p:cNvPr id="6" name="מלבן 5">
            <a:extLst>
              <a:ext uri="{FF2B5EF4-FFF2-40B4-BE49-F238E27FC236}">
                <a16:creationId xmlns:a16="http://schemas.microsoft.com/office/drawing/2014/main" id="{E07E5E7F-9F62-4273-A9A4-8EC7D6F766A1}"/>
              </a:ext>
            </a:extLst>
          </p:cNvPr>
          <p:cNvSpPr/>
          <p:nvPr/>
        </p:nvSpPr>
        <p:spPr>
          <a:xfrm>
            <a:off x="5467642" y="2027338"/>
            <a:ext cx="6092825" cy="1382110"/>
          </a:xfrm>
          <a:prstGeom prst="rect">
            <a:avLst/>
          </a:prstGeom>
        </p:spPr>
        <p:txBody>
          <a:bodyPr>
            <a:spAutoFit/>
          </a:bodyPr>
          <a:lstStyle/>
          <a:p>
            <a:pPr marL="342900" lvl="0" indent="-342900">
              <a:lnSpc>
                <a:spcPct val="150000"/>
              </a:lnSpc>
              <a:spcAft>
                <a:spcPts val="600"/>
              </a:spcAft>
              <a:buFont typeface="Arial" panose="020B0604020202020204" pitchFamily="34" charset="0"/>
              <a:buChar char="•"/>
            </a:pPr>
            <a:r>
              <a:rPr lang="he-IL" altLang="he-IL" sz="2800" dirty="0">
                <a:solidFill>
                  <a:srgbClr val="C00000"/>
                </a:solidFill>
                <a:latin typeface="Varela Round" pitchFamily="2" charset="-79"/>
                <a:cs typeface="Varela Round" pitchFamily="2" charset="-79"/>
              </a:rPr>
              <a:t>חברה</a:t>
            </a:r>
          </a:p>
          <a:p>
            <a:pPr marL="342900" lvl="0" indent="-342900">
              <a:lnSpc>
                <a:spcPct val="150000"/>
              </a:lnSpc>
              <a:spcAft>
                <a:spcPts val="600"/>
              </a:spcAft>
              <a:buFont typeface="Arial" panose="020B0604020202020204" pitchFamily="34" charset="0"/>
              <a:buChar char="•"/>
            </a:pPr>
            <a:r>
              <a:rPr lang="he-IL" altLang="he-IL" sz="2800" dirty="0">
                <a:solidFill>
                  <a:schemeClr val="accent3">
                    <a:lumMod val="50000"/>
                  </a:schemeClr>
                </a:solidFill>
                <a:latin typeface="Varela Round" pitchFamily="2" charset="-79"/>
                <a:cs typeface="Varela Round" pitchFamily="2" charset="-79"/>
              </a:rPr>
              <a:t>הצורך שלי</a:t>
            </a:r>
          </a:p>
        </p:txBody>
      </p:sp>
      <p:sp>
        <p:nvSpPr>
          <p:cNvPr id="8" name="מלבן 7">
            <a:extLst>
              <a:ext uri="{FF2B5EF4-FFF2-40B4-BE49-F238E27FC236}">
                <a16:creationId xmlns:a16="http://schemas.microsoft.com/office/drawing/2014/main" id="{5D6DB8DC-B857-469D-A12A-D3EE1E7DC3A1}"/>
              </a:ext>
            </a:extLst>
          </p:cNvPr>
          <p:cNvSpPr/>
          <p:nvPr/>
        </p:nvSpPr>
        <p:spPr>
          <a:xfrm>
            <a:off x="5467643" y="3470613"/>
            <a:ext cx="6092825" cy="1402756"/>
          </a:xfrm>
          <a:prstGeom prst="rect">
            <a:avLst/>
          </a:prstGeom>
        </p:spPr>
        <p:txBody>
          <a:bodyPr>
            <a:spAutoFit/>
          </a:bodyPr>
          <a:lstStyle/>
          <a:p>
            <a:pPr marL="342900" lvl="0" indent="-342900">
              <a:lnSpc>
                <a:spcPct val="150000"/>
              </a:lnSpc>
              <a:spcAft>
                <a:spcPts val="600"/>
              </a:spcAft>
              <a:buFont typeface="Arial" panose="020B0604020202020204" pitchFamily="34" charset="0"/>
              <a:buChar char="•"/>
            </a:pPr>
            <a:r>
              <a:rPr lang="he-IL" altLang="he-IL" sz="2800" dirty="0">
                <a:solidFill>
                  <a:schemeClr val="accent4">
                    <a:lumMod val="50000"/>
                  </a:schemeClr>
                </a:solidFill>
                <a:latin typeface="Varela Round" pitchFamily="2" charset="-79"/>
                <a:cs typeface="Varela Round" pitchFamily="2" charset="-79"/>
              </a:rPr>
              <a:t>ביצועים </a:t>
            </a:r>
          </a:p>
          <a:p>
            <a:pPr marL="342900" lvl="0" indent="-342900">
              <a:lnSpc>
                <a:spcPct val="150000"/>
              </a:lnSpc>
              <a:spcAft>
                <a:spcPts val="600"/>
              </a:spcAft>
              <a:buFont typeface="Arial" panose="020B0604020202020204" pitchFamily="34" charset="0"/>
              <a:buChar char="•"/>
            </a:pPr>
            <a:r>
              <a:rPr lang="he-IL" altLang="he-IL" sz="2800" dirty="0">
                <a:solidFill>
                  <a:srgbClr val="002060"/>
                </a:solidFill>
                <a:latin typeface="Varela Round" pitchFamily="2" charset="-79"/>
                <a:cs typeface="Varela Round" pitchFamily="2" charset="-79"/>
              </a:rPr>
              <a:t>מחיר</a:t>
            </a:r>
          </a:p>
        </p:txBody>
      </p:sp>
      <p:sp>
        <p:nvSpPr>
          <p:cNvPr id="10" name="מלבן 9">
            <a:extLst>
              <a:ext uri="{FF2B5EF4-FFF2-40B4-BE49-F238E27FC236}">
                <a16:creationId xmlns:a16="http://schemas.microsoft.com/office/drawing/2014/main" id="{7BAC72F0-B94E-45CC-8BE2-3C0E2BD6EDF2}"/>
              </a:ext>
            </a:extLst>
          </p:cNvPr>
          <p:cNvSpPr/>
          <p:nvPr/>
        </p:nvSpPr>
        <p:spPr>
          <a:xfrm>
            <a:off x="2174673" y="2212722"/>
            <a:ext cx="6092825" cy="3572581"/>
          </a:xfrm>
          <a:prstGeom prst="rect">
            <a:avLst/>
          </a:prstGeom>
        </p:spPr>
        <p:txBody>
          <a:bodyPr>
            <a:spAutoFit/>
          </a:bodyPr>
          <a:lstStyle/>
          <a:p>
            <a:pPr marL="342900" lvl="0" indent="-342900">
              <a:lnSpc>
                <a:spcPct val="150000"/>
              </a:lnSpc>
              <a:spcAft>
                <a:spcPts val="600"/>
              </a:spcAft>
              <a:buFont typeface="Arial" panose="020B0604020202020204" pitchFamily="34" charset="0"/>
              <a:buChar char="•"/>
            </a:pPr>
            <a:endParaRPr lang="he-IL" altLang="he-IL" sz="2800" u="sng" dirty="0">
              <a:solidFill>
                <a:schemeClr val="accent1">
                  <a:lumMod val="50000"/>
                </a:schemeClr>
              </a:solidFill>
              <a:latin typeface="Varela Round" pitchFamily="2" charset="-79"/>
              <a:cs typeface="Varela Round" pitchFamily="2" charset="-79"/>
            </a:endParaRPr>
          </a:p>
          <a:p>
            <a:pPr marL="342900" lvl="0" indent="-342900">
              <a:lnSpc>
                <a:spcPct val="150000"/>
              </a:lnSpc>
              <a:spcAft>
                <a:spcPts val="600"/>
              </a:spcAft>
              <a:buFont typeface="Arial" panose="020B0604020202020204" pitchFamily="34" charset="0"/>
              <a:buChar char="•"/>
            </a:pPr>
            <a:r>
              <a:rPr lang="he-IL" altLang="he-IL" sz="2800" u="sng" dirty="0">
                <a:solidFill>
                  <a:schemeClr val="accent1">
                    <a:lumMod val="50000"/>
                  </a:schemeClr>
                </a:solidFill>
                <a:latin typeface="Varela Round" pitchFamily="2" charset="-79"/>
                <a:cs typeface="Varela Round" pitchFamily="2" charset="-79"/>
              </a:rPr>
              <a:t>איכות התמונה (רזולוציה)</a:t>
            </a:r>
          </a:p>
          <a:p>
            <a:pPr marL="342900" lvl="0" indent="-342900">
              <a:lnSpc>
                <a:spcPct val="150000"/>
              </a:lnSpc>
              <a:spcAft>
                <a:spcPts val="600"/>
              </a:spcAft>
              <a:buFont typeface="Arial" panose="020B0604020202020204" pitchFamily="34" charset="0"/>
              <a:buChar char="•"/>
            </a:pPr>
            <a:r>
              <a:rPr lang="he-IL" altLang="he-IL" sz="2800" u="sng" dirty="0">
                <a:solidFill>
                  <a:schemeClr val="accent1">
                    <a:lumMod val="50000"/>
                  </a:schemeClr>
                </a:solidFill>
                <a:latin typeface="Varela Round" pitchFamily="2" charset="-79"/>
                <a:cs typeface="Varela Round" pitchFamily="2" charset="-79"/>
              </a:rPr>
              <a:t>גודל /נפח ומשקל</a:t>
            </a:r>
          </a:p>
          <a:p>
            <a:pPr marL="342900" lvl="0" indent="-342900">
              <a:lnSpc>
                <a:spcPct val="150000"/>
              </a:lnSpc>
              <a:spcAft>
                <a:spcPts val="600"/>
              </a:spcAft>
              <a:buFont typeface="Arial" panose="020B0604020202020204" pitchFamily="34" charset="0"/>
              <a:buChar char="•"/>
            </a:pPr>
            <a:r>
              <a:rPr lang="he-IL" altLang="he-IL" sz="2800" u="sng" dirty="0">
                <a:solidFill>
                  <a:schemeClr val="accent1">
                    <a:lumMod val="50000"/>
                  </a:schemeClr>
                </a:solidFill>
                <a:latin typeface="Varela Round" pitchFamily="2" charset="-79"/>
                <a:cs typeface="Varela Round" pitchFamily="2" charset="-79"/>
              </a:rPr>
              <a:t>איכות העדשה</a:t>
            </a:r>
          </a:p>
          <a:p>
            <a:pPr marL="342900" lvl="0" indent="-342900">
              <a:lnSpc>
                <a:spcPct val="150000"/>
              </a:lnSpc>
              <a:spcAft>
                <a:spcPts val="600"/>
              </a:spcAft>
              <a:buFont typeface="Arial" panose="020B0604020202020204" pitchFamily="34" charset="0"/>
              <a:buChar char="•"/>
            </a:pPr>
            <a:endParaRPr lang="he-IL" altLang="he-IL" sz="2800" dirty="0">
              <a:solidFill>
                <a:srgbClr val="002060"/>
              </a:solidFill>
              <a:latin typeface="Varela Round" pitchFamily="2" charset="-79"/>
              <a:cs typeface="Varela Round" pitchFamily="2" charset="-79"/>
            </a:endParaRPr>
          </a:p>
        </p:txBody>
      </p:sp>
      <p:grpSp>
        <p:nvGrpSpPr>
          <p:cNvPr id="23" name="קבוצה 22">
            <a:extLst>
              <a:ext uri="{FF2B5EF4-FFF2-40B4-BE49-F238E27FC236}">
                <a16:creationId xmlns:a16="http://schemas.microsoft.com/office/drawing/2014/main" id="{C44B33D4-1908-4C26-9AAE-91DE46C2C788}"/>
              </a:ext>
            </a:extLst>
          </p:cNvPr>
          <p:cNvGrpSpPr/>
          <p:nvPr/>
        </p:nvGrpSpPr>
        <p:grpSpPr>
          <a:xfrm>
            <a:off x="8416714" y="3401472"/>
            <a:ext cx="1174326" cy="1323204"/>
            <a:chOff x="8416714" y="3401472"/>
            <a:chExt cx="1174326" cy="1323204"/>
          </a:xfrm>
        </p:grpSpPr>
        <p:cxnSp>
          <p:nvCxnSpPr>
            <p:cNvPr id="5" name="מחבר חץ ישר 4"/>
            <p:cNvCxnSpPr>
              <a:cxnSpLocks/>
            </p:cNvCxnSpPr>
            <p:nvPr/>
          </p:nvCxnSpPr>
          <p:spPr>
            <a:xfrm flipH="1" flipV="1">
              <a:off x="8416716" y="3401472"/>
              <a:ext cx="1174324" cy="418688"/>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a:cxnSpLocks/>
            </p:cNvCxnSpPr>
            <p:nvPr/>
          </p:nvCxnSpPr>
          <p:spPr>
            <a:xfrm flipH="1">
              <a:off x="8416714" y="4036537"/>
              <a:ext cx="1174326" cy="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cxnSpLocks/>
            </p:cNvCxnSpPr>
            <p:nvPr/>
          </p:nvCxnSpPr>
          <p:spPr>
            <a:xfrm flipH="1">
              <a:off x="8416714" y="4216400"/>
              <a:ext cx="1174326" cy="508276"/>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תמונה 11">
            <a:extLst>
              <a:ext uri="{FF2B5EF4-FFF2-40B4-BE49-F238E27FC236}">
                <a16:creationId xmlns:a16="http://schemas.microsoft.com/office/drawing/2014/main" id="{532E97A6-89A3-4211-9FF0-8C1BC114B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10" y="3459690"/>
            <a:ext cx="2519961" cy="19018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7139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t>מה למדנו עד כה על ההשוואה? </a:t>
            </a:r>
          </a:p>
        </p:txBody>
      </p:sp>
      <p:sp>
        <p:nvSpPr>
          <p:cNvPr id="8" name="מציין מיקום תוכן 7"/>
          <p:cNvSpPr>
            <a:spLocks noGrp="1"/>
          </p:cNvSpPr>
          <p:nvPr>
            <p:ph sz="quarter" idx="4"/>
          </p:nvPr>
        </p:nvSpPr>
        <p:spPr>
          <a:xfrm>
            <a:off x="3942735" y="1352741"/>
            <a:ext cx="4636858" cy="4152517"/>
          </a:xfrm>
        </p:spPr>
        <p:txBody>
          <a:bodyPr>
            <a:normAutofit/>
          </a:bodyPr>
          <a:lstStyle/>
          <a:p>
            <a:pPr>
              <a:lnSpc>
                <a:spcPct val="200000"/>
              </a:lnSpc>
            </a:pPr>
            <a:r>
              <a:rPr lang="he-IL" dirty="0"/>
              <a:t>לזהות את נושא ההשוואה </a:t>
            </a:r>
          </a:p>
          <a:p>
            <a:pPr>
              <a:lnSpc>
                <a:spcPct val="200000"/>
              </a:lnSpc>
            </a:pPr>
            <a:r>
              <a:rPr lang="he-IL" dirty="0"/>
              <a:t>לזהות מהי מטרת ההשוואה</a:t>
            </a:r>
            <a:endParaRPr lang="en-US" dirty="0"/>
          </a:p>
          <a:p>
            <a:pPr>
              <a:lnSpc>
                <a:spcPct val="200000"/>
              </a:lnSpc>
            </a:pPr>
            <a:r>
              <a:rPr lang="en-US" dirty="0"/>
              <a:t> </a:t>
            </a:r>
            <a:r>
              <a:rPr lang="he-IL" dirty="0"/>
              <a:t>לזהות תבחינים להשוואה </a:t>
            </a:r>
            <a:endParaRPr lang="en-US" dirty="0"/>
          </a:p>
          <a:p>
            <a:pPr>
              <a:lnSpc>
                <a:spcPct val="200000"/>
              </a:lnSpc>
            </a:pPr>
            <a:r>
              <a:rPr lang="he-IL" dirty="0"/>
              <a:t>להשוות באמצעים שונים</a:t>
            </a:r>
          </a:p>
          <a:p>
            <a:pPr>
              <a:lnSpc>
                <a:spcPct val="200000"/>
              </a:lnSpc>
            </a:pPr>
            <a:r>
              <a:rPr lang="he-IL" dirty="0"/>
              <a:t>להסיק מסקנות מתוך ההשוואה </a:t>
            </a:r>
            <a:endParaRPr lang="en-US" dirty="0"/>
          </a:p>
          <a:p>
            <a:pPr>
              <a:lnSpc>
                <a:spcPct val="200000"/>
              </a:lnSpc>
            </a:pPr>
            <a:endParaRPr lang="he-IL" dirty="0"/>
          </a:p>
        </p:txBody>
      </p:sp>
      <p:pic>
        <p:nvPicPr>
          <p:cNvPr id="3" name="גרפיקה 2" descr="סימון תג 1">
            <a:extLst>
              <a:ext uri="{FF2B5EF4-FFF2-40B4-BE49-F238E27FC236}">
                <a16:creationId xmlns:a16="http://schemas.microsoft.com/office/drawing/2014/main" id="{79F2D0AB-3D4B-40E6-A727-6CB61C3AF4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670" y="1265350"/>
            <a:ext cx="914400" cy="914400"/>
          </a:xfrm>
          <a:prstGeom prst="rect">
            <a:avLst/>
          </a:prstGeom>
        </p:spPr>
      </p:pic>
      <p:pic>
        <p:nvPicPr>
          <p:cNvPr id="6" name="גרפיקה 5" descr="סימון תג 1">
            <a:extLst>
              <a:ext uri="{FF2B5EF4-FFF2-40B4-BE49-F238E27FC236}">
                <a16:creationId xmlns:a16="http://schemas.microsoft.com/office/drawing/2014/main" id="{25EB2DB0-3E73-4572-81F8-286E10B76B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670" y="2073700"/>
            <a:ext cx="914400" cy="914400"/>
          </a:xfrm>
          <a:prstGeom prst="rect">
            <a:avLst/>
          </a:prstGeom>
        </p:spPr>
      </p:pic>
      <p:pic>
        <p:nvPicPr>
          <p:cNvPr id="9" name="גרפיקה 8" descr="סימון תג 1">
            <a:extLst>
              <a:ext uri="{FF2B5EF4-FFF2-40B4-BE49-F238E27FC236}">
                <a16:creationId xmlns:a16="http://schemas.microsoft.com/office/drawing/2014/main" id="{D64A1A2C-B05C-4A69-AA35-1FA240A7E0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670" y="2903669"/>
            <a:ext cx="914400" cy="914400"/>
          </a:xfrm>
          <a:prstGeom prst="rect">
            <a:avLst/>
          </a:prstGeom>
        </p:spPr>
      </p:pic>
    </p:spTree>
    <p:extLst>
      <p:ext uri="{BB962C8B-B14F-4D97-AF65-F5344CB8AC3E}">
        <p14:creationId xmlns:p14="http://schemas.microsoft.com/office/powerpoint/2010/main" val="40448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096CD2EC-AD11-4C52-B5DC-7174446B8EFA}"/>
              </a:ext>
            </a:extLst>
          </p:cNvPr>
          <p:cNvSpPr/>
          <p:nvPr/>
        </p:nvSpPr>
        <p:spPr>
          <a:xfrm>
            <a:off x="310895" y="910225"/>
            <a:ext cx="11668505" cy="1555362"/>
          </a:xfrm>
          <a:prstGeom prst="rect">
            <a:avLst/>
          </a:prstGeom>
        </p:spPr>
        <p:txBody>
          <a:bodyPr wrap="square">
            <a:spAutoFit/>
          </a:bodyPr>
          <a:lstStyle/>
          <a:p>
            <a:pPr lvl="0" algn="ctr">
              <a:lnSpc>
                <a:spcPct val="150000"/>
              </a:lnSpc>
              <a:spcAft>
                <a:spcPts val="600"/>
              </a:spcAft>
            </a:pPr>
            <a:r>
              <a:rPr lang="he-IL" sz="2800" dirty="0">
                <a:solidFill>
                  <a:srgbClr val="002060"/>
                </a:solidFill>
                <a:latin typeface="Varela Round" pitchFamily="2" charset="-79"/>
                <a:cs typeface="Varela Round" pitchFamily="2" charset="-79"/>
              </a:rPr>
              <a:t>התבוננו בתמונות ושערו מהו נושא ההשוואה</a:t>
            </a:r>
            <a:r>
              <a:rPr lang="he-IL" sz="3200" dirty="0">
                <a:solidFill>
                  <a:srgbClr val="002060"/>
                </a:solidFill>
                <a:latin typeface="Varela Round" pitchFamily="2" charset="-79"/>
                <a:cs typeface="Varela Round" pitchFamily="2" charset="-79"/>
              </a:rPr>
              <a:t>.</a:t>
            </a:r>
          </a:p>
          <a:p>
            <a:pPr lvl="0" algn="ctr">
              <a:lnSpc>
                <a:spcPct val="150000"/>
              </a:lnSpc>
              <a:spcAft>
                <a:spcPts val="600"/>
              </a:spcAft>
            </a:pPr>
            <a:endParaRPr lang="he-IL" sz="3200" b="1" dirty="0">
              <a:solidFill>
                <a:srgbClr val="002060"/>
              </a:solidFill>
              <a:latin typeface="Varela Round" pitchFamily="2" charset="-79"/>
              <a:cs typeface="Varela Round" pitchFamily="2" charset="-79"/>
            </a:endParaRPr>
          </a:p>
        </p:txBody>
      </p:sp>
      <p:sp>
        <p:nvSpPr>
          <p:cNvPr id="3" name="כותרת 2"/>
          <p:cNvSpPr>
            <a:spLocks noGrp="1"/>
          </p:cNvSpPr>
          <p:nvPr>
            <p:ph type="title"/>
          </p:nvPr>
        </p:nvSpPr>
        <p:spPr>
          <a:xfrm>
            <a:off x="515206" y="366452"/>
            <a:ext cx="11160000" cy="720000"/>
          </a:xfrm>
        </p:spPr>
        <p:txBody>
          <a:bodyPr/>
          <a:lstStyle/>
          <a:p>
            <a:r>
              <a:rPr lang="he-IL" dirty="0"/>
              <a:t>נושא ההשוואה</a:t>
            </a:r>
          </a:p>
        </p:txBody>
      </p:sp>
      <p:pic>
        <p:nvPicPr>
          <p:cNvPr id="2" name="תמונה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003" y="3016598"/>
            <a:ext cx="3773144" cy="24714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תמונה 3"/>
          <p:cNvPicPr>
            <a:picLocks noChangeAspect="1"/>
          </p:cNvPicPr>
          <p:nvPr/>
        </p:nvPicPr>
        <p:blipFill rotWithShape="1">
          <a:blip r:embed="rId6" cstate="print">
            <a:extLst>
              <a:ext uri="{28A0092B-C50C-407E-A947-70E740481C1C}">
                <a14:useLocalDpi xmlns:a14="http://schemas.microsoft.com/office/drawing/2010/main" val="0"/>
              </a:ext>
            </a:extLst>
          </a:blip>
          <a:srcRect l="1642" r="12756" b="22827"/>
          <a:stretch/>
        </p:blipFill>
        <p:spPr>
          <a:xfrm rot="20956847">
            <a:off x="632114" y="1898660"/>
            <a:ext cx="3031067" cy="1541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תמונה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4963" y="2151493"/>
            <a:ext cx="3258852" cy="2444139"/>
          </a:xfrm>
          <a:prstGeom prst="rect">
            <a:avLst/>
          </a:prstGeom>
          <a:ln w="88900" cap="sq" cmpd="thickThin">
            <a:solidFill>
              <a:schemeClr val="tx2">
                <a:lumMod val="75000"/>
              </a:schemeClr>
            </a:solidFill>
            <a:prstDash val="solid"/>
            <a:miter lim="800000"/>
          </a:ln>
          <a:effectLst>
            <a:innerShdw blurRad="76200">
              <a:srgbClr val="000000"/>
            </a:innerShdw>
          </a:effectLst>
        </p:spPr>
      </p:pic>
      <p:pic>
        <p:nvPicPr>
          <p:cNvPr id="7"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5206" y="451651"/>
            <a:ext cx="1540938" cy="549601"/>
          </a:xfrm>
          <a:prstGeom prst="rect">
            <a:avLst/>
          </a:prstGeom>
        </p:spPr>
      </p:pic>
      <p:pic>
        <p:nvPicPr>
          <p:cNvPr id="9" name="תמונה 8"/>
          <p:cNvPicPr>
            <a:picLocks noChangeAspect="1"/>
          </p:cNvPicPr>
          <p:nvPr/>
        </p:nvPicPr>
        <p:blipFill rotWithShape="1">
          <a:blip r:embed="rId9" cstate="print">
            <a:extLst>
              <a:ext uri="{28A0092B-C50C-407E-A947-70E740481C1C}">
                <a14:useLocalDpi xmlns:a14="http://schemas.microsoft.com/office/drawing/2010/main" val="0"/>
              </a:ext>
            </a:extLst>
          </a:blip>
          <a:srcRect l="18604" t="14145" r="3685" b="9049"/>
          <a:stretch/>
        </p:blipFill>
        <p:spPr>
          <a:xfrm rot="818986">
            <a:off x="9110424" y="4511155"/>
            <a:ext cx="2355021" cy="1350012"/>
          </a:xfrm>
          <a:prstGeom prst="rect">
            <a:avLst/>
          </a:prstGeom>
          <a:ln w="76200" cap="sq" cmpd="thickThin">
            <a:solidFill>
              <a:schemeClr val="tx2">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3148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2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95A9453F-8B27-4626-97EA-EF5995DAA8DE}"/>
              </a:ext>
            </a:extLst>
          </p:cNvPr>
          <p:cNvSpPr txBox="1"/>
          <p:nvPr/>
        </p:nvSpPr>
        <p:spPr>
          <a:xfrm>
            <a:off x="447040" y="1009651"/>
            <a:ext cx="10744662" cy="2906238"/>
          </a:xfrm>
          <a:prstGeom prst="rect">
            <a:avLst/>
          </a:prstGeom>
        </p:spPr>
        <p:txBody>
          <a:bodyPr vert="horz" wrap="square" lIns="91428" tIns="45714" rIns="91428" bIns="45714" rtlCol="1" anchor="b">
            <a:noAutofit/>
          </a:bodyPr>
          <a:lstStyle/>
          <a:p>
            <a:pPr algn="ctr"/>
            <a:endParaRPr lang="he-IL" sz="3200" b="1" dirty="0"/>
          </a:p>
          <a:p>
            <a:pPr algn="ctr"/>
            <a:endParaRPr lang="he-IL" sz="3200" b="1" dirty="0"/>
          </a:p>
          <a:p>
            <a:pPr algn="ctr"/>
            <a:r>
              <a:rPr lang="he-IL" sz="4800" b="1" dirty="0">
                <a:solidFill>
                  <a:srgbClr val="002060"/>
                </a:solidFill>
                <a:latin typeface="Varela Round" pitchFamily="2" charset="-79"/>
                <a:ea typeface="+mj-ea"/>
                <a:cs typeface="Varela Round" pitchFamily="2" charset="-79"/>
              </a:rPr>
              <a:t>נושא ההשוואה :</a:t>
            </a:r>
          </a:p>
          <a:p>
            <a:pPr algn="ctr"/>
            <a:endParaRPr lang="he-IL" sz="4800" b="1" dirty="0">
              <a:solidFill>
                <a:srgbClr val="002060"/>
              </a:solidFill>
              <a:latin typeface="Varela Round" pitchFamily="2" charset="-79"/>
              <a:ea typeface="+mj-ea"/>
              <a:cs typeface="Varela Round" pitchFamily="2" charset="-79"/>
            </a:endParaRPr>
          </a:p>
          <a:p>
            <a:pPr algn="ctr"/>
            <a:r>
              <a:rPr lang="he-IL" sz="4800" b="1" dirty="0">
                <a:solidFill>
                  <a:srgbClr val="002060"/>
                </a:solidFill>
                <a:latin typeface="Varela Round" pitchFamily="2" charset="-79"/>
                <a:ea typeface="+mj-ea"/>
                <a:cs typeface="Varela Round" pitchFamily="2" charset="-79"/>
              </a:rPr>
              <a:t> </a:t>
            </a:r>
          </a:p>
          <a:p>
            <a:pPr algn="ctr"/>
            <a:endParaRPr lang="he-IL" sz="4800" b="1" dirty="0">
              <a:solidFill>
                <a:srgbClr val="002060"/>
              </a:solidFill>
              <a:latin typeface="Varela Round" pitchFamily="2" charset="-79"/>
              <a:ea typeface="+mj-ea"/>
              <a:cs typeface="Varela Round" pitchFamily="2" charset="-79"/>
            </a:endParaRPr>
          </a:p>
          <a:p>
            <a:pPr algn="ctr"/>
            <a:endParaRPr lang="he-IL" sz="4800" b="1" dirty="0">
              <a:solidFill>
                <a:srgbClr val="002060"/>
              </a:solidFill>
              <a:latin typeface="Varela Round" pitchFamily="2" charset="-79"/>
              <a:ea typeface="+mj-ea"/>
              <a:cs typeface="Varela Round" pitchFamily="2" charset="-79"/>
            </a:endParaRPr>
          </a:p>
          <a:p>
            <a:pPr algn="ctr"/>
            <a:endParaRPr lang="he-IL" sz="4800" b="1" dirty="0">
              <a:solidFill>
                <a:srgbClr val="002060"/>
              </a:solidFill>
              <a:latin typeface="Varela Round" pitchFamily="2" charset="-79"/>
              <a:ea typeface="+mj-ea"/>
              <a:cs typeface="Varela Round" pitchFamily="2" charset="-79"/>
            </a:endParaRPr>
          </a:p>
          <a:p>
            <a:pPr algn="ctr"/>
            <a:r>
              <a:rPr lang="he-IL" sz="4800" b="1" dirty="0">
                <a:solidFill>
                  <a:srgbClr val="C00000"/>
                </a:solidFill>
                <a:latin typeface="Varela Round" pitchFamily="2" charset="-79"/>
                <a:ea typeface="+mj-ea"/>
                <a:cs typeface="Varela Round" pitchFamily="2" charset="-79"/>
              </a:rPr>
              <a:t>נושא ההשוואה</a:t>
            </a:r>
          </a:p>
          <a:p>
            <a:pPr algn="ctr"/>
            <a:endParaRPr lang="he-IL" sz="4800" b="1" dirty="0">
              <a:solidFill>
                <a:srgbClr val="002060"/>
              </a:solidFill>
              <a:latin typeface="Varela Round" pitchFamily="2" charset="-79"/>
              <a:ea typeface="+mj-ea"/>
              <a:cs typeface="Varela Round" pitchFamily="2" charset="-79"/>
            </a:endParaRPr>
          </a:p>
          <a:p>
            <a:pPr algn="ctr"/>
            <a:r>
              <a:rPr lang="he-IL" sz="4000" dirty="0">
                <a:solidFill>
                  <a:srgbClr val="002060"/>
                </a:solidFill>
                <a:latin typeface="Varela Round" pitchFamily="2" charset="-79"/>
                <a:ea typeface="+mj-ea"/>
                <a:cs typeface="Varela Round" pitchFamily="2" charset="-79"/>
              </a:rPr>
              <a:t>נסיעה בתחבורה פרטית לעומת נסיעה </a:t>
            </a:r>
          </a:p>
          <a:p>
            <a:pPr algn="ctr"/>
            <a:r>
              <a:rPr lang="he-IL" sz="4000" dirty="0">
                <a:solidFill>
                  <a:srgbClr val="002060"/>
                </a:solidFill>
                <a:latin typeface="Varela Round" pitchFamily="2" charset="-79"/>
                <a:ea typeface="+mj-ea"/>
                <a:cs typeface="Varela Round" pitchFamily="2" charset="-79"/>
              </a:rPr>
              <a:t>בתחבורה ציבורית</a:t>
            </a:r>
          </a:p>
        </p:txBody>
      </p:sp>
      <p:grpSp>
        <p:nvGrpSpPr>
          <p:cNvPr id="8" name="קבוצה 7">
            <a:extLst>
              <a:ext uri="{FF2B5EF4-FFF2-40B4-BE49-F238E27FC236}">
                <a16:creationId xmlns:a16="http://schemas.microsoft.com/office/drawing/2014/main" id="{BE812032-E861-416B-9F8D-E2EBB549F47E}"/>
              </a:ext>
            </a:extLst>
          </p:cNvPr>
          <p:cNvGrpSpPr/>
          <p:nvPr/>
        </p:nvGrpSpPr>
        <p:grpSpPr>
          <a:xfrm>
            <a:off x="8011713" y="4230848"/>
            <a:ext cx="3868249" cy="2247598"/>
            <a:chOff x="8011713" y="4230848"/>
            <a:chExt cx="3868249" cy="2247598"/>
          </a:xfrm>
        </p:grpSpPr>
        <p:pic>
          <p:nvPicPr>
            <p:cNvPr id="3" name="תמונה 2">
              <a:extLst>
                <a:ext uri="{FF2B5EF4-FFF2-40B4-BE49-F238E27FC236}">
                  <a16:creationId xmlns:a16="http://schemas.microsoft.com/office/drawing/2014/main" id="{231AE1DB-F916-4052-B47D-AF796441BC38}"/>
                </a:ext>
              </a:extLst>
            </p:cNvPr>
            <p:cNvPicPr>
              <a:picLocks noChangeAspect="1"/>
            </p:cNvPicPr>
            <p:nvPr/>
          </p:nvPicPr>
          <p:blipFill rotWithShape="1">
            <a:blip r:embed="rId3">
              <a:extLst>
                <a:ext uri="{28A0092B-C50C-407E-A947-70E740481C1C}">
                  <a14:useLocalDpi xmlns:a14="http://schemas.microsoft.com/office/drawing/2010/main" val="0"/>
                </a:ext>
              </a:extLst>
            </a:blip>
            <a:srcRect l="22579"/>
            <a:stretch/>
          </p:blipFill>
          <p:spPr>
            <a:xfrm>
              <a:off x="9941311" y="4798917"/>
              <a:ext cx="1938651" cy="1679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תמונה 4">
              <a:extLst>
                <a:ext uri="{FF2B5EF4-FFF2-40B4-BE49-F238E27FC236}">
                  <a16:creationId xmlns:a16="http://schemas.microsoft.com/office/drawing/2014/main" id="{1989645F-7BA7-4664-9242-CCF80CD99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08928">
              <a:off x="8011713" y="5103194"/>
              <a:ext cx="1670983" cy="1283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תמונה 5">
              <a:extLst>
                <a:ext uri="{FF2B5EF4-FFF2-40B4-BE49-F238E27FC236}">
                  <a16:creationId xmlns:a16="http://schemas.microsoft.com/office/drawing/2014/main" id="{5F7E1148-DC6C-4114-B9E5-13BD259F83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2" r="12756" b="22827"/>
            <a:stretch/>
          </p:blipFill>
          <p:spPr>
            <a:xfrm rot="21407855">
              <a:off x="8676507" y="4230848"/>
              <a:ext cx="1803622" cy="93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41806100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95A9453F-8B27-4626-97EA-EF5995DAA8DE}"/>
              </a:ext>
            </a:extLst>
          </p:cNvPr>
          <p:cNvSpPr txBox="1"/>
          <p:nvPr/>
        </p:nvSpPr>
        <p:spPr>
          <a:xfrm>
            <a:off x="0" y="2472267"/>
            <a:ext cx="12190413" cy="1491757"/>
          </a:xfrm>
          <a:prstGeom prst="rect">
            <a:avLst/>
          </a:prstGeom>
        </p:spPr>
        <p:txBody>
          <a:bodyPr vert="horz" wrap="square" lIns="91428" tIns="45714" rIns="91428" bIns="45714" rtlCol="1" anchor="b">
            <a:noAutofit/>
          </a:bodyPr>
          <a:lstStyle/>
          <a:p>
            <a:pPr algn="ctr"/>
            <a:endParaRPr lang="he-IL" sz="4800" b="1" dirty="0">
              <a:solidFill>
                <a:srgbClr val="002060"/>
              </a:solidFill>
              <a:latin typeface="Varela Round" pitchFamily="2" charset="-79"/>
              <a:ea typeface="+mj-ea"/>
              <a:cs typeface="Varela Round" pitchFamily="2" charset="-79"/>
            </a:endParaRPr>
          </a:p>
          <a:p>
            <a:pPr algn="ctr"/>
            <a:endParaRPr lang="he-IL" sz="4800" b="1" dirty="0">
              <a:solidFill>
                <a:srgbClr val="002060"/>
              </a:solidFill>
              <a:latin typeface="Varela Round" pitchFamily="2" charset="-79"/>
              <a:ea typeface="+mj-ea"/>
              <a:cs typeface="Varela Round" pitchFamily="2" charset="-79"/>
            </a:endParaRPr>
          </a:p>
          <a:p>
            <a:pPr algn="ctr"/>
            <a:endParaRPr lang="he-IL" sz="4800" b="1" dirty="0">
              <a:solidFill>
                <a:srgbClr val="002060"/>
              </a:solidFill>
              <a:latin typeface="Varela Round" pitchFamily="2" charset="-79"/>
              <a:ea typeface="+mj-ea"/>
              <a:cs typeface="Varela Round" pitchFamily="2" charset="-79"/>
            </a:endParaRPr>
          </a:p>
          <a:p>
            <a:pPr algn="ctr"/>
            <a:endParaRPr lang="he-IL" sz="4800" b="1" dirty="0">
              <a:solidFill>
                <a:srgbClr val="002060"/>
              </a:solidFill>
              <a:latin typeface="Varela Round" pitchFamily="2" charset="-79"/>
              <a:ea typeface="+mj-ea"/>
              <a:cs typeface="Varela Round" pitchFamily="2" charset="-79"/>
            </a:endParaRPr>
          </a:p>
          <a:p>
            <a:pPr algn="ctr"/>
            <a:r>
              <a:rPr lang="he-IL" sz="4800" b="1" dirty="0">
                <a:solidFill>
                  <a:srgbClr val="C00000"/>
                </a:solidFill>
                <a:latin typeface="Varela Round" pitchFamily="2" charset="-79"/>
                <a:ea typeface="+mj-ea"/>
                <a:cs typeface="Varela Round" pitchFamily="2" charset="-79"/>
              </a:rPr>
              <a:t>מטרת ההשוואה </a:t>
            </a:r>
          </a:p>
          <a:p>
            <a:pPr algn="ctr"/>
            <a:endParaRPr lang="he-IL" sz="4000" dirty="0">
              <a:solidFill>
                <a:srgbClr val="002060"/>
              </a:solidFill>
              <a:latin typeface="Varela Round" pitchFamily="2" charset="-79"/>
              <a:ea typeface="+mj-ea"/>
              <a:cs typeface="Varela Round" pitchFamily="2" charset="-79"/>
            </a:endParaRPr>
          </a:p>
          <a:p>
            <a:pPr algn="ctr"/>
            <a:r>
              <a:rPr lang="he-IL" sz="4000" dirty="0">
                <a:solidFill>
                  <a:srgbClr val="002060"/>
                </a:solidFill>
                <a:latin typeface="Varela Round" pitchFamily="2" charset="-79"/>
                <a:ea typeface="+mj-ea"/>
                <a:cs typeface="Varela Round" pitchFamily="2" charset="-79"/>
              </a:rPr>
              <a:t>הצגת יתרונות לעומת חסרונות </a:t>
            </a:r>
          </a:p>
          <a:p>
            <a:pPr algn="ctr"/>
            <a:r>
              <a:rPr lang="he-IL" sz="4000" dirty="0">
                <a:solidFill>
                  <a:srgbClr val="002060"/>
                </a:solidFill>
                <a:latin typeface="Varela Round" pitchFamily="2" charset="-79"/>
                <a:ea typeface="+mj-ea"/>
                <a:cs typeface="Varela Round" pitchFamily="2" charset="-79"/>
              </a:rPr>
              <a:t>בתחבורה הציבורית והפרטית </a:t>
            </a:r>
          </a:p>
        </p:txBody>
      </p:sp>
    </p:spTree>
    <p:extLst>
      <p:ext uri="{BB962C8B-B14F-4D97-AF65-F5344CB8AC3E}">
        <p14:creationId xmlns:p14="http://schemas.microsoft.com/office/powerpoint/2010/main" val="115454831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min_final" descr="3min_final">
            <a:hlinkClick r:id="" action="ppaction://media"/>
            <a:extLst>
              <a:ext uri="{FF2B5EF4-FFF2-40B4-BE49-F238E27FC236}">
                <a16:creationId xmlns:a16="http://schemas.microsoft.com/office/drawing/2014/main" id="{856EA320-09ED-4950-9694-B0D2DEEDC0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743" y="262319"/>
            <a:ext cx="1540938" cy="549601"/>
          </a:xfrm>
          <a:prstGeom prst="rect">
            <a:avLst/>
          </a:prstGeom>
        </p:spPr>
      </p:pic>
      <p:sp>
        <p:nvSpPr>
          <p:cNvPr id="3" name="תיבת טקסט 3">
            <a:extLst>
              <a:ext uri="{FF2B5EF4-FFF2-40B4-BE49-F238E27FC236}">
                <a16:creationId xmlns:a16="http://schemas.microsoft.com/office/drawing/2014/main" id="{95A9453F-8B27-4626-97EA-EF5995DAA8DE}"/>
              </a:ext>
            </a:extLst>
          </p:cNvPr>
          <p:cNvSpPr txBox="1"/>
          <p:nvPr/>
        </p:nvSpPr>
        <p:spPr>
          <a:xfrm>
            <a:off x="339744" y="2472267"/>
            <a:ext cx="11613604" cy="1491757"/>
          </a:xfrm>
          <a:prstGeom prst="rect">
            <a:avLst/>
          </a:prstGeom>
        </p:spPr>
        <p:txBody>
          <a:bodyPr vert="horz" wrap="square" lIns="91428" tIns="45714" rIns="91428" bIns="45714" rtlCol="1" anchor="b">
            <a:noAutofit/>
          </a:bodyPr>
          <a:lstStyle/>
          <a:p>
            <a:pPr algn="ctr"/>
            <a:endParaRPr lang="he-IL" sz="4800" b="1" dirty="0">
              <a:solidFill>
                <a:srgbClr val="002060"/>
              </a:solidFill>
              <a:latin typeface="Varela Round" pitchFamily="2" charset="-79"/>
              <a:ea typeface="+mj-ea"/>
              <a:cs typeface="Varela Round" pitchFamily="2" charset="-79"/>
            </a:endParaRPr>
          </a:p>
          <a:p>
            <a:pPr algn="ctr"/>
            <a:endParaRPr lang="he-IL" sz="4800" b="1" dirty="0">
              <a:solidFill>
                <a:srgbClr val="002060"/>
              </a:solidFill>
              <a:latin typeface="Varela Round" pitchFamily="2" charset="-79"/>
              <a:ea typeface="+mj-ea"/>
              <a:cs typeface="Varela Round" pitchFamily="2" charset="-79"/>
            </a:endParaRPr>
          </a:p>
          <a:p>
            <a:pPr algn="ctr"/>
            <a:endParaRPr lang="he-IL" sz="4800" b="1" dirty="0">
              <a:solidFill>
                <a:srgbClr val="002060"/>
              </a:solidFill>
              <a:latin typeface="Varela Round" pitchFamily="2" charset="-79"/>
              <a:ea typeface="+mj-ea"/>
              <a:cs typeface="Varela Round" pitchFamily="2" charset="-79"/>
            </a:endParaRPr>
          </a:p>
          <a:p>
            <a:pPr algn="ctr"/>
            <a:endParaRPr lang="he-IL" sz="4800" b="1" dirty="0">
              <a:solidFill>
                <a:srgbClr val="002060"/>
              </a:solidFill>
              <a:latin typeface="Varela Round" pitchFamily="2" charset="-79"/>
              <a:ea typeface="+mj-ea"/>
              <a:cs typeface="Varela Round" pitchFamily="2" charset="-79"/>
            </a:endParaRPr>
          </a:p>
          <a:p>
            <a:pPr algn="ctr"/>
            <a:r>
              <a:rPr lang="he-IL" sz="5400" dirty="0">
                <a:solidFill>
                  <a:srgbClr val="C00000"/>
                </a:solidFill>
                <a:latin typeface="Varela Round" pitchFamily="2" charset="-79"/>
                <a:ea typeface="+mj-ea"/>
                <a:cs typeface="Varela Round" pitchFamily="2" charset="-79"/>
              </a:rPr>
              <a:t> </a:t>
            </a:r>
            <a:r>
              <a:rPr lang="he-IL" sz="5400" u="sng" dirty="0">
                <a:solidFill>
                  <a:srgbClr val="C00000"/>
                </a:solidFill>
                <a:latin typeface="Varela Round" pitchFamily="2" charset="-79"/>
                <a:ea typeface="+mj-ea"/>
                <a:cs typeface="Varela Round" pitchFamily="2" charset="-79"/>
              </a:rPr>
              <a:t>משימה:</a:t>
            </a:r>
          </a:p>
          <a:p>
            <a:endParaRPr lang="he-IL" sz="4000" dirty="0">
              <a:solidFill>
                <a:schemeClr val="accent1">
                  <a:lumMod val="50000"/>
                </a:schemeClr>
              </a:solidFill>
              <a:latin typeface="Varela Round" pitchFamily="2" charset="-79"/>
              <a:ea typeface="+mj-ea"/>
              <a:cs typeface="Varela Round" pitchFamily="2" charset="-79"/>
            </a:endParaRPr>
          </a:p>
          <a:p>
            <a:pPr algn="ctr"/>
            <a:r>
              <a:rPr lang="he-IL" sz="4400" dirty="0">
                <a:solidFill>
                  <a:schemeClr val="accent1">
                    <a:lumMod val="50000"/>
                  </a:schemeClr>
                </a:solidFill>
                <a:latin typeface="Varela Round" pitchFamily="2" charset="-79"/>
                <a:ea typeface="+mj-ea"/>
                <a:cs typeface="Varela Round" pitchFamily="2" charset="-79"/>
              </a:rPr>
              <a:t>חשבו וכתבו לעצמכם מהם היתרונות והחסרונות בכל אחד מסוגי התחבורה- ציבורית ופרטית.</a:t>
            </a:r>
          </a:p>
        </p:txBody>
      </p:sp>
    </p:spTree>
    <p:extLst>
      <p:ext uri="{BB962C8B-B14F-4D97-AF65-F5344CB8AC3E}">
        <p14:creationId xmlns:p14="http://schemas.microsoft.com/office/powerpoint/2010/main" val="25109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2">
            <a:extLst>
              <a:ext uri="{FF2B5EF4-FFF2-40B4-BE49-F238E27FC236}">
                <a16:creationId xmlns:a16="http://schemas.microsoft.com/office/drawing/2014/main" id="{3A1EE26D-A54F-4661-9A24-31D6FAF20BC9}"/>
              </a:ext>
            </a:extLst>
          </p:cNvPr>
          <p:cNvGraphicFramePr>
            <a:graphicFrameLocks noGrp="1"/>
          </p:cNvGraphicFramePr>
          <p:nvPr>
            <p:extLst>
              <p:ext uri="{D42A27DB-BD31-4B8C-83A1-F6EECF244321}">
                <p14:modId xmlns:p14="http://schemas.microsoft.com/office/powerpoint/2010/main" val="2416920120"/>
              </p:ext>
            </p:extLst>
          </p:nvPr>
        </p:nvGraphicFramePr>
        <p:xfrm>
          <a:off x="1604436" y="2822861"/>
          <a:ext cx="8723897" cy="2383924"/>
        </p:xfrm>
        <a:graphic>
          <a:graphicData uri="http://schemas.openxmlformats.org/drawingml/2006/table">
            <a:tbl>
              <a:tblPr rtl="1" firstRow="1" bandRow="1">
                <a:tableStyleId>{5C22544A-7EE6-4342-B048-85BDC9FD1C3A}</a:tableStyleId>
              </a:tblPr>
              <a:tblGrid>
                <a:gridCol w="2041116">
                  <a:extLst>
                    <a:ext uri="{9D8B030D-6E8A-4147-A177-3AD203B41FA5}">
                      <a16:colId xmlns:a16="http://schemas.microsoft.com/office/drawing/2014/main" val="4182612890"/>
                    </a:ext>
                  </a:extLst>
                </a:gridCol>
                <a:gridCol w="3571687">
                  <a:extLst>
                    <a:ext uri="{9D8B030D-6E8A-4147-A177-3AD203B41FA5}">
                      <a16:colId xmlns:a16="http://schemas.microsoft.com/office/drawing/2014/main" val="927420154"/>
                    </a:ext>
                  </a:extLst>
                </a:gridCol>
                <a:gridCol w="3111094">
                  <a:extLst>
                    <a:ext uri="{9D8B030D-6E8A-4147-A177-3AD203B41FA5}">
                      <a16:colId xmlns:a16="http://schemas.microsoft.com/office/drawing/2014/main" val="317324938"/>
                    </a:ext>
                  </a:extLst>
                </a:gridCol>
              </a:tblGrid>
              <a:tr h="555362">
                <a:tc>
                  <a:txBody>
                    <a:bodyPr/>
                    <a:lstStyle/>
                    <a:p>
                      <a:pPr algn="ctr" rtl="1"/>
                      <a:r>
                        <a:rPr lang="he-IL" sz="1800" dirty="0"/>
                        <a:t> </a:t>
                      </a:r>
                    </a:p>
                  </a:txBody>
                  <a:tcPr marL="91428" marR="91428" marT="45714" marB="45714"/>
                </a:tc>
                <a:tc>
                  <a:txBody>
                    <a:bodyPr/>
                    <a:lstStyle/>
                    <a:p>
                      <a:pPr algn="ctr" rtl="1"/>
                      <a:r>
                        <a:rPr lang="he-IL" sz="2000" dirty="0">
                          <a:latin typeface="+mn-lt"/>
                        </a:rPr>
                        <a:t>תחבורה פרטית</a:t>
                      </a:r>
                    </a:p>
                  </a:txBody>
                  <a:tcPr marL="91428" marR="91428" marT="45714" marB="45714"/>
                </a:tc>
                <a:tc>
                  <a:txBody>
                    <a:bodyPr/>
                    <a:lstStyle/>
                    <a:p>
                      <a:pPr algn="ctr" rtl="1"/>
                      <a:r>
                        <a:rPr lang="he-IL" sz="2000" dirty="0"/>
                        <a:t>תחבורה ציבורית</a:t>
                      </a:r>
                    </a:p>
                  </a:txBody>
                  <a:tcPr marL="91428" marR="91428" marT="45714" marB="45714"/>
                </a:tc>
                <a:extLst>
                  <a:ext uri="{0D108BD9-81ED-4DB2-BD59-A6C34878D82A}">
                    <a16:rowId xmlns:a16="http://schemas.microsoft.com/office/drawing/2014/main" val="1749184035"/>
                  </a:ext>
                </a:extLst>
              </a:tr>
              <a:tr h="639997">
                <a:tc>
                  <a:txBody>
                    <a:bodyPr/>
                    <a:lstStyle/>
                    <a:p>
                      <a:pPr rtl="1"/>
                      <a:r>
                        <a:rPr lang="he-IL" sz="2000" b="1" dirty="0">
                          <a:solidFill>
                            <a:schemeClr val="tx1"/>
                          </a:solidFill>
                        </a:rPr>
                        <a:t>עלות הנסיעה</a:t>
                      </a:r>
                    </a:p>
                  </a:txBody>
                  <a:tcPr marL="91428" marR="91428" marT="45714" marB="45714"/>
                </a:tc>
                <a:tc>
                  <a:txBody>
                    <a:bodyPr/>
                    <a:lstStyle/>
                    <a:p>
                      <a:pPr rtl="1"/>
                      <a:r>
                        <a:rPr lang="he-IL" sz="1800" dirty="0"/>
                        <a:t> </a:t>
                      </a:r>
                    </a:p>
                  </a:txBody>
                  <a:tcPr marL="91428" marR="91428" marT="45714" marB="45714"/>
                </a:tc>
                <a:tc>
                  <a:txBody>
                    <a:bodyPr/>
                    <a:lstStyle/>
                    <a:p>
                      <a:pPr rtl="1"/>
                      <a:r>
                        <a:rPr lang="he-IL" sz="1800" dirty="0"/>
                        <a:t> </a:t>
                      </a:r>
                    </a:p>
                  </a:txBody>
                  <a:tcPr marL="91428" marR="91428" marT="45714" marB="45714"/>
                </a:tc>
                <a:extLst>
                  <a:ext uri="{0D108BD9-81ED-4DB2-BD59-A6C34878D82A}">
                    <a16:rowId xmlns:a16="http://schemas.microsoft.com/office/drawing/2014/main" val="802895508"/>
                  </a:ext>
                </a:extLst>
              </a:tr>
              <a:tr h="1188565">
                <a:tc>
                  <a:txBody>
                    <a:bodyPr/>
                    <a:lstStyle/>
                    <a:p>
                      <a:pPr rtl="1"/>
                      <a:r>
                        <a:rPr lang="he-IL" sz="2000" b="1" dirty="0">
                          <a:latin typeface="Adobe Gothic Std B" panose="020B0800000000000000" pitchFamily="34" charset="-128"/>
                          <a:ea typeface="Adobe Gothic Std B" panose="020B0800000000000000" pitchFamily="34" charset="-128"/>
                        </a:rPr>
                        <a:t>נוחות הנסיעה</a:t>
                      </a:r>
                    </a:p>
                  </a:txBody>
                  <a:tcPr marL="91428" marR="91428" marT="45714" marB="45714"/>
                </a:tc>
                <a:tc>
                  <a:txBody>
                    <a:bodyPr/>
                    <a:lstStyle/>
                    <a:p>
                      <a:pPr rtl="1"/>
                      <a:r>
                        <a:rPr lang="he-IL" sz="1800" dirty="0"/>
                        <a:t>.</a:t>
                      </a:r>
                    </a:p>
                  </a:txBody>
                  <a:tcPr marL="91428" marR="91428" marT="45714" marB="45714"/>
                </a:tc>
                <a:tc>
                  <a:txBody>
                    <a:bodyPr/>
                    <a:lstStyle/>
                    <a:p>
                      <a:pPr rtl="1"/>
                      <a:r>
                        <a:rPr lang="he-IL" sz="1800" dirty="0"/>
                        <a:t> </a:t>
                      </a:r>
                    </a:p>
                  </a:txBody>
                  <a:tcPr marL="91428" marR="91428" marT="45714" marB="45714"/>
                </a:tc>
                <a:extLst>
                  <a:ext uri="{0D108BD9-81ED-4DB2-BD59-A6C34878D82A}">
                    <a16:rowId xmlns:a16="http://schemas.microsoft.com/office/drawing/2014/main" val="3234849446"/>
                  </a:ext>
                </a:extLst>
              </a:tr>
            </a:tbl>
          </a:graphicData>
        </a:graphic>
      </p:graphicFrame>
      <p:sp>
        <p:nvSpPr>
          <p:cNvPr id="4" name="תיבת טקסט 3">
            <a:extLst>
              <a:ext uri="{FF2B5EF4-FFF2-40B4-BE49-F238E27FC236}">
                <a16:creationId xmlns:a16="http://schemas.microsoft.com/office/drawing/2014/main" id="{95A9453F-8B27-4626-97EA-EF5995DAA8DE}"/>
              </a:ext>
            </a:extLst>
          </p:cNvPr>
          <p:cNvSpPr txBox="1"/>
          <p:nvPr/>
        </p:nvSpPr>
        <p:spPr>
          <a:xfrm>
            <a:off x="-1466609" y="1508715"/>
            <a:ext cx="9717769" cy="958725"/>
          </a:xfrm>
          <a:prstGeom prst="rect">
            <a:avLst/>
          </a:prstGeom>
        </p:spPr>
        <p:txBody>
          <a:bodyPr vert="horz" wrap="square" lIns="91428" tIns="45714" rIns="91428" bIns="45714" rtlCol="1" anchor="b">
            <a:noAutofit/>
          </a:bodyPr>
          <a:lstStyle/>
          <a:p>
            <a:endParaRPr lang="he-IL" sz="2400" dirty="0"/>
          </a:p>
        </p:txBody>
      </p:sp>
      <p:cxnSp>
        <p:nvCxnSpPr>
          <p:cNvPr id="6" name="מחבר ישר 5">
            <a:extLst>
              <a:ext uri="{FF2B5EF4-FFF2-40B4-BE49-F238E27FC236}">
                <a16:creationId xmlns:a16="http://schemas.microsoft.com/office/drawing/2014/main" id="{D7EA5BD3-503D-42D9-B1CC-DE5F65FBCBD0}"/>
              </a:ext>
            </a:extLst>
          </p:cNvPr>
          <p:cNvCxnSpPr>
            <a:cxnSpLocks/>
          </p:cNvCxnSpPr>
          <p:nvPr/>
        </p:nvCxnSpPr>
        <p:spPr>
          <a:xfrm flipV="1">
            <a:off x="8251160" y="2839925"/>
            <a:ext cx="2077173" cy="5240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0BF2F3CF-9AF4-47BB-8362-14EC2E5B326A}"/>
              </a:ext>
            </a:extLst>
          </p:cNvPr>
          <p:cNvSpPr/>
          <p:nvPr/>
        </p:nvSpPr>
        <p:spPr>
          <a:xfrm>
            <a:off x="9288860" y="3043939"/>
            <a:ext cx="971741" cy="369332"/>
          </a:xfrm>
          <a:prstGeom prst="rect">
            <a:avLst/>
          </a:prstGeom>
        </p:spPr>
        <p:txBody>
          <a:bodyPr wrap="none">
            <a:spAutoFit/>
          </a:bodyPr>
          <a:lstStyle/>
          <a:p>
            <a:r>
              <a:rPr lang="he-IL" b="1" dirty="0">
                <a:solidFill>
                  <a:schemeClr val="bg1"/>
                </a:solidFill>
              </a:rPr>
              <a:t>תבחינים</a:t>
            </a:r>
          </a:p>
        </p:txBody>
      </p:sp>
      <p:sp>
        <p:nvSpPr>
          <p:cNvPr id="8" name="מלבן 7">
            <a:extLst>
              <a:ext uri="{FF2B5EF4-FFF2-40B4-BE49-F238E27FC236}">
                <a16:creationId xmlns:a16="http://schemas.microsoft.com/office/drawing/2014/main" id="{A44918F3-CFAE-464D-AE88-9FAE32AD0279}"/>
              </a:ext>
            </a:extLst>
          </p:cNvPr>
          <p:cNvSpPr/>
          <p:nvPr/>
        </p:nvSpPr>
        <p:spPr>
          <a:xfrm>
            <a:off x="7906042" y="2804294"/>
            <a:ext cx="2095608" cy="338554"/>
          </a:xfrm>
          <a:prstGeom prst="rect">
            <a:avLst/>
          </a:prstGeom>
        </p:spPr>
        <p:txBody>
          <a:bodyPr wrap="square">
            <a:spAutoFit/>
          </a:bodyPr>
          <a:lstStyle/>
          <a:p>
            <a:pPr algn="ctr"/>
            <a:r>
              <a:rPr lang="he-IL" sz="1600" b="1" dirty="0">
                <a:solidFill>
                  <a:schemeClr val="bg1"/>
                </a:solidFill>
              </a:rPr>
              <a:t>המושווים</a:t>
            </a:r>
          </a:p>
        </p:txBody>
      </p:sp>
      <p:sp>
        <p:nvSpPr>
          <p:cNvPr id="5" name="מלבן 4">
            <a:extLst>
              <a:ext uri="{FF2B5EF4-FFF2-40B4-BE49-F238E27FC236}">
                <a16:creationId xmlns:a16="http://schemas.microsoft.com/office/drawing/2014/main" id="{3CC18DF9-760C-4EBD-A8A2-C1044B812B6F}"/>
              </a:ext>
            </a:extLst>
          </p:cNvPr>
          <p:cNvSpPr/>
          <p:nvPr/>
        </p:nvSpPr>
        <p:spPr>
          <a:xfrm>
            <a:off x="283191" y="1621522"/>
            <a:ext cx="11785599" cy="954107"/>
          </a:xfrm>
          <a:prstGeom prst="rect">
            <a:avLst/>
          </a:prstGeom>
        </p:spPr>
        <p:txBody>
          <a:bodyPr wrap="square">
            <a:spAutoFit/>
          </a:bodyPr>
          <a:lstStyle/>
          <a:p>
            <a:pPr algn="ctr"/>
            <a:r>
              <a:rPr lang="he-IL" sz="2800" dirty="0">
                <a:solidFill>
                  <a:srgbClr val="C00000"/>
                </a:solidFill>
                <a:latin typeface="Varela Round" pitchFamily="2" charset="-79"/>
                <a:cs typeface="Varela Round" pitchFamily="2" charset="-79"/>
              </a:rPr>
              <a:t>נושא ההשוואה - </a:t>
            </a:r>
            <a:r>
              <a:rPr lang="he-IL" sz="2800" dirty="0">
                <a:solidFill>
                  <a:schemeClr val="tx2"/>
                </a:solidFill>
                <a:latin typeface="Varela Round" pitchFamily="2" charset="-79"/>
                <a:cs typeface="Varela Round" pitchFamily="2" charset="-79"/>
              </a:rPr>
              <a:t>נסיעה בתחבורה פרטית ותחבורה ציבורית</a:t>
            </a:r>
          </a:p>
          <a:p>
            <a:pPr algn="ctr"/>
            <a:r>
              <a:rPr lang="he-IL" sz="2800" dirty="0">
                <a:solidFill>
                  <a:srgbClr val="C00000"/>
                </a:solidFill>
                <a:latin typeface="Varela Round" pitchFamily="2" charset="-79"/>
                <a:cs typeface="Varela Round" pitchFamily="2" charset="-79"/>
              </a:rPr>
              <a:t>מטרת ההשוואה – </a:t>
            </a:r>
            <a:r>
              <a:rPr lang="he-IL" sz="2800" dirty="0">
                <a:solidFill>
                  <a:schemeClr val="tx2"/>
                </a:solidFill>
                <a:latin typeface="Varela Round" pitchFamily="2" charset="-79"/>
                <a:cs typeface="Varela Round" pitchFamily="2" charset="-79"/>
              </a:rPr>
              <a:t>להציג את היתרונות והחסרונות לכל אחד מסוגי התחבורה</a:t>
            </a:r>
          </a:p>
        </p:txBody>
      </p:sp>
      <p:sp>
        <p:nvSpPr>
          <p:cNvPr id="12" name="מלבן 11">
            <a:extLst>
              <a:ext uri="{FF2B5EF4-FFF2-40B4-BE49-F238E27FC236}">
                <a16:creationId xmlns:a16="http://schemas.microsoft.com/office/drawing/2014/main" id="{E5EF940C-40FD-4E5A-9E71-8DF51D12F608}"/>
              </a:ext>
            </a:extLst>
          </p:cNvPr>
          <p:cNvSpPr/>
          <p:nvPr/>
        </p:nvSpPr>
        <p:spPr>
          <a:xfrm>
            <a:off x="1541118" y="605859"/>
            <a:ext cx="8941871" cy="1015663"/>
          </a:xfrm>
          <a:prstGeom prst="rect">
            <a:avLst/>
          </a:prstGeom>
        </p:spPr>
        <p:txBody>
          <a:bodyPr wrap="none">
            <a:spAutoFit/>
          </a:bodyPr>
          <a:lstStyle/>
          <a:p>
            <a:pPr algn="ctr"/>
            <a:r>
              <a:rPr lang="he-IL" sz="6000" b="1" dirty="0">
                <a:solidFill>
                  <a:srgbClr val="002060"/>
                </a:solidFill>
                <a:latin typeface="Varela Round" pitchFamily="2" charset="-79"/>
                <a:cs typeface="Varela Round" pitchFamily="2" charset="-79"/>
              </a:rPr>
              <a:t>הטבלה ככלי לארגון המידע</a:t>
            </a:r>
          </a:p>
        </p:txBody>
      </p:sp>
      <p:pic>
        <p:nvPicPr>
          <p:cNvPr id="9"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3191" y="236808"/>
            <a:ext cx="1540938" cy="549601"/>
          </a:xfrm>
          <a:prstGeom prst="rect">
            <a:avLst/>
          </a:prstGeom>
        </p:spPr>
      </p:pic>
    </p:spTree>
    <p:extLst>
      <p:ext uri="{BB962C8B-B14F-4D97-AF65-F5344CB8AC3E}">
        <p14:creationId xmlns:p14="http://schemas.microsoft.com/office/powerpoint/2010/main" val="267747257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2">
            <a:extLst>
              <a:ext uri="{FF2B5EF4-FFF2-40B4-BE49-F238E27FC236}">
                <a16:creationId xmlns:a16="http://schemas.microsoft.com/office/drawing/2014/main" id="{3A1EE26D-A54F-4661-9A24-31D6FAF20BC9}"/>
              </a:ext>
            </a:extLst>
          </p:cNvPr>
          <p:cNvGraphicFramePr>
            <a:graphicFrameLocks noGrp="1"/>
          </p:cNvGraphicFramePr>
          <p:nvPr>
            <p:extLst>
              <p:ext uri="{D42A27DB-BD31-4B8C-83A1-F6EECF244321}">
                <p14:modId xmlns:p14="http://schemas.microsoft.com/office/powerpoint/2010/main" val="2802838256"/>
              </p:ext>
            </p:extLst>
          </p:nvPr>
        </p:nvGraphicFramePr>
        <p:xfrm>
          <a:off x="1269994" y="2652177"/>
          <a:ext cx="9284767" cy="2790815"/>
        </p:xfrm>
        <a:graphic>
          <a:graphicData uri="http://schemas.openxmlformats.org/drawingml/2006/table">
            <a:tbl>
              <a:tblPr rtl="1" firstRow="1" bandRow="1">
                <a:tableStyleId>{5C22544A-7EE6-4342-B048-85BDC9FD1C3A}</a:tableStyleId>
              </a:tblPr>
              <a:tblGrid>
                <a:gridCol w="2056392">
                  <a:extLst>
                    <a:ext uri="{9D8B030D-6E8A-4147-A177-3AD203B41FA5}">
                      <a16:colId xmlns:a16="http://schemas.microsoft.com/office/drawing/2014/main" val="4182612890"/>
                    </a:ext>
                  </a:extLst>
                </a:gridCol>
                <a:gridCol w="3483947">
                  <a:extLst>
                    <a:ext uri="{9D8B030D-6E8A-4147-A177-3AD203B41FA5}">
                      <a16:colId xmlns:a16="http://schemas.microsoft.com/office/drawing/2014/main" val="927420154"/>
                    </a:ext>
                  </a:extLst>
                </a:gridCol>
                <a:gridCol w="3744428">
                  <a:extLst>
                    <a:ext uri="{9D8B030D-6E8A-4147-A177-3AD203B41FA5}">
                      <a16:colId xmlns:a16="http://schemas.microsoft.com/office/drawing/2014/main" val="317324938"/>
                    </a:ext>
                  </a:extLst>
                </a:gridCol>
              </a:tblGrid>
              <a:tr h="494178">
                <a:tc>
                  <a:txBody>
                    <a:bodyPr/>
                    <a:lstStyle/>
                    <a:p>
                      <a:pPr algn="ctr" rtl="1"/>
                      <a:r>
                        <a:rPr lang="he-IL" sz="1800" dirty="0"/>
                        <a:t> </a:t>
                      </a:r>
                    </a:p>
                  </a:txBody>
                  <a:tcPr marL="91428" marR="91428" marT="45714" marB="45714"/>
                </a:tc>
                <a:tc>
                  <a:txBody>
                    <a:bodyPr/>
                    <a:lstStyle/>
                    <a:p>
                      <a:pPr algn="ctr" rtl="1"/>
                      <a:r>
                        <a:rPr lang="he-IL" sz="2000" dirty="0"/>
                        <a:t>תחבורה פרטית</a:t>
                      </a:r>
                    </a:p>
                  </a:txBody>
                  <a:tcPr marL="91428" marR="91428" marT="45714" marB="45714"/>
                </a:tc>
                <a:tc>
                  <a:txBody>
                    <a:bodyPr/>
                    <a:lstStyle/>
                    <a:p>
                      <a:pPr algn="ctr" rtl="1"/>
                      <a:r>
                        <a:rPr lang="he-IL" sz="2000" dirty="0"/>
                        <a:t>תחבורה ציבורית</a:t>
                      </a:r>
                    </a:p>
                  </a:txBody>
                  <a:tcPr marL="91428" marR="91428" marT="45714" marB="45714"/>
                </a:tc>
                <a:extLst>
                  <a:ext uri="{0D108BD9-81ED-4DB2-BD59-A6C34878D82A}">
                    <a16:rowId xmlns:a16="http://schemas.microsoft.com/office/drawing/2014/main" val="1749184035"/>
                  </a:ext>
                </a:extLst>
              </a:tr>
              <a:tr h="681209">
                <a:tc>
                  <a:txBody>
                    <a:bodyPr/>
                    <a:lstStyle/>
                    <a:p>
                      <a:pPr rtl="1"/>
                      <a:r>
                        <a:rPr lang="he-IL" sz="2000" b="1" dirty="0">
                          <a:solidFill>
                            <a:schemeClr val="tx1"/>
                          </a:solidFill>
                          <a:latin typeface="Varela Round" panose="00000500000000000000" pitchFamily="2" charset="-79"/>
                          <a:cs typeface="Varela Round" panose="00000500000000000000" pitchFamily="2" charset="-79"/>
                        </a:rPr>
                        <a:t>עלות הנסיעה</a:t>
                      </a:r>
                    </a:p>
                  </a:txBody>
                  <a:tcPr marL="91428" marR="91428" marT="45714" marB="45714"/>
                </a:tc>
                <a:tc>
                  <a:txBody>
                    <a:bodyPr/>
                    <a:lstStyle/>
                    <a:p>
                      <a:pPr rtl="1"/>
                      <a:r>
                        <a:rPr lang="he-IL" sz="2000" dirty="0">
                          <a:latin typeface="Varela Round" panose="00000500000000000000" pitchFamily="2" charset="-79"/>
                          <a:cs typeface="Varela Round" panose="00000500000000000000" pitchFamily="2" charset="-79"/>
                        </a:rPr>
                        <a:t>עלות גבוהה</a:t>
                      </a:r>
                    </a:p>
                  </a:txBody>
                  <a:tcPr marL="91428" marR="91428" marT="45714" marB="45714"/>
                </a:tc>
                <a:tc>
                  <a:txBody>
                    <a:bodyPr/>
                    <a:lstStyle/>
                    <a:p>
                      <a:pPr marL="0" algn="r" defTabSz="914400" rtl="1" eaLnBrk="1" latinLnBrk="0" hangingPunct="1"/>
                      <a:r>
                        <a:rPr lang="he-IL" sz="2000" kern="1200" dirty="0">
                          <a:solidFill>
                            <a:schemeClr val="dk1"/>
                          </a:solidFill>
                          <a:latin typeface="Varela Round" panose="00000500000000000000" pitchFamily="2" charset="-79"/>
                          <a:ea typeface="+mn-ea"/>
                          <a:cs typeface="Varela Round" panose="00000500000000000000" pitchFamily="2" charset="-79"/>
                        </a:rPr>
                        <a:t>עלות נמוכה</a:t>
                      </a:r>
                    </a:p>
                  </a:txBody>
                  <a:tcPr marL="91428" marR="91428" marT="45714" marB="45714"/>
                </a:tc>
                <a:extLst>
                  <a:ext uri="{0D108BD9-81ED-4DB2-BD59-A6C34878D82A}">
                    <a16:rowId xmlns:a16="http://schemas.microsoft.com/office/drawing/2014/main" val="802895508"/>
                  </a:ext>
                </a:extLst>
              </a:tr>
              <a:tr h="1557237">
                <a:tc>
                  <a:txBody>
                    <a:bodyPr/>
                    <a:lstStyle/>
                    <a:p>
                      <a:pPr rtl="1"/>
                      <a:r>
                        <a:rPr lang="he-IL" sz="2000" b="1" dirty="0">
                          <a:latin typeface="Varela Round" panose="00000500000000000000" pitchFamily="2" charset="-79"/>
                          <a:cs typeface="Varela Round" panose="00000500000000000000" pitchFamily="2" charset="-79"/>
                        </a:rPr>
                        <a:t>נוחות הנסיעה</a:t>
                      </a:r>
                    </a:p>
                  </a:txBody>
                  <a:tcPr marL="91428" marR="91428" marT="45714" marB="45714"/>
                </a:tc>
                <a:tc>
                  <a:txBody>
                    <a:bodyPr/>
                    <a:lstStyle/>
                    <a:p>
                      <a:pPr marL="0" algn="r" defTabSz="914400" rtl="1" eaLnBrk="1" latinLnBrk="0" hangingPunct="1"/>
                      <a:r>
                        <a:rPr lang="he-IL" sz="2000" kern="1200" dirty="0">
                          <a:solidFill>
                            <a:schemeClr val="dk1"/>
                          </a:solidFill>
                          <a:latin typeface="Varela Round" panose="00000500000000000000" pitchFamily="2" charset="-79"/>
                          <a:ea typeface="+mn-ea"/>
                          <a:cs typeface="Varela Round" panose="00000500000000000000" pitchFamily="2" charset="-79"/>
                        </a:rPr>
                        <a:t>קושי במציאת חניה.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בזבוז זמן ופקקי תנועה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קושי בהתמצאות בכבישי הארץ</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ערנות לאורך כל זמן הנסיעה </a:t>
                      </a:r>
                    </a:p>
                  </a:txBody>
                  <a:tcPr marL="91428" marR="91428" marT="45714" marB="45714"/>
                </a:tc>
                <a:tc>
                  <a:txBody>
                    <a:bodyPr/>
                    <a:lstStyle/>
                    <a:p>
                      <a:pPr marL="0" algn="r" defTabSz="914400" rtl="1" eaLnBrk="1" latinLnBrk="0" hangingPunct="1"/>
                      <a:r>
                        <a:rPr lang="he-IL" sz="2000" kern="1200" dirty="0">
                          <a:solidFill>
                            <a:schemeClr val="dk1"/>
                          </a:solidFill>
                          <a:latin typeface="Varela Round" panose="00000500000000000000" pitchFamily="2" charset="-79"/>
                          <a:ea typeface="+mn-ea"/>
                          <a:cs typeface="Varela Round" panose="00000500000000000000" pitchFamily="2" charset="-79"/>
                        </a:rPr>
                        <a:t>אין בעיות חנייה</a:t>
                      </a:r>
                    </a:p>
                    <a:p>
                      <a:pPr marL="0" algn="r" defTabSz="914400" rtl="1" eaLnBrk="1" latinLnBrk="0" hangingPunct="1"/>
                      <a:r>
                        <a:rPr lang="he-IL" sz="2000" kern="1200" dirty="0">
                          <a:solidFill>
                            <a:schemeClr val="dk1"/>
                          </a:solidFill>
                          <a:latin typeface="Varela Round" panose="00000500000000000000" pitchFamily="2" charset="-79"/>
                          <a:ea typeface="+mn-ea"/>
                          <a:cs typeface="Varela Round" panose="00000500000000000000" pitchFamily="2" charset="-79"/>
                        </a:rPr>
                        <a:t>בני המשפחה פנויים ליהנות מהדרך. </a:t>
                      </a:r>
                    </a:p>
                    <a:p>
                      <a:pPr marL="0" algn="r" defTabSz="914400" rtl="1" eaLnBrk="1" latinLnBrk="0" hangingPunct="1"/>
                      <a:r>
                        <a:rPr lang="he-IL" sz="2000" kern="1200" dirty="0">
                          <a:solidFill>
                            <a:schemeClr val="dk1"/>
                          </a:solidFill>
                          <a:latin typeface="Varela Round" panose="00000500000000000000" pitchFamily="2" charset="-79"/>
                          <a:ea typeface="+mn-ea"/>
                          <a:cs typeface="Varela Round" panose="00000500000000000000" pitchFamily="2" charset="-79"/>
                        </a:rPr>
                        <a:t>נהג האוטובוס אחראי על הנהיגה.</a:t>
                      </a:r>
                    </a:p>
                  </a:txBody>
                  <a:tcPr marL="91428" marR="91428" marT="45714" marB="45714"/>
                </a:tc>
                <a:extLst>
                  <a:ext uri="{0D108BD9-81ED-4DB2-BD59-A6C34878D82A}">
                    <a16:rowId xmlns:a16="http://schemas.microsoft.com/office/drawing/2014/main" val="3234849446"/>
                  </a:ext>
                </a:extLst>
              </a:tr>
            </a:tbl>
          </a:graphicData>
        </a:graphic>
      </p:graphicFrame>
      <p:sp>
        <p:nvSpPr>
          <p:cNvPr id="4" name="תיבת טקסט 3">
            <a:extLst>
              <a:ext uri="{FF2B5EF4-FFF2-40B4-BE49-F238E27FC236}">
                <a16:creationId xmlns:a16="http://schemas.microsoft.com/office/drawing/2014/main" id="{95A9453F-8B27-4626-97EA-EF5995DAA8DE}"/>
              </a:ext>
            </a:extLst>
          </p:cNvPr>
          <p:cNvSpPr txBox="1"/>
          <p:nvPr/>
        </p:nvSpPr>
        <p:spPr>
          <a:xfrm>
            <a:off x="-1466609" y="1508715"/>
            <a:ext cx="9717769" cy="958725"/>
          </a:xfrm>
          <a:prstGeom prst="rect">
            <a:avLst/>
          </a:prstGeom>
        </p:spPr>
        <p:txBody>
          <a:bodyPr vert="horz" wrap="square" lIns="91428" tIns="45714" rIns="91428" bIns="45714" rtlCol="1" anchor="b">
            <a:noAutofit/>
          </a:bodyPr>
          <a:lstStyle/>
          <a:p>
            <a:endParaRPr lang="he-IL" sz="2400" dirty="0"/>
          </a:p>
        </p:txBody>
      </p:sp>
      <p:grpSp>
        <p:nvGrpSpPr>
          <p:cNvPr id="13" name="קבוצה 12"/>
          <p:cNvGrpSpPr/>
          <p:nvPr/>
        </p:nvGrpSpPr>
        <p:grpSpPr>
          <a:xfrm>
            <a:off x="7993310" y="2620197"/>
            <a:ext cx="2639818" cy="523934"/>
            <a:chOff x="7586917" y="2620197"/>
            <a:chExt cx="2639818" cy="581234"/>
          </a:xfrm>
        </p:grpSpPr>
        <p:cxnSp>
          <p:nvCxnSpPr>
            <p:cNvPr id="6" name="מחבר ישר 5">
              <a:extLst>
                <a:ext uri="{FF2B5EF4-FFF2-40B4-BE49-F238E27FC236}">
                  <a16:creationId xmlns:a16="http://schemas.microsoft.com/office/drawing/2014/main" id="{D7EA5BD3-503D-42D9-B1CC-DE5F65FBCBD0}"/>
                </a:ext>
              </a:extLst>
            </p:cNvPr>
            <p:cNvCxnSpPr>
              <a:cxnSpLocks/>
            </p:cNvCxnSpPr>
            <p:nvPr/>
          </p:nvCxnSpPr>
          <p:spPr>
            <a:xfrm flipV="1">
              <a:off x="8052760" y="2673011"/>
              <a:ext cx="2095608" cy="5220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0BF2F3CF-9AF4-47BB-8362-14EC2E5B326A}"/>
                </a:ext>
              </a:extLst>
            </p:cNvPr>
            <p:cNvSpPr/>
            <p:nvPr/>
          </p:nvSpPr>
          <p:spPr>
            <a:xfrm>
              <a:off x="9165226" y="2801321"/>
              <a:ext cx="1061509" cy="400110"/>
            </a:xfrm>
            <a:prstGeom prst="rect">
              <a:avLst/>
            </a:prstGeom>
          </p:spPr>
          <p:txBody>
            <a:bodyPr wrap="none">
              <a:spAutoFit/>
            </a:bodyPr>
            <a:lstStyle/>
            <a:p>
              <a:r>
                <a:rPr lang="he-IL" sz="2000" b="1" dirty="0">
                  <a:solidFill>
                    <a:schemeClr val="bg1"/>
                  </a:solidFill>
                </a:rPr>
                <a:t>תבחינים</a:t>
              </a:r>
            </a:p>
          </p:txBody>
        </p:sp>
        <p:sp>
          <p:nvSpPr>
            <p:cNvPr id="8" name="מלבן 7">
              <a:extLst>
                <a:ext uri="{FF2B5EF4-FFF2-40B4-BE49-F238E27FC236}">
                  <a16:creationId xmlns:a16="http://schemas.microsoft.com/office/drawing/2014/main" id="{A44918F3-CFAE-464D-AE88-9FAE32AD0279}"/>
                </a:ext>
              </a:extLst>
            </p:cNvPr>
            <p:cNvSpPr/>
            <p:nvPr/>
          </p:nvSpPr>
          <p:spPr>
            <a:xfrm>
              <a:off x="7586917" y="2620197"/>
              <a:ext cx="2095608" cy="369332"/>
            </a:xfrm>
            <a:prstGeom prst="rect">
              <a:avLst/>
            </a:prstGeom>
          </p:spPr>
          <p:txBody>
            <a:bodyPr wrap="square">
              <a:spAutoFit/>
            </a:bodyPr>
            <a:lstStyle/>
            <a:p>
              <a:pPr algn="ctr"/>
              <a:r>
                <a:rPr lang="he-IL" b="1" dirty="0">
                  <a:solidFill>
                    <a:schemeClr val="bg1"/>
                  </a:solidFill>
                </a:rPr>
                <a:t>המושווים</a:t>
              </a:r>
            </a:p>
          </p:txBody>
        </p:sp>
      </p:grpSp>
      <p:sp>
        <p:nvSpPr>
          <p:cNvPr id="9" name="מלבן 8">
            <a:extLst>
              <a:ext uri="{FF2B5EF4-FFF2-40B4-BE49-F238E27FC236}">
                <a16:creationId xmlns:a16="http://schemas.microsoft.com/office/drawing/2014/main" id="{3CC18DF9-760C-4EBD-A8A2-C1044B812B6F}"/>
              </a:ext>
            </a:extLst>
          </p:cNvPr>
          <p:cNvSpPr/>
          <p:nvPr/>
        </p:nvSpPr>
        <p:spPr>
          <a:xfrm>
            <a:off x="283191" y="1621522"/>
            <a:ext cx="11785599" cy="954107"/>
          </a:xfrm>
          <a:prstGeom prst="rect">
            <a:avLst/>
          </a:prstGeom>
        </p:spPr>
        <p:txBody>
          <a:bodyPr wrap="square">
            <a:spAutoFit/>
          </a:bodyPr>
          <a:lstStyle/>
          <a:p>
            <a:pPr algn="ctr"/>
            <a:r>
              <a:rPr lang="he-IL" sz="2800" dirty="0">
                <a:solidFill>
                  <a:srgbClr val="C00000"/>
                </a:solidFill>
                <a:latin typeface="Varela Round" pitchFamily="2" charset="-79"/>
                <a:cs typeface="Varela Round" pitchFamily="2" charset="-79"/>
              </a:rPr>
              <a:t>נושא ההשוואה - </a:t>
            </a:r>
            <a:r>
              <a:rPr lang="he-IL" sz="2800" dirty="0">
                <a:solidFill>
                  <a:schemeClr val="tx2"/>
                </a:solidFill>
                <a:latin typeface="Varela Round" pitchFamily="2" charset="-79"/>
                <a:cs typeface="Varela Round" pitchFamily="2" charset="-79"/>
              </a:rPr>
              <a:t>נסיעה בתחבורה פרטית ותחבורה ציבורית</a:t>
            </a:r>
          </a:p>
          <a:p>
            <a:pPr algn="ctr"/>
            <a:r>
              <a:rPr lang="he-IL" sz="2800" dirty="0">
                <a:solidFill>
                  <a:srgbClr val="C00000"/>
                </a:solidFill>
                <a:latin typeface="Varela Round" pitchFamily="2" charset="-79"/>
                <a:cs typeface="Varela Round" pitchFamily="2" charset="-79"/>
              </a:rPr>
              <a:t>מטרת ההשוואה – </a:t>
            </a:r>
            <a:r>
              <a:rPr lang="he-IL" sz="2800" dirty="0">
                <a:solidFill>
                  <a:schemeClr val="tx2"/>
                </a:solidFill>
                <a:latin typeface="Varela Round" pitchFamily="2" charset="-79"/>
                <a:cs typeface="Varela Round" pitchFamily="2" charset="-79"/>
              </a:rPr>
              <a:t>להציג את היתרונות והחסרונות לכל אחד מסוגי התחבורה</a:t>
            </a:r>
          </a:p>
        </p:txBody>
      </p:sp>
      <p:sp>
        <p:nvSpPr>
          <p:cNvPr id="10" name="מלבן 9">
            <a:extLst>
              <a:ext uri="{FF2B5EF4-FFF2-40B4-BE49-F238E27FC236}">
                <a16:creationId xmlns:a16="http://schemas.microsoft.com/office/drawing/2014/main" id="{E5EF940C-40FD-4E5A-9E71-8DF51D12F608}"/>
              </a:ext>
            </a:extLst>
          </p:cNvPr>
          <p:cNvSpPr/>
          <p:nvPr/>
        </p:nvSpPr>
        <p:spPr>
          <a:xfrm>
            <a:off x="1705055" y="453102"/>
            <a:ext cx="8941871" cy="1015663"/>
          </a:xfrm>
          <a:prstGeom prst="rect">
            <a:avLst/>
          </a:prstGeom>
        </p:spPr>
        <p:txBody>
          <a:bodyPr wrap="none">
            <a:spAutoFit/>
          </a:bodyPr>
          <a:lstStyle/>
          <a:p>
            <a:pPr algn="ctr"/>
            <a:r>
              <a:rPr lang="he-IL" sz="6000" b="1" dirty="0">
                <a:solidFill>
                  <a:srgbClr val="002060"/>
                </a:solidFill>
                <a:latin typeface="Varela Round" pitchFamily="2" charset="-79"/>
                <a:cs typeface="Varela Round" pitchFamily="2" charset="-79"/>
              </a:rPr>
              <a:t>הטבלה ככלי לארגון המידע</a:t>
            </a:r>
          </a:p>
        </p:txBody>
      </p:sp>
    </p:spTree>
    <p:extLst>
      <p:ext uri="{BB962C8B-B14F-4D97-AF65-F5344CB8AC3E}">
        <p14:creationId xmlns:p14="http://schemas.microsoft.com/office/powerpoint/2010/main" val="2936052558"/>
      </p:ext>
    </p:extLst>
  </p:cSld>
  <p:clrMapOvr>
    <a:masterClrMapping/>
  </p:clrMapOvr>
  <p:transition spd="med">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95A9453F-8B27-4626-97EA-EF5995DAA8DE}"/>
              </a:ext>
            </a:extLst>
          </p:cNvPr>
          <p:cNvSpPr txBox="1"/>
          <p:nvPr/>
        </p:nvSpPr>
        <p:spPr>
          <a:xfrm>
            <a:off x="4514850" y="784092"/>
            <a:ext cx="3889396" cy="1834772"/>
          </a:xfrm>
          <a:prstGeom prst="rect">
            <a:avLst/>
          </a:prstGeom>
        </p:spPr>
        <p:txBody>
          <a:bodyPr vert="horz" wrap="square" lIns="91428" tIns="45714" rIns="91428" bIns="45714" rtlCol="1" anchor="b">
            <a:noAutofit/>
          </a:bodyPr>
          <a:lstStyle/>
          <a:p>
            <a:r>
              <a:rPr lang="he-IL" sz="2800" dirty="0">
                <a:solidFill>
                  <a:schemeClr val="accent6">
                    <a:lumMod val="75000"/>
                  </a:schemeClr>
                </a:solidFill>
                <a:latin typeface="Varela Round" panose="00000500000000000000" pitchFamily="2" charset="-79"/>
                <a:cs typeface="Varela Round" panose="00000500000000000000" pitchFamily="2" charset="-79"/>
              </a:rPr>
              <a:t>מן ההשוואה עולה ש...</a:t>
            </a:r>
          </a:p>
          <a:p>
            <a:r>
              <a:rPr lang="he-IL" sz="2800" dirty="0">
                <a:solidFill>
                  <a:schemeClr val="accent6">
                    <a:lumMod val="75000"/>
                  </a:schemeClr>
                </a:solidFill>
                <a:latin typeface="Varela Round" panose="00000500000000000000" pitchFamily="2" charset="-79"/>
                <a:cs typeface="Varela Round" panose="00000500000000000000" pitchFamily="2" charset="-79"/>
              </a:rPr>
              <a:t>ניתן להסיק ש...</a:t>
            </a:r>
          </a:p>
          <a:p>
            <a:r>
              <a:rPr lang="he-IL" sz="2800" dirty="0">
                <a:solidFill>
                  <a:schemeClr val="accent6">
                    <a:lumMod val="75000"/>
                  </a:schemeClr>
                </a:solidFill>
                <a:latin typeface="Varela Round" panose="00000500000000000000" pitchFamily="2" charset="-79"/>
                <a:cs typeface="Varela Round" panose="00000500000000000000" pitchFamily="2" charset="-79"/>
              </a:rPr>
              <a:t>המסקנה היא...</a:t>
            </a:r>
          </a:p>
        </p:txBody>
      </p:sp>
      <p:sp>
        <p:nvSpPr>
          <p:cNvPr id="3" name="מלבן 2">
            <a:extLst>
              <a:ext uri="{FF2B5EF4-FFF2-40B4-BE49-F238E27FC236}">
                <a16:creationId xmlns:a16="http://schemas.microsoft.com/office/drawing/2014/main" id="{E272AE52-5A52-4E87-BB67-83A7AE27D25E}"/>
              </a:ext>
            </a:extLst>
          </p:cNvPr>
          <p:cNvSpPr/>
          <p:nvPr/>
        </p:nvSpPr>
        <p:spPr>
          <a:xfrm>
            <a:off x="4896554" y="313296"/>
            <a:ext cx="3507692" cy="1200329"/>
          </a:xfrm>
          <a:prstGeom prst="rect">
            <a:avLst/>
          </a:prstGeom>
        </p:spPr>
        <p:txBody>
          <a:bodyPr wrap="none">
            <a:spAutoFit/>
          </a:bodyPr>
          <a:lstStyle/>
          <a:p>
            <a:pPr algn="ctr"/>
            <a:r>
              <a:rPr lang="he-IL" sz="7200" b="1" dirty="0">
                <a:solidFill>
                  <a:srgbClr val="002060"/>
                </a:solidFill>
                <a:latin typeface="Varela Round" pitchFamily="2" charset="-79"/>
                <a:cs typeface="Varela Round" pitchFamily="2" charset="-79"/>
              </a:rPr>
              <a:t>המסקנה</a:t>
            </a:r>
          </a:p>
        </p:txBody>
      </p:sp>
      <p:cxnSp>
        <p:nvCxnSpPr>
          <p:cNvPr id="6" name="מחבר ישר 5">
            <a:extLst>
              <a:ext uri="{FF2B5EF4-FFF2-40B4-BE49-F238E27FC236}">
                <a16:creationId xmlns:a16="http://schemas.microsoft.com/office/drawing/2014/main" id="{D7EA5BD3-503D-42D9-B1CC-DE5F65FBCBD0}"/>
              </a:ext>
            </a:extLst>
          </p:cNvPr>
          <p:cNvCxnSpPr>
            <a:cxnSpLocks/>
          </p:cNvCxnSpPr>
          <p:nvPr/>
        </p:nvCxnSpPr>
        <p:spPr>
          <a:xfrm flipV="1">
            <a:off x="8272720" y="2795899"/>
            <a:ext cx="1911811" cy="3693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טבלה 2">
            <a:extLst>
              <a:ext uri="{FF2B5EF4-FFF2-40B4-BE49-F238E27FC236}">
                <a16:creationId xmlns:a16="http://schemas.microsoft.com/office/drawing/2014/main" id="{3A1EE26D-A54F-4661-9A24-31D6FAF20BC9}"/>
              </a:ext>
            </a:extLst>
          </p:cNvPr>
          <p:cNvGraphicFramePr>
            <a:graphicFrameLocks noGrp="1"/>
          </p:cNvGraphicFramePr>
          <p:nvPr>
            <p:extLst>
              <p:ext uri="{D42A27DB-BD31-4B8C-83A1-F6EECF244321}">
                <p14:modId xmlns:p14="http://schemas.microsoft.com/office/powerpoint/2010/main" val="3508903289"/>
              </p:ext>
            </p:extLst>
          </p:nvPr>
        </p:nvGraphicFramePr>
        <p:xfrm>
          <a:off x="1269994" y="2652177"/>
          <a:ext cx="9284767" cy="2790815"/>
        </p:xfrm>
        <a:graphic>
          <a:graphicData uri="http://schemas.openxmlformats.org/drawingml/2006/table">
            <a:tbl>
              <a:tblPr rtl="1" firstRow="1" bandRow="1">
                <a:tableStyleId>{5C22544A-7EE6-4342-B048-85BDC9FD1C3A}</a:tableStyleId>
              </a:tblPr>
              <a:tblGrid>
                <a:gridCol w="2056392">
                  <a:extLst>
                    <a:ext uri="{9D8B030D-6E8A-4147-A177-3AD203B41FA5}">
                      <a16:colId xmlns:a16="http://schemas.microsoft.com/office/drawing/2014/main" val="4182612890"/>
                    </a:ext>
                  </a:extLst>
                </a:gridCol>
                <a:gridCol w="3483947">
                  <a:extLst>
                    <a:ext uri="{9D8B030D-6E8A-4147-A177-3AD203B41FA5}">
                      <a16:colId xmlns:a16="http://schemas.microsoft.com/office/drawing/2014/main" val="927420154"/>
                    </a:ext>
                  </a:extLst>
                </a:gridCol>
                <a:gridCol w="3744428">
                  <a:extLst>
                    <a:ext uri="{9D8B030D-6E8A-4147-A177-3AD203B41FA5}">
                      <a16:colId xmlns:a16="http://schemas.microsoft.com/office/drawing/2014/main" val="317324938"/>
                    </a:ext>
                  </a:extLst>
                </a:gridCol>
              </a:tblGrid>
              <a:tr h="494178">
                <a:tc>
                  <a:txBody>
                    <a:bodyPr/>
                    <a:lstStyle/>
                    <a:p>
                      <a:pPr algn="ctr" rtl="1"/>
                      <a:r>
                        <a:rPr lang="he-IL" sz="1800" dirty="0"/>
                        <a:t> </a:t>
                      </a:r>
                    </a:p>
                  </a:txBody>
                  <a:tcPr marL="91428" marR="91428" marT="45714" marB="45714"/>
                </a:tc>
                <a:tc>
                  <a:txBody>
                    <a:bodyPr/>
                    <a:lstStyle/>
                    <a:p>
                      <a:pPr algn="ctr" rtl="1"/>
                      <a:r>
                        <a:rPr lang="he-IL" sz="2000" dirty="0">
                          <a:latin typeface="Varela Round" panose="00000500000000000000" pitchFamily="2" charset="-79"/>
                          <a:cs typeface="Varela Round" panose="00000500000000000000" pitchFamily="2" charset="-79"/>
                        </a:rPr>
                        <a:t>תחבורה פרטית</a:t>
                      </a:r>
                    </a:p>
                  </a:txBody>
                  <a:tcPr marL="91428" marR="91428" marT="45714" marB="45714"/>
                </a:tc>
                <a:tc>
                  <a:txBody>
                    <a:bodyPr/>
                    <a:lstStyle/>
                    <a:p>
                      <a:pPr algn="ctr" rtl="1"/>
                      <a:r>
                        <a:rPr lang="he-IL" sz="2000" dirty="0">
                          <a:latin typeface="Varela Round" panose="00000500000000000000" pitchFamily="2" charset="-79"/>
                          <a:cs typeface="Varela Round" panose="00000500000000000000" pitchFamily="2" charset="-79"/>
                        </a:rPr>
                        <a:t>תחבורה ציבורית</a:t>
                      </a:r>
                    </a:p>
                  </a:txBody>
                  <a:tcPr marL="91428" marR="91428" marT="45714" marB="45714"/>
                </a:tc>
                <a:extLst>
                  <a:ext uri="{0D108BD9-81ED-4DB2-BD59-A6C34878D82A}">
                    <a16:rowId xmlns:a16="http://schemas.microsoft.com/office/drawing/2014/main" val="1749184035"/>
                  </a:ext>
                </a:extLst>
              </a:tr>
              <a:tr h="681209">
                <a:tc>
                  <a:txBody>
                    <a:bodyPr/>
                    <a:lstStyle/>
                    <a:p>
                      <a:pPr rtl="1"/>
                      <a:r>
                        <a:rPr lang="he-IL" sz="2000" b="1" dirty="0">
                          <a:solidFill>
                            <a:schemeClr val="tx1"/>
                          </a:solidFill>
                          <a:latin typeface="Varela Round" panose="00000500000000000000" pitchFamily="2" charset="-79"/>
                          <a:cs typeface="Varela Round" panose="00000500000000000000" pitchFamily="2" charset="-79"/>
                        </a:rPr>
                        <a:t>עלות הנסיעה</a:t>
                      </a:r>
                    </a:p>
                  </a:txBody>
                  <a:tcPr marL="91428" marR="91428" marT="45714" marB="45714"/>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עלות גבוהה</a:t>
                      </a:r>
                    </a:p>
                  </a:txBody>
                  <a:tcPr marL="91428" marR="91428" marT="45714" marB="45714"/>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עלות נמוכה</a:t>
                      </a:r>
                    </a:p>
                  </a:txBody>
                  <a:tcPr marL="91428" marR="91428" marT="45714" marB="45714"/>
                </a:tc>
                <a:extLst>
                  <a:ext uri="{0D108BD9-81ED-4DB2-BD59-A6C34878D82A}">
                    <a16:rowId xmlns:a16="http://schemas.microsoft.com/office/drawing/2014/main" val="802895508"/>
                  </a:ext>
                </a:extLst>
              </a:tr>
              <a:tr h="1557237">
                <a:tc>
                  <a:txBody>
                    <a:bodyPr/>
                    <a:lstStyle/>
                    <a:p>
                      <a:pPr rtl="1"/>
                      <a:r>
                        <a:rPr lang="he-IL" sz="2000" b="1" dirty="0">
                          <a:latin typeface="Varela Round" panose="00000500000000000000" pitchFamily="2" charset="-79"/>
                          <a:cs typeface="Varela Round" panose="00000500000000000000" pitchFamily="2" charset="-79"/>
                        </a:rPr>
                        <a:t>נוחות הנסיעה</a:t>
                      </a:r>
                    </a:p>
                  </a:txBody>
                  <a:tcPr marL="91428" marR="91428" marT="45714" marB="45714"/>
                </a:tc>
                <a:tc>
                  <a:txBody>
                    <a:bodyPr/>
                    <a:lstStyle/>
                    <a:p>
                      <a:pPr marL="0" algn="r" defTabSz="914400" rtl="1" eaLnBrk="1" latinLnBrk="0" hangingPunct="1"/>
                      <a:r>
                        <a:rPr lang="he-IL" sz="2000" kern="1200" dirty="0">
                          <a:solidFill>
                            <a:schemeClr val="dk1"/>
                          </a:solidFill>
                          <a:latin typeface="Varela Round" panose="00000500000000000000" pitchFamily="2" charset="-79"/>
                          <a:ea typeface="+mn-ea"/>
                          <a:cs typeface="Varela Round" panose="00000500000000000000" pitchFamily="2" charset="-79"/>
                        </a:rPr>
                        <a:t>קושי במציאת חניה.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בזבוז זמן ופקקי תנועה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קושי בהתמצאות בכבישי הארץ</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ערנות לאורך כל זמן הנסיעה </a:t>
                      </a:r>
                    </a:p>
                  </a:txBody>
                  <a:tcPr marL="91428" marR="91428" marT="45714" marB="45714"/>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אין בעיות חנייה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בני המשפחה פנויים ליהנות מהדרך.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2000" kern="1200" dirty="0">
                          <a:solidFill>
                            <a:schemeClr val="dk1"/>
                          </a:solidFill>
                          <a:latin typeface="Varela Round" panose="00000500000000000000" pitchFamily="2" charset="-79"/>
                          <a:ea typeface="+mn-ea"/>
                          <a:cs typeface="Varela Round" panose="00000500000000000000" pitchFamily="2" charset="-79"/>
                        </a:rPr>
                        <a:t>נהג האוטובוס אחראי על הנהיגה.</a:t>
                      </a:r>
                    </a:p>
                  </a:txBody>
                  <a:tcPr marL="91428" marR="91428" marT="45714" marB="45714"/>
                </a:tc>
                <a:extLst>
                  <a:ext uri="{0D108BD9-81ED-4DB2-BD59-A6C34878D82A}">
                    <a16:rowId xmlns:a16="http://schemas.microsoft.com/office/drawing/2014/main" val="3234849446"/>
                  </a:ext>
                </a:extLst>
              </a:tr>
            </a:tbl>
          </a:graphicData>
        </a:graphic>
      </p:graphicFrame>
      <p:grpSp>
        <p:nvGrpSpPr>
          <p:cNvPr id="10" name="קבוצה 9"/>
          <p:cNvGrpSpPr/>
          <p:nvPr/>
        </p:nvGrpSpPr>
        <p:grpSpPr>
          <a:xfrm>
            <a:off x="7993310" y="2620197"/>
            <a:ext cx="2639818" cy="574733"/>
            <a:chOff x="7586917" y="2620197"/>
            <a:chExt cx="2639818" cy="637589"/>
          </a:xfrm>
        </p:grpSpPr>
        <p:cxnSp>
          <p:nvCxnSpPr>
            <p:cNvPr id="11" name="מחבר ישר 10">
              <a:extLst>
                <a:ext uri="{FF2B5EF4-FFF2-40B4-BE49-F238E27FC236}">
                  <a16:creationId xmlns:a16="http://schemas.microsoft.com/office/drawing/2014/main" id="{D7EA5BD3-503D-42D9-B1CC-DE5F65FBCBD0}"/>
                </a:ext>
              </a:extLst>
            </p:cNvPr>
            <p:cNvCxnSpPr>
              <a:cxnSpLocks/>
            </p:cNvCxnSpPr>
            <p:nvPr/>
          </p:nvCxnSpPr>
          <p:spPr>
            <a:xfrm flipV="1">
              <a:off x="8052760" y="2673011"/>
              <a:ext cx="2095608" cy="5220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מלבן 11">
              <a:extLst>
                <a:ext uri="{FF2B5EF4-FFF2-40B4-BE49-F238E27FC236}">
                  <a16:creationId xmlns:a16="http://schemas.microsoft.com/office/drawing/2014/main" id="{0BF2F3CF-9AF4-47BB-8362-14EC2E5B326A}"/>
                </a:ext>
              </a:extLst>
            </p:cNvPr>
            <p:cNvSpPr/>
            <p:nvPr/>
          </p:nvSpPr>
          <p:spPr>
            <a:xfrm>
              <a:off x="9165226" y="2857676"/>
              <a:ext cx="1061509" cy="400110"/>
            </a:xfrm>
            <a:prstGeom prst="rect">
              <a:avLst/>
            </a:prstGeom>
          </p:spPr>
          <p:txBody>
            <a:bodyPr wrap="none">
              <a:spAutoFit/>
            </a:bodyPr>
            <a:lstStyle/>
            <a:p>
              <a:r>
                <a:rPr lang="he-IL" sz="2000" b="1" dirty="0">
                  <a:solidFill>
                    <a:schemeClr val="bg1"/>
                  </a:solidFill>
                </a:rPr>
                <a:t>תבחינים</a:t>
              </a:r>
            </a:p>
          </p:txBody>
        </p:sp>
        <p:sp>
          <p:nvSpPr>
            <p:cNvPr id="13" name="מלבן 12">
              <a:extLst>
                <a:ext uri="{FF2B5EF4-FFF2-40B4-BE49-F238E27FC236}">
                  <a16:creationId xmlns:a16="http://schemas.microsoft.com/office/drawing/2014/main" id="{A44918F3-CFAE-464D-AE88-9FAE32AD0279}"/>
                </a:ext>
              </a:extLst>
            </p:cNvPr>
            <p:cNvSpPr/>
            <p:nvPr/>
          </p:nvSpPr>
          <p:spPr>
            <a:xfrm>
              <a:off x="7586917" y="2620197"/>
              <a:ext cx="2095608" cy="369332"/>
            </a:xfrm>
            <a:prstGeom prst="rect">
              <a:avLst/>
            </a:prstGeom>
          </p:spPr>
          <p:txBody>
            <a:bodyPr wrap="square">
              <a:spAutoFit/>
            </a:bodyPr>
            <a:lstStyle/>
            <a:p>
              <a:pPr algn="ctr"/>
              <a:r>
                <a:rPr lang="he-IL" b="1" dirty="0">
                  <a:solidFill>
                    <a:schemeClr val="bg1"/>
                  </a:solidFill>
                </a:rPr>
                <a:t>המושווים</a:t>
              </a:r>
            </a:p>
          </p:txBody>
        </p:sp>
      </p:grpSp>
      <p:pic>
        <p:nvPicPr>
          <p:cNvPr id="1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9525" y="355506"/>
            <a:ext cx="1540938" cy="549601"/>
          </a:xfrm>
          <a:prstGeom prst="rect">
            <a:avLst/>
          </a:prstGeom>
        </p:spPr>
      </p:pic>
    </p:spTree>
    <p:extLst>
      <p:ext uri="{BB962C8B-B14F-4D97-AF65-F5344CB8AC3E}">
        <p14:creationId xmlns:p14="http://schemas.microsoft.com/office/powerpoint/2010/main" val="250420801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B0428F-B1AB-491D-994B-B6436A2FF1A3}"/>
              </a:ext>
            </a:extLst>
          </p:cNvPr>
          <p:cNvSpPr>
            <a:spLocks noGrp="1"/>
          </p:cNvSpPr>
          <p:nvPr>
            <p:ph type="title"/>
          </p:nvPr>
        </p:nvSpPr>
        <p:spPr>
          <a:xfrm>
            <a:off x="295072" y="708558"/>
            <a:ext cx="11160000" cy="720000"/>
          </a:xfrm>
        </p:spPr>
        <p:txBody>
          <a:bodyPr/>
          <a:lstStyle/>
          <a:p>
            <a:r>
              <a:rPr lang="he-IL" dirty="0"/>
              <a:t>המסקנה</a:t>
            </a:r>
          </a:p>
        </p:txBody>
      </p:sp>
      <p:sp>
        <p:nvSpPr>
          <p:cNvPr id="4" name="מציין מיקום תוכן 3">
            <a:extLst>
              <a:ext uri="{FF2B5EF4-FFF2-40B4-BE49-F238E27FC236}">
                <a16:creationId xmlns:a16="http://schemas.microsoft.com/office/drawing/2014/main" id="{08CE1834-8E15-4E63-B214-8BCACEC127D7}"/>
              </a:ext>
            </a:extLst>
          </p:cNvPr>
          <p:cNvSpPr>
            <a:spLocks noGrp="1"/>
          </p:cNvSpPr>
          <p:nvPr>
            <p:ph sz="quarter" idx="4"/>
          </p:nvPr>
        </p:nvSpPr>
        <p:spPr>
          <a:xfrm>
            <a:off x="0" y="1875964"/>
            <a:ext cx="11941906" cy="4152517"/>
          </a:xfrm>
        </p:spPr>
        <p:txBody>
          <a:bodyPr>
            <a:normAutofit/>
          </a:bodyPr>
          <a:lstStyle/>
          <a:p>
            <a:r>
              <a:rPr lang="he-IL" sz="2800" dirty="0">
                <a:solidFill>
                  <a:schemeClr val="accent6">
                    <a:lumMod val="75000"/>
                  </a:schemeClr>
                </a:solidFill>
              </a:rPr>
              <a:t>מן ההשוואה עולה ש</a:t>
            </a:r>
            <a:r>
              <a:rPr lang="he-IL" sz="2800" dirty="0"/>
              <a:t>נסיעה בתחבורה ציבורית עדיפה על פני תחבורה פרטית.</a:t>
            </a:r>
          </a:p>
          <a:p>
            <a:pPr marL="0" indent="0">
              <a:buNone/>
            </a:pPr>
            <a:endParaRPr lang="he-IL" sz="2800" dirty="0"/>
          </a:p>
          <a:p>
            <a:r>
              <a:rPr lang="he-IL" sz="2800" dirty="0">
                <a:solidFill>
                  <a:schemeClr val="accent6">
                    <a:lumMod val="75000"/>
                  </a:schemeClr>
                </a:solidFill>
              </a:rPr>
              <a:t>ניתן להסיק ש</a:t>
            </a:r>
            <a:r>
              <a:rPr lang="he-IL" sz="2800" dirty="0"/>
              <a:t>עדיף לנסוע בתחבורה ציבורית ולא בתחבורה פרטית. </a:t>
            </a:r>
          </a:p>
          <a:p>
            <a:pPr marL="0" indent="0">
              <a:buNone/>
            </a:pPr>
            <a:endParaRPr lang="he-IL" sz="2800" dirty="0"/>
          </a:p>
          <a:p>
            <a:r>
              <a:rPr lang="he-IL" sz="2800" dirty="0">
                <a:solidFill>
                  <a:schemeClr val="accent6">
                    <a:lumMod val="75000"/>
                  </a:schemeClr>
                </a:solidFill>
              </a:rPr>
              <a:t>המסקנה היא </a:t>
            </a:r>
            <a:r>
              <a:rPr lang="he-IL" sz="2800" dirty="0"/>
              <a:t>שכדאי לנסוע בתחבורה ציבורית. </a:t>
            </a:r>
          </a:p>
        </p:txBody>
      </p:sp>
      <p:grpSp>
        <p:nvGrpSpPr>
          <p:cNvPr id="5" name="קבוצה 4">
            <a:extLst>
              <a:ext uri="{FF2B5EF4-FFF2-40B4-BE49-F238E27FC236}">
                <a16:creationId xmlns:a16="http://schemas.microsoft.com/office/drawing/2014/main" id="{BE812032-E861-416B-9F8D-E2EBB549F47E}"/>
              </a:ext>
            </a:extLst>
          </p:cNvPr>
          <p:cNvGrpSpPr/>
          <p:nvPr/>
        </p:nvGrpSpPr>
        <p:grpSpPr>
          <a:xfrm>
            <a:off x="383730" y="3734049"/>
            <a:ext cx="3206292" cy="1950822"/>
            <a:chOff x="8011713" y="4230848"/>
            <a:chExt cx="3868249" cy="2247598"/>
          </a:xfrm>
        </p:grpSpPr>
        <p:pic>
          <p:nvPicPr>
            <p:cNvPr id="6" name="תמונה 5">
              <a:extLst>
                <a:ext uri="{FF2B5EF4-FFF2-40B4-BE49-F238E27FC236}">
                  <a16:creationId xmlns:a16="http://schemas.microsoft.com/office/drawing/2014/main" id="{231AE1DB-F916-4052-B47D-AF796441BC38}"/>
                </a:ext>
              </a:extLst>
            </p:cNvPr>
            <p:cNvPicPr>
              <a:picLocks noChangeAspect="1"/>
            </p:cNvPicPr>
            <p:nvPr/>
          </p:nvPicPr>
          <p:blipFill rotWithShape="1">
            <a:blip r:embed="rId3">
              <a:extLst>
                <a:ext uri="{28A0092B-C50C-407E-A947-70E740481C1C}">
                  <a14:useLocalDpi xmlns:a14="http://schemas.microsoft.com/office/drawing/2010/main" val="0"/>
                </a:ext>
              </a:extLst>
            </a:blip>
            <a:srcRect l="22579"/>
            <a:stretch/>
          </p:blipFill>
          <p:spPr>
            <a:xfrm>
              <a:off x="9941311" y="4798917"/>
              <a:ext cx="1938651" cy="1679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תמונה 6">
              <a:extLst>
                <a:ext uri="{FF2B5EF4-FFF2-40B4-BE49-F238E27FC236}">
                  <a16:creationId xmlns:a16="http://schemas.microsoft.com/office/drawing/2014/main" id="{1989645F-7BA7-4664-9242-CCF80CD996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08928">
              <a:off x="8011713" y="5103194"/>
              <a:ext cx="1670983" cy="1283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תמונה 7">
              <a:extLst>
                <a:ext uri="{FF2B5EF4-FFF2-40B4-BE49-F238E27FC236}">
                  <a16:creationId xmlns:a16="http://schemas.microsoft.com/office/drawing/2014/main" id="{5F7E1148-DC6C-4114-B9E5-13BD259F83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2" r="12756" b="22827"/>
            <a:stretch/>
          </p:blipFill>
          <p:spPr>
            <a:xfrm rot="21407855">
              <a:off x="8676507" y="4230848"/>
              <a:ext cx="1803622" cy="93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17881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1435767"/>
            <a:ext cx="12190413" cy="1260000"/>
          </a:xfrm>
        </p:spPr>
        <p:txBody>
          <a:bodyPr/>
          <a:lstStyle/>
          <a:p>
            <a:r>
              <a:rPr lang="he-IL" dirty="0">
                <a:solidFill>
                  <a:srgbClr val="192A72"/>
                </a:solidFill>
              </a:rPr>
              <a:t>מיומנות השוואה</a:t>
            </a:r>
          </a:p>
        </p:txBody>
      </p:sp>
      <p:sp>
        <p:nvSpPr>
          <p:cNvPr id="7" name="כותרת משנה 6"/>
          <p:cNvSpPr>
            <a:spLocks noGrp="1"/>
          </p:cNvSpPr>
          <p:nvPr>
            <p:ph type="subTitle" idx="1"/>
          </p:nvPr>
        </p:nvSpPr>
        <p:spPr>
          <a:xfrm>
            <a:off x="-1" y="2695767"/>
            <a:ext cx="12190413" cy="720000"/>
          </a:xfrm>
        </p:spPr>
        <p:txBody>
          <a:bodyPr/>
          <a:lstStyle/>
          <a:p>
            <a:r>
              <a:rPr lang="he-IL" dirty="0">
                <a:sym typeface="Varela Round"/>
              </a:rPr>
              <a:t>כיתות ז-ח</a:t>
            </a:r>
          </a:p>
        </p:txBody>
      </p:sp>
      <p:sp>
        <p:nvSpPr>
          <p:cNvPr id="4" name="מציין מיקום תוכן 3"/>
          <p:cNvSpPr>
            <a:spLocks noGrp="1"/>
          </p:cNvSpPr>
          <p:nvPr>
            <p:ph idx="10"/>
          </p:nvPr>
        </p:nvSpPr>
        <p:spPr>
          <a:xfrm>
            <a:off x="-3" y="3415767"/>
            <a:ext cx="12190413" cy="720000"/>
          </a:xfrm>
        </p:spPr>
        <p:txBody>
          <a:bodyPr/>
          <a:lstStyle/>
          <a:p>
            <a:endParaRPr lang="he-IL" sz="3600" dirty="0">
              <a:sym typeface="Varela Round"/>
            </a:endParaRPr>
          </a:p>
          <a:p>
            <a:r>
              <a:rPr lang="he-IL" sz="3600" dirty="0">
                <a:sym typeface="Varela Round"/>
              </a:rPr>
              <a:t>שם המורה: שירה פוליטי</a:t>
            </a:r>
          </a:p>
          <a:p>
            <a:r>
              <a:rPr lang="he-IL" b="0" dirty="0">
                <a:sym typeface="Varela Round"/>
              </a:rPr>
              <a:t>כתיבה: שירה פוליטי, פנינה חוברה</a:t>
            </a:r>
          </a:p>
          <a:p>
            <a:r>
              <a:rPr lang="he-IL" sz="2400" b="0" dirty="0">
                <a:sym typeface="Varela Round"/>
              </a:rPr>
              <a:t>השיעור מבוסס על שיעור של צוות עברית </a:t>
            </a:r>
            <a:r>
              <a:rPr lang="he-IL" sz="2400" b="0" dirty="0" err="1">
                <a:sym typeface="Varela Round"/>
              </a:rPr>
              <a:t>עי"ס</a:t>
            </a:r>
            <a:r>
              <a:rPr lang="he-IL" sz="2400" b="0" dirty="0">
                <a:sym typeface="Varela Round"/>
              </a:rPr>
              <a:t>, המזכירות הפדגוגית</a:t>
            </a:r>
          </a:p>
        </p:txBody>
      </p:sp>
    </p:spTree>
    <p:extLst>
      <p:ext uri="{BB962C8B-B14F-4D97-AF65-F5344CB8AC3E}">
        <p14:creationId xmlns:p14="http://schemas.microsoft.com/office/powerpoint/2010/main" val="2437041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1ACB2BE-B29E-4A08-A918-3095A4AA55D0}"/>
              </a:ext>
            </a:extLst>
          </p:cNvPr>
          <p:cNvSpPr>
            <a:spLocks noGrp="1"/>
          </p:cNvSpPr>
          <p:nvPr>
            <p:ph type="title"/>
          </p:nvPr>
        </p:nvSpPr>
        <p:spPr>
          <a:xfrm>
            <a:off x="381856" y="835757"/>
            <a:ext cx="11160000" cy="720000"/>
          </a:xfrm>
        </p:spPr>
        <p:txBody>
          <a:bodyPr/>
          <a:lstStyle/>
          <a:p>
            <a:r>
              <a:rPr lang="he-IL" sz="5400" u="sng" dirty="0"/>
              <a:t>השוואה בתחומי דעת שונים</a:t>
            </a:r>
          </a:p>
        </p:txBody>
      </p:sp>
      <p:sp>
        <p:nvSpPr>
          <p:cNvPr id="6" name="TextBox 5"/>
          <p:cNvSpPr txBox="1"/>
          <p:nvPr/>
        </p:nvSpPr>
        <p:spPr>
          <a:xfrm>
            <a:off x="3738315" y="1914661"/>
            <a:ext cx="3471333" cy="1323439"/>
          </a:xfrm>
          <a:prstGeom prst="rect">
            <a:avLst/>
          </a:prstGeom>
          <a:noFill/>
        </p:spPr>
        <p:txBody>
          <a:bodyPr wrap="square" rtlCol="1">
            <a:spAutoFit/>
          </a:bodyPr>
          <a:lstStyle/>
          <a:p>
            <a:pPr algn="ctr"/>
            <a:r>
              <a:rPr lang="he-IL" sz="8000" dirty="0">
                <a:solidFill>
                  <a:schemeClr val="accent6">
                    <a:lumMod val="75000"/>
                  </a:schemeClr>
                </a:solidFill>
                <a:latin typeface="Varela Round" panose="00000500000000000000" pitchFamily="2" charset="-79"/>
                <a:cs typeface="Varela Round" panose="00000500000000000000" pitchFamily="2" charset="-79"/>
              </a:rPr>
              <a:t>מדעים</a:t>
            </a:r>
          </a:p>
        </p:txBody>
      </p:sp>
      <p:sp>
        <p:nvSpPr>
          <p:cNvPr id="7" name="TextBox 6"/>
          <p:cNvSpPr txBox="1"/>
          <p:nvPr/>
        </p:nvSpPr>
        <p:spPr>
          <a:xfrm>
            <a:off x="2190262" y="4319606"/>
            <a:ext cx="3471333" cy="1015663"/>
          </a:xfrm>
          <a:prstGeom prst="rect">
            <a:avLst/>
          </a:prstGeom>
          <a:noFill/>
        </p:spPr>
        <p:txBody>
          <a:bodyPr wrap="square" rtlCol="1">
            <a:spAutoFit/>
          </a:bodyPr>
          <a:lstStyle/>
          <a:p>
            <a:pPr algn="ctr"/>
            <a:r>
              <a:rPr lang="he-IL" sz="6000" dirty="0">
                <a:solidFill>
                  <a:schemeClr val="accent3">
                    <a:lumMod val="50000"/>
                  </a:schemeClr>
                </a:solidFill>
                <a:latin typeface="Varela Round" panose="00000500000000000000" pitchFamily="2" charset="-79"/>
                <a:cs typeface="Varela Round" panose="00000500000000000000" pitchFamily="2" charset="-79"/>
              </a:rPr>
              <a:t>גאוגרפיה</a:t>
            </a:r>
          </a:p>
        </p:txBody>
      </p:sp>
      <p:sp>
        <p:nvSpPr>
          <p:cNvPr id="8" name="TextBox 7"/>
          <p:cNvSpPr txBox="1"/>
          <p:nvPr/>
        </p:nvSpPr>
        <p:spPr>
          <a:xfrm>
            <a:off x="6515382" y="3349922"/>
            <a:ext cx="3471333" cy="923330"/>
          </a:xfrm>
          <a:prstGeom prst="rect">
            <a:avLst/>
          </a:prstGeom>
          <a:noFill/>
        </p:spPr>
        <p:txBody>
          <a:bodyPr wrap="square" rtlCol="1">
            <a:spAutoFit/>
          </a:bodyPr>
          <a:lstStyle/>
          <a:p>
            <a:pPr algn="ctr"/>
            <a:r>
              <a:rPr lang="he-IL" sz="5400" dirty="0">
                <a:solidFill>
                  <a:schemeClr val="accent5">
                    <a:lumMod val="75000"/>
                  </a:schemeClr>
                </a:solidFill>
                <a:latin typeface="Varela Round" panose="00000500000000000000" pitchFamily="2" charset="-79"/>
                <a:cs typeface="Varela Round" panose="00000500000000000000" pitchFamily="2" charset="-79"/>
              </a:rPr>
              <a:t>מתמטיקה</a:t>
            </a:r>
          </a:p>
        </p:txBody>
      </p:sp>
      <p:pic>
        <p:nvPicPr>
          <p:cNvPr id="3" name="תמונה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6962" y="3545513"/>
            <a:ext cx="1683649" cy="1683649"/>
          </a:xfrm>
          <a:prstGeom prst="rect">
            <a:avLst/>
          </a:prstGeom>
        </p:spPr>
      </p:pic>
      <p:pic>
        <p:nvPicPr>
          <p:cNvPr id="10" name="תמונה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5259" y="2942918"/>
            <a:ext cx="1268458" cy="1791949"/>
          </a:xfrm>
          <a:prstGeom prst="rect">
            <a:avLst/>
          </a:prstGeom>
        </p:spPr>
      </p:pic>
    </p:spTree>
    <p:extLst>
      <p:ext uri="{BB962C8B-B14F-4D97-AF65-F5344CB8AC3E}">
        <p14:creationId xmlns:p14="http://schemas.microsoft.com/office/powerpoint/2010/main" val="2546606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100805-F3FC-441F-80EE-BC29909BBD07}"/>
              </a:ext>
            </a:extLst>
          </p:cNvPr>
          <p:cNvSpPr>
            <a:spLocks noGrp="1"/>
          </p:cNvSpPr>
          <p:nvPr>
            <p:ph type="title"/>
          </p:nvPr>
        </p:nvSpPr>
        <p:spPr>
          <a:xfrm>
            <a:off x="672522" y="416290"/>
            <a:ext cx="11160000" cy="720000"/>
          </a:xfrm>
        </p:spPr>
        <p:txBody>
          <a:bodyPr/>
          <a:lstStyle/>
          <a:p>
            <a:r>
              <a:rPr lang="he-IL" dirty="0"/>
              <a:t>השוואה מתוך מדעים</a:t>
            </a:r>
          </a:p>
        </p:txBody>
      </p:sp>
      <p:sp>
        <p:nvSpPr>
          <p:cNvPr id="4" name="סוגר מסולסל ימני 3">
            <a:extLst>
              <a:ext uri="{FF2B5EF4-FFF2-40B4-BE49-F238E27FC236}">
                <a16:creationId xmlns:a16="http://schemas.microsoft.com/office/drawing/2014/main" id="{49658171-B357-4820-A53E-CBEC42C58822}"/>
              </a:ext>
            </a:extLst>
          </p:cNvPr>
          <p:cNvSpPr/>
          <p:nvPr/>
        </p:nvSpPr>
        <p:spPr>
          <a:xfrm>
            <a:off x="10430270" y="2592741"/>
            <a:ext cx="849086" cy="2525485"/>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5" name="מלבן: פינות מעוגלות 4">
            <a:extLst>
              <a:ext uri="{FF2B5EF4-FFF2-40B4-BE49-F238E27FC236}">
                <a16:creationId xmlns:a16="http://schemas.microsoft.com/office/drawing/2014/main" id="{EFDEFEE7-1B8F-4EF8-9FAA-8926DAECCD6D}"/>
              </a:ext>
            </a:extLst>
          </p:cNvPr>
          <p:cNvSpPr/>
          <p:nvPr/>
        </p:nvSpPr>
        <p:spPr>
          <a:xfrm>
            <a:off x="11279356" y="2753128"/>
            <a:ext cx="653144" cy="2204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ת</a:t>
            </a:r>
          </a:p>
          <a:p>
            <a:pPr algn="ctr"/>
            <a:r>
              <a:rPr lang="he-IL" sz="2000" dirty="0"/>
              <a:t>ב</a:t>
            </a:r>
          </a:p>
          <a:p>
            <a:pPr algn="ctr"/>
            <a:r>
              <a:rPr lang="he-IL" sz="2000" dirty="0"/>
              <a:t>ח</a:t>
            </a:r>
          </a:p>
          <a:p>
            <a:pPr algn="ctr"/>
            <a:r>
              <a:rPr lang="he-IL" sz="2000" dirty="0"/>
              <a:t>י</a:t>
            </a:r>
          </a:p>
          <a:p>
            <a:pPr algn="ctr"/>
            <a:r>
              <a:rPr lang="he-IL" sz="2000" dirty="0"/>
              <a:t>נ</a:t>
            </a:r>
          </a:p>
          <a:p>
            <a:pPr algn="ctr"/>
            <a:r>
              <a:rPr lang="he-IL" sz="2000" dirty="0"/>
              <a:t>י</a:t>
            </a:r>
          </a:p>
          <a:p>
            <a:pPr algn="ctr"/>
            <a:r>
              <a:rPr lang="he-IL" sz="2000" dirty="0"/>
              <a:t>ם</a:t>
            </a:r>
          </a:p>
        </p:txBody>
      </p:sp>
      <p:sp>
        <p:nvSpPr>
          <p:cNvPr id="7" name="תיבת טקסט 6">
            <a:extLst>
              <a:ext uri="{FF2B5EF4-FFF2-40B4-BE49-F238E27FC236}">
                <a16:creationId xmlns:a16="http://schemas.microsoft.com/office/drawing/2014/main" id="{A9E063A4-E923-40B4-A153-862E330AC69A}"/>
              </a:ext>
            </a:extLst>
          </p:cNvPr>
          <p:cNvSpPr txBox="1"/>
          <p:nvPr/>
        </p:nvSpPr>
        <p:spPr>
          <a:xfrm>
            <a:off x="672523" y="1303159"/>
            <a:ext cx="9764128" cy="1107996"/>
          </a:xfrm>
          <a:prstGeom prst="rect">
            <a:avLst/>
          </a:prstGeom>
          <a:noFill/>
        </p:spPr>
        <p:txBody>
          <a:bodyPr wrap="square" rtlCol="1">
            <a:spAutoFit/>
          </a:bodyPr>
          <a:lstStyle/>
          <a:p>
            <a:r>
              <a:rPr lang="he-IL" sz="2400" dirty="0">
                <a:solidFill>
                  <a:srgbClr val="C00000"/>
                </a:solidFill>
                <a:latin typeface="Varela Round" pitchFamily="2" charset="-79"/>
                <a:cs typeface="Varela Round" pitchFamily="2" charset="-79"/>
              </a:rPr>
              <a:t>נושא ההשוואה   </a:t>
            </a:r>
            <a:r>
              <a:rPr lang="he-IL" sz="2400" dirty="0">
                <a:solidFill>
                  <a:srgbClr val="002060"/>
                </a:solidFill>
                <a:latin typeface="Varela Round" pitchFamily="2" charset="-79"/>
                <a:cs typeface="Varela Round" pitchFamily="2" charset="-79"/>
              </a:rPr>
              <a:t>- סוגי אנרגיה של מכשירים ומתקנים</a:t>
            </a:r>
          </a:p>
          <a:p>
            <a:r>
              <a:rPr lang="he-IL" sz="2400" dirty="0">
                <a:solidFill>
                  <a:srgbClr val="C00000"/>
                </a:solidFill>
                <a:latin typeface="Varela Round" pitchFamily="2" charset="-79"/>
                <a:cs typeface="Varela Round" pitchFamily="2" charset="-79"/>
              </a:rPr>
              <a:t>מטרת ההשוואה </a:t>
            </a:r>
            <a:r>
              <a:rPr lang="he-IL" sz="2400" dirty="0">
                <a:solidFill>
                  <a:srgbClr val="002060"/>
                </a:solidFill>
                <a:latin typeface="Varela Round" pitchFamily="2" charset="-79"/>
                <a:cs typeface="Varela Round" pitchFamily="2" charset="-79"/>
              </a:rPr>
              <a:t>- להשוות בין סוגי האנרגיה של המכשירים בסביבה שלנו.</a:t>
            </a:r>
          </a:p>
          <a:p>
            <a:endParaRPr lang="he-IL" dirty="0"/>
          </a:p>
        </p:txBody>
      </p:sp>
      <p:sp>
        <p:nvSpPr>
          <p:cNvPr id="8" name="מלבן 7">
            <a:extLst>
              <a:ext uri="{FF2B5EF4-FFF2-40B4-BE49-F238E27FC236}">
                <a16:creationId xmlns:a16="http://schemas.microsoft.com/office/drawing/2014/main" id="{793B43BA-3FF4-4061-AADF-B06CCB6BD7FF}"/>
              </a:ext>
            </a:extLst>
          </p:cNvPr>
          <p:cNvSpPr/>
          <p:nvPr/>
        </p:nvSpPr>
        <p:spPr>
          <a:xfrm flipV="1">
            <a:off x="10436650" y="2115626"/>
            <a:ext cx="278775" cy="224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aphicFrame>
        <p:nvGraphicFramePr>
          <p:cNvPr id="11" name="טבלה 10"/>
          <p:cNvGraphicFramePr>
            <a:graphicFrameLocks noGrp="1"/>
          </p:cNvGraphicFramePr>
          <p:nvPr>
            <p:extLst>
              <p:ext uri="{D42A27DB-BD31-4B8C-83A1-F6EECF244321}">
                <p14:modId xmlns:p14="http://schemas.microsoft.com/office/powerpoint/2010/main" val="3022328197"/>
              </p:ext>
            </p:extLst>
          </p:nvPr>
        </p:nvGraphicFramePr>
        <p:xfrm>
          <a:off x="1896535" y="2499070"/>
          <a:ext cx="8419459" cy="2712720"/>
        </p:xfrm>
        <a:graphic>
          <a:graphicData uri="http://schemas.openxmlformats.org/drawingml/2006/table">
            <a:tbl>
              <a:tblPr rtl="1" firstRow="1" bandRow="1">
                <a:tableStyleId>{5DA37D80-6434-44D0-A028-1B22A696006F}</a:tableStyleId>
              </a:tblPr>
              <a:tblGrid>
                <a:gridCol w="2410121">
                  <a:extLst>
                    <a:ext uri="{9D8B030D-6E8A-4147-A177-3AD203B41FA5}">
                      <a16:colId xmlns:a16="http://schemas.microsoft.com/office/drawing/2014/main" val="1096438944"/>
                    </a:ext>
                  </a:extLst>
                </a:gridCol>
                <a:gridCol w="2871437">
                  <a:extLst>
                    <a:ext uri="{9D8B030D-6E8A-4147-A177-3AD203B41FA5}">
                      <a16:colId xmlns:a16="http://schemas.microsoft.com/office/drawing/2014/main" val="1618101606"/>
                    </a:ext>
                  </a:extLst>
                </a:gridCol>
                <a:gridCol w="3137901">
                  <a:extLst>
                    <a:ext uri="{9D8B030D-6E8A-4147-A177-3AD203B41FA5}">
                      <a16:colId xmlns:a16="http://schemas.microsoft.com/office/drawing/2014/main" val="2874080281"/>
                    </a:ext>
                  </a:extLst>
                </a:gridCol>
              </a:tblGrid>
              <a:tr h="331554">
                <a:tc>
                  <a:txBody>
                    <a:bodyPr/>
                    <a:lstStyle/>
                    <a:p>
                      <a:pPr rtl="1"/>
                      <a:r>
                        <a:rPr lang="he-IL" dirty="0">
                          <a:latin typeface="Varela Round" panose="00000500000000000000" pitchFamily="2" charset="-79"/>
                          <a:cs typeface="Varela Round" panose="00000500000000000000" pitchFamily="2" charset="-79"/>
                        </a:rPr>
                        <a:t>הסביבה</a:t>
                      </a:r>
                    </a:p>
                  </a:txBody>
                  <a:tcPr/>
                </a:tc>
                <a:tc>
                  <a:txBody>
                    <a:bodyPr/>
                    <a:lstStyle/>
                    <a:p>
                      <a:pPr rtl="1"/>
                      <a:r>
                        <a:rPr lang="he-IL" dirty="0">
                          <a:latin typeface="Varela Round" panose="00000500000000000000" pitchFamily="2" charset="-79"/>
                          <a:cs typeface="Varela Round" panose="00000500000000000000" pitchFamily="2" charset="-79"/>
                        </a:rPr>
                        <a:t>המכשיר</a:t>
                      </a:r>
                    </a:p>
                  </a:txBody>
                  <a:tcPr/>
                </a:tc>
                <a:tc>
                  <a:txBody>
                    <a:bodyPr/>
                    <a:lstStyle/>
                    <a:p>
                      <a:pPr rtl="1"/>
                      <a:r>
                        <a:rPr lang="he-IL" dirty="0">
                          <a:latin typeface="Varela Round" panose="00000500000000000000" pitchFamily="2" charset="-79"/>
                          <a:cs typeface="Varela Round" panose="00000500000000000000" pitchFamily="2" charset="-79"/>
                        </a:rPr>
                        <a:t>סוג האנרגיה</a:t>
                      </a:r>
                    </a:p>
                  </a:txBody>
                  <a:tcPr/>
                </a:tc>
                <a:extLst>
                  <a:ext uri="{0D108BD9-81ED-4DB2-BD59-A6C34878D82A}">
                    <a16:rowId xmlns:a16="http://schemas.microsoft.com/office/drawing/2014/main" val="1836228112"/>
                  </a:ext>
                </a:extLst>
              </a:tr>
              <a:tr h="359132">
                <a:tc>
                  <a:txBody>
                    <a:bodyPr/>
                    <a:lstStyle/>
                    <a:p>
                      <a:pPr rtl="1"/>
                      <a:r>
                        <a:rPr lang="he-IL" sz="2000" dirty="0">
                          <a:latin typeface="Varela Round" panose="00000500000000000000" pitchFamily="2" charset="-79"/>
                          <a:cs typeface="Varela Round" panose="00000500000000000000" pitchFamily="2" charset="-79"/>
                        </a:rPr>
                        <a:t>הבית</a:t>
                      </a:r>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4269352590"/>
                  </a:ext>
                </a:extLst>
              </a:tr>
              <a:tr h="359132">
                <a:tc>
                  <a:txBody>
                    <a:bodyPr/>
                    <a:lstStyle/>
                    <a:p>
                      <a:pPr rtl="1"/>
                      <a:endParaRPr lang="he-IL" sz="2000" dirty="0">
                        <a:latin typeface="+mn-lt"/>
                      </a:endParaRPr>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214523033"/>
                  </a:ext>
                </a:extLst>
              </a:tr>
              <a:tr h="359132">
                <a:tc>
                  <a:txBody>
                    <a:bodyPr/>
                    <a:lstStyle/>
                    <a:p>
                      <a:pPr marL="0" algn="r" defTabSz="914400" rtl="1" eaLnBrk="1" latinLnBrk="0" hangingPunct="1"/>
                      <a:r>
                        <a:rPr lang="he-IL" sz="2000" dirty="0"/>
                        <a:t>ה</a:t>
                      </a:r>
                      <a:r>
                        <a:rPr lang="he-IL" sz="2000" kern="1200" dirty="0">
                          <a:solidFill>
                            <a:schemeClr val="tx1"/>
                          </a:solidFill>
                          <a:latin typeface="Varela Round" panose="00000500000000000000" pitchFamily="2" charset="-79"/>
                          <a:ea typeface="+mn-ea"/>
                          <a:cs typeface="Varela Round" panose="00000500000000000000" pitchFamily="2" charset="-79"/>
                        </a:rPr>
                        <a:t>רחוב</a:t>
                      </a:r>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3130495189"/>
                  </a:ext>
                </a:extLst>
              </a:tr>
              <a:tr h="359132">
                <a:tc>
                  <a:txBody>
                    <a:bodyPr/>
                    <a:lstStyle/>
                    <a:p>
                      <a:pPr rtl="1"/>
                      <a:endParaRPr lang="he-IL" sz="2000">
                        <a:latin typeface="+mn-lt"/>
                      </a:endParaRPr>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304686452"/>
                  </a:ext>
                </a:extLst>
              </a:tr>
              <a:tr h="359132">
                <a:tc>
                  <a:txBody>
                    <a:bodyPr/>
                    <a:lstStyle/>
                    <a:p>
                      <a:pPr rtl="1"/>
                      <a:r>
                        <a:rPr lang="he-IL" sz="2000" dirty="0">
                          <a:latin typeface="Varela Round" panose="00000500000000000000" pitchFamily="2" charset="-79"/>
                          <a:cs typeface="Varela Round" panose="00000500000000000000" pitchFamily="2" charset="-79"/>
                        </a:rPr>
                        <a:t>בית הספר</a:t>
                      </a:r>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2754639007"/>
                  </a:ext>
                </a:extLst>
              </a:tr>
              <a:tr h="331554">
                <a:tc>
                  <a:txBody>
                    <a:bodyPr/>
                    <a:lstStyle/>
                    <a:p>
                      <a:pPr rtl="1"/>
                      <a:endParaRPr lang="he-IL" dirty="0"/>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437099811"/>
                  </a:ext>
                </a:extLst>
              </a:tr>
            </a:tbl>
          </a:graphicData>
        </a:graphic>
      </p:graphicFrame>
    </p:spTree>
    <p:extLst>
      <p:ext uri="{BB962C8B-B14F-4D97-AF65-F5344CB8AC3E}">
        <p14:creationId xmlns:p14="http://schemas.microsoft.com/office/powerpoint/2010/main" val="395194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100805-F3FC-441F-80EE-BC29909BBD07}"/>
              </a:ext>
            </a:extLst>
          </p:cNvPr>
          <p:cNvSpPr>
            <a:spLocks noGrp="1"/>
          </p:cNvSpPr>
          <p:nvPr>
            <p:ph type="title"/>
          </p:nvPr>
        </p:nvSpPr>
        <p:spPr>
          <a:xfrm>
            <a:off x="825771" y="317519"/>
            <a:ext cx="11160000" cy="720000"/>
          </a:xfrm>
        </p:spPr>
        <p:txBody>
          <a:bodyPr/>
          <a:lstStyle/>
          <a:p>
            <a:r>
              <a:rPr lang="he-IL" dirty="0"/>
              <a:t>השוואה מתוך מדעים</a:t>
            </a:r>
          </a:p>
        </p:txBody>
      </p:sp>
      <p:sp>
        <p:nvSpPr>
          <p:cNvPr id="4" name="סוגר מסולסל ימני 3">
            <a:extLst>
              <a:ext uri="{FF2B5EF4-FFF2-40B4-BE49-F238E27FC236}">
                <a16:creationId xmlns:a16="http://schemas.microsoft.com/office/drawing/2014/main" id="{49658171-B357-4820-A53E-CBEC42C58822}"/>
              </a:ext>
            </a:extLst>
          </p:cNvPr>
          <p:cNvSpPr/>
          <p:nvPr/>
        </p:nvSpPr>
        <p:spPr>
          <a:xfrm>
            <a:off x="10430270" y="2762073"/>
            <a:ext cx="849086" cy="2525485"/>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5" name="מלבן: פינות מעוגלות 4">
            <a:extLst>
              <a:ext uri="{FF2B5EF4-FFF2-40B4-BE49-F238E27FC236}">
                <a16:creationId xmlns:a16="http://schemas.microsoft.com/office/drawing/2014/main" id="{EFDEFEE7-1B8F-4EF8-9FAA-8926DAECCD6D}"/>
              </a:ext>
            </a:extLst>
          </p:cNvPr>
          <p:cNvSpPr/>
          <p:nvPr/>
        </p:nvSpPr>
        <p:spPr>
          <a:xfrm>
            <a:off x="11279356" y="2922460"/>
            <a:ext cx="653144" cy="2204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ת</a:t>
            </a:r>
          </a:p>
          <a:p>
            <a:pPr algn="ctr"/>
            <a:r>
              <a:rPr lang="he-IL" sz="2000" dirty="0"/>
              <a:t>ב</a:t>
            </a:r>
          </a:p>
          <a:p>
            <a:pPr algn="ctr"/>
            <a:r>
              <a:rPr lang="he-IL" sz="2000" dirty="0"/>
              <a:t>ח</a:t>
            </a:r>
          </a:p>
          <a:p>
            <a:pPr algn="ctr"/>
            <a:r>
              <a:rPr lang="he-IL" sz="2000" dirty="0"/>
              <a:t>י</a:t>
            </a:r>
          </a:p>
          <a:p>
            <a:pPr algn="ctr"/>
            <a:r>
              <a:rPr lang="he-IL" sz="2000" dirty="0"/>
              <a:t>נ</a:t>
            </a:r>
          </a:p>
          <a:p>
            <a:pPr algn="ctr"/>
            <a:r>
              <a:rPr lang="he-IL" sz="2000" dirty="0"/>
              <a:t>י</a:t>
            </a:r>
          </a:p>
          <a:p>
            <a:pPr algn="ctr"/>
            <a:r>
              <a:rPr lang="he-IL" sz="2000" dirty="0"/>
              <a:t>ם</a:t>
            </a:r>
          </a:p>
        </p:txBody>
      </p:sp>
      <p:sp>
        <p:nvSpPr>
          <p:cNvPr id="8" name="מלבן 7">
            <a:extLst>
              <a:ext uri="{FF2B5EF4-FFF2-40B4-BE49-F238E27FC236}">
                <a16:creationId xmlns:a16="http://schemas.microsoft.com/office/drawing/2014/main" id="{793B43BA-3FF4-4061-AADF-B06CCB6BD7FF}"/>
              </a:ext>
            </a:extLst>
          </p:cNvPr>
          <p:cNvSpPr/>
          <p:nvPr/>
        </p:nvSpPr>
        <p:spPr>
          <a:xfrm flipV="1">
            <a:off x="10436650" y="2115626"/>
            <a:ext cx="278775" cy="224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p:cNvSpPr txBox="1"/>
          <p:nvPr/>
        </p:nvSpPr>
        <p:spPr>
          <a:xfrm>
            <a:off x="266700" y="2762073"/>
            <a:ext cx="1807907" cy="1969770"/>
          </a:xfrm>
          <a:prstGeom prst="rect">
            <a:avLst/>
          </a:prstGeom>
          <a:noFill/>
        </p:spPr>
        <p:txBody>
          <a:bodyPr wrap="square" rtlCol="1">
            <a:spAutoFit/>
          </a:bodyPr>
          <a:lstStyle/>
          <a:p>
            <a:r>
              <a:rPr lang="he-IL" sz="2400" u="sng" dirty="0">
                <a:solidFill>
                  <a:srgbClr val="002060"/>
                </a:solidFill>
                <a:latin typeface="Varela Round" pitchFamily="2" charset="-79"/>
                <a:cs typeface="Varela Round" pitchFamily="2" charset="-79"/>
              </a:rPr>
              <a:t>סוגי אנרגיה:</a:t>
            </a:r>
          </a:p>
          <a:p>
            <a:r>
              <a:rPr lang="he-IL" sz="2400" dirty="0">
                <a:solidFill>
                  <a:srgbClr val="002060"/>
                </a:solidFill>
                <a:latin typeface="Varela Round" pitchFamily="2" charset="-79"/>
                <a:cs typeface="Varela Round" pitchFamily="2" charset="-79"/>
              </a:rPr>
              <a:t>* סולארית    </a:t>
            </a:r>
            <a:r>
              <a:rPr lang="he-IL" sz="1600" dirty="0">
                <a:solidFill>
                  <a:srgbClr val="002060"/>
                </a:solidFill>
                <a:latin typeface="Varela Round" pitchFamily="2" charset="-79"/>
                <a:cs typeface="Varela Round" pitchFamily="2" charset="-79"/>
              </a:rPr>
              <a:t>(מקורה בקרינת השמש)</a:t>
            </a:r>
            <a:endParaRPr lang="he-IL" sz="2400" dirty="0">
              <a:solidFill>
                <a:srgbClr val="002060"/>
              </a:solidFill>
              <a:latin typeface="Varela Round" pitchFamily="2" charset="-79"/>
              <a:cs typeface="Varela Round" pitchFamily="2" charset="-79"/>
            </a:endParaRPr>
          </a:p>
          <a:p>
            <a:r>
              <a:rPr lang="he-IL" sz="2400" dirty="0">
                <a:solidFill>
                  <a:srgbClr val="002060"/>
                </a:solidFill>
                <a:latin typeface="Varela Round" pitchFamily="2" charset="-79"/>
                <a:cs typeface="Varela Round" pitchFamily="2" charset="-79"/>
              </a:rPr>
              <a:t>* חשמלית</a:t>
            </a:r>
          </a:p>
          <a:p>
            <a:endParaRPr lang="he-IL" dirty="0"/>
          </a:p>
        </p:txBody>
      </p:sp>
      <p:graphicFrame>
        <p:nvGraphicFramePr>
          <p:cNvPr id="11" name="טבלה 10"/>
          <p:cNvGraphicFramePr>
            <a:graphicFrameLocks noGrp="1"/>
          </p:cNvGraphicFramePr>
          <p:nvPr>
            <p:extLst>
              <p:ext uri="{D42A27DB-BD31-4B8C-83A1-F6EECF244321}">
                <p14:modId xmlns:p14="http://schemas.microsoft.com/office/powerpoint/2010/main" val="2744076522"/>
              </p:ext>
            </p:extLst>
          </p:nvPr>
        </p:nvGraphicFramePr>
        <p:xfrm>
          <a:off x="2495550" y="2668402"/>
          <a:ext cx="7820443" cy="2773680"/>
        </p:xfrm>
        <a:graphic>
          <a:graphicData uri="http://schemas.openxmlformats.org/drawingml/2006/table">
            <a:tbl>
              <a:tblPr rtl="1" firstRow="1" bandRow="1">
                <a:tableStyleId>{5DA37D80-6434-44D0-A028-1B22A696006F}</a:tableStyleId>
              </a:tblPr>
              <a:tblGrid>
                <a:gridCol w="2238649">
                  <a:extLst>
                    <a:ext uri="{9D8B030D-6E8A-4147-A177-3AD203B41FA5}">
                      <a16:colId xmlns:a16="http://schemas.microsoft.com/office/drawing/2014/main" val="1096438944"/>
                    </a:ext>
                  </a:extLst>
                </a:gridCol>
                <a:gridCol w="2667144">
                  <a:extLst>
                    <a:ext uri="{9D8B030D-6E8A-4147-A177-3AD203B41FA5}">
                      <a16:colId xmlns:a16="http://schemas.microsoft.com/office/drawing/2014/main" val="1618101606"/>
                    </a:ext>
                  </a:extLst>
                </a:gridCol>
                <a:gridCol w="2914650">
                  <a:extLst>
                    <a:ext uri="{9D8B030D-6E8A-4147-A177-3AD203B41FA5}">
                      <a16:colId xmlns:a16="http://schemas.microsoft.com/office/drawing/2014/main" val="2874080281"/>
                    </a:ext>
                  </a:extLst>
                </a:gridCol>
              </a:tblGrid>
              <a:tr h="331554">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הסביבה</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המכשיר</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סוג האנרגיה</a:t>
                      </a:r>
                    </a:p>
                  </a:txBody>
                  <a:tcPr/>
                </a:tc>
                <a:extLst>
                  <a:ext uri="{0D108BD9-81ED-4DB2-BD59-A6C34878D82A}">
                    <a16:rowId xmlns:a16="http://schemas.microsoft.com/office/drawing/2014/main" val="1836228112"/>
                  </a:ext>
                </a:extLst>
              </a:tr>
              <a:tr h="359132">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הבית</a:t>
                      </a:r>
                    </a:p>
                  </a:txBody>
                  <a:tcPr/>
                </a:tc>
                <a:tc>
                  <a:txBody>
                    <a:bodyPr/>
                    <a:lstStyle/>
                    <a:p>
                      <a:pPr marL="0" algn="r" defTabSz="914400" rtl="1" eaLnBrk="1" latinLnBrk="0" hangingPunct="1"/>
                      <a:endParaRPr lang="he-IL" sz="2000" kern="1200" dirty="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extLst>
                  <a:ext uri="{0D108BD9-81ED-4DB2-BD59-A6C34878D82A}">
                    <a16:rowId xmlns:a16="http://schemas.microsoft.com/office/drawing/2014/main" val="4269352590"/>
                  </a:ext>
                </a:extLst>
              </a:tr>
              <a:tr h="359132">
                <a:tc>
                  <a:txBody>
                    <a:bodyPr/>
                    <a:lstStyle/>
                    <a:p>
                      <a:pPr marL="0" algn="r" defTabSz="914400" rtl="1" eaLnBrk="1" latinLnBrk="0" hangingPunct="1"/>
                      <a:endParaRPr lang="he-IL" sz="2000" kern="1200" dirty="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extLst>
                  <a:ext uri="{0D108BD9-81ED-4DB2-BD59-A6C34878D82A}">
                    <a16:rowId xmlns:a16="http://schemas.microsoft.com/office/drawing/2014/main" val="214523033"/>
                  </a:ext>
                </a:extLst>
              </a:tr>
              <a:tr h="359132">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הרחוב</a:t>
                      </a:r>
                    </a:p>
                  </a:txBody>
                  <a:tcPr/>
                </a:tc>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extLst>
                  <a:ext uri="{0D108BD9-81ED-4DB2-BD59-A6C34878D82A}">
                    <a16:rowId xmlns:a16="http://schemas.microsoft.com/office/drawing/2014/main" val="3130495189"/>
                  </a:ext>
                </a:extLst>
              </a:tr>
              <a:tr h="359132">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dirty="0">
                        <a:solidFill>
                          <a:schemeClr val="tx1"/>
                        </a:solidFill>
                        <a:latin typeface="Varela Round" panose="00000500000000000000" pitchFamily="2" charset="-79"/>
                        <a:ea typeface="+mn-ea"/>
                        <a:cs typeface="Varela Round" panose="00000500000000000000" pitchFamily="2" charset="-79"/>
                      </a:endParaRPr>
                    </a:p>
                  </a:txBody>
                  <a:tcPr/>
                </a:tc>
                <a:extLst>
                  <a:ext uri="{0D108BD9-81ED-4DB2-BD59-A6C34878D82A}">
                    <a16:rowId xmlns:a16="http://schemas.microsoft.com/office/drawing/2014/main" val="3304686452"/>
                  </a:ext>
                </a:extLst>
              </a:tr>
              <a:tr h="359132">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בית הספר</a:t>
                      </a:r>
                    </a:p>
                  </a:txBody>
                  <a:tcPr/>
                </a:tc>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dirty="0">
                        <a:solidFill>
                          <a:schemeClr val="tx1"/>
                        </a:solidFill>
                        <a:latin typeface="Varela Round" panose="00000500000000000000" pitchFamily="2" charset="-79"/>
                        <a:ea typeface="+mn-ea"/>
                        <a:cs typeface="Varela Round" panose="00000500000000000000" pitchFamily="2" charset="-79"/>
                      </a:endParaRPr>
                    </a:p>
                  </a:txBody>
                  <a:tcPr/>
                </a:tc>
                <a:extLst>
                  <a:ext uri="{0D108BD9-81ED-4DB2-BD59-A6C34878D82A}">
                    <a16:rowId xmlns:a16="http://schemas.microsoft.com/office/drawing/2014/main" val="2754639007"/>
                  </a:ext>
                </a:extLst>
              </a:tr>
              <a:tr h="331554">
                <a:tc>
                  <a:txBody>
                    <a:bodyPr/>
                    <a:lstStyle/>
                    <a:p>
                      <a:pPr marL="0" algn="r" defTabSz="914400" rtl="1" eaLnBrk="1" latinLnBrk="0" hangingPunct="1"/>
                      <a:endParaRPr lang="he-IL" sz="2000" kern="1200" dirty="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endParaRPr lang="he-IL" sz="2000" kern="1200" dirty="0">
                        <a:solidFill>
                          <a:schemeClr val="tx1"/>
                        </a:solidFill>
                        <a:latin typeface="Varela Round" panose="00000500000000000000" pitchFamily="2" charset="-79"/>
                        <a:ea typeface="+mn-ea"/>
                        <a:cs typeface="Varela Round" panose="00000500000000000000" pitchFamily="2" charset="-79"/>
                      </a:endParaRPr>
                    </a:p>
                  </a:txBody>
                  <a:tcPr/>
                </a:tc>
                <a:extLst>
                  <a:ext uri="{0D108BD9-81ED-4DB2-BD59-A6C34878D82A}">
                    <a16:rowId xmlns:a16="http://schemas.microsoft.com/office/drawing/2014/main" val="3437099811"/>
                  </a:ext>
                </a:extLst>
              </a:tr>
            </a:tbl>
          </a:graphicData>
        </a:graphic>
      </p:graphicFrame>
      <p:sp>
        <p:nvSpPr>
          <p:cNvPr id="12" name="תיבת טקסט 6">
            <a:extLst>
              <a:ext uri="{FF2B5EF4-FFF2-40B4-BE49-F238E27FC236}">
                <a16:creationId xmlns:a16="http://schemas.microsoft.com/office/drawing/2014/main" id="{A9E063A4-E923-40B4-A153-862E330AC69A}"/>
              </a:ext>
            </a:extLst>
          </p:cNvPr>
          <p:cNvSpPr txBox="1"/>
          <p:nvPr/>
        </p:nvSpPr>
        <p:spPr>
          <a:xfrm>
            <a:off x="1031265" y="1323292"/>
            <a:ext cx="9544772" cy="1107996"/>
          </a:xfrm>
          <a:prstGeom prst="rect">
            <a:avLst/>
          </a:prstGeom>
          <a:noFill/>
        </p:spPr>
        <p:txBody>
          <a:bodyPr wrap="square" rtlCol="1">
            <a:spAutoFit/>
          </a:bodyPr>
          <a:lstStyle/>
          <a:p>
            <a:r>
              <a:rPr lang="he-IL" sz="2400" dirty="0">
                <a:solidFill>
                  <a:srgbClr val="C00000"/>
                </a:solidFill>
                <a:latin typeface="Varela Round" pitchFamily="2" charset="-79"/>
                <a:cs typeface="Varela Round" pitchFamily="2" charset="-79"/>
              </a:rPr>
              <a:t>נושא ההשוואה   </a:t>
            </a:r>
            <a:r>
              <a:rPr lang="he-IL" sz="2400" dirty="0">
                <a:solidFill>
                  <a:srgbClr val="002060"/>
                </a:solidFill>
                <a:latin typeface="Varela Round" pitchFamily="2" charset="-79"/>
                <a:cs typeface="Varela Round" pitchFamily="2" charset="-79"/>
              </a:rPr>
              <a:t>- סוגי אנרגיה של מכשירים ומתקנים</a:t>
            </a:r>
          </a:p>
          <a:p>
            <a:r>
              <a:rPr lang="he-IL" sz="2400" dirty="0">
                <a:solidFill>
                  <a:srgbClr val="C00000"/>
                </a:solidFill>
                <a:latin typeface="Varela Round" pitchFamily="2" charset="-79"/>
                <a:cs typeface="Varela Round" pitchFamily="2" charset="-79"/>
              </a:rPr>
              <a:t>מטרת ההשוואה </a:t>
            </a:r>
            <a:r>
              <a:rPr lang="he-IL" sz="2400" dirty="0">
                <a:solidFill>
                  <a:srgbClr val="002060"/>
                </a:solidFill>
                <a:latin typeface="Varela Round" pitchFamily="2" charset="-79"/>
                <a:cs typeface="Varela Round" pitchFamily="2" charset="-79"/>
              </a:rPr>
              <a:t>- להשוות בין סוגי האנרגיה של המכשירים בסביבה שלנו.</a:t>
            </a:r>
          </a:p>
          <a:p>
            <a:endParaRPr lang="he-IL" dirty="0"/>
          </a:p>
        </p:txBody>
      </p:sp>
      <p:pic>
        <p:nvPicPr>
          <p:cNvPr id="13" name="3min_final" descr="3min_final">
            <a:hlinkClick r:id="" action="ppaction://media"/>
            <a:extLst>
              <a:ext uri="{FF2B5EF4-FFF2-40B4-BE49-F238E27FC236}">
                <a16:creationId xmlns:a16="http://schemas.microsoft.com/office/drawing/2014/main" id="{856EA320-09ED-4950-9694-B0D2DEEDC0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5067" y="402718"/>
            <a:ext cx="1540938" cy="549601"/>
          </a:xfrm>
          <a:prstGeom prst="rect">
            <a:avLst/>
          </a:prstGeom>
        </p:spPr>
      </p:pic>
    </p:spTree>
    <p:extLst>
      <p:ext uri="{BB962C8B-B14F-4D97-AF65-F5344CB8AC3E}">
        <p14:creationId xmlns:p14="http://schemas.microsoft.com/office/powerpoint/2010/main" val="213838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2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3"/>
                                        </p:tgtEl>
                                      </p:cBhvr>
                                    </p:cmd>
                                  </p:childTnLst>
                                </p:cTn>
                              </p:par>
                            </p:childTnLst>
                          </p:cTn>
                        </p:par>
                      </p:childTnLst>
                    </p:cTn>
                  </p:par>
                </p:childTnLst>
              </p:cTn>
              <p:nextCondLst>
                <p:cond evt="onClick" delay="0">
                  <p:tgtEl>
                    <p:spTgt spid="13"/>
                  </p:tgtEl>
                </p:cond>
              </p:nextCondLst>
            </p:seq>
            <p:video>
              <p:cMediaNode vol="80000">
                <p:cTn id="24" fill="hold" display="0">
                  <p:stCondLst>
                    <p:cond delay="indefinite"/>
                  </p:stCondLst>
                </p:cTn>
                <p:tgtEl>
                  <p:spTgt spid="13"/>
                </p:tgtEl>
              </p:cMediaNode>
            </p:video>
          </p:childTnLst>
        </p:cTn>
      </p:par>
    </p:tnLst>
    <p:bldLst>
      <p:bldP spid="4" grpId="0" animBg="1"/>
      <p:bldP spid="5"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100805-F3FC-441F-80EE-BC29909BBD07}"/>
              </a:ext>
            </a:extLst>
          </p:cNvPr>
          <p:cNvSpPr>
            <a:spLocks noGrp="1"/>
          </p:cNvSpPr>
          <p:nvPr>
            <p:ph type="title"/>
          </p:nvPr>
        </p:nvSpPr>
        <p:spPr>
          <a:xfrm>
            <a:off x="825771" y="317519"/>
            <a:ext cx="11160000" cy="720000"/>
          </a:xfrm>
        </p:spPr>
        <p:txBody>
          <a:bodyPr/>
          <a:lstStyle/>
          <a:p>
            <a:r>
              <a:rPr lang="he-IL" dirty="0"/>
              <a:t>השוואה מתוך מדעים</a:t>
            </a:r>
          </a:p>
        </p:txBody>
      </p:sp>
      <p:sp>
        <p:nvSpPr>
          <p:cNvPr id="4" name="סוגר מסולסל ימני 3">
            <a:extLst>
              <a:ext uri="{FF2B5EF4-FFF2-40B4-BE49-F238E27FC236}">
                <a16:creationId xmlns:a16="http://schemas.microsoft.com/office/drawing/2014/main" id="{49658171-B357-4820-A53E-CBEC42C58822}"/>
              </a:ext>
            </a:extLst>
          </p:cNvPr>
          <p:cNvSpPr/>
          <p:nvPr/>
        </p:nvSpPr>
        <p:spPr>
          <a:xfrm>
            <a:off x="10430270" y="2626609"/>
            <a:ext cx="849086" cy="2792058"/>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5" name="מלבן: פינות מעוגלות 4">
            <a:extLst>
              <a:ext uri="{FF2B5EF4-FFF2-40B4-BE49-F238E27FC236}">
                <a16:creationId xmlns:a16="http://schemas.microsoft.com/office/drawing/2014/main" id="{EFDEFEE7-1B8F-4EF8-9FAA-8926DAECCD6D}"/>
              </a:ext>
            </a:extLst>
          </p:cNvPr>
          <p:cNvSpPr/>
          <p:nvPr/>
        </p:nvSpPr>
        <p:spPr>
          <a:xfrm>
            <a:off x="11279356" y="2786996"/>
            <a:ext cx="653144" cy="243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ת</a:t>
            </a:r>
          </a:p>
          <a:p>
            <a:pPr algn="ctr"/>
            <a:r>
              <a:rPr lang="he-IL" sz="2000" dirty="0"/>
              <a:t>ב</a:t>
            </a:r>
          </a:p>
          <a:p>
            <a:pPr algn="ctr"/>
            <a:r>
              <a:rPr lang="he-IL" sz="2000" dirty="0"/>
              <a:t>ח</a:t>
            </a:r>
          </a:p>
          <a:p>
            <a:pPr algn="ctr"/>
            <a:r>
              <a:rPr lang="he-IL" sz="2000" dirty="0"/>
              <a:t>י</a:t>
            </a:r>
          </a:p>
          <a:p>
            <a:pPr algn="ctr"/>
            <a:r>
              <a:rPr lang="he-IL" sz="2000" dirty="0"/>
              <a:t>נ</a:t>
            </a:r>
          </a:p>
          <a:p>
            <a:pPr algn="ctr"/>
            <a:r>
              <a:rPr lang="he-IL" sz="2000" dirty="0"/>
              <a:t>י</a:t>
            </a:r>
          </a:p>
          <a:p>
            <a:pPr algn="ctr"/>
            <a:r>
              <a:rPr lang="he-IL" sz="2000" dirty="0"/>
              <a:t>ם</a:t>
            </a:r>
          </a:p>
        </p:txBody>
      </p:sp>
      <p:sp>
        <p:nvSpPr>
          <p:cNvPr id="8" name="מלבן 7">
            <a:extLst>
              <a:ext uri="{FF2B5EF4-FFF2-40B4-BE49-F238E27FC236}">
                <a16:creationId xmlns:a16="http://schemas.microsoft.com/office/drawing/2014/main" id="{793B43BA-3FF4-4061-AADF-B06CCB6BD7FF}"/>
              </a:ext>
            </a:extLst>
          </p:cNvPr>
          <p:cNvSpPr/>
          <p:nvPr/>
        </p:nvSpPr>
        <p:spPr>
          <a:xfrm flipV="1">
            <a:off x="10436650" y="2115626"/>
            <a:ext cx="278775" cy="224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p:cNvSpPr txBox="1"/>
          <p:nvPr/>
        </p:nvSpPr>
        <p:spPr>
          <a:xfrm>
            <a:off x="266700" y="2762073"/>
            <a:ext cx="1807907" cy="1969770"/>
          </a:xfrm>
          <a:prstGeom prst="rect">
            <a:avLst/>
          </a:prstGeom>
          <a:noFill/>
        </p:spPr>
        <p:txBody>
          <a:bodyPr wrap="square" rtlCol="1">
            <a:spAutoFit/>
          </a:bodyPr>
          <a:lstStyle/>
          <a:p>
            <a:r>
              <a:rPr lang="he-IL" sz="2400" u="sng" dirty="0">
                <a:solidFill>
                  <a:srgbClr val="002060"/>
                </a:solidFill>
                <a:latin typeface="Varela Round" pitchFamily="2" charset="-79"/>
                <a:cs typeface="Varela Round" pitchFamily="2" charset="-79"/>
              </a:rPr>
              <a:t>סוגי אנרגיה:</a:t>
            </a:r>
          </a:p>
          <a:p>
            <a:r>
              <a:rPr lang="he-IL" sz="2400" dirty="0">
                <a:solidFill>
                  <a:srgbClr val="002060"/>
                </a:solidFill>
                <a:latin typeface="Varela Round" pitchFamily="2" charset="-79"/>
                <a:cs typeface="Varela Round" pitchFamily="2" charset="-79"/>
              </a:rPr>
              <a:t>* סולארית    </a:t>
            </a:r>
            <a:r>
              <a:rPr lang="he-IL" sz="1600" dirty="0">
                <a:solidFill>
                  <a:srgbClr val="002060"/>
                </a:solidFill>
                <a:latin typeface="Varela Round" pitchFamily="2" charset="-79"/>
                <a:cs typeface="Varela Round" pitchFamily="2" charset="-79"/>
              </a:rPr>
              <a:t>(מקורה בקרינת השמש)</a:t>
            </a:r>
            <a:endParaRPr lang="he-IL" sz="2400" dirty="0">
              <a:solidFill>
                <a:srgbClr val="002060"/>
              </a:solidFill>
              <a:latin typeface="Varela Round" pitchFamily="2" charset="-79"/>
              <a:cs typeface="Varela Round" pitchFamily="2" charset="-79"/>
            </a:endParaRPr>
          </a:p>
          <a:p>
            <a:r>
              <a:rPr lang="he-IL" sz="2400" dirty="0">
                <a:solidFill>
                  <a:srgbClr val="002060"/>
                </a:solidFill>
                <a:latin typeface="Varela Round" pitchFamily="2" charset="-79"/>
                <a:cs typeface="Varela Round" pitchFamily="2" charset="-79"/>
              </a:rPr>
              <a:t>* חשמלית</a:t>
            </a:r>
          </a:p>
          <a:p>
            <a:endParaRPr lang="he-IL" dirty="0"/>
          </a:p>
        </p:txBody>
      </p:sp>
      <p:graphicFrame>
        <p:nvGraphicFramePr>
          <p:cNvPr id="11" name="טבלה 10"/>
          <p:cNvGraphicFramePr>
            <a:graphicFrameLocks noGrp="1"/>
          </p:cNvGraphicFramePr>
          <p:nvPr>
            <p:extLst>
              <p:ext uri="{D42A27DB-BD31-4B8C-83A1-F6EECF244321}">
                <p14:modId xmlns:p14="http://schemas.microsoft.com/office/powerpoint/2010/main" val="149163367"/>
              </p:ext>
            </p:extLst>
          </p:nvPr>
        </p:nvGraphicFramePr>
        <p:xfrm>
          <a:off x="2342217" y="2340275"/>
          <a:ext cx="7820443" cy="3535680"/>
        </p:xfrm>
        <a:graphic>
          <a:graphicData uri="http://schemas.openxmlformats.org/drawingml/2006/table">
            <a:tbl>
              <a:tblPr rtl="1" firstRow="1" bandRow="1">
                <a:tableStyleId>{5DA37D80-6434-44D0-A028-1B22A696006F}</a:tableStyleId>
              </a:tblPr>
              <a:tblGrid>
                <a:gridCol w="2238649">
                  <a:extLst>
                    <a:ext uri="{9D8B030D-6E8A-4147-A177-3AD203B41FA5}">
                      <a16:colId xmlns:a16="http://schemas.microsoft.com/office/drawing/2014/main" val="1096438944"/>
                    </a:ext>
                  </a:extLst>
                </a:gridCol>
                <a:gridCol w="2667144">
                  <a:extLst>
                    <a:ext uri="{9D8B030D-6E8A-4147-A177-3AD203B41FA5}">
                      <a16:colId xmlns:a16="http://schemas.microsoft.com/office/drawing/2014/main" val="1618101606"/>
                    </a:ext>
                  </a:extLst>
                </a:gridCol>
                <a:gridCol w="2914650">
                  <a:extLst>
                    <a:ext uri="{9D8B030D-6E8A-4147-A177-3AD203B41FA5}">
                      <a16:colId xmlns:a16="http://schemas.microsoft.com/office/drawing/2014/main" val="2874080281"/>
                    </a:ext>
                  </a:extLst>
                </a:gridCol>
              </a:tblGrid>
              <a:tr h="331554">
                <a:tc>
                  <a:txBody>
                    <a:bodyPr/>
                    <a:lstStyle/>
                    <a:p>
                      <a:pPr rtl="1"/>
                      <a:r>
                        <a:rPr lang="he-IL" dirty="0">
                          <a:latin typeface="Varela Round" panose="00000500000000000000" pitchFamily="2" charset="-79"/>
                          <a:cs typeface="Varela Round" panose="00000500000000000000" pitchFamily="2" charset="-79"/>
                        </a:rPr>
                        <a:t>הסביבה</a:t>
                      </a:r>
                    </a:p>
                  </a:txBody>
                  <a:tcPr/>
                </a:tc>
                <a:tc>
                  <a:txBody>
                    <a:bodyPr/>
                    <a:lstStyle/>
                    <a:p>
                      <a:pPr rtl="1"/>
                      <a:r>
                        <a:rPr lang="he-IL" dirty="0">
                          <a:latin typeface="Varela Round" panose="00000500000000000000" pitchFamily="2" charset="-79"/>
                          <a:cs typeface="Varela Round" panose="00000500000000000000" pitchFamily="2" charset="-79"/>
                        </a:rPr>
                        <a:t>המכשיר</a:t>
                      </a:r>
                    </a:p>
                  </a:txBody>
                  <a:tcPr/>
                </a:tc>
                <a:tc>
                  <a:txBody>
                    <a:bodyPr/>
                    <a:lstStyle/>
                    <a:p>
                      <a:pPr rtl="1"/>
                      <a:r>
                        <a:rPr lang="he-IL" dirty="0">
                          <a:latin typeface="Varela Round" panose="00000500000000000000" pitchFamily="2" charset="-79"/>
                          <a:cs typeface="Varela Round" panose="00000500000000000000" pitchFamily="2" charset="-79"/>
                        </a:rPr>
                        <a:t>סוג האנרגיה</a:t>
                      </a:r>
                    </a:p>
                  </a:txBody>
                  <a:tcPr/>
                </a:tc>
                <a:extLst>
                  <a:ext uri="{0D108BD9-81ED-4DB2-BD59-A6C34878D82A}">
                    <a16:rowId xmlns:a16="http://schemas.microsoft.com/office/drawing/2014/main" val="1836228112"/>
                  </a:ext>
                </a:extLst>
              </a:tr>
              <a:tr h="359132">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הבית</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טלפון</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חשמלי</a:t>
                      </a:r>
                    </a:p>
                  </a:txBody>
                  <a:tcPr/>
                </a:tc>
                <a:extLst>
                  <a:ext uri="{0D108BD9-81ED-4DB2-BD59-A6C34878D82A}">
                    <a16:rowId xmlns:a16="http://schemas.microsoft.com/office/drawing/2014/main" val="4269352590"/>
                  </a:ext>
                </a:extLst>
              </a:tr>
              <a:tr h="359132">
                <a:tc>
                  <a:txBody>
                    <a:bodyPr/>
                    <a:lstStyle/>
                    <a:p>
                      <a:pPr rtl="1"/>
                      <a:endParaRPr lang="he-IL" sz="2000" dirty="0">
                        <a:latin typeface="+mn-lt"/>
                      </a:endParaRP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מקרר</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חשמלי</a:t>
                      </a:r>
                    </a:p>
                  </a:txBody>
                  <a:tcPr/>
                </a:tc>
                <a:extLst>
                  <a:ext uri="{0D108BD9-81ED-4DB2-BD59-A6C34878D82A}">
                    <a16:rowId xmlns:a16="http://schemas.microsoft.com/office/drawing/2014/main" val="214523033"/>
                  </a:ext>
                </a:extLst>
              </a:tr>
              <a:tr h="359132">
                <a:tc>
                  <a:txBody>
                    <a:bodyPr/>
                    <a:lstStyle/>
                    <a:p>
                      <a:pPr rtl="1"/>
                      <a:endParaRPr lang="he-IL" sz="2000" dirty="0">
                        <a:latin typeface="+mn-lt"/>
                      </a:endParaRP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דוד שמש</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סולארי</a:t>
                      </a:r>
                    </a:p>
                  </a:txBody>
                  <a:tcPr/>
                </a:tc>
                <a:extLst>
                  <a:ext uri="{0D108BD9-81ED-4DB2-BD59-A6C34878D82A}">
                    <a16:rowId xmlns:a16="http://schemas.microsoft.com/office/drawing/2014/main" val="2425875923"/>
                  </a:ext>
                </a:extLst>
              </a:tr>
              <a:tr h="359132">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הרחוב</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רמזור</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חשמלי</a:t>
                      </a:r>
                    </a:p>
                  </a:txBody>
                  <a:tcPr/>
                </a:tc>
                <a:extLst>
                  <a:ext uri="{0D108BD9-81ED-4DB2-BD59-A6C34878D82A}">
                    <a16:rowId xmlns:a16="http://schemas.microsoft.com/office/drawing/2014/main" val="3130495189"/>
                  </a:ext>
                </a:extLst>
              </a:tr>
              <a:tr h="359132">
                <a:tc>
                  <a:txBody>
                    <a:bodyPr/>
                    <a:lstStyle/>
                    <a:p>
                      <a:pPr rtl="1"/>
                      <a:endParaRPr lang="he-IL" sz="2000">
                        <a:latin typeface="+mn-lt"/>
                      </a:endParaRP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תאורה</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חשמלי</a:t>
                      </a:r>
                    </a:p>
                  </a:txBody>
                  <a:tcPr/>
                </a:tc>
                <a:extLst>
                  <a:ext uri="{0D108BD9-81ED-4DB2-BD59-A6C34878D82A}">
                    <a16:rowId xmlns:a16="http://schemas.microsoft.com/office/drawing/2014/main" val="3304686452"/>
                  </a:ext>
                </a:extLst>
              </a:tr>
              <a:tr h="359132">
                <a:tc>
                  <a:txBody>
                    <a:bodyPr/>
                    <a:lstStyle/>
                    <a:p>
                      <a:pPr rtl="1"/>
                      <a:endParaRPr lang="he-IL" sz="2000">
                        <a:latin typeface="+mn-lt"/>
                      </a:endParaRP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מכונית</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דלק</a:t>
                      </a:r>
                    </a:p>
                  </a:txBody>
                  <a:tcPr/>
                </a:tc>
                <a:extLst>
                  <a:ext uri="{0D108BD9-81ED-4DB2-BD59-A6C34878D82A}">
                    <a16:rowId xmlns:a16="http://schemas.microsoft.com/office/drawing/2014/main" val="2110174118"/>
                  </a:ext>
                </a:extLst>
              </a:tr>
              <a:tr h="0">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בית הספר</a:t>
                      </a:r>
                    </a:p>
                  </a:txBody>
                  <a:tcPr/>
                </a:tc>
                <a:tc>
                  <a:txBody>
                    <a:bodyPr/>
                    <a:lstStyle/>
                    <a:p>
                      <a:pPr rtl="1"/>
                      <a:r>
                        <a:rPr lang="he-IL" sz="2000" kern="1200" dirty="0">
                          <a:solidFill>
                            <a:schemeClr val="tx1"/>
                          </a:solidFill>
                          <a:latin typeface="Varela Round" panose="00000500000000000000" pitchFamily="2" charset="-79"/>
                          <a:ea typeface="+mn-ea"/>
                          <a:cs typeface="Varela Round" panose="00000500000000000000" pitchFamily="2" charset="-79"/>
                        </a:rPr>
                        <a:t>מקרן</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חשמלית</a:t>
                      </a:r>
                    </a:p>
                  </a:txBody>
                  <a:tcPr/>
                </a:tc>
                <a:extLst>
                  <a:ext uri="{0D108BD9-81ED-4DB2-BD59-A6C34878D82A}">
                    <a16:rowId xmlns:a16="http://schemas.microsoft.com/office/drawing/2014/main" val="2754639007"/>
                  </a:ext>
                </a:extLst>
              </a:tr>
              <a:tr h="331554">
                <a:tc>
                  <a:txBody>
                    <a:bodyPr/>
                    <a:lstStyle/>
                    <a:p>
                      <a:pPr marL="0" algn="r" defTabSz="914400" rtl="1" eaLnBrk="1" latinLnBrk="0" hangingPunct="1"/>
                      <a:endParaRPr lang="he-IL" sz="2000" kern="1200" dirty="0">
                        <a:solidFill>
                          <a:schemeClr val="tx1"/>
                        </a:solidFill>
                        <a:latin typeface="Varela Round" panose="00000500000000000000" pitchFamily="2" charset="-79"/>
                        <a:ea typeface="+mn-ea"/>
                        <a:cs typeface="Varela Round" panose="00000500000000000000" pitchFamily="2" charset="-79"/>
                      </a:endParaRP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מזגן</a:t>
                      </a:r>
                    </a:p>
                  </a:txBody>
                  <a:tcPr/>
                </a:tc>
                <a:tc>
                  <a:txBody>
                    <a:bodyPr/>
                    <a:lstStyle/>
                    <a:p>
                      <a:pPr marL="0" algn="r" defTabSz="914400" rtl="1" eaLnBrk="1" latinLnBrk="0" hangingPunct="1"/>
                      <a:r>
                        <a:rPr lang="he-IL" sz="2000" kern="1200" dirty="0">
                          <a:solidFill>
                            <a:schemeClr val="tx1"/>
                          </a:solidFill>
                          <a:latin typeface="Varela Round" panose="00000500000000000000" pitchFamily="2" charset="-79"/>
                          <a:ea typeface="+mn-ea"/>
                          <a:cs typeface="Varela Round" panose="00000500000000000000" pitchFamily="2" charset="-79"/>
                        </a:rPr>
                        <a:t>חשמלית</a:t>
                      </a:r>
                    </a:p>
                  </a:txBody>
                  <a:tcPr/>
                </a:tc>
                <a:extLst>
                  <a:ext uri="{0D108BD9-81ED-4DB2-BD59-A6C34878D82A}">
                    <a16:rowId xmlns:a16="http://schemas.microsoft.com/office/drawing/2014/main" val="3437099811"/>
                  </a:ext>
                </a:extLst>
              </a:tr>
            </a:tbl>
          </a:graphicData>
        </a:graphic>
      </p:graphicFrame>
      <p:sp>
        <p:nvSpPr>
          <p:cNvPr id="12" name="תיבת טקסט 6">
            <a:extLst>
              <a:ext uri="{FF2B5EF4-FFF2-40B4-BE49-F238E27FC236}">
                <a16:creationId xmlns:a16="http://schemas.microsoft.com/office/drawing/2014/main" id="{A9E063A4-E923-40B4-A153-862E330AC69A}"/>
              </a:ext>
            </a:extLst>
          </p:cNvPr>
          <p:cNvSpPr txBox="1"/>
          <p:nvPr/>
        </p:nvSpPr>
        <p:spPr>
          <a:xfrm>
            <a:off x="1031265" y="1323292"/>
            <a:ext cx="9544772" cy="1107996"/>
          </a:xfrm>
          <a:prstGeom prst="rect">
            <a:avLst/>
          </a:prstGeom>
          <a:noFill/>
        </p:spPr>
        <p:txBody>
          <a:bodyPr wrap="square" rtlCol="1">
            <a:spAutoFit/>
          </a:bodyPr>
          <a:lstStyle/>
          <a:p>
            <a:r>
              <a:rPr lang="he-IL" sz="2400" dirty="0">
                <a:solidFill>
                  <a:srgbClr val="C00000"/>
                </a:solidFill>
                <a:latin typeface="Varela Round" pitchFamily="2" charset="-79"/>
                <a:cs typeface="Varela Round" pitchFamily="2" charset="-79"/>
              </a:rPr>
              <a:t>נושא ההשוואה   </a:t>
            </a:r>
            <a:r>
              <a:rPr lang="he-IL" sz="2400" dirty="0">
                <a:solidFill>
                  <a:srgbClr val="002060"/>
                </a:solidFill>
                <a:latin typeface="Varela Round" pitchFamily="2" charset="-79"/>
                <a:cs typeface="Varela Round" pitchFamily="2" charset="-79"/>
              </a:rPr>
              <a:t>- סוגי אנרגיה של מכשירים ומתקנים</a:t>
            </a:r>
          </a:p>
          <a:p>
            <a:r>
              <a:rPr lang="he-IL" sz="2400" dirty="0">
                <a:solidFill>
                  <a:srgbClr val="C00000"/>
                </a:solidFill>
                <a:latin typeface="Varela Round" pitchFamily="2" charset="-79"/>
                <a:cs typeface="Varela Round" pitchFamily="2" charset="-79"/>
              </a:rPr>
              <a:t>מטרת ההשוואה </a:t>
            </a:r>
            <a:r>
              <a:rPr lang="he-IL" sz="2400" dirty="0">
                <a:solidFill>
                  <a:srgbClr val="002060"/>
                </a:solidFill>
                <a:latin typeface="Varela Round" pitchFamily="2" charset="-79"/>
                <a:cs typeface="Varela Round" pitchFamily="2" charset="-79"/>
              </a:rPr>
              <a:t>- להשוות בין סוגי האנרגיה של המכשירים בסביבה שלנו.</a:t>
            </a:r>
          </a:p>
          <a:p>
            <a:endParaRPr lang="he-IL" dirty="0"/>
          </a:p>
        </p:txBody>
      </p:sp>
    </p:spTree>
    <p:extLst>
      <p:ext uri="{BB962C8B-B14F-4D97-AF65-F5344CB8AC3E}">
        <p14:creationId xmlns:p14="http://schemas.microsoft.com/office/powerpoint/2010/main" val="306914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A8AEB3E5-8975-49F0-97E1-1FEE3C4236CD}"/>
              </a:ext>
            </a:extLst>
          </p:cNvPr>
          <p:cNvSpPr txBox="1"/>
          <p:nvPr/>
        </p:nvSpPr>
        <p:spPr>
          <a:xfrm>
            <a:off x="499524" y="355506"/>
            <a:ext cx="11049009" cy="5324535"/>
          </a:xfrm>
          <a:prstGeom prst="rect">
            <a:avLst/>
          </a:prstGeom>
          <a:noFill/>
        </p:spPr>
        <p:txBody>
          <a:bodyPr wrap="square" rtlCol="1">
            <a:spAutoFit/>
          </a:bodyPr>
          <a:lstStyle/>
          <a:p>
            <a:r>
              <a:rPr lang="he-IL" sz="4000" u="sng" dirty="0">
                <a:solidFill>
                  <a:srgbClr val="C00000"/>
                </a:solidFill>
                <a:latin typeface="Varela Round" panose="00000500000000000000" pitchFamily="2" charset="-79"/>
                <a:cs typeface="Varela Round" panose="00000500000000000000" pitchFamily="2" charset="-79"/>
              </a:rPr>
              <a:t>כלי הדם</a:t>
            </a:r>
          </a:p>
          <a:p>
            <a:r>
              <a:rPr lang="he-IL" sz="2000" dirty="0">
                <a:solidFill>
                  <a:srgbClr val="002060"/>
                </a:solidFill>
                <a:latin typeface="Varela Round" panose="00000500000000000000" pitchFamily="2" charset="-79"/>
                <a:cs typeface="Varela Round" panose="00000500000000000000" pitchFamily="2" charset="-79"/>
              </a:rPr>
              <a:t>מעובד עפ"י חוברת של קופת חולים "מכבי".</a:t>
            </a:r>
          </a:p>
          <a:p>
            <a:endParaRPr lang="he-IL" sz="2400" dirty="0">
              <a:solidFill>
                <a:srgbClr val="002060"/>
              </a:solidFill>
              <a:latin typeface="Varela Round" panose="00000500000000000000" pitchFamily="2" charset="-79"/>
              <a:cs typeface="Varela Round" panose="00000500000000000000" pitchFamily="2" charset="-79"/>
            </a:endParaRPr>
          </a:p>
          <a:p>
            <a:r>
              <a:rPr lang="he-IL" sz="2400" dirty="0">
                <a:solidFill>
                  <a:srgbClr val="002060"/>
                </a:solidFill>
                <a:latin typeface="Varela Round" panose="00000500000000000000" pitchFamily="2" charset="-79"/>
                <a:cs typeface="Varela Round" panose="00000500000000000000" pitchFamily="2" charset="-79"/>
              </a:rPr>
              <a:t>הוורידים והעורקים הם חלק ממערכת כלי הדם בגופנו.</a:t>
            </a:r>
          </a:p>
          <a:p>
            <a:r>
              <a:rPr lang="he-IL" sz="2400" dirty="0">
                <a:solidFill>
                  <a:srgbClr val="002060"/>
                </a:solidFill>
                <a:latin typeface="Varela Round" panose="00000500000000000000" pitchFamily="2" charset="-79"/>
                <a:cs typeface="Varela Round" panose="00000500000000000000" pitchFamily="2" charset="-79"/>
              </a:rPr>
              <a:t>הדם זורם מהלב לגוף דרך העורקים, מהעורקים לנימים, שם נעשה חילוף חומרים, וחוזר אל הלב דרך הוורידים.</a:t>
            </a:r>
          </a:p>
          <a:p>
            <a:r>
              <a:rPr lang="he-IL" sz="2400" dirty="0">
                <a:solidFill>
                  <a:srgbClr val="002060"/>
                </a:solidFill>
                <a:latin typeface="Varela Round" panose="00000500000000000000" pitchFamily="2" charset="-79"/>
                <a:cs typeface="Varela Round" panose="00000500000000000000" pitchFamily="2" charset="-79"/>
              </a:rPr>
              <a:t>תפקידו של הווריד הוא להוביל דם מהתאים אל הלב. בווריד יש שסתומים חד- כיווניים המאפשרים לדם לזרום אך ורק לכיוון הלב. דופנות הווריד דקות וגמישות, להבדיל מדופנות העורק העבות האמורות לעמוד בלחצו הגבוה של הדם היוצא מן הלב. העורקים יוצאים מחדרו השמאלי של הלב, ותפקידם להוביל דם מהלב אל כל רקמות הגוף. דופנות העורקים חזקות יותר מדופנות הוורידים, מכיוון שהעורקים חייבים לעמוד בלחץ הדם שמגיע מהלב.</a:t>
            </a:r>
          </a:p>
          <a:p>
            <a:pPr algn="l"/>
            <a:endParaRPr lang="he-IL" sz="2000" dirty="0">
              <a:solidFill>
                <a:srgbClr val="002060"/>
              </a:solidFill>
              <a:latin typeface="Varela Round" panose="00000500000000000000" pitchFamily="2" charset="-79"/>
              <a:cs typeface="Varela Round" panose="00000500000000000000" pitchFamily="2" charset="-79"/>
            </a:endParaRPr>
          </a:p>
          <a:p>
            <a:pPr algn="l"/>
            <a:r>
              <a:rPr lang="he-IL" sz="2000" dirty="0">
                <a:solidFill>
                  <a:srgbClr val="002060"/>
                </a:solidFill>
                <a:latin typeface="Varela Round" panose="00000500000000000000" pitchFamily="2" charset="-79"/>
                <a:cs typeface="Varela Round" panose="00000500000000000000" pitchFamily="2" charset="-79"/>
              </a:rPr>
              <a:t>מתוך "להבין את הטקסט" לכיתה ז, ג. ברקוביץ</a:t>
            </a:r>
          </a:p>
        </p:txBody>
      </p:sp>
      <p:pic>
        <p:nvPicPr>
          <p:cNvPr id="3"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9525" y="355506"/>
            <a:ext cx="1540938" cy="549601"/>
          </a:xfrm>
          <a:prstGeom prst="rect">
            <a:avLst/>
          </a:prstGeom>
        </p:spPr>
      </p:pic>
    </p:spTree>
    <p:extLst>
      <p:ext uri="{BB962C8B-B14F-4D97-AF65-F5344CB8AC3E}">
        <p14:creationId xmlns:p14="http://schemas.microsoft.com/office/powerpoint/2010/main" val="154421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A8AEB3E5-8975-49F0-97E1-1FEE3C4236CD}"/>
              </a:ext>
            </a:extLst>
          </p:cNvPr>
          <p:cNvSpPr txBox="1"/>
          <p:nvPr/>
        </p:nvSpPr>
        <p:spPr>
          <a:xfrm>
            <a:off x="406401" y="654475"/>
            <a:ext cx="11125200" cy="3970318"/>
          </a:xfrm>
          <a:prstGeom prst="rect">
            <a:avLst/>
          </a:prstGeom>
          <a:noFill/>
        </p:spPr>
        <p:txBody>
          <a:bodyPr wrap="square" rtlCol="1">
            <a:spAutoFit/>
          </a:bodyPr>
          <a:lstStyle/>
          <a:p>
            <a:r>
              <a:rPr lang="he-IL" sz="3200" u="sng" dirty="0">
                <a:solidFill>
                  <a:srgbClr val="C00000"/>
                </a:solidFill>
                <a:latin typeface="Varela Round" panose="00000500000000000000" pitchFamily="2" charset="-79"/>
                <a:cs typeface="Varela Round" panose="00000500000000000000" pitchFamily="2" charset="-79"/>
              </a:rPr>
              <a:t>כלי הדם</a:t>
            </a:r>
          </a:p>
          <a:p>
            <a:r>
              <a:rPr lang="he-IL" dirty="0">
                <a:solidFill>
                  <a:srgbClr val="002060"/>
                </a:solidFill>
                <a:latin typeface="Varela Round" panose="00000500000000000000" pitchFamily="2" charset="-79"/>
                <a:cs typeface="Varela Round" panose="00000500000000000000" pitchFamily="2" charset="-79"/>
              </a:rPr>
              <a:t>מעובד עפ"י חוברת של קופת חולים "מכבי".</a:t>
            </a:r>
          </a:p>
          <a:p>
            <a:endParaRPr lang="he-IL" sz="2000" dirty="0">
              <a:solidFill>
                <a:srgbClr val="002060"/>
              </a:solidFill>
              <a:latin typeface="Varela Round" panose="00000500000000000000" pitchFamily="2" charset="-79"/>
              <a:cs typeface="Varela Round" panose="00000500000000000000" pitchFamily="2" charset="-79"/>
            </a:endParaRPr>
          </a:p>
          <a:p>
            <a:r>
              <a:rPr lang="he-IL" sz="2000" dirty="0">
                <a:solidFill>
                  <a:srgbClr val="002060"/>
                </a:solidFill>
                <a:latin typeface="Varela Round" panose="00000500000000000000" pitchFamily="2" charset="-79"/>
                <a:cs typeface="Varela Round" panose="00000500000000000000" pitchFamily="2" charset="-79"/>
              </a:rPr>
              <a:t>הוורידים והעורקים הם חלק ממערכת כלי הדם בגופנו.</a:t>
            </a:r>
          </a:p>
          <a:p>
            <a:r>
              <a:rPr lang="he-IL" sz="2000" dirty="0">
                <a:solidFill>
                  <a:srgbClr val="002060"/>
                </a:solidFill>
                <a:latin typeface="Varela Round" panose="00000500000000000000" pitchFamily="2" charset="-79"/>
                <a:cs typeface="Varela Round" panose="00000500000000000000" pitchFamily="2" charset="-79"/>
              </a:rPr>
              <a:t>הדם זורם מהלב לגוף דרך העורקים, מהעורקים לנימים, שם נעשה חילוף חומרים, וחוזר אל הלב דרך הוורידים.</a:t>
            </a:r>
          </a:p>
          <a:p>
            <a:r>
              <a:rPr lang="he-IL" sz="2000" dirty="0">
                <a:solidFill>
                  <a:srgbClr val="002060"/>
                </a:solidFill>
                <a:latin typeface="Varela Round" panose="00000500000000000000" pitchFamily="2" charset="-79"/>
                <a:cs typeface="Varela Round" panose="00000500000000000000" pitchFamily="2" charset="-79"/>
              </a:rPr>
              <a:t>תפקידו של הווריד הוא להוביל דם מהתאים אל הלב. בווריד יש שסתומים חד- כיווניים המאפשרים לדם לזרום אך ורק לכיוון הלב. דופנות הווריד דקות וגמישות, להבדיל מדופנות העורק העבות האמורות לעמוד בלחצו הגבוה של הדם היוצא מן הלב. העורקים יוצאים מחדרו השמאלי של הלב, ותפקידם להוביל דם מהלב אל כל רקמות הגוף. דופנות העורקים חזקות יותר מדופנות הוורידים, מכיוון שהעורקים חייבים לעמוד בלחץ הדם שמגיע מהלב.</a:t>
            </a:r>
            <a:endParaRPr lang="he-IL" dirty="0">
              <a:solidFill>
                <a:srgbClr val="002060"/>
              </a:solidFill>
              <a:latin typeface="Varela Round" panose="00000500000000000000" pitchFamily="2" charset="-79"/>
              <a:cs typeface="Varela Round" panose="00000500000000000000" pitchFamily="2" charset="-79"/>
            </a:endParaRPr>
          </a:p>
          <a:p>
            <a:pPr algn="l"/>
            <a:r>
              <a:rPr lang="he-IL" dirty="0">
                <a:solidFill>
                  <a:srgbClr val="002060"/>
                </a:solidFill>
                <a:latin typeface="Varela Round" panose="00000500000000000000" pitchFamily="2" charset="-79"/>
                <a:cs typeface="Varela Round" panose="00000500000000000000" pitchFamily="2" charset="-79"/>
              </a:rPr>
              <a:t>מתוך "להבין את הטקסט" לכיתה ז, ג. ברקוביץ</a:t>
            </a:r>
          </a:p>
        </p:txBody>
      </p:sp>
      <p:sp>
        <p:nvSpPr>
          <p:cNvPr id="3" name="TextBox 2"/>
          <p:cNvSpPr txBox="1"/>
          <p:nvPr/>
        </p:nvSpPr>
        <p:spPr>
          <a:xfrm>
            <a:off x="745067" y="4753745"/>
            <a:ext cx="10803467" cy="1077218"/>
          </a:xfrm>
          <a:prstGeom prst="rect">
            <a:avLst/>
          </a:prstGeom>
          <a:noFill/>
        </p:spPr>
        <p:txBody>
          <a:bodyPr wrap="square" rtlCol="1">
            <a:spAutoFit/>
          </a:bodyPr>
          <a:lstStyle/>
          <a:p>
            <a:pPr algn="ctr"/>
            <a:r>
              <a:rPr lang="he-IL" sz="3200" dirty="0">
                <a:solidFill>
                  <a:schemeClr val="accent6">
                    <a:lumMod val="75000"/>
                  </a:schemeClr>
                </a:solidFill>
                <a:latin typeface="Varela Round" panose="00000500000000000000" pitchFamily="2" charset="-79"/>
                <a:cs typeface="Varela Round" panose="00000500000000000000" pitchFamily="2" charset="-79"/>
              </a:rPr>
              <a:t>בפעולת ההשוואה מוצאים קווי דמיון והבדלים בין המושווים, </a:t>
            </a:r>
          </a:p>
          <a:p>
            <a:pPr algn="ctr"/>
            <a:r>
              <a:rPr lang="he-IL" sz="3200" dirty="0">
                <a:solidFill>
                  <a:schemeClr val="accent6">
                    <a:lumMod val="75000"/>
                  </a:schemeClr>
                </a:solidFill>
                <a:latin typeface="Varela Round" panose="00000500000000000000" pitchFamily="2" charset="-79"/>
                <a:cs typeface="Varela Round" panose="00000500000000000000" pitchFamily="2" charset="-79"/>
              </a:rPr>
              <a:t>במה דומים כלי הדם ובמה הם נבדלים?</a:t>
            </a:r>
          </a:p>
        </p:txBody>
      </p:sp>
      <p:pic>
        <p:nvPicPr>
          <p:cNvPr id="5" name="3min_final" descr="3min_final">
            <a:hlinkClick r:id="" action="ppaction://media"/>
            <a:extLst>
              <a:ext uri="{FF2B5EF4-FFF2-40B4-BE49-F238E27FC236}">
                <a16:creationId xmlns:a16="http://schemas.microsoft.com/office/drawing/2014/main" id="{856EA320-09ED-4950-9694-B0D2DEEDC0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401" y="395111"/>
            <a:ext cx="1540938" cy="549601"/>
          </a:xfrm>
          <a:prstGeom prst="rect">
            <a:avLst/>
          </a:prstGeom>
        </p:spPr>
      </p:pic>
    </p:spTree>
    <p:extLst>
      <p:ext uri="{BB962C8B-B14F-4D97-AF65-F5344CB8AC3E}">
        <p14:creationId xmlns:p14="http://schemas.microsoft.com/office/powerpoint/2010/main" val="88905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62806" y="776294"/>
            <a:ext cx="11160000" cy="720000"/>
          </a:xfrm>
        </p:spPr>
        <p:txBody>
          <a:bodyPr/>
          <a:lstStyle/>
          <a:p>
            <a:r>
              <a:rPr lang="he-IL" dirty="0"/>
              <a:t>השלימו את הטבלה:</a:t>
            </a:r>
          </a:p>
        </p:txBody>
      </p:sp>
      <p:graphicFrame>
        <p:nvGraphicFramePr>
          <p:cNvPr id="5" name="טבלה 4"/>
          <p:cNvGraphicFramePr>
            <a:graphicFrameLocks noGrp="1"/>
          </p:cNvGraphicFramePr>
          <p:nvPr>
            <p:extLst>
              <p:ext uri="{D42A27DB-BD31-4B8C-83A1-F6EECF244321}">
                <p14:modId xmlns:p14="http://schemas.microsoft.com/office/powerpoint/2010/main" val="2461969938"/>
              </p:ext>
            </p:extLst>
          </p:nvPr>
        </p:nvGraphicFramePr>
        <p:xfrm>
          <a:off x="1371467" y="2023884"/>
          <a:ext cx="9447477" cy="2161588"/>
        </p:xfrm>
        <a:graphic>
          <a:graphicData uri="http://schemas.openxmlformats.org/drawingml/2006/table">
            <a:tbl>
              <a:tblPr rtl="1" firstRow="1" bandRow="1">
                <a:tableStyleId>{5C22544A-7EE6-4342-B048-85BDC9FD1C3A}</a:tableStyleId>
              </a:tblPr>
              <a:tblGrid>
                <a:gridCol w="3149159">
                  <a:extLst>
                    <a:ext uri="{9D8B030D-6E8A-4147-A177-3AD203B41FA5}">
                      <a16:colId xmlns:a16="http://schemas.microsoft.com/office/drawing/2014/main" val="3280704796"/>
                    </a:ext>
                  </a:extLst>
                </a:gridCol>
                <a:gridCol w="3149159">
                  <a:extLst>
                    <a:ext uri="{9D8B030D-6E8A-4147-A177-3AD203B41FA5}">
                      <a16:colId xmlns:a16="http://schemas.microsoft.com/office/drawing/2014/main" val="4186211216"/>
                    </a:ext>
                  </a:extLst>
                </a:gridCol>
                <a:gridCol w="3149159">
                  <a:extLst>
                    <a:ext uri="{9D8B030D-6E8A-4147-A177-3AD203B41FA5}">
                      <a16:colId xmlns:a16="http://schemas.microsoft.com/office/drawing/2014/main" val="851441172"/>
                    </a:ext>
                  </a:extLst>
                </a:gridCol>
              </a:tblGrid>
              <a:tr h="540397">
                <a:tc>
                  <a:txBody>
                    <a:bodyPr/>
                    <a:lstStyle/>
                    <a:p>
                      <a:pPr rtl="1"/>
                      <a:r>
                        <a:rPr lang="he-IL" dirty="0"/>
                        <a:t>התבחינים</a:t>
                      </a:r>
                    </a:p>
                  </a:txBody>
                  <a:tcPr/>
                </a:tc>
                <a:tc>
                  <a:txBody>
                    <a:bodyPr/>
                    <a:lstStyle/>
                    <a:p>
                      <a:pPr rtl="1"/>
                      <a:r>
                        <a:rPr lang="he-IL" dirty="0"/>
                        <a:t>הוורידים</a:t>
                      </a:r>
                    </a:p>
                  </a:txBody>
                  <a:tcPr/>
                </a:tc>
                <a:tc>
                  <a:txBody>
                    <a:bodyPr/>
                    <a:lstStyle/>
                    <a:p>
                      <a:pPr rtl="1"/>
                      <a:r>
                        <a:rPr lang="he-IL" dirty="0"/>
                        <a:t>העורקים</a:t>
                      </a:r>
                    </a:p>
                  </a:txBody>
                  <a:tcPr/>
                </a:tc>
                <a:extLst>
                  <a:ext uri="{0D108BD9-81ED-4DB2-BD59-A6C34878D82A}">
                    <a16:rowId xmlns:a16="http://schemas.microsoft.com/office/drawing/2014/main" val="2725959819"/>
                  </a:ext>
                </a:extLst>
              </a:tr>
              <a:tr h="540397">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2458014109"/>
                  </a:ext>
                </a:extLst>
              </a:tr>
              <a:tr h="540397">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3750691934"/>
                  </a:ext>
                </a:extLst>
              </a:tr>
              <a:tr h="540397">
                <a:tc>
                  <a:txBody>
                    <a:bodyPr/>
                    <a:lstStyle/>
                    <a:p>
                      <a:pPr rtl="1"/>
                      <a:endParaRPr lang="he-IL"/>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786784753"/>
                  </a:ext>
                </a:extLst>
              </a:tr>
            </a:tbl>
          </a:graphicData>
        </a:graphic>
      </p:graphicFrame>
      <p:pic>
        <p:nvPicPr>
          <p:cNvPr id="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9525" y="355506"/>
            <a:ext cx="1540938" cy="549601"/>
          </a:xfrm>
          <a:prstGeom prst="rect">
            <a:avLst/>
          </a:prstGeom>
        </p:spPr>
      </p:pic>
    </p:spTree>
    <p:extLst>
      <p:ext uri="{BB962C8B-B14F-4D97-AF65-F5344CB8AC3E}">
        <p14:creationId xmlns:p14="http://schemas.microsoft.com/office/powerpoint/2010/main" val="22864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טבלה 4"/>
          <p:cNvGraphicFramePr>
            <a:graphicFrameLocks noGrp="1"/>
          </p:cNvGraphicFramePr>
          <p:nvPr>
            <p:extLst>
              <p:ext uri="{D42A27DB-BD31-4B8C-83A1-F6EECF244321}">
                <p14:modId xmlns:p14="http://schemas.microsoft.com/office/powerpoint/2010/main" val="3212575521"/>
              </p:ext>
            </p:extLst>
          </p:nvPr>
        </p:nvGraphicFramePr>
        <p:xfrm>
          <a:off x="1371467" y="1719084"/>
          <a:ext cx="9447477" cy="2161588"/>
        </p:xfrm>
        <a:graphic>
          <a:graphicData uri="http://schemas.openxmlformats.org/drawingml/2006/table">
            <a:tbl>
              <a:tblPr rtl="1" firstRow="1" bandRow="1">
                <a:tableStyleId>{5C22544A-7EE6-4342-B048-85BDC9FD1C3A}</a:tableStyleId>
              </a:tblPr>
              <a:tblGrid>
                <a:gridCol w="3149159">
                  <a:extLst>
                    <a:ext uri="{9D8B030D-6E8A-4147-A177-3AD203B41FA5}">
                      <a16:colId xmlns:a16="http://schemas.microsoft.com/office/drawing/2014/main" val="3280704796"/>
                    </a:ext>
                  </a:extLst>
                </a:gridCol>
                <a:gridCol w="3149159">
                  <a:extLst>
                    <a:ext uri="{9D8B030D-6E8A-4147-A177-3AD203B41FA5}">
                      <a16:colId xmlns:a16="http://schemas.microsoft.com/office/drawing/2014/main" val="4186211216"/>
                    </a:ext>
                  </a:extLst>
                </a:gridCol>
                <a:gridCol w="3149159">
                  <a:extLst>
                    <a:ext uri="{9D8B030D-6E8A-4147-A177-3AD203B41FA5}">
                      <a16:colId xmlns:a16="http://schemas.microsoft.com/office/drawing/2014/main" val="851441172"/>
                    </a:ext>
                  </a:extLst>
                </a:gridCol>
              </a:tblGrid>
              <a:tr h="540397">
                <a:tc>
                  <a:txBody>
                    <a:bodyPr/>
                    <a:lstStyle/>
                    <a:p>
                      <a:pPr rtl="1"/>
                      <a:r>
                        <a:rPr lang="he-IL" dirty="0">
                          <a:latin typeface="Varela Round" panose="00000500000000000000" pitchFamily="2" charset="-79"/>
                          <a:cs typeface="Varela Round" panose="00000500000000000000" pitchFamily="2" charset="-79"/>
                        </a:rPr>
                        <a:t>התבחינים</a:t>
                      </a:r>
                    </a:p>
                  </a:txBody>
                  <a:tcPr/>
                </a:tc>
                <a:tc>
                  <a:txBody>
                    <a:bodyPr/>
                    <a:lstStyle/>
                    <a:p>
                      <a:pPr rtl="1"/>
                      <a:r>
                        <a:rPr lang="he-IL" dirty="0">
                          <a:latin typeface="Varela Round" panose="00000500000000000000" pitchFamily="2" charset="-79"/>
                          <a:cs typeface="Varela Round" panose="00000500000000000000" pitchFamily="2" charset="-79"/>
                        </a:rPr>
                        <a:t>הוורידים</a:t>
                      </a:r>
                    </a:p>
                  </a:txBody>
                  <a:tcPr/>
                </a:tc>
                <a:tc>
                  <a:txBody>
                    <a:bodyPr/>
                    <a:lstStyle/>
                    <a:p>
                      <a:pPr rtl="1"/>
                      <a:r>
                        <a:rPr lang="he-IL" dirty="0">
                          <a:latin typeface="Varela Round" panose="00000500000000000000" pitchFamily="2" charset="-79"/>
                          <a:cs typeface="Varela Round" panose="00000500000000000000" pitchFamily="2" charset="-79"/>
                        </a:rPr>
                        <a:t>העורקים</a:t>
                      </a:r>
                    </a:p>
                  </a:txBody>
                  <a:tcPr/>
                </a:tc>
                <a:extLst>
                  <a:ext uri="{0D108BD9-81ED-4DB2-BD59-A6C34878D82A}">
                    <a16:rowId xmlns:a16="http://schemas.microsoft.com/office/drawing/2014/main" val="2725959819"/>
                  </a:ext>
                </a:extLst>
              </a:tr>
              <a:tr h="540397">
                <a:tc>
                  <a:txBody>
                    <a:bodyPr/>
                    <a:lstStyle/>
                    <a:p>
                      <a:pPr rtl="1"/>
                      <a:r>
                        <a:rPr lang="he-IL" dirty="0">
                          <a:latin typeface="Varela Round" panose="00000500000000000000" pitchFamily="2" charset="-79"/>
                          <a:cs typeface="Varela Round" panose="00000500000000000000" pitchFamily="2" charset="-79"/>
                        </a:rPr>
                        <a:t>התפקיד</a:t>
                      </a:r>
                    </a:p>
                  </a:txBody>
                  <a:tcPr/>
                </a:tc>
                <a:tc>
                  <a:txBody>
                    <a:bodyPr/>
                    <a:lstStyle/>
                    <a:p>
                      <a:pPr rtl="1"/>
                      <a:r>
                        <a:rPr lang="he-IL" dirty="0">
                          <a:latin typeface="Varela Round" panose="00000500000000000000" pitchFamily="2" charset="-79"/>
                          <a:cs typeface="Varela Round" panose="00000500000000000000" pitchFamily="2" charset="-79"/>
                        </a:rPr>
                        <a:t>הובלת הדם בגוף</a:t>
                      </a:r>
                    </a:p>
                  </a:txBody>
                  <a:tcPr/>
                </a:tc>
                <a:tc>
                  <a:txBody>
                    <a:bodyPr/>
                    <a:lstStyle/>
                    <a:p>
                      <a:pPr rtl="1"/>
                      <a:r>
                        <a:rPr lang="he-IL" dirty="0">
                          <a:latin typeface="Varela Round" panose="00000500000000000000" pitchFamily="2" charset="-79"/>
                          <a:cs typeface="Varela Round" panose="00000500000000000000" pitchFamily="2" charset="-79"/>
                        </a:rPr>
                        <a:t>הובלת הדם בגוף</a:t>
                      </a:r>
                    </a:p>
                  </a:txBody>
                  <a:tcPr/>
                </a:tc>
                <a:extLst>
                  <a:ext uri="{0D108BD9-81ED-4DB2-BD59-A6C34878D82A}">
                    <a16:rowId xmlns:a16="http://schemas.microsoft.com/office/drawing/2014/main" val="2458014109"/>
                  </a:ext>
                </a:extLst>
              </a:tr>
              <a:tr h="540397">
                <a:tc>
                  <a:txBody>
                    <a:bodyPr/>
                    <a:lstStyle/>
                    <a:p>
                      <a:pPr rtl="1"/>
                      <a:r>
                        <a:rPr lang="he-IL" dirty="0">
                          <a:latin typeface="Varela Round" panose="00000500000000000000" pitchFamily="2" charset="-79"/>
                          <a:cs typeface="Varela Round" panose="00000500000000000000" pitchFamily="2" charset="-79"/>
                        </a:rPr>
                        <a:t>תנועת הדם</a:t>
                      </a:r>
                    </a:p>
                  </a:txBody>
                  <a:tcPr/>
                </a:tc>
                <a:tc>
                  <a:txBody>
                    <a:bodyPr/>
                    <a:lstStyle/>
                    <a:p>
                      <a:pPr rtl="1"/>
                      <a:r>
                        <a:rPr lang="he-IL" dirty="0">
                          <a:latin typeface="Varela Round" panose="00000500000000000000" pitchFamily="2" charset="-79"/>
                          <a:cs typeface="Varela Round" panose="00000500000000000000" pitchFamily="2" charset="-79"/>
                        </a:rPr>
                        <a:t>מהתאים ללב</a:t>
                      </a:r>
                    </a:p>
                  </a:txBody>
                  <a:tcPr/>
                </a:tc>
                <a:tc>
                  <a:txBody>
                    <a:bodyPr/>
                    <a:lstStyle/>
                    <a:p>
                      <a:pPr rtl="1"/>
                      <a:r>
                        <a:rPr lang="he-IL" dirty="0">
                          <a:latin typeface="Varela Round" panose="00000500000000000000" pitchFamily="2" charset="-79"/>
                          <a:cs typeface="Varela Round" panose="00000500000000000000" pitchFamily="2" charset="-79"/>
                        </a:rPr>
                        <a:t>מהלב לגוף</a:t>
                      </a:r>
                    </a:p>
                  </a:txBody>
                  <a:tcPr/>
                </a:tc>
                <a:extLst>
                  <a:ext uri="{0D108BD9-81ED-4DB2-BD59-A6C34878D82A}">
                    <a16:rowId xmlns:a16="http://schemas.microsoft.com/office/drawing/2014/main" val="3750691934"/>
                  </a:ext>
                </a:extLst>
              </a:tr>
              <a:tr h="540397">
                <a:tc>
                  <a:txBody>
                    <a:bodyPr/>
                    <a:lstStyle/>
                    <a:p>
                      <a:pPr rtl="1"/>
                      <a:r>
                        <a:rPr lang="he-IL" dirty="0">
                          <a:latin typeface="Varela Round" panose="00000500000000000000" pitchFamily="2" charset="-79"/>
                          <a:cs typeface="Varela Round" panose="00000500000000000000" pitchFamily="2" charset="-79"/>
                        </a:rPr>
                        <a:t>המבנה</a:t>
                      </a:r>
                    </a:p>
                  </a:txBody>
                  <a:tcPr/>
                </a:tc>
                <a:tc>
                  <a:txBody>
                    <a:bodyPr/>
                    <a:lstStyle/>
                    <a:p>
                      <a:pPr rtl="1"/>
                      <a:r>
                        <a:rPr lang="he-IL" dirty="0">
                          <a:latin typeface="Varela Round" panose="00000500000000000000" pitchFamily="2" charset="-79"/>
                          <a:cs typeface="Varela Round" panose="00000500000000000000" pitchFamily="2" charset="-79"/>
                        </a:rPr>
                        <a:t>דפנות הווריד דקות וגמישות</a:t>
                      </a:r>
                    </a:p>
                  </a:txBody>
                  <a:tcPr/>
                </a:tc>
                <a:tc>
                  <a:txBody>
                    <a:bodyPr/>
                    <a:lstStyle/>
                    <a:p>
                      <a:pPr rtl="1"/>
                      <a:r>
                        <a:rPr lang="he-IL" dirty="0">
                          <a:latin typeface="Varela Round" panose="00000500000000000000" pitchFamily="2" charset="-79"/>
                          <a:cs typeface="Varela Round" panose="00000500000000000000" pitchFamily="2" charset="-79"/>
                        </a:rPr>
                        <a:t>דפנות העורק עבות וחזקות</a:t>
                      </a:r>
                    </a:p>
                  </a:txBody>
                  <a:tcPr/>
                </a:tc>
                <a:extLst>
                  <a:ext uri="{0D108BD9-81ED-4DB2-BD59-A6C34878D82A}">
                    <a16:rowId xmlns:a16="http://schemas.microsoft.com/office/drawing/2014/main" val="786784753"/>
                  </a:ext>
                </a:extLst>
              </a:tr>
            </a:tbl>
          </a:graphicData>
        </a:graphic>
      </p:graphicFrame>
      <p:sp>
        <p:nvSpPr>
          <p:cNvPr id="6" name="תיבת טקסט 3">
            <a:extLst>
              <a:ext uri="{FF2B5EF4-FFF2-40B4-BE49-F238E27FC236}">
                <a16:creationId xmlns:a16="http://schemas.microsoft.com/office/drawing/2014/main" id="{95A9453F-8B27-4626-97EA-EF5995DAA8DE}"/>
              </a:ext>
            </a:extLst>
          </p:cNvPr>
          <p:cNvSpPr txBox="1"/>
          <p:nvPr/>
        </p:nvSpPr>
        <p:spPr>
          <a:xfrm>
            <a:off x="6929548" y="3679692"/>
            <a:ext cx="3889396" cy="1834772"/>
          </a:xfrm>
          <a:prstGeom prst="rect">
            <a:avLst/>
          </a:prstGeom>
        </p:spPr>
        <p:txBody>
          <a:bodyPr vert="horz" wrap="square" lIns="91428" tIns="45714" rIns="91428" bIns="45714" rtlCol="1" anchor="b">
            <a:noAutofit/>
          </a:bodyPr>
          <a:lstStyle/>
          <a:p>
            <a:r>
              <a:rPr lang="he-IL" sz="2800" dirty="0">
                <a:solidFill>
                  <a:schemeClr val="accent6">
                    <a:lumMod val="75000"/>
                  </a:schemeClr>
                </a:solidFill>
                <a:latin typeface="Varela Round" panose="00000500000000000000" pitchFamily="2" charset="-79"/>
                <a:cs typeface="Varela Round" panose="00000500000000000000" pitchFamily="2" charset="-79"/>
              </a:rPr>
              <a:t>מן ההשוואה עולה ש...</a:t>
            </a:r>
          </a:p>
          <a:p>
            <a:r>
              <a:rPr lang="he-IL" sz="2800" dirty="0">
                <a:solidFill>
                  <a:schemeClr val="accent6">
                    <a:lumMod val="75000"/>
                  </a:schemeClr>
                </a:solidFill>
                <a:latin typeface="Varela Round" panose="00000500000000000000" pitchFamily="2" charset="-79"/>
                <a:cs typeface="Varela Round" panose="00000500000000000000" pitchFamily="2" charset="-79"/>
              </a:rPr>
              <a:t>ניתן להסיק ש...</a:t>
            </a:r>
          </a:p>
          <a:p>
            <a:r>
              <a:rPr lang="he-IL" sz="2800" dirty="0">
                <a:solidFill>
                  <a:schemeClr val="accent6">
                    <a:lumMod val="75000"/>
                  </a:schemeClr>
                </a:solidFill>
                <a:latin typeface="Varela Round" panose="00000500000000000000" pitchFamily="2" charset="-79"/>
                <a:cs typeface="Varela Round" panose="00000500000000000000" pitchFamily="2" charset="-79"/>
              </a:rPr>
              <a:t>המסקנה היא...</a:t>
            </a:r>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0776" y="383493"/>
            <a:ext cx="1540938" cy="549601"/>
          </a:xfrm>
          <a:prstGeom prst="rect">
            <a:avLst/>
          </a:prstGeom>
        </p:spPr>
      </p:pic>
    </p:spTree>
    <p:extLst>
      <p:ext uri="{BB962C8B-B14F-4D97-AF65-F5344CB8AC3E}">
        <p14:creationId xmlns:p14="http://schemas.microsoft.com/office/powerpoint/2010/main" val="278424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573094"/>
            <a:ext cx="11160000" cy="720000"/>
          </a:xfrm>
        </p:spPr>
        <p:txBody>
          <a:bodyPr/>
          <a:lstStyle/>
          <a:p>
            <a:r>
              <a:rPr lang="he-IL" dirty="0"/>
              <a:t>המסקנה</a:t>
            </a:r>
          </a:p>
        </p:txBody>
      </p:sp>
      <p:sp>
        <p:nvSpPr>
          <p:cNvPr id="3" name="מציין מיקום תוכן 2"/>
          <p:cNvSpPr>
            <a:spLocks noGrp="1"/>
          </p:cNvSpPr>
          <p:nvPr>
            <p:ph idx="1"/>
          </p:nvPr>
        </p:nvSpPr>
        <p:spPr/>
        <p:txBody>
          <a:bodyPr>
            <a:normAutofit/>
          </a:bodyPr>
          <a:lstStyle/>
          <a:p>
            <a:pPr marL="0" indent="0">
              <a:buNone/>
            </a:pPr>
            <a:endParaRPr lang="he-IL" dirty="0"/>
          </a:p>
          <a:p>
            <a:pPr marL="0" indent="0">
              <a:buNone/>
            </a:pPr>
            <a:r>
              <a:rPr lang="he-IL" dirty="0"/>
              <a:t>* מן ההשוואה עולה שלוורידים ולעורקים יש תפקיד דומה והוא הובלת הדם בגוף.</a:t>
            </a:r>
          </a:p>
          <a:p>
            <a:pPr marL="0" indent="0">
              <a:buNone/>
            </a:pPr>
            <a:r>
              <a:rPr lang="he-IL" dirty="0"/>
              <a:t>* ניתן להסיק שתנועת הדם של הורידים היא מהתאים אל הלב, לעומת תנועת הדם של העורקים שהיא מהלב לגוף.</a:t>
            </a:r>
          </a:p>
          <a:p>
            <a:pPr marL="0" indent="0">
              <a:buNone/>
            </a:pPr>
            <a:r>
              <a:rPr lang="he-IL" dirty="0"/>
              <a:t>* מן ההשוואה עולה כי דפנות הוריד דקות וגמישות לעומת דפנות העורקים שהן עבות וחזקות.</a:t>
            </a:r>
          </a:p>
          <a:p>
            <a:pPr marL="0" indent="0">
              <a:buNone/>
            </a:pPr>
            <a:endParaRPr lang="he-IL" dirty="0"/>
          </a:p>
          <a:p>
            <a:pPr marL="0" indent="0">
              <a:buNone/>
            </a:pPr>
            <a:endParaRPr lang="he-IL" dirty="0"/>
          </a:p>
        </p:txBody>
      </p:sp>
    </p:spTree>
    <p:extLst>
      <p:ext uri="{BB962C8B-B14F-4D97-AF65-F5344CB8AC3E}">
        <p14:creationId xmlns:p14="http://schemas.microsoft.com/office/powerpoint/2010/main" val="1353055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3">
            <a:extLst>
              <a:ext uri="{28A0092B-C50C-407E-A947-70E740481C1C}">
                <a14:useLocalDpi xmlns:a14="http://schemas.microsoft.com/office/drawing/2010/main" val="0"/>
              </a:ext>
            </a:extLst>
          </a:blip>
          <a:srcRect l="53612" b="3211"/>
          <a:stretch/>
        </p:blipFill>
        <p:spPr>
          <a:xfrm>
            <a:off x="7924800" y="244242"/>
            <a:ext cx="4079172" cy="6508508"/>
          </a:xfrm>
          <a:prstGeom prst="rect">
            <a:avLst/>
          </a:prstGeom>
        </p:spPr>
      </p:pic>
      <p:sp>
        <p:nvSpPr>
          <p:cNvPr id="3" name="כותרת 1">
            <a:extLst>
              <a:ext uri="{FF2B5EF4-FFF2-40B4-BE49-F238E27FC236}">
                <a16:creationId xmlns:a16="http://schemas.microsoft.com/office/drawing/2014/main" id="{F8100805-F3FC-441F-80EE-BC29909BBD07}"/>
              </a:ext>
            </a:extLst>
          </p:cNvPr>
          <p:cNvSpPr>
            <a:spLocks noGrp="1"/>
          </p:cNvSpPr>
          <p:nvPr>
            <p:ph type="title"/>
          </p:nvPr>
        </p:nvSpPr>
        <p:spPr>
          <a:xfrm>
            <a:off x="1371600" y="244242"/>
            <a:ext cx="6362700" cy="2675554"/>
          </a:xfrm>
          <a:ln>
            <a:noFill/>
          </a:ln>
        </p:spPr>
        <p:txBody>
          <a:bodyPr/>
          <a:lstStyle/>
          <a:p>
            <a:pPr algn="r"/>
            <a:r>
              <a:rPr lang="he-IL" sz="4400" dirty="0">
                <a:solidFill>
                  <a:schemeClr val="accent3">
                    <a:lumMod val="50000"/>
                  </a:schemeClr>
                </a:solidFill>
              </a:rPr>
              <a:t>השוואה בין כמות המשקעים באזורים שונים בארץ בחודש חשוון</a:t>
            </a:r>
          </a:p>
        </p:txBody>
      </p:sp>
    </p:spTree>
    <p:extLst>
      <p:ext uri="{BB962C8B-B14F-4D97-AF65-F5344CB8AC3E}">
        <p14:creationId xmlns:p14="http://schemas.microsoft.com/office/powerpoint/2010/main" val="85144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60"/>
        <p:cNvGrpSpPr/>
        <p:nvPr/>
      </p:nvGrpSpPr>
      <p:grpSpPr>
        <a:xfrm>
          <a:off x="0" y="0"/>
          <a:ext cx="0" cy="0"/>
          <a:chOff x="0" y="0"/>
          <a:chExt cx="0" cy="0"/>
        </a:xfrm>
      </p:grpSpPr>
      <p:sp>
        <p:nvSpPr>
          <p:cNvPr id="7" name="כותרת 6"/>
          <p:cNvSpPr>
            <a:spLocks noGrp="1"/>
          </p:cNvSpPr>
          <p:nvPr>
            <p:ph type="title"/>
          </p:nvPr>
        </p:nvSpPr>
        <p:spPr>
          <a:xfrm>
            <a:off x="332326" y="757787"/>
            <a:ext cx="11160000" cy="720000"/>
          </a:xfrm>
        </p:spPr>
        <p:txBody>
          <a:bodyPr/>
          <a:lstStyle/>
          <a:p>
            <a:r>
              <a:rPr lang="he-IL" dirty="0">
                <a:solidFill>
                  <a:schemeClr val="accent6">
                    <a:lumMod val="75000"/>
                  </a:schemeClr>
                </a:solidFill>
              </a:rPr>
              <a:t>מה נלמד היום? </a:t>
            </a:r>
          </a:p>
        </p:txBody>
      </p:sp>
      <p:sp>
        <p:nvSpPr>
          <p:cNvPr id="8" name="מציין מיקום תוכן 7"/>
          <p:cNvSpPr>
            <a:spLocks noGrp="1"/>
          </p:cNvSpPr>
          <p:nvPr>
            <p:ph sz="quarter" idx="4"/>
          </p:nvPr>
        </p:nvSpPr>
        <p:spPr>
          <a:xfrm>
            <a:off x="1595206" y="1491423"/>
            <a:ext cx="9000000" cy="831371"/>
          </a:xfrm>
        </p:spPr>
        <p:txBody>
          <a:bodyPr>
            <a:noAutofit/>
          </a:bodyPr>
          <a:lstStyle/>
          <a:p>
            <a:pPr>
              <a:lnSpc>
                <a:spcPct val="200000"/>
              </a:lnSpc>
            </a:pPr>
            <a:r>
              <a:rPr lang="he-IL" sz="2800" dirty="0"/>
              <a:t>לזהות את נושא ההשוואה</a:t>
            </a:r>
          </a:p>
        </p:txBody>
      </p:sp>
      <p:sp>
        <p:nvSpPr>
          <p:cNvPr id="6" name="מציין מיקום תוכן 7">
            <a:extLst>
              <a:ext uri="{FF2B5EF4-FFF2-40B4-BE49-F238E27FC236}">
                <a16:creationId xmlns:a16="http://schemas.microsoft.com/office/drawing/2014/main" id="{718F89C2-E9A0-492D-8325-8EA3D6418E56}"/>
              </a:ext>
            </a:extLst>
          </p:cNvPr>
          <p:cNvSpPr txBox="1">
            <a:spLocks/>
          </p:cNvSpPr>
          <p:nvPr/>
        </p:nvSpPr>
        <p:spPr>
          <a:xfrm>
            <a:off x="1639643" y="2164255"/>
            <a:ext cx="9000000" cy="831372"/>
          </a:xfrm>
          <a:prstGeom prst="rect">
            <a:avLst/>
          </a:prstGeom>
        </p:spPr>
        <p:txBody>
          <a:bodyPr vert="horz" lIns="91440" tIns="45720" rIns="91440" bIns="45720" rtlCol="1">
            <a:noAutofit/>
          </a:bodyPr>
          <a:lstStyle>
            <a:lvl1pPr marL="342900" indent="-342900" algn="r" defTabSz="914400"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2950" indent="-285750" algn="r" defTabSz="914400"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000" indent="-228600" algn="r" defTabSz="914400"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nSpc>
                <a:spcPct val="200000"/>
              </a:lnSpc>
            </a:pPr>
            <a:r>
              <a:rPr lang="he-IL" sz="2800" dirty="0"/>
              <a:t>לזהות את מטרת ההשוואה</a:t>
            </a:r>
          </a:p>
        </p:txBody>
      </p:sp>
      <p:sp>
        <p:nvSpPr>
          <p:cNvPr id="9" name="מציין מיקום תוכן 7">
            <a:extLst>
              <a:ext uri="{FF2B5EF4-FFF2-40B4-BE49-F238E27FC236}">
                <a16:creationId xmlns:a16="http://schemas.microsoft.com/office/drawing/2014/main" id="{4A6CF18A-BAAA-472B-B7B0-060A3E703BF5}"/>
              </a:ext>
            </a:extLst>
          </p:cNvPr>
          <p:cNvSpPr txBox="1">
            <a:spLocks/>
          </p:cNvSpPr>
          <p:nvPr/>
        </p:nvSpPr>
        <p:spPr>
          <a:xfrm>
            <a:off x="1618913" y="2975730"/>
            <a:ext cx="9000000" cy="835825"/>
          </a:xfrm>
          <a:prstGeom prst="rect">
            <a:avLst/>
          </a:prstGeom>
        </p:spPr>
        <p:txBody>
          <a:bodyPr vert="horz" lIns="91440" tIns="45720" rIns="91440" bIns="45720" rtlCol="1">
            <a:normAutofit/>
          </a:bodyPr>
          <a:lstStyle>
            <a:lvl1pPr marL="342900" indent="-342900" algn="r" defTabSz="914400"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2950" indent="-285750" algn="r" defTabSz="914400"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000" indent="-228600" algn="r" defTabSz="914400"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nSpc>
                <a:spcPct val="200000"/>
              </a:lnSpc>
            </a:pPr>
            <a:r>
              <a:rPr lang="he-IL" sz="2800" dirty="0"/>
              <a:t>לזהות תבחינים להשוואה</a:t>
            </a:r>
          </a:p>
        </p:txBody>
      </p:sp>
      <p:sp>
        <p:nvSpPr>
          <p:cNvPr id="10" name="מציין מיקום תוכן 7">
            <a:extLst>
              <a:ext uri="{FF2B5EF4-FFF2-40B4-BE49-F238E27FC236}">
                <a16:creationId xmlns:a16="http://schemas.microsoft.com/office/drawing/2014/main" id="{C1A85EFA-333E-44F4-B658-221A90127A6D}"/>
              </a:ext>
            </a:extLst>
          </p:cNvPr>
          <p:cNvSpPr txBox="1">
            <a:spLocks/>
          </p:cNvSpPr>
          <p:nvPr/>
        </p:nvSpPr>
        <p:spPr>
          <a:xfrm>
            <a:off x="1651477" y="3583791"/>
            <a:ext cx="9000000" cy="670908"/>
          </a:xfrm>
          <a:prstGeom prst="rect">
            <a:avLst/>
          </a:prstGeom>
        </p:spPr>
        <p:txBody>
          <a:bodyPr vert="horz" lIns="91440" tIns="45720" rIns="91440" bIns="45720" rtlCol="1">
            <a:noAutofit/>
          </a:bodyPr>
          <a:lstStyle>
            <a:lvl1pPr marL="342900" indent="-342900" algn="r" defTabSz="914400"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2950" indent="-285750" algn="r" defTabSz="914400"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000" indent="-228600" algn="r" defTabSz="914400"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nSpc>
                <a:spcPct val="200000"/>
              </a:lnSpc>
            </a:pPr>
            <a:r>
              <a:rPr lang="he-IL" sz="2800" dirty="0"/>
              <a:t>להשוות באמצעות תרשימים וטבלאות</a:t>
            </a:r>
          </a:p>
        </p:txBody>
      </p:sp>
      <p:sp>
        <p:nvSpPr>
          <p:cNvPr id="11" name="מציין מיקום תוכן 7">
            <a:extLst>
              <a:ext uri="{FF2B5EF4-FFF2-40B4-BE49-F238E27FC236}">
                <a16:creationId xmlns:a16="http://schemas.microsoft.com/office/drawing/2014/main" id="{C27E8275-7535-412D-B1D5-6911BE84076A}"/>
              </a:ext>
            </a:extLst>
          </p:cNvPr>
          <p:cNvSpPr txBox="1">
            <a:spLocks/>
          </p:cNvSpPr>
          <p:nvPr/>
        </p:nvSpPr>
        <p:spPr>
          <a:xfrm>
            <a:off x="1635174" y="4343812"/>
            <a:ext cx="9000000" cy="831371"/>
          </a:xfrm>
          <a:prstGeom prst="rect">
            <a:avLst/>
          </a:prstGeom>
        </p:spPr>
        <p:txBody>
          <a:bodyPr vert="horz" lIns="91440" tIns="45720" rIns="91440" bIns="45720" rtlCol="1">
            <a:normAutofit lnSpcReduction="10000"/>
          </a:bodyPr>
          <a:lstStyle>
            <a:lvl1pPr marL="342900" indent="-342900" algn="r" defTabSz="914400"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2950" indent="-285750" algn="r" defTabSz="914400"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000" indent="-228600" algn="r" defTabSz="914400"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nSpc>
                <a:spcPct val="200000"/>
              </a:lnSpc>
            </a:pPr>
            <a:r>
              <a:rPr lang="he-IL" sz="2800" dirty="0">
                <a:latin typeface="+mj-lt"/>
              </a:rPr>
              <a:t>להסיק מסקנות מתוך ההשוואה</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6"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5">
            <a:extLst>
              <a:ext uri="{28A0092B-C50C-407E-A947-70E740481C1C}">
                <a14:useLocalDpi xmlns:a14="http://schemas.microsoft.com/office/drawing/2010/main" val="0"/>
              </a:ext>
            </a:extLst>
          </a:blip>
          <a:srcRect l="53612" b="3211"/>
          <a:stretch/>
        </p:blipFill>
        <p:spPr>
          <a:xfrm>
            <a:off x="7924800" y="244242"/>
            <a:ext cx="4079172" cy="6508508"/>
          </a:xfrm>
          <a:prstGeom prst="rect">
            <a:avLst/>
          </a:prstGeom>
        </p:spPr>
      </p:pic>
      <p:sp>
        <p:nvSpPr>
          <p:cNvPr id="3" name="כותרת 1">
            <a:extLst>
              <a:ext uri="{FF2B5EF4-FFF2-40B4-BE49-F238E27FC236}">
                <a16:creationId xmlns:a16="http://schemas.microsoft.com/office/drawing/2014/main" id="{F8100805-F3FC-441F-80EE-BC29909BBD07}"/>
              </a:ext>
            </a:extLst>
          </p:cNvPr>
          <p:cNvSpPr>
            <a:spLocks noGrp="1"/>
          </p:cNvSpPr>
          <p:nvPr>
            <p:ph type="title"/>
          </p:nvPr>
        </p:nvSpPr>
        <p:spPr>
          <a:xfrm>
            <a:off x="0" y="244242"/>
            <a:ext cx="7429500" cy="5923271"/>
          </a:xfrm>
        </p:spPr>
        <p:txBody>
          <a:bodyPr/>
          <a:lstStyle/>
          <a:p>
            <a:pPr algn="r"/>
            <a:br>
              <a:rPr lang="he-IL" sz="4000" u="sng" dirty="0"/>
            </a:br>
            <a:r>
              <a:rPr lang="he-IL" sz="4000" u="sng" dirty="0">
                <a:solidFill>
                  <a:srgbClr val="00B050"/>
                </a:solidFill>
              </a:rPr>
              <a:t>משימה</a:t>
            </a:r>
            <a:br>
              <a:rPr lang="he-IL" sz="4000" u="sng" dirty="0"/>
            </a:br>
            <a:r>
              <a:rPr lang="he-IL" sz="2800" b="0" dirty="0"/>
              <a:t>עיינו במפת המשקעים</a:t>
            </a:r>
            <a:br>
              <a:rPr lang="he-IL" sz="2800" b="0" dirty="0"/>
            </a:br>
            <a:r>
              <a:rPr lang="he-IL" sz="2800" b="0" dirty="0"/>
              <a:t>וכתבו מהי כמות המשקעים ב:</a:t>
            </a:r>
            <a:br>
              <a:rPr lang="he-IL" sz="2800" b="0" dirty="0"/>
            </a:br>
            <a:r>
              <a:rPr lang="he-IL" sz="2800" b="0" dirty="0"/>
              <a:t>* צפון הנגב והנגב-</a:t>
            </a:r>
            <a:br>
              <a:rPr lang="he-IL" sz="2800" b="0" dirty="0"/>
            </a:br>
            <a:r>
              <a:rPr lang="he-IL" sz="2800" b="0" dirty="0"/>
              <a:t> דרומה של ארץ ישראל.</a:t>
            </a:r>
            <a:br>
              <a:rPr lang="he-IL" sz="2800" b="0" dirty="0"/>
            </a:br>
            <a:r>
              <a:rPr lang="he-IL" sz="2800" b="0" dirty="0"/>
              <a:t>* צפון מערב א"י.</a:t>
            </a:r>
            <a:br>
              <a:rPr lang="he-IL" sz="2800" b="0" dirty="0"/>
            </a:br>
            <a:br>
              <a:rPr lang="he-IL" sz="2800" b="0" dirty="0">
                <a:solidFill>
                  <a:schemeClr val="tx2">
                    <a:lumMod val="75000"/>
                  </a:schemeClr>
                </a:solidFill>
              </a:rPr>
            </a:br>
            <a:r>
              <a:rPr lang="he-IL" sz="2800" b="0" u="sng" dirty="0">
                <a:solidFill>
                  <a:schemeClr val="tx2">
                    <a:lumMod val="75000"/>
                  </a:schemeClr>
                </a:solidFill>
              </a:rPr>
              <a:t>בכתיבת המסקנות השתמשו בהיגדים: </a:t>
            </a:r>
            <a:br>
              <a:rPr lang="he-IL" sz="3200" dirty="0"/>
            </a:br>
            <a:r>
              <a:rPr lang="he-IL" sz="2800" b="0" dirty="0">
                <a:solidFill>
                  <a:srgbClr val="C00000"/>
                </a:solidFill>
              </a:rPr>
              <a:t>מן ההשוואה עולה ש...</a:t>
            </a:r>
            <a:br>
              <a:rPr lang="he-IL" sz="2800" b="0" dirty="0">
                <a:solidFill>
                  <a:srgbClr val="C00000"/>
                </a:solidFill>
              </a:rPr>
            </a:br>
            <a:r>
              <a:rPr lang="he-IL" sz="2800" b="0" dirty="0">
                <a:solidFill>
                  <a:srgbClr val="C00000"/>
                </a:solidFill>
              </a:rPr>
              <a:t>ניתן להסיק ש </a:t>
            </a:r>
            <a:br>
              <a:rPr lang="he-IL" sz="2800" b="0" dirty="0">
                <a:solidFill>
                  <a:srgbClr val="C00000"/>
                </a:solidFill>
              </a:rPr>
            </a:br>
            <a:r>
              <a:rPr lang="he-IL" sz="2800" b="0" dirty="0">
                <a:solidFill>
                  <a:srgbClr val="C00000"/>
                </a:solidFill>
              </a:rPr>
              <a:t>המסקנה היא...</a:t>
            </a:r>
            <a:br>
              <a:rPr lang="he-IL" sz="4400" dirty="0">
                <a:solidFill>
                  <a:srgbClr val="C00000"/>
                </a:solidFill>
              </a:rPr>
            </a:br>
            <a:br>
              <a:rPr lang="he-IL" sz="4400" dirty="0"/>
            </a:br>
            <a:endParaRPr lang="he-IL" sz="4400" dirty="0"/>
          </a:p>
        </p:txBody>
      </p:sp>
      <p:sp>
        <p:nvSpPr>
          <p:cNvPr id="4" name="מציין מיקום תוכן 2"/>
          <p:cNvSpPr txBox="1">
            <a:spLocks/>
          </p:cNvSpPr>
          <p:nvPr/>
        </p:nvSpPr>
        <p:spPr>
          <a:xfrm>
            <a:off x="-227744" y="4484226"/>
            <a:ext cx="6857144" cy="3342107"/>
          </a:xfrm>
          <a:prstGeom prst="rect">
            <a:avLst/>
          </a:prstGeom>
        </p:spPr>
        <p:txBody>
          <a:bodyPr vert="horz" lIns="91440" tIns="45720" rIns="91440" bIns="45720" rtlCol="1">
            <a:noAutofit/>
          </a:bodyPr>
          <a:lstStyle>
            <a:lvl1pPr marL="342900" indent="-342900" algn="r" defTabSz="914400" rtl="1" eaLnBrk="1" latinLnBrk="0" hangingPunct="1">
              <a:lnSpc>
                <a:spcPct val="150000"/>
              </a:lnSpc>
              <a:spcBef>
                <a:spcPts val="0"/>
              </a:spcBef>
              <a:spcAft>
                <a:spcPts val="600"/>
              </a:spcAft>
              <a:buFont typeface="Arial" pitchFamily="34" charset="0"/>
              <a:buChar char="•"/>
              <a:defRPr sz="2400" kern="1200">
                <a:solidFill>
                  <a:srgbClr val="002060"/>
                </a:solidFill>
                <a:latin typeface="Varela Round" pitchFamily="2" charset="-79"/>
                <a:ea typeface="+mn-ea"/>
                <a:cs typeface="Varela Round" pitchFamily="2" charset="-79"/>
              </a:defRPr>
            </a:lvl1pPr>
            <a:lvl2pPr marL="742950" indent="-285750" algn="r" defTabSz="914400" rtl="1" eaLnBrk="1" latinLnBrk="0" hangingPunct="1">
              <a:lnSpc>
                <a:spcPct val="150000"/>
              </a:lnSpc>
              <a:spcBef>
                <a:spcPts val="0"/>
              </a:spcBef>
              <a:spcAft>
                <a:spcPts val="600"/>
              </a:spcAft>
              <a:buFont typeface="Arial" pitchFamily="34" charset="0"/>
              <a:buChar char="–"/>
              <a:defRPr sz="2400" kern="1200">
                <a:solidFill>
                  <a:srgbClr val="002060"/>
                </a:solidFill>
                <a:latin typeface="Varela Round" pitchFamily="2" charset="-79"/>
                <a:ea typeface="+mn-ea"/>
                <a:cs typeface="Varela Round" pitchFamily="2" charset="-79"/>
              </a:defRPr>
            </a:lvl2pPr>
            <a:lvl3pPr marL="1143000" indent="-228600" algn="r" defTabSz="914400" rtl="1" eaLnBrk="1" latinLnBrk="0" hangingPunct="1">
              <a:lnSpc>
                <a:spcPct val="150000"/>
              </a:lnSpc>
              <a:spcBef>
                <a:spcPct val="20000"/>
              </a:spcBef>
              <a:buFont typeface="Arial" pitchFamily="34" charset="0"/>
              <a:buChar char="•"/>
              <a:defRPr sz="2400" kern="1200">
                <a:solidFill>
                  <a:srgbClr val="002060"/>
                </a:solidFill>
                <a:latin typeface="Varela Round" pitchFamily="2" charset="-79"/>
                <a:ea typeface="+mn-ea"/>
                <a:cs typeface="Varela Round" pitchFamily="2" charset="-79"/>
              </a:defRPr>
            </a:lvl3pPr>
            <a:lvl4pPr marL="16002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4pPr>
            <a:lvl5pPr marL="20574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he-IL" dirty="0">
              <a:solidFill>
                <a:srgbClr val="C00000"/>
              </a:solidFill>
            </a:endParaRPr>
          </a:p>
        </p:txBody>
      </p:sp>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9525" y="355506"/>
            <a:ext cx="1540938" cy="549601"/>
          </a:xfrm>
          <a:prstGeom prst="rect">
            <a:avLst/>
          </a:prstGeom>
        </p:spPr>
      </p:pic>
    </p:spTree>
    <p:extLst>
      <p:ext uri="{BB962C8B-B14F-4D97-AF65-F5344CB8AC3E}">
        <p14:creationId xmlns:p14="http://schemas.microsoft.com/office/powerpoint/2010/main" val="54223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93070" y="592667"/>
            <a:ext cx="6837463" cy="4859866"/>
          </a:xfrm>
        </p:spPr>
        <p:txBody>
          <a:bodyPr>
            <a:normAutofit fontScale="92500" lnSpcReduction="10000"/>
          </a:bodyPr>
          <a:lstStyle/>
          <a:p>
            <a:pPr marL="0" indent="0">
              <a:buNone/>
            </a:pPr>
            <a:r>
              <a:rPr lang="he-IL" sz="2800" dirty="0">
                <a:solidFill>
                  <a:srgbClr val="C00000"/>
                </a:solidFill>
              </a:rPr>
              <a:t>ניתן להסיק שכמות המשקעים שבצפון מערב א"י נע בין 21 מ"ל ל- 100 מ"ל.</a:t>
            </a:r>
          </a:p>
          <a:p>
            <a:pPr marL="0" indent="0">
              <a:buNone/>
            </a:pPr>
            <a:r>
              <a:rPr lang="he-IL" sz="2800" dirty="0">
                <a:solidFill>
                  <a:srgbClr val="C00000"/>
                </a:solidFill>
              </a:rPr>
              <a:t>ולעומת זאת, כמות המשקעים בצפון הנגב והנגב נעה בין 10 מ"ל ל- 20 מ"ל.</a:t>
            </a:r>
          </a:p>
          <a:p>
            <a:pPr marL="0" indent="0">
              <a:buNone/>
            </a:pPr>
            <a:endParaRPr lang="he-IL" dirty="0"/>
          </a:p>
          <a:p>
            <a:pPr marL="0" indent="0" algn="ctr">
              <a:buNone/>
            </a:pPr>
            <a:r>
              <a:rPr lang="he-IL" sz="2800" u="sng" dirty="0"/>
              <a:t>השלימו את המשפט: </a:t>
            </a:r>
          </a:p>
          <a:p>
            <a:pPr marL="0" indent="0" algn="ctr">
              <a:buNone/>
            </a:pPr>
            <a:r>
              <a:rPr lang="he-IL" dirty="0"/>
              <a:t>         </a:t>
            </a:r>
            <a:r>
              <a:rPr lang="he-IL" sz="2800" dirty="0">
                <a:cs typeface="+mn-cs"/>
              </a:rPr>
              <a:t>_____________ </a:t>
            </a:r>
            <a:r>
              <a:rPr lang="he-IL" sz="2800" dirty="0"/>
              <a:t>הוא מקום יבש יחסית ל</a:t>
            </a:r>
            <a:r>
              <a:rPr lang="he-IL" sz="2800" dirty="0">
                <a:cs typeface="+mn-cs"/>
              </a:rPr>
              <a:t>_____________.</a:t>
            </a:r>
          </a:p>
        </p:txBody>
      </p:sp>
      <p:pic>
        <p:nvPicPr>
          <p:cNvPr id="4" name="תמונה 3"/>
          <p:cNvPicPr>
            <a:picLocks noChangeAspect="1"/>
          </p:cNvPicPr>
          <p:nvPr/>
        </p:nvPicPr>
        <p:blipFill rotWithShape="1">
          <a:blip r:embed="rId3">
            <a:extLst>
              <a:ext uri="{28A0092B-C50C-407E-A947-70E740481C1C}">
                <a14:useLocalDpi xmlns:a14="http://schemas.microsoft.com/office/drawing/2010/main" val="0"/>
              </a:ext>
            </a:extLst>
          </a:blip>
          <a:srcRect l="53612" b="3211"/>
          <a:stretch/>
        </p:blipFill>
        <p:spPr>
          <a:xfrm>
            <a:off x="8009467" y="336231"/>
            <a:ext cx="3923343" cy="6259874"/>
          </a:xfrm>
          <a:prstGeom prst="rect">
            <a:avLst/>
          </a:prstGeom>
        </p:spPr>
      </p:pic>
    </p:spTree>
    <p:extLst>
      <p:ext uri="{BB962C8B-B14F-4D97-AF65-F5344CB8AC3E}">
        <p14:creationId xmlns:p14="http://schemas.microsoft.com/office/powerpoint/2010/main" val="3028413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93070" y="592667"/>
            <a:ext cx="6837463" cy="4859866"/>
          </a:xfrm>
        </p:spPr>
        <p:txBody>
          <a:bodyPr>
            <a:normAutofit/>
          </a:bodyPr>
          <a:lstStyle/>
          <a:p>
            <a:pPr marL="0" indent="0">
              <a:buNone/>
            </a:pPr>
            <a:r>
              <a:rPr lang="he-IL" sz="2800" dirty="0">
                <a:solidFill>
                  <a:schemeClr val="tx2">
                    <a:lumMod val="75000"/>
                  </a:schemeClr>
                </a:solidFill>
              </a:rPr>
              <a:t>ניתן להסיק שכמות המשקעים שבצפון מערב א"י נע בין 21 מ"ל ל- 100 מ"ל.</a:t>
            </a:r>
          </a:p>
          <a:p>
            <a:pPr marL="0" indent="0">
              <a:buNone/>
            </a:pPr>
            <a:r>
              <a:rPr lang="he-IL" sz="2800" dirty="0">
                <a:solidFill>
                  <a:schemeClr val="tx2">
                    <a:lumMod val="75000"/>
                  </a:schemeClr>
                </a:solidFill>
              </a:rPr>
              <a:t>ולעומת זאת, כמות המשקעים בצפון הנגב והנגב נעה בין 10 מ"ל ל- 20 מ"ל.</a:t>
            </a:r>
          </a:p>
          <a:p>
            <a:pPr marL="0" indent="0">
              <a:buNone/>
            </a:pPr>
            <a:endParaRPr lang="he-IL" dirty="0"/>
          </a:p>
          <a:p>
            <a:pPr marL="0" indent="0" algn="ctr">
              <a:buNone/>
            </a:pPr>
            <a:r>
              <a:rPr lang="he-IL" sz="2800" dirty="0">
                <a:solidFill>
                  <a:srgbClr val="C00000"/>
                </a:solidFill>
              </a:rPr>
              <a:t>צפון הנגב והנגב הוא מקום יבש יחסית לצפון מערב א"י</a:t>
            </a:r>
          </a:p>
        </p:txBody>
      </p:sp>
      <p:pic>
        <p:nvPicPr>
          <p:cNvPr id="4" name="תמונה 3"/>
          <p:cNvPicPr>
            <a:picLocks noChangeAspect="1"/>
          </p:cNvPicPr>
          <p:nvPr/>
        </p:nvPicPr>
        <p:blipFill rotWithShape="1">
          <a:blip r:embed="rId3">
            <a:extLst>
              <a:ext uri="{28A0092B-C50C-407E-A947-70E740481C1C}">
                <a14:useLocalDpi xmlns:a14="http://schemas.microsoft.com/office/drawing/2010/main" val="0"/>
              </a:ext>
            </a:extLst>
          </a:blip>
          <a:srcRect l="53612" b="3211"/>
          <a:stretch/>
        </p:blipFill>
        <p:spPr>
          <a:xfrm>
            <a:off x="8009467" y="336231"/>
            <a:ext cx="3923343" cy="6259874"/>
          </a:xfrm>
          <a:prstGeom prst="rect">
            <a:avLst/>
          </a:prstGeom>
        </p:spPr>
      </p:pic>
    </p:spTree>
    <p:extLst>
      <p:ext uri="{BB962C8B-B14F-4D97-AF65-F5344CB8AC3E}">
        <p14:creationId xmlns:p14="http://schemas.microsoft.com/office/powerpoint/2010/main" val="2433792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השוואה באמצעות דיאגרמת עמודות</a:t>
            </a:r>
          </a:p>
        </p:txBody>
      </p:sp>
      <p:pic>
        <p:nvPicPr>
          <p:cNvPr id="4" name="תמונה 3"/>
          <p:cNvPicPr>
            <a:picLocks noChangeAspect="1"/>
          </p:cNvPicPr>
          <p:nvPr/>
        </p:nvPicPr>
        <p:blipFill rotWithShape="1">
          <a:blip r:embed="rId3">
            <a:extLst>
              <a:ext uri="{28A0092B-C50C-407E-A947-70E740481C1C}">
                <a14:useLocalDpi xmlns:a14="http://schemas.microsoft.com/office/drawing/2010/main" val="0"/>
              </a:ext>
            </a:extLst>
          </a:blip>
          <a:srcRect l="1650" r="3766" b="2924"/>
          <a:stretch/>
        </p:blipFill>
        <p:spPr>
          <a:xfrm>
            <a:off x="3448050" y="1183750"/>
            <a:ext cx="4967818" cy="4306549"/>
          </a:xfrm>
          <a:prstGeom prst="rect">
            <a:avLst/>
          </a:prstGeom>
        </p:spPr>
      </p:pic>
    </p:spTree>
    <p:extLst>
      <p:ext uri="{BB962C8B-B14F-4D97-AF65-F5344CB8AC3E}">
        <p14:creationId xmlns:p14="http://schemas.microsoft.com/office/powerpoint/2010/main" val="1534456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5113866" y="958689"/>
            <a:ext cx="6866139" cy="4680000"/>
          </a:xfrm>
        </p:spPr>
        <p:txBody>
          <a:bodyPr/>
          <a:lstStyle/>
          <a:p>
            <a:r>
              <a:rPr lang="he-IL" dirty="0"/>
              <a:t>מהו נושא ההשוואה? </a:t>
            </a:r>
          </a:p>
          <a:p>
            <a:r>
              <a:rPr lang="he-IL" dirty="0"/>
              <a:t>מהי מטרת ההשוואה? </a:t>
            </a:r>
          </a:p>
          <a:p>
            <a:r>
              <a:rPr lang="he-IL" dirty="0"/>
              <a:t>מהם התבחינים? </a:t>
            </a:r>
          </a:p>
          <a:p>
            <a:r>
              <a:rPr lang="he-IL" dirty="0"/>
              <a:t>כתבו משפט מסקנה העולה מדיאגרמת העמודות.</a:t>
            </a:r>
          </a:p>
          <a:p>
            <a:r>
              <a:rPr lang="he-IL" dirty="0"/>
              <a:t>היכן נמצאת צריכת המים הגבוהה ביותר?</a:t>
            </a:r>
          </a:p>
          <a:p>
            <a:r>
              <a:rPr lang="he-IL" dirty="0"/>
              <a:t>היכן נמצאת צריכת המים הנמוכה ביותר?</a:t>
            </a:r>
          </a:p>
          <a:p>
            <a:endParaRPr lang="he-IL" dirty="0"/>
          </a:p>
        </p:txBody>
      </p:sp>
      <p:pic>
        <p:nvPicPr>
          <p:cNvPr id="4" name="תמונה 3"/>
          <p:cNvPicPr>
            <a:picLocks noChangeAspect="1"/>
          </p:cNvPicPr>
          <p:nvPr/>
        </p:nvPicPr>
        <p:blipFill rotWithShape="1">
          <a:blip r:embed="rId5">
            <a:extLst>
              <a:ext uri="{28A0092B-C50C-407E-A947-70E740481C1C}">
                <a14:useLocalDpi xmlns:a14="http://schemas.microsoft.com/office/drawing/2010/main" val="0"/>
              </a:ext>
            </a:extLst>
          </a:blip>
          <a:srcRect l="1650" r="3766" b="2924"/>
          <a:stretch/>
        </p:blipFill>
        <p:spPr>
          <a:xfrm>
            <a:off x="359730" y="958689"/>
            <a:ext cx="4754136" cy="4121310"/>
          </a:xfrm>
          <a:prstGeom prst="rect">
            <a:avLst/>
          </a:prstGeom>
        </p:spPr>
      </p:pic>
      <p:pic>
        <p:nvPicPr>
          <p:cNvPr id="6" name="3min_final" descr="3min_final">
            <a:hlinkClick r:id="" action="ppaction://media"/>
            <a:extLst>
              <a:ext uri="{FF2B5EF4-FFF2-40B4-BE49-F238E27FC236}">
                <a16:creationId xmlns:a16="http://schemas.microsoft.com/office/drawing/2014/main" id="{856EA320-09ED-4950-9694-B0D2DEEDC0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6401" y="395111"/>
            <a:ext cx="1540938" cy="549601"/>
          </a:xfrm>
          <a:prstGeom prst="rect">
            <a:avLst/>
          </a:prstGeom>
        </p:spPr>
      </p:pic>
    </p:spTree>
    <p:extLst>
      <p:ext uri="{BB962C8B-B14F-4D97-AF65-F5344CB8AC3E}">
        <p14:creationId xmlns:p14="http://schemas.microsoft.com/office/powerpoint/2010/main" val="22353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842933" y="491065"/>
            <a:ext cx="7154005" cy="5774267"/>
          </a:xfrm>
        </p:spPr>
        <p:txBody>
          <a:bodyPr>
            <a:normAutofit fontScale="70000" lnSpcReduction="20000"/>
          </a:bodyPr>
          <a:lstStyle/>
          <a:p>
            <a:r>
              <a:rPr lang="he-IL" sz="3400" u="sng" dirty="0">
                <a:solidFill>
                  <a:srgbClr val="C00000"/>
                </a:solidFill>
              </a:rPr>
              <a:t>נושא ההשוואה-</a:t>
            </a:r>
          </a:p>
          <a:p>
            <a:pPr marL="0" indent="0">
              <a:buNone/>
            </a:pPr>
            <a:r>
              <a:rPr lang="he-IL" sz="3400" dirty="0">
                <a:solidFill>
                  <a:srgbClr val="C00000"/>
                </a:solidFill>
              </a:rPr>
              <a:t> </a:t>
            </a:r>
            <a:r>
              <a:rPr lang="he-IL" sz="3400" dirty="0"/>
              <a:t>צריכת המים בישראל בשנת 2006 ובשנת 2007</a:t>
            </a:r>
          </a:p>
          <a:p>
            <a:r>
              <a:rPr lang="he-IL" sz="3400" u="sng" dirty="0">
                <a:solidFill>
                  <a:srgbClr val="C00000"/>
                </a:solidFill>
              </a:rPr>
              <a:t>מטרת ההשוואה- </a:t>
            </a:r>
          </a:p>
          <a:p>
            <a:pPr marL="0" indent="0">
              <a:buNone/>
            </a:pPr>
            <a:r>
              <a:rPr lang="he-IL" sz="3400" dirty="0"/>
              <a:t>זיהוי צריכת המים לכל אחד מהתבחינים </a:t>
            </a:r>
          </a:p>
          <a:p>
            <a:r>
              <a:rPr lang="he-IL" sz="3400" u="sng" dirty="0">
                <a:solidFill>
                  <a:srgbClr val="C00000"/>
                </a:solidFill>
              </a:rPr>
              <a:t>התבחינים:</a:t>
            </a:r>
          </a:p>
          <a:p>
            <a:pPr marL="0" indent="0">
              <a:buNone/>
            </a:pPr>
            <a:r>
              <a:rPr lang="he-IL" sz="3400" dirty="0">
                <a:solidFill>
                  <a:srgbClr val="C00000"/>
                </a:solidFill>
              </a:rPr>
              <a:t> </a:t>
            </a:r>
            <a:r>
              <a:rPr lang="he-IL" sz="3400" dirty="0"/>
              <a:t>שימוש המים בצריכה ביתית, חקלאות ותעשיה </a:t>
            </a:r>
          </a:p>
          <a:p>
            <a:r>
              <a:rPr lang="he-IL" sz="3400" u="sng" dirty="0">
                <a:solidFill>
                  <a:srgbClr val="C00000"/>
                </a:solidFill>
              </a:rPr>
              <a:t>כתבו משפט מסקנה העולה מדיאגרמת העמודות.</a:t>
            </a:r>
          </a:p>
          <a:p>
            <a:r>
              <a:rPr lang="he-IL" sz="3400" u="sng" dirty="0">
                <a:solidFill>
                  <a:srgbClr val="C00000"/>
                </a:solidFill>
              </a:rPr>
              <a:t>צריכת המים הגבוהה ביותר-</a:t>
            </a:r>
            <a:r>
              <a:rPr lang="he-IL" sz="3400" dirty="0">
                <a:solidFill>
                  <a:schemeClr val="tx2">
                    <a:lumMod val="75000"/>
                  </a:schemeClr>
                </a:solidFill>
              </a:rPr>
              <a:t>בצריכה הביתית</a:t>
            </a:r>
          </a:p>
          <a:p>
            <a:r>
              <a:rPr lang="he-IL" sz="3400" u="sng" dirty="0">
                <a:solidFill>
                  <a:srgbClr val="C00000"/>
                </a:solidFill>
              </a:rPr>
              <a:t>צריכת המים הנמוכה ביותר-</a:t>
            </a:r>
            <a:r>
              <a:rPr lang="he-IL" sz="3400" dirty="0">
                <a:solidFill>
                  <a:srgbClr val="C00000"/>
                </a:solidFill>
              </a:rPr>
              <a:t> </a:t>
            </a:r>
            <a:r>
              <a:rPr lang="he-IL" sz="3400" dirty="0" err="1">
                <a:solidFill>
                  <a:schemeClr val="tx2">
                    <a:lumMod val="75000"/>
                  </a:schemeClr>
                </a:solidFill>
              </a:rPr>
              <a:t>בתעשיה</a:t>
            </a:r>
            <a:endParaRPr lang="he-IL" sz="3400" dirty="0">
              <a:solidFill>
                <a:schemeClr val="tx2">
                  <a:lumMod val="75000"/>
                </a:schemeClr>
              </a:solidFill>
            </a:endParaRPr>
          </a:p>
          <a:p>
            <a:endParaRPr lang="he-IL" dirty="0"/>
          </a:p>
        </p:txBody>
      </p:sp>
      <p:pic>
        <p:nvPicPr>
          <p:cNvPr id="4" name="תמונה 3"/>
          <p:cNvPicPr>
            <a:picLocks noChangeAspect="1"/>
          </p:cNvPicPr>
          <p:nvPr/>
        </p:nvPicPr>
        <p:blipFill rotWithShape="1">
          <a:blip r:embed="rId5">
            <a:extLst>
              <a:ext uri="{28A0092B-C50C-407E-A947-70E740481C1C}">
                <a14:useLocalDpi xmlns:a14="http://schemas.microsoft.com/office/drawing/2010/main" val="0"/>
              </a:ext>
            </a:extLst>
          </a:blip>
          <a:srcRect l="1650" r="3766" b="2924"/>
          <a:stretch/>
        </p:blipFill>
        <p:spPr>
          <a:xfrm>
            <a:off x="440776" y="1317543"/>
            <a:ext cx="4754136" cy="4121310"/>
          </a:xfrm>
          <a:prstGeom prst="rect">
            <a:avLst/>
          </a:prstGeom>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0776" y="383493"/>
            <a:ext cx="1540938" cy="549601"/>
          </a:xfrm>
          <a:prstGeom prst="rect">
            <a:avLst/>
          </a:prstGeom>
        </p:spPr>
      </p:pic>
    </p:spTree>
    <p:extLst>
      <p:ext uri="{BB962C8B-B14F-4D97-AF65-F5344CB8AC3E}">
        <p14:creationId xmlns:p14="http://schemas.microsoft.com/office/powerpoint/2010/main" val="17925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t>מה למדנו בשיעור על ההשוואה? </a:t>
            </a:r>
          </a:p>
        </p:txBody>
      </p:sp>
      <p:sp>
        <p:nvSpPr>
          <p:cNvPr id="8" name="מציין מיקום תוכן 7"/>
          <p:cNvSpPr>
            <a:spLocks noGrp="1"/>
          </p:cNvSpPr>
          <p:nvPr>
            <p:ph sz="quarter" idx="4"/>
          </p:nvPr>
        </p:nvSpPr>
        <p:spPr>
          <a:xfrm>
            <a:off x="3942735" y="1352741"/>
            <a:ext cx="4636858" cy="4152517"/>
          </a:xfrm>
        </p:spPr>
        <p:txBody>
          <a:bodyPr/>
          <a:lstStyle/>
          <a:p>
            <a:pPr>
              <a:lnSpc>
                <a:spcPct val="200000"/>
              </a:lnSpc>
            </a:pPr>
            <a:r>
              <a:rPr lang="he-IL" dirty="0"/>
              <a:t>לזהות את נושא ההשוואה </a:t>
            </a:r>
          </a:p>
          <a:p>
            <a:pPr>
              <a:lnSpc>
                <a:spcPct val="200000"/>
              </a:lnSpc>
            </a:pPr>
            <a:r>
              <a:rPr lang="he-IL" dirty="0"/>
              <a:t>לזהות את מטרת ההשוואה  </a:t>
            </a:r>
            <a:endParaRPr lang="en-US" dirty="0"/>
          </a:p>
          <a:p>
            <a:pPr>
              <a:lnSpc>
                <a:spcPct val="200000"/>
              </a:lnSpc>
            </a:pPr>
            <a:r>
              <a:rPr lang="en-US" dirty="0"/>
              <a:t> </a:t>
            </a:r>
            <a:r>
              <a:rPr lang="he-IL" dirty="0"/>
              <a:t>לזהות תבחינים להשוואה </a:t>
            </a:r>
            <a:endParaRPr lang="en-US" dirty="0"/>
          </a:p>
          <a:p>
            <a:pPr>
              <a:lnSpc>
                <a:spcPct val="200000"/>
              </a:lnSpc>
            </a:pPr>
            <a:r>
              <a:rPr lang="he-IL" dirty="0"/>
              <a:t>להשוות באמצעים שונים</a:t>
            </a:r>
          </a:p>
          <a:p>
            <a:pPr>
              <a:lnSpc>
                <a:spcPct val="200000"/>
              </a:lnSpc>
            </a:pPr>
            <a:r>
              <a:rPr lang="he-IL" dirty="0"/>
              <a:t>להסיק מסקנות מתוך ההשוואה </a:t>
            </a:r>
            <a:endParaRPr lang="en-US" dirty="0"/>
          </a:p>
          <a:p>
            <a:pPr>
              <a:lnSpc>
                <a:spcPct val="200000"/>
              </a:lnSpc>
            </a:pPr>
            <a:endParaRPr lang="he-IL" dirty="0"/>
          </a:p>
        </p:txBody>
      </p:sp>
      <p:pic>
        <p:nvPicPr>
          <p:cNvPr id="3" name="גרפיקה 2" descr="סימון תג 1">
            <a:extLst>
              <a:ext uri="{FF2B5EF4-FFF2-40B4-BE49-F238E27FC236}">
                <a16:creationId xmlns:a16="http://schemas.microsoft.com/office/drawing/2014/main" id="{79F2D0AB-3D4B-40E6-A727-6CB61C3AF4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670" y="1265350"/>
            <a:ext cx="914400" cy="914400"/>
          </a:xfrm>
          <a:prstGeom prst="rect">
            <a:avLst/>
          </a:prstGeom>
        </p:spPr>
      </p:pic>
      <p:pic>
        <p:nvPicPr>
          <p:cNvPr id="6" name="גרפיקה 5" descr="סימון תג 1">
            <a:extLst>
              <a:ext uri="{FF2B5EF4-FFF2-40B4-BE49-F238E27FC236}">
                <a16:creationId xmlns:a16="http://schemas.microsoft.com/office/drawing/2014/main" id="{25EB2DB0-3E73-4572-81F8-286E10B76B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670" y="2073700"/>
            <a:ext cx="914400" cy="914400"/>
          </a:xfrm>
          <a:prstGeom prst="rect">
            <a:avLst/>
          </a:prstGeom>
        </p:spPr>
      </p:pic>
      <p:pic>
        <p:nvPicPr>
          <p:cNvPr id="9" name="גרפיקה 8" descr="סימון תג 1">
            <a:extLst>
              <a:ext uri="{FF2B5EF4-FFF2-40B4-BE49-F238E27FC236}">
                <a16:creationId xmlns:a16="http://schemas.microsoft.com/office/drawing/2014/main" id="{D64A1A2C-B05C-4A69-AA35-1FA240A7E0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670" y="2903669"/>
            <a:ext cx="914400" cy="914400"/>
          </a:xfrm>
          <a:prstGeom prst="rect">
            <a:avLst/>
          </a:prstGeom>
        </p:spPr>
      </p:pic>
      <p:pic>
        <p:nvPicPr>
          <p:cNvPr id="10" name="גרפיקה 9" descr="סימון תג 1">
            <a:extLst>
              <a:ext uri="{FF2B5EF4-FFF2-40B4-BE49-F238E27FC236}">
                <a16:creationId xmlns:a16="http://schemas.microsoft.com/office/drawing/2014/main" id="{8960AE4B-FF9B-4B02-B510-FA7A32076E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670" y="3690400"/>
            <a:ext cx="914400" cy="914400"/>
          </a:xfrm>
          <a:prstGeom prst="rect">
            <a:avLst/>
          </a:prstGeom>
        </p:spPr>
      </p:pic>
      <p:pic>
        <p:nvPicPr>
          <p:cNvPr id="11" name="גרפיקה 10" descr="סימון תג 1">
            <a:extLst>
              <a:ext uri="{FF2B5EF4-FFF2-40B4-BE49-F238E27FC236}">
                <a16:creationId xmlns:a16="http://schemas.microsoft.com/office/drawing/2014/main" id="{119EEC49-A460-459A-A798-66FA17D63A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5670" y="4590858"/>
            <a:ext cx="914400" cy="914400"/>
          </a:xfrm>
          <a:prstGeom prst="rect">
            <a:avLst/>
          </a:prstGeom>
        </p:spPr>
      </p:pic>
    </p:spTree>
    <p:extLst>
      <p:ext uri="{BB962C8B-B14F-4D97-AF65-F5344CB8AC3E}">
        <p14:creationId xmlns:p14="http://schemas.microsoft.com/office/powerpoint/2010/main" val="68291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A001521-B70E-4ADE-973F-3BD73E55ADA9}"/>
              </a:ext>
            </a:extLst>
          </p:cNvPr>
          <p:cNvSpPr>
            <a:spLocks noGrp="1"/>
          </p:cNvSpPr>
          <p:nvPr>
            <p:ph type="title"/>
          </p:nvPr>
        </p:nvSpPr>
        <p:spPr>
          <a:xfrm>
            <a:off x="515206" y="350849"/>
            <a:ext cx="11160000" cy="720000"/>
          </a:xfrm>
        </p:spPr>
        <p:txBody>
          <a:bodyPr/>
          <a:lstStyle/>
          <a:p>
            <a:r>
              <a:rPr lang="he-IL" dirty="0">
                <a:solidFill>
                  <a:schemeClr val="accent6">
                    <a:lumMod val="75000"/>
                  </a:schemeClr>
                </a:solidFill>
              </a:rPr>
              <a:t>מטלת המשך</a:t>
            </a:r>
          </a:p>
        </p:txBody>
      </p:sp>
      <p:sp>
        <p:nvSpPr>
          <p:cNvPr id="3" name="מציין מיקום תוכן 2">
            <a:extLst>
              <a:ext uri="{FF2B5EF4-FFF2-40B4-BE49-F238E27FC236}">
                <a16:creationId xmlns:a16="http://schemas.microsoft.com/office/drawing/2014/main" id="{290DDA16-D9EE-4E05-8957-57EE69D44753}"/>
              </a:ext>
            </a:extLst>
          </p:cNvPr>
          <p:cNvSpPr>
            <a:spLocks noGrp="1"/>
          </p:cNvSpPr>
          <p:nvPr>
            <p:ph idx="1"/>
          </p:nvPr>
        </p:nvSpPr>
        <p:spPr>
          <a:xfrm>
            <a:off x="396672" y="1331224"/>
            <a:ext cx="11160000" cy="4680000"/>
          </a:xfrm>
        </p:spPr>
        <p:txBody>
          <a:bodyPr/>
          <a:lstStyle/>
          <a:p>
            <a:r>
              <a:rPr lang="he-IL" dirty="0"/>
              <a:t>השוו בין למידה מרחוק לבין למידה בתוך בית הספר על פי שלושה תבחינים לבחירתכם. </a:t>
            </a:r>
          </a:p>
          <a:p>
            <a:r>
              <a:rPr lang="he-IL" dirty="0"/>
              <a:t>את המידע ארגנו באמצעות טבלה, היעזרו בשקף הבא.</a:t>
            </a:r>
          </a:p>
          <a:p>
            <a:r>
              <a:rPr lang="he-IL" dirty="0"/>
              <a:t>כתבו לפחות מסקנה אחת העולה מן ההשוואה.</a:t>
            </a:r>
          </a:p>
        </p:txBody>
      </p:sp>
      <p:sp>
        <p:nvSpPr>
          <p:cNvPr id="6" name="מלבן 5">
            <a:extLst>
              <a:ext uri="{FF2B5EF4-FFF2-40B4-BE49-F238E27FC236}">
                <a16:creationId xmlns:a16="http://schemas.microsoft.com/office/drawing/2014/main" id="{F21E72A5-A8B7-4ECE-9A40-F4068213D8EE}"/>
              </a:ext>
            </a:extLst>
          </p:cNvPr>
          <p:cNvSpPr/>
          <p:nvPr/>
        </p:nvSpPr>
        <p:spPr>
          <a:xfrm>
            <a:off x="5212844" y="4190520"/>
            <a:ext cx="6092825" cy="1200329"/>
          </a:xfrm>
          <a:prstGeom prst="rect">
            <a:avLst/>
          </a:prstGeom>
        </p:spPr>
        <p:txBody>
          <a:bodyPr>
            <a:spAutoFit/>
          </a:bodyPr>
          <a:lstStyle/>
          <a:p>
            <a:r>
              <a:rPr lang="he-IL" sz="2400" u="sng" dirty="0">
                <a:solidFill>
                  <a:schemeClr val="accent3">
                    <a:lumMod val="50000"/>
                  </a:schemeClr>
                </a:solidFill>
                <a:latin typeface="Varela Round" pitchFamily="2" charset="-79"/>
                <a:cs typeface="Varela Round" pitchFamily="2" charset="-79"/>
              </a:rPr>
              <a:t>היערכות למטלה:</a:t>
            </a:r>
          </a:p>
          <a:p>
            <a:r>
              <a:rPr lang="he-IL" sz="2400" dirty="0">
                <a:solidFill>
                  <a:srgbClr val="002060"/>
                </a:solidFill>
                <a:latin typeface="Varela Round" pitchFamily="2" charset="-79"/>
                <a:cs typeface="Varela Round" pitchFamily="2" charset="-79"/>
              </a:rPr>
              <a:t> מהו נושא ההשוואה?</a:t>
            </a:r>
          </a:p>
          <a:p>
            <a:r>
              <a:rPr lang="he-IL" sz="2400" dirty="0">
                <a:solidFill>
                  <a:srgbClr val="002060"/>
                </a:solidFill>
                <a:latin typeface="Varela Round" pitchFamily="2" charset="-79"/>
                <a:cs typeface="Varela Round" pitchFamily="2" charset="-79"/>
              </a:rPr>
              <a:t>מטרת ההשוואה?</a:t>
            </a:r>
            <a:endParaRPr lang="he-IL" dirty="0"/>
          </a:p>
        </p:txBody>
      </p:sp>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0776" y="383493"/>
            <a:ext cx="1540938" cy="549601"/>
          </a:xfrm>
          <a:prstGeom prst="rect">
            <a:avLst/>
          </a:prstGeom>
        </p:spPr>
      </p:pic>
    </p:spTree>
    <p:extLst>
      <p:ext uri="{BB962C8B-B14F-4D97-AF65-F5344CB8AC3E}">
        <p14:creationId xmlns:p14="http://schemas.microsoft.com/office/powerpoint/2010/main" val="413156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2">
            <a:extLst>
              <a:ext uri="{FF2B5EF4-FFF2-40B4-BE49-F238E27FC236}">
                <a16:creationId xmlns:a16="http://schemas.microsoft.com/office/drawing/2014/main" id="{3A1EE26D-A54F-4661-9A24-31D6FAF20BC9}"/>
              </a:ext>
            </a:extLst>
          </p:cNvPr>
          <p:cNvGraphicFramePr>
            <a:graphicFrameLocks noGrp="1"/>
          </p:cNvGraphicFramePr>
          <p:nvPr>
            <p:extLst>
              <p:ext uri="{D42A27DB-BD31-4B8C-83A1-F6EECF244321}">
                <p14:modId xmlns:p14="http://schemas.microsoft.com/office/powerpoint/2010/main" val="2381857422"/>
              </p:ext>
            </p:extLst>
          </p:nvPr>
        </p:nvGraphicFramePr>
        <p:xfrm>
          <a:off x="2090561" y="1746935"/>
          <a:ext cx="8048246" cy="2520264"/>
        </p:xfrm>
        <a:graphic>
          <a:graphicData uri="http://schemas.openxmlformats.org/drawingml/2006/table">
            <a:tbl>
              <a:tblPr rtl="1" firstRow="1" bandRow="1">
                <a:tableStyleId>{5C22544A-7EE6-4342-B048-85BDC9FD1C3A}</a:tableStyleId>
              </a:tblPr>
              <a:tblGrid>
                <a:gridCol w="2117472">
                  <a:extLst>
                    <a:ext uri="{9D8B030D-6E8A-4147-A177-3AD203B41FA5}">
                      <a16:colId xmlns:a16="http://schemas.microsoft.com/office/drawing/2014/main" val="4182612890"/>
                    </a:ext>
                  </a:extLst>
                </a:gridCol>
                <a:gridCol w="2965387">
                  <a:extLst>
                    <a:ext uri="{9D8B030D-6E8A-4147-A177-3AD203B41FA5}">
                      <a16:colId xmlns:a16="http://schemas.microsoft.com/office/drawing/2014/main" val="927420154"/>
                    </a:ext>
                  </a:extLst>
                </a:gridCol>
                <a:gridCol w="2965387">
                  <a:extLst>
                    <a:ext uri="{9D8B030D-6E8A-4147-A177-3AD203B41FA5}">
                      <a16:colId xmlns:a16="http://schemas.microsoft.com/office/drawing/2014/main" val="317324938"/>
                    </a:ext>
                  </a:extLst>
                </a:gridCol>
              </a:tblGrid>
              <a:tr h="555362">
                <a:tc>
                  <a:txBody>
                    <a:bodyPr/>
                    <a:lstStyle/>
                    <a:p>
                      <a:pPr algn="ctr" rtl="1"/>
                      <a:endParaRPr lang="he-IL" sz="1800" dirty="0"/>
                    </a:p>
                  </a:txBody>
                  <a:tcPr marL="91428" marR="91428" marT="45714" marB="45714"/>
                </a:tc>
                <a:tc>
                  <a:txBody>
                    <a:bodyPr/>
                    <a:lstStyle/>
                    <a:p>
                      <a:pPr algn="ctr" rtl="1"/>
                      <a:r>
                        <a:rPr lang="he-IL" sz="1800" dirty="0"/>
                        <a:t>  </a:t>
                      </a:r>
                    </a:p>
                  </a:txBody>
                  <a:tcPr marL="91428" marR="91428" marT="45714" marB="45714"/>
                </a:tc>
                <a:tc>
                  <a:txBody>
                    <a:bodyPr/>
                    <a:lstStyle/>
                    <a:p>
                      <a:pPr algn="ctr" rtl="1"/>
                      <a:r>
                        <a:rPr lang="he-IL" sz="1800" dirty="0"/>
                        <a:t> </a:t>
                      </a:r>
                    </a:p>
                  </a:txBody>
                  <a:tcPr marL="91428" marR="91428" marT="45714" marB="45714"/>
                </a:tc>
                <a:extLst>
                  <a:ext uri="{0D108BD9-81ED-4DB2-BD59-A6C34878D82A}">
                    <a16:rowId xmlns:a16="http://schemas.microsoft.com/office/drawing/2014/main" val="1749184035"/>
                  </a:ext>
                </a:extLst>
              </a:tr>
              <a:tr h="639997">
                <a:tc>
                  <a:txBody>
                    <a:bodyPr/>
                    <a:lstStyle/>
                    <a:p>
                      <a:pPr rtl="1"/>
                      <a:r>
                        <a:rPr lang="he-IL" sz="1800" dirty="0"/>
                        <a:t>  </a:t>
                      </a:r>
                    </a:p>
                  </a:txBody>
                  <a:tcPr marL="91428" marR="91428" marT="45714" marB="45714"/>
                </a:tc>
                <a:tc>
                  <a:txBody>
                    <a:bodyPr/>
                    <a:lstStyle/>
                    <a:p>
                      <a:pPr rtl="1"/>
                      <a:r>
                        <a:rPr lang="he-IL" sz="1800" dirty="0"/>
                        <a:t> </a:t>
                      </a:r>
                    </a:p>
                  </a:txBody>
                  <a:tcPr marL="91428" marR="91428" marT="45714" marB="45714"/>
                </a:tc>
                <a:tc>
                  <a:txBody>
                    <a:bodyPr/>
                    <a:lstStyle/>
                    <a:p>
                      <a:pPr rtl="1"/>
                      <a:r>
                        <a:rPr lang="he-IL" sz="1800" dirty="0"/>
                        <a:t> </a:t>
                      </a:r>
                    </a:p>
                  </a:txBody>
                  <a:tcPr marL="91428" marR="91428" marT="45714" marB="45714"/>
                </a:tc>
                <a:extLst>
                  <a:ext uri="{0D108BD9-81ED-4DB2-BD59-A6C34878D82A}">
                    <a16:rowId xmlns:a16="http://schemas.microsoft.com/office/drawing/2014/main" val="802895508"/>
                  </a:ext>
                </a:extLst>
              </a:tr>
              <a:tr h="639997">
                <a:tc>
                  <a:txBody>
                    <a:bodyPr/>
                    <a:lstStyle/>
                    <a:p>
                      <a:pPr rtl="1"/>
                      <a:r>
                        <a:rPr lang="he-IL" sz="1800" dirty="0"/>
                        <a:t> </a:t>
                      </a:r>
                    </a:p>
                  </a:txBody>
                  <a:tcPr marL="91428" marR="91428" marT="45714" marB="45714"/>
                </a:tc>
                <a:tc>
                  <a:txBody>
                    <a:bodyPr/>
                    <a:lstStyle/>
                    <a:p>
                      <a:pPr rtl="1"/>
                      <a:endParaRPr lang="he-IL" sz="1800" dirty="0"/>
                    </a:p>
                  </a:txBody>
                  <a:tcPr marL="91428" marR="91428" marT="45714" marB="45714"/>
                </a:tc>
                <a:tc>
                  <a:txBody>
                    <a:bodyPr/>
                    <a:lstStyle/>
                    <a:p>
                      <a:pPr rtl="1"/>
                      <a:endParaRPr lang="he-IL" sz="1800" dirty="0"/>
                    </a:p>
                  </a:txBody>
                  <a:tcPr marL="91428" marR="91428" marT="45714" marB="45714"/>
                </a:tc>
                <a:extLst>
                  <a:ext uri="{0D108BD9-81ED-4DB2-BD59-A6C34878D82A}">
                    <a16:rowId xmlns:a16="http://schemas.microsoft.com/office/drawing/2014/main" val="2722165120"/>
                  </a:ext>
                </a:extLst>
              </a:tr>
              <a:tr h="684908">
                <a:tc>
                  <a:txBody>
                    <a:bodyPr/>
                    <a:lstStyle/>
                    <a:p>
                      <a:pPr rtl="1"/>
                      <a:r>
                        <a:rPr lang="he-IL" sz="1800" dirty="0"/>
                        <a:t> </a:t>
                      </a:r>
                    </a:p>
                  </a:txBody>
                  <a:tcPr marL="91428" marR="91428" marT="45714" marB="45714"/>
                </a:tc>
                <a:tc>
                  <a:txBody>
                    <a:bodyPr/>
                    <a:lstStyle/>
                    <a:p>
                      <a:pPr rtl="1"/>
                      <a:r>
                        <a:rPr lang="he-IL" sz="1800" dirty="0"/>
                        <a:t> </a:t>
                      </a:r>
                    </a:p>
                  </a:txBody>
                  <a:tcPr marL="91428" marR="91428" marT="45714" marB="45714"/>
                </a:tc>
                <a:tc>
                  <a:txBody>
                    <a:bodyPr/>
                    <a:lstStyle/>
                    <a:p>
                      <a:pPr rtl="1"/>
                      <a:r>
                        <a:rPr lang="he-IL" sz="1800" dirty="0"/>
                        <a:t> </a:t>
                      </a:r>
                    </a:p>
                    <a:p>
                      <a:pPr rtl="1"/>
                      <a:endParaRPr lang="he-IL" sz="1800" dirty="0"/>
                    </a:p>
                  </a:txBody>
                  <a:tcPr marL="91428" marR="91428" marT="45714" marB="45714"/>
                </a:tc>
                <a:extLst>
                  <a:ext uri="{0D108BD9-81ED-4DB2-BD59-A6C34878D82A}">
                    <a16:rowId xmlns:a16="http://schemas.microsoft.com/office/drawing/2014/main" val="3234849446"/>
                  </a:ext>
                </a:extLst>
              </a:tr>
            </a:tbl>
          </a:graphicData>
        </a:graphic>
      </p:graphicFrame>
      <p:sp>
        <p:nvSpPr>
          <p:cNvPr id="4" name="תיבת טקסט 3">
            <a:extLst>
              <a:ext uri="{FF2B5EF4-FFF2-40B4-BE49-F238E27FC236}">
                <a16:creationId xmlns:a16="http://schemas.microsoft.com/office/drawing/2014/main" id="{95A9453F-8B27-4626-97EA-EF5995DAA8DE}"/>
              </a:ext>
            </a:extLst>
          </p:cNvPr>
          <p:cNvSpPr txBox="1"/>
          <p:nvPr/>
        </p:nvSpPr>
        <p:spPr>
          <a:xfrm>
            <a:off x="1404411" y="1440432"/>
            <a:ext cx="9717769" cy="958725"/>
          </a:xfrm>
          <a:prstGeom prst="rect">
            <a:avLst/>
          </a:prstGeom>
        </p:spPr>
        <p:txBody>
          <a:bodyPr vert="horz" wrap="square" lIns="91428" tIns="45714" rIns="91428" bIns="45714" rtlCol="1" anchor="b">
            <a:noAutofit/>
          </a:bodyPr>
          <a:lstStyle/>
          <a:p>
            <a:pPr algn="ctr"/>
            <a:endParaRPr lang="he-IL" sz="2400" dirty="0">
              <a:solidFill>
                <a:srgbClr val="002060"/>
              </a:solidFill>
              <a:latin typeface="Varela Round" pitchFamily="2" charset="-79"/>
              <a:cs typeface="Varela Round" pitchFamily="2" charset="-79"/>
            </a:endParaRPr>
          </a:p>
        </p:txBody>
      </p:sp>
      <p:sp>
        <p:nvSpPr>
          <p:cNvPr id="3" name="מלבן 2">
            <a:extLst>
              <a:ext uri="{FF2B5EF4-FFF2-40B4-BE49-F238E27FC236}">
                <a16:creationId xmlns:a16="http://schemas.microsoft.com/office/drawing/2014/main" id="{E272AE52-5A52-4E87-BB67-83A7AE27D25E}"/>
              </a:ext>
            </a:extLst>
          </p:cNvPr>
          <p:cNvSpPr/>
          <p:nvPr/>
        </p:nvSpPr>
        <p:spPr>
          <a:xfrm>
            <a:off x="3119726" y="528297"/>
            <a:ext cx="5862503" cy="1200329"/>
          </a:xfrm>
          <a:prstGeom prst="rect">
            <a:avLst/>
          </a:prstGeom>
        </p:spPr>
        <p:txBody>
          <a:bodyPr wrap="none">
            <a:spAutoFit/>
          </a:bodyPr>
          <a:lstStyle/>
          <a:p>
            <a:pPr algn="ctr"/>
            <a:r>
              <a:rPr lang="he-IL" sz="7200" dirty="0">
                <a:solidFill>
                  <a:schemeClr val="accent6">
                    <a:lumMod val="75000"/>
                  </a:schemeClr>
                </a:solidFill>
                <a:latin typeface="Varela Round" pitchFamily="2" charset="-79"/>
                <a:cs typeface="Varela Round" pitchFamily="2" charset="-79"/>
              </a:rPr>
              <a:t>טבלה מארגנת</a:t>
            </a:r>
          </a:p>
        </p:txBody>
      </p:sp>
      <p:grpSp>
        <p:nvGrpSpPr>
          <p:cNvPr id="10" name="קבוצה 9"/>
          <p:cNvGrpSpPr/>
          <p:nvPr/>
        </p:nvGrpSpPr>
        <p:grpSpPr>
          <a:xfrm>
            <a:off x="7030778" y="1725025"/>
            <a:ext cx="3127507" cy="616553"/>
            <a:chOff x="7011300" y="2029825"/>
            <a:chExt cx="3127507" cy="616553"/>
          </a:xfrm>
        </p:grpSpPr>
        <p:cxnSp>
          <p:nvCxnSpPr>
            <p:cNvPr id="6" name="מחבר ישר 5">
              <a:extLst>
                <a:ext uri="{FF2B5EF4-FFF2-40B4-BE49-F238E27FC236}">
                  <a16:creationId xmlns:a16="http://schemas.microsoft.com/office/drawing/2014/main" id="{D7EA5BD3-503D-42D9-B1CC-DE5F65FBCBD0}"/>
                </a:ext>
              </a:extLst>
            </p:cNvPr>
            <p:cNvCxnSpPr>
              <a:cxnSpLocks/>
            </p:cNvCxnSpPr>
            <p:nvPr/>
          </p:nvCxnSpPr>
          <p:spPr>
            <a:xfrm flipV="1">
              <a:off x="8043199" y="2069964"/>
              <a:ext cx="2095608" cy="5362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0BF2F3CF-9AF4-47BB-8362-14EC2E5B326A}"/>
                </a:ext>
              </a:extLst>
            </p:cNvPr>
            <p:cNvSpPr/>
            <p:nvPr/>
          </p:nvSpPr>
          <p:spPr>
            <a:xfrm>
              <a:off x="9052531" y="2277046"/>
              <a:ext cx="1010213" cy="369332"/>
            </a:xfrm>
            <a:prstGeom prst="rect">
              <a:avLst/>
            </a:prstGeom>
          </p:spPr>
          <p:txBody>
            <a:bodyPr wrap="none">
              <a:spAutoFit/>
            </a:bodyPr>
            <a:lstStyle/>
            <a:p>
              <a:r>
                <a:rPr lang="he-IL" b="1" dirty="0">
                  <a:solidFill>
                    <a:schemeClr val="bg1"/>
                  </a:solidFill>
                  <a:latin typeface="Varela Round" panose="00000500000000000000" pitchFamily="2" charset="-79"/>
                  <a:cs typeface="Varela Round" panose="00000500000000000000" pitchFamily="2" charset="-79"/>
                </a:rPr>
                <a:t>תבחינים</a:t>
              </a:r>
            </a:p>
          </p:txBody>
        </p:sp>
        <p:sp>
          <p:nvSpPr>
            <p:cNvPr id="8" name="מלבן 7">
              <a:extLst>
                <a:ext uri="{FF2B5EF4-FFF2-40B4-BE49-F238E27FC236}">
                  <a16:creationId xmlns:a16="http://schemas.microsoft.com/office/drawing/2014/main" id="{A44918F3-CFAE-464D-AE88-9FAE32AD0279}"/>
                </a:ext>
              </a:extLst>
            </p:cNvPr>
            <p:cNvSpPr/>
            <p:nvPr/>
          </p:nvSpPr>
          <p:spPr>
            <a:xfrm>
              <a:off x="7011300" y="2029825"/>
              <a:ext cx="2095608" cy="369332"/>
            </a:xfrm>
            <a:prstGeom prst="rect">
              <a:avLst/>
            </a:prstGeom>
          </p:spPr>
          <p:txBody>
            <a:bodyPr wrap="square">
              <a:spAutoFit/>
            </a:bodyPr>
            <a:lstStyle/>
            <a:p>
              <a:r>
                <a:rPr lang="he-IL" b="1" dirty="0">
                  <a:solidFill>
                    <a:schemeClr val="bg1"/>
                  </a:solidFill>
                  <a:latin typeface="Varela Round" panose="00000500000000000000" pitchFamily="2" charset="-79"/>
                  <a:cs typeface="Varela Round" panose="00000500000000000000" pitchFamily="2" charset="-79"/>
                </a:rPr>
                <a:t>המושווים</a:t>
              </a:r>
            </a:p>
          </p:txBody>
        </p:sp>
      </p:grpSp>
      <p:sp>
        <p:nvSpPr>
          <p:cNvPr id="5" name="מלבן 4">
            <a:extLst>
              <a:ext uri="{FF2B5EF4-FFF2-40B4-BE49-F238E27FC236}">
                <a16:creationId xmlns:a16="http://schemas.microsoft.com/office/drawing/2014/main" id="{F170DCB8-55FC-4D67-AA79-8040A60C5E98}"/>
              </a:ext>
            </a:extLst>
          </p:cNvPr>
          <p:cNvSpPr/>
          <p:nvPr/>
        </p:nvSpPr>
        <p:spPr>
          <a:xfrm>
            <a:off x="2071083" y="4709743"/>
            <a:ext cx="7991661" cy="800219"/>
          </a:xfrm>
          <a:prstGeom prst="rect">
            <a:avLst/>
          </a:prstGeom>
          <a:solidFill>
            <a:schemeClr val="accent1"/>
          </a:solidFill>
        </p:spPr>
        <p:txBody>
          <a:bodyPr wrap="square">
            <a:spAutoFit/>
          </a:bodyPr>
          <a:lstStyle/>
          <a:p>
            <a:r>
              <a:rPr lang="he-IL" sz="2800" dirty="0">
                <a:solidFill>
                  <a:schemeClr val="bg1"/>
                </a:solidFill>
                <a:latin typeface="Varela Round" panose="00000500000000000000" pitchFamily="2" charset="-79"/>
                <a:cs typeface="Varela Round" panose="00000500000000000000" pitchFamily="2" charset="-79"/>
              </a:rPr>
              <a:t>מסקנה: </a:t>
            </a:r>
          </a:p>
          <a:p>
            <a:r>
              <a:rPr lang="he-IL" dirty="0">
                <a:solidFill>
                  <a:schemeClr val="bg1"/>
                </a:solidFill>
              </a:rPr>
              <a:t> </a:t>
            </a:r>
          </a:p>
        </p:txBody>
      </p:sp>
    </p:spTree>
    <p:extLst>
      <p:ext uri="{BB962C8B-B14F-4D97-AF65-F5344CB8AC3E}">
        <p14:creationId xmlns:p14="http://schemas.microsoft.com/office/powerpoint/2010/main" val="1174924683"/>
      </p:ext>
    </p:extLst>
  </p:cSld>
  <p:clrMapOvr>
    <a:masterClrMapping/>
  </p:clrMapOvr>
  <p:transition spd="med">
    <p:pull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טבלה 2">
            <a:extLst>
              <a:ext uri="{FF2B5EF4-FFF2-40B4-BE49-F238E27FC236}">
                <a16:creationId xmlns:a16="http://schemas.microsoft.com/office/drawing/2014/main" id="{3A1EE26D-A54F-4661-9A24-31D6FAF20BC9}"/>
              </a:ext>
            </a:extLst>
          </p:cNvPr>
          <p:cNvGraphicFramePr>
            <a:graphicFrameLocks noGrp="1"/>
          </p:cNvGraphicFramePr>
          <p:nvPr>
            <p:extLst>
              <p:ext uri="{D42A27DB-BD31-4B8C-83A1-F6EECF244321}">
                <p14:modId xmlns:p14="http://schemas.microsoft.com/office/powerpoint/2010/main" val="1366569787"/>
              </p:ext>
            </p:extLst>
          </p:nvPr>
        </p:nvGraphicFramePr>
        <p:xfrm>
          <a:off x="2090561" y="1746935"/>
          <a:ext cx="8048246" cy="2520264"/>
        </p:xfrm>
        <a:graphic>
          <a:graphicData uri="http://schemas.openxmlformats.org/drawingml/2006/table">
            <a:tbl>
              <a:tblPr rtl="1" firstRow="1" bandRow="1">
                <a:tableStyleId>{5C22544A-7EE6-4342-B048-85BDC9FD1C3A}</a:tableStyleId>
              </a:tblPr>
              <a:tblGrid>
                <a:gridCol w="2117472">
                  <a:extLst>
                    <a:ext uri="{9D8B030D-6E8A-4147-A177-3AD203B41FA5}">
                      <a16:colId xmlns:a16="http://schemas.microsoft.com/office/drawing/2014/main" val="4182612890"/>
                    </a:ext>
                  </a:extLst>
                </a:gridCol>
                <a:gridCol w="2965387">
                  <a:extLst>
                    <a:ext uri="{9D8B030D-6E8A-4147-A177-3AD203B41FA5}">
                      <a16:colId xmlns:a16="http://schemas.microsoft.com/office/drawing/2014/main" val="927420154"/>
                    </a:ext>
                  </a:extLst>
                </a:gridCol>
                <a:gridCol w="2965387">
                  <a:extLst>
                    <a:ext uri="{9D8B030D-6E8A-4147-A177-3AD203B41FA5}">
                      <a16:colId xmlns:a16="http://schemas.microsoft.com/office/drawing/2014/main" val="317324938"/>
                    </a:ext>
                  </a:extLst>
                </a:gridCol>
              </a:tblGrid>
              <a:tr h="555362">
                <a:tc>
                  <a:txBody>
                    <a:bodyPr/>
                    <a:lstStyle/>
                    <a:p>
                      <a:pPr algn="ctr" rtl="1"/>
                      <a:endParaRPr lang="he-IL" sz="1800" dirty="0">
                        <a:latin typeface="Varela Round" panose="00000500000000000000" pitchFamily="2" charset="-79"/>
                        <a:cs typeface="Varela Round" panose="00000500000000000000" pitchFamily="2" charset="-79"/>
                      </a:endParaRPr>
                    </a:p>
                  </a:txBody>
                  <a:tcPr marL="91428" marR="91428" marT="45714" marB="45714"/>
                </a:tc>
                <a:tc>
                  <a:txBody>
                    <a:bodyPr/>
                    <a:lstStyle/>
                    <a:p>
                      <a:pPr algn="ctr" rtl="1"/>
                      <a:r>
                        <a:rPr lang="he-IL" sz="2400" dirty="0">
                          <a:latin typeface="Varela Round" panose="00000500000000000000" pitchFamily="2" charset="-79"/>
                          <a:cs typeface="Varela Round" panose="00000500000000000000" pitchFamily="2" charset="-79"/>
                        </a:rPr>
                        <a:t>למידה מרחוק  </a:t>
                      </a:r>
                    </a:p>
                  </a:txBody>
                  <a:tcPr marL="91428" marR="91428" marT="45714" marB="45714"/>
                </a:tc>
                <a:tc>
                  <a:txBody>
                    <a:bodyPr/>
                    <a:lstStyle/>
                    <a:p>
                      <a:pPr algn="ctr" rtl="1"/>
                      <a:r>
                        <a:rPr lang="he-IL" sz="2400" dirty="0">
                          <a:latin typeface="Varela Round" panose="00000500000000000000" pitchFamily="2" charset="-79"/>
                          <a:cs typeface="Varela Round" panose="00000500000000000000" pitchFamily="2" charset="-79"/>
                        </a:rPr>
                        <a:t>למידה בביה"ס </a:t>
                      </a:r>
                    </a:p>
                  </a:txBody>
                  <a:tcPr marL="91428" marR="91428" marT="45714" marB="45714"/>
                </a:tc>
                <a:extLst>
                  <a:ext uri="{0D108BD9-81ED-4DB2-BD59-A6C34878D82A}">
                    <a16:rowId xmlns:a16="http://schemas.microsoft.com/office/drawing/2014/main" val="1749184035"/>
                  </a:ext>
                </a:extLst>
              </a:tr>
              <a:tr h="639997">
                <a:tc>
                  <a:txBody>
                    <a:bodyPr/>
                    <a:lstStyle/>
                    <a:p>
                      <a:pPr algn="r" rtl="1"/>
                      <a:r>
                        <a:rPr lang="he-IL" sz="1800" dirty="0">
                          <a:latin typeface="Varela Round" panose="00000500000000000000" pitchFamily="2" charset="-79"/>
                          <a:cs typeface="Varela Round" panose="00000500000000000000" pitchFamily="2" charset="-79"/>
                        </a:rPr>
                        <a:t>  </a:t>
                      </a:r>
                      <a:r>
                        <a:rPr lang="he-IL" sz="2400" dirty="0">
                          <a:latin typeface="Varela Round" panose="00000500000000000000" pitchFamily="2" charset="-79"/>
                          <a:cs typeface="Varela Round" panose="00000500000000000000" pitchFamily="2" charset="-79"/>
                        </a:rPr>
                        <a:t>מיקום</a:t>
                      </a:r>
                    </a:p>
                  </a:txBody>
                  <a:tcPr marL="91428" marR="91428" marT="45714" marB="45714"/>
                </a:tc>
                <a:tc>
                  <a:txBody>
                    <a:bodyPr/>
                    <a:lstStyle/>
                    <a:p>
                      <a:pPr rtl="1"/>
                      <a:r>
                        <a:rPr lang="he-IL" sz="1800" dirty="0"/>
                        <a:t> </a:t>
                      </a:r>
                    </a:p>
                  </a:txBody>
                  <a:tcPr marL="91428" marR="91428" marT="45714" marB="45714"/>
                </a:tc>
                <a:tc>
                  <a:txBody>
                    <a:bodyPr/>
                    <a:lstStyle/>
                    <a:p>
                      <a:pPr rtl="1"/>
                      <a:r>
                        <a:rPr lang="he-IL" sz="1800" dirty="0"/>
                        <a:t> </a:t>
                      </a:r>
                    </a:p>
                  </a:txBody>
                  <a:tcPr marL="91428" marR="91428" marT="45714" marB="45714"/>
                </a:tc>
                <a:extLst>
                  <a:ext uri="{0D108BD9-81ED-4DB2-BD59-A6C34878D82A}">
                    <a16:rowId xmlns:a16="http://schemas.microsoft.com/office/drawing/2014/main" val="802895508"/>
                  </a:ext>
                </a:extLst>
              </a:tr>
              <a:tr h="639997">
                <a:tc>
                  <a:txBody>
                    <a:bodyPr/>
                    <a:lstStyle/>
                    <a:p>
                      <a:pPr rtl="1"/>
                      <a:r>
                        <a:rPr lang="he-IL" sz="2400" kern="1200" dirty="0">
                          <a:solidFill>
                            <a:schemeClr val="dk1"/>
                          </a:solidFill>
                          <a:latin typeface="Varela Round" panose="00000500000000000000" pitchFamily="2" charset="-79"/>
                          <a:ea typeface="+mn-ea"/>
                          <a:cs typeface="Varela Round" panose="00000500000000000000" pitchFamily="2" charset="-79"/>
                        </a:rPr>
                        <a:t> עזרי למידה</a:t>
                      </a:r>
                    </a:p>
                  </a:txBody>
                  <a:tcPr marL="91428" marR="91428" marT="45714" marB="45714"/>
                </a:tc>
                <a:tc>
                  <a:txBody>
                    <a:bodyPr/>
                    <a:lstStyle/>
                    <a:p>
                      <a:pPr rtl="1"/>
                      <a:endParaRPr lang="he-IL" sz="1800" dirty="0"/>
                    </a:p>
                  </a:txBody>
                  <a:tcPr marL="91428" marR="91428" marT="45714" marB="45714"/>
                </a:tc>
                <a:tc>
                  <a:txBody>
                    <a:bodyPr/>
                    <a:lstStyle/>
                    <a:p>
                      <a:pPr rtl="1"/>
                      <a:endParaRPr lang="he-IL" sz="1800" dirty="0"/>
                    </a:p>
                  </a:txBody>
                  <a:tcPr marL="91428" marR="91428" marT="45714" marB="45714"/>
                </a:tc>
                <a:extLst>
                  <a:ext uri="{0D108BD9-81ED-4DB2-BD59-A6C34878D82A}">
                    <a16:rowId xmlns:a16="http://schemas.microsoft.com/office/drawing/2014/main" val="2722165120"/>
                  </a:ext>
                </a:extLst>
              </a:tr>
              <a:tr h="684908">
                <a:tc>
                  <a:txBody>
                    <a:bodyPr/>
                    <a:lstStyle/>
                    <a:p>
                      <a:pPr marL="0" algn="r" defTabSz="914400" rtl="1" eaLnBrk="1" latinLnBrk="0" hangingPunct="1"/>
                      <a:r>
                        <a:rPr lang="he-IL" sz="2400" kern="1200" dirty="0">
                          <a:solidFill>
                            <a:schemeClr val="dk1"/>
                          </a:solidFill>
                          <a:latin typeface="Varela Round" panose="00000500000000000000" pitchFamily="2" charset="-79"/>
                          <a:ea typeface="+mn-ea"/>
                          <a:cs typeface="Varela Round" panose="00000500000000000000" pitchFamily="2" charset="-79"/>
                        </a:rPr>
                        <a:t> זמני הלמידה</a:t>
                      </a:r>
                    </a:p>
                  </a:txBody>
                  <a:tcPr marL="91428" marR="91428" marT="45714" marB="45714"/>
                </a:tc>
                <a:tc>
                  <a:txBody>
                    <a:bodyPr/>
                    <a:lstStyle/>
                    <a:p>
                      <a:pPr rtl="1"/>
                      <a:r>
                        <a:rPr lang="he-IL" sz="1800" dirty="0"/>
                        <a:t> </a:t>
                      </a:r>
                    </a:p>
                  </a:txBody>
                  <a:tcPr marL="91428" marR="91428" marT="45714" marB="45714"/>
                </a:tc>
                <a:tc>
                  <a:txBody>
                    <a:bodyPr/>
                    <a:lstStyle/>
                    <a:p>
                      <a:pPr rtl="1"/>
                      <a:r>
                        <a:rPr lang="he-IL" sz="1800" dirty="0"/>
                        <a:t> </a:t>
                      </a:r>
                    </a:p>
                    <a:p>
                      <a:pPr rtl="1"/>
                      <a:endParaRPr lang="he-IL" sz="1800" dirty="0"/>
                    </a:p>
                  </a:txBody>
                  <a:tcPr marL="91428" marR="91428" marT="45714" marB="45714"/>
                </a:tc>
                <a:extLst>
                  <a:ext uri="{0D108BD9-81ED-4DB2-BD59-A6C34878D82A}">
                    <a16:rowId xmlns:a16="http://schemas.microsoft.com/office/drawing/2014/main" val="3234849446"/>
                  </a:ext>
                </a:extLst>
              </a:tr>
            </a:tbl>
          </a:graphicData>
        </a:graphic>
      </p:graphicFrame>
      <p:sp>
        <p:nvSpPr>
          <p:cNvPr id="4" name="תיבת טקסט 3">
            <a:extLst>
              <a:ext uri="{FF2B5EF4-FFF2-40B4-BE49-F238E27FC236}">
                <a16:creationId xmlns:a16="http://schemas.microsoft.com/office/drawing/2014/main" id="{95A9453F-8B27-4626-97EA-EF5995DAA8DE}"/>
              </a:ext>
            </a:extLst>
          </p:cNvPr>
          <p:cNvSpPr txBox="1"/>
          <p:nvPr/>
        </p:nvSpPr>
        <p:spPr>
          <a:xfrm>
            <a:off x="1404411" y="1440432"/>
            <a:ext cx="9717769" cy="958725"/>
          </a:xfrm>
          <a:prstGeom prst="rect">
            <a:avLst/>
          </a:prstGeom>
        </p:spPr>
        <p:txBody>
          <a:bodyPr vert="horz" wrap="square" lIns="91428" tIns="45714" rIns="91428" bIns="45714" rtlCol="1" anchor="b">
            <a:noAutofit/>
          </a:bodyPr>
          <a:lstStyle/>
          <a:p>
            <a:pPr algn="ctr"/>
            <a:endParaRPr lang="he-IL" sz="2400" dirty="0">
              <a:solidFill>
                <a:srgbClr val="002060"/>
              </a:solidFill>
              <a:latin typeface="Varela Round" pitchFamily="2" charset="-79"/>
              <a:cs typeface="Varela Round" pitchFamily="2" charset="-79"/>
            </a:endParaRPr>
          </a:p>
        </p:txBody>
      </p:sp>
      <p:sp>
        <p:nvSpPr>
          <p:cNvPr id="3" name="מלבן 2">
            <a:extLst>
              <a:ext uri="{FF2B5EF4-FFF2-40B4-BE49-F238E27FC236}">
                <a16:creationId xmlns:a16="http://schemas.microsoft.com/office/drawing/2014/main" id="{E272AE52-5A52-4E87-BB67-83A7AE27D25E}"/>
              </a:ext>
            </a:extLst>
          </p:cNvPr>
          <p:cNvSpPr/>
          <p:nvPr/>
        </p:nvSpPr>
        <p:spPr>
          <a:xfrm>
            <a:off x="3119726" y="528297"/>
            <a:ext cx="5862503" cy="1200329"/>
          </a:xfrm>
          <a:prstGeom prst="rect">
            <a:avLst/>
          </a:prstGeom>
        </p:spPr>
        <p:txBody>
          <a:bodyPr wrap="none">
            <a:spAutoFit/>
          </a:bodyPr>
          <a:lstStyle/>
          <a:p>
            <a:pPr algn="ctr"/>
            <a:r>
              <a:rPr lang="he-IL" sz="7200" dirty="0">
                <a:solidFill>
                  <a:schemeClr val="accent6">
                    <a:lumMod val="75000"/>
                  </a:schemeClr>
                </a:solidFill>
                <a:latin typeface="Varela Round" pitchFamily="2" charset="-79"/>
                <a:cs typeface="Varela Round" pitchFamily="2" charset="-79"/>
              </a:rPr>
              <a:t>טבלה מארגנת</a:t>
            </a:r>
          </a:p>
        </p:txBody>
      </p:sp>
      <p:grpSp>
        <p:nvGrpSpPr>
          <p:cNvPr id="10" name="קבוצה 9"/>
          <p:cNvGrpSpPr/>
          <p:nvPr/>
        </p:nvGrpSpPr>
        <p:grpSpPr>
          <a:xfrm>
            <a:off x="7538775" y="1725025"/>
            <a:ext cx="2619510" cy="616553"/>
            <a:chOff x="7519297" y="2029825"/>
            <a:chExt cx="2619510" cy="616553"/>
          </a:xfrm>
        </p:grpSpPr>
        <p:cxnSp>
          <p:nvCxnSpPr>
            <p:cNvPr id="6" name="מחבר ישר 5">
              <a:extLst>
                <a:ext uri="{FF2B5EF4-FFF2-40B4-BE49-F238E27FC236}">
                  <a16:creationId xmlns:a16="http://schemas.microsoft.com/office/drawing/2014/main" id="{D7EA5BD3-503D-42D9-B1CC-DE5F65FBCBD0}"/>
                </a:ext>
              </a:extLst>
            </p:cNvPr>
            <p:cNvCxnSpPr>
              <a:cxnSpLocks/>
            </p:cNvCxnSpPr>
            <p:nvPr/>
          </p:nvCxnSpPr>
          <p:spPr>
            <a:xfrm flipV="1">
              <a:off x="8043199" y="2069964"/>
              <a:ext cx="2095608" cy="5362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מלבן 6">
              <a:extLst>
                <a:ext uri="{FF2B5EF4-FFF2-40B4-BE49-F238E27FC236}">
                  <a16:creationId xmlns:a16="http://schemas.microsoft.com/office/drawing/2014/main" id="{0BF2F3CF-9AF4-47BB-8362-14EC2E5B326A}"/>
                </a:ext>
              </a:extLst>
            </p:cNvPr>
            <p:cNvSpPr/>
            <p:nvPr/>
          </p:nvSpPr>
          <p:spPr>
            <a:xfrm>
              <a:off x="9091003" y="2277046"/>
              <a:ext cx="971741" cy="369332"/>
            </a:xfrm>
            <a:prstGeom prst="rect">
              <a:avLst/>
            </a:prstGeom>
          </p:spPr>
          <p:txBody>
            <a:bodyPr wrap="none">
              <a:spAutoFit/>
            </a:bodyPr>
            <a:lstStyle/>
            <a:p>
              <a:r>
                <a:rPr lang="he-IL" b="1" dirty="0">
                  <a:solidFill>
                    <a:schemeClr val="bg1"/>
                  </a:solidFill>
                </a:rPr>
                <a:t>תבחינים</a:t>
              </a:r>
            </a:p>
          </p:txBody>
        </p:sp>
        <p:sp>
          <p:nvSpPr>
            <p:cNvPr id="8" name="מלבן 7">
              <a:extLst>
                <a:ext uri="{FF2B5EF4-FFF2-40B4-BE49-F238E27FC236}">
                  <a16:creationId xmlns:a16="http://schemas.microsoft.com/office/drawing/2014/main" id="{A44918F3-CFAE-464D-AE88-9FAE32AD0279}"/>
                </a:ext>
              </a:extLst>
            </p:cNvPr>
            <p:cNvSpPr/>
            <p:nvPr/>
          </p:nvSpPr>
          <p:spPr>
            <a:xfrm>
              <a:off x="7519297" y="2029825"/>
              <a:ext cx="2095608" cy="369332"/>
            </a:xfrm>
            <a:prstGeom prst="rect">
              <a:avLst/>
            </a:prstGeom>
          </p:spPr>
          <p:txBody>
            <a:bodyPr wrap="square">
              <a:spAutoFit/>
            </a:bodyPr>
            <a:lstStyle/>
            <a:p>
              <a:pPr algn="ctr"/>
              <a:r>
                <a:rPr lang="he-IL" b="1" dirty="0">
                  <a:solidFill>
                    <a:schemeClr val="bg1"/>
                  </a:solidFill>
                </a:rPr>
                <a:t>המושווים</a:t>
              </a:r>
              <a:endParaRPr lang="he-IL" sz="1600" b="1" dirty="0">
                <a:solidFill>
                  <a:schemeClr val="bg1"/>
                </a:solidFill>
              </a:endParaRPr>
            </a:p>
          </p:txBody>
        </p:sp>
      </p:grpSp>
      <p:sp>
        <p:nvSpPr>
          <p:cNvPr id="5" name="מלבן 4">
            <a:extLst>
              <a:ext uri="{FF2B5EF4-FFF2-40B4-BE49-F238E27FC236}">
                <a16:creationId xmlns:a16="http://schemas.microsoft.com/office/drawing/2014/main" id="{F170DCB8-55FC-4D67-AA79-8040A60C5E98}"/>
              </a:ext>
            </a:extLst>
          </p:cNvPr>
          <p:cNvSpPr/>
          <p:nvPr/>
        </p:nvSpPr>
        <p:spPr>
          <a:xfrm>
            <a:off x="2145727" y="4380976"/>
            <a:ext cx="7991661" cy="1323439"/>
          </a:xfrm>
          <a:prstGeom prst="rect">
            <a:avLst/>
          </a:prstGeom>
          <a:solidFill>
            <a:schemeClr val="accent1"/>
          </a:solidFill>
          <a:ln>
            <a:solidFill>
              <a:schemeClr val="tx1">
                <a:lumMod val="65000"/>
                <a:lumOff val="35000"/>
              </a:schemeClr>
            </a:solidFill>
          </a:ln>
        </p:spPr>
        <p:txBody>
          <a:bodyPr wrap="square">
            <a:spAutoFit/>
          </a:bodyPr>
          <a:lstStyle/>
          <a:p>
            <a:r>
              <a:rPr lang="he-IL" sz="2000" u="sng" dirty="0">
                <a:solidFill>
                  <a:schemeClr val="bg1"/>
                </a:solidFill>
                <a:latin typeface="Varela Round" panose="00000500000000000000" pitchFamily="2" charset="-79"/>
                <a:cs typeface="Varela Round" panose="00000500000000000000" pitchFamily="2" charset="-79"/>
              </a:rPr>
              <a:t>מסקנה:</a:t>
            </a:r>
          </a:p>
          <a:p>
            <a:r>
              <a:rPr lang="he-IL" sz="2000" dirty="0">
                <a:solidFill>
                  <a:schemeClr val="bg1"/>
                </a:solidFill>
                <a:latin typeface="Varela Round" panose="00000500000000000000" pitchFamily="2" charset="-79"/>
                <a:cs typeface="Varela Round" panose="00000500000000000000" pitchFamily="2" charset="-79"/>
              </a:rPr>
              <a:t> מן ההשוואה עולה ש...</a:t>
            </a:r>
          </a:p>
          <a:p>
            <a:r>
              <a:rPr lang="he-IL" sz="2000" dirty="0">
                <a:solidFill>
                  <a:schemeClr val="bg1"/>
                </a:solidFill>
                <a:latin typeface="Varela Round" panose="00000500000000000000" pitchFamily="2" charset="-79"/>
                <a:cs typeface="Varela Round" panose="00000500000000000000" pitchFamily="2" charset="-79"/>
              </a:rPr>
              <a:t>ניתן להסיק ש...</a:t>
            </a:r>
          </a:p>
          <a:p>
            <a:r>
              <a:rPr lang="he-IL" sz="2000" dirty="0">
                <a:solidFill>
                  <a:schemeClr val="bg1"/>
                </a:solidFill>
                <a:latin typeface="Varela Round" panose="00000500000000000000" pitchFamily="2" charset="-79"/>
                <a:cs typeface="Varela Round" panose="00000500000000000000" pitchFamily="2" charset="-79"/>
              </a:rPr>
              <a:t>המסקנה היא...</a:t>
            </a:r>
            <a:endParaRPr lang="he-IL" sz="2400" dirty="0">
              <a:solidFill>
                <a:schemeClr val="bg1"/>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173626113"/>
      </p:ext>
    </p:extLst>
  </p:cSld>
  <p:clrMapOvr>
    <a:masterClrMapping/>
  </p:clrMapOvr>
  <p:transition spd="med">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6667" y="696610"/>
            <a:ext cx="9998806" cy="4839548"/>
          </a:xfrm>
        </p:spPr>
        <p:txBody>
          <a:bodyPr/>
          <a:lstStyle/>
          <a:p>
            <a:pPr algn="r"/>
            <a:r>
              <a:rPr lang="he-IL" sz="6600" dirty="0">
                <a:solidFill>
                  <a:schemeClr val="accent6">
                    <a:lumMod val="75000"/>
                  </a:schemeClr>
                </a:solidFill>
              </a:rPr>
              <a:t>השוואה-</a:t>
            </a:r>
            <a:br>
              <a:rPr lang="he-IL" sz="6600" dirty="0">
                <a:solidFill>
                  <a:schemeClr val="accent6">
                    <a:lumMod val="75000"/>
                  </a:schemeClr>
                </a:solidFill>
              </a:rPr>
            </a:br>
            <a:r>
              <a:rPr lang="he-IL" sz="6600" dirty="0">
                <a:solidFill>
                  <a:schemeClr val="accent6">
                    <a:lumMod val="75000"/>
                  </a:schemeClr>
                </a:solidFill>
              </a:rPr>
              <a:t>לשם מה???</a:t>
            </a:r>
            <a:br>
              <a:rPr lang="he-IL" dirty="0"/>
            </a:br>
            <a:br>
              <a:rPr lang="he-IL" dirty="0"/>
            </a:br>
            <a:r>
              <a:rPr lang="he-IL" dirty="0"/>
              <a:t>מתי נתקלתם בצורך לערוך השוואה?</a:t>
            </a:r>
          </a:p>
        </p:txBody>
      </p:sp>
      <p:pic>
        <p:nvPicPr>
          <p:cNvPr id="3" name="תמונה 2"/>
          <p:cNvPicPr>
            <a:picLocks noChangeAspect="1"/>
          </p:cNvPicPr>
          <p:nvPr/>
        </p:nvPicPr>
        <p:blipFill rotWithShape="1">
          <a:blip r:embed="rId3">
            <a:extLst>
              <a:ext uri="{28A0092B-C50C-407E-A947-70E740481C1C}">
                <a14:useLocalDpi xmlns:a14="http://schemas.microsoft.com/office/drawing/2010/main" val="0"/>
              </a:ext>
            </a:extLst>
          </a:blip>
          <a:srcRect l="15815" t="7565" r="8951" b="7500"/>
          <a:stretch/>
        </p:blipFill>
        <p:spPr>
          <a:xfrm>
            <a:off x="1894156" y="1006437"/>
            <a:ext cx="2332047" cy="21099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66430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945367" y="2134039"/>
            <a:ext cx="10871177" cy="1260000"/>
          </a:xfrm>
        </p:spPr>
        <p:txBody>
          <a:bodyPr/>
          <a:lstStyle/>
          <a:p>
            <a:r>
              <a:rPr lang="he-IL" sz="8000" dirty="0">
                <a:solidFill>
                  <a:schemeClr val="accent1">
                    <a:lumMod val="50000"/>
                  </a:schemeClr>
                </a:solidFill>
              </a:rPr>
              <a:t>תודה על ההקשבה</a:t>
            </a:r>
          </a:p>
        </p:txBody>
      </p:sp>
      <p:sp>
        <p:nvSpPr>
          <p:cNvPr id="4" name="מציין מיקום תוכן 3"/>
          <p:cNvSpPr>
            <a:spLocks noGrp="1"/>
          </p:cNvSpPr>
          <p:nvPr>
            <p:ph idx="10"/>
          </p:nvPr>
        </p:nvSpPr>
        <p:spPr/>
        <p:txBody>
          <a:bodyPr/>
          <a:lstStyle/>
          <a:p>
            <a:r>
              <a:rPr lang="he-IL" dirty="0">
                <a:sym typeface="Varela Round"/>
              </a:rPr>
              <a:t> </a:t>
            </a:r>
          </a:p>
        </p:txBody>
      </p:sp>
    </p:spTree>
    <p:extLst>
      <p:ext uri="{BB962C8B-B14F-4D97-AF65-F5344CB8AC3E}">
        <p14:creationId xmlns:p14="http://schemas.microsoft.com/office/powerpoint/2010/main" val="661229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737D3E99-F113-4BB4-9097-B1002DE0F8D3}"/>
              </a:ext>
            </a:extLst>
          </p:cNvPr>
          <p:cNvSpPr>
            <a:spLocks noGrp="1"/>
          </p:cNvSpPr>
          <p:nvPr>
            <p:ph type="ctrTitle"/>
          </p:nvPr>
        </p:nvSpPr>
        <p:spPr>
          <a:xfrm>
            <a:off x="1288318" y="3743867"/>
            <a:ext cx="9613777" cy="1415378"/>
          </a:xfrm>
        </p:spPr>
        <p:txBody>
          <a:bodyPr wrap="none" lIns="36000" tIns="36000" rIns="36000" bIns="36000">
            <a:spAutoFit/>
          </a:bodyPr>
          <a:lstStyle/>
          <a:p>
            <a:pPr algn="r" rtl="1">
              <a:lnSpc>
                <a:spcPct val="150000"/>
              </a:lnSpc>
            </a:pPr>
            <a:r>
              <a:rPr lang="he-IL" sz="2000" dirty="0"/>
              <a:t>השימוש ביצירות במהלך שידור זה נעשה לפי סעיף 27א לחוק זכות יוצרים, תשס"ח-2007. </a:t>
            </a:r>
            <a:br>
              <a:rPr lang="en-US" sz="2000" dirty="0"/>
            </a:br>
            <a:r>
              <a:rPr lang="he-IL" sz="2000" dirty="0"/>
              <a:t>אם הינך בעל הזכויות באחת היצירות, באפשרותך לבקש מאיתנו לחדול מהשימוש ביצירה, </a:t>
            </a:r>
            <a:br>
              <a:rPr lang="en-US" sz="2000" dirty="0"/>
            </a:br>
            <a:r>
              <a:rPr lang="he-IL" sz="2000" dirty="0"/>
              <a:t>זאת באמצעות פנייה לדוא"ל </a:t>
            </a:r>
            <a:r>
              <a:rPr lang="en-US" sz="2000" dirty="0"/>
              <a:t>rights@education.gov.il</a:t>
            </a:r>
            <a:endParaRPr lang="he-IL" sz="2000" dirty="0"/>
          </a:p>
        </p:txBody>
      </p:sp>
      <p:sp>
        <p:nvSpPr>
          <p:cNvPr id="8" name="מלבן 7">
            <a:extLst>
              <a:ext uri="{FF2B5EF4-FFF2-40B4-BE49-F238E27FC236}">
                <a16:creationId xmlns:a16="http://schemas.microsoft.com/office/drawing/2014/main" id="{DFF735AD-340B-4FCF-969A-F904F6012CB9}"/>
              </a:ext>
            </a:extLst>
          </p:cNvPr>
          <p:cNvSpPr/>
          <p:nvPr/>
        </p:nvSpPr>
        <p:spPr>
          <a:xfrm>
            <a:off x="1272288" y="2661336"/>
            <a:ext cx="9645837" cy="743656"/>
          </a:xfrm>
          <a:prstGeom prst="rect">
            <a:avLst/>
          </a:prstGeom>
        </p:spPr>
        <p:txBody>
          <a:bodyPr wrap="none" lIns="36000" tIns="36000" rIns="36000" bIns="36000">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92A72"/>
                </a:solidFill>
                <a:effectLst/>
                <a:uLnTx/>
                <a:uFillTx/>
                <a:latin typeface="Varela Round" panose="00000500000000000000" pitchFamily="2" charset="-79"/>
                <a:ea typeface="+mn-ea"/>
                <a:cs typeface="Varela Round" panose="00000500000000000000" pitchFamily="2" charset="-79"/>
              </a:rPr>
              <a:t>שימוש ביצירות מוגנות בזכויות יוצרים ואיתור בעלי זכויות </a:t>
            </a:r>
          </a:p>
        </p:txBody>
      </p:sp>
    </p:spTree>
    <p:extLst>
      <p:ext uri="{BB962C8B-B14F-4D97-AF65-F5344CB8AC3E}">
        <p14:creationId xmlns:p14="http://schemas.microsoft.com/office/powerpoint/2010/main" val="27309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211339" y="690947"/>
            <a:ext cx="11160000" cy="720000"/>
          </a:xfrm>
        </p:spPr>
        <p:txBody>
          <a:bodyPr/>
          <a:lstStyle/>
          <a:p>
            <a:r>
              <a:rPr lang="he-IL" dirty="0"/>
              <a:t>דוגמאות להשוואה</a:t>
            </a:r>
            <a:br>
              <a:rPr lang="he-IL" dirty="0"/>
            </a:br>
            <a:endParaRPr lang="he-IL" dirty="0"/>
          </a:p>
        </p:txBody>
      </p:sp>
      <p:grpSp>
        <p:nvGrpSpPr>
          <p:cNvPr id="8" name="קבוצה 7"/>
          <p:cNvGrpSpPr/>
          <p:nvPr/>
        </p:nvGrpSpPr>
        <p:grpSpPr>
          <a:xfrm>
            <a:off x="4574473" y="2830604"/>
            <a:ext cx="3464560" cy="2519881"/>
            <a:chOff x="7783173" y="2929800"/>
            <a:chExt cx="4210050" cy="2781300"/>
          </a:xfrm>
        </p:grpSpPr>
        <p:sp>
          <p:nvSpPr>
            <p:cNvPr id="2" name="הסבר ענן 1"/>
            <p:cNvSpPr/>
            <p:nvPr/>
          </p:nvSpPr>
          <p:spPr>
            <a:xfrm>
              <a:off x="7783173" y="2929800"/>
              <a:ext cx="4210050" cy="2781300"/>
            </a:xfrm>
            <a:prstGeom prst="cloudCallout">
              <a:avLst>
                <a:gd name="adj1" fmla="val -38480"/>
                <a:gd name="adj2" fmla="val 78254"/>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p:cNvSpPr txBox="1"/>
            <p:nvPr/>
          </p:nvSpPr>
          <p:spPr>
            <a:xfrm>
              <a:off x="8405058" y="3421440"/>
              <a:ext cx="2966282" cy="1528678"/>
            </a:xfrm>
            <a:prstGeom prst="rect">
              <a:avLst/>
            </a:prstGeom>
            <a:noFill/>
          </p:spPr>
          <p:txBody>
            <a:bodyPr wrap="square" rtlCol="1">
              <a:spAutoFit/>
            </a:bodyPr>
            <a:lstStyle/>
            <a:p>
              <a:pPr algn="ctr"/>
              <a:r>
                <a:rPr lang="he-IL" sz="2800" dirty="0">
                  <a:solidFill>
                    <a:srgbClr val="002060"/>
                  </a:solidFill>
                  <a:latin typeface="Varela Round" pitchFamily="2" charset="-79"/>
                  <a:ea typeface="+mj-ea"/>
                  <a:cs typeface="Varela Round" pitchFamily="2" charset="-79"/>
                </a:rPr>
                <a:t>איזו מסיבת סיום עדיפה? </a:t>
              </a:r>
            </a:p>
            <a:p>
              <a:pPr algn="ctr"/>
              <a:r>
                <a:rPr lang="he-IL" sz="2800" dirty="0">
                  <a:solidFill>
                    <a:srgbClr val="002060"/>
                  </a:solidFill>
                  <a:latin typeface="Varela Round" pitchFamily="2" charset="-79"/>
                  <a:ea typeface="+mj-ea"/>
                  <a:cs typeface="Varela Round" pitchFamily="2" charset="-79"/>
                </a:rPr>
                <a:t>טיול או הופעה?</a:t>
              </a:r>
            </a:p>
          </p:txBody>
        </p:sp>
      </p:grpSp>
      <p:grpSp>
        <p:nvGrpSpPr>
          <p:cNvPr id="9" name="קבוצה 8"/>
          <p:cNvGrpSpPr/>
          <p:nvPr/>
        </p:nvGrpSpPr>
        <p:grpSpPr>
          <a:xfrm>
            <a:off x="1077913" y="1828820"/>
            <a:ext cx="3324341" cy="2156050"/>
            <a:chOff x="7783173" y="2929800"/>
            <a:chExt cx="4210050" cy="2781300"/>
          </a:xfrm>
        </p:grpSpPr>
        <p:sp>
          <p:nvSpPr>
            <p:cNvPr id="10" name="הסבר ענן 9"/>
            <p:cNvSpPr/>
            <p:nvPr/>
          </p:nvSpPr>
          <p:spPr>
            <a:xfrm>
              <a:off x="7783173" y="2929800"/>
              <a:ext cx="4210050" cy="2781300"/>
            </a:xfrm>
            <a:prstGeom prst="cloudCallout">
              <a:avLst>
                <a:gd name="adj1" fmla="val 34371"/>
                <a:gd name="adj2" fmla="val 70035"/>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10"/>
            <p:cNvSpPr txBox="1"/>
            <p:nvPr/>
          </p:nvSpPr>
          <p:spPr>
            <a:xfrm>
              <a:off x="8405057" y="3421440"/>
              <a:ext cx="2966283" cy="1230796"/>
            </a:xfrm>
            <a:prstGeom prst="rect">
              <a:avLst/>
            </a:prstGeom>
            <a:noFill/>
          </p:spPr>
          <p:txBody>
            <a:bodyPr wrap="square" rtlCol="1">
              <a:spAutoFit/>
            </a:bodyPr>
            <a:lstStyle/>
            <a:p>
              <a:pPr algn="ctr"/>
              <a:r>
                <a:rPr lang="he-IL" sz="2800" dirty="0">
                  <a:solidFill>
                    <a:srgbClr val="002060"/>
                  </a:solidFill>
                  <a:latin typeface="Varela Round" pitchFamily="2" charset="-79"/>
                  <a:ea typeface="+mj-ea"/>
                  <a:cs typeface="Varela Round" pitchFamily="2" charset="-79"/>
                </a:rPr>
                <a:t>איזה נגן ארכוש? </a:t>
              </a:r>
            </a:p>
          </p:txBody>
        </p:sp>
      </p:grpSp>
      <p:grpSp>
        <p:nvGrpSpPr>
          <p:cNvPr id="12" name="קבוצה 11"/>
          <p:cNvGrpSpPr/>
          <p:nvPr/>
        </p:nvGrpSpPr>
        <p:grpSpPr>
          <a:xfrm>
            <a:off x="7788160" y="930929"/>
            <a:ext cx="3989182" cy="2660068"/>
            <a:chOff x="7783173" y="2929800"/>
            <a:chExt cx="4210050" cy="2781300"/>
          </a:xfrm>
        </p:grpSpPr>
        <p:sp>
          <p:nvSpPr>
            <p:cNvPr id="13" name="הסבר ענן 12"/>
            <p:cNvSpPr/>
            <p:nvPr/>
          </p:nvSpPr>
          <p:spPr>
            <a:xfrm>
              <a:off x="7783173" y="2929800"/>
              <a:ext cx="4210050" cy="2781300"/>
            </a:xfrm>
            <a:prstGeom prst="cloudCallout">
              <a:avLst>
                <a:gd name="adj1" fmla="val 18534"/>
                <a:gd name="adj2" fmla="val 96062"/>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xtBox 13"/>
            <p:cNvSpPr txBox="1"/>
            <p:nvPr/>
          </p:nvSpPr>
          <p:spPr>
            <a:xfrm>
              <a:off x="8405057" y="3421440"/>
              <a:ext cx="2966282" cy="1384995"/>
            </a:xfrm>
            <a:prstGeom prst="rect">
              <a:avLst/>
            </a:prstGeom>
            <a:noFill/>
          </p:spPr>
          <p:txBody>
            <a:bodyPr wrap="square" rtlCol="1">
              <a:spAutoFit/>
            </a:bodyPr>
            <a:lstStyle/>
            <a:p>
              <a:pPr algn="ctr"/>
              <a:r>
                <a:rPr lang="he-IL" sz="2800" dirty="0">
                  <a:solidFill>
                    <a:srgbClr val="002060"/>
                  </a:solidFill>
                  <a:latin typeface="Varela Round" pitchFamily="2" charset="-79"/>
                  <a:ea typeface="+mj-ea"/>
                  <a:cs typeface="Varela Round" pitchFamily="2" charset="-79"/>
                </a:rPr>
                <a:t>האם עדיף מבחן בסוף הנושא הנלמד או עבודה?</a:t>
              </a:r>
            </a:p>
          </p:txBody>
        </p:sp>
      </p:grpSp>
      <p:pic>
        <p:nvPicPr>
          <p:cNvPr id="17" name="תמונה 16">
            <a:extLst>
              <a:ext uri="{FF2B5EF4-FFF2-40B4-BE49-F238E27FC236}">
                <a16:creationId xmlns:a16="http://schemas.microsoft.com/office/drawing/2014/main" id="{475C96FF-7306-4264-A009-063FD947A16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55336" y="3984870"/>
            <a:ext cx="2635077" cy="2635077"/>
          </a:xfrm>
          <a:prstGeom prst="rect">
            <a:avLst/>
          </a:prstGeom>
        </p:spPr>
      </p:pic>
      <p:pic>
        <p:nvPicPr>
          <p:cNvPr id="19" name="תמונה 18">
            <a:extLst>
              <a:ext uri="{FF2B5EF4-FFF2-40B4-BE49-F238E27FC236}">
                <a16:creationId xmlns:a16="http://schemas.microsoft.com/office/drawing/2014/main" id="{043C9993-F662-4C15-B8E3-0DC5C08B6B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7585" y="4090545"/>
            <a:ext cx="1384995" cy="1384995"/>
          </a:xfrm>
          <a:prstGeom prst="rect">
            <a:avLst/>
          </a:prstGeom>
        </p:spPr>
      </p:pic>
    </p:spTree>
    <p:extLst>
      <p:ext uri="{BB962C8B-B14F-4D97-AF65-F5344CB8AC3E}">
        <p14:creationId xmlns:p14="http://schemas.microsoft.com/office/powerpoint/2010/main" val="411554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22995" y="4371831"/>
            <a:ext cx="2169567" cy="2169567"/>
          </a:xfrm>
          <a:prstGeom prst="rect">
            <a:avLst/>
          </a:prstGeom>
        </p:spPr>
      </p:pic>
      <p:grpSp>
        <p:nvGrpSpPr>
          <p:cNvPr id="6" name="קבוצה 5"/>
          <p:cNvGrpSpPr/>
          <p:nvPr/>
        </p:nvGrpSpPr>
        <p:grpSpPr>
          <a:xfrm>
            <a:off x="6760260" y="1370258"/>
            <a:ext cx="3693032" cy="2169567"/>
            <a:chOff x="7783173" y="2929800"/>
            <a:chExt cx="4210050" cy="2781300"/>
          </a:xfrm>
        </p:grpSpPr>
        <p:sp>
          <p:nvSpPr>
            <p:cNvPr id="7" name="הסבר ענן 6"/>
            <p:cNvSpPr/>
            <p:nvPr/>
          </p:nvSpPr>
          <p:spPr>
            <a:xfrm>
              <a:off x="7783173" y="2929800"/>
              <a:ext cx="4210050" cy="2781300"/>
            </a:xfrm>
            <a:prstGeom prst="cloudCallout">
              <a:avLst>
                <a:gd name="adj1" fmla="val 18534"/>
                <a:gd name="adj2" fmla="val 96062"/>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p:cNvSpPr txBox="1"/>
            <p:nvPr/>
          </p:nvSpPr>
          <p:spPr>
            <a:xfrm>
              <a:off x="8405057" y="3421440"/>
              <a:ext cx="2966282" cy="1077218"/>
            </a:xfrm>
            <a:prstGeom prst="rect">
              <a:avLst/>
            </a:prstGeom>
            <a:noFill/>
          </p:spPr>
          <p:txBody>
            <a:bodyPr wrap="square" rtlCol="1">
              <a:spAutoFit/>
            </a:bodyPr>
            <a:lstStyle/>
            <a:p>
              <a:pPr algn="ctr"/>
              <a:r>
                <a:rPr lang="he-IL" sz="3200" dirty="0">
                  <a:solidFill>
                    <a:srgbClr val="002060"/>
                  </a:solidFill>
                  <a:latin typeface="Varela Round" pitchFamily="2" charset="-79"/>
                  <a:ea typeface="+mj-ea"/>
                  <a:cs typeface="Varela Round" pitchFamily="2" charset="-79"/>
                </a:rPr>
                <a:t>אילו אופניים עדיפים? </a:t>
              </a:r>
            </a:p>
          </p:txBody>
        </p:sp>
      </p:grpSp>
      <p:grpSp>
        <p:nvGrpSpPr>
          <p:cNvPr id="9" name="קבוצה 8"/>
          <p:cNvGrpSpPr/>
          <p:nvPr/>
        </p:nvGrpSpPr>
        <p:grpSpPr>
          <a:xfrm>
            <a:off x="1760498" y="1401385"/>
            <a:ext cx="3953487" cy="2471460"/>
            <a:chOff x="7783173" y="2929800"/>
            <a:chExt cx="4210050" cy="2781300"/>
          </a:xfrm>
        </p:grpSpPr>
        <p:sp>
          <p:nvSpPr>
            <p:cNvPr id="10" name="הסבר ענן 9"/>
            <p:cNvSpPr/>
            <p:nvPr/>
          </p:nvSpPr>
          <p:spPr>
            <a:xfrm>
              <a:off x="7783173" y="2929800"/>
              <a:ext cx="4210050" cy="2781300"/>
            </a:xfrm>
            <a:prstGeom prst="cloudCallout">
              <a:avLst>
                <a:gd name="adj1" fmla="val -38480"/>
                <a:gd name="adj2" fmla="val 78254"/>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10"/>
            <p:cNvSpPr txBox="1"/>
            <p:nvPr/>
          </p:nvSpPr>
          <p:spPr>
            <a:xfrm>
              <a:off x="8405057" y="3421440"/>
              <a:ext cx="2966282" cy="1242595"/>
            </a:xfrm>
            <a:prstGeom prst="rect">
              <a:avLst/>
            </a:prstGeom>
            <a:noFill/>
          </p:spPr>
          <p:txBody>
            <a:bodyPr wrap="square" rtlCol="1">
              <a:spAutoFit/>
            </a:bodyPr>
            <a:lstStyle/>
            <a:p>
              <a:pPr algn="ctr"/>
              <a:r>
                <a:rPr lang="he-IL" sz="2800" dirty="0">
                  <a:solidFill>
                    <a:srgbClr val="002060"/>
                  </a:solidFill>
                  <a:latin typeface="Varela Round" pitchFamily="2" charset="-79"/>
                  <a:ea typeface="+mj-ea"/>
                  <a:cs typeface="Varela Round" pitchFamily="2" charset="-79"/>
                </a:rPr>
                <a:t>איזו רשת סלולרית היא הטובה ביותר לצרכים שלי?</a:t>
              </a:r>
            </a:p>
          </p:txBody>
        </p:sp>
      </p:grpSp>
      <p:grpSp>
        <p:nvGrpSpPr>
          <p:cNvPr id="5" name="קבוצה 4">
            <a:extLst>
              <a:ext uri="{FF2B5EF4-FFF2-40B4-BE49-F238E27FC236}">
                <a16:creationId xmlns:a16="http://schemas.microsoft.com/office/drawing/2014/main" id="{AB0AC714-EA69-4818-B64E-24E56C21E213}"/>
              </a:ext>
            </a:extLst>
          </p:cNvPr>
          <p:cNvGrpSpPr/>
          <p:nvPr/>
        </p:nvGrpSpPr>
        <p:grpSpPr>
          <a:xfrm>
            <a:off x="292637" y="3788372"/>
            <a:ext cx="2479404" cy="1824362"/>
            <a:chOff x="2050317" y="3944491"/>
            <a:chExt cx="2479404" cy="1824362"/>
          </a:xfrm>
        </p:grpSpPr>
        <p:pic>
          <p:nvPicPr>
            <p:cNvPr id="12" name="תמונה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652" y="5221821"/>
              <a:ext cx="820548" cy="547032"/>
            </a:xfrm>
            <a:prstGeom prst="rect">
              <a:avLst/>
            </a:prstGeom>
          </p:spPr>
        </p:pic>
        <p:pic>
          <p:nvPicPr>
            <p:cNvPr id="13" name="תמונה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0317" y="3944491"/>
              <a:ext cx="1668243" cy="1668243"/>
            </a:xfrm>
            <a:prstGeom prst="rect">
              <a:avLst/>
            </a:prstGeom>
          </p:spPr>
        </p:pic>
        <p:pic>
          <p:nvPicPr>
            <p:cNvPr id="3" name="תמונה 2">
              <a:extLst>
                <a:ext uri="{FF2B5EF4-FFF2-40B4-BE49-F238E27FC236}">
                  <a16:creationId xmlns:a16="http://schemas.microsoft.com/office/drawing/2014/main" id="{B2D24ECD-6901-4712-B90F-4553E3EDF5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2677" y="5291137"/>
              <a:ext cx="1407044" cy="477716"/>
            </a:xfrm>
            <a:prstGeom prst="rect">
              <a:avLst/>
            </a:prstGeom>
          </p:spPr>
        </p:pic>
      </p:grpSp>
    </p:spTree>
    <p:extLst>
      <p:ext uri="{BB962C8B-B14F-4D97-AF65-F5344CB8AC3E}">
        <p14:creationId xmlns:p14="http://schemas.microsoft.com/office/powerpoint/2010/main" val="26610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4038" y="279884"/>
            <a:ext cx="11160000" cy="720000"/>
          </a:xfrm>
        </p:spPr>
        <p:txBody>
          <a:bodyPr/>
          <a:lstStyle/>
          <a:p>
            <a:r>
              <a:rPr lang="he-IL" sz="5400" dirty="0"/>
              <a:t>איזו מצלמה כדאי לרכוש?</a:t>
            </a: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524" y="1395428"/>
            <a:ext cx="3265414" cy="2171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תמונה 5"/>
          <p:cNvPicPr>
            <a:picLocks noChangeAspect="1"/>
          </p:cNvPicPr>
          <p:nvPr/>
        </p:nvPicPr>
        <p:blipFill rotWithShape="1">
          <a:blip r:embed="rId4">
            <a:extLst>
              <a:ext uri="{28A0092B-C50C-407E-A947-70E740481C1C}">
                <a14:useLocalDpi xmlns:a14="http://schemas.microsoft.com/office/drawing/2010/main" val="0"/>
              </a:ext>
            </a:extLst>
          </a:blip>
          <a:srcRect t="17110" r="11361" b="7124"/>
          <a:stretch/>
        </p:blipFill>
        <p:spPr>
          <a:xfrm>
            <a:off x="8398939" y="1406832"/>
            <a:ext cx="2612221" cy="3346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תמונה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7210" y="3767298"/>
            <a:ext cx="1838504" cy="2298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תמונה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353" y="2379625"/>
            <a:ext cx="3241856" cy="237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9884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398F0ED-0234-43EE-B611-1A4739D59BC2}"/>
              </a:ext>
            </a:extLst>
          </p:cNvPr>
          <p:cNvSpPr txBox="1">
            <a:spLocks/>
          </p:cNvSpPr>
          <p:nvPr/>
        </p:nvSpPr>
        <p:spPr>
          <a:xfrm>
            <a:off x="538480" y="1597048"/>
            <a:ext cx="11247119" cy="2162152"/>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altLang="he-IL" sz="4800" dirty="0">
                <a:solidFill>
                  <a:srgbClr val="C00000"/>
                </a:solidFill>
                <a:latin typeface="Varela Round" pitchFamily="2" charset="-79"/>
                <a:ea typeface="+mj-ea"/>
                <a:cs typeface="Varela Round" pitchFamily="2" charset="-79"/>
              </a:rPr>
              <a:t>נושא ההשוואה </a:t>
            </a:r>
            <a:r>
              <a:rPr lang="he-IL" altLang="he-IL" sz="4800" dirty="0">
                <a:solidFill>
                  <a:srgbClr val="002060"/>
                </a:solidFill>
                <a:latin typeface="Varela Round" pitchFamily="2" charset="-79"/>
                <a:ea typeface="+mj-ea"/>
                <a:cs typeface="Varela Round" pitchFamily="2" charset="-79"/>
              </a:rPr>
              <a:t>– מצלמות</a:t>
            </a:r>
          </a:p>
          <a:p>
            <a:pPr marL="0" indent="0" algn="ctr">
              <a:buNone/>
            </a:pPr>
            <a:r>
              <a:rPr lang="he-IL" altLang="he-IL" sz="4800" dirty="0">
                <a:solidFill>
                  <a:srgbClr val="C00000"/>
                </a:solidFill>
                <a:latin typeface="Varela Round" pitchFamily="2" charset="-79"/>
                <a:ea typeface="+mj-ea"/>
                <a:cs typeface="Varela Round" pitchFamily="2" charset="-79"/>
              </a:rPr>
              <a:t>הפריטים המושווים- </a:t>
            </a:r>
            <a:r>
              <a:rPr lang="he-IL" altLang="he-IL" sz="4800" dirty="0">
                <a:solidFill>
                  <a:srgbClr val="002060"/>
                </a:solidFill>
                <a:latin typeface="Varela Round" pitchFamily="2" charset="-79"/>
                <a:ea typeface="+mj-ea"/>
                <a:cs typeface="Varela Round" pitchFamily="2" charset="-79"/>
              </a:rPr>
              <a:t>סוגים שונים של מצלמות</a:t>
            </a:r>
          </a:p>
          <a:p>
            <a:pPr marL="0" indent="0" algn="ctr">
              <a:buNone/>
            </a:pPr>
            <a:endParaRPr lang="he-IL" altLang="he-IL" sz="4400" b="1" dirty="0">
              <a:solidFill>
                <a:srgbClr val="002060"/>
              </a:solidFill>
              <a:latin typeface="Varela Round" pitchFamily="2" charset="-79"/>
              <a:ea typeface="+mj-ea"/>
              <a:cs typeface="Varela Round" pitchFamily="2" charset="-79"/>
            </a:endParaRPr>
          </a:p>
          <a:p>
            <a:pPr algn="ctr">
              <a:buFont typeface="Wingdings" panose="05000000000000000000" pitchFamily="2" charset="2"/>
              <a:buNone/>
            </a:pPr>
            <a:endParaRPr lang="en-US" altLang="he-IL" sz="4400" b="1" dirty="0">
              <a:solidFill>
                <a:srgbClr val="002060"/>
              </a:solidFill>
              <a:latin typeface="Varela Round" pitchFamily="2" charset="-79"/>
              <a:ea typeface="+mj-ea"/>
              <a:cs typeface="Varela Round" pitchFamily="2" charset="-79"/>
            </a:endParaRPr>
          </a:p>
        </p:txBody>
      </p:sp>
      <p:pic>
        <p:nvPicPr>
          <p:cNvPr id="8" name="תמונה 7">
            <a:extLst>
              <a:ext uri="{FF2B5EF4-FFF2-40B4-BE49-F238E27FC236}">
                <a16:creationId xmlns:a16="http://schemas.microsoft.com/office/drawing/2014/main" id="{2EA3A0D7-B0E3-4B65-9FC2-091E0C195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10" y="3876250"/>
            <a:ext cx="2519961" cy="19018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תמונה 8">
            <a:extLst>
              <a:ext uri="{FF2B5EF4-FFF2-40B4-BE49-F238E27FC236}">
                <a16:creationId xmlns:a16="http://schemas.microsoft.com/office/drawing/2014/main" id="{2022F006-0CA1-455D-8EE7-E8CC21864A78}"/>
              </a:ext>
            </a:extLst>
          </p:cNvPr>
          <p:cNvPicPr>
            <a:picLocks noChangeAspect="1"/>
          </p:cNvPicPr>
          <p:nvPr/>
        </p:nvPicPr>
        <p:blipFill>
          <a:blip r:embed="rId4">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flipH="1">
            <a:off x="2835770" y="4360705"/>
            <a:ext cx="2519961" cy="2015075"/>
          </a:xfrm>
          <a:prstGeom prst="rect">
            <a:avLst/>
          </a:prstGeom>
        </p:spPr>
      </p:pic>
    </p:spTree>
    <p:extLst>
      <p:ext uri="{BB962C8B-B14F-4D97-AF65-F5344CB8AC3E}">
        <p14:creationId xmlns:p14="http://schemas.microsoft.com/office/powerpoint/2010/main" val="390316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D3D45E-06B3-40C5-AC12-F2BCC94A37FF}"/>
              </a:ext>
            </a:extLst>
          </p:cNvPr>
          <p:cNvSpPr>
            <a:spLocks noGrp="1"/>
          </p:cNvSpPr>
          <p:nvPr>
            <p:ph type="title"/>
          </p:nvPr>
        </p:nvSpPr>
        <p:spPr>
          <a:xfrm>
            <a:off x="515206" y="419563"/>
            <a:ext cx="11160000" cy="720000"/>
          </a:xfrm>
        </p:spPr>
        <p:txBody>
          <a:bodyPr/>
          <a:lstStyle/>
          <a:p>
            <a:r>
              <a:rPr lang="he-IL" dirty="0"/>
              <a:t>מטרת ההשוואה</a:t>
            </a:r>
          </a:p>
        </p:txBody>
      </p:sp>
      <p:sp>
        <p:nvSpPr>
          <p:cNvPr id="3" name="מציין מיקום תוכן 2">
            <a:extLst>
              <a:ext uri="{FF2B5EF4-FFF2-40B4-BE49-F238E27FC236}">
                <a16:creationId xmlns:a16="http://schemas.microsoft.com/office/drawing/2014/main" id="{C6D13570-16A4-4C59-ADAC-52DD39E6AEA3}"/>
              </a:ext>
            </a:extLst>
          </p:cNvPr>
          <p:cNvSpPr>
            <a:spLocks noGrp="1"/>
          </p:cNvSpPr>
          <p:nvPr>
            <p:ph idx="1"/>
          </p:nvPr>
        </p:nvSpPr>
        <p:spPr>
          <a:xfrm>
            <a:off x="400467" y="1379823"/>
            <a:ext cx="11160000" cy="872194"/>
          </a:xfrm>
        </p:spPr>
        <p:txBody>
          <a:bodyPr>
            <a:normAutofit lnSpcReduction="10000"/>
          </a:bodyPr>
          <a:lstStyle/>
          <a:p>
            <a:pPr marL="0" indent="0">
              <a:buNone/>
            </a:pPr>
            <a:r>
              <a:rPr lang="he-IL" altLang="he-IL" sz="3200" b="1" dirty="0"/>
              <a:t>לשם מה אנו עורכים את ההשוואה?</a:t>
            </a:r>
          </a:p>
          <a:p>
            <a:endParaRPr lang="he-IL" dirty="0"/>
          </a:p>
        </p:txBody>
      </p:sp>
      <p:grpSp>
        <p:nvGrpSpPr>
          <p:cNvPr id="6" name="קבוצה 5"/>
          <p:cNvGrpSpPr/>
          <p:nvPr/>
        </p:nvGrpSpPr>
        <p:grpSpPr>
          <a:xfrm>
            <a:off x="3829050" y="2361304"/>
            <a:ext cx="7731419" cy="2145951"/>
            <a:chOff x="3829050" y="2187587"/>
            <a:chExt cx="7731419" cy="2145951"/>
          </a:xfrm>
        </p:grpSpPr>
        <p:sp>
          <p:nvSpPr>
            <p:cNvPr id="5" name="מלבן 4">
              <a:extLst>
                <a:ext uri="{FF2B5EF4-FFF2-40B4-BE49-F238E27FC236}">
                  <a16:creationId xmlns:a16="http://schemas.microsoft.com/office/drawing/2014/main" id="{08BCC04F-2712-41A0-878A-300C7335BFA3}"/>
                </a:ext>
              </a:extLst>
            </p:cNvPr>
            <p:cNvSpPr/>
            <p:nvPr/>
          </p:nvSpPr>
          <p:spPr>
            <a:xfrm>
              <a:off x="5467644" y="2187587"/>
              <a:ext cx="6092825" cy="595548"/>
            </a:xfrm>
            <a:prstGeom prst="rect">
              <a:avLst/>
            </a:prstGeom>
          </p:spPr>
          <p:txBody>
            <a:bodyPr>
              <a:spAutoFit/>
            </a:bodyPr>
            <a:lstStyle/>
            <a:p>
              <a:pPr marL="342900" lvl="0" indent="-342900">
                <a:lnSpc>
                  <a:spcPct val="150000"/>
                </a:lnSpc>
                <a:spcAft>
                  <a:spcPts val="600"/>
                </a:spcAft>
                <a:buFont typeface="Arial" panose="020B0604020202020204" pitchFamily="34" charset="0"/>
                <a:buChar char="•"/>
              </a:pPr>
              <a:r>
                <a:rPr lang="he-IL" altLang="he-IL" sz="2400" dirty="0">
                  <a:solidFill>
                    <a:srgbClr val="002060"/>
                  </a:solidFill>
                  <a:latin typeface="Varela Round" pitchFamily="2" charset="-79"/>
                  <a:cs typeface="Varela Round" pitchFamily="2" charset="-79"/>
                </a:rPr>
                <a:t>לבדוק איזו מצלמה כדאי לרכוש. </a:t>
              </a:r>
            </a:p>
          </p:txBody>
        </p:sp>
        <p:sp>
          <p:nvSpPr>
            <p:cNvPr id="7" name="מלבן 6">
              <a:extLst>
                <a:ext uri="{FF2B5EF4-FFF2-40B4-BE49-F238E27FC236}">
                  <a16:creationId xmlns:a16="http://schemas.microsoft.com/office/drawing/2014/main" id="{003EAC8A-97B8-4DE2-89B1-7A4286664900}"/>
                </a:ext>
              </a:extLst>
            </p:cNvPr>
            <p:cNvSpPr/>
            <p:nvPr/>
          </p:nvSpPr>
          <p:spPr>
            <a:xfrm>
              <a:off x="3829050" y="2988199"/>
              <a:ext cx="7731417" cy="595548"/>
            </a:xfrm>
            <a:prstGeom prst="rect">
              <a:avLst/>
            </a:prstGeom>
          </p:spPr>
          <p:txBody>
            <a:bodyPr wrap="square">
              <a:spAutoFit/>
            </a:bodyPr>
            <a:lstStyle/>
            <a:p>
              <a:pPr marL="342900" lvl="0" indent="-342900">
                <a:lnSpc>
                  <a:spcPct val="150000"/>
                </a:lnSpc>
                <a:spcAft>
                  <a:spcPts val="600"/>
                </a:spcAft>
                <a:buFont typeface="Arial" pitchFamily="34" charset="0"/>
                <a:buChar char="•"/>
              </a:pPr>
              <a:r>
                <a:rPr lang="he-IL" altLang="he-IL" sz="2400" dirty="0">
                  <a:solidFill>
                    <a:srgbClr val="002060"/>
                  </a:solidFill>
                  <a:latin typeface="Varela Round" pitchFamily="2" charset="-79"/>
                  <a:cs typeface="Varela Round" pitchFamily="2" charset="-79"/>
                </a:rPr>
                <a:t>להסיק מהי המצלמה המומלצת ביותר בשוק כיום. </a:t>
              </a:r>
            </a:p>
          </p:txBody>
        </p:sp>
        <p:sp>
          <p:nvSpPr>
            <p:cNvPr id="9" name="מלבן 8">
              <a:extLst>
                <a:ext uri="{FF2B5EF4-FFF2-40B4-BE49-F238E27FC236}">
                  <a16:creationId xmlns:a16="http://schemas.microsoft.com/office/drawing/2014/main" id="{9A961D99-D77E-4F06-AFC5-4DDF569295E4}"/>
                </a:ext>
              </a:extLst>
            </p:cNvPr>
            <p:cNvSpPr/>
            <p:nvPr/>
          </p:nvSpPr>
          <p:spPr>
            <a:xfrm>
              <a:off x="4095751" y="3737990"/>
              <a:ext cx="7464718" cy="595548"/>
            </a:xfrm>
            <a:prstGeom prst="rect">
              <a:avLst/>
            </a:prstGeom>
          </p:spPr>
          <p:txBody>
            <a:bodyPr wrap="square">
              <a:spAutoFit/>
            </a:bodyPr>
            <a:lstStyle/>
            <a:p>
              <a:pPr marL="342900" lvl="0" indent="-342900">
                <a:lnSpc>
                  <a:spcPct val="150000"/>
                </a:lnSpc>
                <a:spcAft>
                  <a:spcPts val="600"/>
                </a:spcAft>
                <a:buFont typeface="Arial" pitchFamily="34" charset="0"/>
                <a:buChar char="•"/>
              </a:pPr>
              <a:r>
                <a:rPr lang="he-IL" altLang="he-IL" sz="2400" dirty="0">
                  <a:solidFill>
                    <a:srgbClr val="002060"/>
                  </a:solidFill>
                  <a:latin typeface="Varela Round" pitchFamily="2" charset="-79"/>
                  <a:cs typeface="Varela Round" pitchFamily="2" charset="-79"/>
                </a:rPr>
                <a:t>להחליט איזו מצלמה עונה על הצרכים שלי.</a:t>
              </a:r>
            </a:p>
          </p:txBody>
        </p:sp>
      </p:grpSp>
      <p:pic>
        <p:nvPicPr>
          <p:cNvPr id="10" name="תמונה 9">
            <a:extLst>
              <a:ext uri="{FF2B5EF4-FFF2-40B4-BE49-F238E27FC236}">
                <a16:creationId xmlns:a16="http://schemas.microsoft.com/office/drawing/2014/main" id="{532E97A6-89A3-4211-9FF0-8C1BC114B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10" y="3459690"/>
            <a:ext cx="2519961" cy="19018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6937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3223</TotalTime>
  <Words>2431</Words>
  <Application>Microsoft Office PowerPoint</Application>
  <PresentationFormat>מותאם אישית</PresentationFormat>
  <Paragraphs>448</Paragraphs>
  <Slides>41</Slides>
  <Notes>39</Notes>
  <HiddenSlides>0</HiddenSlides>
  <MMClips>13</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41</vt:i4>
      </vt:variant>
    </vt:vector>
  </HeadingPairs>
  <TitlesOfParts>
    <vt:vector size="47" baseType="lpstr">
      <vt:lpstr>Adobe Gothic Std B</vt:lpstr>
      <vt:lpstr>Arial</vt:lpstr>
      <vt:lpstr>Calibri</vt:lpstr>
      <vt:lpstr>Varela Round</vt:lpstr>
      <vt:lpstr>Wingdings</vt:lpstr>
      <vt:lpstr>ערכת נושא Office</vt:lpstr>
      <vt:lpstr>מערכת שיעורים למגזר החרדי</vt:lpstr>
      <vt:lpstr>מיומנות השוואה</vt:lpstr>
      <vt:lpstr>מה נלמד היום? </vt:lpstr>
      <vt:lpstr>השוואה- לשם מה???  מתי נתקלתם בצורך לערוך השוואה?</vt:lpstr>
      <vt:lpstr>דוגמאות להשוואה </vt:lpstr>
      <vt:lpstr>מצגת של PowerPoint‏</vt:lpstr>
      <vt:lpstr>איזו מצלמה כדאי לרכוש?</vt:lpstr>
      <vt:lpstr>מצגת של PowerPoint‏</vt:lpstr>
      <vt:lpstr>מטרת ההשוואה</vt:lpstr>
      <vt:lpstr>זיהוי תבחינים / קריטריונים </vt:lpstr>
      <vt:lpstr>מה למדנו עד כה על ההשוואה? </vt:lpstr>
      <vt:lpstr>נושא ההשוואה</vt:lpstr>
      <vt:lpstr>מצגת של PowerPoint‏</vt:lpstr>
      <vt:lpstr>מצגת של PowerPoint‏</vt:lpstr>
      <vt:lpstr>מצגת של PowerPoint‏</vt:lpstr>
      <vt:lpstr>מצגת של PowerPoint‏</vt:lpstr>
      <vt:lpstr>מצגת של PowerPoint‏</vt:lpstr>
      <vt:lpstr>מצגת של PowerPoint‏</vt:lpstr>
      <vt:lpstr>המסקנה</vt:lpstr>
      <vt:lpstr>השוואה בתחומי דעת שונים</vt:lpstr>
      <vt:lpstr>השוואה מתוך מדעים</vt:lpstr>
      <vt:lpstr>השוואה מתוך מדעים</vt:lpstr>
      <vt:lpstr>השוואה מתוך מדעים</vt:lpstr>
      <vt:lpstr>מצגת של PowerPoint‏</vt:lpstr>
      <vt:lpstr>מצגת של PowerPoint‏</vt:lpstr>
      <vt:lpstr>השלימו את הטבלה:</vt:lpstr>
      <vt:lpstr>מצגת של PowerPoint‏</vt:lpstr>
      <vt:lpstr>המסקנה</vt:lpstr>
      <vt:lpstr>השוואה בין כמות המשקעים באזורים שונים בארץ בחודש חשוון</vt:lpstr>
      <vt:lpstr> משימה עיינו במפת המשקעים וכתבו מהי כמות המשקעים ב: * צפון הנגב והנגב-  דרומה של ארץ ישראל. * צפון מערב א"י.  בכתיבת המסקנות השתמשו בהיגדים:  מן ההשוואה עולה ש... ניתן להסיק ש  המסקנה היא...  </vt:lpstr>
      <vt:lpstr>מצגת של PowerPoint‏</vt:lpstr>
      <vt:lpstr>מצגת של PowerPoint‏</vt:lpstr>
      <vt:lpstr>השוואה באמצעות דיאגרמת עמודות</vt:lpstr>
      <vt:lpstr>מצגת של PowerPoint‏</vt:lpstr>
      <vt:lpstr>מצגת של PowerPoint‏</vt:lpstr>
      <vt:lpstr>מה למדנו בשיעור על ההשוואה? </vt:lpstr>
      <vt:lpstr>מטלת המשך</vt:lpstr>
      <vt:lpstr>מצגת של PowerPoint‏</vt:lpstr>
      <vt:lpstr>מצגת של PowerPoint‏</vt:lpstr>
      <vt:lpstr>תודה על ההקשבה</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נעמה כהן-לוז</cp:lastModifiedBy>
  <cp:revision>328</cp:revision>
  <dcterms:created xsi:type="dcterms:W3CDTF">2020-03-15T19:13:03Z</dcterms:created>
  <dcterms:modified xsi:type="dcterms:W3CDTF">2020-08-28T08:22:07Z</dcterms:modified>
</cp:coreProperties>
</file>