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3"/>
  </p:notesMasterIdLst>
  <p:sldIdLst>
    <p:sldId id="257" r:id="rId2"/>
    <p:sldId id="262" r:id="rId3"/>
    <p:sldId id="263" r:id="rId4"/>
    <p:sldId id="288" r:id="rId5"/>
    <p:sldId id="323" r:id="rId6"/>
    <p:sldId id="322" r:id="rId7"/>
    <p:sldId id="318" r:id="rId8"/>
    <p:sldId id="319" r:id="rId9"/>
    <p:sldId id="320" r:id="rId10"/>
    <p:sldId id="321" r:id="rId11"/>
    <p:sldId id="311" r:id="rId12"/>
    <p:sldId id="312" r:id="rId13"/>
    <p:sldId id="313" r:id="rId14"/>
    <p:sldId id="314" r:id="rId15"/>
    <p:sldId id="315" r:id="rId16"/>
    <p:sldId id="316" r:id="rId17"/>
    <p:sldId id="363" r:id="rId18"/>
    <p:sldId id="355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07" r:id="rId28"/>
    <p:sldId id="372" r:id="rId29"/>
    <p:sldId id="373" r:id="rId30"/>
    <p:sldId id="374" r:id="rId31"/>
    <p:sldId id="376" r:id="rId32"/>
    <p:sldId id="377" r:id="rId33"/>
    <p:sldId id="381" r:id="rId34"/>
    <p:sldId id="378" r:id="rId35"/>
    <p:sldId id="379" r:id="rId36"/>
    <p:sldId id="380" r:id="rId37"/>
    <p:sldId id="382" r:id="rId38"/>
    <p:sldId id="383" r:id="rId39"/>
    <p:sldId id="384" r:id="rId40"/>
    <p:sldId id="385" r:id="rId41"/>
    <p:sldId id="386" r:id="rId42"/>
    <p:sldId id="387" r:id="rId43"/>
    <p:sldId id="398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7" r:id="rId52"/>
    <p:sldId id="401" r:id="rId53"/>
    <p:sldId id="399" r:id="rId54"/>
    <p:sldId id="400" r:id="rId55"/>
    <p:sldId id="402" r:id="rId56"/>
    <p:sldId id="395" r:id="rId57"/>
    <p:sldId id="403" r:id="rId58"/>
    <p:sldId id="404" r:id="rId59"/>
    <p:sldId id="405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375" r:id="rId71"/>
    <p:sldId id="291" r:id="rId7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35" y="67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453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37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15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62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79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84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09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73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545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0263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16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860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02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799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6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605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002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856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00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131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152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25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311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546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6049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9399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500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544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13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325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6352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312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5273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217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87966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4836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795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9633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780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21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5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31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27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24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7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11.png"/><Relationship Id="rId7" Type="http://schemas.microsoft.com/office/2007/relationships/hdphoto" Target="../media/hdphoto4.wdp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microsoft.com/office/2007/relationships/hdphoto" Target="../media/hdphoto3.wdp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4.wdp"/><Relationship Id="rId15" Type="http://schemas.microsoft.com/office/2007/relationships/hdphoto" Target="../media/hdphoto3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3" Type="http://schemas.openxmlformats.org/officeDocument/2006/relationships/image" Target="../media/image1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4.wdp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3" Type="http://schemas.openxmlformats.org/officeDocument/2006/relationships/image" Target="../media/image1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4.wdp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3" Type="http://schemas.openxmlformats.org/officeDocument/2006/relationships/image" Target="../media/image1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4.wdp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microsoft.com/office/2007/relationships/hdphoto" Target="../media/hdphoto3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3521" y="332146"/>
            <a:ext cx="1390919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נקודות אפס.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חיובית .</a:t>
                </a:r>
              </a:p>
              <a:p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942637D5-DE4F-429D-B441-3A408AB0DF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942637D5-DE4F-429D-B441-3A408AB0D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4753"/>
          <a:stretch/>
        </p:blipFill>
        <p:spPr>
          <a:xfrm>
            <a:off x="2648974" y="1567973"/>
            <a:ext cx="6679852" cy="1940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7A742A7-7CF6-48F7-9F65-A0E6F99E77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7A742A7-7CF6-48F7-9F65-A0E6F99E7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64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47250"/>
          <a:stretch/>
        </p:blipFill>
        <p:spPr>
          <a:xfrm>
            <a:off x="2648974" y="1567974"/>
            <a:ext cx="6679852" cy="4054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BD0DAE3-8D5E-4672-AE15-A7EFD56D75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BD0DAE3-8D5E-4672-AE15-A7EFD56D7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23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32190"/>
          <a:stretch/>
        </p:blipFill>
        <p:spPr>
          <a:xfrm>
            <a:off x="2648974" y="1567973"/>
            <a:ext cx="6679852" cy="5212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79F0F7B8-B101-40A1-A5AA-B02EFA8C2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79F0F7B8-B101-40A1-A5AA-B02EFA8C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51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28" b="11126"/>
          <a:stretch/>
        </p:blipFill>
        <p:spPr>
          <a:xfrm>
            <a:off x="2483604" y="1630008"/>
            <a:ext cx="6679852" cy="3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5212205"/>
          </a:xfrm>
        </p:spPr>
        <p:txBody>
          <a:bodyPr/>
          <a:lstStyle/>
          <a:p>
            <a:r>
              <a:rPr lang="he-IL" dirty="0"/>
              <a:t>מה לגבי קיצון ?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27" b="622"/>
          <a:stretch/>
        </p:blipFill>
        <p:spPr>
          <a:xfrm>
            <a:off x="2483604" y="1630008"/>
            <a:ext cx="6679852" cy="46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הקשר בין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5C12B4-EA78-419F-8B44-501E5DD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765" b="622"/>
          <a:stretch/>
        </p:blipFill>
        <p:spPr>
          <a:xfrm>
            <a:off x="2269596" y="1630008"/>
            <a:ext cx="6679852" cy="3044757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891AAF7-8FBC-4CC1-833F-3851FC7B2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4"/>
            <a:ext cx="11161453" cy="3325242"/>
          </a:xfrm>
        </p:spPr>
        <p:txBody>
          <a:bodyPr/>
          <a:lstStyle/>
          <a:p>
            <a:r>
              <a:rPr lang="he-IL" dirty="0"/>
              <a:t>המסקנות :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1276B23-6171-4062-8ADC-638CC4257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498" y="4893215"/>
            <a:ext cx="6838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4128" y="155448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128" y="155448"/>
                <a:ext cx="9802368" cy="720000"/>
              </a:xfrm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נוספות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13561" cy="513457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sz="2800" dirty="0"/>
                  <a:t>אסימפטוטה אופקית ב-</a:t>
                </a:r>
                <a:r>
                  <a:rPr lang="en-US" sz="2800" b="0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  ,           ב-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היא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2800" dirty="0"/>
                  <a:t> </a:t>
                </a:r>
              </a:p>
              <a:p>
                <a:pPr marL="0" indent="0">
                  <a:buNone/>
                </a:pPr>
                <a:r>
                  <a:rPr lang="he-IL" sz="2800" dirty="0"/>
                  <a:t>                                                                             בתנאי ש 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 err="1"/>
                  <a:t>אסימפטוטה</a:t>
                </a:r>
                <a:r>
                  <a:rPr lang="he-IL" sz="2800" dirty="0"/>
                  <a:t> אנכית  נשמרת רק 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Varela Round"/>
                      </a:rPr>
                      <m:t>∞</m:t>
                    </m:r>
                  </m:oMath>
                </a14:m>
                <a:r>
                  <a:rPr lang="he-IL" sz="2800" dirty="0"/>
                  <a:t>  מימין או/ ו משמאל </a:t>
                </a:r>
              </a:p>
              <a:p>
                <a:pPr marL="0" indent="0">
                  <a:buNone/>
                </a:pPr>
                <a:r>
                  <a:rPr lang="he-IL" sz="2800" dirty="0"/>
                  <a:t>    לנקודת אי ההגדרה.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/>
                  <a:t>אם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e-IL" sz="2800" dirty="0"/>
                  <a:t>נקודת "אי רציפות סליקה" ב-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800" dirty="0"/>
                  <a:t>  אז ב-</a:t>
                </a:r>
                <a:r>
                  <a:rPr lang="en-US" sz="2800" dirty="0">
                    <a:solidFill>
                      <a:srgbClr val="FF0000"/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he-IL" sz="2800" dirty="0"/>
                  <a:t>תהיה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/>
                  <a:t>  נקודת "אי רציפות סליקה",  בתנאי ש-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800" dirty="0"/>
                  <a:t>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/>
                  <a:t>כבר ראינו-  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r>
                  <a:rPr lang="he-IL" sz="2800" dirty="0"/>
                  <a:t>                                                     יש </a:t>
                </a:r>
                <a:r>
                  <a:rPr lang="he-IL" sz="2800" dirty="0" err="1"/>
                  <a:t>אסימפטוטות</a:t>
                </a:r>
                <a:r>
                  <a:rPr lang="he-IL" sz="2800" dirty="0"/>
                  <a:t> אנכיות .</a:t>
                </a:r>
              </a:p>
              <a:p>
                <a:pPr marL="0" indent="0">
                  <a:buNone/>
                </a:pPr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13561" cy="5134579"/>
              </a:xfrm>
              <a:blipFill>
                <a:blip r:embed="rId4"/>
                <a:stretch>
                  <a:fillRect t="-1898" r="-10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97E53DA8-6265-4894-9B6E-203F72E6F38E}"/>
              </a:ext>
            </a:extLst>
          </p:cNvPr>
          <p:cNvSpPr/>
          <p:nvPr/>
        </p:nvSpPr>
        <p:spPr>
          <a:xfrm>
            <a:off x="5326282" y="15679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53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err="1"/>
              <a:t>טרספורמציה</a:t>
            </a:r>
            <a:r>
              <a:rPr lang="he-IL" dirty="0"/>
              <a:t> של </a:t>
            </a:r>
            <a:r>
              <a:rPr lang="en-US" dirty="0"/>
              <a:t>ln 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8493" y="1568450"/>
            <a:ext cx="8052507" cy="43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err="1"/>
              <a:t>טרספורמציה</a:t>
            </a:r>
            <a:r>
              <a:rPr lang="he-IL" dirty="0"/>
              <a:t> של </a:t>
            </a:r>
            <a:r>
              <a:rPr lang="en-US" dirty="0"/>
              <a:t>ln 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900" b="57379"/>
          <a:stretch/>
        </p:blipFill>
        <p:spPr>
          <a:xfrm>
            <a:off x="5739319" y="1568451"/>
            <a:ext cx="5161681" cy="1860550"/>
          </a:xfrm>
          <a:prstGeom prst="rect">
            <a:avLst/>
          </a:prstGeom>
        </p:spPr>
      </p:pic>
      <p:pic>
        <p:nvPicPr>
          <p:cNvPr id="6" name="מציין מיקום תוכן 4">
            <a:extLst>
              <a:ext uri="{FF2B5EF4-FFF2-40B4-BE49-F238E27FC236}">
                <a16:creationId xmlns:a16="http://schemas.microsoft.com/office/drawing/2014/main" id="{41944739-94F6-473E-AADE-E1F34C633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0" t="4234" r="64905" b="30528"/>
          <a:stretch/>
        </p:blipFill>
        <p:spPr>
          <a:xfrm>
            <a:off x="1979490" y="1380381"/>
            <a:ext cx="2709242" cy="284790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5042660-7938-4132-823C-CA1631E6F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996" y="3810708"/>
            <a:ext cx="51435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50971" b="-70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313866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מתמטיקה שאלון 582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03004" y="4190853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אורית כהן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81" t="42620" b="5571"/>
          <a:stretch/>
        </p:blipFill>
        <p:spPr>
          <a:xfrm>
            <a:off x="6400800" y="1882302"/>
            <a:ext cx="5275926" cy="2261681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63522ADA-7A73-45E8-9503-BC1432F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0" t="4234" r="64905" b="30528"/>
          <a:stretch/>
        </p:blipFill>
        <p:spPr>
          <a:xfrm>
            <a:off x="943583" y="1380380"/>
            <a:ext cx="4357991" cy="45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81" t="42620" b="5571"/>
          <a:stretch/>
        </p:blipFill>
        <p:spPr>
          <a:xfrm>
            <a:off x="5982511" y="1702990"/>
            <a:ext cx="5694215" cy="2440993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63522ADA-7A73-45E8-9503-BC1432F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0" t="4234" r="64905" b="30528"/>
          <a:stretch/>
        </p:blipFill>
        <p:spPr>
          <a:xfrm>
            <a:off x="-223736" y="1396544"/>
            <a:ext cx="4357991" cy="458104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0BC42F4-0BFB-403E-B2F3-BDE5B4B1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228" y="1837580"/>
            <a:ext cx="4267200" cy="5905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65E396B-057F-4729-89B7-8E9AC054A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726" y="4663282"/>
            <a:ext cx="8763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81" t="42620" b="5571"/>
          <a:stretch/>
        </p:blipFill>
        <p:spPr>
          <a:xfrm>
            <a:off x="6750997" y="1745096"/>
            <a:ext cx="5369072" cy="2301611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63522ADA-7A73-45E8-9503-BC1432F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5" t="4234" r="64905" b="30528"/>
          <a:stretch/>
        </p:blipFill>
        <p:spPr>
          <a:xfrm>
            <a:off x="0" y="1396544"/>
            <a:ext cx="3892263" cy="458104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4F9F597-3258-4EF1-88CA-29D9DAB0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40" y="2109165"/>
            <a:ext cx="4267200" cy="6762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FBCF75F-229F-4F46-927C-667EFA0F0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055" y="5195105"/>
            <a:ext cx="9505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81" t="42620" b="5571"/>
          <a:stretch/>
        </p:blipFill>
        <p:spPr>
          <a:xfrm>
            <a:off x="6750997" y="1745096"/>
            <a:ext cx="5369072" cy="2301611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63522ADA-7A73-45E8-9503-BC1432F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5" t="4234" r="64905" b="30528"/>
          <a:stretch/>
        </p:blipFill>
        <p:spPr>
          <a:xfrm>
            <a:off x="0" y="1396544"/>
            <a:ext cx="3892263" cy="458104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1F63341-5013-4F63-9989-3430CE07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49" y="2605388"/>
            <a:ext cx="2905125" cy="5810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AC7E5D4-401B-4D9B-AFCE-55AD6E066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019" y="4586937"/>
            <a:ext cx="6838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81" t="42620" b="5571"/>
          <a:stretch/>
        </p:blipFill>
        <p:spPr>
          <a:xfrm>
            <a:off x="6750997" y="1745096"/>
            <a:ext cx="5369072" cy="2301611"/>
          </a:xfrm>
          <a:prstGeom prst="rect">
            <a:avLst/>
          </a:prstGeom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63522ADA-7A73-45E8-9503-BC1432F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5" t="4234" r="64905" b="30528"/>
          <a:stretch/>
        </p:blipFill>
        <p:spPr>
          <a:xfrm>
            <a:off x="0" y="1396544"/>
            <a:ext cx="3892263" cy="458104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61C60B2-91F3-4BB0-A7FC-097800D0E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566" y="3451394"/>
            <a:ext cx="5334000" cy="11906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A506A7B-9D66-433C-BE62-712AEEA85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837" y="5138547"/>
            <a:ext cx="6838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5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97BE44-C978-45E8-BFE6-6ABF38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1- מתוך שאלון 582 </a:t>
            </a:r>
            <a:r>
              <a:rPr lang="he-IL" dirty="0" err="1"/>
              <a:t>תשעד</a:t>
            </a:r>
            <a:r>
              <a:rPr lang="he-IL" dirty="0"/>
              <a:t> מועד ג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09DA29-4062-4E92-B64B-EDFFE866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  נתבונן רק על גרף 2 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F7E0DD-589B-4241-86D7-73B33E7F04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488" t="5088" b="-6035"/>
          <a:stretch/>
        </p:blipFill>
        <p:spPr>
          <a:xfrm>
            <a:off x="2149814" y="1712026"/>
            <a:ext cx="8316554" cy="44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C4731E11-6604-4993-9A21-9E8937194E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35412" y="444889"/>
                <a:ext cx="9591083" cy="579239"/>
              </a:xfrm>
            </p:spPr>
            <p:txBody>
              <a:bodyPr/>
              <a:lstStyle/>
              <a:p>
                <a:r>
                  <a:rPr lang="he-IL" dirty="0"/>
                  <a:t>דוגמא 1-נתונה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 , צריך לשרטט את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C4731E11-6604-4993-9A21-9E8937194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5412" y="444889"/>
                <a:ext cx="9591083" cy="579239"/>
              </a:xfrm>
              <a:blipFill>
                <a:blip r:embed="rId2"/>
                <a:stretch>
                  <a:fillRect l="-191" t="-96842" r="-127" b="-123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FF3F5F-CF20-4D17-95AE-816E19C3F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סעיף ב5 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85EA745-D619-4FDB-8B7C-A013A50809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94446" y="1522088"/>
            <a:ext cx="6449438" cy="5024790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D924438-A8E6-443D-84EA-BCA0A8A736A2}"/>
              </a:ext>
            </a:extLst>
          </p:cNvPr>
          <p:cNvCxnSpPr>
            <a:cxnSpLocks/>
          </p:cNvCxnSpPr>
          <p:nvPr/>
        </p:nvCxnSpPr>
        <p:spPr>
          <a:xfrm>
            <a:off x="7031836" y="3210127"/>
            <a:ext cx="0" cy="66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330C94C4-73C4-4CBA-8684-4DEBEC98C950}"/>
              </a:ext>
            </a:extLst>
          </p:cNvPr>
          <p:cNvCxnSpPr>
            <a:cxnSpLocks/>
          </p:cNvCxnSpPr>
          <p:nvPr/>
        </p:nvCxnSpPr>
        <p:spPr>
          <a:xfrm>
            <a:off x="5086304" y="3210127"/>
            <a:ext cx="0" cy="66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B50201AC-E966-4E66-B5CB-6A124578CD91}"/>
              </a:ext>
            </a:extLst>
          </p:cNvPr>
          <p:cNvCxnSpPr>
            <a:cxnSpLocks/>
          </p:cNvCxnSpPr>
          <p:nvPr/>
        </p:nvCxnSpPr>
        <p:spPr>
          <a:xfrm>
            <a:off x="5203211" y="1819072"/>
            <a:ext cx="0" cy="48993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DE21C68-046C-44EC-A5FA-9D13284E536F}"/>
              </a:ext>
            </a:extLst>
          </p:cNvPr>
          <p:cNvCxnSpPr>
            <a:cxnSpLocks/>
          </p:cNvCxnSpPr>
          <p:nvPr/>
        </p:nvCxnSpPr>
        <p:spPr>
          <a:xfrm>
            <a:off x="6808274" y="1744128"/>
            <a:ext cx="0" cy="46689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5ED4C0EC-B11D-4D51-97BA-FB76CCBF0615}"/>
              </a:ext>
            </a:extLst>
          </p:cNvPr>
          <p:cNvCxnSpPr>
            <a:cxnSpLocks/>
          </p:cNvCxnSpPr>
          <p:nvPr/>
        </p:nvCxnSpPr>
        <p:spPr>
          <a:xfrm>
            <a:off x="8510029" y="1568450"/>
            <a:ext cx="74817" cy="484466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51ADE8FD-BD42-4F0C-BCD7-4B28FFB6F7D9}"/>
              </a:ext>
            </a:extLst>
          </p:cNvPr>
          <p:cNvCxnSpPr>
            <a:cxnSpLocks/>
          </p:cNvCxnSpPr>
          <p:nvPr/>
        </p:nvCxnSpPr>
        <p:spPr>
          <a:xfrm>
            <a:off x="8361283" y="3186493"/>
            <a:ext cx="33687" cy="636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B23AAF8A-3585-468C-9F26-F7B162809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152" y="1362715"/>
            <a:ext cx="673315" cy="41147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1AC147FC-45DD-493A-8055-FF7A88563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234" y="2716943"/>
            <a:ext cx="917233" cy="310241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86748DB3-D177-4900-AC7D-F2465F73E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522" y="3416715"/>
            <a:ext cx="254752" cy="33195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A51A5C5-C163-44BB-8798-5A94903BF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922" y="3439360"/>
            <a:ext cx="231979" cy="309305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A31217F3-5EA4-4D98-9536-C50043E9B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6292" y="3501961"/>
            <a:ext cx="345401" cy="2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95"/>
          <a:stretch/>
        </p:blipFill>
        <p:spPr>
          <a:xfrm>
            <a:off x="787939" y="2019512"/>
            <a:ext cx="5894411" cy="49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95"/>
          <a:stretch/>
        </p:blipFill>
        <p:spPr>
          <a:xfrm>
            <a:off x="5787956" y="1889252"/>
            <a:ext cx="5894411" cy="496874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5691D1E-CAA6-4546-A22E-F16A0C5A7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24595"/>
            <a:ext cx="5597492" cy="27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0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94" b="34922"/>
          <a:stretch/>
        </p:blipFill>
        <p:spPr>
          <a:xfrm>
            <a:off x="1790176" y="2245221"/>
            <a:ext cx="8330327" cy="4520046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732132DD-DBC5-4AD3-9FF5-C4053E72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0173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38835"/>
                <a:ext cx="10172408" cy="42219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e-IL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תזכורת –תכונות בסיסיות של הפונקציה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dirty="0"/>
                  <a:t>  </a:t>
                </a:r>
              </a:p>
              <a:p>
                <a:r>
                  <a:rPr lang="he-IL" dirty="0">
                    <a:sym typeface="Varela Round"/>
                  </a:rPr>
                  <a:t>חזרה-הקשר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תכונות בסיסיות(מתוך מצגת 1)</a:t>
                </a:r>
              </a:p>
              <a:p>
                <a:r>
                  <a:rPr lang="he-IL" dirty="0">
                    <a:sym typeface="Varela Round"/>
                  </a:rPr>
                  <a:t>חזרה-הקשר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Varela Round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e-IL" dirty="0">
                    <a:sym typeface="Varela Round"/>
                  </a:rPr>
                  <a:t>  </a:t>
                </a:r>
                <a:r>
                  <a:rPr lang="he-IL" dirty="0"/>
                  <a:t> התייחסות </a:t>
                </a:r>
                <a:r>
                  <a:rPr lang="he-IL" dirty="0" err="1"/>
                  <a:t>לאסמפטוטות</a:t>
                </a:r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                                                                     ו"חורים"(מתוך מצגת 1 )</a:t>
                </a:r>
              </a:p>
              <a:p>
                <a:r>
                  <a:rPr lang="he-IL" dirty="0"/>
                  <a:t>שלש דוגמאות מתוך שאלון 582  .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38835"/>
                <a:ext cx="10172408" cy="4221909"/>
              </a:xfrm>
              <a:blipFill>
                <a:blip r:embed="rId3"/>
                <a:stretch>
                  <a:fillRect r="-8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CA1EAC0-C2BE-4130-B85C-CD565D1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79" t="63930" r="4447" b="30889"/>
          <a:stretch/>
        </p:blipFill>
        <p:spPr>
          <a:xfrm>
            <a:off x="5118547" y="1894149"/>
            <a:ext cx="6942250" cy="667052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75C323B4-3A6A-41EB-BF61-E9DC30F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69883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CA1EAC0-C2BE-4130-B85C-CD565D1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79" t="63930" r="4447" b="30889"/>
          <a:stretch/>
        </p:blipFill>
        <p:spPr>
          <a:xfrm>
            <a:off x="5118547" y="1894149"/>
            <a:ext cx="6942250" cy="6670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1777B67-BB5F-4433-A8A8-F5B1228F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591" y="2833879"/>
            <a:ext cx="3381375" cy="3219450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D66364E2-5905-47C8-9FB9-1E1EA9B8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50386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CA1EAC0-C2BE-4130-B85C-CD565D1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79" t="63930" r="4447" b="30889"/>
          <a:stretch/>
        </p:blipFill>
        <p:spPr>
          <a:xfrm>
            <a:off x="5118547" y="1894149"/>
            <a:ext cx="6942250" cy="6670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1777B67-BB5F-4433-A8A8-F5B1228F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238" y="2911700"/>
            <a:ext cx="3381375" cy="32194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E5957EA-7E83-4679-9A4A-9E9E7F507F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91"/>
          <a:stretch/>
        </p:blipFill>
        <p:spPr>
          <a:xfrm>
            <a:off x="5924145" y="2794487"/>
            <a:ext cx="3574164" cy="2905125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A55F7C57-09F5-4EF9-8108-10E81408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85195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CA1EAC0-C2BE-4130-B85C-CD565D1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79" t="63930" r="4447" b="30889"/>
          <a:stretch/>
        </p:blipFill>
        <p:spPr>
          <a:xfrm>
            <a:off x="5118547" y="1894149"/>
            <a:ext cx="6942250" cy="6670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1777B67-BB5F-4433-A8A8-F5B1228F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238" y="2911700"/>
            <a:ext cx="3381375" cy="32194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E5957EA-7E83-4679-9A4A-9E9E7F507F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91"/>
          <a:stretch/>
        </p:blipFill>
        <p:spPr>
          <a:xfrm>
            <a:off x="5924145" y="2794487"/>
            <a:ext cx="3574164" cy="29051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7FB2FE-5062-47F0-8D08-C29327FE0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920" y="5638991"/>
            <a:ext cx="6191250" cy="828675"/>
          </a:xfrm>
          <a:prstGeom prst="rect">
            <a:avLst/>
          </a:prstGeom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39937CE3-6B7B-43CB-BB72-BCD61783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63671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CA1EAC0-C2BE-4130-B85C-CD565D1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79" t="63930" r="4447" b="30889"/>
          <a:stretch/>
        </p:blipFill>
        <p:spPr>
          <a:xfrm>
            <a:off x="5118547" y="1894149"/>
            <a:ext cx="6942250" cy="6670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1777B67-BB5F-4433-A8A8-F5B1228F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238" y="2911700"/>
            <a:ext cx="3381375" cy="32194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E5957EA-7E83-4679-9A4A-9E9E7F507F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91"/>
          <a:stretch/>
        </p:blipFill>
        <p:spPr>
          <a:xfrm>
            <a:off x="5924145" y="2794487"/>
            <a:ext cx="3574164" cy="29051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59DD7E3-4C9E-4A7A-B8C2-E74C087B0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15" y="4024853"/>
            <a:ext cx="3219450" cy="2743200"/>
          </a:xfrm>
          <a:prstGeom prst="rect">
            <a:avLst/>
          </a:prstGeom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7CCD1448-F77D-4F4E-AF78-295A0339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151729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8" name="מציין מיקום תוכן 4">
            <a:extLst>
              <a:ext uri="{FF2B5EF4-FFF2-40B4-BE49-F238E27FC236}">
                <a16:creationId xmlns:a16="http://schemas.microsoft.com/office/drawing/2014/main" id="{104BC93E-494D-414C-9460-8FC7884208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21" t="69272" r="4447" b="26123"/>
          <a:stretch/>
        </p:blipFill>
        <p:spPr>
          <a:xfrm>
            <a:off x="1599308" y="4727565"/>
            <a:ext cx="10592692" cy="720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CC21B37-A077-41B0-8770-2002410EF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43" t="3921" r="6584" b="92821"/>
          <a:stretch/>
        </p:blipFill>
        <p:spPr>
          <a:xfrm>
            <a:off x="4773016" y="1989347"/>
            <a:ext cx="7308737" cy="476655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4FA5C9CC-1800-4BC9-8D46-0D921092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843376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666346" y="3074316"/>
            <a:ext cx="5787957" cy="2650467"/>
          </a:xfrm>
          <a:prstGeom prst="rect">
            <a:avLst/>
          </a:prstGeom>
        </p:spPr>
      </p:pic>
      <p:pic>
        <p:nvPicPr>
          <p:cNvPr id="8" name="מציין מיקום תוכן 4">
            <a:extLst>
              <a:ext uri="{FF2B5EF4-FFF2-40B4-BE49-F238E27FC236}">
                <a16:creationId xmlns:a16="http://schemas.microsoft.com/office/drawing/2014/main" id="{104BC93E-494D-414C-9460-8FC7884208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21" t="69272" r="4447" b="26123"/>
          <a:stretch/>
        </p:blipFill>
        <p:spPr>
          <a:xfrm>
            <a:off x="1707578" y="5693329"/>
            <a:ext cx="10592692" cy="720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CC21B37-A077-41B0-8770-2002410EF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242" t="3921" r="6583" b="88732"/>
          <a:stretch/>
        </p:blipFill>
        <p:spPr>
          <a:xfrm>
            <a:off x="826852" y="2119582"/>
            <a:ext cx="11254902" cy="1074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DA0FD33-B001-44C2-812B-810DA708D3F9}"/>
                  </a:ext>
                </a:extLst>
              </p:cNvPr>
              <p:cNvSpPr txBox="1"/>
              <p:nvPr/>
            </p:nvSpPr>
            <p:spPr>
              <a:xfrm>
                <a:off x="5603132" y="3521572"/>
                <a:ext cx="5922521" cy="2722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400" b="1" dirty="0">
                    <a:solidFill>
                      <a:srgbClr val="00B050"/>
                    </a:solidFill>
                  </a:rPr>
                  <a:t>תחום ההגדרה של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𝒍𝒏𝒇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400" b="1" dirty="0">
                    <a:solidFill>
                      <a:srgbClr val="00B050"/>
                    </a:solidFill>
                  </a:rPr>
                  <a:t> הוא רק כאשר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400" b="1" dirty="0">
                    <a:solidFill>
                      <a:srgbClr val="00B050"/>
                    </a:solidFill>
                  </a:rPr>
                  <a:t>, ולכן תחומי החיוביות של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400" b="1" dirty="0">
                    <a:solidFill>
                      <a:srgbClr val="00B050"/>
                    </a:solidFill>
                  </a:rPr>
                  <a:t>  הוא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𝐱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   </m:t>
                    </m:r>
                    <m:r>
                      <a:rPr lang="he-IL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או</m:t>
                    </m:r>
                    <m:r>
                      <a:rPr lang="he-IL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  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𝟒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𝐱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400" b="1" i="0" dirty="0">
                  <a:solidFill>
                    <a:srgbClr val="00B050"/>
                  </a:solidFill>
                  <a:latin typeface="Cambria Math" panose="02040503050406030204" pitchFamily="18" charset="0"/>
                  <a:sym typeface="Varela Round"/>
                </a:endParaRPr>
              </a:p>
              <a:p>
                <a:r>
                  <a:rPr lang="he-IL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sym typeface="Varela Round"/>
                  </a:rPr>
                  <a:t>ו</a:t>
                </a:r>
                <a:r>
                  <a:rPr lang="en-US" sz="2400" b="1" dirty="0">
                    <a:solidFill>
                      <a:srgbClr val="00B050"/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𝒍𝒏𝒇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𝒙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) </m:t>
                    </m:r>
                  </m:oMath>
                </a14:m>
                <a:r>
                  <a:rPr lang="he-IL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sym typeface="Varela Round"/>
                  </a:rPr>
                  <a:t>לא מוגדרת כאשר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𝟎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sym typeface="Varela Round"/>
                  </a:rPr>
                  <a:t>ולכן תחום השליליות של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endParaRPr lang="he-IL" sz="2400" b="1" dirty="0">
                  <a:solidFill>
                    <a:srgbClr val="00B050"/>
                  </a:solidFill>
                  <a:latin typeface="Cambria Math" panose="02040503050406030204" pitchFamily="18" charset="0"/>
                  <a:sym typeface="Varela Round"/>
                </a:endParaRPr>
              </a:p>
              <a:p>
                <a:r>
                  <a:rPr lang="he-IL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sym typeface="Varela Round"/>
                  </a:rPr>
                  <a:t>  הוא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𝟐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𝐱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𝟒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sym typeface="Varela Round"/>
                  </a:rPr>
                  <a:t>.</a:t>
                </a:r>
              </a:p>
              <a:p>
                <a:endParaRPr lang="en-US" sz="2400" b="1" dirty="0">
                  <a:solidFill>
                    <a:srgbClr val="00B050"/>
                  </a:solidFill>
                  <a:latin typeface="Cambria Math" panose="02040503050406030204" pitchFamily="18" charset="0"/>
                  <a:sym typeface="Varela Round"/>
                </a:endParaRPr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DA0FD33-B001-44C2-812B-810DA708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2" y="3521572"/>
                <a:ext cx="5922521" cy="2722733"/>
              </a:xfrm>
              <a:prstGeom prst="rect">
                <a:avLst/>
              </a:prstGeom>
              <a:blipFill>
                <a:blip r:embed="rId6"/>
                <a:stretch>
                  <a:fillRect t="-1570" r="-15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כותרת 1">
            <a:extLst>
              <a:ext uri="{FF2B5EF4-FFF2-40B4-BE49-F238E27FC236}">
                <a16:creationId xmlns:a16="http://schemas.microsoft.com/office/drawing/2014/main" id="{4DBBF0F1-84E6-4969-8481-A6286311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889915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7179B68A-A4C4-4AFE-BEAA-C7B4DA3C4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72942" r="4447" b="22453"/>
          <a:stretch/>
        </p:blipFill>
        <p:spPr>
          <a:xfrm>
            <a:off x="361189" y="5165311"/>
            <a:ext cx="11939081" cy="720000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48C63620-0E51-46C3-8B51-50D36C64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739133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7179B68A-A4C4-4AFE-BEAA-C7B4DA3C4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72942" r="4447" b="22453"/>
          <a:stretch/>
        </p:blipFill>
        <p:spPr>
          <a:xfrm>
            <a:off x="361189" y="5165311"/>
            <a:ext cx="11939081" cy="720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19A9C82-C188-4DD5-B0C3-7A4362E0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592" y="2344367"/>
            <a:ext cx="3219450" cy="2743200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9B17919C-3F5A-4A03-AB43-AA936C56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4008013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7179B68A-A4C4-4AFE-BEAA-C7B4DA3C4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72942" r="4447" b="22453"/>
          <a:stretch/>
        </p:blipFill>
        <p:spPr>
          <a:xfrm>
            <a:off x="690371" y="1814544"/>
            <a:ext cx="11939081" cy="720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19A9C82-C188-4DD5-B0C3-7A4362E0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592" y="2344367"/>
            <a:ext cx="321945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D898A2A-228B-461C-A6D4-DF0928E57F66}"/>
                  </a:ext>
                </a:extLst>
              </p:cNvPr>
              <p:cNvSpPr txBox="1"/>
              <p:nvPr/>
            </p:nvSpPr>
            <p:spPr>
              <a:xfrm>
                <a:off x="1629039" y="5226065"/>
                <a:ext cx="7052553" cy="153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000" b="1" dirty="0">
                    <a:solidFill>
                      <a:srgbClr val="00B050"/>
                    </a:solidFill>
                  </a:rPr>
                  <a:t>כאשר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000" b="1" dirty="0">
                    <a:solidFill>
                      <a:srgbClr val="00B050"/>
                    </a:solidFill>
                  </a:rPr>
                  <a:t>  ,  לפונקציה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𝒈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𝒍𝒏𝒇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𝒙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000" b="1" dirty="0">
                    <a:solidFill>
                      <a:srgbClr val="00B050"/>
                    </a:solidFill>
                  </a:rPr>
                  <a:t>  יש </a:t>
                </a:r>
                <a:r>
                  <a:rPr lang="he-IL" sz="2000" b="1" dirty="0" err="1">
                    <a:solidFill>
                      <a:srgbClr val="00B050"/>
                    </a:solidFill>
                  </a:rPr>
                  <a:t>אסימפטוטות</a:t>
                </a:r>
                <a:r>
                  <a:rPr lang="he-IL" sz="2000" b="1" dirty="0">
                    <a:solidFill>
                      <a:srgbClr val="00B050"/>
                    </a:solidFill>
                  </a:rPr>
                  <a:t> אנכיות </a:t>
                </a:r>
                <a:r>
                  <a:rPr lang="he-IL" sz="1800" b="1" dirty="0">
                    <a:solidFill>
                      <a:srgbClr val="00B050"/>
                    </a:solidFill>
                  </a:rPr>
                  <a:t>.ולהיפך .</a:t>
                </a:r>
              </a:p>
              <a:p>
                <a:r>
                  <a:rPr lang="he-IL" b="1" dirty="0">
                    <a:solidFill>
                      <a:srgbClr val="00B050"/>
                    </a:solidFill>
                  </a:rPr>
                  <a:t>כלומר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he-IL" sz="1800" b="1" dirty="0">
                    <a:solidFill>
                      <a:srgbClr val="00B050"/>
                    </a:solidFill>
                  </a:rPr>
                  <a:t>   הן </a:t>
                </a:r>
                <a:r>
                  <a:rPr lang="he-IL" sz="1800" b="1" dirty="0" err="1">
                    <a:solidFill>
                      <a:srgbClr val="00B050"/>
                    </a:solidFill>
                  </a:rPr>
                  <a:t>אסימפטוטות</a:t>
                </a:r>
                <a:r>
                  <a:rPr lang="he-IL" sz="1800" b="1" dirty="0">
                    <a:solidFill>
                      <a:srgbClr val="00B050"/>
                    </a:solidFill>
                  </a:rPr>
                  <a:t> אנכיות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B050"/>
                    </a:solidFill>
                    <a:sym typeface="Varela Round"/>
                  </a:rPr>
                  <a:t> ולכן </a:t>
                </a:r>
              </a:p>
              <a:p>
                <a:r>
                  <a:rPr lang="he-IL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B050"/>
                    </a:solidFill>
                  </a:rPr>
                  <a:t>  הן נקודות אפס של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00B050"/>
                  </a:solidFill>
                  <a:sym typeface="Varela Round"/>
                </a:endParaRPr>
              </a:p>
              <a:p>
                <a:r>
                  <a:rPr lang="en-US" b="1" dirty="0" err="1"/>
                  <a:t>ukfi</a:t>
                </a:r>
                <a:r>
                  <a:rPr lang="en-US" b="1" dirty="0"/>
                  <a:t> </a:t>
                </a:r>
                <a:endParaRPr lang="he-IL" sz="1800" b="1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D898A2A-228B-461C-A6D4-DF0928E57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39" y="5226065"/>
                <a:ext cx="7052553" cy="1538883"/>
              </a:xfrm>
              <a:prstGeom prst="rect">
                <a:avLst/>
              </a:prstGeom>
              <a:blipFill>
                <a:blip r:embed="rId7"/>
                <a:stretch>
                  <a:fillRect t="-1581" r="-951" b="-51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כותרת 1">
            <a:extLst>
              <a:ext uri="{FF2B5EF4-FFF2-40B4-BE49-F238E27FC236}">
                <a16:creationId xmlns:a16="http://schemas.microsoft.com/office/drawing/2014/main" id="{B6F299C2-F4A9-449B-A150-878EB1AF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97197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>
              <a:xfrm>
                <a:off x="695999" y="3103122"/>
                <a:ext cx="10879915" cy="475599"/>
              </a:xfrm>
            </p:spPr>
            <p:txBody>
              <a:bodyPr/>
              <a:lstStyle/>
              <a:p>
                <a:r>
                  <a:rPr lang="he-IL" dirty="0"/>
                  <a:t>מצגת 2-</a:t>
                </a:r>
                <a:br>
                  <a:rPr lang="he-IL" dirty="0"/>
                </a:br>
                <a:r>
                  <a:rPr lang="he-IL" dirty="0"/>
                  <a:t>הקשר</a:t>
                </a:r>
                <a:r>
                  <a:rPr lang="he-IL" dirty="0">
                    <a:sym typeface="Varela Round"/>
                  </a:rPr>
                  <a:t>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5999" y="3103122"/>
                <a:ext cx="10879915" cy="475599"/>
              </a:xfrm>
              <a:blipFill>
                <a:blip r:embed="rId3"/>
                <a:stretch>
                  <a:fillRect t="-321795" b="-3743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8" name="מציין מיקום תוכן 4">
            <a:extLst>
              <a:ext uri="{FF2B5EF4-FFF2-40B4-BE49-F238E27FC236}">
                <a16:creationId xmlns:a16="http://schemas.microsoft.com/office/drawing/2014/main" id="{A8D978BD-BEB6-42BA-827A-A400B05F7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77516" r="4447" b="18378"/>
          <a:stretch/>
        </p:blipFill>
        <p:spPr>
          <a:xfrm>
            <a:off x="-184826" y="4786008"/>
            <a:ext cx="11939081" cy="642025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627ED4ED-13B4-4615-8270-B7FB269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291696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8" name="מציין מיקום תוכן 4">
            <a:extLst>
              <a:ext uri="{FF2B5EF4-FFF2-40B4-BE49-F238E27FC236}">
                <a16:creationId xmlns:a16="http://schemas.microsoft.com/office/drawing/2014/main" id="{A8D978BD-BEB6-42BA-827A-A400B05F7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77516" r="4447" b="18378"/>
          <a:stretch/>
        </p:blipFill>
        <p:spPr>
          <a:xfrm>
            <a:off x="-184826" y="4786008"/>
            <a:ext cx="11939081" cy="64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B3A618C-EBF2-4774-811F-33E798074B48}"/>
                  </a:ext>
                </a:extLst>
              </p:cNvPr>
              <p:cNvSpPr txBox="1"/>
              <p:nvPr/>
            </p:nvSpPr>
            <p:spPr>
              <a:xfrm>
                <a:off x="554477" y="5428033"/>
                <a:ext cx="108560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400" b="1" dirty="0"/>
                  <a:t>אסימפטוטה אופקית ב-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400" b="1" dirty="0"/>
                  <a:t>  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b="1" dirty="0"/>
                  <a:t>   ,      ב-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400" b="1" dirty="0"/>
                  <a:t> היא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sz="2400" b="1" dirty="0"/>
                  <a:t> בתנאי ש </a:t>
                </a:r>
                <a:r>
                  <a:rPr lang="en-US" sz="2400" b="1" dirty="0"/>
                  <a:t>0&lt;b</a:t>
                </a:r>
                <a:endParaRPr lang="he-IL" sz="2400" b="1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B3A618C-EBF2-4774-811F-33E79807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" y="5428033"/>
                <a:ext cx="10856067" cy="461665"/>
              </a:xfrm>
              <a:prstGeom prst="rect">
                <a:avLst/>
              </a:prstGeom>
              <a:blipFill>
                <a:blip r:embed="rId6"/>
                <a:stretch>
                  <a:fillRect t="-9211" r="-842" b="-30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חץ: שמאלה-ימינה 5">
            <a:extLst>
              <a:ext uri="{FF2B5EF4-FFF2-40B4-BE49-F238E27FC236}">
                <a16:creationId xmlns:a16="http://schemas.microsoft.com/office/drawing/2014/main" id="{FD2C3376-87A1-400E-9D1F-EACEAAC013E5}"/>
              </a:ext>
            </a:extLst>
          </p:cNvPr>
          <p:cNvSpPr/>
          <p:nvPr/>
        </p:nvSpPr>
        <p:spPr>
          <a:xfrm>
            <a:off x="5925231" y="5525311"/>
            <a:ext cx="661481" cy="3873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42FBC8DB-FF1C-4A55-B5EB-BE7D3EFA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382100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B3A618C-EBF2-4774-811F-33E798074B48}"/>
                  </a:ext>
                </a:extLst>
              </p:cNvPr>
              <p:cNvSpPr txBox="1"/>
              <p:nvPr/>
            </p:nvSpPr>
            <p:spPr>
              <a:xfrm>
                <a:off x="768485" y="5428033"/>
                <a:ext cx="106420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400" dirty="0"/>
                  <a:t>אסימפטוטה אופקית ב-</a:t>
                </a:r>
                <a:r>
                  <a:rPr lang="en-US" sz="2400" b="0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400" dirty="0"/>
                  <a:t> 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/>
                  <a:t>   ,           ב-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400" dirty="0"/>
                  <a:t> היא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e-IL" sz="2400" dirty="0"/>
                  <a:t> בתנאי ש</a:t>
                </a:r>
                <a:r>
                  <a:rPr lang="en-US" sz="2400" dirty="0"/>
                  <a:t>0&lt;b  </a:t>
                </a:r>
                <a:endParaRPr lang="he-IL" sz="24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B3A618C-EBF2-4774-811F-33E79807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85" y="5428033"/>
                <a:ext cx="10642059" cy="461665"/>
              </a:xfrm>
              <a:prstGeom prst="rect">
                <a:avLst/>
              </a:prstGeom>
              <a:blipFill>
                <a:blip r:embed="rId6"/>
                <a:stretch>
                  <a:fillRect t="-9211" r="-916" b="-30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חץ: שמאלה-ימינה 5">
            <a:extLst>
              <a:ext uri="{FF2B5EF4-FFF2-40B4-BE49-F238E27FC236}">
                <a16:creationId xmlns:a16="http://schemas.microsoft.com/office/drawing/2014/main" id="{FD2C3376-87A1-400E-9D1F-EACEAAC013E5}"/>
              </a:ext>
            </a:extLst>
          </p:cNvPr>
          <p:cNvSpPr/>
          <p:nvPr/>
        </p:nvSpPr>
        <p:spPr>
          <a:xfrm>
            <a:off x="5925231" y="5525311"/>
            <a:ext cx="661481" cy="3873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4954F65-0C45-4B3C-AC94-B72AD71B5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885" y="2249522"/>
            <a:ext cx="5629399" cy="1563722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D43FC64C-860E-4977-8449-A70936C5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972578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sp>
        <p:nvSpPr>
          <p:cNvPr id="6" name="חץ: שמאלה-ימינה 5">
            <a:extLst>
              <a:ext uri="{FF2B5EF4-FFF2-40B4-BE49-F238E27FC236}">
                <a16:creationId xmlns:a16="http://schemas.microsoft.com/office/drawing/2014/main" id="{FD2C3376-87A1-400E-9D1F-EACEAAC013E5}"/>
              </a:ext>
            </a:extLst>
          </p:cNvPr>
          <p:cNvSpPr/>
          <p:nvPr/>
        </p:nvSpPr>
        <p:spPr>
          <a:xfrm>
            <a:off x="5925231" y="5525311"/>
            <a:ext cx="661481" cy="3873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4954F65-0C45-4B3C-AC94-B72AD71B5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885" y="2249522"/>
            <a:ext cx="5629399" cy="156372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53D3B7C-559B-4584-9529-AD1B809F8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959" y="4606148"/>
            <a:ext cx="7553325" cy="1838325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388599F7-1431-4798-84D2-FF094EA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339766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553599" y="4824766"/>
            <a:ext cx="12745599" cy="768638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B9BCEE82-F46C-4745-A0BB-01655B46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854911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553599" y="4824766"/>
            <a:ext cx="12745599" cy="76863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C8911DA-FDD4-4A6C-8B37-4909091796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73"/>
          <a:stretch/>
        </p:blipFill>
        <p:spPr>
          <a:xfrm>
            <a:off x="3263427" y="5771827"/>
            <a:ext cx="6838950" cy="930725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4EDEC67-232E-43F1-8BF8-1A80A092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817609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553599" y="4824766"/>
            <a:ext cx="12745599" cy="76863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C8911DA-FDD4-4A6C-8B37-4909091796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73"/>
          <a:stretch/>
        </p:blipFill>
        <p:spPr>
          <a:xfrm>
            <a:off x="3263427" y="5771827"/>
            <a:ext cx="6838950" cy="9307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DF27E2-F639-4DF7-A0EC-55705CF05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200" y="2410231"/>
            <a:ext cx="5924550" cy="1162050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8026A40A-F7D4-47E3-9000-1A8D0AD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166281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431882" y="1770434"/>
            <a:ext cx="12745599" cy="76863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DF27E2-F639-4DF7-A0EC-55705CF05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200" y="2410231"/>
            <a:ext cx="5924550" cy="11620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8CBDE03-BE80-430A-9693-FAB21B9C45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51" b="54796"/>
          <a:stretch/>
        </p:blipFill>
        <p:spPr>
          <a:xfrm>
            <a:off x="4620638" y="4396823"/>
            <a:ext cx="6956176" cy="2461177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3A79DA8C-FE05-421C-8FE0-703B6654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43023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431882" y="1770434"/>
            <a:ext cx="12745599" cy="76863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8CBDE03-BE80-430A-9693-FAB21B9C45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51" b="54796"/>
          <a:stretch/>
        </p:blipFill>
        <p:spPr>
          <a:xfrm>
            <a:off x="6555531" y="4863751"/>
            <a:ext cx="5636469" cy="1994249"/>
          </a:xfrm>
          <a:prstGeom prst="rect">
            <a:avLst/>
          </a:prstGeom>
        </p:spPr>
      </p:pic>
      <p:pic>
        <p:nvPicPr>
          <p:cNvPr id="10" name="מציין מיקום תוכן 8">
            <a:extLst>
              <a:ext uri="{FF2B5EF4-FFF2-40B4-BE49-F238E27FC236}">
                <a16:creationId xmlns:a16="http://schemas.microsoft.com/office/drawing/2014/main" id="{2C2DD69B-D1C7-41B6-BB62-EB956D8F57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425"/>
          <a:stretch/>
        </p:blipFill>
        <p:spPr>
          <a:xfrm>
            <a:off x="112463" y="4494100"/>
            <a:ext cx="6257231" cy="229829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ECD9B9B-7C1F-47E3-8BE6-E7E0A0B23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309" y="2631256"/>
            <a:ext cx="5924550" cy="1162050"/>
          </a:xfrm>
          <a:prstGeom prst="rect">
            <a:avLst/>
          </a:prstGeom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71974B59-F3AC-4DF2-9DB6-9903ADCB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4153692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9" name="מציין מיקום תוכן 4">
            <a:extLst>
              <a:ext uri="{FF2B5EF4-FFF2-40B4-BE49-F238E27FC236}">
                <a16:creationId xmlns:a16="http://schemas.microsoft.com/office/drawing/2014/main" id="{88A86EAA-C101-48F2-BAA7-1DA28D98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76" t="81868" r="4447" b="13527"/>
          <a:stretch/>
        </p:blipFill>
        <p:spPr>
          <a:xfrm>
            <a:off x="-431882" y="1770434"/>
            <a:ext cx="12745599" cy="768638"/>
          </a:xfrm>
          <a:prstGeom prst="rect">
            <a:avLst/>
          </a:prstGeom>
        </p:spPr>
      </p:pic>
      <p:pic>
        <p:nvPicPr>
          <p:cNvPr id="10" name="מציין מיקום תוכן 8">
            <a:extLst>
              <a:ext uri="{FF2B5EF4-FFF2-40B4-BE49-F238E27FC236}">
                <a16:creationId xmlns:a16="http://schemas.microsoft.com/office/drawing/2014/main" id="{2C2DD69B-D1C7-41B6-BB62-EB956D8F57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951"/>
          <a:stretch/>
        </p:blipFill>
        <p:spPr>
          <a:xfrm>
            <a:off x="5559953" y="4151222"/>
            <a:ext cx="6257231" cy="93634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ECD9B9B-7C1F-47E3-8BE6-E7E0A0B23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309" y="2631256"/>
            <a:ext cx="5924550" cy="1162050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7FCA918C-A9D9-49CD-B44D-BEB9F42A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48353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תזכורת עבור הפונקציה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1186" b="-42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sz="2800" dirty="0"/>
                  <a:t>  הוא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r>
                  <a:rPr lang="he-IL" sz="2800" dirty="0"/>
                  <a:t>נתבונן בגרף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𝑙𝑛𝑥</m:t>
                    </m:r>
                  </m:oMath>
                </a14:m>
                <a:r>
                  <a:rPr lang="he-IL" sz="2800" dirty="0"/>
                  <a:t>  </a:t>
                </a:r>
              </a:p>
              <a:p>
                <a:pPr marL="0" indent="0">
                  <a:buNone/>
                </a:pPr>
                <a:r>
                  <a:rPr lang="he-IL" sz="2800" dirty="0"/>
                  <a:t> 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</m:oMath>
                </a14:m>
                <a:r>
                  <a:rPr lang="he-IL" sz="2800" dirty="0"/>
                  <a:t>יש </a:t>
                </a:r>
                <a:r>
                  <a:rPr lang="he-IL" sz="2800" dirty="0" err="1"/>
                  <a:t>אסימפטוטה</a:t>
                </a:r>
                <a:r>
                  <a:rPr lang="he-IL" sz="2800" dirty="0"/>
                  <a:t> אנכית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he-IL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,  הפונקציה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יש נקודות אפס.(חיתוך עם ציר ה-</a:t>
                </a:r>
                <a:r>
                  <a:rPr lang="en-US" sz="2800" dirty="0"/>
                  <a:t>X</a:t>
                </a:r>
                <a:r>
                  <a:rPr lang="he-IL" sz="2800" dirty="0"/>
                  <a:t>)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הפונקציה חיובית .</a:t>
                </a:r>
              </a:p>
              <a:p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3806" r="-10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D26887-718C-4594-ADB7-8DC997AC0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964"/>
          <a:stretch/>
        </p:blipFill>
        <p:spPr>
          <a:xfrm>
            <a:off x="515274" y="1567973"/>
            <a:ext cx="2373842" cy="28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7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8DA9833-137B-4B33-8763-CB853C66F1B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85763" b="9821"/>
          <a:stretch/>
        </p:blipFill>
        <p:spPr bwMode="auto">
          <a:xfrm>
            <a:off x="3073940" y="4788279"/>
            <a:ext cx="8706255" cy="95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42777A77-AF84-41BE-8ABF-F35AFD87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939070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5" y="2103766"/>
            <a:ext cx="5787957" cy="265046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8DA9833-137B-4B33-8763-CB853C66F1B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85763" b="9821"/>
          <a:stretch/>
        </p:blipFill>
        <p:spPr bwMode="auto">
          <a:xfrm>
            <a:off x="5515583" y="1707665"/>
            <a:ext cx="6676417" cy="69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7341B00-3780-481E-BD69-3C7322432E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86" t="4997" r="11468" b="15079"/>
          <a:stretch/>
        </p:blipFill>
        <p:spPr>
          <a:xfrm>
            <a:off x="7093986" y="3015574"/>
            <a:ext cx="4981771" cy="30377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6A406B-A344-4765-AB78-63DBB6C5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4978" y="4114673"/>
            <a:ext cx="866775" cy="476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61278D-8F82-4D7F-B367-EAEF21977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488" y="2747910"/>
            <a:ext cx="1323975" cy="6286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2C8847-2230-45F3-AD0F-3A9BC0340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9499" y="4927565"/>
            <a:ext cx="236992" cy="2421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3A1E6F-127E-418F-9811-00FD629E4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1610" y="4900085"/>
            <a:ext cx="261734" cy="29710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6261172-CDF0-498F-A52B-13C5433E57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8419" y="5277296"/>
            <a:ext cx="190781" cy="2480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C593F6-C94A-4037-9DE9-3FE6462D2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0003" y="3835894"/>
            <a:ext cx="632197" cy="359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0B78B96-7BCC-4AC0-9355-F30EDF7678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0536" y="4627066"/>
            <a:ext cx="583660" cy="30049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79DCA98-BBA0-429F-9E31-F86F6718F2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8517" y="4310154"/>
            <a:ext cx="597846" cy="398564"/>
          </a:xfrm>
          <a:prstGeom prst="rect">
            <a:avLst/>
          </a:prstGeom>
        </p:spPr>
      </p:pic>
      <p:sp>
        <p:nvSpPr>
          <p:cNvPr id="19" name="כותרת 1">
            <a:extLst>
              <a:ext uri="{FF2B5EF4-FFF2-40B4-BE49-F238E27FC236}">
                <a16:creationId xmlns:a16="http://schemas.microsoft.com/office/drawing/2014/main" id="{6F53E7BC-88D9-45D0-8C99-B23F283B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589612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7341B00-3780-481E-BD69-3C7322432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86" t="4997" r="11468" b="15079"/>
          <a:stretch/>
        </p:blipFill>
        <p:spPr>
          <a:xfrm>
            <a:off x="7093986" y="3015574"/>
            <a:ext cx="4981771" cy="30377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6A406B-A344-4765-AB78-63DBB6C5D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978" y="4114673"/>
            <a:ext cx="866775" cy="476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61278D-8F82-4D7F-B367-EAEF2197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488" y="2747910"/>
            <a:ext cx="1323975" cy="6286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2C8847-2230-45F3-AD0F-3A9BC034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499" y="4927565"/>
            <a:ext cx="236992" cy="2421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3A1E6F-127E-418F-9811-00FD629E4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10" y="4900085"/>
            <a:ext cx="261734" cy="29710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6261172-CDF0-498F-A52B-13C5433E5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419" y="5277296"/>
            <a:ext cx="190781" cy="2480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C593F6-C94A-4037-9DE9-3FE6462D2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003" y="3835894"/>
            <a:ext cx="632197" cy="359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0B78B96-7BCC-4AC0-9355-F30EDF767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0536" y="4627066"/>
            <a:ext cx="583660" cy="30049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79DCA98-BBA0-429F-9E31-F86F6718F2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68517" y="4310154"/>
            <a:ext cx="597846" cy="39856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B3EF36F-7FDF-4EB9-8CE8-AD08A81315C0}"/>
              </a:ext>
            </a:extLst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90584" b="1770"/>
          <a:stretch/>
        </p:blipFill>
        <p:spPr bwMode="auto">
          <a:xfrm>
            <a:off x="11133" y="2058459"/>
            <a:ext cx="7082853" cy="164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065EF74D-C40C-4466-A4B5-194ED7F3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013761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7341B00-3780-481E-BD69-3C7322432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86" t="4997" r="11468" b="15079"/>
          <a:stretch/>
        </p:blipFill>
        <p:spPr>
          <a:xfrm>
            <a:off x="7093986" y="3015574"/>
            <a:ext cx="4981771" cy="30377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6A406B-A344-4765-AB78-63DBB6C5D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978" y="4114673"/>
            <a:ext cx="866775" cy="476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61278D-8F82-4D7F-B367-EAEF2197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488" y="2747910"/>
            <a:ext cx="1323975" cy="6286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2C8847-2230-45F3-AD0F-3A9BC034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943" y="4881980"/>
            <a:ext cx="236992" cy="2421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3A1E6F-127E-418F-9811-00FD629E4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10" y="4900085"/>
            <a:ext cx="261734" cy="29710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6261172-CDF0-498F-A52B-13C5433E5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419" y="5277296"/>
            <a:ext cx="190781" cy="2480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C593F6-C94A-4037-9DE9-3FE6462D2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003" y="3835894"/>
            <a:ext cx="632197" cy="359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0B78B96-7BCC-4AC0-9355-F30EDF767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350" y="4366512"/>
            <a:ext cx="583660" cy="30049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AAE6714-ABFE-4A28-8604-304F6F149C79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90584" b="1770"/>
          <a:stretch/>
        </p:blipFill>
        <p:spPr bwMode="auto">
          <a:xfrm>
            <a:off x="466928" y="2026124"/>
            <a:ext cx="7082853" cy="164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0A83B7C7-8532-451C-99F3-6CC539C133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8805" y="4301489"/>
            <a:ext cx="529856" cy="353237"/>
          </a:xfrm>
          <a:prstGeom prst="rect">
            <a:avLst/>
          </a:prstGeom>
        </p:spPr>
      </p:pic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BF700A1-09C3-4AD4-8755-F41416BB6629}"/>
              </a:ext>
            </a:extLst>
          </p:cNvPr>
          <p:cNvCxnSpPr>
            <a:cxnSpLocks/>
          </p:cNvCxnSpPr>
          <p:nvPr/>
        </p:nvCxnSpPr>
        <p:spPr>
          <a:xfrm>
            <a:off x="9758805" y="4654726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2D6824F-AFC0-495B-9DA2-7378D50D60DE}"/>
              </a:ext>
            </a:extLst>
          </p:cNvPr>
          <p:cNvCxnSpPr>
            <a:cxnSpLocks/>
          </p:cNvCxnSpPr>
          <p:nvPr/>
        </p:nvCxnSpPr>
        <p:spPr>
          <a:xfrm>
            <a:off x="8858347" y="4623377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917A4706-C31B-46C7-A481-F89DD32F0353}"/>
              </a:ext>
            </a:extLst>
          </p:cNvPr>
          <p:cNvCxnSpPr>
            <a:cxnSpLocks/>
          </p:cNvCxnSpPr>
          <p:nvPr/>
        </p:nvCxnSpPr>
        <p:spPr>
          <a:xfrm>
            <a:off x="9594510" y="4366512"/>
            <a:ext cx="0" cy="5154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4CD34A21-D781-4958-BDE5-6F8DC4FC5820}"/>
              </a:ext>
            </a:extLst>
          </p:cNvPr>
          <p:cNvCxnSpPr>
            <a:cxnSpLocks/>
          </p:cNvCxnSpPr>
          <p:nvPr/>
        </p:nvCxnSpPr>
        <p:spPr>
          <a:xfrm>
            <a:off x="9075139" y="4478107"/>
            <a:ext cx="10485" cy="4012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0F8F4AF8-AFDF-4767-AE2E-0393B8168251}"/>
              </a:ext>
            </a:extLst>
          </p:cNvPr>
          <p:cNvCxnSpPr>
            <a:cxnSpLocks/>
          </p:cNvCxnSpPr>
          <p:nvPr/>
        </p:nvCxnSpPr>
        <p:spPr>
          <a:xfrm>
            <a:off x="9291931" y="4194919"/>
            <a:ext cx="16645" cy="684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52E2DDEC-7B83-4448-802A-A4861BEE0E78}"/>
              </a:ext>
            </a:extLst>
          </p:cNvPr>
          <p:cNvCxnSpPr>
            <a:cxnSpLocks/>
          </p:cNvCxnSpPr>
          <p:nvPr/>
        </p:nvCxnSpPr>
        <p:spPr>
          <a:xfrm>
            <a:off x="9446300" y="4296848"/>
            <a:ext cx="17240" cy="550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B572AD64-ECCC-4299-830E-A47BBE48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978437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7341B00-3780-481E-BD69-3C7322432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86" t="4997" r="11468" b="15079"/>
          <a:stretch/>
        </p:blipFill>
        <p:spPr>
          <a:xfrm>
            <a:off x="7103624" y="3042005"/>
            <a:ext cx="4981771" cy="30377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6A406B-A344-4765-AB78-63DBB6C5D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978" y="4114673"/>
            <a:ext cx="866775" cy="476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61278D-8F82-4D7F-B367-EAEF2197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488" y="2747910"/>
            <a:ext cx="1323975" cy="6286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2C8847-2230-45F3-AD0F-3A9BC034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943" y="4881980"/>
            <a:ext cx="236992" cy="2421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3A1E6F-127E-418F-9811-00FD629E4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10" y="4900085"/>
            <a:ext cx="261734" cy="29710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6261172-CDF0-498F-A52B-13C5433E5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419" y="5277296"/>
            <a:ext cx="190781" cy="2480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C593F6-C94A-4037-9DE9-3FE6462D2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003" y="3835894"/>
            <a:ext cx="632197" cy="359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0B78B96-7BCC-4AC0-9355-F30EDF767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350" y="4366512"/>
            <a:ext cx="583660" cy="30049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AAE6714-ABFE-4A28-8604-304F6F149C79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90584" b="1770"/>
          <a:stretch/>
        </p:blipFill>
        <p:spPr bwMode="auto">
          <a:xfrm>
            <a:off x="466928" y="2026124"/>
            <a:ext cx="7082853" cy="164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0A83B7C7-8532-451C-99F3-6CC539C133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8805" y="4301489"/>
            <a:ext cx="529856" cy="353237"/>
          </a:xfrm>
          <a:prstGeom prst="rect">
            <a:avLst/>
          </a:prstGeom>
        </p:spPr>
      </p:pic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BF700A1-09C3-4AD4-8755-F41416BB6629}"/>
              </a:ext>
            </a:extLst>
          </p:cNvPr>
          <p:cNvCxnSpPr>
            <a:cxnSpLocks/>
          </p:cNvCxnSpPr>
          <p:nvPr/>
        </p:nvCxnSpPr>
        <p:spPr>
          <a:xfrm>
            <a:off x="9758805" y="4654726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2D6824F-AFC0-495B-9DA2-7378D50D60DE}"/>
              </a:ext>
            </a:extLst>
          </p:cNvPr>
          <p:cNvCxnSpPr>
            <a:cxnSpLocks/>
          </p:cNvCxnSpPr>
          <p:nvPr/>
        </p:nvCxnSpPr>
        <p:spPr>
          <a:xfrm>
            <a:off x="8858347" y="4623377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917A4706-C31B-46C7-A481-F89DD32F0353}"/>
              </a:ext>
            </a:extLst>
          </p:cNvPr>
          <p:cNvCxnSpPr>
            <a:cxnSpLocks/>
          </p:cNvCxnSpPr>
          <p:nvPr/>
        </p:nvCxnSpPr>
        <p:spPr>
          <a:xfrm>
            <a:off x="9594510" y="4366512"/>
            <a:ext cx="0" cy="5154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4CD34A21-D781-4958-BDE5-6F8DC4FC5820}"/>
              </a:ext>
            </a:extLst>
          </p:cNvPr>
          <p:cNvCxnSpPr>
            <a:cxnSpLocks/>
          </p:cNvCxnSpPr>
          <p:nvPr/>
        </p:nvCxnSpPr>
        <p:spPr>
          <a:xfrm>
            <a:off x="9075139" y="4478107"/>
            <a:ext cx="10485" cy="4012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0F8F4AF8-AFDF-4767-AE2E-0393B8168251}"/>
              </a:ext>
            </a:extLst>
          </p:cNvPr>
          <p:cNvCxnSpPr>
            <a:cxnSpLocks/>
          </p:cNvCxnSpPr>
          <p:nvPr/>
        </p:nvCxnSpPr>
        <p:spPr>
          <a:xfrm>
            <a:off x="9291931" y="4194919"/>
            <a:ext cx="16645" cy="684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52E2DDEC-7B83-4448-802A-A4861BEE0E78}"/>
              </a:ext>
            </a:extLst>
          </p:cNvPr>
          <p:cNvCxnSpPr>
            <a:cxnSpLocks/>
          </p:cNvCxnSpPr>
          <p:nvPr/>
        </p:nvCxnSpPr>
        <p:spPr>
          <a:xfrm>
            <a:off x="9446300" y="4296848"/>
            <a:ext cx="17240" cy="550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סוגר מסולסל שמאלי 5">
            <a:extLst>
              <a:ext uri="{FF2B5EF4-FFF2-40B4-BE49-F238E27FC236}">
                <a16:creationId xmlns:a16="http://schemas.microsoft.com/office/drawing/2014/main" id="{398228F1-3BE0-4FB7-A8A0-DE61BFF29EE6}"/>
              </a:ext>
            </a:extLst>
          </p:cNvPr>
          <p:cNvSpPr/>
          <p:nvPr/>
        </p:nvSpPr>
        <p:spPr>
          <a:xfrm rot="16200000">
            <a:off x="9242315" y="4615551"/>
            <a:ext cx="132522" cy="92909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F663A9A8-9C74-4581-97B4-E72A1305A486}"/>
              </a:ext>
            </a:extLst>
          </p:cNvPr>
          <p:cNvCxnSpPr/>
          <p:nvPr/>
        </p:nvCxnSpPr>
        <p:spPr>
          <a:xfrm flipV="1">
            <a:off x="7103624" y="5252936"/>
            <a:ext cx="46206" cy="2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7C8F16BF-F6C4-4B31-BE3C-07C728631EB2}"/>
              </a:ext>
            </a:extLst>
          </p:cNvPr>
          <p:cNvCxnSpPr>
            <a:cxnSpLocks/>
          </p:cNvCxnSpPr>
          <p:nvPr/>
        </p:nvCxnSpPr>
        <p:spPr>
          <a:xfrm flipH="1">
            <a:off x="8879644" y="4864467"/>
            <a:ext cx="881906" cy="297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108B98EF-6807-434A-9596-EDEB8FC03B4C}"/>
              </a:ext>
            </a:extLst>
          </p:cNvPr>
          <p:cNvCxnSpPr>
            <a:cxnSpLocks/>
          </p:cNvCxnSpPr>
          <p:nvPr/>
        </p:nvCxnSpPr>
        <p:spPr>
          <a:xfrm flipH="1">
            <a:off x="8887384" y="4588287"/>
            <a:ext cx="881906" cy="297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65D96DCB-973C-4D6A-9A34-9D6BC7E25A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2820" y="5227688"/>
            <a:ext cx="387992" cy="339493"/>
          </a:xfrm>
          <a:prstGeom prst="rect">
            <a:avLst/>
          </a:prstGeom>
        </p:spPr>
      </p:pic>
      <p:sp>
        <p:nvSpPr>
          <p:cNvPr id="29" name="כותרת 1">
            <a:extLst>
              <a:ext uri="{FF2B5EF4-FFF2-40B4-BE49-F238E27FC236}">
                <a16:creationId xmlns:a16="http://schemas.microsoft.com/office/drawing/2014/main" id="{6583B031-BAAC-4357-991B-A5502FE8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45980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7341B00-3780-481E-BD69-3C7322432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86" t="4997" r="11468" b="15079"/>
          <a:stretch/>
        </p:blipFill>
        <p:spPr>
          <a:xfrm>
            <a:off x="7103624" y="3042005"/>
            <a:ext cx="4981771" cy="30377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6A406B-A344-4765-AB78-63DBB6C5D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978" y="4114673"/>
            <a:ext cx="866775" cy="4762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61278D-8F82-4D7F-B367-EAEF2197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488" y="2747910"/>
            <a:ext cx="1323975" cy="62865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2C8847-2230-45F3-AD0F-3A9BC034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8590" y="4892765"/>
            <a:ext cx="236992" cy="2421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3A1E6F-127E-418F-9811-00FD629E4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10" y="4900085"/>
            <a:ext cx="261734" cy="29710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6261172-CDF0-498F-A52B-13C5433E5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419" y="5277296"/>
            <a:ext cx="190781" cy="24801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3C593F6-C94A-4037-9DE9-3FE6462D2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003" y="3835894"/>
            <a:ext cx="632197" cy="359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0B78B96-7BCC-4AC0-9355-F30EDF767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350" y="4366512"/>
            <a:ext cx="583660" cy="30049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AAE6714-ABFE-4A28-8604-304F6F149C79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297" t="90584" b="1770"/>
          <a:stretch/>
        </p:blipFill>
        <p:spPr bwMode="auto">
          <a:xfrm>
            <a:off x="466928" y="2026124"/>
            <a:ext cx="7082853" cy="164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0A83B7C7-8532-451C-99F3-6CC539C133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8805" y="4301489"/>
            <a:ext cx="529856" cy="353237"/>
          </a:xfrm>
          <a:prstGeom prst="rect">
            <a:avLst/>
          </a:prstGeom>
        </p:spPr>
      </p:pic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BF700A1-09C3-4AD4-8755-F41416BB6629}"/>
              </a:ext>
            </a:extLst>
          </p:cNvPr>
          <p:cNvCxnSpPr>
            <a:cxnSpLocks/>
          </p:cNvCxnSpPr>
          <p:nvPr/>
        </p:nvCxnSpPr>
        <p:spPr>
          <a:xfrm>
            <a:off x="9758805" y="4654726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2D6824F-AFC0-495B-9DA2-7378D50D60DE}"/>
              </a:ext>
            </a:extLst>
          </p:cNvPr>
          <p:cNvCxnSpPr>
            <a:cxnSpLocks/>
          </p:cNvCxnSpPr>
          <p:nvPr/>
        </p:nvCxnSpPr>
        <p:spPr>
          <a:xfrm>
            <a:off x="8858347" y="4623377"/>
            <a:ext cx="10485" cy="255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917A4706-C31B-46C7-A481-F89DD32F0353}"/>
              </a:ext>
            </a:extLst>
          </p:cNvPr>
          <p:cNvCxnSpPr>
            <a:cxnSpLocks/>
          </p:cNvCxnSpPr>
          <p:nvPr/>
        </p:nvCxnSpPr>
        <p:spPr>
          <a:xfrm>
            <a:off x="9594510" y="4366512"/>
            <a:ext cx="0" cy="5154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4CD34A21-D781-4958-BDE5-6F8DC4FC5820}"/>
              </a:ext>
            </a:extLst>
          </p:cNvPr>
          <p:cNvCxnSpPr>
            <a:cxnSpLocks/>
          </p:cNvCxnSpPr>
          <p:nvPr/>
        </p:nvCxnSpPr>
        <p:spPr>
          <a:xfrm>
            <a:off x="9075139" y="4478107"/>
            <a:ext cx="10485" cy="4012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0F8F4AF8-AFDF-4767-AE2E-0393B8168251}"/>
              </a:ext>
            </a:extLst>
          </p:cNvPr>
          <p:cNvCxnSpPr>
            <a:cxnSpLocks/>
          </p:cNvCxnSpPr>
          <p:nvPr/>
        </p:nvCxnSpPr>
        <p:spPr>
          <a:xfrm>
            <a:off x="9291931" y="4194919"/>
            <a:ext cx="16645" cy="684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52E2DDEC-7B83-4448-802A-A4861BEE0E78}"/>
              </a:ext>
            </a:extLst>
          </p:cNvPr>
          <p:cNvCxnSpPr>
            <a:cxnSpLocks/>
          </p:cNvCxnSpPr>
          <p:nvPr/>
        </p:nvCxnSpPr>
        <p:spPr>
          <a:xfrm>
            <a:off x="9446300" y="4296848"/>
            <a:ext cx="17240" cy="550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סוגר מסולסל שמאלי 5">
            <a:extLst>
              <a:ext uri="{FF2B5EF4-FFF2-40B4-BE49-F238E27FC236}">
                <a16:creationId xmlns:a16="http://schemas.microsoft.com/office/drawing/2014/main" id="{398228F1-3BE0-4FB7-A8A0-DE61BFF29EE6}"/>
              </a:ext>
            </a:extLst>
          </p:cNvPr>
          <p:cNvSpPr/>
          <p:nvPr/>
        </p:nvSpPr>
        <p:spPr>
          <a:xfrm rot="16200000">
            <a:off x="9242315" y="4615551"/>
            <a:ext cx="132522" cy="92909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F663A9A8-9C74-4581-97B4-E72A1305A486}"/>
              </a:ext>
            </a:extLst>
          </p:cNvPr>
          <p:cNvCxnSpPr/>
          <p:nvPr/>
        </p:nvCxnSpPr>
        <p:spPr>
          <a:xfrm flipV="1">
            <a:off x="7103624" y="5252936"/>
            <a:ext cx="46206" cy="2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7C8F16BF-F6C4-4B31-BE3C-07C728631EB2}"/>
              </a:ext>
            </a:extLst>
          </p:cNvPr>
          <p:cNvCxnSpPr>
            <a:cxnSpLocks/>
          </p:cNvCxnSpPr>
          <p:nvPr/>
        </p:nvCxnSpPr>
        <p:spPr>
          <a:xfrm flipH="1">
            <a:off x="8879644" y="4864467"/>
            <a:ext cx="881906" cy="297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108B98EF-6807-434A-9596-EDEB8FC03B4C}"/>
              </a:ext>
            </a:extLst>
          </p:cNvPr>
          <p:cNvCxnSpPr>
            <a:cxnSpLocks/>
          </p:cNvCxnSpPr>
          <p:nvPr/>
        </p:nvCxnSpPr>
        <p:spPr>
          <a:xfrm flipH="1">
            <a:off x="8887384" y="4588287"/>
            <a:ext cx="881906" cy="297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65D96DCB-973C-4D6A-9A34-9D6BC7E25A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2820" y="5227688"/>
            <a:ext cx="387992" cy="339493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4620059A-5B25-43BF-BD37-C99D5A9972A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013"/>
          <a:stretch/>
        </p:blipFill>
        <p:spPr>
          <a:xfrm>
            <a:off x="263880" y="3813858"/>
            <a:ext cx="7375241" cy="1800225"/>
          </a:xfrm>
          <a:prstGeom prst="rect">
            <a:avLst/>
          </a:prstGeom>
        </p:spPr>
      </p:pic>
      <p:sp>
        <p:nvSpPr>
          <p:cNvPr id="33" name="כותרת 1">
            <a:extLst>
              <a:ext uri="{FF2B5EF4-FFF2-40B4-BE49-F238E27FC236}">
                <a16:creationId xmlns:a16="http://schemas.microsoft.com/office/drawing/2014/main" id="{3A2666E6-8051-4FDB-A5F9-6FEC62EA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992540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6" y="2789769"/>
            <a:ext cx="4289898" cy="196446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1C63ECB-1F39-4F6F-8047-2BEB9E8260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860"/>
          <a:stretch/>
        </p:blipFill>
        <p:spPr>
          <a:xfrm>
            <a:off x="4986202" y="2103766"/>
            <a:ext cx="6695805" cy="1865119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A038F5F1-437D-4390-A2EB-05AB9B82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3550547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A87BE-0E2F-4C4D-8B7E-DF81859B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8" t="28086" r="25151" b="34922"/>
          <a:stretch/>
        </p:blipFill>
        <p:spPr>
          <a:xfrm>
            <a:off x="894946" y="2789769"/>
            <a:ext cx="4289898" cy="196446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1C63ECB-1F39-4F6F-8047-2BEB9E8260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53078"/>
          <a:stretch/>
        </p:blipFill>
        <p:spPr>
          <a:xfrm>
            <a:off x="4986202" y="2103766"/>
            <a:ext cx="6695805" cy="13034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AB56063-4F56-4DB4-9C91-895E93077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33" y="4302217"/>
            <a:ext cx="10925175" cy="2343150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9B2B71F2-9CD7-402A-801C-F6F55775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1996443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1C63ECB-1F39-4F6F-8047-2BEB9E826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4611"/>
          <a:stretch/>
        </p:blipFill>
        <p:spPr>
          <a:xfrm>
            <a:off x="4986202" y="2103766"/>
            <a:ext cx="6695805" cy="181648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B8D17E1-E923-4591-A66F-845E76CA5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1" y="2312168"/>
            <a:ext cx="4733925" cy="29622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228FE35-0112-41C4-A4B0-A3EB21A12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0976"/>
            <a:ext cx="12192000" cy="1321576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F1F126B3-6DDF-4269-A710-55976488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2889357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" שאלה הפוכה" –נתון הגרף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r>
                  <a:rPr lang="he-IL" dirty="0"/>
                  <a:t>, צריך להגיע לשרטוט הגרף של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371" y="1332689"/>
                <a:ext cx="10797995" cy="437745"/>
              </a:xfrm>
              <a:blipFill>
                <a:blip r:embed="rId3"/>
                <a:stretch>
                  <a:fillRect t="-18310" r="-847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B8D17E1-E923-4591-A66F-845E76CA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1" y="2312168"/>
            <a:ext cx="4733925" cy="29622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7136CDF-55A4-44DA-8768-14F9373DB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845" y="2227387"/>
            <a:ext cx="5315702" cy="27239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FFAF3FE-2FEC-4F0E-81EC-03EBE4C79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18" y="5424679"/>
            <a:ext cx="11591925" cy="12573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CBC724E-4B3B-4A01-89B1-062FBB378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333" y="2359518"/>
            <a:ext cx="1143507" cy="68610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249F5EE-79DF-48E2-95E7-A606BFA55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5735" y="2271091"/>
            <a:ext cx="1177801" cy="581630"/>
          </a:xfrm>
          <a:prstGeom prst="rect">
            <a:avLst/>
          </a:prstGeom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4B7432BC-1015-4A49-8A9C-9329406D8E78}"/>
              </a:ext>
            </a:extLst>
          </p:cNvPr>
          <p:cNvSpPr/>
          <p:nvPr/>
        </p:nvSpPr>
        <p:spPr>
          <a:xfrm>
            <a:off x="9467863" y="4529693"/>
            <a:ext cx="85090" cy="93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51FC6DDE-B21E-43C1-82F8-EBD1A5A3C4D2}"/>
              </a:ext>
            </a:extLst>
          </p:cNvPr>
          <p:cNvSpPr/>
          <p:nvPr/>
        </p:nvSpPr>
        <p:spPr>
          <a:xfrm flipH="1" flipV="1">
            <a:off x="8715150" y="4535953"/>
            <a:ext cx="85090" cy="93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E18BE647-4EBE-4414-9B01-B462A6699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553" y="4623673"/>
            <a:ext cx="333375" cy="37147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AD26C05B-8215-421F-BFD8-0E95FED1D4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9278" y="4636769"/>
            <a:ext cx="333375" cy="358379"/>
          </a:xfrm>
          <a:prstGeom prst="rect">
            <a:avLst/>
          </a:prstGeom>
        </p:spPr>
      </p:pic>
      <p:sp>
        <p:nvSpPr>
          <p:cNvPr id="17" name="כותרת 1">
            <a:extLst>
              <a:ext uri="{FF2B5EF4-FFF2-40B4-BE49-F238E27FC236}">
                <a16:creationId xmlns:a16="http://schemas.microsoft.com/office/drawing/2014/main" id="{14EF1D28-48D4-4EDF-B2ED-61B424A0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/>
          <a:lstStyle/>
          <a:p>
            <a:r>
              <a:rPr lang="he-IL" dirty="0"/>
              <a:t>דוגמא 2- מתוך שאלון 582 תשע"ח מועד א</a:t>
            </a:r>
          </a:p>
        </p:txBody>
      </p:sp>
    </p:spTree>
    <p:extLst>
      <p:ext uri="{BB962C8B-B14F-4D97-AF65-F5344CB8AC3E}">
        <p14:creationId xmlns:p14="http://schemas.microsoft.com/office/powerpoint/2010/main" val="68575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99228C1D-A17F-43C3-894B-39D305E93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pPr marL="0" indent="0">
                  <a:buNone/>
                </a:pPr>
                <a:endParaRPr lang="he-IL" sz="2800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0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" b="38014"/>
          <a:stretch/>
        </p:blipFill>
        <p:spPr>
          <a:xfrm>
            <a:off x="2875917" y="1488242"/>
            <a:ext cx="7324312" cy="42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1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סעיף א-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" b="85957"/>
          <a:stretch/>
        </p:blipFill>
        <p:spPr>
          <a:xfrm>
            <a:off x="2875917" y="1488243"/>
            <a:ext cx="7324312" cy="96312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1F82FB1-D374-4D04-8BB6-E35CFF704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27" b="622"/>
          <a:stretch/>
        </p:blipFill>
        <p:spPr>
          <a:xfrm>
            <a:off x="5447490" y="2649570"/>
            <a:ext cx="5817140" cy="405298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464AFC6-E927-4599-AFBC-0C0F68E0B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2565"/>
            <a:ext cx="6838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0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סעיף ב-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38014"/>
          <a:stretch/>
        </p:blipFill>
        <p:spPr>
          <a:xfrm>
            <a:off x="4704717" y="1556426"/>
            <a:ext cx="7324312" cy="33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4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err="1"/>
              <a:t>סעיך</a:t>
            </a:r>
            <a:r>
              <a:rPr lang="he-IL" dirty="0"/>
              <a:t> ב-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53531"/>
          <a:stretch/>
        </p:blipFill>
        <p:spPr>
          <a:xfrm>
            <a:off x="1322962" y="1556426"/>
            <a:ext cx="10706067" cy="33074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6C87E59-EB17-4F62-995C-F417C18C3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57" y="5061294"/>
            <a:ext cx="4791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46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סעיף ב-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49261"/>
          <a:stretch/>
        </p:blipFill>
        <p:spPr>
          <a:xfrm>
            <a:off x="1322962" y="1556425"/>
            <a:ext cx="10706067" cy="373542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FEF5E95-B296-4F91-8C60-961FEAA28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99" y="5301575"/>
            <a:ext cx="60388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2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45999"/>
          <a:stretch/>
        </p:blipFill>
        <p:spPr>
          <a:xfrm>
            <a:off x="2792361" y="1556425"/>
            <a:ext cx="9236668" cy="350486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D1D647E-06F6-4A7F-A6EA-FE22690EE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51" y="5260181"/>
            <a:ext cx="4800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59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45999"/>
          <a:stretch/>
        </p:blipFill>
        <p:spPr>
          <a:xfrm>
            <a:off x="2792361" y="1556425"/>
            <a:ext cx="9236668" cy="3504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212A3AF-E865-4E63-9FBF-478DBA7D78AB}"/>
                  </a:ext>
                </a:extLst>
              </p:cNvPr>
              <p:cNvSpPr txBox="1"/>
              <p:nvPr/>
            </p:nvSpPr>
            <p:spPr>
              <a:xfrm>
                <a:off x="491770" y="4106472"/>
                <a:ext cx="4601182" cy="2420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ל-</a:t>
                </a:r>
                <a14:m>
                  <m:oMath xmlns:m="http://schemas.openxmlformats.org/officeDocument/2006/math">
                    <m:r>
                      <a:rPr lang="he-IL" sz="1800" b="1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1800" b="1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>
                        <a:solidFill>
                          <a:srgbClr val="548235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54823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ל-</a:t>
                </a:r>
                <a14:m>
                  <m:oMath xmlns:m="http://schemas.openxmlformats.org/officeDocument/2006/math">
                    <m:r>
                      <a:rPr lang="he-IL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2249170" algn="l"/>
                  </a:tabLst>
                </a:pPr>
                <a:r>
                  <a:rPr lang="he-IL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he-IL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𝒍𝒏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→−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                    0 &gt;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𝒍𝒏</m:t>
                    </m:r>
                    <m:f>
                      <m:f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he-IL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212A3AF-E865-4E63-9FBF-478DBA7D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0" y="4106472"/>
                <a:ext cx="4601182" cy="2420534"/>
              </a:xfrm>
              <a:prstGeom prst="rect">
                <a:avLst/>
              </a:prstGeom>
              <a:blipFill>
                <a:blip r:embed="rId4"/>
                <a:stretch>
                  <a:fillRect t="-1511" r="-11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372FAFA4-934B-43E5-9D94-0E8F5F3CAF85}"/>
              </a:ext>
            </a:extLst>
          </p:cNvPr>
          <p:cNvSpPr/>
          <p:nvPr/>
        </p:nvSpPr>
        <p:spPr>
          <a:xfrm>
            <a:off x="2416543" y="4940354"/>
            <a:ext cx="569847" cy="361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94115E78-0971-4728-899F-4DACEF4830C1}"/>
              </a:ext>
            </a:extLst>
          </p:cNvPr>
          <p:cNvSpPr/>
          <p:nvPr/>
        </p:nvSpPr>
        <p:spPr>
          <a:xfrm>
            <a:off x="2416543" y="5775754"/>
            <a:ext cx="569847" cy="361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D1D647E-06F6-4A7F-A6EA-FE22690EE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351" y="5260181"/>
            <a:ext cx="4800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02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42269"/>
          <a:stretch/>
        </p:blipFill>
        <p:spPr>
          <a:xfrm>
            <a:off x="4704717" y="1556426"/>
            <a:ext cx="7324312" cy="303502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DFFD4F-321B-4CDE-BDB0-836313CA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25" y="4839966"/>
            <a:ext cx="9448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35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42269"/>
          <a:stretch/>
        </p:blipFill>
        <p:spPr>
          <a:xfrm>
            <a:off x="4704717" y="1556426"/>
            <a:ext cx="7324312" cy="303502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DFFD4F-321B-4CDE-BDB0-836313CA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25" y="5149022"/>
            <a:ext cx="9448800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FEDFD1E-B74D-44F3-9537-9A94306EF88C}"/>
                  </a:ext>
                </a:extLst>
              </p:cNvPr>
              <p:cNvSpPr txBox="1"/>
              <p:nvPr/>
            </p:nvSpPr>
            <p:spPr>
              <a:xfrm>
                <a:off x="162986" y="1743880"/>
                <a:ext cx="6237813" cy="1768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FEDFD1E-B74D-44F3-9537-9A94306EF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86" y="1743880"/>
                <a:ext cx="6237813" cy="1768241"/>
              </a:xfrm>
              <a:prstGeom prst="rect">
                <a:avLst/>
              </a:prstGeom>
              <a:blipFill>
                <a:blip r:embed="rId5"/>
                <a:stretch>
                  <a:fillRect t="-1724" r="-978" b="-1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8783600E-E0CE-46A4-8241-BCFB27651B3E}"/>
              </a:ext>
            </a:extLst>
          </p:cNvPr>
          <p:cNvSpPr/>
          <p:nvPr/>
        </p:nvSpPr>
        <p:spPr>
          <a:xfrm>
            <a:off x="4478159" y="1801368"/>
            <a:ext cx="453115" cy="309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10780972-AA5D-4920-ABD8-DBA7C46825B9}"/>
              </a:ext>
            </a:extLst>
          </p:cNvPr>
          <p:cNvSpPr/>
          <p:nvPr/>
        </p:nvSpPr>
        <p:spPr>
          <a:xfrm>
            <a:off x="4478159" y="2198630"/>
            <a:ext cx="453115" cy="309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: שמאלה 11">
            <a:extLst>
              <a:ext uri="{FF2B5EF4-FFF2-40B4-BE49-F238E27FC236}">
                <a16:creationId xmlns:a16="http://schemas.microsoft.com/office/drawing/2014/main" id="{EA498A7A-E8D6-4AE3-A868-EB8EB806D606}"/>
              </a:ext>
            </a:extLst>
          </p:cNvPr>
          <p:cNvSpPr/>
          <p:nvPr/>
        </p:nvSpPr>
        <p:spPr>
          <a:xfrm>
            <a:off x="2377761" y="1816488"/>
            <a:ext cx="453115" cy="309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7FD3AE7E-0E53-431B-9ED5-8128212DA8CE}"/>
              </a:ext>
            </a:extLst>
          </p:cNvPr>
          <p:cNvSpPr/>
          <p:nvPr/>
        </p:nvSpPr>
        <p:spPr>
          <a:xfrm>
            <a:off x="2377761" y="2198630"/>
            <a:ext cx="453115" cy="309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181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3-  מתוך שאלון 582 </a:t>
            </a:r>
            <a:r>
              <a:rPr lang="he-IL" dirty="0" err="1"/>
              <a:t>תשפ</a:t>
            </a:r>
            <a:r>
              <a:rPr lang="he-IL" dirty="0"/>
              <a:t> מועד ב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AF6D380-55DB-488D-B5C5-D82E98FF37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נענה רק על סעיפים א-ב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E80B20-4210-4523-80C1-31BFD26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475" b="38014"/>
          <a:stretch/>
        </p:blipFill>
        <p:spPr>
          <a:xfrm>
            <a:off x="4704717" y="1556426"/>
            <a:ext cx="7324312" cy="332685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0BFF280-0BCF-4E18-AAB5-617C92C4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85" y="3429000"/>
            <a:ext cx="6023347" cy="33744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9AD5BB0-03E7-4188-AE36-24A5A6056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85" y="5949905"/>
            <a:ext cx="1172790" cy="55190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B529321-02FB-4244-A3C5-F4FD16DF9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058" y="4701168"/>
            <a:ext cx="939459" cy="3601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E97C9B2-5C22-4A63-B098-DE99864AE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492" y="4993673"/>
            <a:ext cx="1557641" cy="3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אסימפטוטות</a:t>
                </a:r>
                <a:r>
                  <a:rPr lang="he-IL" sz="2800" dirty="0"/>
                  <a:t> אנכיות 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48736E6-B664-469A-95EE-AAD7D6AA2A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648736E6-B664-469A-95EE-AAD7D6AA2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214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כותרת 2">
                <a:extLst>
                  <a:ext uri="{FF2B5EF4-FFF2-40B4-BE49-F238E27FC236}">
                    <a16:creationId xmlns:a16="http://schemas.microsoft.com/office/drawing/2014/main" id="{9B4D9986-28F9-456C-8123-E2F543217A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מומלץ לתרגל עוד-</a:t>
                </a:r>
                <a:r>
                  <a:rPr lang="he-IL" dirty="0">
                    <a:sym typeface="Varela Round"/>
                  </a:rPr>
                  <a:t> 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6">
                        <a:lumMod val="75000"/>
                      </a:schemeClr>
                    </a:solidFill>
                    <a:sym typeface="Varela Round"/>
                  </a:rPr>
                  <a:t>  </a:t>
                </a:r>
                <a:r>
                  <a:rPr lang="he-IL" dirty="0">
                    <a:sym typeface="Varela Round"/>
                  </a:rPr>
                  <a:t>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כותרת 2">
                <a:extLst>
                  <a:ext uri="{FF2B5EF4-FFF2-40B4-BE49-F238E27FC236}">
                    <a16:creationId xmlns:a16="http://schemas.microsoft.com/office/drawing/2014/main" id="{9B4D9986-28F9-456C-8123-E2F543217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6"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39113F46-59DC-4DDA-8B04-740A492D5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4" y="2052536"/>
            <a:ext cx="10953638" cy="3008758"/>
          </a:xfrm>
        </p:spPr>
        <p:txBody>
          <a:bodyPr>
            <a:normAutofit/>
          </a:bodyPr>
          <a:lstStyle/>
          <a:p>
            <a:r>
              <a:rPr lang="he-IL" sz="4400" dirty="0">
                <a:solidFill>
                  <a:srgbClr val="00B050"/>
                </a:solidFill>
              </a:rPr>
              <a:t>בהצלחה רבה!!</a:t>
            </a:r>
          </a:p>
        </p:txBody>
      </p:sp>
    </p:spTree>
    <p:extLst>
      <p:ext uri="{BB962C8B-B14F-4D97-AF65-F5344CB8AC3E}">
        <p14:creationId xmlns:p14="http://schemas.microsoft.com/office/powerpoint/2010/main" val="192999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FE7277EF-F26C-4321-B31B-959727E3B8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FE7277EF-F26C-4321-B31B-959727E3B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1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בסיסיות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sz="2800" dirty="0"/>
                  <a:t>תחום ההגדרה של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הוא רק כאשר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sz="2800" dirty="0"/>
              </a:p>
              <a:p>
                <a:endParaRPr lang="he-IL" sz="2800" dirty="0"/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  , 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</a:t>
                </a:r>
                <a:r>
                  <a:rPr lang="he-IL" sz="2800" dirty="0" err="1"/>
                  <a:t>אסמפטוטות</a:t>
                </a:r>
                <a:r>
                  <a:rPr lang="he-IL" sz="2800" dirty="0"/>
                  <a:t> אנכיות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sz="2800" dirty="0"/>
                  <a:t>, 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שלילית .</a:t>
                </a:r>
              </a:p>
              <a:p>
                <a:r>
                  <a:rPr lang="he-IL" sz="2800" dirty="0"/>
                  <a:t>כאשר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Varela Round"/>
                      </a:rPr>
                      <m:t>1</m:t>
                    </m:r>
                  </m:oMath>
                </a14:m>
                <a:r>
                  <a:rPr lang="he-IL" sz="2800" dirty="0"/>
                  <a:t>    , לפונקציה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r>
                  <a:rPr lang="he-IL" sz="2800" dirty="0"/>
                  <a:t>  יש נקודות אפס.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730" r="-10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0EDAD40-E314-401E-A418-89A98AF5C9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</p:spPr>
            <p:txBody>
              <a:bodyPr/>
              <a:lstStyle/>
              <a:p>
                <a:r>
                  <a:rPr lang="he-IL" dirty="0"/>
                  <a:t> </a:t>
                </a:r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𝑙𝑛𝑓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0" name="כותרת 1">
                <a:extLst>
                  <a:ext uri="{FF2B5EF4-FFF2-40B4-BE49-F238E27FC236}">
                    <a16:creationId xmlns:a16="http://schemas.microsoft.com/office/drawing/2014/main" id="{10EDAD40-E314-401E-A418-89A98AF5C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38" y="155575"/>
                <a:ext cx="9802812" cy="719138"/>
              </a:xfrm>
              <a:blipFill>
                <a:blip r:embed="rId4"/>
                <a:stretch>
                  <a:fillRect t="-68376" b="-90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556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8486</TotalTime>
  <Words>5597</Words>
  <Application>Microsoft Office PowerPoint</Application>
  <PresentationFormat>מסך רחב</PresentationFormat>
  <Paragraphs>508</Paragraphs>
  <Slides>71</Slides>
  <Notes>49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71</vt:i4>
      </vt:variant>
    </vt:vector>
  </HeadingPairs>
  <TitlesOfParts>
    <vt:vector size="76" baseType="lpstr">
      <vt:lpstr>Arial</vt:lpstr>
      <vt:lpstr>Calibri</vt:lpstr>
      <vt:lpstr>Cambria Math</vt:lpstr>
      <vt:lpstr>Varela Round</vt:lpstr>
      <vt:lpstr>ערכת נושא Office</vt:lpstr>
      <vt:lpstr>מערכת שיעורים למגזר החרדי</vt:lpstr>
      <vt:lpstr>הקשר בין  f(x)  לבין   g(x)=lnf(x)</vt:lpstr>
      <vt:lpstr>מה נלמד היום </vt:lpstr>
      <vt:lpstr>מצגת 2- הקשר בין  f(x)  לבין   g(x)=lnf(x)</vt:lpstr>
      <vt:lpstr>תזכורת עבור הפונקציה y=lnx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 הקשר בין  f(x)  לבין   g(x)=lnf(x)</vt:lpstr>
      <vt:lpstr>הקשר בין  f(x)  לבין   g(x)=lnf(x)</vt:lpstr>
      <vt:lpstr> הקשר בין  f(x)  לבין   g(x)=lnf(x)</vt:lpstr>
      <vt:lpstr>הקשר בין הקשר בין  f(x)  לבין   g(x)=lnf(x)</vt:lpstr>
      <vt:lpstr> הקשר בין  f(x)  לבין   g(x)=lnf(x)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 מתוך שאלון 582 תשעד מועד ג</vt:lpstr>
      <vt:lpstr>דוגמא 1-נתונה f(x)  , צריך לשרטט את  g(x)=lnf(x)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2- מתוך שאלון 582 תשע"ח מועד א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דוגמא 3-  מתוך שאלון 582 תשפ מועד ב</vt:lpstr>
      <vt:lpstr>מומלץ לתרגל עוד- הקשר בין  f(x)  לבין   g(x)=lnf(x)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אמא</cp:lastModifiedBy>
  <cp:revision>221</cp:revision>
  <dcterms:created xsi:type="dcterms:W3CDTF">2020-03-15T19:13:03Z</dcterms:created>
  <dcterms:modified xsi:type="dcterms:W3CDTF">2020-08-24T10:52:36Z</dcterms:modified>
</cp:coreProperties>
</file>