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74" r:id="rId2"/>
    <p:sldId id="257" r:id="rId3"/>
    <p:sldId id="258" r:id="rId4"/>
    <p:sldId id="275" r:id="rId5"/>
    <p:sldId id="276" r:id="rId6"/>
    <p:sldId id="277" r:id="rId7"/>
    <p:sldId id="278" r:id="rId8"/>
    <p:sldId id="279" r:id="rId9"/>
    <p:sldId id="259" r:id="rId10"/>
    <p:sldId id="280" r:id="rId11"/>
    <p:sldId id="281" r:id="rId12"/>
    <p:sldId id="282" r:id="rId13"/>
    <p:sldId id="283" r:id="rId14"/>
    <p:sldId id="284" r:id="rId15"/>
    <p:sldId id="285" r:id="rId16"/>
    <p:sldId id="273" r:id="rId1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5" d="100"/>
          <a:sy n="75" d="100"/>
        </p:scale>
        <p:origin x="1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1F74BABB-2487-4AA3-BF48-CF83587F1EA2}" type="datetimeFigureOut">
              <a:rPr lang="he-IL" smtClean="0"/>
              <a:t>ו'/אייר/תש"פ</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82E6CF6-D3C5-4121-BBC0-3659EBBA6400}" type="slidenum">
              <a:rPr lang="he-IL" smtClean="0"/>
              <a:t>‹#›</a:t>
            </a:fld>
            <a:endParaRPr lang="he-IL"/>
          </a:p>
        </p:txBody>
      </p:sp>
    </p:spTree>
    <p:extLst>
      <p:ext uri="{BB962C8B-B14F-4D97-AF65-F5344CB8AC3E}">
        <p14:creationId xmlns:p14="http://schemas.microsoft.com/office/powerpoint/2010/main" val="331707207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66456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6934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27921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44452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7103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95843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56170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57532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15185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18317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8391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5635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202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14292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62179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291865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1963983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936055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73" y="213094"/>
            <a:ext cx="11161453"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185681"/>
            <a:ext cx="11161452"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11161453"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1" name="מלבן מעוגל 10"/>
          <p:cNvSpPr/>
          <p:nvPr userDrawn="1"/>
        </p:nvSpPr>
        <p:spPr>
          <a:xfrm>
            <a:off x="8667715" y="-110812"/>
            <a:ext cx="530011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2" name="מלבן מעוגל 11"/>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extLst>
      <p:ext uri="{BB962C8B-B14F-4D97-AF65-F5344CB8AC3E}">
        <p14:creationId xmlns:p14="http://schemas.microsoft.com/office/powerpoint/2010/main" val="949226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401" y="2693989"/>
            <a:ext cx="10363200"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410588"/>
            <a:ext cx="3246400"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extLst>
      <p:ext uri="{BB962C8B-B14F-4D97-AF65-F5344CB8AC3E}">
        <p14:creationId xmlns:p14="http://schemas.microsoft.com/office/powerpoint/2010/main" val="27538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3652001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32074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238384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3744373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154047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386316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151491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A12EDD0-E76F-4215-B672-875D12E123E8}" type="datetimeFigureOut">
              <a:rPr lang="he-IL" smtClean="0"/>
              <a:t>ו'/אייר/תש"פ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E0BF362-099A-4021-B23E-A33A900CC943}" type="slidenum">
              <a:rPr lang="he-IL" smtClean="0"/>
              <a:t>‹#›</a:t>
            </a:fld>
            <a:endParaRPr lang="he-IL"/>
          </a:p>
        </p:txBody>
      </p:sp>
    </p:spTree>
    <p:extLst>
      <p:ext uri="{BB962C8B-B14F-4D97-AF65-F5344CB8AC3E}">
        <p14:creationId xmlns:p14="http://schemas.microsoft.com/office/powerpoint/2010/main" val="1398508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A12EDD0-E76F-4215-B672-875D12E123E8}" type="datetimeFigureOut">
              <a:rPr lang="he-IL" smtClean="0"/>
              <a:t>ו'/אייר/תש"פ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E0BF362-099A-4021-B23E-A33A900CC943}" type="slidenum">
              <a:rPr lang="he-IL" smtClean="0"/>
              <a:t>‹#›</a:t>
            </a:fld>
            <a:endParaRPr lang="he-IL"/>
          </a:p>
        </p:txBody>
      </p:sp>
    </p:spTree>
    <p:extLst>
      <p:ext uri="{BB962C8B-B14F-4D97-AF65-F5344CB8AC3E}">
        <p14:creationId xmlns:p14="http://schemas.microsoft.com/office/powerpoint/2010/main" val="2152518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pPr algn="ctr"/>
            <a:r>
              <a:rPr lang="he-IL" dirty="0">
                <a:latin typeface="David" panose="020E0502060401010101" pitchFamily="34" charset="-79"/>
                <a:cs typeface="David" panose="020E0502060401010101" pitchFamily="34" charset="-79"/>
              </a:rPr>
              <a:t>מערכת שידורים לאומית</a:t>
            </a:r>
          </a:p>
        </p:txBody>
      </p:sp>
    </p:spTree>
    <p:extLst>
      <p:ext uri="{BB962C8B-B14F-4D97-AF65-F5344CB8AC3E}">
        <p14:creationId xmlns:p14="http://schemas.microsoft.com/office/powerpoint/2010/main" val="3945263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מלבן מעוגל 8"/>
          <p:cNvSpPr/>
          <p:nvPr/>
        </p:nvSpPr>
        <p:spPr>
          <a:xfrm>
            <a:off x="233301" y="2445883"/>
            <a:ext cx="9064487" cy="233814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מעוגל 3"/>
          <p:cNvSpPr/>
          <p:nvPr/>
        </p:nvSpPr>
        <p:spPr>
          <a:xfrm>
            <a:off x="233301" y="1573596"/>
            <a:ext cx="9064487" cy="86480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1705725" y="140350"/>
            <a:ext cx="11161453" cy="720000"/>
          </a:xfrm>
        </p:spPr>
        <p:txBody>
          <a:bodyPr/>
          <a:lstStyle/>
          <a:p>
            <a:r>
              <a:rPr lang="he-IL" dirty="0" smtClean="0">
                <a:solidFill>
                  <a:srgbClr val="99FF33"/>
                </a:solidFill>
                <a:latin typeface="David" panose="020E0502060401010101" pitchFamily="34" charset="-79"/>
                <a:cs typeface="David" panose="020E0502060401010101" pitchFamily="34" charset="-79"/>
              </a:rPr>
              <a:t>ציוני דרך בהקמת אגודת ישראל</a:t>
            </a:r>
            <a:endParaRPr lang="he-IL" dirty="0">
              <a:solidFill>
                <a:srgbClr val="99FF33"/>
              </a:solidFill>
              <a:latin typeface="David" panose="020E0502060401010101" pitchFamily="34" charset="-79"/>
              <a:cs typeface="David" panose="020E0502060401010101" pitchFamily="34" charset="-79"/>
            </a:endParaRPr>
          </a:p>
        </p:txBody>
      </p:sp>
      <p:sp>
        <p:nvSpPr>
          <p:cNvPr id="7" name="מציין מיקום תוכן 2"/>
          <p:cNvSpPr>
            <a:spLocks noGrp="1"/>
          </p:cNvSpPr>
          <p:nvPr>
            <p:ph idx="4294967295"/>
          </p:nvPr>
        </p:nvSpPr>
        <p:spPr>
          <a:xfrm>
            <a:off x="484005" y="1581081"/>
            <a:ext cx="8563081" cy="4210116"/>
          </a:xfrm>
          <a:prstGeom prst="rect">
            <a:avLst/>
          </a:prstGeom>
        </p:spPr>
        <p:txBody>
          <a:bodyPr/>
          <a:lstStyle/>
          <a:p>
            <a:pPr algn="just"/>
            <a:r>
              <a:rPr lang="he-IL" sz="3200" b="1" dirty="0" smtClean="0">
                <a:latin typeface="David" panose="020E0502060401010101" pitchFamily="34" charset="-79"/>
                <a:cs typeface="David" panose="020E0502060401010101" pitchFamily="34" charset="-79"/>
              </a:rPr>
              <a:t>ועידת </a:t>
            </a:r>
            <a:r>
              <a:rPr lang="he-IL" sz="3200" b="1" dirty="0" err="1" smtClean="0">
                <a:latin typeface="David" panose="020E0502060401010101" pitchFamily="34" charset="-79"/>
                <a:cs typeface="David" panose="020E0502060401010101" pitchFamily="34" charset="-79"/>
              </a:rPr>
              <a:t>קטוביץ</a:t>
            </a:r>
            <a:r>
              <a:rPr lang="he-IL" sz="3200" b="1" dirty="0" smtClean="0">
                <a:latin typeface="David" panose="020E0502060401010101" pitchFamily="34" charset="-79"/>
                <a:cs typeface="David" panose="020E0502060401010101" pitchFamily="34" charset="-79"/>
              </a:rPr>
              <a:t>- תרע"ב / </a:t>
            </a:r>
            <a:r>
              <a:rPr lang="he-IL" sz="3200" b="1" dirty="0">
                <a:latin typeface="David" panose="020E0502060401010101" pitchFamily="34" charset="-79"/>
                <a:cs typeface="David" panose="020E0502060401010101" pitchFamily="34" charset="-79"/>
              </a:rPr>
              <a:t>1912</a:t>
            </a:r>
            <a:r>
              <a:rPr lang="he-IL" sz="3200" dirty="0">
                <a:latin typeface="David" panose="020E0502060401010101" pitchFamily="34" charset="-79"/>
                <a:cs typeface="David" panose="020E0502060401010101" pitchFamily="34" charset="-79"/>
              </a:rPr>
              <a:t>.יסוד הסתדרות אגו"י</a:t>
            </a:r>
            <a:r>
              <a:rPr lang="he-IL" sz="3200" dirty="0" smtClean="0">
                <a:latin typeface="David" panose="020E0502060401010101" pitchFamily="34" charset="-79"/>
                <a:cs typeface="David" panose="020E0502060401010101" pitchFamily="34" charset="-79"/>
              </a:rPr>
              <a:t>.</a:t>
            </a:r>
          </a:p>
          <a:p>
            <a:pPr marL="0" indent="0" algn="just">
              <a:buNone/>
            </a:pPr>
            <a:endParaRPr lang="he-IL" altLang="he-IL" sz="3200" dirty="0">
              <a:latin typeface="David" panose="020E0502060401010101" pitchFamily="34" charset="-79"/>
              <a:cs typeface="David" panose="020E0502060401010101" pitchFamily="34" charset="-79"/>
            </a:endParaRPr>
          </a:p>
          <a:p>
            <a:r>
              <a:rPr lang="he-IL" altLang="he-IL" sz="3200" dirty="0" smtClean="0">
                <a:latin typeface="David" panose="020E0502060401010101" pitchFamily="34" charset="-79"/>
                <a:cs typeface="David" panose="020E0502060401010101" pitchFamily="34" charset="-79"/>
              </a:rPr>
              <a:t>הוועידה מחליטה כי כל הנאספים </a:t>
            </a:r>
            <a:r>
              <a:rPr lang="he-IL" altLang="he-IL" sz="3200" b="1" dirty="0" smtClean="0">
                <a:latin typeface="David" panose="020E0502060401010101" pitchFamily="34" charset="-79"/>
                <a:cs typeface="David" panose="020E0502060401010101" pitchFamily="34" charset="-79"/>
              </a:rPr>
              <a:t>מתחייבים לפעול </a:t>
            </a:r>
            <a:r>
              <a:rPr lang="he-IL" altLang="he-IL" sz="3200" dirty="0" smtClean="0">
                <a:latin typeface="David" panose="020E0502060401010101" pitchFamily="34" charset="-79"/>
                <a:cs typeface="David" panose="020E0502060401010101" pitchFamily="34" charset="-79"/>
              </a:rPr>
              <a:t>בכל כוחותיהם למען בניין התנועה.</a:t>
            </a:r>
          </a:p>
          <a:p>
            <a:r>
              <a:rPr lang="he-IL" altLang="he-IL" sz="3200" dirty="0" smtClean="0">
                <a:latin typeface="David" panose="020E0502060401010101" pitchFamily="34" charset="-79"/>
                <a:cs typeface="David" panose="020E0502060401010101" pitchFamily="34" charset="-79"/>
              </a:rPr>
              <a:t>הוועידה מחליטה כי התנועה תהיה פעילה בכל השטחים של יהודים ויהדות </a:t>
            </a:r>
            <a:r>
              <a:rPr lang="he-IL" altLang="he-IL" sz="3200" b="1" dirty="0" smtClean="0">
                <a:latin typeface="David" panose="020E0502060401010101" pitchFamily="34" charset="-79"/>
                <a:cs typeface="David" panose="020E0502060401010101" pitchFamily="34" charset="-79"/>
              </a:rPr>
              <a:t>על יסוד התורה</a:t>
            </a:r>
            <a:r>
              <a:rPr lang="he-IL" altLang="he-IL" sz="3200" dirty="0" smtClean="0">
                <a:latin typeface="David" panose="020E0502060401010101" pitchFamily="34" charset="-79"/>
                <a:cs typeface="David" panose="020E0502060401010101" pitchFamily="34" charset="-79"/>
              </a:rPr>
              <a:t>, ללא מגמה פוליטית.</a:t>
            </a:r>
            <a:r>
              <a:rPr lang="en-US" altLang="he-IL" sz="3200" dirty="0" smtClean="0">
                <a:latin typeface="David" panose="020E0502060401010101" pitchFamily="34" charset="-79"/>
                <a:cs typeface="David" panose="020E0502060401010101" pitchFamily="34" charset="-79"/>
              </a:rPr>
              <a:t/>
            </a:r>
            <a:br>
              <a:rPr lang="en-US" altLang="he-IL" sz="3200" dirty="0" smtClean="0">
                <a:latin typeface="David" panose="020E0502060401010101" pitchFamily="34" charset="-79"/>
                <a:cs typeface="David" panose="020E0502060401010101" pitchFamily="34" charset="-79"/>
              </a:rPr>
            </a:br>
            <a:endParaRPr lang="he-IL" altLang="he-IL" sz="3200" dirty="0" smtClean="0">
              <a:latin typeface="David" panose="020E0502060401010101" pitchFamily="34" charset="-79"/>
              <a:cs typeface="David" panose="020E0502060401010101" pitchFamily="34" charset="-79"/>
            </a:endParaRPr>
          </a:p>
          <a:p>
            <a:pPr marL="0" indent="0" algn="just">
              <a:buNone/>
            </a:pPr>
            <a:endParaRPr lang="he-IL" altLang="he-IL" sz="2900"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0006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2114367" y="165163"/>
            <a:ext cx="11161453" cy="720000"/>
          </a:xfrm>
        </p:spPr>
        <p:txBody>
          <a:bodyPr/>
          <a:lstStyle/>
          <a:p>
            <a:r>
              <a:rPr lang="he-IL" dirty="0" smtClean="0">
                <a:solidFill>
                  <a:srgbClr val="99FF33"/>
                </a:solidFill>
                <a:latin typeface="David" panose="020E0502060401010101" pitchFamily="34" charset="-79"/>
                <a:cs typeface="David" panose="020E0502060401010101" pitchFamily="34" charset="-79"/>
              </a:rPr>
              <a:t>הכנסייה הגדולה הראשונה</a:t>
            </a:r>
            <a:endParaRPr lang="he-IL" dirty="0">
              <a:solidFill>
                <a:srgbClr val="99FF33"/>
              </a:solidFill>
              <a:latin typeface="David" panose="020E0502060401010101" pitchFamily="34" charset="-79"/>
              <a:cs typeface="David" panose="020E0502060401010101" pitchFamily="34" charset="-79"/>
            </a:endParaRPr>
          </a:p>
        </p:txBody>
      </p:sp>
      <p:sp>
        <p:nvSpPr>
          <p:cNvPr id="3" name="מלבן מעוגל 2"/>
          <p:cNvSpPr/>
          <p:nvPr/>
        </p:nvSpPr>
        <p:spPr>
          <a:xfrm>
            <a:off x="1948068" y="964100"/>
            <a:ext cx="6109252" cy="408623"/>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ג' באלול תרפ"ג / </a:t>
            </a:r>
            <a:r>
              <a:rPr lang="he-IL" b="1" dirty="0" smtClean="0">
                <a:latin typeface="David" panose="020E0502060401010101" pitchFamily="34" charset="-79"/>
                <a:cs typeface="David" panose="020E0502060401010101" pitchFamily="34" charset="-79"/>
              </a:rPr>
              <a:t>1923 בווינה, אוסטריה</a:t>
            </a:r>
            <a:endParaRPr lang="he-IL" b="1" dirty="0">
              <a:latin typeface="David" panose="020E0502060401010101" pitchFamily="34" charset="-79"/>
              <a:cs typeface="David" panose="020E0502060401010101" pitchFamily="34" charset="-79"/>
            </a:endParaRPr>
          </a:p>
        </p:txBody>
      </p:sp>
      <p:sp>
        <p:nvSpPr>
          <p:cNvPr id="12" name="מלבן מעוגל 11"/>
          <p:cNvSpPr/>
          <p:nvPr/>
        </p:nvSpPr>
        <p:spPr>
          <a:xfrm>
            <a:off x="8222745" y="980665"/>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solidFill>
                  <a:schemeClr val="tx1"/>
                </a:solidFill>
                <a:latin typeface="David" panose="020E0502060401010101" pitchFamily="34" charset="-79"/>
                <a:cs typeface="David" panose="020E0502060401010101" pitchFamily="34" charset="-79"/>
              </a:rPr>
              <a:t>מתי ומיקום</a:t>
            </a:r>
            <a:endParaRPr lang="he-IL" b="1" dirty="0">
              <a:solidFill>
                <a:schemeClr val="tx1"/>
              </a:solidFill>
              <a:latin typeface="David" panose="020E0502060401010101" pitchFamily="34" charset="-79"/>
              <a:cs typeface="David" panose="020E0502060401010101" pitchFamily="34" charset="-79"/>
            </a:endParaRPr>
          </a:p>
        </p:txBody>
      </p:sp>
      <p:sp>
        <p:nvSpPr>
          <p:cNvPr id="13" name="מלבן מעוגל 12"/>
          <p:cNvSpPr/>
          <p:nvPr/>
        </p:nvSpPr>
        <p:spPr>
          <a:xfrm>
            <a:off x="1948068" y="1572893"/>
            <a:ext cx="6109252" cy="715089"/>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האדמו"ר מגור, ה"חפץ חיים", רבי חיים עוזר </a:t>
            </a:r>
            <a:r>
              <a:rPr lang="he-IL" b="1" dirty="0" err="1">
                <a:latin typeface="David" panose="020E0502060401010101" pitchFamily="34" charset="-79"/>
                <a:cs typeface="David" panose="020E0502060401010101" pitchFamily="34" charset="-79"/>
              </a:rPr>
              <a:t>גרודזינסקי</a:t>
            </a:r>
            <a:r>
              <a:rPr lang="he-IL" b="1" dirty="0">
                <a:latin typeface="David" panose="020E0502060401010101" pitchFamily="34" charset="-79"/>
                <a:cs typeface="David" panose="020E0502060401010101" pitchFamily="34" charset="-79"/>
              </a:rPr>
              <a:t>, רבי איסר זלמן מלצר, </a:t>
            </a:r>
            <a:r>
              <a:rPr lang="he-IL" b="1" dirty="0" err="1">
                <a:latin typeface="David" panose="020E0502060401010101" pitchFamily="34" charset="-79"/>
                <a:cs typeface="David" panose="020E0502060401010101" pitchFamily="34" charset="-79"/>
              </a:rPr>
              <a:t>המהר"ם</a:t>
            </a:r>
            <a:r>
              <a:rPr lang="he-IL" b="1" dirty="0">
                <a:latin typeface="David" panose="020E0502060401010101" pitchFamily="34" charset="-79"/>
                <a:cs typeface="David" panose="020E0502060401010101" pitchFamily="34" charset="-79"/>
              </a:rPr>
              <a:t> שפירא מלובלין , ד"ר נתן </a:t>
            </a:r>
            <a:r>
              <a:rPr lang="he-IL" b="1" dirty="0" err="1">
                <a:latin typeface="David" panose="020E0502060401010101" pitchFamily="34" charset="-79"/>
                <a:cs typeface="David" panose="020E0502060401010101" pitchFamily="34" charset="-79"/>
              </a:rPr>
              <a:t>בירינבום</a:t>
            </a:r>
            <a:r>
              <a:rPr lang="he-IL" b="1" dirty="0">
                <a:latin typeface="David" panose="020E0502060401010101" pitchFamily="34" charset="-79"/>
                <a:cs typeface="David" panose="020E0502060401010101" pitchFamily="34" charset="-79"/>
              </a:rPr>
              <a:t> ועוד</a:t>
            </a:r>
          </a:p>
        </p:txBody>
      </p:sp>
      <p:sp>
        <p:nvSpPr>
          <p:cNvPr id="14" name="מלבן מעוגל 13"/>
          <p:cNvSpPr/>
          <p:nvPr/>
        </p:nvSpPr>
        <p:spPr>
          <a:xfrm>
            <a:off x="8222745" y="1726127"/>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משתתפים</a:t>
            </a:r>
          </a:p>
        </p:txBody>
      </p:sp>
      <p:sp>
        <p:nvSpPr>
          <p:cNvPr id="15" name="מלבן מעוגל 14"/>
          <p:cNvSpPr/>
          <p:nvPr/>
        </p:nvSpPr>
        <p:spPr>
          <a:xfrm>
            <a:off x="1948068" y="2488152"/>
            <a:ext cx="6109252" cy="544830"/>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חינוך, שמירת שבת, ארץ ישראל, עיתונות חרדית</a:t>
            </a:r>
            <a:r>
              <a:rPr lang="he-IL" b="1" dirty="0" smtClean="0">
                <a:latin typeface="David" panose="020E0502060401010101" pitchFamily="34" charset="-79"/>
                <a:cs typeface="David" panose="020E0502060401010101" pitchFamily="34" charset="-79"/>
              </a:rPr>
              <a:t>.</a:t>
            </a:r>
          </a:p>
          <a:p>
            <a:pPr algn="ctr"/>
            <a:endParaRPr lang="en-US" sz="800" b="1" dirty="0">
              <a:latin typeface="David" panose="020E0502060401010101" pitchFamily="34" charset="-79"/>
              <a:cs typeface="David" panose="020E0502060401010101" pitchFamily="34" charset="-79"/>
            </a:endParaRPr>
          </a:p>
        </p:txBody>
      </p:sp>
      <p:sp>
        <p:nvSpPr>
          <p:cNvPr id="16" name="מלבן מעוגל 15"/>
          <p:cNvSpPr/>
          <p:nvPr/>
        </p:nvSpPr>
        <p:spPr>
          <a:xfrm>
            <a:off x="8222745" y="2556255"/>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נושאים</a:t>
            </a:r>
          </a:p>
        </p:txBody>
      </p:sp>
      <p:sp>
        <p:nvSpPr>
          <p:cNvPr id="17" name="מלבן מעוגל 16"/>
          <p:cNvSpPr/>
          <p:nvPr/>
        </p:nvSpPr>
        <p:spPr>
          <a:xfrm>
            <a:off x="1948068" y="3252443"/>
            <a:ext cx="6109252" cy="1634490"/>
          </a:xfrm>
          <a:prstGeom prst="roundRect">
            <a:avLst/>
          </a:prstGeom>
          <a:solidFill>
            <a:srgbClr val="00FFFF"/>
          </a:solidFill>
          <a:ln w="6350">
            <a:solidFill>
              <a:schemeClr val="tx1"/>
            </a:solidFill>
          </a:ln>
        </p:spPr>
        <p:txBody>
          <a:bodyPr wrap="square" rtlCol="1">
            <a:spAutoFit/>
          </a:bodyPr>
          <a:lstStyle/>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ייסוד </a:t>
            </a:r>
            <a:r>
              <a:rPr lang="he-IL" b="1" dirty="0">
                <a:latin typeface="David" panose="020E0502060401010101" pitchFamily="34" charset="-79"/>
                <a:cs typeface="David" panose="020E0502060401010101" pitchFamily="34" charset="-79"/>
              </a:rPr>
              <a:t>קרן התורה בראשות הרב שמואל </a:t>
            </a:r>
            <a:r>
              <a:rPr lang="he-IL" b="1" dirty="0" err="1">
                <a:latin typeface="David" panose="020E0502060401010101" pitchFamily="34" charset="-79"/>
                <a:cs typeface="David" panose="020E0502060401010101" pitchFamily="34" charset="-79"/>
              </a:rPr>
              <a:t>דויטשלנדר</a:t>
            </a:r>
            <a:endParaRPr lang="en-US" b="1" dirty="0">
              <a:latin typeface="David" panose="020E0502060401010101" pitchFamily="34" charset="-79"/>
              <a:cs typeface="David" panose="020E0502060401010101" pitchFamily="34" charset="-79"/>
            </a:endParaRP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ייסוד </a:t>
            </a:r>
            <a:r>
              <a:rPr lang="he-IL" b="1" dirty="0">
                <a:latin typeface="David" panose="020E0502060401010101" pitchFamily="34" charset="-79"/>
                <a:cs typeface="David" panose="020E0502060401010101" pitchFamily="34" charset="-79"/>
              </a:rPr>
              <a:t>"קרן הישוב".</a:t>
            </a:r>
            <a:endParaRPr lang="en-US" b="1" dirty="0">
              <a:latin typeface="David" panose="020E0502060401010101" pitchFamily="34" charset="-79"/>
              <a:cs typeface="David" panose="020E0502060401010101" pitchFamily="34" charset="-79"/>
            </a:endParaRP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הכרה </a:t>
            </a:r>
            <a:r>
              <a:rPr lang="he-IL" b="1" dirty="0">
                <a:latin typeface="David" panose="020E0502060401010101" pitchFamily="34" charset="-79"/>
                <a:cs typeface="David" panose="020E0502060401010101" pitchFamily="34" charset="-79"/>
              </a:rPr>
              <a:t>ב"בית </a:t>
            </a:r>
            <a:r>
              <a:rPr lang="he-IL" b="1" dirty="0" smtClean="0">
                <a:latin typeface="David" panose="020E0502060401010101" pitchFamily="34" charset="-79"/>
                <a:cs typeface="David" panose="020E0502060401010101" pitchFamily="34" charset="-79"/>
              </a:rPr>
              <a:t>יעקב".</a:t>
            </a: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הדף היומי.</a:t>
            </a: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הקמת </a:t>
            </a:r>
            <a:r>
              <a:rPr lang="he-IL" b="1" dirty="0">
                <a:latin typeface="David" panose="020E0502060401010101" pitchFamily="34" charset="-79"/>
                <a:cs typeface="David" panose="020E0502060401010101" pitchFamily="34" charset="-79"/>
              </a:rPr>
              <a:t>"מועצת גדולי התורה</a:t>
            </a:r>
            <a:r>
              <a:rPr lang="he-IL" b="1" dirty="0" smtClean="0">
                <a:latin typeface="David" panose="020E0502060401010101" pitchFamily="34" charset="-79"/>
                <a:cs typeface="David" panose="020E0502060401010101" pitchFamily="34" charset="-79"/>
              </a:rPr>
              <a:t>".</a:t>
            </a:r>
            <a:endParaRPr lang="en-US" b="1" dirty="0">
              <a:latin typeface="David" panose="020E0502060401010101" pitchFamily="34" charset="-79"/>
              <a:cs typeface="David" panose="020E0502060401010101" pitchFamily="34" charset="-79"/>
            </a:endParaRPr>
          </a:p>
        </p:txBody>
      </p:sp>
      <p:sp>
        <p:nvSpPr>
          <p:cNvPr id="18" name="מלבן מעוגל 17"/>
          <p:cNvSpPr/>
          <p:nvPr/>
        </p:nvSpPr>
        <p:spPr>
          <a:xfrm>
            <a:off x="8222745" y="3320546"/>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החלטות</a:t>
            </a:r>
            <a:endParaRPr lang="he-IL" b="1" dirty="0">
              <a:latin typeface="David" panose="020E0502060401010101" pitchFamily="34" charset="-79"/>
              <a:cs typeface="David" panose="020E0502060401010101" pitchFamily="34" charset="-79"/>
            </a:endParaRPr>
          </a:p>
        </p:txBody>
      </p:sp>
      <p:pic>
        <p:nvPicPr>
          <p:cNvPr id="19" name="תמונה 18" descr="סקר TGI לעיתונות החרדית • כל הנתונים"/>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521" y="1670924"/>
            <a:ext cx="1230122" cy="925194"/>
          </a:xfrm>
          <a:prstGeom prst="rect">
            <a:avLst/>
          </a:prstGeom>
          <a:noFill/>
          <a:ln>
            <a:noFill/>
          </a:ln>
        </p:spPr>
      </p:pic>
      <p:pic>
        <p:nvPicPr>
          <p:cNvPr id="5122" name="Picture 2" descr="https://upload.wikimedia.org/wikipedia/commons/thumb/3/3f/%D7%91%D7%99%D7%AA_%D7%A1%D7%A4%D7%A8_%22%D7%91%D7%99%D7%AA_%D7%99%D7%A2%D7%A7%D7%91%22_%D7%94%D7%A8%D7%90%D7%A9%D7%95%D7%9F%2C_%D7%A7%D7%A8%D7%A7%D7%95%D7%91_%281%29.jpg/220px-%D7%91%D7%99%D7%AA_%D7%A1%D7%A4%D7%A8_%22%D7%91%D7%99%D7%AA_%D7%99%D7%A2%D7%A7%D7%91%22_%D7%94%D7%A8%D7%90%D7%A9%D7%95%D7%9F%2C_%D7%A7%D7%A8%D7%A7%D7%95%D7%91_%281%29.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521" y="3121743"/>
            <a:ext cx="1230122" cy="1638299"/>
          </a:xfrm>
          <a:prstGeom prst="rect">
            <a:avLst/>
          </a:prstGeom>
          <a:noFill/>
          <a:extLst>
            <a:ext uri="{909E8E84-426E-40DD-AFC4-6F175D3DCCD1}">
              <a14:hiddenFill xmlns:a14="http://schemas.microsoft.com/office/drawing/2010/main">
                <a:solidFill>
                  <a:srgbClr val="FFFFFF"/>
                </a:solidFill>
              </a14:hiddenFill>
            </a:ext>
          </a:extLst>
        </p:spPr>
      </p:pic>
      <p:sp>
        <p:nvSpPr>
          <p:cNvPr id="20" name="מלבן מעוגל 19"/>
          <p:cNvSpPr/>
          <p:nvPr/>
        </p:nvSpPr>
        <p:spPr>
          <a:xfrm>
            <a:off x="980659" y="5057691"/>
            <a:ext cx="8362121" cy="783193"/>
          </a:xfrm>
          <a:prstGeom prst="roundRect">
            <a:avLst/>
          </a:prstGeom>
          <a:solidFill>
            <a:srgbClr val="FFFF00"/>
          </a:solidFill>
          <a:ln w="6350">
            <a:solidFill>
              <a:schemeClr val="tx1"/>
            </a:solidFill>
          </a:ln>
        </p:spPr>
        <p:txBody>
          <a:bodyPr wrap="square" rtlCol="1">
            <a:spAutoFit/>
          </a:bodyPr>
          <a:lstStyle/>
          <a:p>
            <a:pPr algn="ctr"/>
            <a:r>
              <a:rPr lang="he-IL" sz="2000" b="1" dirty="0" smtClean="0">
                <a:latin typeface="David" panose="020E0502060401010101" pitchFamily="34" charset="-79"/>
                <a:cs typeface="David" panose="020E0502060401010101" pitchFamily="34" charset="-79"/>
              </a:rPr>
              <a:t>לפתור ברוח התורה והמצווה את כל השאלות שתעלינה יום יום על הפרק בחיי כלל ישראל</a:t>
            </a:r>
            <a:endParaRPr lang="en-US" sz="20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77437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5122"/>
                                        </p:tgtEl>
                                        <p:attrNameLst>
                                          <p:attrName>style.visibility</p:attrName>
                                        </p:attrNameLst>
                                      </p:cBhvr>
                                      <p:to>
                                        <p:strVal val="visible"/>
                                      </p:to>
                                    </p:set>
                                    <p:animEffect transition="in" filter="fade">
                                      <p:cBhvr>
                                        <p:cTn id="60" dur="500"/>
                                        <p:tgtEl>
                                          <p:spTgt spid="512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wipe(down)">
                                      <p:cBhvr>
                                        <p:cTn id="6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2" grpId="0" animBg="1"/>
      <p:bldP spid="13" grpId="0" animBg="1"/>
      <p:bldP spid="14" grpId="0" animBg="1"/>
      <p:bldP spid="15" grpId="0" animBg="1"/>
      <p:bldP spid="16" grpId="0" animBg="1"/>
      <p:bldP spid="17" grpId="0" animBg="1"/>
      <p:bldP spid="18"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2114367" y="165163"/>
            <a:ext cx="11161453" cy="720000"/>
          </a:xfrm>
        </p:spPr>
        <p:txBody>
          <a:bodyPr/>
          <a:lstStyle/>
          <a:p>
            <a:r>
              <a:rPr lang="he-IL" dirty="0" smtClean="0">
                <a:solidFill>
                  <a:srgbClr val="99FF33"/>
                </a:solidFill>
                <a:latin typeface="David" panose="020E0502060401010101" pitchFamily="34" charset="-79"/>
                <a:cs typeface="David" panose="020E0502060401010101" pitchFamily="34" charset="-79"/>
              </a:rPr>
              <a:t>הכנסייה הגדולה השנייה</a:t>
            </a:r>
            <a:endParaRPr lang="he-IL" dirty="0">
              <a:solidFill>
                <a:srgbClr val="99FF33"/>
              </a:solidFill>
              <a:latin typeface="David" panose="020E0502060401010101" pitchFamily="34" charset="-79"/>
              <a:cs typeface="David" panose="020E0502060401010101" pitchFamily="34" charset="-79"/>
            </a:endParaRPr>
          </a:p>
        </p:txBody>
      </p:sp>
      <p:sp>
        <p:nvSpPr>
          <p:cNvPr id="3" name="מלבן מעוגל 2"/>
          <p:cNvSpPr/>
          <p:nvPr/>
        </p:nvSpPr>
        <p:spPr>
          <a:xfrm>
            <a:off x="1948068" y="964100"/>
            <a:ext cx="6109252"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ה' באלול תרפ"ט / 1929 בווינה, אוסטריה</a:t>
            </a:r>
            <a:endParaRPr lang="he-IL" b="1" dirty="0">
              <a:latin typeface="David" panose="020E0502060401010101" pitchFamily="34" charset="-79"/>
              <a:cs typeface="David" panose="020E0502060401010101" pitchFamily="34" charset="-79"/>
            </a:endParaRPr>
          </a:p>
        </p:txBody>
      </p:sp>
      <p:sp>
        <p:nvSpPr>
          <p:cNvPr id="12" name="מלבן מעוגל 11"/>
          <p:cNvSpPr/>
          <p:nvPr/>
        </p:nvSpPr>
        <p:spPr>
          <a:xfrm>
            <a:off x="8222745" y="980665"/>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solidFill>
                  <a:schemeClr val="tx1"/>
                </a:solidFill>
                <a:latin typeface="David" panose="020E0502060401010101" pitchFamily="34" charset="-79"/>
                <a:cs typeface="David" panose="020E0502060401010101" pitchFamily="34" charset="-79"/>
              </a:rPr>
              <a:t>מתי ומיקום</a:t>
            </a:r>
            <a:endParaRPr lang="he-IL" b="1" dirty="0">
              <a:solidFill>
                <a:schemeClr val="tx1"/>
              </a:solidFill>
              <a:latin typeface="David" panose="020E0502060401010101" pitchFamily="34" charset="-79"/>
              <a:cs typeface="David" panose="020E0502060401010101" pitchFamily="34" charset="-79"/>
            </a:endParaRPr>
          </a:p>
        </p:txBody>
      </p:sp>
      <p:sp>
        <p:nvSpPr>
          <p:cNvPr id="13" name="מלבן מעוגל 12"/>
          <p:cNvSpPr/>
          <p:nvPr/>
        </p:nvSpPr>
        <p:spPr>
          <a:xfrm>
            <a:off x="1948068" y="1572893"/>
            <a:ext cx="6109252" cy="715089"/>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חברי מועצת גדולי התורה וראשי התנועה ר' יעקב </a:t>
            </a:r>
            <a:r>
              <a:rPr lang="he-IL" b="1" dirty="0" err="1">
                <a:latin typeface="David" panose="020E0502060401010101" pitchFamily="34" charset="-79"/>
                <a:cs typeface="David" panose="020E0502060401010101" pitchFamily="34" charset="-79"/>
              </a:rPr>
              <a:t>רוזנהיים</a:t>
            </a:r>
            <a:r>
              <a:rPr lang="he-IL" b="1" dirty="0">
                <a:latin typeface="David" panose="020E0502060401010101" pitchFamily="34" charset="-79"/>
                <a:cs typeface="David" panose="020E0502060401010101" pitchFamily="34" charset="-79"/>
              </a:rPr>
              <a:t>, </a:t>
            </a:r>
            <a:endParaRPr lang="he-IL" b="1" dirty="0" smtClean="0">
              <a:latin typeface="David" panose="020E0502060401010101" pitchFamily="34" charset="-79"/>
              <a:cs typeface="David" panose="020E0502060401010101" pitchFamily="34" charset="-79"/>
            </a:endParaRPr>
          </a:p>
          <a:p>
            <a:pPr algn="ctr"/>
            <a:r>
              <a:rPr lang="he-IL" b="1" dirty="0" smtClean="0">
                <a:latin typeface="David" panose="020E0502060401010101" pitchFamily="34" charset="-79"/>
                <a:cs typeface="David" panose="020E0502060401010101" pitchFamily="34" charset="-79"/>
              </a:rPr>
              <a:t>הרב </a:t>
            </a:r>
            <a:r>
              <a:rPr lang="he-IL" b="1" dirty="0">
                <a:latin typeface="David" panose="020E0502060401010101" pitchFamily="34" charset="-79"/>
                <a:cs typeface="David" panose="020E0502060401010101" pitchFamily="34" charset="-79"/>
              </a:rPr>
              <a:t>ד"ר פנחס כהן, רבי יצחק מאיר </a:t>
            </a:r>
            <a:r>
              <a:rPr lang="he-IL" b="1" dirty="0" smtClean="0">
                <a:latin typeface="David" panose="020E0502060401010101" pitchFamily="34" charset="-79"/>
                <a:cs typeface="David" panose="020E0502060401010101" pitchFamily="34" charset="-79"/>
              </a:rPr>
              <a:t>לוין</a:t>
            </a:r>
            <a:endParaRPr lang="en-US" b="1" dirty="0">
              <a:latin typeface="David" panose="020E0502060401010101" pitchFamily="34" charset="-79"/>
              <a:cs typeface="David" panose="020E0502060401010101" pitchFamily="34" charset="-79"/>
            </a:endParaRPr>
          </a:p>
        </p:txBody>
      </p:sp>
      <p:sp>
        <p:nvSpPr>
          <p:cNvPr id="14" name="מלבן מעוגל 13"/>
          <p:cNvSpPr/>
          <p:nvPr/>
        </p:nvSpPr>
        <p:spPr>
          <a:xfrm>
            <a:off x="8222745" y="1726127"/>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משתתפים</a:t>
            </a:r>
          </a:p>
        </p:txBody>
      </p:sp>
      <p:sp>
        <p:nvSpPr>
          <p:cNvPr id="15" name="מלבן מעוגל 14"/>
          <p:cNvSpPr/>
          <p:nvPr/>
        </p:nvSpPr>
        <p:spPr>
          <a:xfrm>
            <a:off x="1948068" y="2412668"/>
            <a:ext cx="6109252" cy="715089"/>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אגו"י לא מצטרפת לסוכנות היהודית. ר' יעקב </a:t>
            </a:r>
            <a:r>
              <a:rPr lang="he-IL" b="1" dirty="0" err="1">
                <a:latin typeface="David" panose="020E0502060401010101" pitchFamily="34" charset="-79"/>
                <a:cs typeface="David" panose="020E0502060401010101" pitchFamily="34" charset="-79"/>
              </a:rPr>
              <a:t>רוזנהיים</a:t>
            </a:r>
            <a:r>
              <a:rPr lang="he-IL" b="1" dirty="0">
                <a:latin typeface="David" panose="020E0502060401010101" pitchFamily="34" charset="-79"/>
                <a:cs typeface="David" panose="020E0502060401010101" pitchFamily="34" charset="-79"/>
              </a:rPr>
              <a:t> מוכתר בתואר "מורינו הרב</a:t>
            </a:r>
            <a:r>
              <a:rPr lang="he-IL" b="1" dirty="0" smtClean="0">
                <a:latin typeface="David" panose="020E0502060401010101" pitchFamily="34" charset="-79"/>
                <a:cs typeface="David" panose="020E0502060401010101" pitchFamily="34" charset="-79"/>
              </a:rPr>
              <a:t>"</a:t>
            </a:r>
            <a:endParaRPr lang="en-US" b="1" dirty="0">
              <a:latin typeface="David" panose="020E0502060401010101" pitchFamily="34" charset="-79"/>
              <a:cs typeface="David" panose="020E0502060401010101" pitchFamily="34" charset="-79"/>
            </a:endParaRPr>
          </a:p>
        </p:txBody>
      </p:sp>
      <p:sp>
        <p:nvSpPr>
          <p:cNvPr id="16" name="מלבן מעוגל 15"/>
          <p:cNvSpPr/>
          <p:nvPr/>
        </p:nvSpPr>
        <p:spPr>
          <a:xfrm>
            <a:off x="8222745" y="2556255"/>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החלטות</a:t>
            </a:r>
            <a:endParaRPr lang="he-IL" b="1" dirty="0">
              <a:latin typeface="David" panose="020E0502060401010101" pitchFamily="34" charset="-79"/>
              <a:cs typeface="David" panose="020E0502060401010101" pitchFamily="34" charset="-79"/>
            </a:endParaRPr>
          </a:p>
        </p:txBody>
      </p:sp>
      <p:sp>
        <p:nvSpPr>
          <p:cNvPr id="17" name="מלבן מעוגל 16"/>
          <p:cNvSpPr/>
          <p:nvPr/>
        </p:nvSpPr>
        <p:spPr>
          <a:xfrm>
            <a:off x="1948068" y="3252443"/>
            <a:ext cx="6109252" cy="1328023"/>
          </a:xfrm>
          <a:prstGeom prst="roundRect">
            <a:avLst/>
          </a:prstGeom>
          <a:solidFill>
            <a:srgbClr val="00FFFF"/>
          </a:solidFill>
          <a:ln w="6350">
            <a:solidFill>
              <a:schemeClr val="tx1"/>
            </a:solidFill>
          </a:ln>
        </p:spPr>
        <p:txBody>
          <a:bodyPr wrap="square" rtlCol="1">
            <a:spAutoFit/>
          </a:bodyPr>
          <a:lstStyle/>
          <a:p>
            <a:pPr marL="285750" indent="-285750">
              <a:buFont typeface="Arial" panose="020B0604020202020204" pitchFamily="34" charset="0"/>
              <a:buChar char="•"/>
            </a:pPr>
            <a:r>
              <a:rPr lang="he-IL" b="1" dirty="0">
                <a:latin typeface="David" panose="020E0502060401010101" pitchFamily="34" charset="-79"/>
                <a:cs typeface="David" panose="020E0502060401010101" pitchFamily="34" charset="-79"/>
              </a:rPr>
              <a:t>מאבק על החינוך</a:t>
            </a:r>
            <a:endParaRPr lang="en-US" b="1" dirty="0">
              <a:latin typeface="David" panose="020E0502060401010101" pitchFamily="34" charset="-79"/>
              <a:cs typeface="David" panose="020E0502060401010101" pitchFamily="34" charset="-79"/>
            </a:endParaRP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מאבק </a:t>
            </a:r>
            <a:r>
              <a:rPr lang="he-IL" b="1" dirty="0">
                <a:latin typeface="David" panose="020E0502060401010101" pitchFamily="34" charset="-79"/>
                <a:cs typeface="David" panose="020E0502060401010101" pitchFamily="34" charset="-79"/>
              </a:rPr>
              <a:t>לביטול גזירת איסור השחיטה</a:t>
            </a:r>
            <a:endParaRPr lang="en-US" b="1" dirty="0">
              <a:latin typeface="David" panose="020E0502060401010101" pitchFamily="34" charset="-79"/>
              <a:cs typeface="David" panose="020E0502060401010101" pitchFamily="34" charset="-79"/>
            </a:endParaRP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הקמת </a:t>
            </a:r>
            <a:r>
              <a:rPr lang="he-IL" b="1" dirty="0">
                <a:latin typeface="David" panose="020E0502060401010101" pitchFamily="34" charset="-79"/>
                <a:cs typeface="David" panose="020E0502060401010101" pitchFamily="34" charset="-79"/>
              </a:rPr>
              <a:t>קיבוצי הכשרה ומאבק על </a:t>
            </a:r>
            <a:r>
              <a:rPr lang="he-IL" b="1" dirty="0" err="1">
                <a:latin typeface="David" panose="020E0502060401010101" pitchFamily="34" charset="-79"/>
                <a:cs typeface="David" panose="020E0502060401010101" pitchFamily="34" charset="-79"/>
              </a:rPr>
              <a:t>סטרטיפקטים</a:t>
            </a:r>
            <a:endParaRPr lang="en-US" b="1" dirty="0">
              <a:latin typeface="David" panose="020E0502060401010101" pitchFamily="34" charset="-79"/>
              <a:cs typeface="David" panose="020E0502060401010101" pitchFamily="34" charset="-79"/>
            </a:endParaRP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הקמת </a:t>
            </a:r>
            <a:r>
              <a:rPr lang="he-IL" b="1" dirty="0">
                <a:latin typeface="David" panose="020E0502060401010101" pitchFamily="34" charset="-79"/>
                <a:cs typeface="David" panose="020E0502060401010101" pitchFamily="34" charset="-79"/>
              </a:rPr>
              <a:t>"קרן שביעית</a:t>
            </a:r>
            <a:r>
              <a:rPr lang="he-IL" b="1" dirty="0" smtClean="0">
                <a:latin typeface="David" panose="020E0502060401010101" pitchFamily="34" charset="-79"/>
                <a:cs typeface="David" panose="020E0502060401010101" pitchFamily="34" charset="-79"/>
              </a:rPr>
              <a:t>"</a:t>
            </a:r>
            <a:endParaRPr lang="en-US" b="1" dirty="0">
              <a:latin typeface="David" panose="020E0502060401010101" pitchFamily="34" charset="-79"/>
              <a:cs typeface="David" panose="020E0502060401010101" pitchFamily="34" charset="-79"/>
            </a:endParaRPr>
          </a:p>
        </p:txBody>
      </p:sp>
      <p:sp>
        <p:nvSpPr>
          <p:cNvPr id="18" name="מלבן מעוגל 17"/>
          <p:cNvSpPr/>
          <p:nvPr/>
        </p:nvSpPr>
        <p:spPr>
          <a:xfrm>
            <a:off x="8222745" y="3320546"/>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פעולות</a:t>
            </a:r>
            <a:endParaRPr lang="he-IL" b="1" dirty="0">
              <a:latin typeface="David" panose="020E0502060401010101" pitchFamily="34" charset="-79"/>
              <a:cs typeface="David" panose="020E0502060401010101" pitchFamily="34" charset="-79"/>
            </a:endParaRPr>
          </a:p>
        </p:txBody>
      </p:sp>
      <p:sp>
        <p:nvSpPr>
          <p:cNvPr id="20" name="מלבן מעוגל 19"/>
          <p:cNvSpPr/>
          <p:nvPr/>
        </p:nvSpPr>
        <p:spPr>
          <a:xfrm>
            <a:off x="980658" y="4868964"/>
            <a:ext cx="8362121" cy="783193"/>
          </a:xfrm>
          <a:prstGeom prst="roundRect">
            <a:avLst/>
          </a:prstGeom>
          <a:solidFill>
            <a:srgbClr val="FFFF00"/>
          </a:solidFill>
          <a:ln w="6350">
            <a:solidFill>
              <a:schemeClr val="tx1"/>
            </a:solidFill>
          </a:ln>
        </p:spPr>
        <p:txBody>
          <a:bodyPr wrap="square" rtlCol="1">
            <a:spAutoFit/>
          </a:bodyPr>
          <a:lstStyle/>
          <a:p>
            <a:pPr algn="ctr"/>
            <a:r>
              <a:rPr lang="he-IL" sz="2000" b="1" dirty="0" smtClean="0">
                <a:latin typeface="David" panose="020E0502060401010101" pitchFamily="34" charset="-79"/>
                <a:cs typeface="David" panose="020E0502060401010101" pitchFamily="34" charset="-79"/>
              </a:rPr>
              <a:t>לפתור ברוח התורה והמצווה את כל השאלות שתעלינה יום יום על הפרק בחיי כלל ישראל</a:t>
            </a:r>
            <a:endParaRPr lang="en-US" sz="2000" b="1" dirty="0">
              <a:latin typeface="David" panose="020E0502060401010101" pitchFamily="34" charset="-79"/>
              <a:cs typeface="David" panose="020E0502060401010101" pitchFamily="34" charset="-79"/>
            </a:endParaRPr>
          </a:p>
        </p:txBody>
      </p:sp>
      <p:pic>
        <p:nvPicPr>
          <p:cNvPr id="6146" name="Picture 2" descr="Jacob Rosenheim 0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446" y="992876"/>
            <a:ext cx="1368425" cy="2003766"/>
          </a:xfrm>
          <a:prstGeom prst="rect">
            <a:avLst/>
          </a:prstGeom>
          <a:noFill/>
          <a:extLst>
            <a:ext uri="{909E8E84-426E-40DD-AFC4-6F175D3DCCD1}">
              <a14:hiddenFill xmlns:a14="http://schemas.microsoft.com/office/drawing/2010/main">
                <a:solidFill>
                  <a:srgbClr val="FFFFFF"/>
                </a:solidFill>
              </a14:hiddenFill>
            </a:ext>
          </a:extLst>
        </p:spPr>
      </p:pic>
      <p:pic>
        <p:nvPicPr>
          <p:cNvPr id="21" name="תמונה 20" descr="גדולי ישראל למען קרן השביעית של הישובים האגודאיים."/>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6446" y="3140438"/>
            <a:ext cx="1368425" cy="1603840"/>
          </a:xfrm>
          <a:prstGeom prst="rect">
            <a:avLst/>
          </a:prstGeom>
          <a:noFill/>
          <a:ln>
            <a:noFill/>
          </a:ln>
        </p:spPr>
      </p:pic>
    </p:spTree>
    <p:extLst>
      <p:ext uri="{BB962C8B-B14F-4D97-AF65-F5344CB8AC3E}">
        <p14:creationId xmlns:p14="http://schemas.microsoft.com/office/powerpoint/2010/main" val="380531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146"/>
                                        </p:tgtEl>
                                        <p:attrNameLst>
                                          <p:attrName>style.visibility</p:attrName>
                                        </p:attrNameLst>
                                      </p:cBhvr>
                                      <p:to>
                                        <p:strVal val="visible"/>
                                      </p:to>
                                    </p:set>
                                    <p:animEffect transition="in" filter="fade">
                                      <p:cBhvr>
                                        <p:cTn id="35" dur="500"/>
                                        <p:tgtEl>
                                          <p:spTgt spid="614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wipe(down)">
                                      <p:cBhvr>
                                        <p:cTn id="6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2" grpId="0" animBg="1"/>
      <p:bldP spid="13" grpId="0" animBg="1"/>
      <p:bldP spid="14" grpId="0" animBg="1"/>
      <p:bldP spid="15" grpId="0" animBg="1"/>
      <p:bldP spid="16" grpId="0" animBg="1"/>
      <p:bldP spid="17" grpId="0" animBg="1"/>
      <p:bldP spid="18"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2114367" y="165163"/>
            <a:ext cx="11161453" cy="720000"/>
          </a:xfrm>
        </p:spPr>
        <p:txBody>
          <a:bodyPr/>
          <a:lstStyle/>
          <a:p>
            <a:r>
              <a:rPr lang="he-IL" dirty="0" smtClean="0">
                <a:solidFill>
                  <a:srgbClr val="99FF33"/>
                </a:solidFill>
                <a:latin typeface="David" panose="020E0502060401010101" pitchFamily="34" charset="-79"/>
                <a:cs typeface="David" panose="020E0502060401010101" pitchFamily="34" charset="-79"/>
              </a:rPr>
              <a:t>הכנסייה הגדולה השלישית</a:t>
            </a:r>
            <a:endParaRPr lang="he-IL" dirty="0">
              <a:solidFill>
                <a:srgbClr val="99FF33"/>
              </a:solidFill>
              <a:latin typeface="David" panose="020E0502060401010101" pitchFamily="34" charset="-79"/>
              <a:cs typeface="David" panose="020E0502060401010101" pitchFamily="34" charset="-79"/>
            </a:endParaRPr>
          </a:p>
        </p:txBody>
      </p:sp>
      <p:sp>
        <p:nvSpPr>
          <p:cNvPr id="3" name="מלבן מעוגל 2"/>
          <p:cNvSpPr/>
          <p:nvPr/>
        </p:nvSpPr>
        <p:spPr>
          <a:xfrm>
            <a:off x="1948068" y="964100"/>
            <a:ext cx="6109252"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י' באלול תרצ"ז / 1937 </a:t>
            </a:r>
            <a:r>
              <a:rPr lang="he-IL" b="1" dirty="0" err="1" smtClean="0">
                <a:latin typeface="David" panose="020E0502060401010101" pitchFamily="34" charset="-79"/>
                <a:cs typeface="David" panose="020E0502060401010101" pitchFamily="34" charset="-79"/>
              </a:rPr>
              <a:t>במרינבאד</a:t>
            </a:r>
            <a:r>
              <a:rPr lang="he-IL" b="1" dirty="0" smtClean="0">
                <a:latin typeface="David" panose="020E0502060401010101" pitchFamily="34" charset="-79"/>
                <a:cs typeface="David" panose="020E0502060401010101" pitchFamily="34" charset="-79"/>
              </a:rPr>
              <a:t>, צ'כוסלובקיה</a:t>
            </a:r>
            <a:endParaRPr lang="he-IL" b="1" dirty="0">
              <a:latin typeface="David" panose="020E0502060401010101" pitchFamily="34" charset="-79"/>
              <a:cs typeface="David" panose="020E0502060401010101" pitchFamily="34" charset="-79"/>
            </a:endParaRPr>
          </a:p>
        </p:txBody>
      </p:sp>
      <p:sp>
        <p:nvSpPr>
          <p:cNvPr id="12" name="מלבן מעוגל 11"/>
          <p:cNvSpPr/>
          <p:nvPr/>
        </p:nvSpPr>
        <p:spPr>
          <a:xfrm>
            <a:off x="8222745" y="980665"/>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solidFill>
                  <a:schemeClr val="tx1"/>
                </a:solidFill>
                <a:latin typeface="David" panose="020E0502060401010101" pitchFamily="34" charset="-79"/>
                <a:cs typeface="David" panose="020E0502060401010101" pitchFamily="34" charset="-79"/>
              </a:rPr>
              <a:t>מתי ומיקום</a:t>
            </a:r>
            <a:endParaRPr lang="he-IL" b="1" dirty="0">
              <a:solidFill>
                <a:schemeClr val="tx1"/>
              </a:solidFill>
              <a:latin typeface="David" panose="020E0502060401010101" pitchFamily="34" charset="-79"/>
              <a:cs typeface="David" panose="020E0502060401010101" pitchFamily="34" charset="-79"/>
            </a:endParaRPr>
          </a:p>
        </p:txBody>
      </p:sp>
      <p:sp>
        <p:nvSpPr>
          <p:cNvPr id="13" name="מלבן מעוגל 12"/>
          <p:cNvSpPr/>
          <p:nvPr/>
        </p:nvSpPr>
        <p:spPr>
          <a:xfrm>
            <a:off x="1948068" y="1600647"/>
            <a:ext cx="6109252" cy="408623"/>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חברי מועצת גדולי </a:t>
            </a:r>
            <a:r>
              <a:rPr lang="he-IL" b="1" dirty="0" smtClean="0">
                <a:latin typeface="David" panose="020E0502060401010101" pitchFamily="34" charset="-79"/>
                <a:cs typeface="David" panose="020E0502060401010101" pitchFamily="34" charset="-79"/>
              </a:rPr>
              <a:t>התורה,  ראשי ישיבות, 700 צירים וכאלף אורחים</a:t>
            </a:r>
            <a:endParaRPr lang="en-US" b="1" dirty="0">
              <a:latin typeface="David" panose="020E0502060401010101" pitchFamily="34" charset="-79"/>
              <a:cs typeface="David" panose="020E0502060401010101" pitchFamily="34" charset="-79"/>
            </a:endParaRPr>
          </a:p>
        </p:txBody>
      </p:sp>
      <p:sp>
        <p:nvSpPr>
          <p:cNvPr id="14" name="מלבן מעוגל 13"/>
          <p:cNvSpPr/>
          <p:nvPr/>
        </p:nvSpPr>
        <p:spPr>
          <a:xfrm>
            <a:off x="8222745" y="1600647"/>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a:latin typeface="David" panose="020E0502060401010101" pitchFamily="34" charset="-79"/>
                <a:cs typeface="David" panose="020E0502060401010101" pitchFamily="34" charset="-79"/>
              </a:rPr>
              <a:t>משתתפים</a:t>
            </a:r>
          </a:p>
        </p:txBody>
      </p:sp>
      <p:sp>
        <p:nvSpPr>
          <p:cNvPr id="15" name="מלבן מעוגל 14"/>
          <p:cNvSpPr/>
          <p:nvPr/>
        </p:nvSpPr>
        <p:spPr>
          <a:xfrm>
            <a:off x="1948068" y="2226330"/>
            <a:ext cx="6109252" cy="715089"/>
          </a:xfrm>
          <a:prstGeom prst="roundRect">
            <a:avLst/>
          </a:prstGeom>
          <a:solidFill>
            <a:srgbClr val="00FFFF"/>
          </a:solidFill>
          <a:ln w="6350">
            <a:solidFill>
              <a:schemeClr val="tx1"/>
            </a:solidFill>
          </a:ln>
        </p:spPr>
        <p:txBody>
          <a:bodyPr wrap="square" rtlCol="1">
            <a:spAutoFit/>
          </a:bodyPr>
          <a:lstStyle/>
          <a:p>
            <a:pPr algn="ctr"/>
            <a:r>
              <a:rPr lang="he-IL" b="1" dirty="0" err="1" smtClean="0">
                <a:latin typeface="David" panose="020E0502060401010101" pitchFamily="34" charset="-79"/>
                <a:cs typeface="David" panose="020E0502060401010101" pitchFamily="34" charset="-79"/>
              </a:rPr>
              <a:t>הגרח"ע</a:t>
            </a:r>
            <a:r>
              <a:rPr lang="he-IL" b="1" dirty="0" smtClean="0">
                <a:latin typeface="David" panose="020E0502060401010101" pitchFamily="34" charset="-79"/>
                <a:cs typeface="David" panose="020E0502060401010101" pitchFamily="34" charset="-79"/>
              </a:rPr>
              <a:t> </a:t>
            </a:r>
            <a:r>
              <a:rPr lang="he-IL" b="1" dirty="0" err="1" smtClean="0">
                <a:latin typeface="David" panose="020E0502060401010101" pitchFamily="34" charset="-79"/>
                <a:cs typeface="David" panose="020E0502060401010101" pitchFamily="34" charset="-79"/>
              </a:rPr>
              <a:t>גרודז'ינסקי</a:t>
            </a:r>
            <a:r>
              <a:rPr lang="he-IL" b="1" dirty="0" smtClean="0">
                <a:latin typeface="David" panose="020E0502060401010101" pitchFamily="34" charset="-79"/>
                <a:cs typeface="David" panose="020E0502060401010101" pitchFamily="34" charset="-79"/>
              </a:rPr>
              <a:t> קרא לצום חצי יום בפתיחת הוועידה, עקב עליית הנאצים ודיכוי יהודי גרמניה, הפרעות בא"י והאנטישמיות בפולין.</a:t>
            </a:r>
            <a:endParaRPr lang="en-US" b="1" dirty="0">
              <a:latin typeface="David" panose="020E0502060401010101" pitchFamily="34" charset="-79"/>
              <a:cs typeface="David" panose="020E0502060401010101" pitchFamily="34" charset="-79"/>
            </a:endParaRPr>
          </a:p>
        </p:txBody>
      </p:sp>
      <p:sp>
        <p:nvSpPr>
          <p:cNvPr id="16" name="מלבן מעוגל 15"/>
          <p:cNvSpPr/>
          <p:nvPr/>
        </p:nvSpPr>
        <p:spPr>
          <a:xfrm>
            <a:off x="8222745" y="2223675"/>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האווירה</a:t>
            </a:r>
            <a:endParaRPr lang="he-IL" b="1" dirty="0">
              <a:latin typeface="David" panose="020E0502060401010101" pitchFamily="34" charset="-79"/>
              <a:cs typeface="David" panose="020E0502060401010101" pitchFamily="34" charset="-79"/>
            </a:endParaRPr>
          </a:p>
        </p:txBody>
      </p:sp>
      <p:sp>
        <p:nvSpPr>
          <p:cNvPr id="17" name="מלבן מעוגל 16"/>
          <p:cNvSpPr/>
          <p:nvPr/>
        </p:nvSpPr>
        <p:spPr>
          <a:xfrm>
            <a:off x="1948068" y="3182310"/>
            <a:ext cx="6109252" cy="1634490"/>
          </a:xfrm>
          <a:prstGeom prst="roundRect">
            <a:avLst/>
          </a:prstGeom>
          <a:solidFill>
            <a:srgbClr val="00FFFF"/>
          </a:solidFill>
          <a:ln w="6350">
            <a:solidFill>
              <a:schemeClr val="tx1"/>
            </a:solidFill>
          </a:ln>
        </p:spPr>
        <p:txBody>
          <a:bodyPr wrap="square" rtlCol="1">
            <a:spAutoFit/>
          </a:bodyPr>
          <a:lstStyle/>
          <a:p>
            <a:r>
              <a:rPr lang="he-IL" b="1" dirty="0" smtClean="0">
                <a:solidFill>
                  <a:srgbClr val="FF0000"/>
                </a:solidFill>
                <a:latin typeface="David" panose="020E0502060401010101" pitchFamily="34" charset="-79"/>
                <a:cs typeface="David" panose="020E0502060401010101" pitchFamily="34" charset="-79"/>
              </a:rPr>
              <a:t>בהתייחס לתכנית החלוקה ולאפשרות הקמת מדינה יהודית בארץ ישראל</a:t>
            </a:r>
            <a:r>
              <a:rPr lang="he-IL" b="1" dirty="0" smtClean="0">
                <a:latin typeface="David" panose="020E0502060401010101" pitchFamily="34" charset="-79"/>
                <a:cs typeface="David" panose="020E0502060401010101" pitchFamily="34" charset="-79"/>
              </a:rPr>
              <a:t>-</a:t>
            </a:r>
          </a:p>
          <a:p>
            <a:pPr marL="285750" indent="-285750">
              <a:buFont typeface="Arial" panose="020B0604020202020204" pitchFamily="34" charset="0"/>
              <a:buChar char="•"/>
            </a:pPr>
            <a:r>
              <a:rPr lang="he-IL" b="1" dirty="0">
                <a:latin typeface="David" panose="020E0502060401010101" pitchFamily="34" charset="-79"/>
                <a:cs typeface="David" panose="020E0502060401010101" pitchFamily="34" charset="-79"/>
              </a:rPr>
              <a:t>מדינה יהודית אפשרית רק עם חוקת התורה</a:t>
            </a:r>
          </a:p>
          <a:p>
            <a:pPr marL="285750" indent="-285750">
              <a:buFont typeface="Arial" panose="020B0604020202020204" pitchFamily="34" charset="0"/>
              <a:buChar char="•"/>
            </a:pPr>
            <a:r>
              <a:rPr lang="he-IL" b="1" dirty="0" smtClean="0">
                <a:latin typeface="David" panose="020E0502060401010101" pitchFamily="34" charset="-79"/>
                <a:cs typeface="David" panose="020E0502060401010101" pitchFamily="34" charset="-79"/>
              </a:rPr>
              <a:t>ארץ ישראל ניתנה על ידי הקב"ה לעם ישראל ואי אפשר שהעם יוותר על חלק ממנה.</a:t>
            </a:r>
            <a:endParaRPr lang="en-US" b="1" dirty="0">
              <a:latin typeface="David" panose="020E0502060401010101" pitchFamily="34" charset="-79"/>
              <a:cs typeface="David" panose="020E0502060401010101" pitchFamily="34" charset="-79"/>
            </a:endParaRPr>
          </a:p>
        </p:txBody>
      </p:sp>
      <p:sp>
        <p:nvSpPr>
          <p:cNvPr id="18" name="מלבן מעוגל 17"/>
          <p:cNvSpPr/>
          <p:nvPr/>
        </p:nvSpPr>
        <p:spPr>
          <a:xfrm>
            <a:off x="8222745" y="3254286"/>
            <a:ext cx="1239306" cy="408623"/>
          </a:xfrm>
          <a:prstGeom prst="roundRect">
            <a:avLst/>
          </a:prstGeom>
          <a:solidFill>
            <a:srgbClr val="00FFFF"/>
          </a:solidFill>
          <a:ln w="6350">
            <a:solidFill>
              <a:schemeClr val="tx1"/>
            </a:solidFill>
          </a:ln>
        </p:spPr>
        <p:txBody>
          <a:bodyPr wrap="square" rtlCol="1">
            <a:spAutoFit/>
          </a:bodyPr>
          <a:lstStyle/>
          <a:p>
            <a:pPr algn="ctr"/>
            <a:r>
              <a:rPr lang="he-IL" b="1" dirty="0" smtClean="0">
                <a:latin typeface="David" panose="020E0502060401010101" pitchFamily="34" charset="-79"/>
                <a:cs typeface="David" panose="020E0502060401010101" pitchFamily="34" charset="-79"/>
              </a:rPr>
              <a:t>החלטות</a:t>
            </a:r>
            <a:endParaRPr lang="he-IL" b="1" dirty="0">
              <a:latin typeface="David" panose="020E0502060401010101" pitchFamily="34" charset="-79"/>
              <a:cs typeface="David" panose="020E0502060401010101" pitchFamily="34" charset="-79"/>
            </a:endParaRPr>
          </a:p>
        </p:txBody>
      </p:sp>
      <p:sp>
        <p:nvSpPr>
          <p:cNvPr id="20" name="מלבן מעוגל 19"/>
          <p:cNvSpPr/>
          <p:nvPr/>
        </p:nvSpPr>
        <p:spPr>
          <a:xfrm>
            <a:off x="1032688" y="5000043"/>
            <a:ext cx="8362121" cy="783193"/>
          </a:xfrm>
          <a:prstGeom prst="roundRect">
            <a:avLst/>
          </a:prstGeom>
          <a:solidFill>
            <a:srgbClr val="FFFF00"/>
          </a:solidFill>
          <a:ln w="6350">
            <a:solidFill>
              <a:schemeClr val="tx1"/>
            </a:solidFill>
          </a:ln>
        </p:spPr>
        <p:txBody>
          <a:bodyPr wrap="square" rtlCol="1">
            <a:spAutoFit/>
          </a:bodyPr>
          <a:lstStyle/>
          <a:p>
            <a:pPr algn="ctr"/>
            <a:r>
              <a:rPr lang="he-IL" sz="2000" b="1" dirty="0" smtClean="0">
                <a:latin typeface="David" panose="020E0502060401010101" pitchFamily="34" charset="-79"/>
                <a:cs typeface="David" panose="020E0502060401010101" pitchFamily="34" charset="-79"/>
              </a:rPr>
              <a:t>לפתור ברוח התורה והמצווה את כל השאלות שתעלינה יום יום על הפרק בחיי כלל ישראל</a:t>
            </a:r>
            <a:endParaRPr lang="en-US" sz="2000" b="1" dirty="0">
              <a:latin typeface="David" panose="020E0502060401010101" pitchFamily="34" charset="-79"/>
              <a:cs typeface="David" panose="020E0502060401010101" pitchFamily="34" charset="-79"/>
            </a:endParaRPr>
          </a:p>
        </p:txBody>
      </p:sp>
      <p:pic>
        <p:nvPicPr>
          <p:cNvPr id="21" name="תמונה 20" descr="תכנית החלוקה של ועדת פיל ,1937"/>
          <p:cNvPicPr/>
          <p:nvPr/>
        </p:nvPicPr>
        <p:blipFill rotWithShape="1">
          <a:blip r:embed="rId3">
            <a:extLst>
              <a:ext uri="{28A0092B-C50C-407E-A947-70E740481C1C}">
                <a14:useLocalDpi xmlns:a14="http://schemas.microsoft.com/office/drawing/2010/main" val="0"/>
              </a:ext>
            </a:extLst>
          </a:blip>
          <a:srcRect l="47276"/>
          <a:stretch/>
        </p:blipFill>
        <p:spPr bwMode="auto">
          <a:xfrm>
            <a:off x="344557" y="2742871"/>
            <a:ext cx="1401527" cy="1932282"/>
          </a:xfrm>
          <a:prstGeom prst="rect">
            <a:avLst/>
          </a:prstGeom>
          <a:noFill/>
          <a:ln>
            <a:noFill/>
          </a:ln>
          <a:extLst>
            <a:ext uri="{53640926-AAD7-44D8-BBD7-CCE9431645EC}">
              <a14:shadowObscured xmlns:a14="http://schemas.microsoft.com/office/drawing/2010/main"/>
            </a:ext>
          </a:extLst>
        </p:spPr>
      </p:pic>
      <p:pic>
        <p:nvPicPr>
          <p:cNvPr id="23" name="תמונה 22" descr="בידספיריט | הכנסיה הגדולה השלישית – תצלום"/>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8301" y="1310043"/>
            <a:ext cx="1628775" cy="1050290"/>
          </a:xfrm>
          <a:prstGeom prst="rect">
            <a:avLst/>
          </a:prstGeom>
          <a:noFill/>
          <a:ln>
            <a:noFill/>
          </a:ln>
        </p:spPr>
      </p:pic>
    </p:spTree>
    <p:extLst>
      <p:ext uri="{BB962C8B-B14F-4D97-AF65-F5344CB8AC3E}">
        <p14:creationId xmlns:p14="http://schemas.microsoft.com/office/powerpoint/2010/main" val="151269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fade">
                                      <p:cBhvr>
                                        <p:cTn id="35" dur="500"/>
                                        <p:tgtEl>
                                          <p:spTgt spid="2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fade">
                                      <p:cBhvr>
                                        <p:cTn id="60" dur="5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wipe(down)">
                                      <p:cBhvr>
                                        <p:cTn id="6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2" grpId="0" animBg="1"/>
      <p:bldP spid="13" grpId="0" animBg="1"/>
      <p:bldP spid="14" grpId="0" animBg="1"/>
      <p:bldP spid="15" grpId="0" animBg="1"/>
      <p:bldP spid="16" grpId="0" animBg="1"/>
      <p:bldP spid="17" grpId="0" animBg="1"/>
      <p:bldP spid="18" grpId="0" animBg="1"/>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3" name="מלבן מעוגל 2"/>
          <p:cNvSpPr/>
          <p:nvPr/>
        </p:nvSpPr>
        <p:spPr>
          <a:xfrm>
            <a:off x="377687" y="928228"/>
            <a:ext cx="8938592" cy="4779036"/>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22" name="מחבר ישר 21"/>
          <p:cNvCxnSpPr/>
          <p:nvPr/>
        </p:nvCxnSpPr>
        <p:spPr>
          <a:xfrm flipV="1">
            <a:off x="450574" y="758456"/>
            <a:ext cx="8792818" cy="12408"/>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338206" y="152756"/>
            <a:ext cx="10224604" cy="720000"/>
          </a:xfrm>
        </p:spPr>
        <p:txBody>
          <a:bodyPr/>
          <a:lstStyle/>
          <a:p>
            <a:pPr algn="r"/>
            <a:r>
              <a:rPr lang="he-IL" sz="3600" dirty="0" smtClean="0">
                <a:solidFill>
                  <a:srgbClr val="99FF33"/>
                </a:solidFill>
                <a:latin typeface="David" panose="020E0502060401010101" pitchFamily="34" charset="-79"/>
                <a:cs typeface="David" panose="020E0502060401010101" pitchFamily="34" charset="-79"/>
              </a:rPr>
              <a:t>אגודת ישראל והחיים היהודיים בפולין בין מלחמות העולם</a:t>
            </a:r>
            <a:endParaRPr lang="he-IL" sz="3600" dirty="0">
              <a:solidFill>
                <a:srgbClr val="99FF33"/>
              </a:solidFill>
              <a:latin typeface="David" panose="020E0502060401010101" pitchFamily="34" charset="-79"/>
              <a:cs typeface="David" panose="020E0502060401010101" pitchFamily="34" charset="-79"/>
            </a:endParaRPr>
          </a:p>
        </p:txBody>
      </p:sp>
      <p:sp>
        <p:nvSpPr>
          <p:cNvPr id="23" name="מציין מיקום תוכן 2"/>
          <p:cNvSpPr>
            <a:spLocks noGrp="1"/>
          </p:cNvSpPr>
          <p:nvPr>
            <p:ph idx="4294967295"/>
          </p:nvPr>
        </p:nvSpPr>
        <p:spPr>
          <a:xfrm>
            <a:off x="450574" y="928228"/>
            <a:ext cx="8229600" cy="2924106"/>
          </a:xfrm>
          <a:prstGeom prst="rect">
            <a:avLst/>
          </a:prstGeom>
        </p:spPr>
        <p:txBody>
          <a:bodyPr>
            <a:noAutofit/>
          </a:bodyPr>
          <a:lstStyle/>
          <a:p>
            <a:pPr lvl="0"/>
            <a:r>
              <a:rPr lang="he-IL" sz="1600" b="1" u="sng" dirty="0">
                <a:latin typeface="David" panose="020E0502060401010101" pitchFamily="34" charset="-79"/>
                <a:cs typeface="David" panose="020E0502060401010101" pitchFamily="34" charset="-79"/>
              </a:rPr>
              <a:t>ב</a:t>
            </a:r>
            <a:r>
              <a:rPr lang="he-IL" sz="1600" b="1" dirty="0">
                <a:latin typeface="David" panose="020E0502060401010101" pitchFamily="34" charset="-79"/>
                <a:cs typeface="David" panose="020E0502060401010101" pitchFamily="34" charset="-79"/>
              </a:rPr>
              <a:t>מלחה"ע הראשונה</a:t>
            </a:r>
            <a:r>
              <a:rPr lang="he-IL" sz="1600" dirty="0">
                <a:latin typeface="David" panose="020E0502060401010101" pitchFamily="34" charset="-79"/>
                <a:cs typeface="David" panose="020E0502060401010101" pitchFamily="34" charset="-79"/>
              </a:rPr>
              <a:t> סייעה אגו"י באנגליה להתגבשות הצהרת בלפור.</a:t>
            </a:r>
            <a:endParaRPr lang="en-US" sz="1600" dirty="0">
              <a:latin typeface="David" panose="020E0502060401010101" pitchFamily="34" charset="-79"/>
              <a:cs typeface="David" panose="020E0502060401010101" pitchFamily="34" charset="-79"/>
            </a:endParaRPr>
          </a:p>
          <a:p>
            <a:r>
              <a:rPr lang="he-IL" sz="1600" dirty="0" smtClean="0">
                <a:latin typeface="David" panose="020E0502060401010101" pitchFamily="34" charset="-79"/>
                <a:cs typeface="David" panose="020E0502060401010101" pitchFamily="34" charset="-79"/>
              </a:rPr>
              <a:t>אגו"י </a:t>
            </a:r>
            <a:r>
              <a:rPr lang="he-IL" sz="1600" dirty="0">
                <a:latin typeface="David" panose="020E0502060401010101" pitchFamily="34" charset="-79"/>
                <a:cs typeface="David" panose="020E0502060401010101" pitchFamily="34" charset="-79"/>
              </a:rPr>
              <a:t>באוסטריה סייעה לפליטים יהודיים מגליציה.</a:t>
            </a:r>
            <a:endParaRPr lang="en-US" sz="1600" dirty="0">
              <a:latin typeface="David" panose="020E0502060401010101" pitchFamily="34" charset="-79"/>
              <a:cs typeface="David" panose="020E0502060401010101" pitchFamily="34" charset="-79"/>
            </a:endParaRPr>
          </a:p>
          <a:p>
            <a:pPr lvl="0"/>
            <a:r>
              <a:rPr lang="he-IL" sz="1600" b="1" u="sng" dirty="0">
                <a:latin typeface="David" panose="020E0502060401010101" pitchFamily="34" charset="-79"/>
                <a:cs typeface="David" panose="020E0502060401010101" pitchFamily="34" charset="-79"/>
              </a:rPr>
              <a:t>לאחר</a:t>
            </a:r>
            <a:r>
              <a:rPr lang="he-IL" sz="1600" b="1" dirty="0">
                <a:latin typeface="David" panose="020E0502060401010101" pitchFamily="34" charset="-79"/>
                <a:cs typeface="David" panose="020E0502060401010101" pitchFamily="34" charset="-79"/>
              </a:rPr>
              <a:t> מלחה"ע הראשונה</a:t>
            </a:r>
            <a:r>
              <a:rPr lang="he-IL" sz="1600" dirty="0">
                <a:latin typeface="David" panose="020E0502060401010101" pitchFamily="34" charset="-79"/>
                <a:cs typeface="David" panose="020E0502060401010101" pitchFamily="34" charset="-79"/>
              </a:rPr>
              <a:t> פועלת אגו"י לייסוד מושבות חרדיות בא"י.</a:t>
            </a:r>
            <a:endParaRPr lang="en-US" sz="1600" dirty="0">
              <a:latin typeface="David" panose="020E0502060401010101" pitchFamily="34" charset="-79"/>
              <a:cs typeface="David" panose="020E0502060401010101" pitchFamily="34" charset="-79"/>
            </a:endParaRPr>
          </a:p>
          <a:p>
            <a:r>
              <a:rPr lang="he-IL" sz="1600" dirty="0">
                <a:latin typeface="David" panose="020E0502060401010101" pitchFamily="34" charset="-79"/>
                <a:cs typeface="David" panose="020E0502060401010101" pitchFamily="34" charset="-79"/>
              </a:rPr>
              <a:t>מוציאה לאור </a:t>
            </a:r>
            <a:r>
              <a:rPr lang="he-IL" sz="1600" b="1" dirty="0">
                <a:latin typeface="David" panose="020E0502060401010101" pitchFamily="34" charset="-79"/>
                <a:cs typeface="David" panose="020E0502060401010101" pitchFamily="34" charset="-79"/>
              </a:rPr>
              <a:t>עיתון בשם 'הדרך</a:t>
            </a:r>
            <a:r>
              <a:rPr lang="he-IL" sz="1600" b="1" dirty="0" smtClean="0">
                <a:latin typeface="David" panose="020E0502060401010101" pitchFamily="34" charset="-79"/>
                <a:cs typeface="David" panose="020E0502060401010101" pitchFamily="34" charset="-79"/>
              </a:rPr>
              <a:t>'</a:t>
            </a:r>
            <a:r>
              <a:rPr lang="he-IL" sz="1600" dirty="0" smtClean="0">
                <a:latin typeface="David" panose="020E0502060401010101" pitchFamily="34" charset="-79"/>
                <a:cs typeface="David" panose="020E0502060401010101" pitchFamily="34" charset="-79"/>
              </a:rPr>
              <a:t>.</a:t>
            </a:r>
            <a:r>
              <a:rPr lang="he-IL" sz="1600" b="1" dirty="0" smtClean="0">
                <a:latin typeface="David" panose="020E0502060401010101" pitchFamily="34" charset="-79"/>
                <a:cs typeface="David" panose="020E0502060401010101" pitchFamily="34" charset="-79"/>
              </a:rPr>
              <a:t> </a:t>
            </a:r>
            <a:r>
              <a:rPr lang="he-IL" sz="1600" b="1" dirty="0" err="1" smtClean="0">
                <a:latin typeface="David" panose="020E0502060401010101" pitchFamily="34" charset="-79"/>
                <a:cs typeface="David" panose="020E0502060401010101" pitchFamily="34" charset="-79"/>
              </a:rPr>
              <a:t>ו</a:t>
            </a:r>
            <a:r>
              <a:rPr lang="he-IL" sz="1600" dirty="0" err="1" smtClean="0">
                <a:latin typeface="David" panose="020E0502060401010101" pitchFamily="34" charset="-79"/>
                <a:cs typeface="David" panose="020E0502060401010101" pitchFamily="34" charset="-79"/>
              </a:rPr>
              <a:t>'דאס</a:t>
            </a:r>
            <a:r>
              <a:rPr lang="he-IL" sz="1600" dirty="0" smtClean="0">
                <a:latin typeface="David" panose="020E0502060401010101" pitchFamily="34" charset="-79"/>
                <a:cs typeface="David" panose="020E0502060401010101" pitchFamily="34" charset="-79"/>
              </a:rPr>
              <a:t> אידישע </a:t>
            </a:r>
            <a:r>
              <a:rPr lang="he-IL" sz="1600" dirty="0" err="1" smtClean="0">
                <a:latin typeface="David" panose="020E0502060401010101" pitchFamily="34" charset="-79"/>
                <a:cs typeface="David" panose="020E0502060401010101" pitchFamily="34" charset="-79"/>
              </a:rPr>
              <a:t>טאגבלאט</a:t>
            </a:r>
            <a:r>
              <a:rPr lang="he-IL" sz="1600" dirty="0" smtClean="0">
                <a:latin typeface="David" panose="020E0502060401010101" pitchFamily="34" charset="-79"/>
                <a:cs typeface="David" panose="020E0502060401010101" pitchFamily="34" charset="-79"/>
              </a:rPr>
              <a:t>'.</a:t>
            </a:r>
            <a:endParaRPr lang="en-US" sz="1600" dirty="0">
              <a:latin typeface="David" panose="020E0502060401010101" pitchFamily="34" charset="-79"/>
              <a:cs typeface="David" panose="020E0502060401010101" pitchFamily="34" charset="-79"/>
            </a:endParaRPr>
          </a:p>
          <a:p>
            <a:pPr lvl="0"/>
            <a:r>
              <a:rPr lang="he-IL" sz="1600" dirty="0">
                <a:latin typeface="David" panose="020E0502060401010101" pitchFamily="34" charset="-79"/>
                <a:cs typeface="David" panose="020E0502060401010101" pitchFamily="34" charset="-79"/>
              </a:rPr>
              <a:t>פועלת למען נפגעי הפוגרומים ברוסיה.</a:t>
            </a:r>
            <a:endParaRPr lang="en-US" sz="1600" dirty="0">
              <a:latin typeface="David" panose="020E0502060401010101" pitchFamily="34" charset="-79"/>
              <a:cs typeface="David" panose="020E0502060401010101" pitchFamily="34" charset="-79"/>
            </a:endParaRPr>
          </a:p>
          <a:p>
            <a:pPr lvl="0"/>
            <a:r>
              <a:rPr lang="he-IL" sz="1600" b="1" dirty="0">
                <a:latin typeface="David" panose="020E0502060401010101" pitchFamily="34" charset="-79"/>
                <a:cs typeface="David" panose="020E0502060401010101" pitchFamily="34" charset="-79"/>
              </a:rPr>
              <a:t>מייצגת</a:t>
            </a:r>
            <a:r>
              <a:rPr lang="he-IL" sz="1600" dirty="0">
                <a:latin typeface="David" panose="020E0502060401010101" pitchFamily="34" charset="-79"/>
                <a:cs typeface="David" panose="020E0502060401010101" pitchFamily="34" charset="-79"/>
              </a:rPr>
              <a:t> בפני 'חבר הלאומים' והממשלה הבריטית את תביעותיה של היהדות החרדית בנוגע לא"י ובנוגע ל'חוקת הקהילות'.</a:t>
            </a:r>
            <a:endParaRPr lang="en-US" sz="1600" dirty="0">
              <a:latin typeface="David" panose="020E0502060401010101" pitchFamily="34" charset="-79"/>
              <a:cs typeface="David" panose="020E0502060401010101" pitchFamily="34" charset="-79"/>
            </a:endParaRPr>
          </a:p>
          <a:p>
            <a:pPr lvl="0"/>
            <a:r>
              <a:rPr lang="he-IL" sz="1600" b="1" dirty="0">
                <a:latin typeface="David" panose="020E0502060401010101" pitchFamily="34" charset="-79"/>
                <a:cs typeface="David" panose="020E0502060401010101" pitchFamily="34" charset="-79"/>
              </a:rPr>
              <a:t>מוקמות התנועות</a:t>
            </a:r>
            <a:r>
              <a:rPr lang="he-IL" sz="1600" dirty="0">
                <a:latin typeface="David" panose="020E0502060401010101" pitchFamily="34" charset="-79"/>
                <a:cs typeface="David" panose="020E0502060401010101" pitchFamily="34" charset="-79"/>
              </a:rPr>
              <a:t>: 'פועלי אגו"י' לייצוג הפועל החרדי. 'צעירי אגו"י' לבני נוער שלא למדו בישיבות. 'פרחי אגו"י' לילדים. 'נשי אגו"י' ו'בנות אגו"י' ו'בתיה</a:t>
            </a:r>
            <a:r>
              <a:rPr lang="he-IL" sz="1600" dirty="0" smtClean="0">
                <a:latin typeface="David" panose="020E0502060401010101" pitchFamily="34" charset="-79"/>
                <a:cs typeface="David" panose="020E0502060401010101" pitchFamily="34" charset="-79"/>
              </a:rPr>
              <a:t>'.</a:t>
            </a:r>
          </a:p>
          <a:p>
            <a:pPr lvl="0"/>
            <a:r>
              <a:rPr lang="he-IL" sz="1600" b="1" dirty="0" smtClean="0">
                <a:latin typeface="David" panose="020E0502060401010101" pitchFamily="34" charset="-79"/>
                <a:cs typeface="David" panose="020E0502060401010101" pitchFamily="34" charset="-79"/>
              </a:rPr>
              <a:t>הגנה </a:t>
            </a:r>
            <a:r>
              <a:rPr lang="he-IL" sz="1600" b="1" dirty="0">
                <a:latin typeface="David" panose="020E0502060401010101" pitchFamily="34" charset="-79"/>
                <a:cs typeface="David" panose="020E0502060401010101" pitchFamily="34" charset="-79"/>
              </a:rPr>
              <a:t>על השחיטה </a:t>
            </a:r>
            <a:r>
              <a:rPr lang="he-IL" sz="1600" dirty="0">
                <a:latin typeface="David" panose="020E0502060401010101" pitchFamily="34" charset="-79"/>
                <a:cs typeface="David" panose="020E0502060401010101" pitchFamily="34" charset="-79"/>
              </a:rPr>
              <a:t>היהודית. </a:t>
            </a:r>
            <a:endParaRPr lang="en-US" sz="1600" dirty="0">
              <a:latin typeface="David" panose="020E0502060401010101" pitchFamily="34" charset="-79"/>
              <a:cs typeface="David" panose="020E0502060401010101" pitchFamily="34" charset="-79"/>
            </a:endParaRPr>
          </a:p>
          <a:p>
            <a:pPr lvl="0"/>
            <a:r>
              <a:rPr lang="he-IL" sz="1600" b="1" dirty="0">
                <a:latin typeface="David" panose="020E0502060401010101" pitchFamily="34" charset="-79"/>
                <a:cs typeface="David" panose="020E0502060401010101" pitchFamily="34" charset="-79"/>
              </a:rPr>
              <a:t>תמיכה בייסוד </a:t>
            </a:r>
            <a:r>
              <a:rPr lang="he-IL" sz="1600" dirty="0">
                <a:latin typeface="David" panose="020E0502060401010101" pitchFamily="34" charset="-79"/>
                <a:cs typeface="David" panose="020E0502060401010101" pitchFamily="34" charset="-79"/>
              </a:rPr>
              <a:t>העיר בני ברק ע"י ר' יצחק </a:t>
            </a:r>
            <a:r>
              <a:rPr lang="he-IL" sz="1600" dirty="0" err="1">
                <a:latin typeface="David" panose="020E0502060401010101" pitchFamily="34" charset="-79"/>
                <a:cs typeface="David" panose="020E0502060401010101" pitchFamily="34" charset="-79"/>
              </a:rPr>
              <a:t>גרשטנקורן</a:t>
            </a:r>
            <a:r>
              <a:rPr lang="he-IL" sz="1600" dirty="0">
                <a:latin typeface="David" panose="020E0502060401010101" pitchFamily="34" charset="-79"/>
                <a:cs typeface="David" panose="020E0502060401010101" pitchFamily="34" charset="-79"/>
              </a:rPr>
              <a:t>.</a:t>
            </a:r>
            <a:endParaRPr lang="en-US" sz="1600" dirty="0">
              <a:latin typeface="David" panose="020E0502060401010101" pitchFamily="34" charset="-79"/>
              <a:cs typeface="David" panose="020E0502060401010101" pitchFamily="34" charset="-79"/>
            </a:endParaRPr>
          </a:p>
          <a:p>
            <a:pPr lvl="0"/>
            <a:r>
              <a:rPr lang="he-IL" sz="1600" dirty="0">
                <a:latin typeface="David" panose="020E0502060401010101" pitchFamily="34" charset="-79"/>
                <a:cs typeface="David" panose="020E0502060401010101" pitchFamily="34" charset="-79"/>
              </a:rPr>
              <a:t>'</a:t>
            </a:r>
            <a:r>
              <a:rPr lang="he-IL" sz="1600" b="1" dirty="0">
                <a:latin typeface="David" panose="020E0502060401010101" pitchFamily="34" charset="-79"/>
                <a:cs typeface="David" panose="020E0502060401010101" pitchFamily="34" charset="-79"/>
              </a:rPr>
              <a:t>כיבוש</a:t>
            </a:r>
            <a:r>
              <a:rPr lang="he-IL" sz="1600" dirty="0">
                <a:latin typeface="David" panose="020E0502060401010101" pitchFamily="34" charset="-79"/>
                <a:cs typeface="David" panose="020E0502060401010101" pitchFamily="34" charset="-79"/>
              </a:rPr>
              <a:t> </a:t>
            </a:r>
            <a:r>
              <a:rPr lang="he-IL" sz="1600" b="1" dirty="0">
                <a:latin typeface="David" panose="020E0502060401010101" pitchFamily="34" charset="-79"/>
                <a:cs typeface="David" panose="020E0502060401010101" pitchFamily="34" charset="-79"/>
              </a:rPr>
              <a:t>הקהילות</a:t>
            </a:r>
            <a:r>
              <a:rPr lang="he-IL" sz="1600" dirty="0">
                <a:latin typeface="David" panose="020E0502060401010101" pitchFamily="34" charset="-79"/>
                <a:cs typeface="David" panose="020E0502060401010101" pitchFamily="34" charset="-79"/>
              </a:rPr>
              <a:t>' והשליטה בהן מידי </a:t>
            </a:r>
            <a:r>
              <a:rPr lang="he-IL" sz="1600" dirty="0" smtClean="0">
                <a:latin typeface="David" panose="020E0502060401010101" pitchFamily="34" charset="-79"/>
                <a:cs typeface="David" panose="020E0502060401010101" pitchFamily="34" charset="-79"/>
              </a:rPr>
              <a:t>החילוניים. </a:t>
            </a:r>
            <a:r>
              <a:rPr lang="he-IL" sz="1600" b="1" dirty="0" smtClean="0">
                <a:latin typeface="David" panose="020E0502060401010101" pitchFamily="34" charset="-79"/>
                <a:cs typeface="David" panose="020E0502060401010101" pitchFamily="34" charset="-79"/>
              </a:rPr>
              <a:t>נציגות</a:t>
            </a:r>
            <a:r>
              <a:rPr lang="he-IL" sz="1600" dirty="0" smtClean="0">
                <a:latin typeface="David" panose="020E0502060401010101" pitchFamily="34" charset="-79"/>
                <a:cs typeface="David" panose="020E0502060401010101" pitchFamily="34" charset="-79"/>
              </a:rPr>
              <a:t> </a:t>
            </a:r>
            <a:r>
              <a:rPr lang="he-IL" sz="1600" dirty="0">
                <a:latin typeface="David" panose="020E0502060401010101" pitchFamily="34" charset="-79"/>
                <a:cs typeface="David" panose="020E0502060401010101" pitchFamily="34" charset="-79"/>
              </a:rPr>
              <a:t>ב'סיים' הפולני</a:t>
            </a:r>
            <a:r>
              <a:rPr lang="he-IL" sz="1600" dirty="0" smtClean="0">
                <a:latin typeface="David" panose="020E0502060401010101" pitchFamily="34" charset="-79"/>
                <a:cs typeface="David" panose="020E0502060401010101" pitchFamily="34" charset="-79"/>
              </a:rPr>
              <a:t>.</a:t>
            </a:r>
          </a:p>
          <a:p>
            <a:pPr lvl="0"/>
            <a:r>
              <a:rPr lang="he-IL" sz="1600" dirty="0" smtClean="0">
                <a:latin typeface="David" panose="020E0502060401010101" pitchFamily="34" charset="-79"/>
                <a:cs typeface="David" panose="020E0502060401010101" pitchFamily="34" charset="-79"/>
              </a:rPr>
              <a:t>מוקמות </a:t>
            </a:r>
            <a:r>
              <a:rPr lang="he-IL" sz="1600" b="1" dirty="0" smtClean="0">
                <a:latin typeface="David" panose="020E0502060401010101" pitchFamily="34" charset="-79"/>
                <a:cs typeface="David" panose="020E0502060401010101" pitchFamily="34" charset="-79"/>
              </a:rPr>
              <a:t>רשתות החינוך </a:t>
            </a:r>
            <a:r>
              <a:rPr lang="he-IL" sz="1600" dirty="0" smtClean="0">
                <a:latin typeface="David" panose="020E0502060401010101" pitchFamily="34" charset="-79"/>
                <a:cs typeface="David" panose="020E0502060401010101" pitchFamily="34" charset="-79"/>
              </a:rPr>
              <a:t>'חורב' בפולין ו'יבנה' בליטא. </a:t>
            </a:r>
            <a:r>
              <a:rPr lang="he-IL" sz="1600" b="1" dirty="0" smtClean="0">
                <a:latin typeface="David" panose="020E0502060401010101" pitchFamily="34" charset="-79"/>
                <a:cs typeface="David" panose="020E0502060401010101" pitchFamily="34" charset="-79"/>
              </a:rPr>
              <a:t>מוקמת ישיבת חכמי לובלי</a:t>
            </a:r>
            <a:r>
              <a:rPr lang="he-IL" sz="1600" dirty="0" smtClean="0">
                <a:latin typeface="David" panose="020E0502060401010101" pitchFamily="34" charset="-79"/>
                <a:cs typeface="David" panose="020E0502060401010101" pitchFamily="34" charset="-79"/>
              </a:rPr>
              <a:t>ן.</a:t>
            </a:r>
            <a:endParaRPr lang="en-US" sz="1600" dirty="0">
              <a:latin typeface="David" panose="020E0502060401010101" pitchFamily="34" charset="-79"/>
              <a:cs typeface="David" panose="020E0502060401010101" pitchFamily="34" charset="-79"/>
            </a:endParaRPr>
          </a:p>
          <a:p>
            <a:r>
              <a:rPr lang="he-IL" sz="1600" b="1" dirty="0">
                <a:latin typeface="David" panose="020E0502060401010101" pitchFamily="34" charset="-79"/>
                <a:cs typeface="David" panose="020E0502060401010101" pitchFamily="34" charset="-79"/>
              </a:rPr>
              <a:t>שמירה על דרך החינוך </a:t>
            </a:r>
            <a:r>
              <a:rPr lang="he-IL" sz="1600" dirty="0">
                <a:latin typeface="David" panose="020E0502060401010101" pitchFamily="34" charset="-79"/>
                <a:cs typeface="David" panose="020E0502060401010101" pitchFamily="34" charset="-79"/>
              </a:rPr>
              <a:t>המסורתית בתלמודי </a:t>
            </a:r>
            <a:r>
              <a:rPr lang="he-IL" sz="1600" dirty="0" smtClean="0">
                <a:latin typeface="David" panose="020E0502060401010101" pitchFamily="34" charset="-79"/>
                <a:cs typeface="David" panose="020E0502060401010101" pitchFamily="34" charset="-79"/>
              </a:rPr>
              <a:t>התורה- הסברה להורים וייצוג מול גורמי </a:t>
            </a:r>
            <a:r>
              <a:rPr lang="he-IL" sz="1600" dirty="0" err="1" smtClean="0">
                <a:latin typeface="David" panose="020E0502060401010101" pitchFamily="34" charset="-79"/>
                <a:cs typeface="David" panose="020E0502060401010101" pitchFamily="34" charset="-79"/>
              </a:rPr>
              <a:t>המימשל</a:t>
            </a:r>
            <a:r>
              <a:rPr lang="he-IL" sz="1600" dirty="0" smtClean="0">
                <a:latin typeface="David" panose="020E0502060401010101" pitchFamily="34" charset="-79"/>
                <a:cs typeface="David" panose="020E0502060401010101" pitchFamily="34" charset="-79"/>
              </a:rPr>
              <a:t>. </a:t>
            </a:r>
            <a:endParaRPr lang="en-US" sz="1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0319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nodeType="clickEffect">
                                  <p:stCondLst>
                                    <p:cond delay="0"/>
                                  </p:stCondLst>
                                  <p:iterate type="lt">
                                    <p:tmPct val="50000"/>
                                  </p:iterate>
                                  <p:childTnLst>
                                    <p:set>
                                      <p:cBhvr>
                                        <p:cTn id="19" dur="1" fill="hold">
                                          <p:stCondLst>
                                            <p:cond delay="0"/>
                                          </p:stCondLst>
                                        </p:cTn>
                                        <p:tgtEl>
                                          <p:spTgt spid="23">
                                            <p:txEl>
                                              <p:pRg st="0" end="0"/>
                                            </p:txEl>
                                          </p:spTgt>
                                        </p:tgtEl>
                                        <p:attrNameLst>
                                          <p:attrName>style.visibility</p:attrName>
                                        </p:attrNameLst>
                                      </p:cBhvr>
                                      <p:to>
                                        <p:strVal val="visible"/>
                                      </p:to>
                                    </p:set>
                                    <p:anim calcmode="discrete" valueType="clr">
                                      <p:cBhvr override="childStyle">
                                        <p:cTn id="20" dur="80"/>
                                        <p:tgtEl>
                                          <p:spTgt spid="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3">
                                            <p:txEl>
                                              <p:pRg st="0" end="0"/>
                                            </p:txEl>
                                          </p:spTgt>
                                        </p:tgtEl>
                                        <p:attrNameLst>
                                          <p:attrName>fillcolor</p:attrName>
                                        </p:attrNameLst>
                                      </p:cBhvr>
                                      <p:tavLst>
                                        <p:tav tm="0">
                                          <p:val>
                                            <p:clrVal>
                                              <a:schemeClr val="accent2"/>
                                            </p:clrVal>
                                          </p:val>
                                        </p:tav>
                                        <p:tav tm="50000">
                                          <p:val>
                                            <p:clrVal>
                                              <a:schemeClr val="hlink"/>
                                            </p:clrVal>
                                          </p:val>
                                        </p:tav>
                                      </p:tavLst>
                                    </p:anim>
                                    <p:set>
                                      <p:cBhvr>
                                        <p:cTn id="22" dur="80"/>
                                        <p:tgtEl>
                                          <p:spTgt spid="23">
                                            <p:txEl>
                                              <p:pRg st="0" end="0"/>
                                            </p:tx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23">
                                            <p:txEl>
                                              <p:pRg st="1" end="1"/>
                                            </p:txEl>
                                          </p:spTgt>
                                        </p:tgtEl>
                                        <p:attrNameLst>
                                          <p:attrName>style.visibility</p:attrName>
                                        </p:attrNameLst>
                                      </p:cBhvr>
                                      <p:to>
                                        <p:strVal val="visible"/>
                                      </p:to>
                                    </p:set>
                                    <p:anim calcmode="discrete" valueType="clr">
                                      <p:cBhvr override="childStyle">
                                        <p:cTn id="27" dur="80"/>
                                        <p:tgtEl>
                                          <p:spTgt spid="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3">
                                            <p:txEl>
                                              <p:pRg st="1" end="1"/>
                                            </p:txEl>
                                          </p:spTgt>
                                        </p:tgtEl>
                                        <p:attrNameLst>
                                          <p:attrName>fillcolor</p:attrName>
                                        </p:attrNameLst>
                                      </p:cBhvr>
                                      <p:tavLst>
                                        <p:tav tm="0">
                                          <p:val>
                                            <p:clrVal>
                                              <a:schemeClr val="accent2"/>
                                            </p:clrVal>
                                          </p:val>
                                        </p:tav>
                                        <p:tav tm="50000">
                                          <p:val>
                                            <p:clrVal>
                                              <a:schemeClr val="hlink"/>
                                            </p:clrVal>
                                          </p:val>
                                        </p:tav>
                                      </p:tavLst>
                                    </p:anim>
                                    <p:set>
                                      <p:cBhvr>
                                        <p:cTn id="29" dur="80"/>
                                        <p:tgtEl>
                                          <p:spTgt spid="23">
                                            <p:txEl>
                                              <p:pRg st="1" end="1"/>
                                            </p:txEl>
                                          </p:spTgt>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nodeType="clickEffect">
                                  <p:stCondLst>
                                    <p:cond delay="0"/>
                                  </p:stCondLst>
                                  <p:iterate type="lt">
                                    <p:tmPct val="50000"/>
                                  </p:iterate>
                                  <p:childTnLst>
                                    <p:set>
                                      <p:cBhvr>
                                        <p:cTn id="33" dur="1" fill="hold">
                                          <p:stCondLst>
                                            <p:cond delay="0"/>
                                          </p:stCondLst>
                                        </p:cTn>
                                        <p:tgtEl>
                                          <p:spTgt spid="23">
                                            <p:txEl>
                                              <p:pRg st="2" end="2"/>
                                            </p:txEl>
                                          </p:spTgt>
                                        </p:tgtEl>
                                        <p:attrNameLst>
                                          <p:attrName>style.visibility</p:attrName>
                                        </p:attrNameLst>
                                      </p:cBhvr>
                                      <p:to>
                                        <p:strVal val="visible"/>
                                      </p:to>
                                    </p:set>
                                    <p:anim calcmode="discrete" valueType="clr">
                                      <p:cBhvr override="childStyle">
                                        <p:cTn id="34" dur="80"/>
                                        <p:tgtEl>
                                          <p:spTgt spid="2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23">
                                            <p:txEl>
                                              <p:pRg st="2" end="2"/>
                                            </p:txEl>
                                          </p:spTgt>
                                        </p:tgtEl>
                                        <p:attrNameLst>
                                          <p:attrName>fillcolor</p:attrName>
                                        </p:attrNameLst>
                                      </p:cBhvr>
                                      <p:tavLst>
                                        <p:tav tm="0">
                                          <p:val>
                                            <p:clrVal>
                                              <a:schemeClr val="accent2"/>
                                            </p:clrVal>
                                          </p:val>
                                        </p:tav>
                                        <p:tav tm="50000">
                                          <p:val>
                                            <p:clrVal>
                                              <a:schemeClr val="hlink"/>
                                            </p:clrVal>
                                          </p:val>
                                        </p:tav>
                                      </p:tavLst>
                                    </p:anim>
                                    <p:set>
                                      <p:cBhvr>
                                        <p:cTn id="36" dur="80"/>
                                        <p:tgtEl>
                                          <p:spTgt spid="23">
                                            <p:txEl>
                                              <p:pRg st="2" end="2"/>
                                            </p:txEl>
                                          </p:spTgt>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27" presetClass="entr" presetSubtype="0" fill="hold" nodeType="clickEffect">
                                  <p:stCondLst>
                                    <p:cond delay="0"/>
                                  </p:stCondLst>
                                  <p:iterate type="lt">
                                    <p:tmPct val="50000"/>
                                  </p:iterate>
                                  <p:childTnLst>
                                    <p:set>
                                      <p:cBhvr>
                                        <p:cTn id="40" dur="1" fill="hold">
                                          <p:stCondLst>
                                            <p:cond delay="0"/>
                                          </p:stCondLst>
                                        </p:cTn>
                                        <p:tgtEl>
                                          <p:spTgt spid="23">
                                            <p:txEl>
                                              <p:pRg st="3" end="3"/>
                                            </p:txEl>
                                          </p:spTgt>
                                        </p:tgtEl>
                                        <p:attrNameLst>
                                          <p:attrName>style.visibility</p:attrName>
                                        </p:attrNameLst>
                                      </p:cBhvr>
                                      <p:to>
                                        <p:strVal val="visible"/>
                                      </p:to>
                                    </p:set>
                                    <p:anim calcmode="discrete" valueType="clr">
                                      <p:cBhvr override="childStyle">
                                        <p:cTn id="41" dur="80"/>
                                        <p:tgtEl>
                                          <p:spTgt spid="2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2" dur="80"/>
                                        <p:tgtEl>
                                          <p:spTgt spid="23">
                                            <p:txEl>
                                              <p:pRg st="3" end="3"/>
                                            </p:txEl>
                                          </p:spTgt>
                                        </p:tgtEl>
                                        <p:attrNameLst>
                                          <p:attrName>fillcolor</p:attrName>
                                        </p:attrNameLst>
                                      </p:cBhvr>
                                      <p:tavLst>
                                        <p:tav tm="0">
                                          <p:val>
                                            <p:clrVal>
                                              <a:schemeClr val="accent2"/>
                                            </p:clrVal>
                                          </p:val>
                                        </p:tav>
                                        <p:tav tm="50000">
                                          <p:val>
                                            <p:clrVal>
                                              <a:schemeClr val="hlink"/>
                                            </p:clrVal>
                                          </p:val>
                                        </p:tav>
                                      </p:tavLst>
                                    </p:anim>
                                    <p:set>
                                      <p:cBhvr>
                                        <p:cTn id="43" dur="80"/>
                                        <p:tgtEl>
                                          <p:spTgt spid="23">
                                            <p:txEl>
                                              <p:pRg st="3" end="3"/>
                                            </p:txEl>
                                          </p:spTgt>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27" presetClass="entr" presetSubtype="0" fill="hold" nodeType="clickEffect">
                                  <p:stCondLst>
                                    <p:cond delay="0"/>
                                  </p:stCondLst>
                                  <p:iterate type="lt">
                                    <p:tmPct val="50000"/>
                                  </p:iterate>
                                  <p:childTnLst>
                                    <p:set>
                                      <p:cBhvr>
                                        <p:cTn id="47" dur="1" fill="hold">
                                          <p:stCondLst>
                                            <p:cond delay="0"/>
                                          </p:stCondLst>
                                        </p:cTn>
                                        <p:tgtEl>
                                          <p:spTgt spid="23">
                                            <p:txEl>
                                              <p:pRg st="4" end="4"/>
                                            </p:txEl>
                                          </p:spTgt>
                                        </p:tgtEl>
                                        <p:attrNameLst>
                                          <p:attrName>style.visibility</p:attrName>
                                        </p:attrNameLst>
                                      </p:cBhvr>
                                      <p:to>
                                        <p:strVal val="visible"/>
                                      </p:to>
                                    </p:set>
                                    <p:anim calcmode="discrete" valueType="clr">
                                      <p:cBhvr override="childStyle">
                                        <p:cTn id="48" dur="80"/>
                                        <p:tgtEl>
                                          <p:spTgt spid="2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9" dur="80"/>
                                        <p:tgtEl>
                                          <p:spTgt spid="23">
                                            <p:txEl>
                                              <p:pRg st="4" end="4"/>
                                            </p:txEl>
                                          </p:spTgt>
                                        </p:tgtEl>
                                        <p:attrNameLst>
                                          <p:attrName>fillcolor</p:attrName>
                                        </p:attrNameLst>
                                      </p:cBhvr>
                                      <p:tavLst>
                                        <p:tav tm="0">
                                          <p:val>
                                            <p:clrVal>
                                              <a:schemeClr val="accent2"/>
                                            </p:clrVal>
                                          </p:val>
                                        </p:tav>
                                        <p:tav tm="50000">
                                          <p:val>
                                            <p:clrVal>
                                              <a:schemeClr val="hlink"/>
                                            </p:clrVal>
                                          </p:val>
                                        </p:tav>
                                      </p:tavLst>
                                    </p:anim>
                                    <p:set>
                                      <p:cBhvr>
                                        <p:cTn id="50" dur="80"/>
                                        <p:tgtEl>
                                          <p:spTgt spid="23">
                                            <p:txEl>
                                              <p:pRg st="4" end="4"/>
                                            </p:txEl>
                                          </p:spTgt>
                                        </p:tgtEl>
                                        <p:attrNameLst>
                                          <p:attrName>fill.type</p:attrName>
                                        </p:attrNameLst>
                                      </p:cBhvr>
                                      <p:to>
                                        <p:strVal val="solid"/>
                                      </p:to>
                                    </p:set>
                                  </p:childTnLst>
                                </p:cTn>
                              </p:par>
                            </p:childTnLst>
                          </p:cTn>
                        </p:par>
                      </p:childTnLst>
                    </p:cTn>
                  </p:par>
                  <p:par>
                    <p:cTn id="51" fill="hold">
                      <p:stCondLst>
                        <p:cond delay="indefinite"/>
                      </p:stCondLst>
                      <p:childTnLst>
                        <p:par>
                          <p:cTn id="52" fill="hold">
                            <p:stCondLst>
                              <p:cond delay="0"/>
                            </p:stCondLst>
                            <p:childTnLst>
                              <p:par>
                                <p:cTn id="53" presetID="27" presetClass="entr" presetSubtype="0" fill="hold" nodeType="clickEffect">
                                  <p:stCondLst>
                                    <p:cond delay="0"/>
                                  </p:stCondLst>
                                  <p:iterate type="lt">
                                    <p:tmPct val="50000"/>
                                  </p:iterate>
                                  <p:childTnLst>
                                    <p:set>
                                      <p:cBhvr>
                                        <p:cTn id="54" dur="1" fill="hold">
                                          <p:stCondLst>
                                            <p:cond delay="0"/>
                                          </p:stCondLst>
                                        </p:cTn>
                                        <p:tgtEl>
                                          <p:spTgt spid="23">
                                            <p:txEl>
                                              <p:pRg st="5" end="5"/>
                                            </p:txEl>
                                          </p:spTgt>
                                        </p:tgtEl>
                                        <p:attrNameLst>
                                          <p:attrName>style.visibility</p:attrName>
                                        </p:attrNameLst>
                                      </p:cBhvr>
                                      <p:to>
                                        <p:strVal val="visible"/>
                                      </p:to>
                                    </p:set>
                                    <p:anim calcmode="discrete" valueType="clr">
                                      <p:cBhvr override="childStyle">
                                        <p:cTn id="55" dur="80"/>
                                        <p:tgtEl>
                                          <p:spTgt spid="2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6" dur="80"/>
                                        <p:tgtEl>
                                          <p:spTgt spid="23">
                                            <p:txEl>
                                              <p:pRg st="5" end="5"/>
                                            </p:txEl>
                                          </p:spTgt>
                                        </p:tgtEl>
                                        <p:attrNameLst>
                                          <p:attrName>fillcolor</p:attrName>
                                        </p:attrNameLst>
                                      </p:cBhvr>
                                      <p:tavLst>
                                        <p:tav tm="0">
                                          <p:val>
                                            <p:clrVal>
                                              <a:schemeClr val="accent2"/>
                                            </p:clrVal>
                                          </p:val>
                                        </p:tav>
                                        <p:tav tm="50000">
                                          <p:val>
                                            <p:clrVal>
                                              <a:schemeClr val="hlink"/>
                                            </p:clrVal>
                                          </p:val>
                                        </p:tav>
                                      </p:tavLst>
                                    </p:anim>
                                    <p:set>
                                      <p:cBhvr>
                                        <p:cTn id="57" dur="80"/>
                                        <p:tgtEl>
                                          <p:spTgt spid="23">
                                            <p:txEl>
                                              <p:pRg st="5" end="5"/>
                                            </p:txEl>
                                          </p:spTgt>
                                        </p:tgtEl>
                                        <p:attrNameLst>
                                          <p:attrName>fill.type</p:attrName>
                                        </p:attrNameLst>
                                      </p:cBhvr>
                                      <p:to>
                                        <p:strVal val="solid"/>
                                      </p:to>
                                    </p:set>
                                  </p:childTnLst>
                                </p:cTn>
                              </p:par>
                            </p:childTnLst>
                          </p:cTn>
                        </p:par>
                      </p:childTnLst>
                    </p:cTn>
                  </p:par>
                  <p:par>
                    <p:cTn id="58" fill="hold">
                      <p:stCondLst>
                        <p:cond delay="indefinite"/>
                      </p:stCondLst>
                      <p:childTnLst>
                        <p:par>
                          <p:cTn id="59" fill="hold">
                            <p:stCondLst>
                              <p:cond delay="0"/>
                            </p:stCondLst>
                            <p:childTnLst>
                              <p:par>
                                <p:cTn id="60" presetID="27" presetClass="entr" presetSubtype="0" fill="hold" nodeType="clickEffect">
                                  <p:stCondLst>
                                    <p:cond delay="0"/>
                                  </p:stCondLst>
                                  <p:iterate type="lt">
                                    <p:tmPct val="50000"/>
                                  </p:iterate>
                                  <p:childTnLst>
                                    <p:set>
                                      <p:cBhvr>
                                        <p:cTn id="61" dur="1" fill="hold">
                                          <p:stCondLst>
                                            <p:cond delay="0"/>
                                          </p:stCondLst>
                                        </p:cTn>
                                        <p:tgtEl>
                                          <p:spTgt spid="23">
                                            <p:txEl>
                                              <p:pRg st="6" end="6"/>
                                            </p:txEl>
                                          </p:spTgt>
                                        </p:tgtEl>
                                        <p:attrNameLst>
                                          <p:attrName>style.visibility</p:attrName>
                                        </p:attrNameLst>
                                      </p:cBhvr>
                                      <p:to>
                                        <p:strVal val="visible"/>
                                      </p:to>
                                    </p:set>
                                    <p:anim calcmode="discrete" valueType="clr">
                                      <p:cBhvr override="childStyle">
                                        <p:cTn id="62" dur="80"/>
                                        <p:tgtEl>
                                          <p:spTgt spid="2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3" dur="80"/>
                                        <p:tgtEl>
                                          <p:spTgt spid="23">
                                            <p:txEl>
                                              <p:pRg st="6" end="6"/>
                                            </p:txEl>
                                          </p:spTgt>
                                        </p:tgtEl>
                                        <p:attrNameLst>
                                          <p:attrName>fillcolor</p:attrName>
                                        </p:attrNameLst>
                                      </p:cBhvr>
                                      <p:tavLst>
                                        <p:tav tm="0">
                                          <p:val>
                                            <p:clrVal>
                                              <a:schemeClr val="accent2"/>
                                            </p:clrVal>
                                          </p:val>
                                        </p:tav>
                                        <p:tav tm="50000">
                                          <p:val>
                                            <p:clrVal>
                                              <a:schemeClr val="hlink"/>
                                            </p:clrVal>
                                          </p:val>
                                        </p:tav>
                                      </p:tavLst>
                                    </p:anim>
                                    <p:set>
                                      <p:cBhvr>
                                        <p:cTn id="64" dur="80"/>
                                        <p:tgtEl>
                                          <p:spTgt spid="23">
                                            <p:txEl>
                                              <p:pRg st="6" end="6"/>
                                            </p:txEl>
                                          </p:spTgt>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27" presetClass="entr" presetSubtype="0" fill="hold" nodeType="clickEffect">
                                  <p:stCondLst>
                                    <p:cond delay="0"/>
                                  </p:stCondLst>
                                  <p:iterate type="lt">
                                    <p:tmPct val="50000"/>
                                  </p:iterate>
                                  <p:childTnLst>
                                    <p:set>
                                      <p:cBhvr>
                                        <p:cTn id="68" dur="1" fill="hold">
                                          <p:stCondLst>
                                            <p:cond delay="0"/>
                                          </p:stCondLst>
                                        </p:cTn>
                                        <p:tgtEl>
                                          <p:spTgt spid="23">
                                            <p:txEl>
                                              <p:pRg st="7" end="7"/>
                                            </p:txEl>
                                          </p:spTgt>
                                        </p:tgtEl>
                                        <p:attrNameLst>
                                          <p:attrName>style.visibility</p:attrName>
                                        </p:attrNameLst>
                                      </p:cBhvr>
                                      <p:to>
                                        <p:strVal val="visible"/>
                                      </p:to>
                                    </p:set>
                                    <p:anim calcmode="discrete" valueType="clr">
                                      <p:cBhvr override="childStyle">
                                        <p:cTn id="69" dur="80"/>
                                        <p:tgtEl>
                                          <p:spTgt spid="2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0" dur="80"/>
                                        <p:tgtEl>
                                          <p:spTgt spid="23">
                                            <p:txEl>
                                              <p:pRg st="7" end="7"/>
                                            </p:txEl>
                                          </p:spTgt>
                                        </p:tgtEl>
                                        <p:attrNameLst>
                                          <p:attrName>fillcolor</p:attrName>
                                        </p:attrNameLst>
                                      </p:cBhvr>
                                      <p:tavLst>
                                        <p:tav tm="0">
                                          <p:val>
                                            <p:clrVal>
                                              <a:schemeClr val="accent2"/>
                                            </p:clrVal>
                                          </p:val>
                                        </p:tav>
                                        <p:tav tm="50000">
                                          <p:val>
                                            <p:clrVal>
                                              <a:schemeClr val="hlink"/>
                                            </p:clrVal>
                                          </p:val>
                                        </p:tav>
                                      </p:tavLst>
                                    </p:anim>
                                    <p:set>
                                      <p:cBhvr>
                                        <p:cTn id="71" dur="80"/>
                                        <p:tgtEl>
                                          <p:spTgt spid="23">
                                            <p:txEl>
                                              <p:pRg st="7" end="7"/>
                                            </p:txEl>
                                          </p:spTgt>
                                        </p:tgtEl>
                                        <p:attrNameLst>
                                          <p:attrName>fill.type</p:attrName>
                                        </p:attrNameLst>
                                      </p:cBhvr>
                                      <p:to>
                                        <p:strVal val="solid"/>
                                      </p:to>
                                    </p:set>
                                  </p:childTnLst>
                                </p:cTn>
                              </p:par>
                            </p:childTnLst>
                          </p:cTn>
                        </p:par>
                      </p:childTnLst>
                    </p:cTn>
                  </p:par>
                  <p:par>
                    <p:cTn id="72" fill="hold">
                      <p:stCondLst>
                        <p:cond delay="indefinite"/>
                      </p:stCondLst>
                      <p:childTnLst>
                        <p:par>
                          <p:cTn id="73" fill="hold">
                            <p:stCondLst>
                              <p:cond delay="0"/>
                            </p:stCondLst>
                            <p:childTnLst>
                              <p:par>
                                <p:cTn id="74" presetID="27" presetClass="entr" presetSubtype="0" fill="hold" nodeType="clickEffect">
                                  <p:stCondLst>
                                    <p:cond delay="0"/>
                                  </p:stCondLst>
                                  <p:iterate type="lt">
                                    <p:tmPct val="50000"/>
                                  </p:iterate>
                                  <p:childTnLst>
                                    <p:set>
                                      <p:cBhvr>
                                        <p:cTn id="75" dur="1" fill="hold">
                                          <p:stCondLst>
                                            <p:cond delay="0"/>
                                          </p:stCondLst>
                                        </p:cTn>
                                        <p:tgtEl>
                                          <p:spTgt spid="23">
                                            <p:txEl>
                                              <p:pRg st="8" end="8"/>
                                            </p:txEl>
                                          </p:spTgt>
                                        </p:tgtEl>
                                        <p:attrNameLst>
                                          <p:attrName>style.visibility</p:attrName>
                                        </p:attrNameLst>
                                      </p:cBhvr>
                                      <p:to>
                                        <p:strVal val="visible"/>
                                      </p:to>
                                    </p:set>
                                    <p:anim calcmode="discrete" valueType="clr">
                                      <p:cBhvr override="childStyle">
                                        <p:cTn id="76" dur="80"/>
                                        <p:tgtEl>
                                          <p:spTgt spid="2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77" dur="80"/>
                                        <p:tgtEl>
                                          <p:spTgt spid="23">
                                            <p:txEl>
                                              <p:pRg st="8" end="8"/>
                                            </p:txEl>
                                          </p:spTgt>
                                        </p:tgtEl>
                                        <p:attrNameLst>
                                          <p:attrName>fillcolor</p:attrName>
                                        </p:attrNameLst>
                                      </p:cBhvr>
                                      <p:tavLst>
                                        <p:tav tm="0">
                                          <p:val>
                                            <p:clrVal>
                                              <a:schemeClr val="accent2"/>
                                            </p:clrVal>
                                          </p:val>
                                        </p:tav>
                                        <p:tav tm="50000">
                                          <p:val>
                                            <p:clrVal>
                                              <a:schemeClr val="hlink"/>
                                            </p:clrVal>
                                          </p:val>
                                        </p:tav>
                                      </p:tavLst>
                                    </p:anim>
                                    <p:set>
                                      <p:cBhvr>
                                        <p:cTn id="78" dur="80"/>
                                        <p:tgtEl>
                                          <p:spTgt spid="23">
                                            <p:txEl>
                                              <p:pRg st="8" end="8"/>
                                            </p:txEl>
                                          </p:spTgt>
                                        </p:tgtEl>
                                        <p:attrNameLst>
                                          <p:attrName>fill.type</p:attrName>
                                        </p:attrNameLst>
                                      </p:cBhvr>
                                      <p:to>
                                        <p:strVal val="solid"/>
                                      </p:to>
                                    </p:set>
                                  </p:childTnLst>
                                </p:cTn>
                              </p:par>
                            </p:childTnLst>
                          </p:cTn>
                        </p:par>
                      </p:childTnLst>
                    </p:cTn>
                  </p:par>
                  <p:par>
                    <p:cTn id="79" fill="hold">
                      <p:stCondLst>
                        <p:cond delay="indefinite"/>
                      </p:stCondLst>
                      <p:childTnLst>
                        <p:par>
                          <p:cTn id="80" fill="hold">
                            <p:stCondLst>
                              <p:cond delay="0"/>
                            </p:stCondLst>
                            <p:childTnLst>
                              <p:par>
                                <p:cTn id="81" presetID="27" presetClass="entr" presetSubtype="0" fill="hold" nodeType="clickEffect">
                                  <p:stCondLst>
                                    <p:cond delay="0"/>
                                  </p:stCondLst>
                                  <p:iterate type="lt">
                                    <p:tmPct val="50000"/>
                                  </p:iterate>
                                  <p:childTnLst>
                                    <p:set>
                                      <p:cBhvr>
                                        <p:cTn id="82" dur="1" fill="hold">
                                          <p:stCondLst>
                                            <p:cond delay="0"/>
                                          </p:stCondLst>
                                        </p:cTn>
                                        <p:tgtEl>
                                          <p:spTgt spid="23">
                                            <p:txEl>
                                              <p:pRg st="9" end="9"/>
                                            </p:txEl>
                                          </p:spTgt>
                                        </p:tgtEl>
                                        <p:attrNameLst>
                                          <p:attrName>style.visibility</p:attrName>
                                        </p:attrNameLst>
                                      </p:cBhvr>
                                      <p:to>
                                        <p:strVal val="visible"/>
                                      </p:to>
                                    </p:set>
                                    <p:anim calcmode="discrete" valueType="clr">
                                      <p:cBhvr override="childStyle">
                                        <p:cTn id="83" dur="80"/>
                                        <p:tgtEl>
                                          <p:spTgt spid="23">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4" dur="80"/>
                                        <p:tgtEl>
                                          <p:spTgt spid="23">
                                            <p:txEl>
                                              <p:pRg st="9" end="9"/>
                                            </p:txEl>
                                          </p:spTgt>
                                        </p:tgtEl>
                                        <p:attrNameLst>
                                          <p:attrName>fillcolor</p:attrName>
                                        </p:attrNameLst>
                                      </p:cBhvr>
                                      <p:tavLst>
                                        <p:tav tm="0">
                                          <p:val>
                                            <p:clrVal>
                                              <a:schemeClr val="accent2"/>
                                            </p:clrVal>
                                          </p:val>
                                        </p:tav>
                                        <p:tav tm="50000">
                                          <p:val>
                                            <p:clrVal>
                                              <a:schemeClr val="hlink"/>
                                            </p:clrVal>
                                          </p:val>
                                        </p:tav>
                                      </p:tavLst>
                                    </p:anim>
                                    <p:set>
                                      <p:cBhvr>
                                        <p:cTn id="85" dur="80"/>
                                        <p:tgtEl>
                                          <p:spTgt spid="23">
                                            <p:txEl>
                                              <p:pRg st="9" end="9"/>
                                            </p:txEl>
                                          </p:spTgt>
                                        </p:tgtEl>
                                        <p:attrNameLst>
                                          <p:attrName>fill.type</p:attrName>
                                        </p:attrNameLst>
                                      </p:cBhvr>
                                      <p:to>
                                        <p:strVal val="solid"/>
                                      </p:to>
                                    </p:set>
                                  </p:childTnLst>
                                </p:cTn>
                              </p:par>
                            </p:childTnLst>
                          </p:cTn>
                        </p:par>
                      </p:childTnLst>
                    </p:cTn>
                  </p:par>
                  <p:par>
                    <p:cTn id="86" fill="hold">
                      <p:stCondLst>
                        <p:cond delay="indefinite"/>
                      </p:stCondLst>
                      <p:childTnLst>
                        <p:par>
                          <p:cTn id="87" fill="hold">
                            <p:stCondLst>
                              <p:cond delay="0"/>
                            </p:stCondLst>
                            <p:childTnLst>
                              <p:par>
                                <p:cTn id="88" presetID="27" presetClass="entr" presetSubtype="0" fill="hold" nodeType="clickEffect">
                                  <p:stCondLst>
                                    <p:cond delay="0"/>
                                  </p:stCondLst>
                                  <p:iterate type="lt">
                                    <p:tmPct val="50000"/>
                                  </p:iterate>
                                  <p:childTnLst>
                                    <p:set>
                                      <p:cBhvr>
                                        <p:cTn id="89" dur="1" fill="hold">
                                          <p:stCondLst>
                                            <p:cond delay="0"/>
                                          </p:stCondLst>
                                        </p:cTn>
                                        <p:tgtEl>
                                          <p:spTgt spid="23">
                                            <p:txEl>
                                              <p:pRg st="10" end="10"/>
                                            </p:txEl>
                                          </p:spTgt>
                                        </p:tgtEl>
                                        <p:attrNameLst>
                                          <p:attrName>style.visibility</p:attrName>
                                        </p:attrNameLst>
                                      </p:cBhvr>
                                      <p:to>
                                        <p:strVal val="visible"/>
                                      </p:to>
                                    </p:set>
                                    <p:anim calcmode="discrete" valueType="clr">
                                      <p:cBhvr override="childStyle">
                                        <p:cTn id="90" dur="80"/>
                                        <p:tgtEl>
                                          <p:spTgt spid="2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1" dur="80"/>
                                        <p:tgtEl>
                                          <p:spTgt spid="23">
                                            <p:txEl>
                                              <p:pRg st="10" end="10"/>
                                            </p:txEl>
                                          </p:spTgt>
                                        </p:tgtEl>
                                        <p:attrNameLst>
                                          <p:attrName>fillcolor</p:attrName>
                                        </p:attrNameLst>
                                      </p:cBhvr>
                                      <p:tavLst>
                                        <p:tav tm="0">
                                          <p:val>
                                            <p:clrVal>
                                              <a:schemeClr val="accent2"/>
                                            </p:clrVal>
                                          </p:val>
                                        </p:tav>
                                        <p:tav tm="50000">
                                          <p:val>
                                            <p:clrVal>
                                              <a:schemeClr val="hlink"/>
                                            </p:clrVal>
                                          </p:val>
                                        </p:tav>
                                      </p:tavLst>
                                    </p:anim>
                                    <p:set>
                                      <p:cBhvr>
                                        <p:cTn id="92" dur="80"/>
                                        <p:tgtEl>
                                          <p:spTgt spid="23">
                                            <p:txEl>
                                              <p:pRg st="10" end="10"/>
                                            </p:txEl>
                                          </p:spTgt>
                                        </p:tgtEl>
                                        <p:attrNameLst>
                                          <p:attrName>fill.type</p:attrName>
                                        </p:attrNameLst>
                                      </p:cBhvr>
                                      <p:to>
                                        <p:strVal val="solid"/>
                                      </p:to>
                                    </p:set>
                                  </p:childTnLst>
                                </p:cTn>
                              </p:par>
                            </p:childTnLst>
                          </p:cTn>
                        </p:par>
                      </p:childTnLst>
                    </p:cTn>
                  </p:par>
                  <p:par>
                    <p:cTn id="93" fill="hold">
                      <p:stCondLst>
                        <p:cond delay="indefinite"/>
                      </p:stCondLst>
                      <p:childTnLst>
                        <p:par>
                          <p:cTn id="94" fill="hold">
                            <p:stCondLst>
                              <p:cond delay="0"/>
                            </p:stCondLst>
                            <p:childTnLst>
                              <p:par>
                                <p:cTn id="95" presetID="27" presetClass="entr" presetSubtype="0" fill="hold" nodeType="clickEffect">
                                  <p:stCondLst>
                                    <p:cond delay="0"/>
                                  </p:stCondLst>
                                  <p:iterate type="lt">
                                    <p:tmPct val="50000"/>
                                  </p:iterate>
                                  <p:childTnLst>
                                    <p:set>
                                      <p:cBhvr>
                                        <p:cTn id="96" dur="1" fill="hold">
                                          <p:stCondLst>
                                            <p:cond delay="0"/>
                                          </p:stCondLst>
                                        </p:cTn>
                                        <p:tgtEl>
                                          <p:spTgt spid="23">
                                            <p:txEl>
                                              <p:pRg st="11" end="11"/>
                                            </p:txEl>
                                          </p:spTgt>
                                        </p:tgtEl>
                                        <p:attrNameLst>
                                          <p:attrName>style.visibility</p:attrName>
                                        </p:attrNameLst>
                                      </p:cBhvr>
                                      <p:to>
                                        <p:strVal val="visible"/>
                                      </p:to>
                                    </p:set>
                                    <p:anim calcmode="discrete" valueType="clr">
                                      <p:cBhvr override="childStyle">
                                        <p:cTn id="97" dur="80"/>
                                        <p:tgtEl>
                                          <p:spTgt spid="23">
                                            <p:txEl>
                                              <p:pRg st="11" end="1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8" dur="80"/>
                                        <p:tgtEl>
                                          <p:spTgt spid="23">
                                            <p:txEl>
                                              <p:pRg st="11" end="11"/>
                                            </p:txEl>
                                          </p:spTgt>
                                        </p:tgtEl>
                                        <p:attrNameLst>
                                          <p:attrName>fillcolor</p:attrName>
                                        </p:attrNameLst>
                                      </p:cBhvr>
                                      <p:tavLst>
                                        <p:tav tm="0">
                                          <p:val>
                                            <p:clrVal>
                                              <a:schemeClr val="accent2"/>
                                            </p:clrVal>
                                          </p:val>
                                        </p:tav>
                                        <p:tav tm="50000">
                                          <p:val>
                                            <p:clrVal>
                                              <a:schemeClr val="hlink"/>
                                            </p:clrVal>
                                          </p:val>
                                        </p:tav>
                                      </p:tavLst>
                                    </p:anim>
                                    <p:set>
                                      <p:cBhvr>
                                        <p:cTn id="99" dur="80"/>
                                        <p:tgtEl>
                                          <p:spTgt spid="23">
                                            <p:txEl>
                                              <p:pRg st="11" end="1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2" name="כותרת 1"/>
          <p:cNvSpPr>
            <a:spLocks noGrp="1"/>
          </p:cNvSpPr>
          <p:nvPr>
            <p:ph type="title"/>
          </p:nvPr>
        </p:nvSpPr>
        <p:spPr>
          <a:xfrm>
            <a:off x="451170" y="-323200"/>
            <a:ext cx="8229600" cy="1143000"/>
          </a:xfrm>
        </p:spPr>
        <p:txBody>
          <a:bodyPr/>
          <a:lstStyle/>
          <a:p>
            <a:pPr algn="l"/>
            <a:r>
              <a:rPr lang="he-IL" sz="4000" dirty="0">
                <a:solidFill>
                  <a:srgbClr val="00B0F0"/>
                </a:solidFill>
                <a:latin typeface="David" panose="020E0502060401010101" pitchFamily="34" charset="-79"/>
                <a:cs typeface="David" panose="020E0502060401010101" pitchFamily="34" charset="-79"/>
              </a:rPr>
              <a:t>משימה לתלמיד</a:t>
            </a:r>
          </a:p>
        </p:txBody>
      </p:sp>
      <p:cxnSp>
        <p:nvCxnSpPr>
          <p:cNvPr id="3" name="מחבר ישר 2"/>
          <p:cNvCxnSpPr/>
          <p:nvPr/>
        </p:nvCxnSpPr>
        <p:spPr>
          <a:xfrm>
            <a:off x="244101" y="57883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8924" y="585834"/>
            <a:ext cx="9774150" cy="5693866"/>
          </a:xfrm>
          <a:prstGeom prst="rect">
            <a:avLst/>
          </a:prstGeom>
          <a:noFill/>
        </p:spPr>
        <p:txBody>
          <a:bodyPr wrap="square" rtlCol="1">
            <a:spAutoFit/>
          </a:bodyPr>
          <a:lstStyle/>
          <a:p>
            <a:pPr lvl="0"/>
            <a:r>
              <a:rPr lang="he-IL" sz="2000" b="1" dirty="0" smtClean="0">
                <a:latin typeface="David" panose="020E0502060401010101" pitchFamily="34" charset="-79"/>
                <a:cs typeface="David" panose="020E0502060401010101" pitchFamily="34" charset="-79"/>
              </a:rPr>
              <a:t>קראו את הקטע הבא וענו על השאלות שאחריו:</a:t>
            </a:r>
            <a:endParaRPr lang="en-US" sz="2000" dirty="0">
              <a:latin typeface="David" panose="020E0502060401010101" pitchFamily="34" charset="-79"/>
              <a:cs typeface="David" panose="020E0502060401010101" pitchFamily="34" charset="-79"/>
            </a:endParaRPr>
          </a:p>
          <a:p>
            <a:pPr lvl="0" algn="ctr"/>
            <a:r>
              <a:rPr lang="he-IL" b="1" u="sng" dirty="0" err="1">
                <a:latin typeface="David" panose="020E0502060401010101" pitchFamily="34" charset="-79"/>
                <a:cs typeface="David" panose="020E0502060401010101" pitchFamily="34" charset="-79"/>
              </a:rPr>
              <a:t>הכנסיה</a:t>
            </a:r>
            <a:r>
              <a:rPr lang="he-IL" b="1" u="sng" dirty="0">
                <a:latin typeface="David" panose="020E0502060401010101" pitchFamily="34" charset="-79"/>
                <a:cs typeface="David" panose="020E0502060401010101" pitchFamily="34" charset="-79"/>
              </a:rPr>
              <a:t> הגדולה</a:t>
            </a:r>
            <a:endParaRPr lang="en-US" dirty="0">
              <a:latin typeface="David" panose="020E0502060401010101" pitchFamily="34" charset="-79"/>
              <a:cs typeface="David" panose="020E0502060401010101" pitchFamily="34" charset="-79"/>
            </a:endParaRPr>
          </a:p>
          <a:p>
            <a:r>
              <a:rPr lang="he-IL" dirty="0">
                <a:latin typeface="David" panose="020E0502060401010101" pitchFamily="34" charset="-79"/>
                <a:cs typeface="David" panose="020E0502060401010101" pitchFamily="34" charset="-79"/>
              </a:rPr>
              <a:t>הימים שלפני </a:t>
            </a:r>
            <a:r>
              <a:rPr lang="he-IL" dirty="0" err="1">
                <a:latin typeface="David" panose="020E0502060401010101" pitchFamily="34" charset="-79"/>
                <a:cs typeface="David" panose="020E0502060401010101" pitchFamily="34" charset="-79"/>
              </a:rPr>
              <a:t>הכנסיה</a:t>
            </a:r>
            <a:r>
              <a:rPr lang="he-IL" dirty="0">
                <a:latin typeface="David" panose="020E0502060401010101" pitchFamily="34" charset="-79"/>
                <a:cs typeface="David" panose="020E0502060401010101" pitchFamily="34" charset="-79"/>
              </a:rPr>
              <a:t> הגדולה הראשונה של אגודת ישראל שהתקיימה לפני למעלה מ90 שנה </a:t>
            </a:r>
            <a:r>
              <a:rPr lang="he-IL" dirty="0" err="1">
                <a:latin typeface="David" panose="020E0502060401010101" pitchFamily="34" charset="-79"/>
                <a:cs typeface="David" panose="020E0502060401010101" pitchFamily="34" charset="-79"/>
              </a:rPr>
              <a:t>בוינה</a:t>
            </a:r>
            <a:r>
              <a:rPr lang="he-IL" dirty="0">
                <a:latin typeface="David" panose="020E0502060401010101" pitchFamily="34" charset="-79"/>
                <a:cs typeface="David" panose="020E0502060401010101" pitchFamily="34" charset="-79"/>
              </a:rPr>
              <a:t>, לוותה בהתרגשות רבה בכל שדרות היהדות החרדית דאז, יען כי זה היה </a:t>
            </a:r>
            <a:r>
              <a:rPr lang="he-IL" dirty="0" err="1">
                <a:latin typeface="David" panose="020E0502060401010101" pitchFamily="34" charset="-79"/>
                <a:cs typeface="David" panose="020E0502060401010101" pitchFamily="34" charset="-79"/>
              </a:rPr>
              <a:t>הארוע</a:t>
            </a:r>
            <a:r>
              <a:rPr lang="he-IL" dirty="0">
                <a:latin typeface="David" panose="020E0502060401010101" pitchFamily="34" charset="-79"/>
                <a:cs typeface="David" panose="020E0502060401010101" pitchFamily="34" charset="-79"/>
              </a:rPr>
              <a:t> הראשון והמכונן של היהדות החרדית המאורגנת, וכך הגיע היום ובאו והתכנסו אלפי צירים מכל רחבי העולם לתוך האולם הגדול, כשעיני כולם נשואות לעבר בימת המזרח, לשם יכנסו בעוד זמן מועט גדולי עולם זקני האומה כמרן הכהן הגדול החפץ חיים, מרן בעל </a:t>
            </a:r>
            <a:r>
              <a:rPr lang="he-IL" dirty="0" err="1">
                <a:latin typeface="David" panose="020E0502060401010101" pitchFamily="34" charset="-79"/>
                <a:cs typeface="David" panose="020E0502060401010101" pitchFamily="34" charset="-79"/>
              </a:rPr>
              <a:t>האמרי</a:t>
            </a:r>
            <a:r>
              <a:rPr lang="he-IL" dirty="0">
                <a:latin typeface="David" panose="020E0502060401010101" pitchFamily="34" charset="-79"/>
                <a:cs typeface="David" panose="020E0502060401010101" pitchFamily="34" charset="-79"/>
              </a:rPr>
              <a:t> אמת מגור, מרן רבי חיים עוזר ועוד זיע"א</a:t>
            </a:r>
            <a:r>
              <a:rPr lang="en-US" dirty="0">
                <a:latin typeface="David" panose="020E0502060401010101" pitchFamily="34" charset="-79"/>
                <a:cs typeface="David" panose="020E0502060401010101" pitchFamily="34" charset="-79"/>
              </a:rPr>
              <a:t>.</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תקרית לא נעימה לפני תחילת </a:t>
            </a:r>
            <a:r>
              <a:rPr lang="he-IL" dirty="0" err="1">
                <a:latin typeface="David" panose="020E0502060401010101" pitchFamily="34" charset="-79"/>
                <a:cs typeface="David" panose="020E0502060401010101" pitchFamily="34" charset="-79"/>
              </a:rPr>
              <a:t>הארוע</a:t>
            </a:r>
            <a:r>
              <a:rPr lang="he-IL" dirty="0">
                <a:latin typeface="David" panose="020E0502060401010101" pitchFamily="34" charset="-79"/>
                <a:cs typeface="David" panose="020E0502060401010101" pitchFamily="34" charset="-79"/>
              </a:rPr>
              <a:t> כמעט וגרמה לביטולו, באולם הגדול היו בחלקו העליון 'גזוזטראות' [כמין מרפסות קטנות], שהיו מיועדות לציבור הנשים שרצה להשתתף </a:t>
            </a:r>
            <a:r>
              <a:rPr lang="he-IL" dirty="0" err="1">
                <a:latin typeface="David" panose="020E0502060401010101" pitchFamily="34" charset="-79"/>
                <a:cs typeface="David" panose="020E0502060401010101" pitchFamily="34" charset="-79"/>
              </a:rPr>
              <a:t>בארוע</a:t>
            </a:r>
            <a:r>
              <a:rPr lang="he-IL" dirty="0">
                <a:latin typeface="David" panose="020E0502060401010101" pitchFamily="34" charset="-79"/>
                <a:cs typeface="David" panose="020E0502060401010101" pitchFamily="34" charset="-79"/>
              </a:rPr>
              <a:t> ההיסטורי, אלא שחלק מציבור המשתתפים טען שהגדרות של המרפסות האלו </a:t>
            </a:r>
            <a:r>
              <a:rPr lang="he-IL" dirty="0" err="1">
                <a:latin typeface="David" panose="020E0502060401010101" pitchFamily="34" charset="-79"/>
                <a:cs typeface="David" panose="020E0502060401010101" pitchFamily="34" charset="-79"/>
              </a:rPr>
              <a:t>מדאי</a:t>
            </a:r>
            <a:r>
              <a:rPr lang="he-IL" dirty="0">
                <a:latin typeface="David" panose="020E0502060401010101" pitchFamily="34" charset="-79"/>
                <a:cs typeface="David" panose="020E0502060401010101" pitchFamily="34" charset="-79"/>
              </a:rPr>
              <a:t> נמוך ואינו ראוי </a:t>
            </a:r>
            <a:r>
              <a:rPr lang="he-IL" dirty="0" err="1">
                <a:latin typeface="David" panose="020E0502060401010101" pitchFamily="34" charset="-79"/>
                <a:cs typeface="David" panose="020E0502060401010101" pitchFamily="34" charset="-79"/>
              </a:rPr>
              <a:t>לארוע</a:t>
            </a:r>
            <a:r>
              <a:rPr lang="he-IL" dirty="0">
                <a:latin typeface="David" panose="020E0502060401010101" pitchFamily="34" charset="-79"/>
                <a:cs typeface="David" panose="020E0502060401010101" pitchFamily="34" charset="-79"/>
              </a:rPr>
              <a:t> קדוש כזה, ומצד שני טענו שהגדרות גבוהות </a:t>
            </a:r>
            <a:r>
              <a:rPr lang="he-IL" dirty="0" err="1">
                <a:latin typeface="David" panose="020E0502060401010101" pitchFamily="34" charset="-79"/>
                <a:cs typeface="David" panose="020E0502060401010101" pitchFamily="34" charset="-79"/>
              </a:rPr>
              <a:t>דים</a:t>
            </a:r>
            <a:r>
              <a:rPr lang="he-IL" dirty="0">
                <a:latin typeface="David" panose="020E0502060401010101" pitchFamily="34" charset="-79"/>
                <a:cs typeface="David" panose="020E0502060401010101" pitchFamily="34" charset="-79"/>
              </a:rPr>
              <a:t> מצד ההלכה וגם המרפסות מאד גבוהות כך שאין בזה בעיה, </a:t>
            </a:r>
            <a:r>
              <a:rPr lang="he-IL" dirty="0" err="1">
                <a:latin typeface="David" panose="020E0502060401010101" pitchFamily="34" charset="-79"/>
                <a:cs typeface="David" panose="020E0502060401010101" pitchFamily="34" charset="-79"/>
              </a:rPr>
              <a:t>הויכוח</a:t>
            </a:r>
            <a:r>
              <a:rPr lang="he-IL" dirty="0">
                <a:latin typeface="David" panose="020E0502060401010101" pitchFamily="34" charset="-79"/>
                <a:cs typeface="David" panose="020E0502060401010101" pitchFamily="34" charset="-79"/>
              </a:rPr>
              <a:t> התלהט עד כדי שהקבוצה שהתנגדה הודיע כי אם לא יגביהו את הגדרות, רבם לא יגיע לאסיפה, ומשכך ישבו והחליטו שכיון שרבן של ישראל מרן </a:t>
            </a:r>
            <a:r>
              <a:rPr lang="he-IL" dirty="0" err="1">
                <a:latin typeface="David" panose="020E0502060401010101" pitchFamily="34" charset="-79"/>
                <a:cs typeface="David" panose="020E0502060401010101" pitchFamily="34" charset="-79"/>
              </a:rPr>
              <a:t>הח"ח</a:t>
            </a:r>
            <a:r>
              <a:rPr lang="he-IL" dirty="0">
                <a:latin typeface="David" panose="020E0502060401010101" pitchFamily="34" charset="-79"/>
                <a:cs typeface="David" panose="020E0502060401010101" pitchFamily="34" charset="-79"/>
              </a:rPr>
              <a:t> צריך להגיע לכינוס, ישאלו את פיו ומה שיאמר כך יהיה</a:t>
            </a:r>
            <a:r>
              <a:rPr lang="en-US" dirty="0">
                <a:latin typeface="David" panose="020E0502060401010101" pitchFamily="34" charset="-79"/>
                <a:cs typeface="David" panose="020E0502060401010101" pitchFamily="34" charset="-79"/>
              </a:rPr>
              <a:t>.</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כשהגיע החפץ חיים נגשו והציגו בפניו את צדדי המחלוקת, והוא פסק: שאמנם מצד הדין המחיצה בגובה המתאים להלכה וגם המרפסות גבוהות, אבל אמר מרן </a:t>
            </a:r>
            <a:r>
              <a:rPr lang="he-IL" dirty="0" err="1">
                <a:latin typeface="David" panose="020E0502060401010101" pitchFamily="34" charset="-79"/>
                <a:cs typeface="David" panose="020E0502060401010101" pitchFamily="34" charset="-79"/>
              </a:rPr>
              <a:t>הח"ח</a:t>
            </a:r>
            <a:r>
              <a:rPr lang="he-IL" dirty="0">
                <a:latin typeface="David" panose="020E0502060401010101" pitchFamily="34" charset="-79"/>
                <a:cs typeface="David" panose="020E0502060401010101" pitchFamily="34" charset="-79"/>
              </a:rPr>
              <a:t>: שיהודי מבקש תוספת של קדושה, אי אפשר לסרב לו, שהרי האסון הגדול ביותר של כלל ישראל, זה אם הקב"ה יעזוב את ישראל </a:t>
            </a:r>
            <a:r>
              <a:rPr lang="he-IL" dirty="0" err="1">
                <a:latin typeface="David" panose="020E0502060401010101" pitchFamily="34" charset="-79"/>
                <a:cs typeface="David" panose="020E0502060401010101" pitchFamily="34" charset="-79"/>
              </a:rPr>
              <a:t>רח"ל</a:t>
            </a:r>
            <a:r>
              <a:rPr lang="he-IL" dirty="0">
                <a:latin typeface="David" panose="020E0502060401010101" pitchFamily="34" charset="-79"/>
                <a:cs typeface="David" panose="020E0502060401010101" pitchFamily="34" charset="-79"/>
              </a:rPr>
              <a:t> שכן כל זמן שהקב"ה אתנו אז "גם כי אלך בגיא צלמות לא אירא רע כי אתה עמדי" אבל אם </a:t>
            </a:r>
            <a:r>
              <a:rPr lang="he-IL" dirty="0" err="1">
                <a:latin typeface="David" panose="020E0502060401010101" pitchFamily="34" charset="-79"/>
                <a:cs typeface="David" panose="020E0502060401010101" pitchFamily="34" charset="-79"/>
              </a:rPr>
              <a:t>רח"ל</a:t>
            </a:r>
            <a:r>
              <a:rPr lang="he-IL" dirty="0">
                <a:latin typeface="David" panose="020E0502060401010101" pitchFamily="34" charset="-79"/>
                <a:cs typeface="David" panose="020E0502060401010101" pitchFamily="34" charset="-79"/>
              </a:rPr>
              <a:t> לא זוכים לזה אז "הסתרת פניך הייתי נבהל"!! והמשיך החפץ חיים: על מה כתוב שהקב"ה עוזב את ישראל על "ולא יראה בך ערות דבר וסר </a:t>
            </a:r>
            <a:r>
              <a:rPr lang="he-IL" dirty="0" err="1">
                <a:latin typeface="David" panose="020E0502060401010101" pitchFamily="34" charset="-79"/>
                <a:cs typeface="David" panose="020E0502060401010101" pitchFamily="34" charset="-79"/>
              </a:rPr>
              <a:t>מאחריך</a:t>
            </a:r>
            <a:r>
              <a:rPr lang="he-IL" dirty="0">
                <a:latin typeface="David" panose="020E0502060401010101" pitchFamily="34" charset="-79"/>
                <a:cs typeface="David" panose="020E0502060401010101" pitchFamily="34" charset="-79"/>
              </a:rPr>
              <a:t>", וא"כ אמר החפץ חיים: כל הידור שאפשר לעשות ב"לא יראה" </a:t>
            </a:r>
            <a:r>
              <a:rPr lang="he-IL" dirty="0" err="1">
                <a:latin typeface="David" panose="020E0502060401010101" pitchFamily="34" charset="-79"/>
                <a:cs typeface="David" panose="020E0502060401010101" pitchFamily="34" charset="-79"/>
              </a:rPr>
              <a:t>הכל</a:t>
            </a:r>
            <a:r>
              <a:rPr lang="he-IL" dirty="0">
                <a:latin typeface="David" panose="020E0502060401010101" pitchFamily="34" charset="-79"/>
                <a:cs typeface="David" panose="020E0502060401010101" pitchFamily="34" charset="-79"/>
              </a:rPr>
              <a:t> כדאי! ואנחנו הרי רוצים קרבת ה' </a:t>
            </a:r>
            <a:r>
              <a:rPr lang="he-IL" dirty="0" err="1">
                <a:latin typeface="David" panose="020E0502060401010101" pitchFamily="34" charset="-79"/>
                <a:cs typeface="David" panose="020E0502060401010101" pitchFamily="34" charset="-79"/>
              </a:rPr>
              <a:t>וסיעתא</a:t>
            </a:r>
            <a:r>
              <a:rPr lang="he-IL" dirty="0">
                <a:latin typeface="David" panose="020E0502060401010101" pitchFamily="34" charset="-79"/>
                <a:cs typeface="David" panose="020E0502060401010101" pitchFamily="34" charset="-79"/>
              </a:rPr>
              <a:t> דשמיא</a:t>
            </a:r>
            <a:r>
              <a:rPr lang="en-US" dirty="0">
                <a:latin typeface="David" panose="020E0502060401010101" pitchFamily="34" charset="-79"/>
                <a:cs typeface="David" panose="020E0502060401010101" pitchFamily="34" charset="-79"/>
              </a:rPr>
              <a:t>.</a:t>
            </a:r>
          </a:p>
          <a:p>
            <a:pPr algn="just"/>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9577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5" name="מלבן מעוגל 4"/>
          <p:cNvSpPr/>
          <p:nvPr/>
        </p:nvSpPr>
        <p:spPr>
          <a:xfrm>
            <a:off x="451170" y="1304704"/>
            <a:ext cx="8978900" cy="344397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p:cNvSpPr>
            <a:spLocks noGrp="1"/>
          </p:cNvSpPr>
          <p:nvPr>
            <p:ph type="title"/>
          </p:nvPr>
        </p:nvSpPr>
        <p:spPr>
          <a:xfrm>
            <a:off x="451170" y="-323200"/>
            <a:ext cx="8229600" cy="1143000"/>
          </a:xfrm>
        </p:spPr>
        <p:txBody>
          <a:bodyPr/>
          <a:lstStyle/>
          <a:p>
            <a:pPr algn="l"/>
            <a:r>
              <a:rPr lang="he-IL" sz="4000" dirty="0">
                <a:solidFill>
                  <a:srgbClr val="00B0F0"/>
                </a:solidFill>
                <a:latin typeface="David" panose="020E0502060401010101" pitchFamily="34" charset="-79"/>
                <a:cs typeface="David" panose="020E0502060401010101" pitchFamily="34" charset="-79"/>
              </a:rPr>
              <a:t>משימה לתלמיד</a:t>
            </a:r>
          </a:p>
        </p:txBody>
      </p:sp>
      <p:cxnSp>
        <p:nvCxnSpPr>
          <p:cNvPr id="3" name="מחבר ישר 2"/>
          <p:cNvCxnSpPr/>
          <p:nvPr/>
        </p:nvCxnSpPr>
        <p:spPr>
          <a:xfrm>
            <a:off x="244101" y="57883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908376" y="1260745"/>
            <a:ext cx="9774150" cy="3046988"/>
          </a:xfrm>
          <a:prstGeom prst="rect">
            <a:avLst/>
          </a:prstGeom>
          <a:noFill/>
        </p:spPr>
        <p:txBody>
          <a:bodyPr wrap="square" rtlCol="1">
            <a:spAutoFit/>
          </a:bodyPr>
          <a:lstStyle/>
          <a:p>
            <a:pPr lvl="0"/>
            <a:r>
              <a:rPr lang="he-IL" sz="3200" b="1" dirty="0" smtClean="0">
                <a:latin typeface="David" panose="020E0502060401010101" pitchFamily="34" charset="-79"/>
                <a:cs typeface="David" panose="020E0502060401010101" pitchFamily="34" charset="-79"/>
              </a:rPr>
              <a:t>ענו על השאלות הבאות</a:t>
            </a:r>
            <a:r>
              <a:rPr lang="he-IL" sz="3200" dirty="0" smtClean="0">
                <a:latin typeface="David" panose="020E0502060401010101" pitchFamily="34" charset="-79"/>
                <a:cs typeface="David" panose="020E0502060401010101" pitchFamily="34" charset="-79"/>
              </a:rPr>
              <a:t>:</a:t>
            </a:r>
          </a:p>
          <a:p>
            <a:pPr lvl="0"/>
            <a:endParaRPr lang="he-IL" sz="3200" dirty="0" smtClean="0">
              <a:latin typeface="David" panose="020E0502060401010101" pitchFamily="34" charset="-79"/>
              <a:cs typeface="David" panose="020E0502060401010101" pitchFamily="34" charset="-79"/>
            </a:endParaRPr>
          </a:p>
          <a:p>
            <a:pPr marL="514350" lvl="0" indent="-514350">
              <a:buAutoNum type="arabicPeriod"/>
            </a:pPr>
            <a:r>
              <a:rPr lang="he-IL" sz="3200" u="sng" dirty="0" smtClean="0">
                <a:latin typeface="David" panose="020E0502060401010101" pitchFamily="34" charset="-79"/>
                <a:cs typeface="David" panose="020E0502060401010101" pitchFamily="34" charset="-79"/>
              </a:rPr>
              <a:t>על </a:t>
            </a:r>
            <a:r>
              <a:rPr lang="he-IL" sz="3200" u="sng" dirty="0">
                <a:latin typeface="David" panose="020E0502060401010101" pitchFamily="34" charset="-79"/>
                <a:cs typeface="David" panose="020E0502060401010101" pitchFamily="34" charset="-79"/>
              </a:rPr>
              <a:t>מה נסוב </a:t>
            </a:r>
            <a:r>
              <a:rPr lang="he-IL" sz="3200" dirty="0">
                <a:latin typeface="David" panose="020E0502060401010101" pitchFamily="34" charset="-79"/>
                <a:cs typeface="David" panose="020E0502060401010101" pitchFamily="34" charset="-79"/>
              </a:rPr>
              <a:t>הוויכוח לקראת פתיחת </a:t>
            </a:r>
            <a:r>
              <a:rPr lang="he-IL" sz="3200" dirty="0" err="1">
                <a:latin typeface="David" panose="020E0502060401010101" pitchFamily="34" charset="-79"/>
                <a:cs typeface="David" panose="020E0502060401010101" pitchFamily="34" charset="-79"/>
              </a:rPr>
              <a:t>הכנסיה</a:t>
            </a:r>
            <a:r>
              <a:rPr lang="he-IL" sz="3200" dirty="0">
                <a:latin typeface="David" panose="020E0502060401010101" pitchFamily="34" charset="-79"/>
                <a:cs typeface="David" panose="020E0502060401010101" pitchFamily="34" charset="-79"/>
              </a:rPr>
              <a:t> הגדולה </a:t>
            </a:r>
            <a:r>
              <a:rPr lang="he-IL" sz="3200" dirty="0" smtClean="0">
                <a:latin typeface="David" panose="020E0502060401010101" pitchFamily="34" charset="-79"/>
                <a:cs typeface="David" panose="020E0502060401010101" pitchFamily="34" charset="-79"/>
              </a:rPr>
              <a:t>   הראשונה? </a:t>
            </a:r>
            <a:r>
              <a:rPr lang="he-IL" sz="3200" u="sng" dirty="0">
                <a:latin typeface="David" panose="020E0502060401010101" pitchFamily="34" charset="-79"/>
                <a:cs typeface="David" panose="020E0502060401010101" pitchFamily="34" charset="-79"/>
              </a:rPr>
              <a:t>את מי </a:t>
            </a:r>
            <a:r>
              <a:rPr lang="he-IL" sz="3200" dirty="0">
                <a:latin typeface="David" panose="020E0502060401010101" pitchFamily="34" charset="-79"/>
                <a:cs typeface="David" panose="020E0502060401010101" pitchFamily="34" charset="-79"/>
              </a:rPr>
              <a:t>שאלו? </a:t>
            </a:r>
            <a:r>
              <a:rPr lang="he-IL" sz="3200" u="sng" dirty="0">
                <a:latin typeface="David" panose="020E0502060401010101" pitchFamily="34" charset="-79"/>
                <a:cs typeface="David" panose="020E0502060401010101" pitchFamily="34" charset="-79"/>
              </a:rPr>
              <a:t>מה הייתה </a:t>
            </a:r>
            <a:r>
              <a:rPr lang="he-IL" sz="3200" dirty="0">
                <a:latin typeface="David" panose="020E0502060401010101" pitchFamily="34" charset="-79"/>
                <a:cs typeface="David" panose="020E0502060401010101" pitchFamily="34" charset="-79"/>
              </a:rPr>
              <a:t>הכרעתו</a:t>
            </a:r>
            <a:r>
              <a:rPr lang="he-IL" sz="3200" dirty="0" smtClean="0">
                <a:latin typeface="David" panose="020E0502060401010101" pitchFamily="34" charset="-79"/>
                <a:cs typeface="David" panose="020E0502060401010101" pitchFamily="34" charset="-79"/>
              </a:rPr>
              <a:t>?</a:t>
            </a:r>
          </a:p>
          <a:p>
            <a:pPr lvl="0"/>
            <a:endParaRPr lang="en-US" sz="3200" dirty="0">
              <a:latin typeface="David" panose="020E0502060401010101" pitchFamily="34" charset="-79"/>
              <a:cs typeface="David" panose="020E0502060401010101" pitchFamily="34" charset="-79"/>
            </a:endParaRPr>
          </a:p>
          <a:p>
            <a:r>
              <a:rPr lang="he-IL" sz="3200" dirty="0" smtClean="0">
                <a:latin typeface="David" panose="020E0502060401010101" pitchFamily="34" charset="-79"/>
                <a:cs typeface="David" panose="020E0502060401010101" pitchFamily="34" charset="-79"/>
              </a:rPr>
              <a:t>2. </a:t>
            </a:r>
            <a:r>
              <a:rPr lang="he-IL" sz="3200" u="sng" dirty="0">
                <a:latin typeface="David" panose="020E0502060401010101" pitchFamily="34" charset="-79"/>
                <a:cs typeface="David" panose="020E0502060401010101" pitchFamily="34" charset="-79"/>
              </a:rPr>
              <a:t>מדוע היה </a:t>
            </a:r>
            <a:r>
              <a:rPr lang="he-IL" sz="3200" dirty="0">
                <a:latin typeface="David" panose="020E0502060401010101" pitchFamily="34" charset="-79"/>
                <a:cs typeface="David" panose="020E0502060401010101" pitchFamily="34" charset="-79"/>
              </a:rPr>
              <a:t>צורך בהקמת אגודת ישראל העולמית?</a:t>
            </a:r>
            <a:endParaRPr lang="en-US" sz="32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881885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16" name="תמונה 15" descr="הכנסיה הגדולה - כל הזמן"/>
          <p:cNvPicPr/>
          <p:nvPr/>
        </p:nvPicPr>
        <p:blipFill>
          <a:blip r:embed="rId3">
            <a:extLst>
              <a:ext uri="{28A0092B-C50C-407E-A947-70E740481C1C}">
                <a14:useLocalDpi xmlns:a14="http://schemas.microsoft.com/office/drawing/2010/main" val="0"/>
              </a:ext>
            </a:extLst>
          </a:blip>
          <a:srcRect/>
          <a:stretch>
            <a:fillRect/>
          </a:stretch>
        </p:blipFill>
        <p:spPr bwMode="auto">
          <a:xfrm>
            <a:off x="261657" y="1122528"/>
            <a:ext cx="8521146" cy="4414971"/>
          </a:xfrm>
          <a:prstGeom prst="rect">
            <a:avLst/>
          </a:prstGeom>
          <a:noFill/>
          <a:ln>
            <a:noFill/>
          </a:ln>
        </p:spPr>
      </p:pic>
      <p:sp>
        <p:nvSpPr>
          <p:cNvPr id="10" name="TextBox 9"/>
          <p:cNvSpPr txBox="1"/>
          <p:nvPr/>
        </p:nvSpPr>
        <p:spPr>
          <a:xfrm>
            <a:off x="992740" y="1187106"/>
            <a:ext cx="7488832" cy="830997"/>
          </a:xfrm>
          <a:prstGeom prst="rect">
            <a:avLst/>
          </a:prstGeom>
          <a:solidFill>
            <a:srgbClr val="00FFFF"/>
          </a:solidFill>
          <a:ln w="57150">
            <a:solidFill>
              <a:schemeClr val="tx1"/>
            </a:solidFill>
          </a:ln>
        </p:spPr>
        <p:txBody>
          <a:bodyPr wrap="square" rtlCol="1">
            <a:spAutoFit/>
          </a:bodyPr>
          <a:lstStyle/>
          <a:p>
            <a:pPr algn="ctr"/>
            <a:r>
              <a:rPr lang="he-IL" sz="4800" dirty="0" smtClean="0">
                <a:latin typeface="David" panose="020E0502060401010101" pitchFamily="34" charset="-79"/>
                <a:cs typeface="David" panose="020E0502060401010101" pitchFamily="34" charset="-79"/>
              </a:rPr>
              <a:t>מטרתה של אגודת ישראל</a:t>
            </a:r>
            <a:endParaRPr lang="he-IL" sz="4800" dirty="0">
              <a:latin typeface="David" panose="020E0502060401010101" pitchFamily="34" charset="-79"/>
              <a:cs typeface="David" panose="020E0502060401010101" pitchFamily="34" charset="-79"/>
            </a:endParaRPr>
          </a:p>
        </p:txBody>
      </p:sp>
      <p:sp>
        <p:nvSpPr>
          <p:cNvPr id="11" name="TextBox 10"/>
          <p:cNvSpPr txBox="1"/>
          <p:nvPr/>
        </p:nvSpPr>
        <p:spPr>
          <a:xfrm>
            <a:off x="952984" y="3503065"/>
            <a:ext cx="7488832" cy="830997"/>
          </a:xfrm>
          <a:prstGeom prst="rect">
            <a:avLst/>
          </a:prstGeom>
          <a:solidFill>
            <a:srgbClr val="00FFFF"/>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dirty="0" smtClean="0"/>
              <a:t>פעולותיה של אגודת ישראל</a:t>
            </a:r>
            <a:endParaRPr lang="he-IL" dirty="0"/>
          </a:p>
        </p:txBody>
      </p:sp>
      <p:sp>
        <p:nvSpPr>
          <p:cNvPr id="13" name="TextBox 12"/>
          <p:cNvSpPr txBox="1"/>
          <p:nvPr/>
        </p:nvSpPr>
        <p:spPr>
          <a:xfrm>
            <a:off x="454618" y="-124776"/>
            <a:ext cx="7704856" cy="1556836"/>
          </a:xfrm>
          <a:prstGeom prst="rect">
            <a:avLst/>
          </a:prstGeom>
          <a:noFill/>
        </p:spPr>
        <p:txBody>
          <a:bodyPr wrap="square" rtlCol="1">
            <a:spAutoFit/>
          </a:bodyPr>
          <a:lstStyle/>
          <a:p>
            <a:pPr algn="l"/>
            <a:r>
              <a:rPr lang="he-IL" sz="4800" b="1" dirty="0">
                <a:solidFill>
                  <a:srgbClr val="00CC00"/>
                </a:solidFill>
                <a:latin typeface="David" panose="020E0502060401010101" pitchFamily="34" charset="-79"/>
                <a:cs typeface="David" panose="020E0502060401010101" pitchFamily="34" charset="-79"/>
              </a:rPr>
              <a:t>נושאי המפגש</a:t>
            </a:r>
            <a:endParaRPr lang="en-US" sz="4800" b="1" dirty="0">
              <a:solidFill>
                <a:srgbClr val="00CC00"/>
              </a:solidFill>
              <a:latin typeface="David" panose="020E0502060401010101" pitchFamily="34" charset="-79"/>
              <a:cs typeface="David" panose="020E0502060401010101" pitchFamily="34" charset="-79"/>
            </a:endParaRPr>
          </a:p>
          <a:p>
            <a:pPr>
              <a:lnSpc>
                <a:spcPts val="3500"/>
              </a:lnSpc>
            </a:pPr>
            <a:endParaRPr lang="he-IL" sz="2000" dirty="0">
              <a:solidFill>
                <a:schemeClr val="bg2"/>
              </a:solidFill>
              <a:latin typeface="avivbold" pitchFamily="2" charset="-79"/>
              <a:cs typeface="Keren" pitchFamily="2" charset="-79"/>
            </a:endParaRPr>
          </a:p>
          <a:p>
            <a:endParaRPr lang="he-IL" dirty="0">
              <a:latin typeface="avivbold" pitchFamily="2" charset="-79"/>
              <a:cs typeface="avivbold" pitchFamily="2" charset="-79"/>
            </a:endParaRPr>
          </a:p>
        </p:txBody>
      </p:sp>
      <p:sp>
        <p:nvSpPr>
          <p:cNvPr id="14" name="TextBox 13"/>
          <p:cNvSpPr txBox="1"/>
          <p:nvPr/>
        </p:nvSpPr>
        <p:spPr>
          <a:xfrm>
            <a:off x="952984" y="2311075"/>
            <a:ext cx="7488832" cy="830997"/>
          </a:xfrm>
          <a:prstGeom prst="rect">
            <a:avLst/>
          </a:prstGeom>
          <a:solidFill>
            <a:srgbClr val="00FFFF"/>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dirty="0" smtClean="0"/>
              <a:t>מייסדי אגודת ישראל</a:t>
            </a:r>
            <a:endParaRPr lang="he-IL" dirty="0"/>
          </a:p>
        </p:txBody>
      </p:sp>
      <p:cxnSp>
        <p:nvCxnSpPr>
          <p:cNvPr id="8" name="מחבר ישר 7"/>
          <p:cNvCxnSpPr/>
          <p:nvPr/>
        </p:nvCxnSpPr>
        <p:spPr>
          <a:xfrm>
            <a:off x="261657" y="653642"/>
            <a:ext cx="7137775"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4" name="Rectangle 13"/>
          <p:cNvSpPr>
            <a:spLocks noChangeArrowheads="1"/>
          </p:cNvSpPr>
          <p:nvPr/>
        </p:nvSpPr>
        <p:spPr bwMode="auto">
          <a:xfrm>
            <a:off x="1671501" y="733717"/>
            <a:ext cx="15671136" cy="405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e-IL"/>
          </a:p>
        </p:txBody>
      </p:sp>
      <p:sp>
        <p:nvSpPr>
          <p:cNvPr id="5" name="Rectangle 14"/>
          <p:cNvSpPr>
            <a:spLocks noChangeArrowheads="1"/>
          </p:cNvSpPr>
          <p:nvPr/>
        </p:nvSpPr>
        <p:spPr bwMode="auto">
          <a:xfrm>
            <a:off x="1671501" y="1190916"/>
            <a:ext cx="15671136" cy="479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e-IL"/>
          </a:p>
        </p:txBody>
      </p:sp>
      <p:sp>
        <p:nvSpPr>
          <p:cNvPr id="15" name="TextBox 14"/>
          <p:cNvSpPr txBox="1"/>
          <p:nvPr/>
        </p:nvSpPr>
        <p:spPr>
          <a:xfrm>
            <a:off x="952984" y="4685587"/>
            <a:ext cx="7488832" cy="830997"/>
          </a:xfrm>
          <a:prstGeom prst="rect">
            <a:avLst/>
          </a:prstGeom>
          <a:solidFill>
            <a:srgbClr val="00FFFF"/>
          </a:solidFill>
          <a:ln w="57150">
            <a:solidFill>
              <a:schemeClr val="tx1"/>
            </a:solidFill>
          </a:ln>
        </p:spPr>
        <p:txBody>
          <a:bodyPr wrap="square" rtlCol="1">
            <a:spAutoFit/>
          </a:bodyPr>
          <a:lstStyle>
            <a:defPPr>
              <a:defRPr lang="he-IL"/>
            </a:defPPr>
            <a:lvl1pPr algn="ctr">
              <a:defRPr sz="4800">
                <a:latin typeface="David" panose="020E0502060401010101" pitchFamily="34" charset="-79"/>
                <a:cs typeface="David" panose="020E0502060401010101" pitchFamily="34" charset="-79"/>
              </a:defRPr>
            </a:lvl1pPr>
          </a:lstStyle>
          <a:p>
            <a:r>
              <a:rPr lang="he-IL" dirty="0" smtClean="0"/>
              <a:t>יהדות פולין בין מלחמות העולם</a:t>
            </a:r>
            <a:endParaRPr lang="he-IL" dirty="0"/>
          </a:p>
        </p:txBody>
      </p:sp>
    </p:spTree>
    <p:extLst>
      <p:ext uri="{BB962C8B-B14F-4D97-AF65-F5344CB8AC3E}">
        <p14:creationId xmlns:p14="http://schemas.microsoft.com/office/powerpoint/2010/main" val="211858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down)">
                                      <p:cBhvr>
                                        <p:cTn id="20" dur="1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down)">
                                      <p:cBhvr>
                                        <p:cTn id="25" dur="10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down)">
                                      <p:cBhvr>
                                        <p:cTn id="30" dur="10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down)">
                                      <p:cBhvr>
                                        <p:cTn id="3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3" name="מלבן מעוגל 2"/>
          <p:cNvSpPr/>
          <p:nvPr/>
        </p:nvSpPr>
        <p:spPr>
          <a:xfrm>
            <a:off x="1523999" y="1864623"/>
            <a:ext cx="7809397" cy="3380477"/>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659297" y="165163"/>
            <a:ext cx="4204804" cy="720000"/>
          </a:xfrm>
        </p:spPr>
        <p:txBody>
          <a:bodyPr/>
          <a:lstStyle/>
          <a:p>
            <a:pPr algn="l"/>
            <a:r>
              <a:rPr lang="he-IL" dirty="0" smtClean="0">
                <a:solidFill>
                  <a:srgbClr val="99FF33"/>
                </a:solidFill>
                <a:latin typeface="David" panose="020E0502060401010101" pitchFamily="34" charset="-79"/>
                <a:cs typeface="David" panose="020E0502060401010101" pitchFamily="34" charset="-79"/>
              </a:rPr>
              <a:t>מדוע</a:t>
            </a:r>
            <a:endParaRPr lang="he-IL" dirty="0">
              <a:solidFill>
                <a:srgbClr val="99FF33"/>
              </a:solidFill>
              <a:latin typeface="David" panose="020E0502060401010101" pitchFamily="34" charset="-79"/>
              <a:cs typeface="David" panose="020E0502060401010101" pitchFamily="34" charset="-79"/>
            </a:endParaRPr>
          </a:p>
        </p:txBody>
      </p:sp>
      <p:sp>
        <p:nvSpPr>
          <p:cNvPr id="23" name="מציין מיקום תוכן 2"/>
          <p:cNvSpPr>
            <a:spLocks noGrp="1"/>
          </p:cNvSpPr>
          <p:nvPr>
            <p:ph idx="4294967295"/>
          </p:nvPr>
        </p:nvSpPr>
        <p:spPr>
          <a:xfrm>
            <a:off x="2057399" y="2219394"/>
            <a:ext cx="6831497" cy="2644706"/>
          </a:xfrm>
          <a:prstGeom prst="rect">
            <a:avLst/>
          </a:prstGeom>
        </p:spPr>
        <p:txBody>
          <a:bodyPr>
            <a:normAutofit lnSpcReduction="10000"/>
          </a:bodyPr>
          <a:lstStyle/>
          <a:p>
            <a:pPr lvl="0" algn="just"/>
            <a:r>
              <a:rPr lang="he-IL" dirty="0" smtClean="0">
                <a:latin typeface="David" panose="020E0502060401010101" pitchFamily="34" charset="-79"/>
                <a:cs typeface="David" panose="020E0502060401010101" pitchFamily="34" charset="-79"/>
              </a:rPr>
              <a:t>החלטת </a:t>
            </a:r>
            <a:r>
              <a:rPr lang="he-IL" dirty="0">
                <a:latin typeface="David" panose="020E0502060401010101" pitchFamily="34" charset="-79"/>
                <a:cs typeface="David" panose="020E0502060401010101" pitchFamily="34" charset="-79"/>
              </a:rPr>
              <a:t>הקונגרס הציוני ה- 10 ב- 1911 </a:t>
            </a:r>
            <a:r>
              <a:rPr lang="he-IL" dirty="0" smtClean="0">
                <a:latin typeface="David" panose="020E0502060401010101" pitchFamily="34" charset="-79"/>
                <a:cs typeface="David" panose="020E0502060401010101" pitchFamily="34" charset="-79"/>
              </a:rPr>
              <a:t>תרע"א, </a:t>
            </a:r>
            <a:r>
              <a:rPr lang="he-IL" dirty="0">
                <a:latin typeface="David" panose="020E0502060401010101" pitchFamily="34" charset="-79"/>
                <a:cs typeface="David" panose="020E0502060401010101" pitchFamily="34" charset="-79"/>
              </a:rPr>
              <a:t>להכליל את עבודת החינוך והתרבות בתכנית ההסתדרות הציונית </a:t>
            </a:r>
            <a:r>
              <a:rPr lang="he-IL" b="1" dirty="0">
                <a:latin typeface="David" panose="020E0502060401010101" pitchFamily="34" charset="-79"/>
                <a:cs typeface="David" panose="020E0502060401010101" pitchFamily="34" charset="-79"/>
              </a:rPr>
              <a:t>לפי דרך הציונות החילונית</a:t>
            </a:r>
            <a:r>
              <a:rPr lang="he-IL" dirty="0">
                <a:latin typeface="David" panose="020E0502060401010101" pitchFamily="34" charset="-79"/>
                <a:cs typeface="David" panose="020E0502060401010101" pitchFamily="34" charset="-79"/>
              </a:rPr>
              <a:t> גרמה לפרישת חלק מהנציגים</a:t>
            </a:r>
            <a:r>
              <a:rPr lang="he-IL" u="sng" dirty="0">
                <a:latin typeface="David" panose="020E0502060401010101" pitchFamily="34" charset="-79"/>
                <a:cs typeface="David" panose="020E0502060401010101" pitchFamily="34" charset="-79"/>
              </a:rPr>
              <a:t> </a:t>
            </a:r>
            <a:r>
              <a:rPr lang="he-IL" dirty="0">
                <a:latin typeface="David" panose="020E0502060401010101" pitchFamily="34" charset="-79"/>
                <a:cs typeface="David" panose="020E0502060401010101" pitchFamily="34" charset="-79"/>
              </a:rPr>
              <a:t>הדתיים </a:t>
            </a:r>
            <a:r>
              <a:rPr lang="en-US" dirty="0">
                <a:latin typeface="David" panose="020E0502060401010101" pitchFamily="34" charset="-79"/>
                <a:cs typeface="David" panose="020E0502060401010101" pitchFamily="34" charset="-79"/>
              </a:rPr>
              <a:t>–</a:t>
            </a:r>
            <a:r>
              <a:rPr lang="he-IL" dirty="0">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המזרחי" ולחיפוש אלטרנטיבה.</a:t>
            </a:r>
            <a:endParaRPr lang="en-US" dirty="0">
              <a:latin typeface="David" panose="020E0502060401010101" pitchFamily="34" charset="-79"/>
              <a:cs typeface="David" panose="020E0502060401010101" pitchFamily="34" charset="-79"/>
            </a:endParaRPr>
          </a:p>
          <a:p>
            <a:pPr algn="just"/>
            <a:r>
              <a:rPr lang="he-IL" b="1" dirty="0">
                <a:latin typeface="David" panose="020E0502060401010101" pitchFamily="34" charset="-79"/>
                <a:cs typeface="David" panose="020E0502060401010101" pitchFamily="34" charset="-79"/>
              </a:rPr>
              <a:t>מצבה הקשה</a:t>
            </a:r>
            <a:r>
              <a:rPr lang="he-IL" dirty="0">
                <a:latin typeface="David" panose="020E0502060401010101" pitchFamily="34" charset="-79"/>
                <a:cs typeface="David" panose="020E0502060401010101" pitchFamily="34" charset="-79"/>
              </a:rPr>
              <a:t> של היהדות החרדית לאור התפשטות ההשכלה </a:t>
            </a:r>
            <a:r>
              <a:rPr lang="he-IL" dirty="0" smtClean="0">
                <a:latin typeface="David" panose="020E0502060401010101" pitchFamily="34" charset="-79"/>
                <a:cs typeface="David" panose="020E0502060401010101" pitchFamily="34" charset="-79"/>
              </a:rPr>
              <a:t>והחילוניות.</a:t>
            </a:r>
            <a:endParaRPr lang="he-IL" dirty="0">
              <a:latin typeface="David" panose="020E0502060401010101" pitchFamily="34" charset="-79"/>
              <a:cs typeface="David" panose="020E0502060401010101" pitchFamily="34" charset="-79"/>
            </a:endParaRPr>
          </a:p>
        </p:txBody>
      </p:sp>
      <p:pic>
        <p:nvPicPr>
          <p:cNvPr id="8" name="תמונה 7" descr="https://upload.wikimedia.org/wikipedia/commons/thumb/3/39/21st_Zionist_Congress_1939_Geneva.jpg/250px-21st_Zionist_Congress_1939_Geneva.jpg"/>
          <p:cNvPicPr/>
          <p:nvPr/>
        </p:nvPicPr>
        <p:blipFill>
          <a:blip r:embed="rId3">
            <a:extLst>
              <a:ext uri="{28A0092B-C50C-407E-A947-70E740481C1C}">
                <a14:useLocalDpi xmlns:a14="http://schemas.microsoft.com/office/drawing/2010/main" val="0"/>
              </a:ext>
            </a:extLst>
          </a:blip>
          <a:srcRect/>
          <a:stretch>
            <a:fillRect/>
          </a:stretch>
        </p:blipFill>
        <p:spPr bwMode="auto">
          <a:xfrm>
            <a:off x="238123" y="1375922"/>
            <a:ext cx="1743075" cy="1115060"/>
          </a:xfrm>
          <a:prstGeom prst="rect">
            <a:avLst/>
          </a:prstGeom>
          <a:noFill/>
          <a:ln>
            <a:noFill/>
          </a:ln>
        </p:spPr>
      </p:pic>
      <p:pic>
        <p:nvPicPr>
          <p:cNvPr id="9" name="תמונה 8" descr="https://upload.wikimedia.org/wikipedia/commons/f/f7/Bundposter1918.jpg"/>
          <p:cNvPicPr/>
          <p:nvPr/>
        </p:nvPicPr>
        <p:blipFill>
          <a:blip r:embed="rId4">
            <a:extLst>
              <a:ext uri="{28A0092B-C50C-407E-A947-70E740481C1C}">
                <a14:useLocalDpi xmlns:a14="http://schemas.microsoft.com/office/drawing/2010/main" val="0"/>
              </a:ext>
            </a:extLst>
          </a:blip>
          <a:srcRect/>
          <a:stretch>
            <a:fillRect/>
          </a:stretch>
        </p:blipFill>
        <p:spPr bwMode="auto">
          <a:xfrm>
            <a:off x="212724" y="3117340"/>
            <a:ext cx="1666875" cy="2565400"/>
          </a:xfrm>
          <a:prstGeom prst="rect">
            <a:avLst/>
          </a:prstGeom>
          <a:noFill/>
          <a:ln>
            <a:noFill/>
          </a:ln>
        </p:spPr>
      </p:pic>
    </p:spTree>
    <p:extLst>
      <p:ext uri="{BB962C8B-B14F-4D97-AF65-F5344CB8AC3E}">
        <p14:creationId xmlns:p14="http://schemas.microsoft.com/office/powerpoint/2010/main" val="3226285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nodeType="clickEffect">
                                  <p:stCondLst>
                                    <p:cond delay="0"/>
                                  </p:stCondLst>
                                  <p:iterate type="lt">
                                    <p:tmPct val="50000"/>
                                  </p:iterate>
                                  <p:childTnLst>
                                    <p:set>
                                      <p:cBhvr>
                                        <p:cTn id="19" dur="1" fill="hold">
                                          <p:stCondLst>
                                            <p:cond delay="0"/>
                                          </p:stCondLst>
                                        </p:cTn>
                                        <p:tgtEl>
                                          <p:spTgt spid="23">
                                            <p:txEl>
                                              <p:pRg st="0" end="0"/>
                                            </p:txEl>
                                          </p:spTgt>
                                        </p:tgtEl>
                                        <p:attrNameLst>
                                          <p:attrName>style.visibility</p:attrName>
                                        </p:attrNameLst>
                                      </p:cBhvr>
                                      <p:to>
                                        <p:strVal val="visible"/>
                                      </p:to>
                                    </p:set>
                                    <p:anim calcmode="discrete" valueType="clr">
                                      <p:cBhvr override="childStyle">
                                        <p:cTn id="20" dur="80"/>
                                        <p:tgtEl>
                                          <p:spTgt spid="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3">
                                            <p:txEl>
                                              <p:pRg st="0" end="0"/>
                                            </p:txEl>
                                          </p:spTgt>
                                        </p:tgtEl>
                                        <p:attrNameLst>
                                          <p:attrName>fillcolor</p:attrName>
                                        </p:attrNameLst>
                                      </p:cBhvr>
                                      <p:tavLst>
                                        <p:tav tm="0">
                                          <p:val>
                                            <p:clrVal>
                                              <a:schemeClr val="accent2"/>
                                            </p:clrVal>
                                          </p:val>
                                        </p:tav>
                                        <p:tav tm="50000">
                                          <p:val>
                                            <p:clrVal>
                                              <a:schemeClr val="hlink"/>
                                            </p:clrVal>
                                          </p:val>
                                        </p:tav>
                                      </p:tavLst>
                                    </p:anim>
                                    <p:set>
                                      <p:cBhvr>
                                        <p:cTn id="22" dur="80"/>
                                        <p:tgtEl>
                                          <p:spTgt spid="23">
                                            <p:txEl>
                                              <p:pRg st="0" end="0"/>
                                            </p:tx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7" presetClass="entr" presetSubtype="0" fill="hold" nodeType="clickEffect">
                                  <p:stCondLst>
                                    <p:cond delay="0"/>
                                  </p:stCondLst>
                                  <p:iterate type="lt">
                                    <p:tmPct val="50000"/>
                                  </p:iterate>
                                  <p:childTnLst>
                                    <p:set>
                                      <p:cBhvr>
                                        <p:cTn id="31" dur="1" fill="hold">
                                          <p:stCondLst>
                                            <p:cond delay="0"/>
                                          </p:stCondLst>
                                        </p:cTn>
                                        <p:tgtEl>
                                          <p:spTgt spid="23">
                                            <p:txEl>
                                              <p:pRg st="1" end="1"/>
                                            </p:txEl>
                                          </p:spTgt>
                                        </p:tgtEl>
                                        <p:attrNameLst>
                                          <p:attrName>style.visibility</p:attrName>
                                        </p:attrNameLst>
                                      </p:cBhvr>
                                      <p:to>
                                        <p:strVal val="visible"/>
                                      </p:to>
                                    </p:set>
                                    <p:anim calcmode="discrete" valueType="clr">
                                      <p:cBhvr override="childStyle">
                                        <p:cTn id="32" dur="80"/>
                                        <p:tgtEl>
                                          <p:spTgt spid="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23">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23">
                                            <p:txEl>
                                              <p:pRg st="1" end="1"/>
                                            </p:txEl>
                                          </p:spTgt>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3" name="מלבן מעוגל 2"/>
          <p:cNvSpPr/>
          <p:nvPr/>
        </p:nvSpPr>
        <p:spPr>
          <a:xfrm>
            <a:off x="304800" y="1447800"/>
            <a:ext cx="8938592" cy="3238500"/>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659297" y="165163"/>
            <a:ext cx="4204804" cy="720000"/>
          </a:xfrm>
        </p:spPr>
        <p:txBody>
          <a:bodyPr/>
          <a:lstStyle/>
          <a:p>
            <a:pPr algn="l"/>
            <a:r>
              <a:rPr lang="he-IL" dirty="0" smtClean="0">
                <a:solidFill>
                  <a:srgbClr val="99FF33"/>
                </a:solidFill>
                <a:latin typeface="David" panose="020E0502060401010101" pitchFamily="34" charset="-79"/>
                <a:cs typeface="David" panose="020E0502060401010101" pitchFamily="34" charset="-79"/>
              </a:rPr>
              <a:t>מטרות</a:t>
            </a:r>
            <a:endParaRPr lang="he-IL" dirty="0">
              <a:solidFill>
                <a:srgbClr val="99FF33"/>
              </a:solidFill>
              <a:latin typeface="David" panose="020E0502060401010101" pitchFamily="34" charset="-79"/>
              <a:cs typeface="David" panose="020E0502060401010101" pitchFamily="34" charset="-79"/>
            </a:endParaRPr>
          </a:p>
        </p:txBody>
      </p:sp>
      <p:sp>
        <p:nvSpPr>
          <p:cNvPr id="23" name="מציין מיקום תוכן 2"/>
          <p:cNvSpPr>
            <a:spLocks noGrp="1"/>
          </p:cNvSpPr>
          <p:nvPr>
            <p:ph idx="4294967295"/>
          </p:nvPr>
        </p:nvSpPr>
        <p:spPr>
          <a:xfrm>
            <a:off x="659297" y="1580350"/>
            <a:ext cx="8229600" cy="2924106"/>
          </a:xfrm>
          <a:prstGeom prst="rect">
            <a:avLst/>
          </a:prstGeom>
        </p:spPr>
        <p:txBody>
          <a:bodyPr>
            <a:normAutofit/>
          </a:bodyPr>
          <a:lstStyle/>
          <a:p>
            <a:pPr lvl="0" algn="just"/>
            <a:r>
              <a:rPr lang="he-IL" dirty="0">
                <a:latin typeface="David" panose="020E0502060401010101" pitchFamily="34" charset="-79"/>
                <a:cs typeface="David" panose="020E0502060401010101" pitchFamily="34" charset="-79"/>
              </a:rPr>
              <a:t>להקים הסתדרות מאוחדת </a:t>
            </a:r>
            <a:r>
              <a:rPr lang="he-IL" b="1" dirty="0">
                <a:latin typeface="David" panose="020E0502060401010101" pitchFamily="34" charset="-79"/>
                <a:cs typeface="David" panose="020E0502060401010101" pitchFamily="34" charset="-79"/>
              </a:rPr>
              <a:t>שתייצג את היהדות העולמית</a:t>
            </a:r>
            <a:r>
              <a:rPr lang="he-IL" dirty="0">
                <a:latin typeface="David" panose="020E0502060401010101" pitchFamily="34" charset="-79"/>
                <a:cs typeface="David" panose="020E0502060401010101" pitchFamily="34" charset="-79"/>
              </a:rPr>
              <a:t>. התאחדות החרדים לדבר ה' (משל האב שנתן לבנו אגודת קנים). </a:t>
            </a:r>
            <a:r>
              <a:rPr lang="he-IL" dirty="0" smtClean="0">
                <a:latin typeface="David" panose="020E0502060401010101" pitchFamily="34" charset="-79"/>
                <a:cs typeface="David" panose="020E0502060401010101" pitchFamily="34" charset="-79"/>
              </a:rPr>
              <a:t>הסתדרות </a:t>
            </a:r>
            <a:r>
              <a:rPr lang="he-IL" dirty="0">
                <a:latin typeface="David" panose="020E0502060401010101" pitchFamily="34" charset="-79"/>
                <a:cs typeface="David" panose="020E0502060401010101" pitchFamily="34" charset="-79"/>
              </a:rPr>
              <a:t>זו תחליף את הארגונים הארציים של החרדים בכל ארץ, כמו מחזיקי הדת בגליציה וברוסיה, התאחדות החרדים בגרמניה וכנסת ישראל בליטא.</a:t>
            </a:r>
            <a:endParaRPr lang="en-US" dirty="0">
              <a:latin typeface="David" panose="020E0502060401010101" pitchFamily="34" charset="-79"/>
              <a:cs typeface="David" panose="020E0502060401010101" pitchFamily="34" charset="-79"/>
            </a:endParaRPr>
          </a:p>
          <a:p>
            <a:pPr lvl="0" algn="just"/>
            <a:r>
              <a:rPr lang="he-IL" dirty="0">
                <a:latin typeface="David" panose="020E0502060401010101" pitchFamily="34" charset="-79"/>
                <a:cs typeface="David" panose="020E0502060401010101" pitchFamily="34" charset="-79"/>
              </a:rPr>
              <a:t>להקים ארגון </a:t>
            </a:r>
            <a:r>
              <a:rPr lang="he-IL" b="1" dirty="0">
                <a:latin typeface="David" panose="020E0502060401010101" pitchFamily="34" charset="-79"/>
                <a:cs typeface="David" panose="020E0502060401010101" pitchFamily="34" charset="-79"/>
              </a:rPr>
              <a:t>שיפעל בעניינים מעשיים</a:t>
            </a:r>
            <a:r>
              <a:rPr lang="he-IL" dirty="0">
                <a:latin typeface="David" panose="020E0502060401010101" pitchFamily="34" charset="-79"/>
                <a:cs typeface="David" panose="020E0502060401010101" pitchFamily="34" charset="-79"/>
              </a:rPr>
              <a:t> בתחום החינוך: הפצת לימוד תורה, עיתונות חרדית, ספרות</a:t>
            </a:r>
            <a:r>
              <a:rPr lang="he-IL" dirty="0" smtClean="0">
                <a:latin typeface="David" panose="020E0502060401010101" pitchFamily="34" charset="-79"/>
                <a:cs typeface="David" panose="020E0502060401010101" pitchFamily="34" charset="-79"/>
              </a:rPr>
              <a:t>.</a:t>
            </a:r>
            <a:endParaRPr lang="en-US"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80125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7" presetClass="entr" presetSubtype="0" fill="hold" nodeType="clickEffect">
                                  <p:stCondLst>
                                    <p:cond delay="0"/>
                                  </p:stCondLst>
                                  <p:iterate type="lt">
                                    <p:tmPct val="50000"/>
                                  </p:iterate>
                                  <p:childTnLst>
                                    <p:set>
                                      <p:cBhvr>
                                        <p:cTn id="19" dur="1" fill="hold">
                                          <p:stCondLst>
                                            <p:cond delay="0"/>
                                          </p:stCondLst>
                                        </p:cTn>
                                        <p:tgtEl>
                                          <p:spTgt spid="23">
                                            <p:txEl>
                                              <p:pRg st="0" end="0"/>
                                            </p:txEl>
                                          </p:spTgt>
                                        </p:tgtEl>
                                        <p:attrNameLst>
                                          <p:attrName>style.visibility</p:attrName>
                                        </p:attrNameLst>
                                      </p:cBhvr>
                                      <p:to>
                                        <p:strVal val="visible"/>
                                      </p:to>
                                    </p:set>
                                    <p:anim calcmode="discrete" valueType="clr">
                                      <p:cBhvr override="childStyle">
                                        <p:cTn id="20" dur="80"/>
                                        <p:tgtEl>
                                          <p:spTgt spid="2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23">
                                            <p:txEl>
                                              <p:pRg st="0" end="0"/>
                                            </p:txEl>
                                          </p:spTgt>
                                        </p:tgtEl>
                                        <p:attrNameLst>
                                          <p:attrName>fillcolor</p:attrName>
                                        </p:attrNameLst>
                                      </p:cBhvr>
                                      <p:tavLst>
                                        <p:tav tm="0">
                                          <p:val>
                                            <p:clrVal>
                                              <a:schemeClr val="accent2"/>
                                            </p:clrVal>
                                          </p:val>
                                        </p:tav>
                                        <p:tav tm="50000">
                                          <p:val>
                                            <p:clrVal>
                                              <a:schemeClr val="hlink"/>
                                            </p:clrVal>
                                          </p:val>
                                        </p:tav>
                                      </p:tavLst>
                                    </p:anim>
                                    <p:set>
                                      <p:cBhvr>
                                        <p:cTn id="22" dur="80"/>
                                        <p:tgtEl>
                                          <p:spTgt spid="23">
                                            <p:txEl>
                                              <p:pRg st="0" end="0"/>
                                            </p:tx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23">
                                            <p:txEl>
                                              <p:pRg st="1" end="1"/>
                                            </p:txEl>
                                          </p:spTgt>
                                        </p:tgtEl>
                                        <p:attrNameLst>
                                          <p:attrName>style.visibility</p:attrName>
                                        </p:attrNameLst>
                                      </p:cBhvr>
                                      <p:to>
                                        <p:strVal val="visible"/>
                                      </p:to>
                                    </p:set>
                                    <p:anim calcmode="discrete" valueType="clr">
                                      <p:cBhvr override="childStyle">
                                        <p:cTn id="27" dur="80"/>
                                        <p:tgtEl>
                                          <p:spTgt spid="2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23">
                                            <p:txEl>
                                              <p:pRg st="1" end="1"/>
                                            </p:txEl>
                                          </p:spTgt>
                                        </p:tgtEl>
                                        <p:attrNameLst>
                                          <p:attrName>fillcolor</p:attrName>
                                        </p:attrNameLst>
                                      </p:cBhvr>
                                      <p:tavLst>
                                        <p:tav tm="0">
                                          <p:val>
                                            <p:clrVal>
                                              <a:schemeClr val="accent2"/>
                                            </p:clrVal>
                                          </p:val>
                                        </p:tav>
                                        <p:tav tm="50000">
                                          <p:val>
                                            <p:clrVal>
                                              <a:schemeClr val="hlink"/>
                                            </p:clrVal>
                                          </p:val>
                                        </p:tav>
                                      </p:tavLst>
                                    </p:anim>
                                    <p:set>
                                      <p:cBhvr>
                                        <p:cTn id="29" dur="80"/>
                                        <p:tgtEl>
                                          <p:spTgt spid="2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 name="כותרת 1"/>
          <p:cNvSpPr>
            <a:spLocks noGrp="1"/>
          </p:cNvSpPr>
          <p:nvPr>
            <p:ph type="title"/>
          </p:nvPr>
        </p:nvSpPr>
        <p:spPr>
          <a:xfrm>
            <a:off x="263894" y="312309"/>
            <a:ext cx="8979724" cy="1143000"/>
          </a:xfrm>
        </p:spPr>
        <p:txBody>
          <a:bodyPr/>
          <a:lstStyle/>
          <a:p>
            <a:pPr algn="l"/>
            <a:r>
              <a:rPr lang="he-IL" sz="4400" dirty="0" smtClean="0">
                <a:solidFill>
                  <a:srgbClr val="99FF33"/>
                </a:solidFill>
                <a:latin typeface="David" panose="020E0502060401010101" pitchFamily="34" charset="-79"/>
                <a:cs typeface="David" panose="020E0502060401010101" pitchFamily="34" charset="-79"/>
              </a:rPr>
              <a:t>מייסדים </a:t>
            </a:r>
            <a:endParaRPr lang="he-IL" sz="4400" dirty="0">
              <a:latin typeface="David" panose="020E0502060401010101" pitchFamily="34" charset="-79"/>
              <a:cs typeface="David" panose="020E0502060401010101" pitchFamily="34" charset="-79"/>
            </a:endParaRPr>
          </a:p>
        </p:txBody>
      </p:sp>
      <p:cxnSp>
        <p:nvCxnSpPr>
          <p:cNvPr id="22" name="מחבר ישר 21"/>
          <p:cNvCxnSpPr/>
          <p:nvPr/>
        </p:nvCxnSpPr>
        <p:spPr>
          <a:xfrm>
            <a:off x="99618" y="11247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14" name="חץ שמאלה 13"/>
          <p:cNvSpPr/>
          <p:nvPr/>
        </p:nvSpPr>
        <p:spPr>
          <a:xfrm>
            <a:off x="7436977" y="1673815"/>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7" name="TextBox 16"/>
          <p:cNvSpPr txBox="1"/>
          <p:nvPr/>
        </p:nvSpPr>
        <p:spPr>
          <a:xfrm>
            <a:off x="1638300" y="1674631"/>
            <a:ext cx="56526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נולד בליטא בשנת תקצ"ה / 1835</a:t>
            </a:r>
            <a:endParaRPr lang="he-IL" sz="2400" b="1" dirty="0">
              <a:latin typeface="David" panose="020E0502060401010101" pitchFamily="34" charset="-79"/>
              <a:cs typeface="David" panose="020E0502060401010101" pitchFamily="34" charset="-79"/>
            </a:endParaRPr>
          </a:p>
        </p:txBody>
      </p:sp>
      <p:sp>
        <p:nvSpPr>
          <p:cNvPr id="18" name="חץ שמאלה 17"/>
          <p:cNvSpPr/>
          <p:nvPr/>
        </p:nvSpPr>
        <p:spPr>
          <a:xfrm>
            <a:off x="7436977" y="234181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9" name="חץ שמאלה 18"/>
          <p:cNvSpPr/>
          <p:nvPr/>
        </p:nvSpPr>
        <p:spPr>
          <a:xfrm>
            <a:off x="7444322" y="2997974"/>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0" name="TextBox 19"/>
          <p:cNvSpPr txBox="1"/>
          <p:nvPr/>
        </p:nvSpPr>
        <p:spPr>
          <a:xfrm>
            <a:off x="1642572" y="2374025"/>
            <a:ext cx="55932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מחיבוריו: 'חפץ חיים' ו'משנה ברורה'</a:t>
            </a:r>
            <a:endParaRPr lang="he-IL" sz="2400" b="1" dirty="0">
              <a:latin typeface="David" panose="020E0502060401010101" pitchFamily="34" charset="-79"/>
              <a:cs typeface="David" panose="020E0502060401010101" pitchFamily="34" charset="-79"/>
            </a:endParaRPr>
          </a:p>
        </p:txBody>
      </p:sp>
      <p:sp>
        <p:nvSpPr>
          <p:cNvPr id="21" name="TextBox 20"/>
          <p:cNvSpPr txBox="1"/>
          <p:nvPr/>
        </p:nvSpPr>
        <p:spPr>
          <a:xfrm>
            <a:off x="1641637" y="2997435"/>
            <a:ext cx="5606208"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התגורר </a:t>
            </a:r>
            <a:r>
              <a:rPr lang="he-IL" sz="2400" b="1" dirty="0" err="1" smtClean="0">
                <a:latin typeface="David" panose="020E0502060401010101" pitchFamily="34" charset="-79"/>
                <a:cs typeface="David" panose="020E0502060401010101" pitchFamily="34" charset="-79"/>
              </a:rPr>
              <a:t>בראדין</a:t>
            </a:r>
            <a:r>
              <a:rPr lang="he-IL" sz="2400" b="1" dirty="0" smtClean="0">
                <a:latin typeface="David" panose="020E0502060401010101" pitchFamily="34" charset="-79"/>
                <a:cs typeface="David" panose="020E0502060401010101" pitchFamily="34" charset="-79"/>
              </a:rPr>
              <a:t> והתפרנס מחנות מכולת</a:t>
            </a:r>
            <a:endParaRPr lang="he-IL" sz="2400" b="1" dirty="0">
              <a:latin typeface="David" panose="020E0502060401010101" pitchFamily="34" charset="-79"/>
              <a:cs typeface="David" panose="020E0502060401010101" pitchFamily="34" charset="-79"/>
            </a:endParaRPr>
          </a:p>
        </p:txBody>
      </p:sp>
      <p:sp>
        <p:nvSpPr>
          <p:cNvPr id="23" name="חץ שמאלה 22"/>
          <p:cNvSpPr/>
          <p:nvPr/>
        </p:nvSpPr>
        <p:spPr>
          <a:xfrm>
            <a:off x="7444322" y="3626076"/>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4" name="מציין מיקום תוכן 15"/>
          <p:cNvSpPr txBox="1">
            <a:spLocks/>
          </p:cNvSpPr>
          <p:nvPr/>
        </p:nvSpPr>
        <p:spPr>
          <a:xfrm rot="16200000">
            <a:off x="7132986" y="3038223"/>
            <a:ext cx="4021920" cy="1175706"/>
          </a:xfrm>
          <a:prstGeom prst="rect">
            <a:avLst/>
          </a:prstGeom>
          <a:solidFill>
            <a:srgbClr val="00FFFF"/>
          </a:solidFill>
          <a:ln w="6350">
            <a:solidFill>
              <a:schemeClr val="tx1"/>
            </a:solidFill>
          </a:ln>
        </p:spPr>
        <p:txBody>
          <a:bodyPr vert="horz" wrap="square" lIns="91440" tIns="45720" rIns="91440" bIns="45720" rtlCol="1">
            <a:spAutoFit/>
          </a:bodyPr>
          <a:lstStyle/>
          <a:p>
            <a:pPr marL="342900" indent="-342900" algn="ctr">
              <a:spcBef>
                <a:spcPct val="20000"/>
              </a:spcBef>
              <a:defRPr/>
            </a:pPr>
            <a:r>
              <a:rPr lang="he-IL" sz="3200" b="1" dirty="0" smtClean="0">
                <a:latin typeface="David" panose="020E0502060401010101" pitchFamily="34" charset="-79"/>
                <a:cs typeface="David" panose="020E0502060401010101" pitchFamily="34" charset="-79"/>
              </a:rPr>
              <a:t>רבי ישראל מאיר הכהן</a:t>
            </a:r>
          </a:p>
          <a:p>
            <a:pPr marL="342900" indent="-342900" algn="ctr">
              <a:spcBef>
                <a:spcPct val="20000"/>
              </a:spcBef>
              <a:defRPr/>
            </a:pPr>
            <a:r>
              <a:rPr lang="he-IL" sz="3200" b="1" dirty="0" smtClean="0">
                <a:latin typeface="David" panose="020E0502060401010101" pitchFamily="34" charset="-79"/>
                <a:cs typeface="David" panose="020E0502060401010101" pitchFamily="34" charset="-79"/>
              </a:rPr>
              <a:t>ה'חפץ חיים'</a:t>
            </a:r>
            <a:endParaRPr lang="he-IL" sz="3200" b="1" dirty="0">
              <a:latin typeface="David" panose="020E0502060401010101" pitchFamily="34" charset="-79"/>
              <a:cs typeface="David" panose="020E0502060401010101" pitchFamily="34" charset="-79"/>
            </a:endParaRPr>
          </a:p>
        </p:txBody>
      </p:sp>
      <p:sp>
        <p:nvSpPr>
          <p:cNvPr id="25" name="TextBox 24"/>
          <p:cNvSpPr txBox="1"/>
          <p:nvPr/>
        </p:nvSpPr>
        <p:spPr>
          <a:xfrm>
            <a:off x="1640964" y="3676085"/>
            <a:ext cx="5615571"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עמד בראש ישיבת </a:t>
            </a:r>
            <a:r>
              <a:rPr lang="he-IL" sz="2400" b="1" dirty="0" err="1" smtClean="0">
                <a:latin typeface="David" panose="020E0502060401010101" pitchFamily="34" charset="-79"/>
                <a:cs typeface="David" panose="020E0502060401010101" pitchFamily="34" charset="-79"/>
              </a:rPr>
              <a:t>ראדין</a:t>
            </a:r>
            <a:r>
              <a:rPr lang="he-IL" sz="2400" b="1" dirty="0" smtClean="0">
                <a:latin typeface="David" panose="020E0502060401010101" pitchFamily="34" charset="-79"/>
                <a:cs typeface="David" panose="020E0502060401010101" pitchFamily="34" charset="-79"/>
              </a:rPr>
              <a:t> והוכר כגדול הדור</a:t>
            </a:r>
            <a:endParaRPr lang="he-IL" sz="2400" b="1" dirty="0">
              <a:latin typeface="David" panose="020E0502060401010101" pitchFamily="34" charset="-79"/>
              <a:cs typeface="David" panose="020E0502060401010101" pitchFamily="34" charset="-79"/>
            </a:endParaRPr>
          </a:p>
        </p:txBody>
      </p:sp>
      <p:sp>
        <p:nvSpPr>
          <p:cNvPr id="26" name="חץ שמאלה 25"/>
          <p:cNvSpPr/>
          <p:nvPr/>
        </p:nvSpPr>
        <p:spPr>
          <a:xfrm>
            <a:off x="7444322" y="43049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7" name="TextBox 26"/>
          <p:cNvSpPr txBox="1"/>
          <p:nvPr/>
        </p:nvSpPr>
        <p:spPr>
          <a:xfrm>
            <a:off x="1638300" y="4323785"/>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רצה לעלות לא"י אך לא הצליח</a:t>
            </a:r>
            <a:endParaRPr lang="he-IL" sz="2400" b="1" dirty="0">
              <a:latin typeface="David" panose="020E0502060401010101" pitchFamily="34" charset="-79"/>
              <a:cs typeface="David" panose="020E0502060401010101" pitchFamily="34" charset="-79"/>
            </a:endParaRPr>
          </a:p>
        </p:txBody>
      </p:sp>
      <p:sp>
        <p:nvSpPr>
          <p:cNvPr id="28" name="חץ שמאלה 27"/>
          <p:cNvSpPr/>
          <p:nvPr/>
        </p:nvSpPr>
        <p:spPr>
          <a:xfrm>
            <a:off x="7431622" y="49526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31" name="TextBox 30"/>
          <p:cNvSpPr txBox="1"/>
          <p:nvPr/>
        </p:nvSpPr>
        <p:spPr>
          <a:xfrm>
            <a:off x="1630251" y="4964161"/>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נפטר בשנת תרצ"ג / 1933</a:t>
            </a:r>
            <a:endParaRPr lang="he-IL" sz="2400" b="1" dirty="0">
              <a:latin typeface="David" panose="020E0502060401010101" pitchFamily="34" charset="-79"/>
              <a:cs typeface="David" panose="020E0502060401010101" pitchFamily="34" charset="-79"/>
            </a:endParaRPr>
          </a:p>
        </p:txBody>
      </p:sp>
      <p:pic>
        <p:nvPicPr>
          <p:cNvPr id="1026" name="Picture 2" descr="Yisrael Meir Ka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56" y="1712150"/>
            <a:ext cx="1497642" cy="1905000"/>
          </a:xfrm>
          <a:prstGeom prst="rect">
            <a:avLst/>
          </a:prstGeom>
          <a:noFill/>
          <a:extLst>
            <a:ext uri="{909E8E84-426E-40DD-AFC4-6F175D3DCCD1}">
              <a14:hiddenFill xmlns:a14="http://schemas.microsoft.com/office/drawing/2010/main">
                <a:solidFill>
                  <a:srgbClr val="FFFFFF"/>
                </a:solidFill>
              </a14:hiddenFill>
            </a:ext>
          </a:extLst>
        </p:spPr>
      </p:pic>
      <p:pic>
        <p:nvPicPr>
          <p:cNvPr id="33" name="תמונה 32" descr="http://www.sefer.org.il/UploadImages/000687/1779191.jpg"/>
          <p:cNvPicPr/>
          <p:nvPr/>
        </p:nvPicPr>
        <p:blipFill rotWithShape="1">
          <a:blip r:embed="rId4" cstate="print">
            <a:extLst>
              <a:ext uri="{28A0092B-C50C-407E-A947-70E740481C1C}">
                <a14:useLocalDpi xmlns:a14="http://schemas.microsoft.com/office/drawing/2010/main" val="0"/>
              </a:ext>
            </a:extLst>
          </a:blip>
          <a:srcRect l="4623" t="1" r="6766" b="8655"/>
          <a:stretch/>
        </p:blipFill>
        <p:spPr bwMode="auto">
          <a:xfrm>
            <a:off x="89266" y="3792095"/>
            <a:ext cx="1453780" cy="164521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5509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righ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fade">
                                      <p:cBhvr>
                                        <p:cTn id="27" dur="500"/>
                                        <p:tgtEl>
                                          <p:spTgt spid="10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10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0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0" grpId="0" animBg="1"/>
      <p:bldP spid="21" grpId="0" animBg="1"/>
      <p:bldP spid="23" grpId="0" animBg="1"/>
      <p:bldP spid="24" grpId="0" animBg="1"/>
      <p:bldP spid="25" grpId="0" animBg="1"/>
      <p:bldP spid="26" grpId="0" animBg="1"/>
      <p:bldP spid="27" grpId="0" animBg="1"/>
      <p:bldP spid="28"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 name="כותרת 1"/>
          <p:cNvSpPr>
            <a:spLocks noGrp="1"/>
          </p:cNvSpPr>
          <p:nvPr>
            <p:ph type="title"/>
          </p:nvPr>
        </p:nvSpPr>
        <p:spPr>
          <a:xfrm>
            <a:off x="263894" y="312309"/>
            <a:ext cx="8979724" cy="1143000"/>
          </a:xfrm>
        </p:spPr>
        <p:txBody>
          <a:bodyPr/>
          <a:lstStyle/>
          <a:p>
            <a:pPr algn="l"/>
            <a:r>
              <a:rPr lang="he-IL" sz="4400" dirty="0" smtClean="0">
                <a:solidFill>
                  <a:srgbClr val="99FF33"/>
                </a:solidFill>
                <a:latin typeface="David" panose="020E0502060401010101" pitchFamily="34" charset="-79"/>
                <a:cs typeface="David" panose="020E0502060401010101" pitchFamily="34" charset="-79"/>
              </a:rPr>
              <a:t>מייסדים </a:t>
            </a:r>
            <a:endParaRPr lang="he-IL" sz="4400" dirty="0">
              <a:latin typeface="David" panose="020E0502060401010101" pitchFamily="34" charset="-79"/>
              <a:cs typeface="David" panose="020E0502060401010101" pitchFamily="34" charset="-79"/>
            </a:endParaRPr>
          </a:p>
        </p:txBody>
      </p:sp>
      <p:cxnSp>
        <p:nvCxnSpPr>
          <p:cNvPr id="22" name="מחבר ישר 21"/>
          <p:cNvCxnSpPr/>
          <p:nvPr/>
        </p:nvCxnSpPr>
        <p:spPr>
          <a:xfrm>
            <a:off x="99618" y="11247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14" name="חץ שמאלה 13"/>
          <p:cNvSpPr/>
          <p:nvPr/>
        </p:nvSpPr>
        <p:spPr>
          <a:xfrm>
            <a:off x="7436977" y="1673815"/>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7" name="TextBox 16"/>
          <p:cNvSpPr txBox="1"/>
          <p:nvPr/>
        </p:nvSpPr>
        <p:spPr>
          <a:xfrm>
            <a:off x="1638300" y="1674631"/>
            <a:ext cx="56526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נולד בעיירה גור בפולין בשנת תרכ"ו / 1866</a:t>
            </a:r>
            <a:endParaRPr lang="he-IL" sz="2400" b="1" dirty="0">
              <a:latin typeface="David" panose="020E0502060401010101" pitchFamily="34" charset="-79"/>
              <a:cs typeface="David" panose="020E0502060401010101" pitchFamily="34" charset="-79"/>
            </a:endParaRPr>
          </a:p>
        </p:txBody>
      </p:sp>
      <p:sp>
        <p:nvSpPr>
          <p:cNvPr id="18" name="חץ שמאלה 17"/>
          <p:cNvSpPr/>
          <p:nvPr/>
        </p:nvSpPr>
        <p:spPr>
          <a:xfrm>
            <a:off x="7436977" y="234181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9" name="חץ שמאלה 18"/>
          <p:cNvSpPr/>
          <p:nvPr/>
        </p:nvSpPr>
        <p:spPr>
          <a:xfrm>
            <a:off x="7444322" y="2997974"/>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0" name="TextBox 19"/>
          <p:cNvSpPr txBox="1"/>
          <p:nvPr/>
        </p:nvSpPr>
        <p:spPr>
          <a:xfrm>
            <a:off x="1642572" y="2374025"/>
            <a:ext cx="55932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דברי תורתו קובצו בספר 'אמרי אמת' </a:t>
            </a:r>
            <a:r>
              <a:rPr lang="he-IL" sz="2400" b="1" dirty="0" err="1" smtClean="0">
                <a:latin typeface="David" panose="020E0502060401010101" pitchFamily="34" charset="-79"/>
                <a:cs typeface="David" panose="020E0502060401010101" pitchFamily="34" charset="-79"/>
              </a:rPr>
              <a:t>עה"ת</a:t>
            </a:r>
            <a:endParaRPr lang="he-IL" sz="2400" b="1" dirty="0">
              <a:latin typeface="David" panose="020E0502060401010101" pitchFamily="34" charset="-79"/>
              <a:cs typeface="David" panose="020E0502060401010101" pitchFamily="34" charset="-79"/>
            </a:endParaRPr>
          </a:p>
        </p:txBody>
      </p:sp>
      <p:sp>
        <p:nvSpPr>
          <p:cNvPr id="21" name="TextBox 20"/>
          <p:cNvSpPr txBox="1"/>
          <p:nvPr/>
        </p:nvSpPr>
        <p:spPr>
          <a:xfrm>
            <a:off x="1641637" y="2997435"/>
            <a:ext cx="5606208"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עמד בראש היהדות החרדית בפולין</a:t>
            </a:r>
            <a:endParaRPr lang="he-IL" sz="2400" b="1" dirty="0">
              <a:latin typeface="David" panose="020E0502060401010101" pitchFamily="34" charset="-79"/>
              <a:cs typeface="David" panose="020E0502060401010101" pitchFamily="34" charset="-79"/>
            </a:endParaRPr>
          </a:p>
        </p:txBody>
      </p:sp>
      <p:sp>
        <p:nvSpPr>
          <p:cNvPr id="23" name="חץ שמאלה 22"/>
          <p:cNvSpPr/>
          <p:nvPr/>
        </p:nvSpPr>
        <p:spPr>
          <a:xfrm>
            <a:off x="7444322" y="3626076"/>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4" name="מציין מיקום תוכן 15"/>
          <p:cNvSpPr txBox="1">
            <a:spLocks/>
          </p:cNvSpPr>
          <p:nvPr/>
        </p:nvSpPr>
        <p:spPr>
          <a:xfrm rot="16200000">
            <a:off x="7132986" y="3038223"/>
            <a:ext cx="4021920" cy="1175706"/>
          </a:xfrm>
          <a:prstGeom prst="rect">
            <a:avLst/>
          </a:prstGeom>
          <a:solidFill>
            <a:srgbClr val="00FFFF"/>
          </a:solidFill>
          <a:ln w="6350">
            <a:solidFill>
              <a:schemeClr val="tx1"/>
            </a:solidFill>
          </a:ln>
        </p:spPr>
        <p:txBody>
          <a:bodyPr vert="horz" wrap="square" lIns="91440" tIns="45720" rIns="91440" bIns="45720" rtlCol="1">
            <a:spAutoFit/>
          </a:bodyPr>
          <a:lstStyle/>
          <a:p>
            <a:pPr marL="342900" indent="-342900" algn="ctr">
              <a:spcBef>
                <a:spcPct val="20000"/>
              </a:spcBef>
              <a:defRPr/>
            </a:pPr>
            <a:r>
              <a:rPr lang="he-IL" sz="3200" b="1" dirty="0" smtClean="0">
                <a:latin typeface="David" panose="020E0502060401010101" pitchFamily="34" charset="-79"/>
                <a:cs typeface="David" panose="020E0502060401010101" pitchFamily="34" charset="-79"/>
              </a:rPr>
              <a:t>רבי אברהם מרדכי אלתר</a:t>
            </a:r>
          </a:p>
          <a:p>
            <a:pPr marL="342900" indent="-342900" algn="ctr">
              <a:spcBef>
                <a:spcPct val="20000"/>
              </a:spcBef>
              <a:defRPr/>
            </a:pPr>
            <a:r>
              <a:rPr lang="he-IL" sz="3200" b="1" dirty="0" smtClean="0">
                <a:latin typeface="David" panose="020E0502060401010101" pitchFamily="34" charset="-79"/>
                <a:cs typeface="David" panose="020E0502060401010101" pitchFamily="34" charset="-79"/>
              </a:rPr>
              <a:t>ה'אמרי אמת' מגור</a:t>
            </a:r>
            <a:endParaRPr lang="he-IL" sz="3200" b="1" dirty="0">
              <a:latin typeface="David" panose="020E0502060401010101" pitchFamily="34" charset="-79"/>
              <a:cs typeface="David" panose="020E0502060401010101" pitchFamily="34" charset="-79"/>
            </a:endParaRPr>
          </a:p>
        </p:txBody>
      </p:sp>
      <p:sp>
        <p:nvSpPr>
          <p:cNvPr id="25" name="TextBox 24"/>
          <p:cNvSpPr txBox="1"/>
          <p:nvPr/>
        </p:nvSpPr>
        <p:spPr>
          <a:xfrm>
            <a:off x="1640964" y="3676085"/>
            <a:ext cx="5615571"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הקים ישיבות ותמך בהוצאת עיתון חרדי</a:t>
            </a:r>
            <a:endParaRPr lang="he-IL" sz="2400" b="1" dirty="0">
              <a:latin typeface="David" panose="020E0502060401010101" pitchFamily="34" charset="-79"/>
              <a:cs typeface="David" panose="020E0502060401010101" pitchFamily="34" charset="-79"/>
            </a:endParaRPr>
          </a:p>
        </p:txBody>
      </p:sp>
      <p:sp>
        <p:nvSpPr>
          <p:cNvPr id="26" name="חץ שמאלה 25"/>
          <p:cNvSpPr/>
          <p:nvPr/>
        </p:nvSpPr>
        <p:spPr>
          <a:xfrm>
            <a:off x="7444322" y="43049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7" name="TextBox 26"/>
          <p:cNvSpPr txBox="1"/>
          <p:nvPr/>
        </p:nvSpPr>
        <p:spPr>
          <a:xfrm>
            <a:off x="1638300" y="4323785"/>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תמך ביישוב א"י ואף ביקר בה</a:t>
            </a:r>
            <a:endParaRPr lang="he-IL" sz="2400" b="1" dirty="0">
              <a:latin typeface="David" panose="020E0502060401010101" pitchFamily="34" charset="-79"/>
              <a:cs typeface="David" panose="020E0502060401010101" pitchFamily="34" charset="-79"/>
            </a:endParaRPr>
          </a:p>
        </p:txBody>
      </p:sp>
      <p:sp>
        <p:nvSpPr>
          <p:cNvPr id="28" name="חץ שמאלה 27"/>
          <p:cNvSpPr/>
          <p:nvPr/>
        </p:nvSpPr>
        <p:spPr>
          <a:xfrm>
            <a:off x="7431622" y="49526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31" name="TextBox 30"/>
          <p:cNvSpPr txBox="1"/>
          <p:nvPr/>
        </p:nvSpPr>
        <p:spPr>
          <a:xfrm>
            <a:off x="1630251" y="4964161"/>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ניצל </a:t>
            </a:r>
            <a:r>
              <a:rPr lang="he-IL" sz="2400" b="1" dirty="0" err="1" smtClean="0">
                <a:latin typeface="David" panose="020E0502060401010101" pitchFamily="34" charset="-79"/>
                <a:cs typeface="David" panose="020E0502060401010101" pitchFamily="34" charset="-79"/>
              </a:rPr>
              <a:t>מצפורני</a:t>
            </a:r>
            <a:r>
              <a:rPr lang="he-IL" sz="2400" b="1" dirty="0" smtClean="0">
                <a:latin typeface="David" panose="020E0502060401010101" pitchFamily="34" charset="-79"/>
                <a:cs typeface="David" panose="020E0502060401010101" pitchFamily="34" charset="-79"/>
              </a:rPr>
              <a:t> הנאצים ונפטר בירושלים בתש"ח</a:t>
            </a:r>
            <a:endParaRPr lang="he-IL" sz="2400" b="1" dirty="0">
              <a:latin typeface="David" panose="020E0502060401010101" pitchFamily="34" charset="-79"/>
              <a:cs typeface="David" panose="020E0502060401010101" pitchFamily="34" charset="-79"/>
            </a:endParaRPr>
          </a:p>
        </p:txBody>
      </p:sp>
      <p:pic>
        <p:nvPicPr>
          <p:cNvPr id="29" name="תמונה 28" descr="מורשת מכירות פומביות. דמות דיוקנו של האדמו&quot;ר בעל האמרי אמת מגור ..."/>
          <p:cNvPicPr/>
          <p:nvPr/>
        </p:nvPicPr>
        <p:blipFill>
          <a:blip r:embed="rId3">
            <a:extLst>
              <a:ext uri="{28A0092B-C50C-407E-A947-70E740481C1C}">
                <a14:useLocalDpi xmlns:a14="http://schemas.microsoft.com/office/drawing/2010/main" val="0"/>
              </a:ext>
            </a:extLst>
          </a:blip>
          <a:srcRect/>
          <a:stretch>
            <a:fillRect/>
          </a:stretch>
        </p:blipFill>
        <p:spPr bwMode="auto">
          <a:xfrm>
            <a:off x="263894" y="1683316"/>
            <a:ext cx="1237970" cy="1775784"/>
          </a:xfrm>
          <a:prstGeom prst="rect">
            <a:avLst/>
          </a:prstGeom>
          <a:noFill/>
          <a:ln>
            <a:noFill/>
          </a:ln>
        </p:spPr>
      </p:pic>
      <p:pic>
        <p:nvPicPr>
          <p:cNvPr id="30" name="תמונה 29" descr="PL Góra Kalwaria Synagogue 1.JPG"/>
          <p:cNvPicPr/>
          <p:nvPr/>
        </p:nvPicPr>
        <p:blipFill>
          <a:blip r:embed="rId4">
            <a:extLst>
              <a:ext uri="{28A0092B-C50C-407E-A947-70E740481C1C}">
                <a14:useLocalDpi xmlns:a14="http://schemas.microsoft.com/office/drawing/2010/main" val="0"/>
              </a:ext>
            </a:extLst>
          </a:blip>
          <a:srcRect/>
          <a:stretch>
            <a:fillRect/>
          </a:stretch>
        </p:blipFill>
        <p:spPr bwMode="auto">
          <a:xfrm>
            <a:off x="123819" y="3738642"/>
            <a:ext cx="1447800" cy="815975"/>
          </a:xfrm>
          <a:prstGeom prst="rect">
            <a:avLst/>
          </a:prstGeom>
          <a:noFill/>
          <a:ln>
            <a:noFill/>
          </a:ln>
        </p:spPr>
      </p:pic>
    </p:spTree>
    <p:extLst>
      <p:ext uri="{BB962C8B-B14F-4D97-AF65-F5344CB8AC3E}">
        <p14:creationId xmlns:p14="http://schemas.microsoft.com/office/powerpoint/2010/main" val="397620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righ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500"/>
                                        <p:tgtEl>
                                          <p:spTgt spid="30"/>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10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0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0" grpId="0" animBg="1"/>
      <p:bldP spid="21" grpId="0" animBg="1"/>
      <p:bldP spid="23" grpId="0" animBg="1"/>
      <p:bldP spid="24" grpId="0" animBg="1"/>
      <p:bldP spid="25" grpId="0" animBg="1"/>
      <p:bldP spid="26" grpId="0" animBg="1"/>
      <p:bldP spid="27" grpId="0" animBg="1"/>
      <p:bldP spid="28"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 name="כותרת 1"/>
          <p:cNvSpPr>
            <a:spLocks noGrp="1"/>
          </p:cNvSpPr>
          <p:nvPr>
            <p:ph type="title"/>
          </p:nvPr>
        </p:nvSpPr>
        <p:spPr>
          <a:xfrm>
            <a:off x="263894" y="312309"/>
            <a:ext cx="8979724" cy="1143000"/>
          </a:xfrm>
        </p:spPr>
        <p:txBody>
          <a:bodyPr/>
          <a:lstStyle/>
          <a:p>
            <a:pPr algn="l"/>
            <a:r>
              <a:rPr lang="he-IL" sz="4400" dirty="0" smtClean="0">
                <a:solidFill>
                  <a:srgbClr val="99FF33"/>
                </a:solidFill>
                <a:latin typeface="David" panose="020E0502060401010101" pitchFamily="34" charset="-79"/>
                <a:cs typeface="David" panose="020E0502060401010101" pitchFamily="34" charset="-79"/>
              </a:rPr>
              <a:t>מייסדים </a:t>
            </a:r>
            <a:endParaRPr lang="he-IL" sz="4400" dirty="0">
              <a:latin typeface="David" panose="020E0502060401010101" pitchFamily="34" charset="-79"/>
              <a:cs typeface="David" panose="020E0502060401010101" pitchFamily="34" charset="-79"/>
            </a:endParaRPr>
          </a:p>
        </p:txBody>
      </p:sp>
      <p:cxnSp>
        <p:nvCxnSpPr>
          <p:cNvPr id="22" name="מחבר ישר 21"/>
          <p:cNvCxnSpPr/>
          <p:nvPr/>
        </p:nvCxnSpPr>
        <p:spPr>
          <a:xfrm>
            <a:off x="99618" y="11247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14" name="חץ שמאלה 13"/>
          <p:cNvSpPr/>
          <p:nvPr/>
        </p:nvSpPr>
        <p:spPr>
          <a:xfrm>
            <a:off x="7436977" y="1673815"/>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7" name="TextBox 16"/>
          <p:cNvSpPr txBox="1"/>
          <p:nvPr/>
        </p:nvSpPr>
        <p:spPr>
          <a:xfrm>
            <a:off x="1638300" y="1674631"/>
            <a:ext cx="56526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נולד בליטא בשנת תרכ"ג / 1863</a:t>
            </a:r>
            <a:endParaRPr lang="he-IL" sz="2400" b="1" dirty="0">
              <a:latin typeface="David" panose="020E0502060401010101" pitchFamily="34" charset="-79"/>
              <a:cs typeface="David" panose="020E0502060401010101" pitchFamily="34" charset="-79"/>
            </a:endParaRPr>
          </a:p>
        </p:txBody>
      </p:sp>
      <p:sp>
        <p:nvSpPr>
          <p:cNvPr id="18" name="חץ שמאלה 17"/>
          <p:cNvSpPr/>
          <p:nvPr/>
        </p:nvSpPr>
        <p:spPr>
          <a:xfrm>
            <a:off x="7436977" y="234181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9" name="חץ שמאלה 18"/>
          <p:cNvSpPr/>
          <p:nvPr/>
        </p:nvSpPr>
        <p:spPr>
          <a:xfrm>
            <a:off x="7444322" y="2997974"/>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0" name="TextBox 19"/>
          <p:cNvSpPr txBox="1"/>
          <p:nvPr/>
        </p:nvSpPr>
        <p:spPr>
          <a:xfrm>
            <a:off x="1642572" y="2374025"/>
            <a:ext cx="55932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למד </a:t>
            </a:r>
            <a:r>
              <a:rPr lang="he-IL" sz="2400" b="1" dirty="0" err="1" smtClean="0">
                <a:latin typeface="David" panose="020E0502060401010101" pitchFamily="34" charset="-79"/>
                <a:cs typeface="David" panose="020E0502060401010101" pitchFamily="34" charset="-79"/>
              </a:rPr>
              <a:t>באיישישוק</a:t>
            </a:r>
            <a:r>
              <a:rPr lang="he-IL" sz="2400" b="1" dirty="0" smtClean="0">
                <a:latin typeface="David" panose="020E0502060401010101" pitchFamily="34" charset="-79"/>
                <a:cs typeface="David" panose="020E0502060401010101" pitchFamily="34" charset="-79"/>
              </a:rPr>
              <a:t> </a:t>
            </a:r>
            <a:r>
              <a:rPr lang="he-IL" sz="2400" b="1" dirty="0" err="1" smtClean="0">
                <a:latin typeface="David" panose="020E0502060401010101" pitchFamily="34" charset="-79"/>
                <a:cs typeface="David" panose="020E0502060401010101" pitchFamily="34" charset="-79"/>
              </a:rPr>
              <a:t>ובוולוז'ין</a:t>
            </a:r>
            <a:endParaRPr lang="he-IL" sz="2400" b="1" dirty="0">
              <a:latin typeface="David" panose="020E0502060401010101" pitchFamily="34" charset="-79"/>
              <a:cs typeface="David" panose="020E0502060401010101" pitchFamily="34" charset="-79"/>
            </a:endParaRPr>
          </a:p>
        </p:txBody>
      </p:sp>
      <p:sp>
        <p:nvSpPr>
          <p:cNvPr id="21" name="TextBox 20"/>
          <p:cNvSpPr txBox="1"/>
          <p:nvPr/>
        </p:nvSpPr>
        <p:spPr>
          <a:xfrm>
            <a:off x="1641637" y="2997435"/>
            <a:ext cx="5606208"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הוכר כרבן של כל בני הגולה</a:t>
            </a:r>
            <a:endParaRPr lang="he-IL" sz="2400" b="1" dirty="0">
              <a:latin typeface="David" panose="020E0502060401010101" pitchFamily="34" charset="-79"/>
              <a:cs typeface="David" panose="020E0502060401010101" pitchFamily="34" charset="-79"/>
            </a:endParaRPr>
          </a:p>
        </p:txBody>
      </p:sp>
      <p:sp>
        <p:nvSpPr>
          <p:cNvPr id="23" name="חץ שמאלה 22"/>
          <p:cNvSpPr/>
          <p:nvPr/>
        </p:nvSpPr>
        <p:spPr>
          <a:xfrm>
            <a:off x="7444322" y="3626076"/>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4" name="מציין מיקום תוכן 15"/>
          <p:cNvSpPr txBox="1">
            <a:spLocks/>
          </p:cNvSpPr>
          <p:nvPr/>
        </p:nvSpPr>
        <p:spPr>
          <a:xfrm rot="16200000">
            <a:off x="7132986" y="3105934"/>
            <a:ext cx="4021920" cy="1040285"/>
          </a:xfrm>
          <a:prstGeom prst="rect">
            <a:avLst/>
          </a:prstGeom>
          <a:solidFill>
            <a:srgbClr val="00FFFF"/>
          </a:solidFill>
          <a:ln w="6350">
            <a:solidFill>
              <a:schemeClr val="tx1"/>
            </a:solidFill>
          </a:ln>
        </p:spPr>
        <p:txBody>
          <a:bodyPr vert="horz" wrap="square" lIns="91440" tIns="45720" rIns="91440" bIns="45720" rtlCol="1">
            <a:spAutoFit/>
          </a:bodyPr>
          <a:lstStyle/>
          <a:p>
            <a:pPr marL="342900" indent="-342900" algn="ctr">
              <a:spcBef>
                <a:spcPct val="20000"/>
              </a:spcBef>
              <a:defRPr/>
            </a:pPr>
            <a:r>
              <a:rPr lang="he-IL" sz="2800" b="1" dirty="0" smtClean="0">
                <a:latin typeface="David" panose="020E0502060401010101" pitchFamily="34" charset="-79"/>
                <a:cs typeface="David" panose="020E0502060401010101" pitchFamily="34" charset="-79"/>
              </a:rPr>
              <a:t>רבי חיים עוזר </a:t>
            </a:r>
            <a:r>
              <a:rPr lang="he-IL" sz="2800" b="1" dirty="0" err="1" smtClean="0">
                <a:latin typeface="David" panose="020E0502060401010101" pitchFamily="34" charset="-79"/>
                <a:cs typeface="David" panose="020E0502060401010101" pitchFamily="34" charset="-79"/>
              </a:rPr>
              <a:t>גרודז'ינסקי</a:t>
            </a:r>
            <a:endParaRPr lang="he-IL" sz="2800" b="1" dirty="0" smtClean="0">
              <a:latin typeface="David" panose="020E0502060401010101" pitchFamily="34" charset="-79"/>
              <a:cs typeface="David" panose="020E0502060401010101" pitchFamily="34" charset="-79"/>
            </a:endParaRPr>
          </a:p>
          <a:p>
            <a:pPr marL="342900" indent="-342900" algn="ctr">
              <a:spcBef>
                <a:spcPct val="20000"/>
              </a:spcBef>
              <a:defRPr/>
            </a:pPr>
            <a:r>
              <a:rPr lang="he-IL" sz="2800" b="1" dirty="0" smtClean="0">
                <a:latin typeface="David" panose="020E0502060401010101" pitchFamily="34" charset="-79"/>
                <a:cs typeface="David" panose="020E0502060401010101" pitchFamily="34" charset="-79"/>
              </a:rPr>
              <a:t>מחבר שו"ת 'אחיעזר'</a:t>
            </a:r>
            <a:endParaRPr lang="he-IL" sz="2800" b="1" dirty="0">
              <a:latin typeface="David" panose="020E0502060401010101" pitchFamily="34" charset="-79"/>
              <a:cs typeface="David" panose="020E0502060401010101" pitchFamily="34" charset="-79"/>
            </a:endParaRPr>
          </a:p>
        </p:txBody>
      </p:sp>
      <p:sp>
        <p:nvSpPr>
          <p:cNvPr id="25" name="TextBox 24"/>
          <p:cNvSpPr txBox="1"/>
          <p:nvPr/>
        </p:nvSpPr>
        <p:spPr>
          <a:xfrm>
            <a:off x="1640964" y="3676085"/>
            <a:ext cx="5615571"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הקים את 'כנסת ישראל' ופעל בתחום החינוך</a:t>
            </a:r>
            <a:endParaRPr lang="he-IL" sz="2400" b="1" dirty="0">
              <a:latin typeface="David" panose="020E0502060401010101" pitchFamily="34" charset="-79"/>
              <a:cs typeface="David" panose="020E0502060401010101" pitchFamily="34" charset="-79"/>
            </a:endParaRPr>
          </a:p>
        </p:txBody>
      </p:sp>
      <p:sp>
        <p:nvSpPr>
          <p:cNvPr id="26" name="חץ שמאלה 25"/>
          <p:cNvSpPr/>
          <p:nvPr/>
        </p:nvSpPr>
        <p:spPr>
          <a:xfrm>
            <a:off x="7444322" y="43049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7" name="TextBox 26"/>
          <p:cNvSpPr txBox="1"/>
          <p:nvPr/>
        </p:nvSpPr>
        <p:spPr>
          <a:xfrm>
            <a:off x="1638300" y="4323785"/>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פעל לטובת היהודים מול גזרות השלטון</a:t>
            </a:r>
            <a:endParaRPr lang="he-IL" sz="2400" b="1" dirty="0">
              <a:latin typeface="David" panose="020E0502060401010101" pitchFamily="34" charset="-79"/>
              <a:cs typeface="David" panose="020E0502060401010101" pitchFamily="34" charset="-79"/>
            </a:endParaRPr>
          </a:p>
        </p:txBody>
      </p:sp>
      <p:sp>
        <p:nvSpPr>
          <p:cNvPr id="28" name="חץ שמאלה 27"/>
          <p:cNvSpPr/>
          <p:nvPr/>
        </p:nvSpPr>
        <p:spPr>
          <a:xfrm>
            <a:off x="7431622" y="49526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31" name="TextBox 30"/>
          <p:cNvSpPr txBox="1"/>
          <p:nvPr/>
        </p:nvSpPr>
        <p:spPr>
          <a:xfrm>
            <a:off x="1630251" y="4964161"/>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נפטר בראשית מלחה"ע ה-2 בשנת ת"ש</a:t>
            </a:r>
            <a:endParaRPr lang="he-IL" sz="2400" b="1" dirty="0">
              <a:latin typeface="David" panose="020E0502060401010101" pitchFamily="34" charset="-79"/>
              <a:cs typeface="David" panose="020E0502060401010101" pitchFamily="34" charset="-79"/>
            </a:endParaRPr>
          </a:p>
        </p:txBody>
      </p:sp>
      <p:pic>
        <p:nvPicPr>
          <p:cNvPr id="32" name="תמונה 31" descr="https://zachor.michlala.edu/inquiry/images/tachkir72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283" y="1673814"/>
            <a:ext cx="1245448" cy="1785285"/>
          </a:xfrm>
          <a:prstGeom prst="rect">
            <a:avLst/>
          </a:prstGeom>
          <a:noFill/>
          <a:ln>
            <a:noFill/>
          </a:ln>
        </p:spPr>
      </p:pic>
      <p:pic>
        <p:nvPicPr>
          <p:cNvPr id="33" name="תמונה 32" descr="http://www.sefer.org.il/UploadImages/000687/5129382.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0283" y="3568953"/>
            <a:ext cx="1292763" cy="2068084"/>
          </a:xfrm>
          <a:prstGeom prst="rect">
            <a:avLst/>
          </a:prstGeom>
          <a:noFill/>
          <a:ln>
            <a:noFill/>
          </a:ln>
        </p:spPr>
      </p:pic>
    </p:spTree>
    <p:extLst>
      <p:ext uri="{BB962C8B-B14F-4D97-AF65-F5344CB8AC3E}">
        <p14:creationId xmlns:p14="http://schemas.microsoft.com/office/powerpoint/2010/main" val="391418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righ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3"/>
                                        </p:tgtEl>
                                        <p:attrNameLst>
                                          <p:attrName>style.visibility</p:attrName>
                                        </p:attrNameLst>
                                      </p:cBhvr>
                                      <p:to>
                                        <p:strVal val="visible"/>
                                      </p:to>
                                    </p:set>
                                    <p:animEffect transition="in" filter="fade">
                                      <p:cBhvr>
                                        <p:cTn id="42" dur="500"/>
                                        <p:tgtEl>
                                          <p:spTgt spid="3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10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10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10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0" grpId="0" animBg="1"/>
      <p:bldP spid="21" grpId="0" animBg="1"/>
      <p:bldP spid="23" grpId="0" animBg="1"/>
      <p:bldP spid="24" grpId="0" animBg="1"/>
      <p:bldP spid="25" grpId="0" animBg="1"/>
      <p:bldP spid="26" grpId="0" animBg="1"/>
      <p:bldP spid="27" grpId="0" animBg="1"/>
      <p:bldP spid="28" grpId="0" animBg="1"/>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 name="כותרת 1"/>
          <p:cNvSpPr>
            <a:spLocks noGrp="1"/>
          </p:cNvSpPr>
          <p:nvPr>
            <p:ph type="title"/>
          </p:nvPr>
        </p:nvSpPr>
        <p:spPr>
          <a:xfrm>
            <a:off x="263894" y="312309"/>
            <a:ext cx="8979724" cy="1143000"/>
          </a:xfrm>
        </p:spPr>
        <p:txBody>
          <a:bodyPr/>
          <a:lstStyle/>
          <a:p>
            <a:pPr algn="l"/>
            <a:r>
              <a:rPr lang="he-IL" sz="4400" dirty="0" smtClean="0">
                <a:solidFill>
                  <a:srgbClr val="99FF33"/>
                </a:solidFill>
                <a:latin typeface="David" panose="020E0502060401010101" pitchFamily="34" charset="-79"/>
                <a:cs typeface="David" panose="020E0502060401010101" pitchFamily="34" charset="-79"/>
              </a:rPr>
              <a:t>מייסדים </a:t>
            </a:r>
            <a:endParaRPr lang="he-IL" sz="4400" dirty="0">
              <a:latin typeface="David" panose="020E0502060401010101" pitchFamily="34" charset="-79"/>
              <a:cs typeface="David" panose="020E0502060401010101" pitchFamily="34" charset="-79"/>
            </a:endParaRPr>
          </a:p>
        </p:txBody>
      </p:sp>
      <p:cxnSp>
        <p:nvCxnSpPr>
          <p:cNvPr id="22" name="מחבר ישר 21"/>
          <p:cNvCxnSpPr/>
          <p:nvPr/>
        </p:nvCxnSpPr>
        <p:spPr>
          <a:xfrm>
            <a:off x="99618" y="1124744"/>
            <a:ext cx="9144000" cy="0"/>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14" name="חץ שמאלה 13"/>
          <p:cNvSpPr/>
          <p:nvPr/>
        </p:nvSpPr>
        <p:spPr>
          <a:xfrm>
            <a:off x="7436977" y="1673815"/>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7" name="TextBox 16"/>
          <p:cNvSpPr txBox="1"/>
          <p:nvPr/>
        </p:nvSpPr>
        <p:spPr>
          <a:xfrm>
            <a:off x="1638300" y="1674631"/>
            <a:ext cx="56526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נולד באוקראינה בשנת תרמ"ז / 1887</a:t>
            </a:r>
            <a:endParaRPr lang="he-IL" sz="2400" b="1" dirty="0">
              <a:latin typeface="David" panose="020E0502060401010101" pitchFamily="34" charset="-79"/>
              <a:cs typeface="David" panose="020E0502060401010101" pitchFamily="34" charset="-79"/>
            </a:endParaRPr>
          </a:p>
        </p:txBody>
      </p:sp>
      <p:sp>
        <p:nvSpPr>
          <p:cNvPr id="18" name="חץ שמאלה 17"/>
          <p:cNvSpPr/>
          <p:nvPr/>
        </p:nvSpPr>
        <p:spPr>
          <a:xfrm>
            <a:off x="7436977" y="234181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19" name="חץ שמאלה 18"/>
          <p:cNvSpPr/>
          <p:nvPr/>
        </p:nvSpPr>
        <p:spPr>
          <a:xfrm>
            <a:off x="7444322" y="2997974"/>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0" name="TextBox 19"/>
          <p:cNvSpPr txBox="1"/>
          <p:nvPr/>
        </p:nvSpPr>
        <p:spPr>
          <a:xfrm>
            <a:off x="1642572" y="2374025"/>
            <a:ext cx="5593214"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הוכר כעילוי כבר מגיל צעיר </a:t>
            </a:r>
            <a:endParaRPr lang="he-IL" sz="2400" b="1" dirty="0">
              <a:latin typeface="David" panose="020E0502060401010101" pitchFamily="34" charset="-79"/>
              <a:cs typeface="David" panose="020E0502060401010101" pitchFamily="34" charset="-79"/>
            </a:endParaRPr>
          </a:p>
        </p:txBody>
      </p:sp>
      <p:sp>
        <p:nvSpPr>
          <p:cNvPr id="21" name="TextBox 20"/>
          <p:cNvSpPr txBox="1"/>
          <p:nvPr/>
        </p:nvSpPr>
        <p:spPr>
          <a:xfrm>
            <a:off x="1641637" y="2997435"/>
            <a:ext cx="5606208"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כיהן כרב במספר קהילות </a:t>
            </a:r>
            <a:endParaRPr lang="he-IL" sz="2400" b="1" dirty="0">
              <a:latin typeface="David" panose="020E0502060401010101" pitchFamily="34" charset="-79"/>
              <a:cs typeface="David" panose="020E0502060401010101" pitchFamily="34" charset="-79"/>
            </a:endParaRPr>
          </a:p>
        </p:txBody>
      </p:sp>
      <p:sp>
        <p:nvSpPr>
          <p:cNvPr id="23" name="חץ שמאלה 22"/>
          <p:cNvSpPr/>
          <p:nvPr/>
        </p:nvSpPr>
        <p:spPr>
          <a:xfrm>
            <a:off x="7444322" y="3626076"/>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4" name="מציין מיקום תוכן 15"/>
          <p:cNvSpPr txBox="1">
            <a:spLocks/>
          </p:cNvSpPr>
          <p:nvPr/>
        </p:nvSpPr>
        <p:spPr>
          <a:xfrm rot="16200000">
            <a:off x="7132986" y="3105934"/>
            <a:ext cx="4021920" cy="1040285"/>
          </a:xfrm>
          <a:prstGeom prst="rect">
            <a:avLst/>
          </a:prstGeom>
          <a:solidFill>
            <a:srgbClr val="00FFFF"/>
          </a:solidFill>
          <a:ln w="6350">
            <a:solidFill>
              <a:schemeClr val="tx1"/>
            </a:solidFill>
          </a:ln>
        </p:spPr>
        <p:txBody>
          <a:bodyPr vert="horz" wrap="square" lIns="91440" tIns="45720" rIns="91440" bIns="45720" rtlCol="1">
            <a:spAutoFit/>
          </a:bodyPr>
          <a:lstStyle/>
          <a:p>
            <a:pPr marL="342900" indent="-342900" algn="ctr">
              <a:spcBef>
                <a:spcPct val="20000"/>
              </a:spcBef>
              <a:defRPr/>
            </a:pPr>
            <a:r>
              <a:rPr lang="he-IL" sz="2800" b="1" dirty="0" smtClean="0">
                <a:latin typeface="David" panose="020E0502060401010101" pitchFamily="34" charset="-79"/>
                <a:cs typeface="David" panose="020E0502060401010101" pitchFamily="34" charset="-79"/>
              </a:rPr>
              <a:t>רבי מאיר שפירא </a:t>
            </a:r>
          </a:p>
          <a:p>
            <a:pPr marL="342900" indent="-342900" algn="ctr">
              <a:spcBef>
                <a:spcPct val="20000"/>
              </a:spcBef>
              <a:defRPr/>
            </a:pPr>
            <a:r>
              <a:rPr lang="he-IL" sz="2800" b="1" dirty="0" smtClean="0">
                <a:latin typeface="David" panose="020E0502060401010101" pitchFamily="34" charset="-79"/>
                <a:cs typeface="David" panose="020E0502060401010101" pitchFamily="34" charset="-79"/>
              </a:rPr>
              <a:t>ראש 'ישיבת חכמי לובלין'</a:t>
            </a:r>
            <a:endParaRPr lang="he-IL" sz="2800" b="1" dirty="0">
              <a:latin typeface="David" panose="020E0502060401010101" pitchFamily="34" charset="-79"/>
              <a:cs typeface="David" panose="020E0502060401010101" pitchFamily="34" charset="-79"/>
            </a:endParaRPr>
          </a:p>
        </p:txBody>
      </p:sp>
      <p:sp>
        <p:nvSpPr>
          <p:cNvPr id="25" name="TextBox 24"/>
          <p:cNvSpPr txBox="1"/>
          <p:nvPr/>
        </p:nvSpPr>
        <p:spPr>
          <a:xfrm>
            <a:off x="1640964" y="3676085"/>
            <a:ext cx="5615571"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כיהן כציר מטעם אגו"י בסיים הפולני</a:t>
            </a:r>
            <a:endParaRPr lang="he-IL" sz="2400" b="1" dirty="0">
              <a:latin typeface="David" panose="020E0502060401010101" pitchFamily="34" charset="-79"/>
              <a:cs typeface="David" panose="020E0502060401010101" pitchFamily="34" charset="-79"/>
            </a:endParaRPr>
          </a:p>
        </p:txBody>
      </p:sp>
      <p:sp>
        <p:nvSpPr>
          <p:cNvPr id="26" name="חץ שמאלה 25"/>
          <p:cNvSpPr/>
          <p:nvPr/>
        </p:nvSpPr>
        <p:spPr>
          <a:xfrm>
            <a:off x="7444322" y="43049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27" name="TextBox 26"/>
          <p:cNvSpPr txBox="1"/>
          <p:nvPr/>
        </p:nvSpPr>
        <p:spPr>
          <a:xfrm>
            <a:off x="1638300" y="4323785"/>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הקים את </a:t>
            </a:r>
            <a:r>
              <a:rPr lang="he-IL" sz="2400" b="1" dirty="0" err="1" smtClean="0">
                <a:latin typeface="David" panose="020E0502060401010101" pitchFamily="34" charset="-79"/>
                <a:cs typeface="David" panose="020E0502060401010101" pitchFamily="34" charset="-79"/>
              </a:rPr>
              <a:t>יח"ל</a:t>
            </a:r>
            <a:r>
              <a:rPr lang="he-IL" sz="2400" b="1" dirty="0" smtClean="0">
                <a:latin typeface="David" panose="020E0502060401010101" pitchFamily="34" charset="-79"/>
                <a:cs typeface="David" panose="020E0502060401010101" pitchFamily="34" charset="-79"/>
              </a:rPr>
              <a:t> ויזם את ה'דף היומי'</a:t>
            </a:r>
            <a:endParaRPr lang="he-IL" sz="2400" b="1" dirty="0">
              <a:latin typeface="David" panose="020E0502060401010101" pitchFamily="34" charset="-79"/>
              <a:cs typeface="David" panose="020E0502060401010101" pitchFamily="34" charset="-79"/>
            </a:endParaRPr>
          </a:p>
        </p:txBody>
      </p:sp>
      <p:sp>
        <p:nvSpPr>
          <p:cNvPr id="28" name="חץ שמאלה 27"/>
          <p:cNvSpPr/>
          <p:nvPr/>
        </p:nvSpPr>
        <p:spPr>
          <a:xfrm>
            <a:off x="7431622" y="4952678"/>
            <a:ext cx="978408" cy="484632"/>
          </a:xfrm>
          <a:prstGeom prst="leftArrow">
            <a:avLst/>
          </a:prstGeom>
          <a:solidFill>
            <a:srgbClr val="00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400">
              <a:latin typeface="David" panose="020E0502060401010101" pitchFamily="34" charset="-79"/>
              <a:cs typeface="David" panose="020E0502060401010101" pitchFamily="34" charset="-79"/>
            </a:endParaRPr>
          </a:p>
        </p:txBody>
      </p:sp>
      <p:sp>
        <p:nvSpPr>
          <p:cNvPr id="31" name="TextBox 30"/>
          <p:cNvSpPr txBox="1"/>
          <p:nvPr/>
        </p:nvSpPr>
        <p:spPr>
          <a:xfrm>
            <a:off x="1630251" y="4964161"/>
            <a:ext cx="5605535" cy="461665"/>
          </a:xfrm>
          <a:prstGeom prst="rect">
            <a:avLst/>
          </a:prstGeom>
          <a:solidFill>
            <a:srgbClr val="00FFFF"/>
          </a:solidFill>
          <a:ln w="6350">
            <a:solidFill>
              <a:schemeClr val="tx1"/>
            </a:solidFill>
          </a:ln>
        </p:spPr>
        <p:txBody>
          <a:bodyPr wrap="square" rtlCol="1">
            <a:spAutoFit/>
          </a:bodyPr>
          <a:lstStyle/>
          <a:p>
            <a:pPr algn="ctr"/>
            <a:r>
              <a:rPr lang="he-IL" sz="2400" b="1" dirty="0" smtClean="0">
                <a:latin typeface="David" panose="020E0502060401010101" pitchFamily="34" charset="-79"/>
                <a:cs typeface="David" panose="020E0502060401010101" pitchFamily="34" charset="-79"/>
              </a:rPr>
              <a:t>נפטר ממחלה בשנת תרצ"ד / 1924</a:t>
            </a:r>
            <a:endParaRPr lang="he-IL" sz="2400" b="1" dirty="0">
              <a:latin typeface="David" panose="020E0502060401010101" pitchFamily="34" charset="-79"/>
              <a:cs typeface="David" panose="020E0502060401010101" pitchFamily="34" charset="-79"/>
            </a:endParaRPr>
          </a:p>
        </p:txBody>
      </p:sp>
      <p:pic>
        <p:nvPicPr>
          <p:cNvPr id="29" name="תמונה 28" descr="Szapira.jpg"/>
          <p:cNvPicPr/>
          <p:nvPr/>
        </p:nvPicPr>
        <p:blipFill>
          <a:blip r:embed="rId3">
            <a:extLst>
              <a:ext uri="{28A0092B-C50C-407E-A947-70E740481C1C}">
                <a14:useLocalDpi xmlns:a14="http://schemas.microsoft.com/office/drawing/2010/main" val="0"/>
              </a:ext>
            </a:extLst>
          </a:blip>
          <a:srcRect/>
          <a:stretch>
            <a:fillRect/>
          </a:stretch>
        </p:blipFill>
        <p:spPr bwMode="auto">
          <a:xfrm>
            <a:off x="297042" y="1972493"/>
            <a:ext cx="1132840" cy="1504950"/>
          </a:xfrm>
          <a:prstGeom prst="rect">
            <a:avLst/>
          </a:prstGeom>
          <a:noFill/>
          <a:ln>
            <a:noFill/>
          </a:ln>
        </p:spPr>
      </p:pic>
      <p:pic>
        <p:nvPicPr>
          <p:cNvPr id="2050" name="Picture 2" descr="https://upload.wikimedia.org/wikipedia/commons/thumb/5/5a/Jeszywas_Chachmej_Lublin_01.jpg/250px-Jeszywas_Chachmej_Lublin_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57" y="3807221"/>
            <a:ext cx="1599643" cy="876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843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righ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10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1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10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Effect transition="in" filter="fade">
                                      <p:cBhvr>
                                        <p:cTn id="62" dur="1000"/>
                                        <p:tgtEl>
                                          <p:spTgt spid="2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050"/>
                                        </p:tgtEl>
                                        <p:attrNameLst>
                                          <p:attrName>style.visibility</p:attrName>
                                        </p:attrNameLst>
                                      </p:cBhvr>
                                      <p:to>
                                        <p:strVal val="visible"/>
                                      </p:to>
                                    </p:set>
                                    <p:animEffect transition="in" filter="fade">
                                      <p:cBhvr>
                                        <p:cTn id="72" dur="500"/>
                                        <p:tgtEl>
                                          <p:spTgt spid="205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18" grpId="0" animBg="1"/>
      <p:bldP spid="19" grpId="0" animBg="1"/>
      <p:bldP spid="20" grpId="0" animBg="1"/>
      <p:bldP spid="21" grpId="0" animBg="1"/>
      <p:bldP spid="23" grpId="0" animBg="1"/>
      <p:bldP spid="24" grpId="0" animBg="1"/>
      <p:bldP spid="25" grpId="0" animBg="1"/>
      <p:bldP spid="26" grpId="0" animBg="1"/>
      <p:bldP spid="27" grpId="0" animBg="1"/>
      <p:bldP spid="28" grpId="0" animBg="1"/>
      <p:bldP spid="3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9" name="מלבן מעוגל 8"/>
          <p:cNvSpPr/>
          <p:nvPr/>
        </p:nvSpPr>
        <p:spPr>
          <a:xfrm>
            <a:off x="233301" y="3712300"/>
            <a:ext cx="9064487" cy="172109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מעוגל 3"/>
          <p:cNvSpPr/>
          <p:nvPr/>
        </p:nvSpPr>
        <p:spPr>
          <a:xfrm>
            <a:off x="233301" y="1348311"/>
            <a:ext cx="9064487" cy="235650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22" name="מחבר ישר 21"/>
          <p:cNvCxnSpPr/>
          <p:nvPr/>
        </p:nvCxnSpPr>
        <p:spPr>
          <a:xfrm flipV="1">
            <a:off x="450574" y="860350"/>
            <a:ext cx="7189077" cy="24813"/>
          </a:xfrm>
          <a:prstGeom prst="line">
            <a:avLst/>
          </a:prstGeom>
          <a:ln>
            <a:solidFill>
              <a:srgbClr val="99FF33"/>
            </a:solidFill>
          </a:ln>
        </p:spPr>
        <p:style>
          <a:lnRef idx="1">
            <a:schemeClr val="accent1"/>
          </a:lnRef>
          <a:fillRef idx="0">
            <a:schemeClr val="accent1"/>
          </a:fillRef>
          <a:effectRef idx="0">
            <a:schemeClr val="accent1"/>
          </a:effectRef>
          <a:fontRef idx="minor">
            <a:schemeClr val="tx1"/>
          </a:fontRef>
        </p:style>
      </p:cxnSp>
      <p:sp>
        <p:nvSpPr>
          <p:cNvPr id="2" name="כותרת 1"/>
          <p:cNvSpPr>
            <a:spLocks noGrp="1"/>
          </p:cNvSpPr>
          <p:nvPr>
            <p:ph type="title"/>
          </p:nvPr>
        </p:nvSpPr>
        <p:spPr>
          <a:xfrm>
            <a:off x="-1705725" y="140350"/>
            <a:ext cx="11161453" cy="720000"/>
          </a:xfrm>
        </p:spPr>
        <p:txBody>
          <a:bodyPr/>
          <a:lstStyle/>
          <a:p>
            <a:r>
              <a:rPr lang="he-IL" dirty="0" smtClean="0">
                <a:solidFill>
                  <a:srgbClr val="99FF33"/>
                </a:solidFill>
                <a:latin typeface="David" panose="020E0502060401010101" pitchFamily="34" charset="-79"/>
                <a:cs typeface="David" panose="020E0502060401010101" pitchFamily="34" charset="-79"/>
              </a:rPr>
              <a:t>ציוני דרך בהקמת אגודת ישראל</a:t>
            </a:r>
            <a:endParaRPr lang="he-IL" dirty="0">
              <a:solidFill>
                <a:srgbClr val="99FF33"/>
              </a:solidFill>
              <a:latin typeface="David" panose="020E0502060401010101" pitchFamily="34" charset="-79"/>
              <a:cs typeface="David" panose="020E0502060401010101" pitchFamily="34" charset="-79"/>
            </a:endParaRPr>
          </a:p>
        </p:txBody>
      </p:sp>
      <p:sp>
        <p:nvSpPr>
          <p:cNvPr id="7" name="מציין מיקום תוכן 2"/>
          <p:cNvSpPr>
            <a:spLocks noGrp="1"/>
          </p:cNvSpPr>
          <p:nvPr>
            <p:ph idx="4294967295"/>
          </p:nvPr>
        </p:nvSpPr>
        <p:spPr>
          <a:xfrm>
            <a:off x="484005" y="1355797"/>
            <a:ext cx="8563081" cy="4210116"/>
          </a:xfrm>
          <a:prstGeom prst="rect">
            <a:avLst/>
          </a:prstGeom>
        </p:spPr>
        <p:txBody>
          <a:bodyPr/>
          <a:lstStyle/>
          <a:p>
            <a:pPr algn="just"/>
            <a:r>
              <a:rPr lang="he-IL" sz="3200" b="1" dirty="0">
                <a:latin typeface="David" panose="020E0502060401010101" pitchFamily="34" charset="-79"/>
                <a:cs typeface="David" panose="020E0502060401010101" pitchFamily="34" charset="-79"/>
              </a:rPr>
              <a:t>ועידה </a:t>
            </a:r>
            <a:r>
              <a:rPr lang="he-IL" sz="3200" b="1" dirty="0" err="1">
                <a:latin typeface="David" panose="020E0502060401010101" pitchFamily="34" charset="-79"/>
                <a:cs typeface="David" panose="020E0502060401010101" pitchFamily="34" charset="-79"/>
              </a:rPr>
              <a:t>בבאד</a:t>
            </a:r>
            <a:r>
              <a:rPr lang="he-IL" sz="3200" b="1" dirty="0">
                <a:latin typeface="David" panose="020E0502060401010101" pitchFamily="34" charset="-79"/>
                <a:cs typeface="David" panose="020E0502060401010101" pitchFamily="34" charset="-79"/>
              </a:rPr>
              <a:t> הומברג 1909</a:t>
            </a:r>
            <a:r>
              <a:rPr lang="he-IL" sz="3200" dirty="0">
                <a:latin typeface="David" panose="020E0502060401010101" pitchFamily="34" charset="-79"/>
                <a:cs typeface="David" panose="020E0502060401010101" pitchFamily="34" charset="-79"/>
              </a:rPr>
              <a:t>: האדמו"ר מגור (פולין), ר' חיים </a:t>
            </a:r>
            <a:r>
              <a:rPr lang="he-IL" sz="3200" dirty="0" err="1">
                <a:latin typeface="David" panose="020E0502060401010101" pitchFamily="34" charset="-79"/>
                <a:cs typeface="David" panose="020E0502060401010101" pitchFamily="34" charset="-79"/>
              </a:rPr>
              <a:t>סולוביצ'יק</a:t>
            </a:r>
            <a:r>
              <a:rPr lang="he-IL" sz="3200" dirty="0">
                <a:latin typeface="David" panose="020E0502060401010101" pitchFamily="34" charset="-79"/>
                <a:cs typeface="David" panose="020E0502060401010101" pitchFamily="34" charset="-79"/>
              </a:rPr>
              <a:t> </a:t>
            </a:r>
            <a:r>
              <a:rPr lang="he-IL" sz="3200" dirty="0" err="1">
                <a:latin typeface="David" panose="020E0502060401010101" pitchFamily="34" charset="-79"/>
                <a:cs typeface="David" panose="020E0502060401010101" pitchFamily="34" charset="-79"/>
              </a:rPr>
              <a:t>מבריסק</a:t>
            </a:r>
            <a:r>
              <a:rPr lang="he-IL" sz="3200" dirty="0">
                <a:latin typeface="David" panose="020E0502060401010101" pitchFamily="34" charset="-79"/>
                <a:cs typeface="David" panose="020E0502060401010101" pitchFamily="34" charset="-79"/>
              </a:rPr>
              <a:t> (ליטא), ר' חיים עוזר </a:t>
            </a:r>
            <a:r>
              <a:rPr lang="he-IL" sz="3200" dirty="0" err="1">
                <a:latin typeface="David" panose="020E0502060401010101" pitchFamily="34" charset="-79"/>
                <a:cs typeface="David" panose="020E0502060401010101" pitchFamily="34" charset="-79"/>
              </a:rPr>
              <a:t>גרודיזנסקי</a:t>
            </a:r>
            <a:r>
              <a:rPr lang="he-IL" sz="3200" dirty="0">
                <a:latin typeface="David" panose="020E0502060401010101" pitchFamily="34" charset="-79"/>
                <a:cs typeface="David" panose="020E0502060401010101" pitchFamily="34" charset="-79"/>
              </a:rPr>
              <a:t> (ליטא), ר' אליעזר גורדון </a:t>
            </a:r>
            <a:r>
              <a:rPr lang="he-IL" sz="3200" dirty="0" err="1">
                <a:latin typeface="David" panose="020E0502060401010101" pitchFamily="34" charset="-79"/>
                <a:cs typeface="David" panose="020E0502060401010101" pitchFamily="34" charset="-79"/>
              </a:rPr>
              <a:t>מטלז</a:t>
            </a:r>
            <a:r>
              <a:rPr lang="he-IL" sz="3200" dirty="0">
                <a:latin typeface="David" panose="020E0502060401010101" pitchFamily="34" charset="-79"/>
                <a:cs typeface="David" panose="020E0502060401010101" pitchFamily="34" charset="-79"/>
              </a:rPr>
              <a:t> (ליטא), ר' שלמה זלמן </a:t>
            </a:r>
            <a:r>
              <a:rPr lang="he-IL" sz="3200" dirty="0" err="1">
                <a:latin typeface="David" panose="020E0502060401010101" pitchFamily="34" charset="-79"/>
                <a:cs typeface="David" panose="020E0502060401010101" pitchFamily="34" charset="-79"/>
              </a:rPr>
              <a:t>ברויאר</a:t>
            </a:r>
            <a:r>
              <a:rPr lang="he-IL" sz="3200" dirty="0">
                <a:latin typeface="David" panose="020E0502060401010101" pitchFamily="34" charset="-79"/>
                <a:cs typeface="David" panose="020E0502060401010101" pitchFamily="34" charset="-79"/>
              </a:rPr>
              <a:t> (גרמניה), ר' אברהם </a:t>
            </a:r>
            <a:r>
              <a:rPr lang="he-IL" sz="3200" dirty="0" smtClean="0">
                <a:latin typeface="David" panose="020E0502060401010101" pitchFamily="34" charset="-79"/>
                <a:cs typeface="David" panose="020E0502060401010101" pitchFamily="34" charset="-79"/>
              </a:rPr>
              <a:t>פרנקל (הונגריה), </a:t>
            </a:r>
            <a:r>
              <a:rPr lang="he-IL" sz="3200" dirty="0">
                <a:latin typeface="David" panose="020E0502060401010101" pitchFamily="34" charset="-79"/>
                <a:cs typeface="David" panose="020E0502060401010101" pitchFamily="34" charset="-79"/>
              </a:rPr>
              <a:t>ר' יעקב </a:t>
            </a:r>
            <a:r>
              <a:rPr lang="he-IL" sz="3200" dirty="0" err="1">
                <a:latin typeface="David" panose="020E0502060401010101" pitchFamily="34" charset="-79"/>
                <a:cs typeface="David" panose="020E0502060401010101" pitchFamily="34" charset="-79"/>
              </a:rPr>
              <a:t>רוזנהיים</a:t>
            </a:r>
            <a:r>
              <a:rPr lang="he-IL" sz="3200" dirty="0">
                <a:latin typeface="David" panose="020E0502060401010101" pitchFamily="34" charset="-79"/>
                <a:cs typeface="David" panose="020E0502060401010101" pitchFamily="34" charset="-79"/>
              </a:rPr>
              <a:t> (גרמניה). </a:t>
            </a:r>
            <a:endParaRPr lang="en-US" sz="3200" dirty="0">
              <a:latin typeface="David" panose="020E0502060401010101" pitchFamily="34" charset="-79"/>
              <a:cs typeface="David" panose="020E0502060401010101" pitchFamily="34" charset="-79"/>
            </a:endParaRPr>
          </a:p>
          <a:p>
            <a:pPr algn="just">
              <a:buFont typeface="Arial" panose="020B0604020202020204" pitchFamily="34" charset="0"/>
              <a:buChar char="•"/>
            </a:pPr>
            <a:r>
              <a:rPr lang="he-IL" altLang="he-IL" sz="2900" dirty="0" smtClean="0">
                <a:latin typeface="David" panose="020E0502060401010101" pitchFamily="34" charset="-79"/>
                <a:cs typeface="David" panose="020E0502060401010101" pitchFamily="34" charset="-79"/>
              </a:rPr>
              <a:t>הוועידה מחליטה </a:t>
            </a:r>
            <a:r>
              <a:rPr lang="he-IL" altLang="he-IL" sz="2900" b="1" dirty="0" smtClean="0">
                <a:latin typeface="David" panose="020E0502060401010101" pitchFamily="34" charset="-79"/>
                <a:cs typeface="David" panose="020E0502060401010101" pitchFamily="34" charset="-79"/>
              </a:rPr>
              <a:t>על הקמת תנועה עולמית </a:t>
            </a:r>
            <a:r>
              <a:rPr lang="he-IL" altLang="he-IL" sz="2900" dirty="0" smtClean="0">
                <a:latin typeface="David" panose="020E0502060401010101" pitchFamily="34" charset="-79"/>
                <a:cs typeface="David" panose="020E0502060401010101" pitchFamily="34" charset="-79"/>
              </a:rPr>
              <a:t>שתאחד את כלל החרדים הנאמנים לה' ולתורתו.</a:t>
            </a:r>
          </a:p>
          <a:p>
            <a:pPr algn="just">
              <a:buFont typeface="Arial" panose="020B0604020202020204" pitchFamily="34" charset="0"/>
              <a:buChar char="•"/>
            </a:pPr>
            <a:r>
              <a:rPr lang="he-IL" altLang="he-IL" sz="2900" dirty="0" smtClean="0">
                <a:latin typeface="David" panose="020E0502060401010101" pitchFamily="34" charset="-79"/>
                <a:cs typeface="David" panose="020E0502060401010101" pitchFamily="34" charset="-79"/>
              </a:rPr>
              <a:t>ארגון התנועה הוטל על מנהיגי היהדות </a:t>
            </a:r>
            <a:r>
              <a:rPr lang="he-IL" altLang="he-IL" sz="2900" dirty="0" err="1" smtClean="0">
                <a:latin typeface="David" panose="020E0502060401010101" pitchFamily="34" charset="-79"/>
                <a:cs typeface="David" panose="020E0502060401010101" pitchFamily="34" charset="-79"/>
              </a:rPr>
              <a:t>האורטודוקסית</a:t>
            </a:r>
            <a:r>
              <a:rPr lang="he-IL" altLang="he-IL" sz="2900" dirty="0" smtClean="0">
                <a:latin typeface="David" panose="020E0502060401010101" pitchFamily="34" charset="-79"/>
                <a:cs typeface="David" panose="020E0502060401010101" pitchFamily="34" charset="-79"/>
              </a:rPr>
              <a:t> בגרמניה, כמו רבי יעקב </a:t>
            </a:r>
            <a:r>
              <a:rPr lang="he-IL" altLang="he-IL" sz="2900" dirty="0" err="1" smtClean="0">
                <a:latin typeface="David" panose="020E0502060401010101" pitchFamily="34" charset="-79"/>
                <a:cs typeface="David" panose="020E0502060401010101" pitchFamily="34" charset="-79"/>
              </a:rPr>
              <a:t>רוזנהיים</a:t>
            </a:r>
            <a:r>
              <a:rPr lang="he-IL" altLang="he-IL" sz="2900" dirty="0" smtClean="0">
                <a:latin typeface="David" panose="020E0502060401010101" pitchFamily="34" charset="-79"/>
                <a:cs typeface="David" panose="020E0502060401010101" pitchFamily="34" charset="-79"/>
              </a:rPr>
              <a:t> מזכיר 'התאחדות החרדים'.</a:t>
            </a:r>
          </a:p>
        </p:txBody>
      </p:sp>
    </p:spTree>
    <p:extLst>
      <p:ext uri="{BB962C8B-B14F-4D97-AF65-F5344CB8AC3E}">
        <p14:creationId xmlns:p14="http://schemas.microsoft.com/office/powerpoint/2010/main" val="309012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1014</Words>
  <Application>Microsoft Office PowerPoint</Application>
  <PresentationFormat>מסך רחב</PresentationFormat>
  <Paragraphs>120</Paragraphs>
  <Slides>16</Slides>
  <Notes>15</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16</vt:i4>
      </vt:variant>
    </vt:vector>
  </HeadingPairs>
  <TitlesOfParts>
    <vt:vector size="25" baseType="lpstr">
      <vt:lpstr>Arial</vt:lpstr>
      <vt:lpstr>avivbold</vt:lpstr>
      <vt:lpstr>Calibri</vt:lpstr>
      <vt:lpstr>Calibri Light</vt:lpstr>
      <vt:lpstr>David</vt:lpstr>
      <vt:lpstr>Keren</vt:lpstr>
      <vt:lpstr>Times New Roman</vt:lpstr>
      <vt:lpstr>Varela Round</vt:lpstr>
      <vt:lpstr>ערכת נושא Office</vt:lpstr>
      <vt:lpstr>מערכת שידורים לאומית</vt:lpstr>
      <vt:lpstr>מצגת של PowerPoint</vt:lpstr>
      <vt:lpstr>מדוע</vt:lpstr>
      <vt:lpstr>מטרות</vt:lpstr>
      <vt:lpstr>מייסדים </vt:lpstr>
      <vt:lpstr>מייסדים </vt:lpstr>
      <vt:lpstr>מייסדים </vt:lpstr>
      <vt:lpstr>מייסדים </vt:lpstr>
      <vt:lpstr>ציוני דרך בהקמת אגודת ישראל</vt:lpstr>
      <vt:lpstr>ציוני דרך בהקמת אגודת ישראל</vt:lpstr>
      <vt:lpstr>הכנסייה הגדולה הראשונה</vt:lpstr>
      <vt:lpstr>הכנסייה הגדולה השנייה</vt:lpstr>
      <vt:lpstr>הכנסייה הגדולה השלישית</vt:lpstr>
      <vt:lpstr>אגודת ישראל והחיים היהודיים בפולין בין מלחמות העולם</vt:lpstr>
      <vt:lpstr>משימה לתלמיד</vt:lpstr>
      <vt:lpstr>משימה לתלמיד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שמידוב</dc:creator>
  <cp:lastModifiedBy>שמידוב</cp:lastModifiedBy>
  <cp:revision>42</cp:revision>
  <dcterms:created xsi:type="dcterms:W3CDTF">2020-04-29T22:22:52Z</dcterms:created>
  <dcterms:modified xsi:type="dcterms:W3CDTF">2020-04-30T20:51:31Z</dcterms:modified>
</cp:coreProperties>
</file>