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9"/>
  </p:notesMasterIdLst>
  <p:sldIdLst>
    <p:sldId id="273" r:id="rId2"/>
    <p:sldId id="274" r:id="rId3"/>
    <p:sldId id="277" r:id="rId4"/>
    <p:sldId id="278" r:id="rId5"/>
    <p:sldId id="279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5" r:id="rId19"/>
    <p:sldId id="307" r:id="rId20"/>
    <p:sldId id="309" r:id="rId21"/>
    <p:sldId id="336" r:id="rId22"/>
    <p:sldId id="306" r:id="rId23"/>
    <p:sldId id="308" r:id="rId24"/>
    <p:sldId id="312" r:id="rId25"/>
    <p:sldId id="311" r:id="rId26"/>
    <p:sldId id="300" r:id="rId27"/>
    <p:sldId id="313" r:id="rId28"/>
    <p:sldId id="314" r:id="rId29"/>
    <p:sldId id="315" r:id="rId30"/>
    <p:sldId id="316" r:id="rId31"/>
    <p:sldId id="317" r:id="rId32"/>
    <p:sldId id="328" r:id="rId33"/>
    <p:sldId id="329" r:id="rId34"/>
    <p:sldId id="330" r:id="rId35"/>
    <p:sldId id="337" r:id="rId36"/>
    <p:sldId id="338" r:id="rId37"/>
    <p:sldId id="339" r:id="rId38"/>
    <p:sldId id="331" r:id="rId39"/>
    <p:sldId id="341" r:id="rId40"/>
    <p:sldId id="342" r:id="rId41"/>
    <p:sldId id="332" r:id="rId42"/>
    <p:sldId id="333" r:id="rId43"/>
    <p:sldId id="334" r:id="rId44"/>
    <p:sldId id="318" r:id="rId45"/>
    <p:sldId id="319" r:id="rId46"/>
    <p:sldId id="320" r:id="rId47"/>
    <p:sldId id="335" r:id="rId48"/>
    <p:sldId id="321" r:id="rId49"/>
    <p:sldId id="322" r:id="rId50"/>
    <p:sldId id="323" r:id="rId51"/>
    <p:sldId id="324" r:id="rId52"/>
    <p:sldId id="326" r:id="rId53"/>
    <p:sldId id="327" r:id="rId54"/>
    <p:sldId id="301" r:id="rId55"/>
    <p:sldId id="340" r:id="rId56"/>
    <p:sldId id="302" r:id="rId57"/>
    <p:sldId id="325" r:id="rId5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6CF0FF"/>
    <a:srgbClr val="92D050"/>
    <a:srgbClr val="94A9B6"/>
    <a:srgbClr val="9CBBCB"/>
    <a:srgbClr val="FFFAA3"/>
    <a:srgbClr val="CC6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83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3C12A7B-AAAF-450D-8992-761C34A902BE}" type="datetimeFigureOut">
              <a:rPr lang="he-IL" smtClean="0"/>
              <a:pPr/>
              <a:t>ט'/אב/תש"ף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F2CF5E1-40DB-4542-8E39-491F76FA97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414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795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7750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8613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7316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603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2362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2268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9321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7665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2044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2636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7132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9143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2305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6858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6127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0827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014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32272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0012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42439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1970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8232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3669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5307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8889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8998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1775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4305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2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1D03-3D9C-47BD-8FEF-B0E85B025057}" type="datetimeFigureOut">
              <a:rPr lang="he-IL" smtClean="0"/>
              <a:pPr/>
              <a:t>ט'/אב/תש"ף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7B12-0248-4C98-83F9-7E9C22F8924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020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1D03-3D9C-47BD-8FEF-B0E85B025057}" type="datetimeFigureOut">
              <a:rPr lang="he-IL" smtClean="0"/>
              <a:pPr/>
              <a:t>ט'/אב/תש"ף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7B12-0248-4C98-83F9-7E9C22F8924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155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1D03-3D9C-47BD-8FEF-B0E85B025057}" type="datetimeFigureOut">
              <a:rPr lang="he-IL" smtClean="0"/>
              <a:pPr/>
              <a:t>ט'/אב/תש"ף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7B12-0248-4C98-83F9-7E9C22F8924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357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7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99132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3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1D03-3D9C-47BD-8FEF-B0E85B025057}" type="datetimeFigureOut">
              <a:rPr lang="he-IL" smtClean="0"/>
              <a:pPr/>
              <a:t>ט'/אב/תש"ף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7B12-0248-4C98-83F9-7E9C22F8924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424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1D03-3D9C-47BD-8FEF-B0E85B025057}" type="datetimeFigureOut">
              <a:rPr lang="he-IL" smtClean="0"/>
              <a:pPr/>
              <a:t>ט'/אב/תש"ף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7B12-0248-4C98-83F9-7E9C22F8924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015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1D03-3D9C-47BD-8FEF-B0E85B025057}" type="datetimeFigureOut">
              <a:rPr lang="he-IL" smtClean="0"/>
              <a:pPr/>
              <a:t>ט'/אב/תש"ף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7B12-0248-4C98-83F9-7E9C22F8924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870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1D03-3D9C-47BD-8FEF-B0E85B025057}" type="datetimeFigureOut">
              <a:rPr lang="he-IL" smtClean="0"/>
              <a:pPr/>
              <a:t>ט'/אב/תש"ף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7B12-0248-4C98-83F9-7E9C22F8924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41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1D03-3D9C-47BD-8FEF-B0E85B025057}" type="datetimeFigureOut">
              <a:rPr lang="he-IL" smtClean="0"/>
              <a:pPr/>
              <a:t>ט'/אב/תש"ף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7B12-0248-4C98-83F9-7E9C22F8924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027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1D03-3D9C-47BD-8FEF-B0E85B025057}" type="datetimeFigureOut">
              <a:rPr lang="he-IL" smtClean="0"/>
              <a:pPr/>
              <a:t>ט'/אב/תש"ף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7B12-0248-4C98-83F9-7E9C22F8924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264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1D03-3D9C-47BD-8FEF-B0E85B025057}" type="datetimeFigureOut">
              <a:rPr lang="he-IL" smtClean="0"/>
              <a:pPr/>
              <a:t>ט'/אב/תש"ף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7B12-0248-4C98-83F9-7E9C22F8924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892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1D03-3D9C-47BD-8FEF-B0E85B025057}" type="datetimeFigureOut">
              <a:rPr lang="he-IL" smtClean="0"/>
              <a:pPr/>
              <a:t>ט'/אב/תש"ף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7B12-0248-4C98-83F9-7E9C22F8924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371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21D03-3D9C-47BD-8FEF-B0E85B025057}" type="datetimeFigureOut">
              <a:rPr lang="he-IL" smtClean="0"/>
              <a:pPr/>
              <a:t>ט'/אב/תש"ף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7B12-0248-4C98-83F9-7E9C22F8924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291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-622480" y="2019278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שיעורים למגזר החרדי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473521" y="332146"/>
            <a:ext cx="1390919" cy="168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901520" y="288347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algn="l"/>
            <a:r>
              <a:rPr lang="he-IL" sz="4000" dirty="0">
                <a:solidFill>
                  <a:srgbClr val="92D050"/>
                </a:solidFill>
              </a:rPr>
              <a:t>מאמר על אמונה </a:t>
            </a:r>
            <a:br>
              <a:rPr lang="he-IL" sz="4000" dirty="0">
                <a:solidFill>
                  <a:srgbClr val="92D050"/>
                </a:solidFill>
              </a:rPr>
            </a:br>
            <a:r>
              <a:rPr lang="he-IL" sz="4000" dirty="0">
                <a:solidFill>
                  <a:srgbClr val="92D050"/>
                </a:solidFill>
              </a:rPr>
              <a:t>של ר' אלחנן וסרמן זצ"ל</a:t>
            </a:r>
          </a:p>
        </p:txBody>
      </p:sp>
    </p:spTree>
    <p:extLst>
      <p:ext uri="{BB962C8B-B14F-4D97-AF65-F5344CB8AC3E}">
        <p14:creationId xmlns:p14="http://schemas.microsoft.com/office/powerpoint/2010/main" val="3562715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864531" y="17634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"ולא תתורו אחרי לבבכם"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מדוע לא "אחרי ראשכם",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הן משכן הדעת בראש,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ומינות לכאורה מקלקול הדעת והשכל?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6864531" y="1001292"/>
            <a:ext cx="5146766" cy="720000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>
            <a:off x="6864531" y="1826236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6864531" y="2651181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למטה 7"/>
          <p:cNvSpPr/>
          <p:nvPr/>
        </p:nvSpPr>
        <p:spPr>
          <a:xfrm>
            <a:off x="9137470" y="3450431"/>
            <a:ext cx="352698" cy="4507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916785" y="3939218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916785" y="4735321"/>
            <a:ext cx="5146766" cy="3311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/>
        </p:nvSpPr>
        <p:spPr>
          <a:xfrm>
            <a:off x="6916785" y="5142602"/>
            <a:ext cx="5146766" cy="1162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שושה 12"/>
          <p:cNvSpPr/>
          <p:nvPr/>
        </p:nvSpPr>
        <p:spPr>
          <a:xfrm>
            <a:off x="169817" y="123876"/>
            <a:ext cx="5734595" cy="877416"/>
          </a:xfrm>
          <a:prstGeom prst="hexagon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215537" y="1123714"/>
            <a:ext cx="5643155" cy="148263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215537" y="2728773"/>
            <a:ext cx="5643155" cy="1651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215537" y="450259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>
            <a:off x="215537" y="563047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5904414" y="568965"/>
            <a:ext cx="914397" cy="79232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5927274" y="2137313"/>
            <a:ext cx="849083" cy="265177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937070" y="3139199"/>
            <a:ext cx="829490" cy="291565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>
            <a:off x="5956663" y="1260697"/>
            <a:ext cx="832759" cy="175048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9490168" y="6304752"/>
            <a:ext cx="0" cy="3311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H="1">
            <a:off x="6244046" y="6635931"/>
            <a:ext cx="324612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6244046" y="536348"/>
            <a:ext cx="128996" cy="60995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H="1">
            <a:off x="5956663" y="562584"/>
            <a:ext cx="416379" cy="638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מלבן 22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26" name="מלבן 25"/>
          <p:cNvSpPr/>
          <p:nvPr/>
        </p:nvSpPr>
        <p:spPr>
          <a:xfrm>
            <a:off x="11816550" y="102523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42" name="מלבן 41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44" name="מלבן 43"/>
          <p:cNvSpPr/>
          <p:nvPr/>
        </p:nvSpPr>
        <p:spPr>
          <a:xfrm>
            <a:off x="11870221" y="1025233"/>
            <a:ext cx="304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  <a:endParaRPr lang="he-IL" sz="36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מלבן 44"/>
          <p:cNvSpPr/>
          <p:nvPr/>
        </p:nvSpPr>
        <p:spPr>
          <a:xfrm>
            <a:off x="5865706" y="931126"/>
            <a:ext cx="3609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ז</a:t>
            </a:r>
          </a:p>
        </p:txBody>
      </p:sp>
      <p:sp>
        <p:nvSpPr>
          <p:cNvPr id="46" name="מלבן 45"/>
          <p:cNvSpPr/>
          <p:nvPr/>
        </p:nvSpPr>
        <p:spPr>
          <a:xfrm>
            <a:off x="11816550" y="1851942"/>
            <a:ext cx="3690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</a:p>
        </p:txBody>
      </p:sp>
      <p:sp>
        <p:nvSpPr>
          <p:cNvPr id="47" name="מלבן 46"/>
          <p:cNvSpPr/>
          <p:nvPr/>
        </p:nvSpPr>
        <p:spPr>
          <a:xfrm>
            <a:off x="11802552" y="2685703"/>
            <a:ext cx="4187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</a:p>
        </p:txBody>
      </p:sp>
      <p:sp>
        <p:nvSpPr>
          <p:cNvPr id="48" name="מלבן 47"/>
          <p:cNvSpPr/>
          <p:nvPr/>
        </p:nvSpPr>
        <p:spPr>
          <a:xfrm>
            <a:off x="11766055" y="3919270"/>
            <a:ext cx="46198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</a:p>
        </p:txBody>
      </p:sp>
      <p:sp>
        <p:nvSpPr>
          <p:cNvPr id="49" name="מלבן 48"/>
          <p:cNvSpPr/>
          <p:nvPr/>
        </p:nvSpPr>
        <p:spPr>
          <a:xfrm>
            <a:off x="11830563" y="5307307"/>
            <a:ext cx="3614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</a:p>
        </p:txBody>
      </p:sp>
    </p:spTree>
    <p:extLst>
      <p:ext uri="{BB962C8B-B14F-4D97-AF65-F5344CB8AC3E}">
        <p14:creationId xmlns:p14="http://schemas.microsoft.com/office/powerpoint/2010/main" val="301141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864531" y="17634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"ולא תתורו אחרי לבבכם"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מדוע לא "אחרי ראשכם",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הן משכן הדעת בראש,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ומינות לכאורה מקלקול הדעת והשכל?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6864531" y="1001292"/>
            <a:ext cx="5146766" cy="720000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6864531" y="1826236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6864531" y="2651181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למטה 7"/>
          <p:cNvSpPr/>
          <p:nvPr/>
        </p:nvSpPr>
        <p:spPr>
          <a:xfrm>
            <a:off x="9137470" y="3450431"/>
            <a:ext cx="352698" cy="4507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916785" y="3939218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916785" y="4735321"/>
            <a:ext cx="5146766" cy="3311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/>
        </p:nvSpPr>
        <p:spPr>
          <a:xfrm>
            <a:off x="6916785" y="5142602"/>
            <a:ext cx="5146766" cy="1162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שושה 12"/>
          <p:cNvSpPr/>
          <p:nvPr/>
        </p:nvSpPr>
        <p:spPr>
          <a:xfrm>
            <a:off x="169817" y="123876"/>
            <a:ext cx="5734595" cy="877416"/>
          </a:xfrm>
          <a:prstGeom prst="hexagon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215537" y="1123714"/>
            <a:ext cx="5643155" cy="148263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215537" y="2728773"/>
            <a:ext cx="5643155" cy="1651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215537" y="450259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>
            <a:off x="215537" y="563047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5904414" y="568965"/>
            <a:ext cx="914397" cy="79232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5927274" y="2137313"/>
            <a:ext cx="849083" cy="265177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937070" y="3139199"/>
            <a:ext cx="829490" cy="291565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>
            <a:off x="5956663" y="1260697"/>
            <a:ext cx="832759" cy="175048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9490168" y="6304752"/>
            <a:ext cx="0" cy="3311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H="1">
            <a:off x="6244046" y="6635931"/>
            <a:ext cx="324612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6244046" y="536348"/>
            <a:ext cx="128996" cy="60995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H="1">
            <a:off x="5956663" y="562584"/>
            <a:ext cx="416379" cy="638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מלבן 25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27" name="מלבן 26"/>
          <p:cNvSpPr/>
          <p:nvPr/>
        </p:nvSpPr>
        <p:spPr>
          <a:xfrm>
            <a:off x="11816550" y="102523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28" name="מלבן 27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29" name="מלבן 28"/>
          <p:cNvSpPr/>
          <p:nvPr/>
        </p:nvSpPr>
        <p:spPr>
          <a:xfrm>
            <a:off x="11870221" y="1025233"/>
            <a:ext cx="304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31" name="מלבן 30"/>
          <p:cNvSpPr/>
          <p:nvPr/>
        </p:nvSpPr>
        <p:spPr>
          <a:xfrm>
            <a:off x="11816550" y="1851942"/>
            <a:ext cx="3690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</a:p>
        </p:txBody>
      </p:sp>
      <p:sp>
        <p:nvSpPr>
          <p:cNvPr id="32" name="מלבן 31"/>
          <p:cNvSpPr/>
          <p:nvPr/>
        </p:nvSpPr>
        <p:spPr>
          <a:xfrm>
            <a:off x="11802552" y="2685703"/>
            <a:ext cx="4187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</a:p>
        </p:txBody>
      </p:sp>
      <p:sp>
        <p:nvSpPr>
          <p:cNvPr id="33" name="מלבן 32"/>
          <p:cNvSpPr/>
          <p:nvPr/>
        </p:nvSpPr>
        <p:spPr>
          <a:xfrm>
            <a:off x="11766055" y="3919270"/>
            <a:ext cx="46198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</a:p>
        </p:txBody>
      </p:sp>
      <p:sp>
        <p:nvSpPr>
          <p:cNvPr id="34" name="מלבן 33"/>
          <p:cNvSpPr/>
          <p:nvPr/>
        </p:nvSpPr>
        <p:spPr>
          <a:xfrm>
            <a:off x="11785720" y="5307307"/>
            <a:ext cx="3614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</a:p>
        </p:txBody>
      </p:sp>
      <p:sp>
        <p:nvSpPr>
          <p:cNvPr id="38" name="מלבן 37"/>
          <p:cNvSpPr/>
          <p:nvPr/>
        </p:nvSpPr>
        <p:spPr>
          <a:xfrm>
            <a:off x="5560779" y="1490982"/>
            <a:ext cx="4603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ט</a:t>
            </a:r>
          </a:p>
        </p:txBody>
      </p:sp>
      <p:sp>
        <p:nvSpPr>
          <p:cNvPr id="40" name="מלבן 39"/>
          <p:cNvSpPr/>
          <p:nvPr/>
        </p:nvSpPr>
        <p:spPr>
          <a:xfrm>
            <a:off x="5625412" y="2690813"/>
            <a:ext cx="29848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</a:t>
            </a:r>
          </a:p>
        </p:txBody>
      </p:sp>
      <p:sp>
        <p:nvSpPr>
          <p:cNvPr id="23" name="מלבן מעוגל 22"/>
          <p:cNvSpPr/>
          <p:nvPr/>
        </p:nvSpPr>
        <p:spPr>
          <a:xfrm>
            <a:off x="1701029" y="1320160"/>
            <a:ext cx="8789942" cy="3105801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ענין אמונה, שאינה חובת איברים? לכאורה, חסר האמונה אנוס, ובעל האמונה אינו צריך ציווי? זאת ועוד </a:t>
            </a:r>
            <a:r>
              <a:rPr lang="en-US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התורה מתייחסת בחומרה יתירה  לכופרים. </a:t>
            </a:r>
          </a:p>
          <a:p>
            <a:pPr algn="just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(יותר מע"ז, חומרת המאמין בע"ז ומקריב נפשו עליה.)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6393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864531" y="17634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"ולא תתורו אחרי לבבכם" </a:t>
            </a:r>
            <a:r>
              <a:rPr lang="en-US" sz="1600" dirty="0"/>
              <a:t>–</a:t>
            </a:r>
            <a:r>
              <a:rPr lang="he-IL" sz="1600" dirty="0"/>
              <a:t> מדוע לא "אחרי ראשכם", </a:t>
            </a:r>
          </a:p>
          <a:p>
            <a:pPr algn="ctr"/>
            <a:r>
              <a:rPr lang="he-IL" sz="1600" dirty="0"/>
              <a:t>הן משכן הדעת בראש, </a:t>
            </a:r>
          </a:p>
          <a:p>
            <a:pPr algn="ctr"/>
            <a:r>
              <a:rPr lang="he-IL" sz="1600" dirty="0"/>
              <a:t>ומינות לכאורה מקלקול הדעת והשכל?</a:t>
            </a:r>
            <a:endParaRPr lang="en-US" sz="1600" dirty="0"/>
          </a:p>
        </p:txBody>
      </p:sp>
      <p:sp>
        <p:nvSpPr>
          <p:cNvPr id="5" name="מלבן מעוגל 4"/>
          <p:cNvSpPr/>
          <p:nvPr/>
        </p:nvSpPr>
        <p:spPr>
          <a:xfrm>
            <a:off x="6864531" y="1001292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ענין אמונה, שאינה חובת איברים? לכאורה, חסר האמונה אנוס, ובעל האמונה אינו צריך ציווי? זאת ועוד </a:t>
            </a:r>
            <a:r>
              <a:rPr lang="en-US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התורה מתייחסת בחומרה יתירה  לכופרים. (יותר מע"ז, חומרת המאמין בע"ז ומקריב נפשו עליה.)</a:t>
            </a:r>
            <a:endParaRPr lang="en-US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6864531" y="1826236"/>
            <a:ext cx="5146766" cy="720000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6864531" y="2651181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למטה 7"/>
          <p:cNvSpPr/>
          <p:nvPr/>
        </p:nvSpPr>
        <p:spPr>
          <a:xfrm>
            <a:off x="9137470" y="3450431"/>
            <a:ext cx="352698" cy="4507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916785" y="3939218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916785" y="4735321"/>
            <a:ext cx="5146766" cy="3311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/>
        </p:nvSpPr>
        <p:spPr>
          <a:xfrm>
            <a:off x="6916785" y="5142602"/>
            <a:ext cx="5146766" cy="1162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שושה 12"/>
          <p:cNvSpPr/>
          <p:nvPr/>
        </p:nvSpPr>
        <p:spPr>
          <a:xfrm>
            <a:off x="169817" y="123876"/>
            <a:ext cx="5734595" cy="877416"/>
          </a:xfrm>
          <a:prstGeom prst="hexagon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215537" y="1123714"/>
            <a:ext cx="5643155" cy="148263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215537" y="2728773"/>
            <a:ext cx="5643155" cy="1651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215537" y="450259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>
            <a:off x="215537" y="563047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5904414" y="568965"/>
            <a:ext cx="914397" cy="79232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5927274" y="2137313"/>
            <a:ext cx="849083" cy="265177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937070" y="3139199"/>
            <a:ext cx="829490" cy="291565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>
            <a:off x="5956663" y="1260697"/>
            <a:ext cx="832759" cy="175048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9490168" y="6304752"/>
            <a:ext cx="0" cy="3311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H="1">
            <a:off x="6244046" y="6635931"/>
            <a:ext cx="324612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6244046" y="536348"/>
            <a:ext cx="128996" cy="60995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H="1">
            <a:off x="5956663" y="562584"/>
            <a:ext cx="416379" cy="638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מלבן 22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42" name="מלבן 41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44" name="מלבן 43"/>
          <p:cNvSpPr/>
          <p:nvPr/>
        </p:nvSpPr>
        <p:spPr>
          <a:xfrm>
            <a:off x="11922591" y="1025233"/>
            <a:ext cx="25243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45" name="מלבן 44"/>
          <p:cNvSpPr/>
          <p:nvPr/>
        </p:nvSpPr>
        <p:spPr>
          <a:xfrm>
            <a:off x="5865706" y="931126"/>
            <a:ext cx="3609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ז</a:t>
            </a:r>
          </a:p>
        </p:txBody>
      </p:sp>
      <p:sp>
        <p:nvSpPr>
          <p:cNvPr id="46" name="מלבן 45"/>
          <p:cNvSpPr/>
          <p:nvPr/>
        </p:nvSpPr>
        <p:spPr>
          <a:xfrm>
            <a:off x="11816550" y="1851942"/>
            <a:ext cx="3690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</a:p>
        </p:txBody>
      </p:sp>
      <p:sp>
        <p:nvSpPr>
          <p:cNvPr id="47" name="מלבן 46"/>
          <p:cNvSpPr/>
          <p:nvPr/>
        </p:nvSpPr>
        <p:spPr>
          <a:xfrm>
            <a:off x="11802552" y="2685703"/>
            <a:ext cx="4187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</a:p>
        </p:txBody>
      </p:sp>
      <p:sp>
        <p:nvSpPr>
          <p:cNvPr id="48" name="מלבן 47"/>
          <p:cNvSpPr/>
          <p:nvPr/>
        </p:nvSpPr>
        <p:spPr>
          <a:xfrm>
            <a:off x="11766055" y="3919270"/>
            <a:ext cx="46198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</a:p>
        </p:txBody>
      </p:sp>
      <p:sp>
        <p:nvSpPr>
          <p:cNvPr id="49" name="מלבן 48"/>
          <p:cNvSpPr/>
          <p:nvPr/>
        </p:nvSpPr>
        <p:spPr>
          <a:xfrm>
            <a:off x="11830563" y="5307307"/>
            <a:ext cx="3614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</a:p>
        </p:txBody>
      </p:sp>
    </p:spTree>
    <p:extLst>
      <p:ext uri="{BB962C8B-B14F-4D97-AF65-F5344CB8AC3E}">
        <p14:creationId xmlns:p14="http://schemas.microsoft.com/office/powerpoint/2010/main" val="263904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864531" y="17634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"ולא תתורו אחרי לבבכם" </a:t>
            </a:r>
            <a:r>
              <a:rPr lang="en-US" sz="1600" dirty="0"/>
              <a:t>–</a:t>
            </a:r>
            <a:r>
              <a:rPr lang="he-IL" sz="1600" dirty="0"/>
              <a:t> מדוע לא "אחרי ראשכם", </a:t>
            </a:r>
          </a:p>
          <a:p>
            <a:pPr algn="ctr"/>
            <a:r>
              <a:rPr lang="he-IL" sz="1600" dirty="0"/>
              <a:t>הן משכן הדעת בראש, </a:t>
            </a:r>
          </a:p>
          <a:p>
            <a:pPr algn="ctr"/>
            <a:r>
              <a:rPr lang="he-IL" sz="1600" dirty="0"/>
              <a:t>ומינות לכאורה מקלקול הדעת והשכל?</a:t>
            </a:r>
            <a:endParaRPr lang="en-US" sz="1600" dirty="0"/>
          </a:p>
        </p:txBody>
      </p:sp>
      <p:sp>
        <p:nvSpPr>
          <p:cNvPr id="5" name="מלבן מעוגל 4"/>
          <p:cNvSpPr/>
          <p:nvPr/>
        </p:nvSpPr>
        <p:spPr>
          <a:xfrm>
            <a:off x="6864531" y="1001292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ענין אמונה, שאינה חובת איברים? לכאורה, חסר האמונה אנוס, ובעל האמונה אינו צריך ציווי? זאת ועוד </a:t>
            </a:r>
            <a:r>
              <a:rPr lang="en-US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התורה מתייחסת בחומרה יתירה  לכופרים. (יותר מע"ז, חומרת המאמין בע"ז ומקריב נפשו עליה.)</a:t>
            </a:r>
            <a:endParaRPr lang="en-US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6864531" y="1826236"/>
            <a:ext cx="5146766" cy="720000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6864531" y="2651181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למטה 7"/>
          <p:cNvSpPr/>
          <p:nvPr/>
        </p:nvSpPr>
        <p:spPr>
          <a:xfrm>
            <a:off x="9137470" y="3450431"/>
            <a:ext cx="352698" cy="4507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916785" y="3939218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916785" y="4735321"/>
            <a:ext cx="5146766" cy="3311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/>
        </p:nvSpPr>
        <p:spPr>
          <a:xfrm>
            <a:off x="6916785" y="5142602"/>
            <a:ext cx="5146766" cy="1162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שושה 12"/>
          <p:cNvSpPr/>
          <p:nvPr/>
        </p:nvSpPr>
        <p:spPr>
          <a:xfrm>
            <a:off x="169817" y="123876"/>
            <a:ext cx="5734595" cy="877416"/>
          </a:xfrm>
          <a:prstGeom prst="hexagon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215537" y="1123714"/>
            <a:ext cx="5643155" cy="148263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215537" y="2728773"/>
            <a:ext cx="5643155" cy="1651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215537" y="450259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>
            <a:off x="215537" y="563047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5933801" y="568965"/>
            <a:ext cx="885011" cy="1224742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5927274" y="2137313"/>
            <a:ext cx="849083" cy="265177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937070" y="3139199"/>
            <a:ext cx="829490" cy="291565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>
            <a:off x="5956663" y="1260697"/>
            <a:ext cx="832759" cy="175048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9490168" y="6304752"/>
            <a:ext cx="0" cy="3311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H="1">
            <a:off x="6244046" y="6635931"/>
            <a:ext cx="324612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6244046" y="536348"/>
            <a:ext cx="128996" cy="60995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H="1">
            <a:off x="5956663" y="562584"/>
            <a:ext cx="416379" cy="638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מלבן 25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27" name="מלבן 26"/>
          <p:cNvSpPr/>
          <p:nvPr/>
        </p:nvSpPr>
        <p:spPr>
          <a:xfrm>
            <a:off x="11971091" y="896347"/>
            <a:ext cx="1637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29" name="מלבן 28"/>
          <p:cNvSpPr/>
          <p:nvPr/>
        </p:nvSpPr>
        <p:spPr>
          <a:xfrm>
            <a:off x="11816550" y="1851942"/>
            <a:ext cx="3690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</a:p>
        </p:txBody>
      </p:sp>
      <p:sp>
        <p:nvSpPr>
          <p:cNvPr id="30" name="מלבן 29"/>
          <p:cNvSpPr/>
          <p:nvPr/>
        </p:nvSpPr>
        <p:spPr>
          <a:xfrm>
            <a:off x="11802552" y="2685703"/>
            <a:ext cx="4187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</a:p>
        </p:txBody>
      </p:sp>
      <p:sp>
        <p:nvSpPr>
          <p:cNvPr id="31" name="מלבן 30"/>
          <p:cNvSpPr/>
          <p:nvPr/>
        </p:nvSpPr>
        <p:spPr>
          <a:xfrm>
            <a:off x="11766055" y="3919270"/>
            <a:ext cx="46198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</a:p>
        </p:txBody>
      </p:sp>
      <p:sp>
        <p:nvSpPr>
          <p:cNvPr id="32" name="מלבן 31"/>
          <p:cNvSpPr/>
          <p:nvPr/>
        </p:nvSpPr>
        <p:spPr>
          <a:xfrm>
            <a:off x="11816550" y="5356486"/>
            <a:ext cx="3614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</a:p>
        </p:txBody>
      </p:sp>
      <p:sp>
        <p:nvSpPr>
          <p:cNvPr id="34" name="מלבן 33"/>
          <p:cNvSpPr/>
          <p:nvPr/>
        </p:nvSpPr>
        <p:spPr>
          <a:xfrm>
            <a:off x="5704341" y="897442"/>
            <a:ext cx="3609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ז</a:t>
            </a:r>
          </a:p>
        </p:txBody>
      </p:sp>
      <p:sp>
        <p:nvSpPr>
          <p:cNvPr id="36" name="מלבן 35"/>
          <p:cNvSpPr/>
          <p:nvPr/>
        </p:nvSpPr>
        <p:spPr>
          <a:xfrm>
            <a:off x="5625412" y="2690813"/>
            <a:ext cx="29848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</a:t>
            </a:r>
          </a:p>
        </p:txBody>
      </p:sp>
      <p:sp>
        <p:nvSpPr>
          <p:cNvPr id="23" name="מלבן מעוגל 22"/>
          <p:cNvSpPr/>
          <p:nvPr/>
        </p:nvSpPr>
        <p:spPr>
          <a:xfrm>
            <a:off x="2455273" y="2126180"/>
            <a:ext cx="7281454" cy="1874947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אמונה </a:t>
            </a:r>
            <a:r>
              <a:rPr lang="en-US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 algn="ctr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שנכשלו בה אף הפילוסופים הגדולים </a:t>
            </a:r>
          </a:p>
          <a:p>
            <a:pPr algn="ctr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כל תינוק/ת מגיל 13 או 12 ?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28326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864531" y="17634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"ולא תתורו אחרי לבבכם"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מדוע לא "אחרי ראשכם",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הן משכן הדעת בראש,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ומינות לכאורה מקלקול הדעת והשכל?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6864531" y="1001292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ענין אמונה, שאינה חובת איברים? לכאורה, חסר האמונה אנוס, ובעל האמונה אינו צריך ציווי? זאת ועוד </a:t>
            </a:r>
            <a:r>
              <a:rPr lang="en-US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התורה מתייחסת בחומרה יתירה  לכופרים. (יותר מע"ז, חומרת המאמין בע"ז ומקריב נפשו עליה.)</a:t>
            </a:r>
            <a:endParaRPr lang="en-US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6864531" y="1826236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אמונה 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שנכשלו בה אף הפילוסופים הגדולים כל תינוק/ת מגיל 13 או 12 ?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6864531" y="2651181"/>
            <a:ext cx="5146766" cy="720000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למטה 7"/>
          <p:cNvSpPr/>
          <p:nvPr/>
        </p:nvSpPr>
        <p:spPr>
          <a:xfrm>
            <a:off x="9137470" y="3450431"/>
            <a:ext cx="352698" cy="4507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916785" y="3939218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916785" y="4735321"/>
            <a:ext cx="5146766" cy="3311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/>
        </p:nvSpPr>
        <p:spPr>
          <a:xfrm>
            <a:off x="6916785" y="5142602"/>
            <a:ext cx="5146766" cy="1162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שושה 12"/>
          <p:cNvSpPr/>
          <p:nvPr/>
        </p:nvSpPr>
        <p:spPr>
          <a:xfrm>
            <a:off x="169817" y="123876"/>
            <a:ext cx="5734595" cy="877416"/>
          </a:xfrm>
          <a:prstGeom prst="hexagon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215537" y="1123714"/>
            <a:ext cx="5643155" cy="148263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215537" y="2728773"/>
            <a:ext cx="5643155" cy="1651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215537" y="450259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>
            <a:off x="215537" y="563047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5933801" y="568965"/>
            <a:ext cx="885012" cy="156697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5927274" y="2137313"/>
            <a:ext cx="849083" cy="265177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937070" y="3139199"/>
            <a:ext cx="829490" cy="291565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>
            <a:off x="5956663" y="1260697"/>
            <a:ext cx="832759" cy="175048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9490168" y="6304752"/>
            <a:ext cx="0" cy="3311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H="1">
            <a:off x="6244046" y="6635931"/>
            <a:ext cx="324612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6244046" y="536348"/>
            <a:ext cx="128996" cy="60995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H="1">
            <a:off x="5956663" y="562584"/>
            <a:ext cx="416379" cy="638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מלבן 22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26" name="מלבן 25"/>
          <p:cNvSpPr/>
          <p:nvPr/>
        </p:nvSpPr>
        <p:spPr>
          <a:xfrm>
            <a:off x="12011297" y="1025234"/>
            <a:ext cx="1637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27" name="מלבן 26"/>
          <p:cNvSpPr/>
          <p:nvPr/>
        </p:nvSpPr>
        <p:spPr>
          <a:xfrm>
            <a:off x="5858692" y="887287"/>
            <a:ext cx="3609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ז</a:t>
            </a:r>
          </a:p>
        </p:txBody>
      </p:sp>
      <p:sp>
        <p:nvSpPr>
          <p:cNvPr id="28" name="מלבן 27"/>
          <p:cNvSpPr/>
          <p:nvPr/>
        </p:nvSpPr>
        <p:spPr>
          <a:xfrm>
            <a:off x="11816550" y="1851942"/>
            <a:ext cx="3690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</a:p>
        </p:txBody>
      </p:sp>
      <p:sp>
        <p:nvSpPr>
          <p:cNvPr id="29" name="מלבן 28"/>
          <p:cNvSpPr/>
          <p:nvPr/>
        </p:nvSpPr>
        <p:spPr>
          <a:xfrm>
            <a:off x="11802552" y="2685703"/>
            <a:ext cx="4187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</a:p>
        </p:txBody>
      </p:sp>
      <p:sp>
        <p:nvSpPr>
          <p:cNvPr id="30" name="מלבן 29"/>
          <p:cNvSpPr/>
          <p:nvPr/>
        </p:nvSpPr>
        <p:spPr>
          <a:xfrm>
            <a:off x="11766055" y="3919270"/>
            <a:ext cx="46198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</a:p>
        </p:txBody>
      </p:sp>
      <p:sp>
        <p:nvSpPr>
          <p:cNvPr id="31" name="מלבן 30"/>
          <p:cNvSpPr/>
          <p:nvPr/>
        </p:nvSpPr>
        <p:spPr>
          <a:xfrm>
            <a:off x="11816550" y="5307307"/>
            <a:ext cx="3614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</a:p>
        </p:txBody>
      </p:sp>
    </p:spTree>
    <p:extLst>
      <p:ext uri="{BB962C8B-B14F-4D97-AF65-F5344CB8AC3E}">
        <p14:creationId xmlns:p14="http://schemas.microsoft.com/office/powerpoint/2010/main" val="2728532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864531" y="17634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"ולא תתורו אחרי לבבכם"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מדוע לא "אחרי ראשכם",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הן משכן הדעת בראש,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ומינות לכאורה מקלקול הדעת והשכל?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6864531" y="1001292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ענין אמונה, שאינה חובת איברים? לכאורה, חסר האמונה אנוס, ובעל האמונה אינו צריך ציווי? זאת ועוד </a:t>
            </a:r>
            <a:r>
              <a:rPr lang="en-US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התורה מתייחסת בחומרה יתירה  לכופרים. (יותר מע"ז, חומרת המאמין בע"ז ומקריב נפשו עליה.)</a:t>
            </a:r>
            <a:endParaRPr lang="en-US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6864531" y="1826236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אמונה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שנכשלו בה אף הפילוסופים הגדולים כל תינוק/ת מגיל 13 או 12 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6864531" y="2651181"/>
            <a:ext cx="5146766" cy="720000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חץ למטה 7"/>
          <p:cNvSpPr/>
          <p:nvPr/>
        </p:nvSpPr>
        <p:spPr>
          <a:xfrm>
            <a:off x="9137470" y="3450431"/>
            <a:ext cx="352698" cy="4507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916785" y="3939218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916785" y="4735321"/>
            <a:ext cx="5146766" cy="3311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/>
        </p:nvSpPr>
        <p:spPr>
          <a:xfrm>
            <a:off x="6916785" y="5142602"/>
            <a:ext cx="5146766" cy="1162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שושה 12"/>
          <p:cNvSpPr/>
          <p:nvPr/>
        </p:nvSpPr>
        <p:spPr>
          <a:xfrm>
            <a:off x="169817" y="123876"/>
            <a:ext cx="5734595" cy="877416"/>
          </a:xfrm>
          <a:prstGeom prst="hexagon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215537" y="1123714"/>
            <a:ext cx="5643155" cy="148263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215537" y="2728773"/>
            <a:ext cx="5643155" cy="1651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215537" y="450259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>
            <a:off x="215537" y="563047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5927274" y="568965"/>
            <a:ext cx="891539" cy="1531583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5927274" y="2137313"/>
            <a:ext cx="849083" cy="265177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937070" y="3139199"/>
            <a:ext cx="829490" cy="291565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>
            <a:off x="5956663" y="1260697"/>
            <a:ext cx="832759" cy="175048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9490168" y="6304752"/>
            <a:ext cx="0" cy="3311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H="1">
            <a:off x="6244046" y="6635931"/>
            <a:ext cx="324612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6244046" y="536348"/>
            <a:ext cx="128996" cy="60995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H="1">
            <a:off x="5956663" y="562584"/>
            <a:ext cx="416379" cy="638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מלבן 25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27" name="מלבן 26"/>
          <p:cNvSpPr/>
          <p:nvPr/>
        </p:nvSpPr>
        <p:spPr>
          <a:xfrm>
            <a:off x="11981689" y="989195"/>
            <a:ext cx="1637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28" name="מלבן 27"/>
          <p:cNvSpPr/>
          <p:nvPr/>
        </p:nvSpPr>
        <p:spPr>
          <a:xfrm>
            <a:off x="5873494" y="935141"/>
            <a:ext cx="3609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ז</a:t>
            </a:r>
          </a:p>
        </p:txBody>
      </p:sp>
      <p:sp>
        <p:nvSpPr>
          <p:cNvPr id="29" name="מלבן 28"/>
          <p:cNvSpPr/>
          <p:nvPr/>
        </p:nvSpPr>
        <p:spPr>
          <a:xfrm>
            <a:off x="11816550" y="1851942"/>
            <a:ext cx="3690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</a:p>
        </p:txBody>
      </p:sp>
      <p:sp>
        <p:nvSpPr>
          <p:cNvPr id="30" name="מלבן 29"/>
          <p:cNvSpPr/>
          <p:nvPr/>
        </p:nvSpPr>
        <p:spPr>
          <a:xfrm>
            <a:off x="11802552" y="2685703"/>
            <a:ext cx="4187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</a:p>
        </p:txBody>
      </p:sp>
      <p:sp>
        <p:nvSpPr>
          <p:cNvPr id="31" name="מלבן 30"/>
          <p:cNvSpPr/>
          <p:nvPr/>
        </p:nvSpPr>
        <p:spPr>
          <a:xfrm>
            <a:off x="11766055" y="3919270"/>
            <a:ext cx="46198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</a:p>
        </p:txBody>
      </p:sp>
      <p:sp>
        <p:nvSpPr>
          <p:cNvPr id="32" name="מלבן 31"/>
          <p:cNvSpPr/>
          <p:nvPr/>
        </p:nvSpPr>
        <p:spPr>
          <a:xfrm>
            <a:off x="11802552" y="5400511"/>
            <a:ext cx="3614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</a:p>
        </p:txBody>
      </p:sp>
      <p:sp>
        <p:nvSpPr>
          <p:cNvPr id="23" name="מלבן מעוגל 22"/>
          <p:cNvSpPr/>
          <p:nvPr/>
        </p:nvSpPr>
        <p:spPr>
          <a:xfrm>
            <a:off x="2455273" y="2990244"/>
            <a:ext cx="7281454" cy="1874947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שבע מצוות בני נח </a:t>
            </a:r>
            <a:r>
              <a:rPr lang="en-US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 algn="ctr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מנין צריך בן נח לדעת על מצוותיו, </a:t>
            </a:r>
          </a:p>
          <a:p>
            <a:pPr algn="ctr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וכיצד ניתן לתבעו על אי-קיומן?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3234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864531" y="17634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"ולא תתורו אחרי לבבכם"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מדוע לא "אחרי ראשכם",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הן משכן הדעת בראש,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ומינות לכאורה מקלקול הדעת והשכל?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6864531" y="1001292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ענין אמונה, שאינה חובת איברים? לכאורה, חסר האמונה אנוס, ובעל האמונה אינו צריך ציווי? זאת ועוד </a:t>
            </a:r>
            <a:r>
              <a:rPr lang="en-US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התורה מתייחסת בחומרה יתירה  לכופרים. (יותר מע"ז, חומרת המאמין בע"ז ומקריב נפשו עליה.)</a:t>
            </a:r>
            <a:endParaRPr lang="en-US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6864531" y="1826236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אמונה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שנכשלו בה אף הפילוסופים הגדולים כל תינוק/ת מגיל 13 או 12 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6864531" y="2651181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שבע מצוות בני נח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מנין צריך בן נח לדעת על מצוותיו,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וכיצד ניתן לתבעו על אי-קיומן?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חץ למטה 7"/>
          <p:cNvSpPr/>
          <p:nvPr/>
        </p:nvSpPr>
        <p:spPr>
          <a:xfrm>
            <a:off x="9137470" y="3450431"/>
            <a:ext cx="352698" cy="4507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916785" y="3939218"/>
            <a:ext cx="5146766" cy="720000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916785" y="4735321"/>
            <a:ext cx="5146766" cy="3311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/>
        </p:nvSpPr>
        <p:spPr>
          <a:xfrm>
            <a:off x="6916785" y="5142602"/>
            <a:ext cx="5146766" cy="1162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שושה 12"/>
          <p:cNvSpPr/>
          <p:nvPr/>
        </p:nvSpPr>
        <p:spPr>
          <a:xfrm>
            <a:off x="169817" y="123876"/>
            <a:ext cx="5734595" cy="877416"/>
          </a:xfrm>
          <a:prstGeom prst="hexagon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215537" y="1123714"/>
            <a:ext cx="5643155" cy="148263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215537" y="2728773"/>
            <a:ext cx="5643155" cy="1651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215537" y="450259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>
            <a:off x="215537" y="563047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5933801" y="568965"/>
            <a:ext cx="885012" cy="1687538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5927274" y="2137313"/>
            <a:ext cx="849083" cy="265177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937070" y="3139199"/>
            <a:ext cx="829490" cy="291565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>
            <a:off x="5956663" y="1260697"/>
            <a:ext cx="832759" cy="175048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9490168" y="6304752"/>
            <a:ext cx="0" cy="3311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H="1">
            <a:off x="6244046" y="6635931"/>
            <a:ext cx="324612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6244046" y="536348"/>
            <a:ext cx="128996" cy="60995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H="1">
            <a:off x="5956663" y="562584"/>
            <a:ext cx="416379" cy="638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מלבן 22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26" name="מלבן 25"/>
          <p:cNvSpPr/>
          <p:nvPr/>
        </p:nvSpPr>
        <p:spPr>
          <a:xfrm>
            <a:off x="11912957" y="1025234"/>
            <a:ext cx="26206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27" name="מלבן 26"/>
          <p:cNvSpPr/>
          <p:nvPr/>
        </p:nvSpPr>
        <p:spPr>
          <a:xfrm>
            <a:off x="5860191" y="920749"/>
            <a:ext cx="3609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ז</a:t>
            </a:r>
          </a:p>
        </p:txBody>
      </p:sp>
      <p:sp>
        <p:nvSpPr>
          <p:cNvPr id="28" name="מלבן 27"/>
          <p:cNvSpPr/>
          <p:nvPr/>
        </p:nvSpPr>
        <p:spPr>
          <a:xfrm>
            <a:off x="11816550" y="1851942"/>
            <a:ext cx="3690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</a:p>
        </p:txBody>
      </p:sp>
      <p:sp>
        <p:nvSpPr>
          <p:cNvPr id="29" name="מלבן 28"/>
          <p:cNvSpPr/>
          <p:nvPr/>
        </p:nvSpPr>
        <p:spPr>
          <a:xfrm>
            <a:off x="11802552" y="2685703"/>
            <a:ext cx="4187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</a:p>
        </p:txBody>
      </p:sp>
      <p:sp>
        <p:nvSpPr>
          <p:cNvPr id="30" name="מלבן 29"/>
          <p:cNvSpPr/>
          <p:nvPr/>
        </p:nvSpPr>
        <p:spPr>
          <a:xfrm>
            <a:off x="11766055" y="3919270"/>
            <a:ext cx="46198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</a:p>
        </p:txBody>
      </p:sp>
      <p:sp>
        <p:nvSpPr>
          <p:cNvPr id="31" name="מלבן 30"/>
          <p:cNvSpPr/>
          <p:nvPr/>
        </p:nvSpPr>
        <p:spPr>
          <a:xfrm>
            <a:off x="11816550" y="5455235"/>
            <a:ext cx="3614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</a:p>
        </p:txBody>
      </p:sp>
    </p:spTree>
    <p:extLst>
      <p:ext uri="{BB962C8B-B14F-4D97-AF65-F5344CB8AC3E}">
        <p14:creationId xmlns:p14="http://schemas.microsoft.com/office/powerpoint/2010/main" val="804308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83" y="208323"/>
            <a:ext cx="9802206" cy="1022188"/>
          </a:xfrm>
        </p:spPr>
        <p:txBody>
          <a:bodyPr/>
          <a:lstStyle/>
          <a:p>
            <a:r>
              <a:rPr lang="he-IL" sz="4000" dirty="0"/>
              <a:t>סעיף ה' –</a:t>
            </a:r>
            <a:br>
              <a:rPr lang="he-IL" sz="4000" dirty="0"/>
            </a:br>
            <a:r>
              <a:rPr lang="he-IL" sz="4000" dirty="0"/>
              <a:t> יסוד באמונה שאין בו ספק לכל בר דעת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תמונה 5"/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7" t="18586"/>
          <a:stretch/>
        </p:blipFill>
        <p:spPr>
          <a:xfrm>
            <a:off x="3171211" y="1438835"/>
            <a:ext cx="2880000" cy="4320000"/>
          </a:xfrm>
          <a:prstGeom prst="rect">
            <a:avLst/>
          </a:prstGeom>
          <a:ln w="28575">
            <a:solidFill>
              <a:srgbClr val="192A72"/>
            </a:solidFill>
          </a:ln>
        </p:spPr>
      </p:pic>
      <p:pic>
        <p:nvPicPr>
          <p:cNvPr id="7" name="תמונה 6"/>
          <p:cNvPicPr>
            <a:picLocks/>
          </p:cNvPicPr>
          <p:nvPr/>
        </p:nvPicPr>
        <p:blipFill rotWithShape="1"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7" t="6667" b="23233"/>
          <a:stretch/>
        </p:blipFill>
        <p:spPr>
          <a:xfrm>
            <a:off x="6231870" y="1438835"/>
            <a:ext cx="2880000" cy="4320000"/>
          </a:xfrm>
          <a:prstGeom prst="rect">
            <a:avLst/>
          </a:prstGeom>
          <a:ln w="28575">
            <a:solidFill>
              <a:srgbClr val="192A72"/>
            </a:solidFill>
          </a:ln>
        </p:spPr>
      </p:pic>
      <p:pic>
        <p:nvPicPr>
          <p:cNvPr id="8" name="תמונה 7"/>
          <p:cNvPicPr>
            <a:picLocks/>
          </p:cNvPicPr>
          <p:nvPr/>
        </p:nvPicPr>
        <p:blipFill rotWithShape="1"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0" t="4645" r="10616" b="9697"/>
          <a:stretch/>
        </p:blipFill>
        <p:spPr>
          <a:xfrm>
            <a:off x="9292529" y="1438835"/>
            <a:ext cx="2880000" cy="4320000"/>
          </a:xfrm>
          <a:prstGeom prst="rect">
            <a:avLst/>
          </a:prstGeom>
          <a:ln w="28575">
            <a:solidFill>
              <a:srgbClr val="192A72"/>
            </a:solidFill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7" t="6863" r="10987" b="6863"/>
          <a:stretch/>
        </p:blipFill>
        <p:spPr>
          <a:xfrm>
            <a:off x="110552" y="1438835"/>
            <a:ext cx="2880000" cy="4320000"/>
          </a:xfrm>
          <a:prstGeom prst="rect">
            <a:avLst/>
          </a:prstGeom>
          <a:ln w="28575">
            <a:solidFill>
              <a:srgbClr val="192A72"/>
            </a:solidFill>
          </a:ln>
        </p:spPr>
      </p:pic>
    </p:spTree>
    <p:extLst>
      <p:ext uri="{BB962C8B-B14F-4D97-AF65-F5344CB8AC3E}">
        <p14:creationId xmlns:p14="http://schemas.microsoft.com/office/powerpoint/2010/main" val="4147005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83" y="208323"/>
            <a:ext cx="9802206" cy="1022188"/>
          </a:xfrm>
        </p:spPr>
        <p:txBody>
          <a:bodyPr/>
          <a:lstStyle/>
          <a:p>
            <a:r>
              <a:rPr lang="he-IL" sz="4000" dirty="0"/>
              <a:t>סעיף ה' –</a:t>
            </a:r>
            <a:br>
              <a:rPr lang="he-IL" sz="4000" dirty="0"/>
            </a:br>
            <a:r>
              <a:rPr lang="he-IL" sz="4000" dirty="0"/>
              <a:t> יסוד באמונה שאין בו ספק לכל בר דעת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961208" y="5858235"/>
            <a:ext cx="4440882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מהו הסיפור?</a:t>
            </a:r>
          </a:p>
        </p:txBody>
      </p:sp>
      <p:pic>
        <p:nvPicPr>
          <p:cNvPr id="10" name="תמונה 9"/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7" t="18586"/>
          <a:stretch/>
        </p:blipFill>
        <p:spPr>
          <a:xfrm>
            <a:off x="3171211" y="1438835"/>
            <a:ext cx="2880000" cy="4320000"/>
          </a:xfrm>
          <a:prstGeom prst="rect">
            <a:avLst/>
          </a:prstGeom>
          <a:ln w="28575">
            <a:solidFill>
              <a:srgbClr val="192A72"/>
            </a:solidFill>
          </a:ln>
        </p:spPr>
      </p:pic>
      <p:pic>
        <p:nvPicPr>
          <p:cNvPr id="11" name="תמונה 10"/>
          <p:cNvPicPr>
            <a:picLocks/>
          </p:cNvPicPr>
          <p:nvPr/>
        </p:nvPicPr>
        <p:blipFill rotWithShape="1"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7" t="6667" b="23233"/>
          <a:stretch/>
        </p:blipFill>
        <p:spPr>
          <a:xfrm>
            <a:off x="6231870" y="1438835"/>
            <a:ext cx="2880000" cy="4320000"/>
          </a:xfrm>
          <a:prstGeom prst="rect">
            <a:avLst/>
          </a:prstGeom>
          <a:ln w="28575">
            <a:solidFill>
              <a:srgbClr val="192A72"/>
            </a:solidFill>
          </a:ln>
        </p:spPr>
      </p:pic>
      <p:pic>
        <p:nvPicPr>
          <p:cNvPr id="12" name="תמונה 11"/>
          <p:cNvPicPr>
            <a:picLocks/>
          </p:cNvPicPr>
          <p:nvPr/>
        </p:nvPicPr>
        <p:blipFill rotWithShape="1"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0" t="4645" r="10616" b="9697"/>
          <a:stretch/>
        </p:blipFill>
        <p:spPr>
          <a:xfrm>
            <a:off x="9292529" y="1438835"/>
            <a:ext cx="2880000" cy="4320000"/>
          </a:xfrm>
          <a:prstGeom prst="rect">
            <a:avLst/>
          </a:prstGeom>
          <a:ln w="28575">
            <a:solidFill>
              <a:srgbClr val="192A72"/>
            </a:solidFill>
          </a:ln>
        </p:spPr>
      </p:pic>
      <p:pic>
        <p:nvPicPr>
          <p:cNvPr id="15" name="תמונה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7" t="6863" r="10987" b="6863"/>
          <a:stretch/>
        </p:blipFill>
        <p:spPr>
          <a:xfrm>
            <a:off x="110552" y="1438835"/>
            <a:ext cx="2880000" cy="4320000"/>
          </a:xfrm>
          <a:prstGeom prst="rect">
            <a:avLst/>
          </a:prstGeom>
          <a:ln w="28575">
            <a:solidFill>
              <a:srgbClr val="192A72"/>
            </a:solidFill>
          </a:ln>
        </p:spPr>
      </p:pic>
    </p:spTree>
    <p:extLst>
      <p:ext uri="{BB962C8B-B14F-4D97-AF65-F5344CB8AC3E}">
        <p14:creationId xmlns:p14="http://schemas.microsoft.com/office/powerpoint/2010/main" val="3529678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83" y="208323"/>
            <a:ext cx="9802206" cy="1022188"/>
          </a:xfrm>
        </p:spPr>
        <p:txBody>
          <a:bodyPr/>
          <a:lstStyle/>
          <a:p>
            <a:r>
              <a:rPr lang="he-IL" sz="4000" dirty="0"/>
              <a:t>סעיף ה' –</a:t>
            </a:r>
            <a:br>
              <a:rPr lang="he-IL" sz="4000" dirty="0"/>
            </a:br>
            <a:r>
              <a:rPr lang="he-IL" sz="4000" dirty="0"/>
              <a:t> יסוד באמונה שאין בו ספק לכל בר דעת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0831" y="2286000"/>
            <a:ext cx="947650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b="1" dirty="0">
                <a:solidFill>
                  <a:srgbClr val="92D05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כל דבר שניכרים בו סימני חכמה מעיד על כוונת מכוון</a:t>
            </a:r>
          </a:p>
        </p:txBody>
      </p:sp>
    </p:spTree>
    <p:extLst>
      <p:ext uri="{BB962C8B-B14F-4D97-AF65-F5344CB8AC3E}">
        <p14:creationId xmlns:p14="http://schemas.microsoft.com/office/powerpoint/2010/main" val="74067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488B563F-24CA-454A-B7ED-A52943492F5E}"/>
              </a:ext>
            </a:extLst>
          </p:cNvPr>
          <p:cNvSpPr/>
          <p:nvPr/>
        </p:nvSpPr>
        <p:spPr>
          <a:xfrm>
            <a:off x="12279398" y="0"/>
            <a:ext cx="2277745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מחקו שקופית זו  בסיום הכנת המצגת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192132"/>
            <a:ext cx="4572000" cy="651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2280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83" y="208323"/>
            <a:ext cx="9802206" cy="1022188"/>
          </a:xfrm>
        </p:spPr>
        <p:txBody>
          <a:bodyPr/>
          <a:lstStyle/>
          <a:p>
            <a:r>
              <a:rPr lang="he-IL" sz="4000" dirty="0"/>
              <a:t>סעיף ה' –</a:t>
            </a:r>
            <a:br>
              <a:rPr lang="he-IL" sz="4000" dirty="0"/>
            </a:br>
            <a:r>
              <a:rPr lang="he-IL" sz="4000" dirty="0"/>
              <a:t> יסוד באמונה שאין בו ספק לכל בר דעת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570" y="1438835"/>
            <a:ext cx="11154017" cy="707886"/>
          </a:xfrm>
          <a:prstGeom prst="rect">
            <a:avLst/>
          </a:prstGeom>
          <a:solidFill>
            <a:srgbClr val="94A9B6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rgbClr val="92D05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כל דבר שניכרים בו סימני חכמה מעיד על כוונת מכוון</a:t>
            </a:r>
          </a:p>
        </p:txBody>
      </p:sp>
    </p:spTree>
    <p:extLst>
      <p:ext uri="{BB962C8B-B14F-4D97-AF65-F5344CB8AC3E}">
        <p14:creationId xmlns:p14="http://schemas.microsoft.com/office/powerpoint/2010/main" val="3050733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83" y="208323"/>
            <a:ext cx="9802206" cy="1022188"/>
          </a:xfrm>
        </p:spPr>
        <p:txBody>
          <a:bodyPr/>
          <a:lstStyle/>
          <a:p>
            <a:r>
              <a:rPr lang="he-IL" sz="4000" dirty="0"/>
              <a:t>סעיף ה' –</a:t>
            </a:r>
            <a:br>
              <a:rPr lang="he-IL" sz="4000" dirty="0"/>
            </a:br>
            <a:r>
              <a:rPr lang="he-IL" sz="4000" dirty="0"/>
              <a:t> יסוד באמונה שאין בו ספק לכל בר דעת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570" y="1438835"/>
            <a:ext cx="11154017" cy="707886"/>
          </a:xfrm>
          <a:prstGeom prst="rect">
            <a:avLst/>
          </a:prstGeom>
          <a:solidFill>
            <a:srgbClr val="94A9B6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rgbClr val="92D05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כל דבר שניכרים בו סימני חכמה מעיד על כוונת מכוון</a:t>
            </a:r>
          </a:p>
        </p:txBody>
      </p:sp>
      <p:pic>
        <p:nvPicPr>
          <p:cNvPr id="6" name="Picture 2" descr="Nokia 1280, Cell Phone, Mobile, Old Model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6771" y1="67969" x2="32500" y2="74531"/>
                        <a14:backgroundMark x1="27500" y1="68906" x2="35104" y2="80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97" t="11633" r="20203" b="18595"/>
          <a:stretch/>
        </p:blipFill>
        <p:spPr bwMode="auto">
          <a:xfrm rot="19720874">
            <a:off x="6881582" y="2047553"/>
            <a:ext cx="5676372" cy="440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754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864531" y="17634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"ולא תתורו אחרי לבבכם"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מדוע לא "אחרי ראשכם",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הן משכן הדעת בראש,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ומינות לכאורה מקלקול הדעת והשכל?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6864531" y="1001292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ענין אמונה, שאינה חובת איברים? לכאורה, חסר האמונה אנוס, ובעל האמונה אינו צריך ציווי? זאת ועוד </a:t>
            </a:r>
            <a:r>
              <a:rPr lang="en-US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התורה מתייחסת בחומרה יתירה  לכופרים. (יותר מע"ז, חומרת המאמין בע"ז ומקריב נפשו עליה.)</a:t>
            </a:r>
            <a:endParaRPr lang="en-US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6864531" y="1826236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אמונה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שנכשלו בה אף הפילוסופים הגדולים כל תינוק/ת מגיל 13 או 12 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6864531" y="2651181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שבע מצוות בני נח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מנין צריך בן נח לדעת על מצוותיו,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וכיצד ניתן לתבעו על אי-קיומן?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חץ למטה 7"/>
          <p:cNvSpPr/>
          <p:nvPr/>
        </p:nvSpPr>
        <p:spPr>
          <a:xfrm>
            <a:off x="9137470" y="3450431"/>
            <a:ext cx="352698" cy="4507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916785" y="3939218"/>
            <a:ext cx="5146766" cy="720000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916785" y="4735321"/>
            <a:ext cx="5146766" cy="3311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/>
        </p:nvSpPr>
        <p:spPr>
          <a:xfrm>
            <a:off x="6916785" y="5142602"/>
            <a:ext cx="5146766" cy="1162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שושה 12"/>
          <p:cNvSpPr/>
          <p:nvPr/>
        </p:nvSpPr>
        <p:spPr>
          <a:xfrm>
            <a:off x="169817" y="123876"/>
            <a:ext cx="5734595" cy="877416"/>
          </a:xfrm>
          <a:prstGeom prst="hexagon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215537" y="1123714"/>
            <a:ext cx="5643155" cy="148263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215537" y="2728773"/>
            <a:ext cx="5643155" cy="1651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215537" y="450259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>
            <a:off x="215537" y="563047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5904412" y="634440"/>
            <a:ext cx="885010" cy="1451603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5927274" y="2137313"/>
            <a:ext cx="849083" cy="265177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937070" y="3139199"/>
            <a:ext cx="829490" cy="291565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>
            <a:off x="5956663" y="1260697"/>
            <a:ext cx="832759" cy="175048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9490168" y="6304752"/>
            <a:ext cx="0" cy="3311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H="1">
            <a:off x="6244046" y="6635931"/>
            <a:ext cx="324612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6244046" y="536348"/>
            <a:ext cx="128996" cy="60995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H="1">
            <a:off x="5956663" y="562584"/>
            <a:ext cx="416379" cy="638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מלבן 25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27" name="מלבן 26"/>
          <p:cNvSpPr/>
          <p:nvPr/>
        </p:nvSpPr>
        <p:spPr>
          <a:xfrm>
            <a:off x="12011297" y="1025234"/>
            <a:ext cx="1637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28" name="מלבן 27"/>
          <p:cNvSpPr/>
          <p:nvPr/>
        </p:nvSpPr>
        <p:spPr>
          <a:xfrm>
            <a:off x="5850528" y="887832"/>
            <a:ext cx="31886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ז</a:t>
            </a:r>
          </a:p>
        </p:txBody>
      </p:sp>
      <p:sp>
        <p:nvSpPr>
          <p:cNvPr id="29" name="מלבן 28"/>
          <p:cNvSpPr/>
          <p:nvPr/>
        </p:nvSpPr>
        <p:spPr>
          <a:xfrm>
            <a:off x="11816550" y="1851942"/>
            <a:ext cx="3690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</a:p>
        </p:txBody>
      </p:sp>
      <p:sp>
        <p:nvSpPr>
          <p:cNvPr id="30" name="מלבן 29"/>
          <p:cNvSpPr/>
          <p:nvPr/>
        </p:nvSpPr>
        <p:spPr>
          <a:xfrm>
            <a:off x="11802552" y="2685703"/>
            <a:ext cx="4187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</a:p>
        </p:txBody>
      </p:sp>
      <p:sp>
        <p:nvSpPr>
          <p:cNvPr id="31" name="מלבן 30"/>
          <p:cNvSpPr/>
          <p:nvPr/>
        </p:nvSpPr>
        <p:spPr>
          <a:xfrm>
            <a:off x="11766055" y="3919270"/>
            <a:ext cx="46198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</a:p>
        </p:txBody>
      </p:sp>
      <p:sp>
        <p:nvSpPr>
          <p:cNvPr id="32" name="מלבן 31"/>
          <p:cNvSpPr/>
          <p:nvPr/>
        </p:nvSpPr>
        <p:spPr>
          <a:xfrm>
            <a:off x="11816550" y="5459795"/>
            <a:ext cx="3614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</a:p>
        </p:txBody>
      </p:sp>
      <p:sp>
        <p:nvSpPr>
          <p:cNvPr id="38" name="מלבן 37"/>
          <p:cNvSpPr/>
          <p:nvPr/>
        </p:nvSpPr>
        <p:spPr>
          <a:xfrm>
            <a:off x="5493203" y="4840358"/>
            <a:ext cx="55816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יא</a:t>
            </a:r>
          </a:p>
        </p:txBody>
      </p:sp>
      <p:sp>
        <p:nvSpPr>
          <p:cNvPr id="23" name="מלבן מעוגל 22"/>
          <p:cNvSpPr/>
          <p:nvPr/>
        </p:nvSpPr>
        <p:spPr>
          <a:xfrm>
            <a:off x="2358393" y="4345498"/>
            <a:ext cx="7281454" cy="1874947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האמונה מוכחת לכל בר דעת מהתבוננות בבריאה. בדברים ללא כוונת מכוון לא ניכרים סימני חכמה.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2980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864531" y="17634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"ולא תתורו אחרי לבבכם"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מדוע לא "אחרי ראשכם",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הן משכן הדעת בראש,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ומינות לכאורה מקלקול הדעת והשכל?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6864531" y="1001292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ענין אמונה, שאינה חובת איברים? לכאורה, חסר האמונה אנוס, ובעל האמונה אינו צריך ציווי? זאת ועוד </a:t>
            </a:r>
            <a:r>
              <a:rPr lang="en-US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התורה מתייחסת בחומרה יתירה  לכופרים. (יותר מע"ז, חומרת המאמין בע"ז ומקריב נפשו עליה.)</a:t>
            </a:r>
            <a:endParaRPr lang="en-US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6864531" y="1826236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אמונה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שנכשלו בה אף הפילוסופים הגדולים כל תינוק/ת מגיל 13 או 12 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6864531" y="2651181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שבע מצוות בני נח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מנין צריך בן נח לדעת על מצוותיו,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וכיצד ניתן לתבעו על אי-קיומן?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חץ למטה 7"/>
          <p:cNvSpPr/>
          <p:nvPr/>
        </p:nvSpPr>
        <p:spPr>
          <a:xfrm>
            <a:off x="9137470" y="3450431"/>
            <a:ext cx="352698" cy="4507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916785" y="393921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האמונה מוכחת לכל בר דעת מהתבוננות בבריאה. בדברים ללא כוונת מכוון לא ניכרים סימני חכמה.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6916785" y="4735321"/>
            <a:ext cx="5146766" cy="3311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/>
        </p:nvSpPr>
        <p:spPr>
          <a:xfrm>
            <a:off x="6916785" y="5142602"/>
            <a:ext cx="5146766" cy="1162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שושה 12"/>
          <p:cNvSpPr/>
          <p:nvPr/>
        </p:nvSpPr>
        <p:spPr>
          <a:xfrm>
            <a:off x="169817" y="123876"/>
            <a:ext cx="5734595" cy="877416"/>
          </a:xfrm>
          <a:prstGeom prst="hexagon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215537" y="1123714"/>
            <a:ext cx="5643155" cy="148263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215537" y="2728773"/>
            <a:ext cx="5643155" cy="1651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215537" y="450259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>
            <a:off x="215537" y="563047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5949203" y="568965"/>
            <a:ext cx="869610" cy="1687538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5927274" y="2137313"/>
            <a:ext cx="849083" cy="265177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937070" y="3139199"/>
            <a:ext cx="829490" cy="291565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>
            <a:off x="5956663" y="1260697"/>
            <a:ext cx="832759" cy="175048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9490168" y="6304752"/>
            <a:ext cx="0" cy="3311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H="1">
            <a:off x="6244046" y="6635931"/>
            <a:ext cx="324612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6244046" y="536348"/>
            <a:ext cx="128996" cy="60995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H="1">
            <a:off x="5956663" y="562584"/>
            <a:ext cx="416379" cy="638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מלבן 22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26" name="מלבן 25"/>
          <p:cNvSpPr/>
          <p:nvPr/>
        </p:nvSpPr>
        <p:spPr>
          <a:xfrm>
            <a:off x="12011297" y="1025234"/>
            <a:ext cx="1637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27" name="מלבן 26"/>
          <p:cNvSpPr/>
          <p:nvPr/>
        </p:nvSpPr>
        <p:spPr>
          <a:xfrm>
            <a:off x="5883050" y="1005224"/>
            <a:ext cx="3609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ז</a:t>
            </a:r>
          </a:p>
        </p:txBody>
      </p:sp>
      <p:sp>
        <p:nvSpPr>
          <p:cNvPr id="28" name="מלבן 27"/>
          <p:cNvSpPr/>
          <p:nvPr/>
        </p:nvSpPr>
        <p:spPr>
          <a:xfrm>
            <a:off x="11816550" y="1851942"/>
            <a:ext cx="3690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</a:p>
        </p:txBody>
      </p:sp>
      <p:sp>
        <p:nvSpPr>
          <p:cNvPr id="29" name="מלבן 28"/>
          <p:cNvSpPr/>
          <p:nvPr/>
        </p:nvSpPr>
        <p:spPr>
          <a:xfrm>
            <a:off x="11802552" y="2685703"/>
            <a:ext cx="4187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</a:p>
        </p:txBody>
      </p:sp>
      <p:sp>
        <p:nvSpPr>
          <p:cNvPr id="30" name="מלבן 29"/>
          <p:cNvSpPr/>
          <p:nvPr/>
        </p:nvSpPr>
        <p:spPr>
          <a:xfrm>
            <a:off x="11902925" y="3919270"/>
            <a:ext cx="2167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</a:p>
        </p:txBody>
      </p:sp>
      <p:sp>
        <p:nvSpPr>
          <p:cNvPr id="31" name="מלבן 30"/>
          <p:cNvSpPr/>
          <p:nvPr/>
        </p:nvSpPr>
        <p:spPr>
          <a:xfrm>
            <a:off x="11802552" y="5400511"/>
            <a:ext cx="3614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</a:p>
        </p:txBody>
      </p:sp>
    </p:spTree>
    <p:extLst>
      <p:ext uri="{BB962C8B-B14F-4D97-AF65-F5344CB8AC3E}">
        <p14:creationId xmlns:p14="http://schemas.microsoft.com/office/powerpoint/2010/main" val="3152807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864531" y="17634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"ולא תתורו אחרי לבבכם"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מדוע לא "אחרי ראשכם",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הן משכן הדעת בראש,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ומינות לכאורה מקלקול הדעת והשכל?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6864531" y="1001292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ענין אמונה, שאינה חובת איברים? לכאורה, חסר האמונה אנוס, ובעל האמונה אינו צריך ציווי? זאת ועוד </a:t>
            </a:r>
            <a:r>
              <a:rPr lang="en-US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התורה מתייחסת בחומרה יתירה  לכופרים. (יותר מע"ז, חומרת המאמין בע"ז ומקריב נפשו עליה.)</a:t>
            </a:r>
            <a:endParaRPr lang="en-US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6864531" y="1826236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אמונה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שנכשלו בה אף הפילוסופים הגדולים כל תינוק/ת מגיל 13 או 12 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6864531" y="2651181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שבע מצוות בני נח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מנין צריך בן נח לדעת על מצוותיו,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וכיצד ניתן לתבעו על אי-קיומן?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חץ למטה 7"/>
          <p:cNvSpPr/>
          <p:nvPr/>
        </p:nvSpPr>
        <p:spPr>
          <a:xfrm>
            <a:off x="9137470" y="3450431"/>
            <a:ext cx="352698" cy="4507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916785" y="393921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האמונה מוכחת לכל בר דעת מהתבוננות בבריאה. בדברים ללא כוונת מכוון לא ניכרים סימני חכמה.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6916785" y="4735321"/>
            <a:ext cx="5146766" cy="331178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sz="13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6916785" y="5142602"/>
            <a:ext cx="5146766" cy="1162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שושה 12"/>
          <p:cNvSpPr/>
          <p:nvPr/>
        </p:nvSpPr>
        <p:spPr>
          <a:xfrm>
            <a:off x="169817" y="123876"/>
            <a:ext cx="5734595" cy="877416"/>
          </a:xfrm>
          <a:prstGeom prst="hexagon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215537" y="1123714"/>
            <a:ext cx="5643155" cy="148263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215537" y="2728773"/>
            <a:ext cx="5643155" cy="1651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215537" y="450259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>
            <a:off x="215537" y="563047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5953396" y="568965"/>
            <a:ext cx="865417" cy="151037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5927274" y="2137313"/>
            <a:ext cx="849083" cy="265177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937070" y="3139199"/>
            <a:ext cx="829490" cy="291565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>
            <a:off x="5956663" y="1260697"/>
            <a:ext cx="832759" cy="175048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9490168" y="6304752"/>
            <a:ext cx="0" cy="3311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H="1">
            <a:off x="6244046" y="6635931"/>
            <a:ext cx="324612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6244046" y="536348"/>
            <a:ext cx="128996" cy="60995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H="1">
            <a:off x="5956663" y="562584"/>
            <a:ext cx="416379" cy="638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מלבן 25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27" name="מלבן 26"/>
          <p:cNvSpPr/>
          <p:nvPr/>
        </p:nvSpPr>
        <p:spPr>
          <a:xfrm>
            <a:off x="12011297" y="1025234"/>
            <a:ext cx="1637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28" name="מלבן 27"/>
          <p:cNvSpPr/>
          <p:nvPr/>
        </p:nvSpPr>
        <p:spPr>
          <a:xfrm>
            <a:off x="5868356" y="911535"/>
            <a:ext cx="3609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ז</a:t>
            </a:r>
          </a:p>
        </p:txBody>
      </p:sp>
      <p:sp>
        <p:nvSpPr>
          <p:cNvPr id="29" name="מלבן 28"/>
          <p:cNvSpPr/>
          <p:nvPr/>
        </p:nvSpPr>
        <p:spPr>
          <a:xfrm>
            <a:off x="11816550" y="1851942"/>
            <a:ext cx="3690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</a:p>
        </p:txBody>
      </p:sp>
      <p:sp>
        <p:nvSpPr>
          <p:cNvPr id="30" name="מלבן 29"/>
          <p:cNvSpPr/>
          <p:nvPr/>
        </p:nvSpPr>
        <p:spPr>
          <a:xfrm>
            <a:off x="11802552" y="2685703"/>
            <a:ext cx="4187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</a:p>
        </p:txBody>
      </p:sp>
      <p:sp>
        <p:nvSpPr>
          <p:cNvPr id="31" name="מלבן 30"/>
          <p:cNvSpPr/>
          <p:nvPr/>
        </p:nvSpPr>
        <p:spPr>
          <a:xfrm>
            <a:off x="11902925" y="3919270"/>
            <a:ext cx="2167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</a:p>
        </p:txBody>
      </p:sp>
      <p:sp>
        <p:nvSpPr>
          <p:cNvPr id="32" name="מלבן 31"/>
          <p:cNvSpPr/>
          <p:nvPr/>
        </p:nvSpPr>
        <p:spPr>
          <a:xfrm>
            <a:off x="11816550" y="5400511"/>
            <a:ext cx="3614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</a:p>
        </p:txBody>
      </p:sp>
      <p:sp>
        <p:nvSpPr>
          <p:cNvPr id="23" name="מלבן מעוגל 22"/>
          <p:cNvSpPr/>
          <p:nvPr/>
        </p:nvSpPr>
        <p:spPr>
          <a:xfrm>
            <a:off x="3071508" y="4988985"/>
            <a:ext cx="6383825" cy="1526750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לכן נתמה - 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איך </a:t>
            </a:r>
            <a:r>
              <a:rPr lang="he-IL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נואלו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פילוסופים גדולים לומר שהעולם נעשה במקרה?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8225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864531" y="17634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"ולא תתורו אחרי לבבכם"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מדוע לא "אחרי ראשכם",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הן משכן הדעת בראש,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ומינות לכאורה מקלקול הדעת והשכל?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6864531" y="1001292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ענין אמונה, שאינה חובת איברים? לכאורה, חסר האמונה אנוס, ובעל האמונה אינו צריך ציווי? זאת ועוד </a:t>
            </a:r>
            <a:r>
              <a:rPr lang="en-US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התורה מתייחסת בחומרה יתירה  לכופרים. (יותר מע"ז, חומרת המאמין בע"ז ומקריב נפשו עליה.)</a:t>
            </a:r>
            <a:endParaRPr lang="en-US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6864531" y="1826236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אמונה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שנכשלו בה אף הפילוסופים הגדולים כל תינוק/ת מגיל 13 או 12 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6864531" y="2651181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שבע מצוות בני נח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מנין צריך בן נח לדעת על מצוותיו,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וכיצד ניתן לתבעו על אי-קיומן?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חץ למטה 7"/>
          <p:cNvSpPr/>
          <p:nvPr/>
        </p:nvSpPr>
        <p:spPr>
          <a:xfrm>
            <a:off x="9137470" y="3450431"/>
            <a:ext cx="352698" cy="4507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916785" y="393921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האמונה מוכחת לכל בר דעת מהתבוננות בבריאה. בדברים ללא כוונת מכוון לא ניכרים סימני חכמה.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6916785" y="4735321"/>
            <a:ext cx="5146766" cy="3311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לכן נתמה איך </a:t>
            </a:r>
            <a:r>
              <a:rPr lang="he-IL" sz="13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נואלו</a:t>
            </a:r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 פילוסופים גדולים לומר שהעולם נעשה במקרה?</a:t>
            </a:r>
            <a:endParaRPr lang="en-US" sz="13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6916785" y="5142602"/>
            <a:ext cx="5146766" cy="1162150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שושה 12"/>
          <p:cNvSpPr/>
          <p:nvPr/>
        </p:nvSpPr>
        <p:spPr>
          <a:xfrm>
            <a:off x="169817" y="123876"/>
            <a:ext cx="5734595" cy="877416"/>
          </a:xfrm>
          <a:prstGeom prst="hexagon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215537" y="1123714"/>
            <a:ext cx="5643155" cy="148263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215537" y="2728773"/>
            <a:ext cx="5643155" cy="1651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215537" y="450259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>
            <a:off x="215537" y="563047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5933801" y="568965"/>
            <a:ext cx="885011" cy="1434213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5927274" y="2137313"/>
            <a:ext cx="849083" cy="265177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937070" y="3139199"/>
            <a:ext cx="829490" cy="291565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>
            <a:off x="5956663" y="1260697"/>
            <a:ext cx="832759" cy="175048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9490168" y="6304752"/>
            <a:ext cx="0" cy="3311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H="1">
            <a:off x="6244046" y="6635931"/>
            <a:ext cx="324612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6244046" y="536348"/>
            <a:ext cx="128996" cy="60995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H="1">
            <a:off x="5956663" y="562584"/>
            <a:ext cx="416379" cy="638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מלבן 22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26" name="מלבן 25"/>
          <p:cNvSpPr/>
          <p:nvPr/>
        </p:nvSpPr>
        <p:spPr>
          <a:xfrm>
            <a:off x="12011297" y="1025234"/>
            <a:ext cx="1637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27" name="מלבן 26"/>
          <p:cNvSpPr/>
          <p:nvPr/>
        </p:nvSpPr>
        <p:spPr>
          <a:xfrm>
            <a:off x="5915347" y="920749"/>
            <a:ext cx="3058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ז</a:t>
            </a:r>
          </a:p>
        </p:txBody>
      </p:sp>
      <p:sp>
        <p:nvSpPr>
          <p:cNvPr id="28" name="מלבן 27"/>
          <p:cNvSpPr/>
          <p:nvPr/>
        </p:nvSpPr>
        <p:spPr>
          <a:xfrm>
            <a:off x="11816550" y="1851942"/>
            <a:ext cx="3690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</a:p>
        </p:txBody>
      </p:sp>
      <p:sp>
        <p:nvSpPr>
          <p:cNvPr id="29" name="מלבן 28"/>
          <p:cNvSpPr/>
          <p:nvPr/>
        </p:nvSpPr>
        <p:spPr>
          <a:xfrm>
            <a:off x="11802552" y="2685703"/>
            <a:ext cx="4187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</a:p>
        </p:txBody>
      </p:sp>
      <p:sp>
        <p:nvSpPr>
          <p:cNvPr id="30" name="מלבן 29"/>
          <p:cNvSpPr/>
          <p:nvPr/>
        </p:nvSpPr>
        <p:spPr>
          <a:xfrm>
            <a:off x="11902925" y="3919270"/>
            <a:ext cx="2167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</a:p>
        </p:txBody>
      </p:sp>
      <p:sp>
        <p:nvSpPr>
          <p:cNvPr id="31" name="מלבן 30"/>
          <p:cNvSpPr/>
          <p:nvPr/>
        </p:nvSpPr>
        <p:spPr>
          <a:xfrm>
            <a:off x="11916938" y="5400511"/>
            <a:ext cx="2750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</a:p>
        </p:txBody>
      </p:sp>
    </p:spTree>
    <p:extLst>
      <p:ext uri="{BB962C8B-B14F-4D97-AF65-F5344CB8AC3E}">
        <p14:creationId xmlns:p14="http://schemas.microsoft.com/office/powerpoint/2010/main" val="2284866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051837" y="638859"/>
            <a:ext cx="9802206" cy="720000"/>
          </a:xfrm>
        </p:spPr>
        <p:txBody>
          <a:bodyPr/>
          <a:lstStyle/>
          <a:p>
            <a:r>
              <a:rPr lang="he-IL" dirty="0"/>
              <a:t>סעיף ו': </a:t>
            </a:r>
            <a:br>
              <a:rPr lang="he-IL" dirty="0"/>
            </a:br>
            <a:r>
              <a:rPr lang="he-IL" dirty="0"/>
              <a:t>"ופתרון החידה מצינו בתורה הקדושה המגלה לנו כל סתום"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8036" y="2410691"/>
            <a:ext cx="11083637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לא </a:t>
            </a:r>
            <a:r>
              <a:rPr lang="he-IL" sz="6000" b="1" dirty="0" err="1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תקח</a:t>
            </a:r>
            <a:r>
              <a:rPr lang="he-IL" sz="60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שוחד כי </a:t>
            </a:r>
          </a:p>
          <a:p>
            <a:pPr algn="ctr"/>
            <a:r>
              <a:rPr lang="he-IL" sz="60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השוחד יעוור עיני חכמים"</a:t>
            </a:r>
          </a:p>
          <a:p>
            <a:pPr algn="ctr"/>
            <a:r>
              <a:rPr lang="he-IL" sz="44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(דברים ט"ז, י"ט)</a:t>
            </a:r>
            <a:endParaRPr lang="en-US" sz="4400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06140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051837" y="638859"/>
            <a:ext cx="9802206" cy="720000"/>
          </a:xfrm>
        </p:spPr>
        <p:txBody>
          <a:bodyPr/>
          <a:lstStyle/>
          <a:p>
            <a:r>
              <a:rPr lang="he-IL" dirty="0"/>
              <a:t>סעיף ו': </a:t>
            </a:r>
            <a:br>
              <a:rPr lang="he-IL" dirty="0"/>
            </a:br>
            <a:r>
              <a:rPr lang="he-IL" dirty="0"/>
              <a:t>"ופתרון החידה מצינו בתורה הקדושה המגלה לנו כל סתום"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8036" y="2410691"/>
            <a:ext cx="11083637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לא </a:t>
            </a:r>
            <a:r>
              <a:rPr lang="he-IL" sz="6000" b="1" dirty="0" err="1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תקח</a:t>
            </a:r>
            <a:r>
              <a:rPr lang="he-IL" sz="60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שוחד כי </a:t>
            </a:r>
          </a:p>
          <a:p>
            <a:pPr algn="ctr"/>
            <a:r>
              <a:rPr lang="he-IL" sz="60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השוחד יעוור עיני חכמים"</a:t>
            </a:r>
          </a:p>
          <a:p>
            <a:pPr algn="ctr"/>
            <a:r>
              <a:rPr lang="he-IL" sz="44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(דברים ט"ז, י"ט)</a:t>
            </a:r>
            <a:endParaRPr lang="en-US" sz="4400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" name="אליפסה 1"/>
          <p:cNvSpPr/>
          <p:nvPr/>
        </p:nvSpPr>
        <p:spPr>
          <a:xfrm>
            <a:off x="4142509" y="2230582"/>
            <a:ext cx="1995055" cy="1205345"/>
          </a:xfrm>
          <a:prstGeom prst="ellipse">
            <a:avLst/>
          </a:prstGeom>
          <a:noFill/>
          <a:ln w="38100">
            <a:solidFill>
              <a:srgbClr val="192A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075" name="Picture 3" descr="Question, Question Mark, Gold, Characters, Symbol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9" y="3707863"/>
            <a:ext cx="2526682" cy="25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87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051837" y="638859"/>
            <a:ext cx="9802206" cy="720000"/>
          </a:xfrm>
        </p:spPr>
        <p:txBody>
          <a:bodyPr/>
          <a:lstStyle/>
          <a:p>
            <a:r>
              <a:rPr lang="he-IL" dirty="0"/>
              <a:t>סעיף ו': </a:t>
            </a:r>
            <a:br>
              <a:rPr lang="he-IL" dirty="0"/>
            </a:br>
            <a:r>
              <a:rPr lang="he-IL" dirty="0"/>
              <a:t>"ופתרון החידה מצינו בתורה הקדושה המגלה לנו כל סתום"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8036" y="2410691"/>
            <a:ext cx="11083637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לא </a:t>
            </a:r>
            <a:r>
              <a:rPr lang="he-IL" sz="6000" b="1" dirty="0" err="1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תקח</a:t>
            </a:r>
            <a:r>
              <a:rPr lang="he-IL" sz="60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שוחד כי </a:t>
            </a:r>
          </a:p>
          <a:p>
            <a:pPr algn="ctr"/>
            <a:r>
              <a:rPr lang="he-IL" sz="60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השוחד יעוור עיני חכמים"</a:t>
            </a:r>
          </a:p>
          <a:p>
            <a:pPr algn="ctr"/>
            <a:r>
              <a:rPr lang="he-IL" sz="44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(דברים ט"ז, י"ט)</a:t>
            </a:r>
            <a:endParaRPr lang="en-US" sz="4400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3075" name="Picture 3" descr="Question, Question Mark, Gold, Characters, Symbol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9" y="3707863"/>
            <a:ext cx="2526682" cy="25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אליפסה 7"/>
          <p:cNvSpPr/>
          <p:nvPr/>
        </p:nvSpPr>
        <p:spPr>
          <a:xfrm>
            <a:off x="2479963" y="3190633"/>
            <a:ext cx="2286001" cy="1297126"/>
          </a:xfrm>
          <a:prstGeom prst="ellipse">
            <a:avLst/>
          </a:prstGeom>
          <a:noFill/>
          <a:ln w="38100">
            <a:solidFill>
              <a:srgbClr val="192A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5286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051837" y="638859"/>
            <a:ext cx="9802206" cy="720000"/>
          </a:xfrm>
        </p:spPr>
        <p:txBody>
          <a:bodyPr/>
          <a:lstStyle/>
          <a:p>
            <a:r>
              <a:rPr lang="he-IL" dirty="0"/>
              <a:t>סעיף ו': </a:t>
            </a:r>
            <a:br>
              <a:rPr lang="he-IL" dirty="0"/>
            </a:br>
            <a:r>
              <a:rPr lang="he-IL" dirty="0"/>
              <a:t>"ופתרון החידה מצינו בתורה הקדושה המגלה לנו כל סתום"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8036" y="2410691"/>
            <a:ext cx="11083637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לא </a:t>
            </a:r>
            <a:r>
              <a:rPr lang="he-IL" sz="6000" b="1" dirty="0" err="1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תקח</a:t>
            </a:r>
            <a:r>
              <a:rPr lang="he-IL" sz="60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שוחד כי </a:t>
            </a:r>
          </a:p>
          <a:p>
            <a:pPr algn="ctr"/>
            <a:r>
              <a:rPr lang="he-IL" sz="60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השוחד יעוור עיני חכמים"</a:t>
            </a:r>
          </a:p>
          <a:p>
            <a:pPr algn="ctr"/>
            <a:r>
              <a:rPr lang="he-IL" sz="44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(דברים ט"ז, י"ט)</a:t>
            </a:r>
            <a:endParaRPr lang="en-US" sz="4400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" name="אליפסה 1"/>
          <p:cNvSpPr/>
          <p:nvPr/>
        </p:nvSpPr>
        <p:spPr>
          <a:xfrm>
            <a:off x="4142509" y="2230582"/>
            <a:ext cx="1995055" cy="1205345"/>
          </a:xfrm>
          <a:prstGeom prst="ellipse">
            <a:avLst/>
          </a:prstGeom>
          <a:noFill/>
          <a:ln w="38100">
            <a:solidFill>
              <a:srgbClr val="192A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חץ ימינה מחורץ 2"/>
          <p:cNvSpPr/>
          <p:nvPr/>
        </p:nvSpPr>
        <p:spPr>
          <a:xfrm rot="10800000">
            <a:off x="2549235" y="2029691"/>
            <a:ext cx="1990702" cy="762000"/>
          </a:xfrm>
          <a:prstGeom prst="notchedRightArrow">
            <a:avLst/>
          </a:prstGeom>
          <a:solidFill>
            <a:srgbClr val="6C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126177" y="1739859"/>
            <a:ext cx="2229095" cy="1378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אפילו שווה פרוטה</a:t>
            </a:r>
          </a:p>
        </p:txBody>
      </p:sp>
    </p:spTree>
    <p:extLst>
      <p:ext uri="{BB962C8B-B14F-4D97-AF65-F5344CB8AC3E}">
        <p14:creationId xmlns:p14="http://schemas.microsoft.com/office/powerpoint/2010/main" val="3101122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488B563F-24CA-454A-B7ED-A52943492F5E}"/>
              </a:ext>
            </a:extLst>
          </p:cNvPr>
          <p:cNvSpPr/>
          <p:nvPr/>
        </p:nvSpPr>
        <p:spPr>
          <a:xfrm>
            <a:off x="12279398" y="0"/>
            <a:ext cx="2277745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מחקו שקופית זו  בסיום הכנת המצגת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4" name="כותרת 1"/>
          <p:cNvSpPr>
            <a:spLocks noGrp="1"/>
          </p:cNvSpPr>
          <p:nvPr>
            <p:ph type="title"/>
          </p:nvPr>
        </p:nvSpPr>
        <p:spPr>
          <a:xfrm>
            <a:off x="838200" y="-293189"/>
            <a:ext cx="10515600" cy="1325563"/>
          </a:xfrm>
        </p:spPr>
        <p:txBody>
          <a:bodyPr/>
          <a:lstStyle/>
          <a:p>
            <a:r>
              <a:rPr lang="he-IL" b="1" dirty="0"/>
              <a:t>מבנה חלקו הראשון של המאמר</a:t>
            </a:r>
          </a:p>
        </p:txBody>
      </p:sp>
      <p:sp>
        <p:nvSpPr>
          <p:cNvPr id="45" name="מציין מיקום תוכן 2"/>
          <p:cNvSpPr>
            <a:spLocks noGrp="1"/>
          </p:cNvSpPr>
          <p:nvPr>
            <p:ph idx="4294967295"/>
          </p:nvPr>
        </p:nvSpPr>
        <p:spPr>
          <a:xfrm>
            <a:off x="6942910" y="668292"/>
            <a:ext cx="4273731" cy="46037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המחבר מציג ארבע שאלות: </a:t>
            </a:r>
          </a:p>
        </p:txBody>
      </p:sp>
      <p:sp>
        <p:nvSpPr>
          <p:cNvPr id="46" name="מלבן מעוגל 45"/>
          <p:cNvSpPr/>
          <p:nvPr/>
        </p:nvSpPr>
        <p:spPr>
          <a:xfrm>
            <a:off x="521970" y="1128667"/>
            <a:ext cx="10824754" cy="124033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מלבן מעוגל 46"/>
          <p:cNvSpPr/>
          <p:nvPr/>
        </p:nvSpPr>
        <p:spPr>
          <a:xfrm>
            <a:off x="521970" y="2563192"/>
            <a:ext cx="10824754" cy="124033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מלבן מעוגל 47"/>
          <p:cNvSpPr/>
          <p:nvPr/>
        </p:nvSpPr>
        <p:spPr>
          <a:xfrm>
            <a:off x="521970" y="3997717"/>
            <a:ext cx="10824754" cy="124033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מלבן מעוגל 48"/>
          <p:cNvSpPr/>
          <p:nvPr/>
        </p:nvSpPr>
        <p:spPr>
          <a:xfrm>
            <a:off x="521970" y="5432243"/>
            <a:ext cx="10824754" cy="124033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11201695" y="1400764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10" name="מלבן 9"/>
          <p:cNvSpPr/>
          <p:nvPr/>
        </p:nvSpPr>
        <p:spPr>
          <a:xfrm>
            <a:off x="11255366" y="2917095"/>
            <a:ext cx="304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11" name="מלבן 10"/>
          <p:cNvSpPr/>
          <p:nvPr/>
        </p:nvSpPr>
        <p:spPr>
          <a:xfrm>
            <a:off x="11243736" y="4279831"/>
            <a:ext cx="3690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</a:p>
        </p:txBody>
      </p:sp>
      <p:sp>
        <p:nvSpPr>
          <p:cNvPr id="12" name="מלבן 11"/>
          <p:cNvSpPr/>
          <p:nvPr/>
        </p:nvSpPr>
        <p:spPr>
          <a:xfrm>
            <a:off x="11229739" y="5759979"/>
            <a:ext cx="4187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</a:p>
        </p:txBody>
      </p:sp>
    </p:spTree>
    <p:extLst>
      <p:ext uri="{BB962C8B-B14F-4D97-AF65-F5344CB8AC3E}">
        <p14:creationId xmlns:p14="http://schemas.microsoft.com/office/powerpoint/2010/main" val="3432006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051837" y="638859"/>
            <a:ext cx="9802206" cy="720000"/>
          </a:xfrm>
        </p:spPr>
        <p:txBody>
          <a:bodyPr/>
          <a:lstStyle/>
          <a:p>
            <a:r>
              <a:rPr lang="he-IL" dirty="0"/>
              <a:t>סעיף ו': </a:t>
            </a:r>
            <a:br>
              <a:rPr lang="he-IL" dirty="0"/>
            </a:br>
            <a:r>
              <a:rPr lang="he-IL" dirty="0"/>
              <a:t>"ופתרון החידה מצינו בתורה הקדושה המגלה לנו כל סתום"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8036" y="2410691"/>
            <a:ext cx="11083637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לא </a:t>
            </a:r>
            <a:r>
              <a:rPr lang="he-IL" sz="6000" b="1" dirty="0" err="1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תקח</a:t>
            </a:r>
            <a:r>
              <a:rPr lang="he-IL" sz="60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שוחד כי </a:t>
            </a:r>
          </a:p>
          <a:p>
            <a:pPr algn="ctr"/>
            <a:r>
              <a:rPr lang="he-IL" sz="60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השוחד יעוור עיני חכמים"</a:t>
            </a:r>
          </a:p>
          <a:p>
            <a:pPr algn="ctr"/>
            <a:r>
              <a:rPr lang="he-IL" sz="44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(דברים ט"ז, י"ט)</a:t>
            </a:r>
            <a:endParaRPr lang="en-US" sz="4400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אליפסה 7"/>
          <p:cNvSpPr/>
          <p:nvPr/>
        </p:nvSpPr>
        <p:spPr>
          <a:xfrm>
            <a:off x="2479963" y="3190633"/>
            <a:ext cx="2286001" cy="1297126"/>
          </a:xfrm>
          <a:prstGeom prst="ellipse">
            <a:avLst/>
          </a:prstGeom>
          <a:noFill/>
          <a:ln w="38100">
            <a:solidFill>
              <a:srgbClr val="192A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 ימינה מחורץ 8"/>
          <p:cNvSpPr/>
          <p:nvPr/>
        </p:nvSpPr>
        <p:spPr>
          <a:xfrm rot="5400000">
            <a:off x="3066204" y="4329942"/>
            <a:ext cx="1113518" cy="762000"/>
          </a:xfrm>
          <a:prstGeom prst="notchedRightArrow">
            <a:avLst/>
          </a:prstGeom>
          <a:solidFill>
            <a:srgbClr val="6C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1850325" y="5343052"/>
            <a:ext cx="3545276" cy="1378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אפילו צדיקים כמשה ואהרון</a:t>
            </a:r>
          </a:p>
        </p:txBody>
      </p:sp>
      <p:sp>
        <p:nvSpPr>
          <p:cNvPr id="11" name="אליפסה 10"/>
          <p:cNvSpPr/>
          <p:nvPr/>
        </p:nvSpPr>
        <p:spPr>
          <a:xfrm>
            <a:off x="4142509" y="2230582"/>
            <a:ext cx="1995055" cy="1205345"/>
          </a:xfrm>
          <a:prstGeom prst="ellipse">
            <a:avLst/>
          </a:prstGeom>
          <a:noFill/>
          <a:ln w="38100">
            <a:solidFill>
              <a:srgbClr val="192A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חץ ימינה מחורץ 11"/>
          <p:cNvSpPr/>
          <p:nvPr/>
        </p:nvSpPr>
        <p:spPr>
          <a:xfrm rot="10800000">
            <a:off x="2549235" y="2029691"/>
            <a:ext cx="1990702" cy="762000"/>
          </a:xfrm>
          <a:prstGeom prst="notchedRightArrow">
            <a:avLst/>
          </a:prstGeom>
          <a:solidFill>
            <a:srgbClr val="6C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126177" y="1739859"/>
            <a:ext cx="2229095" cy="1378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אפילו שווה פרוטה</a:t>
            </a:r>
          </a:p>
        </p:txBody>
      </p:sp>
    </p:spTree>
    <p:extLst>
      <p:ext uri="{BB962C8B-B14F-4D97-AF65-F5344CB8AC3E}">
        <p14:creationId xmlns:p14="http://schemas.microsoft.com/office/powerpoint/2010/main" val="1638735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051837" y="234726"/>
            <a:ext cx="9602308" cy="720000"/>
          </a:xfrm>
        </p:spPr>
        <p:txBody>
          <a:bodyPr/>
          <a:lstStyle/>
          <a:p>
            <a:r>
              <a:rPr lang="he-IL" sz="3600" dirty="0"/>
              <a:t>סעיף ו': "ופתרון החידה מצינו בתורה הקדושה המגלה לנו כל סתום"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76776" y="1438835"/>
            <a:ext cx="11197882" cy="2339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הגמ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' במסכת כתובות (דף ק"ח ע"ב) מציינת, את חומרת איסור שוחד. </a:t>
            </a:r>
          </a:p>
          <a:p>
            <a:r>
              <a:rPr lang="he-IL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הגמ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' מביאה, שאיסור שוחד אינו רק בשוחד ממון, אלא אפילו בשוחד דברים. 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39687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051837" y="234726"/>
            <a:ext cx="9602308" cy="720000"/>
          </a:xfrm>
        </p:spPr>
        <p:txBody>
          <a:bodyPr/>
          <a:lstStyle/>
          <a:p>
            <a:r>
              <a:rPr lang="he-IL" sz="3600" dirty="0"/>
              <a:t>סעיף ו': "ופתרון החידה מצינו בתורה הקדושה המגלה לנו כל סתום"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76776" y="1438835"/>
            <a:ext cx="11197882" cy="38164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הגמ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' במסכת כתובות (דף ק"ח ע"ב) מציינת, את חומרת איסור שוחד. </a:t>
            </a:r>
          </a:p>
          <a:p>
            <a:r>
              <a:rPr lang="he-IL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הגמ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' מביאה, שאיסור שוחד אינו רק בשוחד ממון, אלא אפילו בשוחד דברים. </a:t>
            </a:r>
          </a:p>
          <a:p>
            <a:pPr lvl="0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כמו שהיה אצל רב שמואל שהלך על הגשר ובא אדם ונתן לו יד לשלום......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37724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051837" y="234726"/>
            <a:ext cx="9602308" cy="720000"/>
          </a:xfrm>
        </p:spPr>
        <p:txBody>
          <a:bodyPr/>
          <a:lstStyle/>
          <a:p>
            <a:r>
              <a:rPr lang="he-IL" sz="3600" dirty="0"/>
              <a:t>סעיף ו': "ופתרון החידה מצינו בתורה הקדושה המגלה לנו כל סתום"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76776" y="1438835"/>
            <a:ext cx="11197882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הגמ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' במסכת כתובות (דף ק"ח ע"ב) מציינת, את חומרת איסור שוחד. </a:t>
            </a:r>
          </a:p>
          <a:p>
            <a:r>
              <a:rPr lang="he-IL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הגמ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' מביאה, שאיסור שוחד אינו רק בשוחד ממון, אלא אפילו בשוחד דברים, </a:t>
            </a:r>
          </a:p>
          <a:p>
            <a:pPr lvl="0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כמו שהיה אצל רב שמואל שהלך על הגשר ובא אדם ונתן לו יד לשלום....</a:t>
            </a:r>
          </a:p>
          <a:p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ואמר לו רב שמואל: </a:t>
            </a:r>
            <a:r>
              <a:rPr lang="he-IL" sz="3400" b="1" i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"אני פסול לדון בדינך". </a:t>
            </a:r>
            <a:endParaRPr lang="en-US" sz="3400" b="1" i="1" dirty="0">
              <a:solidFill>
                <a:srgbClr val="FFC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/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80036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051837" y="234726"/>
            <a:ext cx="9602308" cy="720000"/>
          </a:xfrm>
        </p:spPr>
        <p:txBody>
          <a:bodyPr/>
          <a:lstStyle/>
          <a:p>
            <a:r>
              <a:rPr lang="he-IL" sz="3600" dirty="0"/>
              <a:t>סעיף ו': "ופתרון החידה מצינו בתורה הקדושה המגלה לנו כל סתום"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76776" y="1438835"/>
            <a:ext cx="11197882" cy="46320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פעם, כשישב לדון עף יתוש והפריע לו... </a:t>
            </a:r>
          </a:p>
          <a:p>
            <a:pPr>
              <a:lnSpc>
                <a:spcPct val="150000"/>
              </a:lnSpc>
            </a:pPr>
            <a:r>
              <a:rPr lang="he-IL" sz="3400" b="1" i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en-US" sz="3400" b="1" i="1" dirty="0">
              <a:solidFill>
                <a:srgbClr val="FFC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 lvl="0"/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400" b="1" i="1" dirty="0">
              <a:solidFill>
                <a:srgbClr val="FFC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/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8633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051837" y="234726"/>
            <a:ext cx="9602308" cy="720000"/>
          </a:xfrm>
        </p:spPr>
        <p:txBody>
          <a:bodyPr/>
          <a:lstStyle/>
          <a:p>
            <a:r>
              <a:rPr lang="he-IL" sz="3600" dirty="0"/>
              <a:t>סעיף ו': "ופתרון החידה מצינו בתורה הקדושה המגלה לנו כל סתום"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76776" y="1438835"/>
            <a:ext cx="11197882" cy="46320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פעם, כשישב לדון עף יתוש והפריע לו... </a:t>
            </a:r>
          </a:p>
          <a:p>
            <a:pPr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ואמר לו:  </a:t>
            </a:r>
            <a:r>
              <a:rPr lang="he-IL" sz="3400" b="1" i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אני פסול לך לדון. </a:t>
            </a:r>
          </a:p>
          <a:p>
            <a:pPr lvl="0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 lvl="0"/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400" b="1" i="1" dirty="0">
              <a:solidFill>
                <a:srgbClr val="FFC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/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46347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051837" y="234726"/>
            <a:ext cx="9602308" cy="720000"/>
          </a:xfrm>
        </p:spPr>
        <p:txBody>
          <a:bodyPr/>
          <a:lstStyle/>
          <a:p>
            <a:r>
              <a:rPr lang="he-IL" sz="3600" dirty="0"/>
              <a:t>סעיף ו': "ופתרון החידה מצינו בתורה הקדושה המגלה לנו כל סתום"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76776" y="1438835"/>
            <a:ext cx="11197882" cy="53707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פעם, כשישב לדון עף יתוש והפריע לו... </a:t>
            </a:r>
          </a:p>
          <a:p>
            <a:pPr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ואמר לו:  </a:t>
            </a:r>
            <a:r>
              <a:rPr lang="he-IL" sz="3400" b="1" i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אני פסול לך לדון. </a:t>
            </a:r>
          </a:p>
          <a:p>
            <a:pPr lvl="0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מר </a:t>
            </a:r>
            <a:r>
              <a:rPr lang="he-IL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עוקבא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, אמורא אחר, ...</a:t>
            </a:r>
          </a:p>
          <a:p>
            <a:pPr lvl="0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 lvl="0"/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400" b="1" i="1" dirty="0">
              <a:solidFill>
                <a:srgbClr val="FFC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/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04783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051837" y="234726"/>
            <a:ext cx="9602308" cy="720000"/>
          </a:xfrm>
        </p:spPr>
        <p:txBody>
          <a:bodyPr/>
          <a:lstStyle/>
          <a:p>
            <a:r>
              <a:rPr lang="he-IL" sz="3600" dirty="0"/>
              <a:t>סעיף ו': "ופתרון החידה מצינו בתורה הקדושה המגלה לנו כל סתום"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76776" y="1438835"/>
            <a:ext cx="11197882" cy="615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פעם, כשישב לדון עף יתוש והפריע לו... </a:t>
            </a:r>
          </a:p>
          <a:p>
            <a:pPr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ואמר לו:  </a:t>
            </a:r>
            <a:r>
              <a:rPr lang="he-IL" sz="3400" b="1" i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אני פסול לך לדון. </a:t>
            </a:r>
          </a:p>
          <a:p>
            <a:pPr lvl="0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מר </a:t>
            </a:r>
            <a:r>
              <a:rPr lang="he-IL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עוקבא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, אמורא אחר, ...</a:t>
            </a:r>
          </a:p>
          <a:p>
            <a:pPr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ואמר לו: </a:t>
            </a:r>
            <a:r>
              <a:rPr lang="he-IL" sz="3400" b="1" i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אני פסול לך לדון. </a:t>
            </a:r>
            <a:endParaRPr lang="en-US" sz="3400" b="1" i="1" dirty="0">
              <a:solidFill>
                <a:srgbClr val="FFC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 lvl="0"/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400" b="1" i="1" dirty="0">
              <a:solidFill>
                <a:srgbClr val="FFC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/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77380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051837" y="234726"/>
            <a:ext cx="9602308" cy="720000"/>
          </a:xfrm>
        </p:spPr>
        <p:txBody>
          <a:bodyPr/>
          <a:lstStyle/>
          <a:p>
            <a:r>
              <a:rPr lang="he-IL" sz="3600" dirty="0"/>
              <a:t>סעיף ו': "ופתרון החידה מצינו בתורה הקדושה המגלה לנו כל סתום"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50166" y="1199685"/>
            <a:ext cx="11633981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ר' ישמעאל בר' יוסי היה רגיל </a:t>
            </a:r>
            <a:r>
              <a:rPr lang="he-IL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שאריסו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(הפועל השכיר בשדותיו) היה מביא לו את פרותיו הביתה בכל שבוע. לפני שבת.... 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 algn="just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 lvl="0"/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400" b="1" i="1" dirty="0">
              <a:solidFill>
                <a:srgbClr val="FFC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/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64375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051837" y="234726"/>
            <a:ext cx="9602308" cy="720000"/>
          </a:xfrm>
        </p:spPr>
        <p:txBody>
          <a:bodyPr/>
          <a:lstStyle/>
          <a:p>
            <a:r>
              <a:rPr lang="he-IL" sz="3600" dirty="0"/>
              <a:t>סעיף ו': "ופתרון החידה מצינו בתורה הקדושה המגלה לנו כל סתום"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50166" y="1199685"/>
            <a:ext cx="11633981" cy="43704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ר' ישמעאל בר' יוסי היה רגיל </a:t>
            </a:r>
            <a:r>
              <a:rPr lang="he-IL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שאריסו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(הפועל השכיר בשדותיו) היה מביא לו את פרותיו הביתה בכל שבוע. לפני שבת.... 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ובכל אופן אמר לו, </a:t>
            </a:r>
            <a:r>
              <a:rPr lang="he-IL" sz="3400" b="1" i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אני פסול לדון בדינך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, והושיב רבנים אחרים שדנו אותו. 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/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400" b="1" i="1" dirty="0">
              <a:solidFill>
                <a:srgbClr val="FFC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/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4208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488B563F-24CA-454A-B7ED-A52943492F5E}"/>
              </a:ext>
            </a:extLst>
          </p:cNvPr>
          <p:cNvSpPr/>
          <p:nvPr/>
        </p:nvSpPr>
        <p:spPr>
          <a:xfrm>
            <a:off x="12279398" y="0"/>
            <a:ext cx="2277745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מחקו שקופית זו  בסיום הכנת המצגת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838200" y="155017"/>
            <a:ext cx="10515600" cy="1325563"/>
          </a:xfrm>
        </p:spPr>
        <p:txBody>
          <a:bodyPr/>
          <a:lstStyle/>
          <a:p>
            <a:r>
              <a:rPr lang="he-IL" b="1" dirty="0"/>
              <a:t>מבנה חלקו הראשון של המאמר</a:t>
            </a:r>
          </a:p>
        </p:txBody>
      </p:sp>
      <p:sp>
        <p:nvSpPr>
          <p:cNvPr id="4" name="מציין מיקום תוכן 2"/>
          <p:cNvSpPr>
            <a:spLocks noGrp="1"/>
          </p:cNvSpPr>
          <p:nvPr>
            <p:ph idx="4294967295"/>
          </p:nvPr>
        </p:nvSpPr>
        <p:spPr>
          <a:xfrm>
            <a:off x="5514109" y="1682986"/>
            <a:ext cx="5839691" cy="4603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הוכחת יסוד בענייני אמונה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683623" y="2256822"/>
            <a:ext cx="10824754" cy="124033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4128852" y="3724079"/>
            <a:ext cx="7224948" cy="46037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השאלה החזקה הנגזרת מיסוד מוכח זה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683623" y="4411375"/>
            <a:ext cx="10824754" cy="124033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11413958" y="2579201"/>
            <a:ext cx="46198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</a:p>
        </p:txBody>
      </p:sp>
    </p:spTree>
    <p:extLst>
      <p:ext uri="{BB962C8B-B14F-4D97-AF65-F5344CB8AC3E}">
        <p14:creationId xmlns:p14="http://schemas.microsoft.com/office/powerpoint/2010/main" val="2099734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051837" y="234726"/>
            <a:ext cx="9602308" cy="720000"/>
          </a:xfrm>
        </p:spPr>
        <p:txBody>
          <a:bodyPr/>
          <a:lstStyle/>
          <a:p>
            <a:r>
              <a:rPr lang="he-IL" sz="3600" dirty="0"/>
              <a:t>סעיף ו': "ופתרון החידה מצינו בתורה הקדושה המגלה לנו כל סתום"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50166" y="1199685"/>
            <a:ext cx="11633981" cy="71404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ר' ישמעאל בר' יוסי היה רגיל </a:t>
            </a:r>
            <a:r>
              <a:rPr lang="he-IL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שאריסו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(הפועל השכיר בשדותיו) היה מביא לו את פרותיו הביתה בכל שבוע. לפני שבת.... 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ובכל אופן אמר לו, </a:t>
            </a:r>
            <a:r>
              <a:rPr lang="he-IL" sz="3400" b="1" i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אני פסול לדון בדינך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, והושיב רבנים אחרים שדנו אותו. 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פתאום תפס את עצמו וראה מה קורה לו וקם ואמר: "</a:t>
            </a:r>
            <a:r>
              <a:rPr lang="he-IL" sz="3400" b="1" i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תיפח רוחם של מקבלי שוחד! 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ומה אני שלא נטלתי (את הפרות יום קודם), ואם נטלתי שלי נטלתי (כי הפרות היו משדותיו שלו), כך מקבלי שוחד על אחת כמה וכמה.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 algn="just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 lvl="0"/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400" b="1" i="1" dirty="0">
              <a:solidFill>
                <a:srgbClr val="FFC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/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74119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051837" y="234726"/>
            <a:ext cx="9602308" cy="720000"/>
          </a:xfrm>
        </p:spPr>
        <p:txBody>
          <a:bodyPr/>
          <a:lstStyle/>
          <a:p>
            <a:r>
              <a:rPr lang="he-IL" sz="3600" dirty="0"/>
              <a:t>סעיף ו': "ופתרון החידה מצינו בתורה הקדושה המגלה לנו כל סתום"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95422" y="1185617"/>
            <a:ext cx="11633981" cy="45858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ר' ישמעאל בר אלישע (שהיה כהן) הביא לו איש אחד ראשית הגז. אמר לו, מהיכן אתה מגיע? אמר לו, מדון פלך....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 algn="just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 lvl="0"/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400" b="1" i="1" dirty="0">
              <a:solidFill>
                <a:srgbClr val="FFC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/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220562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051837" y="234726"/>
            <a:ext cx="9602308" cy="720000"/>
          </a:xfrm>
        </p:spPr>
        <p:txBody>
          <a:bodyPr/>
          <a:lstStyle/>
          <a:p>
            <a:r>
              <a:rPr lang="he-IL" sz="3600" dirty="0"/>
              <a:t>סעיף ו': "ופתרון החידה מצינו בתורה הקדושה המגלה לנו כל סתום"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95422" y="954726"/>
            <a:ext cx="11633981" cy="7540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ר' ישמעאל בר אלישע (שהיה כהן) הביא לו איש אחד ראשית הגז. אמר לו, מהיכן אתה מגיע? אמר לו, מדון פלך....</a:t>
            </a:r>
          </a:p>
          <a:p>
            <a:pPr algn="just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אמר לו ר' ישמעאל שהוא פסול לדון אצלו, וגם לא לקח ממנו את ראשית הגז...</a:t>
            </a:r>
          </a:p>
          <a:p>
            <a:pPr algn="just">
              <a:lnSpc>
                <a:spcPct val="150000"/>
              </a:lnSpc>
            </a:pP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>
              <a:lnSpc>
                <a:spcPct val="150000"/>
              </a:lnSpc>
            </a:pP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 algn="just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 lvl="0"/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400" b="1" i="1" dirty="0">
              <a:solidFill>
                <a:srgbClr val="FFC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/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182126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051837" y="234726"/>
            <a:ext cx="9602308" cy="720000"/>
          </a:xfrm>
        </p:spPr>
        <p:txBody>
          <a:bodyPr/>
          <a:lstStyle/>
          <a:p>
            <a:r>
              <a:rPr lang="he-IL" sz="3600" dirty="0"/>
              <a:t>סעיף ו': "ופתרון החידה מצינו בתורה הקדושה המגלה לנו כל סתום"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95422" y="954726"/>
            <a:ext cx="11633981" cy="104951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ר' ישמעאל בר אלישע (שהיה כהן) הביא לו איש אחד ראשית הגז. אמר לו, מהיכן אתה מגיע? אמר לו, מדון פלך....</a:t>
            </a:r>
          </a:p>
          <a:p>
            <a:pPr algn="just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אמר לו ר' ישמעאל שהוא פסול לדון אצלו, וגם לא לקח ממנו את ראשית הגז...</a:t>
            </a:r>
          </a:p>
          <a:p>
            <a:pPr algn="just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ואמר גם הוא: "</a:t>
            </a:r>
            <a:r>
              <a:rPr lang="he-IL" sz="3400" b="1" i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תיפח רוחם של מקבלי שוחד! 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ומה אני שלא נטלתי ואם נטלתי שלי נטלתי (כי ראשית הגז שייכת לכהן), כך מקבלי שוחד על אחת כמה וכמה".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>
              <a:lnSpc>
                <a:spcPct val="150000"/>
              </a:lnSpc>
            </a:pPr>
            <a:endParaRPr lang="he-IL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>
              <a:lnSpc>
                <a:spcPct val="150000"/>
              </a:lnSpc>
            </a:pP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>
              <a:lnSpc>
                <a:spcPct val="150000"/>
              </a:lnSpc>
            </a:pP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 algn="just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 lvl="0"/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400" b="1" i="1" dirty="0">
              <a:solidFill>
                <a:srgbClr val="FFC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/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045977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864531" y="17634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"ולא תתורו אחרי לבבכם"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מדוע לא "אחרי ראשכם",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הן משכן הדעת בראש,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ומינות לכאורה מקלקול הדעת והשכל?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6864531" y="1001292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ענין אמונה, שאינה חובת איברים? לכאורה, חסר האמונה אנוס, ובעל האמונה אינו צריך ציווי? זאת ועוד </a:t>
            </a:r>
            <a:r>
              <a:rPr lang="en-US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התורה מתייחסת בחומרה יתירה  לכופרים. (יותר מע"ז, חומרת המאמין בע"ז ומקריב נפשו עליה.)</a:t>
            </a:r>
            <a:endParaRPr lang="en-US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6864531" y="1826236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אמונה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שנכשלו בה אף הפילוסופים הגדולים כל תינוק/ת מגיל 13 או 12 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6864531" y="2651181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שבע מצוות בני נח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מנין צריך בן נח לדעת על מצוותיו,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וכיצד ניתן לתבעו על אי-קיומן?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חץ למטה 7"/>
          <p:cNvSpPr/>
          <p:nvPr/>
        </p:nvSpPr>
        <p:spPr>
          <a:xfrm>
            <a:off x="9137470" y="3450431"/>
            <a:ext cx="352698" cy="4507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916785" y="393921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האמונה מוכחת לכל בר דעת מהתבוננות בבריאה. בדברים ללא כוונת מכוון לא ניכרים סימני חכמה.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6916785" y="4735321"/>
            <a:ext cx="5146766" cy="3311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לכן נתמה איך </a:t>
            </a:r>
            <a:r>
              <a:rPr lang="he-IL" sz="13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נואלו</a:t>
            </a:r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 פילוסופים גדולים לומר שהעולם נעשה במקרה?</a:t>
            </a:r>
            <a:endParaRPr lang="en-US" sz="13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6916785" y="5142602"/>
            <a:ext cx="5146766" cy="1162150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שושה 12"/>
          <p:cNvSpPr/>
          <p:nvPr/>
        </p:nvSpPr>
        <p:spPr>
          <a:xfrm>
            <a:off x="169817" y="123876"/>
            <a:ext cx="5734595" cy="877416"/>
          </a:xfrm>
          <a:prstGeom prst="hexagon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215537" y="1123714"/>
            <a:ext cx="5643155" cy="148263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215537" y="2728773"/>
            <a:ext cx="5643155" cy="1651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215537" y="450259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>
            <a:off x="215537" y="563047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5956663" y="568965"/>
            <a:ext cx="862149" cy="1156676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5927274" y="2137313"/>
            <a:ext cx="849083" cy="265177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937070" y="3139199"/>
            <a:ext cx="829490" cy="291565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>
            <a:off x="5956663" y="1260697"/>
            <a:ext cx="832759" cy="175048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9490168" y="6304752"/>
            <a:ext cx="0" cy="3311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H="1">
            <a:off x="6244046" y="6635931"/>
            <a:ext cx="324612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6244046" y="536348"/>
            <a:ext cx="128996" cy="60995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H="1">
            <a:off x="5956663" y="562584"/>
            <a:ext cx="416379" cy="638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מלבן 25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27" name="מלבן 26"/>
          <p:cNvSpPr/>
          <p:nvPr/>
        </p:nvSpPr>
        <p:spPr>
          <a:xfrm>
            <a:off x="12011297" y="1025234"/>
            <a:ext cx="1637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28" name="מלבן 27"/>
          <p:cNvSpPr/>
          <p:nvPr/>
        </p:nvSpPr>
        <p:spPr>
          <a:xfrm>
            <a:off x="5806848" y="716070"/>
            <a:ext cx="3609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ז</a:t>
            </a:r>
          </a:p>
        </p:txBody>
      </p:sp>
      <p:sp>
        <p:nvSpPr>
          <p:cNvPr id="29" name="מלבן 28"/>
          <p:cNvSpPr/>
          <p:nvPr/>
        </p:nvSpPr>
        <p:spPr>
          <a:xfrm>
            <a:off x="11816550" y="1851942"/>
            <a:ext cx="3690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</a:p>
        </p:txBody>
      </p:sp>
      <p:sp>
        <p:nvSpPr>
          <p:cNvPr id="30" name="מלבן 29"/>
          <p:cNvSpPr/>
          <p:nvPr/>
        </p:nvSpPr>
        <p:spPr>
          <a:xfrm>
            <a:off x="11802552" y="2685703"/>
            <a:ext cx="4187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</a:p>
        </p:txBody>
      </p:sp>
      <p:sp>
        <p:nvSpPr>
          <p:cNvPr id="31" name="מלבן 30"/>
          <p:cNvSpPr/>
          <p:nvPr/>
        </p:nvSpPr>
        <p:spPr>
          <a:xfrm>
            <a:off x="11902925" y="3919270"/>
            <a:ext cx="2167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</a:p>
        </p:txBody>
      </p:sp>
      <p:sp>
        <p:nvSpPr>
          <p:cNvPr id="32" name="מלבן 31"/>
          <p:cNvSpPr/>
          <p:nvPr/>
        </p:nvSpPr>
        <p:spPr>
          <a:xfrm>
            <a:off x="11877817" y="5408525"/>
            <a:ext cx="2750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</a:p>
        </p:txBody>
      </p:sp>
      <p:sp>
        <p:nvSpPr>
          <p:cNvPr id="36" name="מלבן 35"/>
          <p:cNvSpPr/>
          <p:nvPr/>
        </p:nvSpPr>
        <p:spPr>
          <a:xfrm>
            <a:off x="5625412" y="2690813"/>
            <a:ext cx="29848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</a:t>
            </a:r>
          </a:p>
        </p:txBody>
      </p:sp>
      <p:sp>
        <p:nvSpPr>
          <p:cNvPr id="38" name="מלבן 37"/>
          <p:cNvSpPr/>
          <p:nvPr/>
        </p:nvSpPr>
        <p:spPr>
          <a:xfrm>
            <a:off x="5493203" y="4840358"/>
            <a:ext cx="55816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יא</a:t>
            </a:r>
          </a:p>
        </p:txBody>
      </p:sp>
      <p:sp>
        <p:nvSpPr>
          <p:cNvPr id="23" name="מלבן מעוגל 22"/>
          <p:cNvSpPr/>
          <p:nvPr/>
        </p:nvSpPr>
        <p:spPr>
          <a:xfrm>
            <a:off x="2161309" y="1843715"/>
            <a:ext cx="8171882" cy="3885914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מהכתוב  </a:t>
            </a:r>
            <a:r>
              <a:rPr lang="he-IL" sz="3200" i="1" dirty="0">
                <a:latin typeface="Varela Round" panose="00000500000000000000" pitchFamily="2" charset="-79"/>
                <a:cs typeface="Varela Round" panose="00000500000000000000" pitchFamily="2" charset="-79"/>
              </a:rPr>
              <a:t>"לא תיקח שוחד כי השוחד יעוור עיני חכמים"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, נלמד על  חוק הטבע בכוחות נפש האדם:  </a:t>
            </a: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הרצון משפיע על השכל.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מכאן, שאם רבותינו ז"ל שהיו כמלאכים, פעלה עליהם הנאה כלשהיא להטות שכלם, כל שכן, אנשים המשוקעים בתאוות עוה"ז,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שהיצר הרע משחדם, ומעוור עיני שכלם.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28335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864531" y="17634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"ולא תתורו אחרי לבבכם"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מדוע לא "אחרי ראשכם",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הן משכן הדעת בראש,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ומינות לכאורה מקלקול הדעת והשכל?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6864531" y="1001292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ענין אמונה, שאינה חובת איברים? לכאורה, חסר האמונה אנוס, ובעל האמונה אינו צריך ציווי? זאת ועוד </a:t>
            </a:r>
            <a:r>
              <a:rPr lang="en-US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התורה מתייחסת בחומרה יתירה  לכופרים. (יותר מע"ז, חומרת המאמין בע"ז ומקריב נפשו עליה.)</a:t>
            </a:r>
            <a:endParaRPr lang="en-US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6864531" y="1826236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אמונה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שנכשלו בה אף הפילוסופים הגדולים כל תינוק/ת מגיל 13 או 12 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6864531" y="2651181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שבע מצוות בני נח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מנין צריך בן נח לדעת על מצוותיו,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וכיצד ניתן לתבעו על אי-קיומן?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חץ למטה 7"/>
          <p:cNvSpPr/>
          <p:nvPr/>
        </p:nvSpPr>
        <p:spPr>
          <a:xfrm>
            <a:off x="9137470" y="3450431"/>
            <a:ext cx="352698" cy="4507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916785" y="393921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האמונה מוכחת לכל בר דעת מהתבוננות בבריאה. בדברים ללא כוונת מכוון לא ניכרים סימני חכמה.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6916785" y="4735321"/>
            <a:ext cx="5146766" cy="3311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לכן נתמה איך </a:t>
            </a:r>
            <a:r>
              <a:rPr lang="he-IL" sz="13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נואלו</a:t>
            </a:r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 פילוסופים גדולים לומר שהעולם נעשה במקרה?</a:t>
            </a:r>
            <a:endParaRPr lang="en-US" sz="13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6916785" y="5142602"/>
            <a:ext cx="5146766" cy="116215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מהכתוב </a:t>
            </a:r>
            <a:r>
              <a:rPr lang="he-IL" sz="1300" i="1" dirty="0">
                <a:latin typeface="Varela Round" panose="00000500000000000000" pitchFamily="2" charset="-79"/>
                <a:cs typeface="Varela Round" panose="00000500000000000000" pitchFamily="2" charset="-79"/>
              </a:rPr>
              <a:t>"לא תיקח שוחד כי השוחד יעוור עיני חכמים"</a:t>
            </a:r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, נלמד על  חוק הטבע בכוחות נפש האדם:  </a:t>
            </a:r>
            <a:r>
              <a:rPr lang="he-IL" sz="13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הרצון משפיע על השכל</a:t>
            </a:r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. מכאן, שאם רבותינו ז"ל שהיו כמלאכים, פעלה עליהם הנאה כלשהיא להטות שכלם, כל שכן, אנשים המשוקעים בתאוות עוה"ז, שהיצר הרע משחדם, ומעוור עיני שכלם .</a:t>
            </a:r>
            <a:endParaRPr lang="en-US" sz="13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שושה 12"/>
          <p:cNvSpPr/>
          <p:nvPr/>
        </p:nvSpPr>
        <p:spPr>
          <a:xfrm>
            <a:off x="169817" y="123876"/>
            <a:ext cx="5734595" cy="877416"/>
          </a:xfrm>
          <a:prstGeom prst="hexagon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  <a:effectLst>
            <a:glow rad="101600">
              <a:srgbClr val="CC6F2F">
                <a:alpha val="6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215537" y="1123714"/>
            <a:ext cx="5643155" cy="148263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215537" y="2728773"/>
            <a:ext cx="5643155" cy="1651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215537" y="450259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>
            <a:off x="215537" y="563047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5904414" y="568965"/>
            <a:ext cx="914397" cy="79232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5927274" y="2137313"/>
            <a:ext cx="849083" cy="265177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937070" y="3139199"/>
            <a:ext cx="829490" cy="291565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>
            <a:off x="5956663" y="1260697"/>
            <a:ext cx="832759" cy="175048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9490168" y="6304752"/>
            <a:ext cx="0" cy="3311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H="1">
            <a:off x="6244046" y="6635931"/>
            <a:ext cx="324612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6244046" y="536348"/>
            <a:ext cx="128996" cy="60995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H="1">
            <a:off x="5956663" y="562584"/>
            <a:ext cx="416379" cy="638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לבן 26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28" name="מלבן 27"/>
          <p:cNvSpPr/>
          <p:nvPr/>
        </p:nvSpPr>
        <p:spPr>
          <a:xfrm>
            <a:off x="12011297" y="1025234"/>
            <a:ext cx="1637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30" name="מלבן 29"/>
          <p:cNvSpPr/>
          <p:nvPr/>
        </p:nvSpPr>
        <p:spPr>
          <a:xfrm>
            <a:off x="11816550" y="1851942"/>
            <a:ext cx="3690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</a:p>
        </p:txBody>
      </p:sp>
      <p:sp>
        <p:nvSpPr>
          <p:cNvPr id="31" name="מלבן 30"/>
          <p:cNvSpPr/>
          <p:nvPr/>
        </p:nvSpPr>
        <p:spPr>
          <a:xfrm>
            <a:off x="11802552" y="2685703"/>
            <a:ext cx="4187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</a:p>
        </p:txBody>
      </p:sp>
      <p:sp>
        <p:nvSpPr>
          <p:cNvPr id="32" name="מלבן 31"/>
          <p:cNvSpPr/>
          <p:nvPr/>
        </p:nvSpPr>
        <p:spPr>
          <a:xfrm>
            <a:off x="11902925" y="3919270"/>
            <a:ext cx="2167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</a:p>
        </p:txBody>
      </p:sp>
      <p:sp>
        <p:nvSpPr>
          <p:cNvPr id="33" name="מלבן 32"/>
          <p:cNvSpPr/>
          <p:nvPr/>
        </p:nvSpPr>
        <p:spPr>
          <a:xfrm>
            <a:off x="11926020" y="5408525"/>
            <a:ext cx="2750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</a:p>
        </p:txBody>
      </p:sp>
      <p:sp>
        <p:nvSpPr>
          <p:cNvPr id="36" name="מלבן 35"/>
          <p:cNvSpPr/>
          <p:nvPr/>
        </p:nvSpPr>
        <p:spPr>
          <a:xfrm>
            <a:off x="5560779" y="1490982"/>
            <a:ext cx="4603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ט</a:t>
            </a:r>
          </a:p>
        </p:txBody>
      </p:sp>
      <p:sp>
        <p:nvSpPr>
          <p:cNvPr id="26" name="משושה 25"/>
          <p:cNvSpPr/>
          <p:nvPr/>
        </p:nvSpPr>
        <p:spPr>
          <a:xfrm>
            <a:off x="2253615" y="627767"/>
            <a:ext cx="8109857" cy="1979977"/>
          </a:xfrm>
          <a:prstGeom prst="hexagon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  <a:effectLst>
            <a:glow rad="101600">
              <a:srgbClr val="CC6F2F">
                <a:alpha val="6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אם הכרת האמת היא נגד רצונותיו של אדם אין </a:t>
            </a:r>
            <a:r>
              <a:rPr lang="he-IL" sz="3200" b="1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כח</a:t>
            </a: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לשכל, גם היותר גדול, להאיר את עיני האדם!!!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47668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864531" y="17634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"ולא תתורו אחרי לבבכם"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מדוע לא "אחרי ראשכם",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הן משכן הדעת בראש,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ומינות לכאורה מקלקול הדעת והשכל?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6864531" y="1001292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ענין אמונה, שאינה חובת איברים? לכאורה, חסר האמונה אנוס, ובעל האמונה אינו צריך ציווי? זאת ועוד </a:t>
            </a:r>
            <a:r>
              <a:rPr lang="en-US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התורה מתייחסת בחומרה יתירה  לכופרים. (יותר מע"ז, חומרת המאמין בע"ז ומקריב נפשו עליה.)</a:t>
            </a:r>
            <a:endParaRPr lang="en-US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6864531" y="1826236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אמונה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שנכשלו בה אף הפילוסופים הגדולים כל תינוק/ת מגיל 13 או 12 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6864531" y="2651181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שבע מצוות בני נח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מנין צריך בן נח לדעת על מצוותיו,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וכיצד ניתן לתבעו על אי-קיומן?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חץ למטה 7"/>
          <p:cNvSpPr/>
          <p:nvPr/>
        </p:nvSpPr>
        <p:spPr>
          <a:xfrm>
            <a:off x="9137470" y="3450431"/>
            <a:ext cx="352698" cy="4507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916785" y="393921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האמונה מוכחת לכל בר דעת מהתבוננות בבריאה. בדברים ללא כוונת מכוון לא ניכרים סימני חכמה.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6916785" y="4735321"/>
            <a:ext cx="5146766" cy="3311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לכן נתמה איך </a:t>
            </a:r>
            <a:r>
              <a:rPr lang="he-IL" sz="13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נואלו</a:t>
            </a:r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 פילוסופים גדולים לומר שהעולם נעשה במקרה?</a:t>
            </a:r>
            <a:endParaRPr lang="en-US" sz="13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6916785" y="5142602"/>
            <a:ext cx="5146766" cy="116215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מהכתוב </a:t>
            </a:r>
            <a:r>
              <a:rPr lang="he-IL" sz="1300" i="1" dirty="0">
                <a:latin typeface="Varela Round" panose="00000500000000000000" pitchFamily="2" charset="-79"/>
                <a:cs typeface="Varela Round" panose="00000500000000000000" pitchFamily="2" charset="-79"/>
              </a:rPr>
              <a:t>"לא תיקח שוחד כי השוחד יעוור עיני חכמים"</a:t>
            </a:r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, נלמד על  חוק הטבע בכוחות נפש האדם:  </a:t>
            </a:r>
            <a:r>
              <a:rPr lang="he-IL" sz="13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הרצון משפיע על השכל</a:t>
            </a:r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. מכאן, שאם רבותינו ז"ל שהיו כמלאכים, פעלה עליהם הנאה כלשהיא להטות שכלם, כל שכן, אנשים המשוקעים בתאוות עוה"ז, שהיצר הרע משחדם, ומעוור עיני שכלם .</a:t>
            </a:r>
            <a:endParaRPr lang="en-US" sz="13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שושה 12"/>
          <p:cNvSpPr/>
          <p:nvPr/>
        </p:nvSpPr>
        <p:spPr>
          <a:xfrm>
            <a:off x="169817" y="123876"/>
            <a:ext cx="5734595" cy="877416"/>
          </a:xfrm>
          <a:prstGeom prst="hexagon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אם הכרת האמת היא נגד רצונותיו של אדם אין </a:t>
            </a:r>
            <a:r>
              <a:rPr lang="he-IL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כח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לשכל, גם היותר גדול, להאיר את עיני האדם!!!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13"/>
          <p:cNvSpPr/>
          <p:nvPr/>
        </p:nvSpPr>
        <p:spPr>
          <a:xfrm>
            <a:off x="215537" y="1123714"/>
            <a:ext cx="5643155" cy="1482636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215537" y="2728773"/>
            <a:ext cx="5643155" cy="1651397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215537" y="4502593"/>
            <a:ext cx="5643155" cy="1005458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>
            <a:off x="215537" y="5630473"/>
            <a:ext cx="5643155" cy="1005458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5979521" y="568965"/>
            <a:ext cx="839291" cy="1416211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5927274" y="2137313"/>
            <a:ext cx="849083" cy="265177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937070" y="3139199"/>
            <a:ext cx="829490" cy="291565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>
            <a:off x="5956663" y="1260697"/>
            <a:ext cx="832759" cy="175048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9490168" y="6304752"/>
            <a:ext cx="0" cy="3311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H="1">
            <a:off x="6244046" y="6635931"/>
            <a:ext cx="324612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6244046" y="536348"/>
            <a:ext cx="128996" cy="60995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H="1">
            <a:off x="5956663" y="562584"/>
            <a:ext cx="416379" cy="638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מלבן 22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26" name="מלבן 25"/>
          <p:cNvSpPr/>
          <p:nvPr/>
        </p:nvSpPr>
        <p:spPr>
          <a:xfrm>
            <a:off x="12011297" y="1025234"/>
            <a:ext cx="1637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27" name="מלבן 26"/>
          <p:cNvSpPr/>
          <p:nvPr/>
        </p:nvSpPr>
        <p:spPr>
          <a:xfrm>
            <a:off x="5876841" y="857899"/>
            <a:ext cx="25823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ז</a:t>
            </a:r>
          </a:p>
        </p:txBody>
      </p:sp>
      <p:sp>
        <p:nvSpPr>
          <p:cNvPr id="28" name="מלבן 27"/>
          <p:cNvSpPr/>
          <p:nvPr/>
        </p:nvSpPr>
        <p:spPr>
          <a:xfrm>
            <a:off x="11816550" y="1851942"/>
            <a:ext cx="3690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</a:p>
        </p:txBody>
      </p:sp>
      <p:sp>
        <p:nvSpPr>
          <p:cNvPr id="29" name="מלבן 28"/>
          <p:cNvSpPr/>
          <p:nvPr/>
        </p:nvSpPr>
        <p:spPr>
          <a:xfrm>
            <a:off x="11802552" y="2685703"/>
            <a:ext cx="4187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</a:p>
        </p:txBody>
      </p:sp>
      <p:sp>
        <p:nvSpPr>
          <p:cNvPr id="30" name="מלבן 29"/>
          <p:cNvSpPr/>
          <p:nvPr/>
        </p:nvSpPr>
        <p:spPr>
          <a:xfrm>
            <a:off x="11902925" y="3919270"/>
            <a:ext cx="2167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</a:p>
        </p:txBody>
      </p:sp>
      <p:sp>
        <p:nvSpPr>
          <p:cNvPr id="31" name="מלבן 30"/>
          <p:cNvSpPr/>
          <p:nvPr/>
        </p:nvSpPr>
        <p:spPr>
          <a:xfrm>
            <a:off x="11946194" y="5408525"/>
            <a:ext cx="2750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</a:p>
        </p:txBody>
      </p:sp>
    </p:spTree>
    <p:extLst>
      <p:ext uri="{BB962C8B-B14F-4D97-AF65-F5344CB8AC3E}">
        <p14:creationId xmlns:p14="http://schemas.microsoft.com/office/powerpoint/2010/main" val="17269996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970296" y="22255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1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תשובות לשאלות </a:t>
            </a:r>
            <a:br>
              <a:rPr lang="he-IL" dirty="0"/>
            </a:br>
            <a:r>
              <a:rPr lang="he-IL" dirty="0"/>
              <a:t>שנשאלו בתחילת המאמר </a:t>
            </a:r>
          </a:p>
        </p:txBody>
      </p:sp>
    </p:spTree>
    <p:extLst>
      <p:ext uri="{BB962C8B-B14F-4D97-AF65-F5344CB8AC3E}">
        <p14:creationId xmlns:p14="http://schemas.microsoft.com/office/powerpoint/2010/main" val="22385380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864531" y="176348"/>
            <a:ext cx="5146766" cy="720000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"ולא תתורו אחרי לבבכם"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מדוע לא "אחרי ראשכם",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הן משכן הדעת בראש,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ומינות לכאורה מקלקול הדעת והשכל?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6864531" y="1001292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6864531" y="1826236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6864531" y="2651181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למטה 7"/>
          <p:cNvSpPr/>
          <p:nvPr/>
        </p:nvSpPr>
        <p:spPr>
          <a:xfrm>
            <a:off x="9137470" y="3450431"/>
            <a:ext cx="352698" cy="4507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916785" y="3939218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916785" y="4735321"/>
            <a:ext cx="5146766" cy="3311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/>
        </p:nvSpPr>
        <p:spPr>
          <a:xfrm>
            <a:off x="6916785" y="5142602"/>
            <a:ext cx="5146766" cy="1162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שושה 12"/>
          <p:cNvSpPr/>
          <p:nvPr/>
        </p:nvSpPr>
        <p:spPr>
          <a:xfrm>
            <a:off x="169817" y="123876"/>
            <a:ext cx="5734595" cy="877416"/>
          </a:xfrm>
          <a:prstGeom prst="hexagon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215537" y="1123714"/>
            <a:ext cx="5643155" cy="1482636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215537" y="2728773"/>
            <a:ext cx="5643155" cy="1651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215537" y="450259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>
            <a:off x="215537" y="563047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5956663" y="568965"/>
            <a:ext cx="862149" cy="922016"/>
          </a:xfrm>
          <a:prstGeom prst="straightConnector1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5927274" y="2137313"/>
            <a:ext cx="849083" cy="265177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937070" y="3139199"/>
            <a:ext cx="829490" cy="291565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>
            <a:off x="5956663" y="1260697"/>
            <a:ext cx="832759" cy="175048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9490168" y="6304752"/>
            <a:ext cx="0" cy="3311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H="1">
            <a:off x="6244046" y="6635931"/>
            <a:ext cx="324612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6244046" y="536348"/>
            <a:ext cx="128996" cy="60995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H="1">
            <a:off x="5956663" y="562584"/>
            <a:ext cx="416379" cy="638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מלבן 25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27" name="מלבן 26"/>
          <p:cNvSpPr/>
          <p:nvPr/>
        </p:nvSpPr>
        <p:spPr>
          <a:xfrm>
            <a:off x="12011297" y="1025234"/>
            <a:ext cx="1637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28" name="מלבן 27"/>
          <p:cNvSpPr/>
          <p:nvPr/>
        </p:nvSpPr>
        <p:spPr>
          <a:xfrm>
            <a:off x="5833048" y="549690"/>
            <a:ext cx="3609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ז</a:t>
            </a:r>
          </a:p>
        </p:txBody>
      </p:sp>
      <p:sp>
        <p:nvSpPr>
          <p:cNvPr id="29" name="מלבן 28"/>
          <p:cNvSpPr/>
          <p:nvPr/>
        </p:nvSpPr>
        <p:spPr>
          <a:xfrm>
            <a:off x="11816550" y="1851942"/>
            <a:ext cx="3690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</a:p>
        </p:txBody>
      </p:sp>
      <p:sp>
        <p:nvSpPr>
          <p:cNvPr id="30" name="מלבן 29"/>
          <p:cNvSpPr/>
          <p:nvPr/>
        </p:nvSpPr>
        <p:spPr>
          <a:xfrm>
            <a:off x="11802552" y="2685703"/>
            <a:ext cx="4187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</a:p>
        </p:txBody>
      </p:sp>
      <p:sp>
        <p:nvSpPr>
          <p:cNvPr id="31" name="מלבן 30"/>
          <p:cNvSpPr/>
          <p:nvPr/>
        </p:nvSpPr>
        <p:spPr>
          <a:xfrm>
            <a:off x="11902925" y="3919270"/>
            <a:ext cx="2167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</a:p>
        </p:txBody>
      </p:sp>
      <p:sp>
        <p:nvSpPr>
          <p:cNvPr id="32" name="מלבן 31"/>
          <p:cNvSpPr/>
          <p:nvPr/>
        </p:nvSpPr>
        <p:spPr>
          <a:xfrm>
            <a:off x="11816550" y="5381063"/>
            <a:ext cx="3614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</a:p>
        </p:txBody>
      </p:sp>
      <p:sp>
        <p:nvSpPr>
          <p:cNvPr id="34" name="מלבן 33"/>
          <p:cNvSpPr/>
          <p:nvPr/>
        </p:nvSpPr>
        <p:spPr>
          <a:xfrm>
            <a:off x="5560779" y="1490982"/>
            <a:ext cx="4603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ט</a:t>
            </a:r>
          </a:p>
        </p:txBody>
      </p:sp>
      <p:sp>
        <p:nvSpPr>
          <p:cNvPr id="36" name="מלבן 35"/>
          <p:cNvSpPr/>
          <p:nvPr/>
        </p:nvSpPr>
        <p:spPr>
          <a:xfrm>
            <a:off x="5625412" y="2690813"/>
            <a:ext cx="29848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</a:t>
            </a:r>
          </a:p>
        </p:txBody>
      </p:sp>
      <p:sp>
        <p:nvSpPr>
          <p:cNvPr id="38" name="מלבן 37"/>
          <p:cNvSpPr/>
          <p:nvPr/>
        </p:nvSpPr>
        <p:spPr>
          <a:xfrm>
            <a:off x="5493203" y="4840358"/>
            <a:ext cx="55816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יא</a:t>
            </a:r>
          </a:p>
        </p:txBody>
      </p:sp>
      <p:sp>
        <p:nvSpPr>
          <p:cNvPr id="23" name="מלבן מעוגל 22"/>
          <p:cNvSpPr/>
          <p:nvPr/>
        </p:nvSpPr>
        <p:spPr>
          <a:xfrm>
            <a:off x="660764" y="1566954"/>
            <a:ext cx="11184871" cy="4017200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הכפירה </a:t>
            </a:r>
            <a:r>
              <a:rPr lang="he-IL" sz="3200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אין מקורה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בשכל האדם  - כי מצד השכל יסודות האמונה ברורים ומוכרחים לכל אדם שאינו בכלל שוטה..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מקור הכפירה ברצונות ובתאוות, המטות את השכל.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לכן, יש לצוות לשלוט על התאוות שמקורן </a:t>
            </a: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בלב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, כי מיד  עם סילוקן, כשיהיה השכל חפשי מנטיות הרצון, יכיר את האמת המוכחת לכל .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/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הרי </a:t>
            </a:r>
            <a:r>
              <a:rPr lang="en-US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שאין צורך להשתדל להשיג אמונה, אלא להסיר את הגורמים להפסידה , והיא תבוא מאליה!</a:t>
            </a:r>
            <a:endParaRPr lang="he-IL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56588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864531" y="17634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sz="1600" dirty="0"/>
          </a:p>
        </p:txBody>
      </p:sp>
      <p:sp>
        <p:nvSpPr>
          <p:cNvPr id="5" name="מלבן מעוגל 4"/>
          <p:cNvSpPr/>
          <p:nvPr/>
        </p:nvSpPr>
        <p:spPr>
          <a:xfrm>
            <a:off x="6864531" y="1001292"/>
            <a:ext cx="5146766" cy="720000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ענין אמונה, שאינה חובת איברים? לכאורה, חסר האמונה אנוס, ובעל האמונה אינו צריך ציווי? זאת ועוד </a:t>
            </a:r>
            <a:r>
              <a:rPr lang="en-US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התורה מתייחסת בחומרה יתירה  לכופרים. (יותר מע"ז, חומרת המאמין בע"ז ומקריב נפשו עליה.)</a:t>
            </a:r>
            <a:endParaRPr lang="en-US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6864531" y="1826236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6864531" y="2651181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למטה 7"/>
          <p:cNvSpPr/>
          <p:nvPr/>
        </p:nvSpPr>
        <p:spPr>
          <a:xfrm>
            <a:off x="9137470" y="3450431"/>
            <a:ext cx="352698" cy="4507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916785" y="3939218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916785" y="4735321"/>
            <a:ext cx="5146766" cy="3311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/>
        </p:nvSpPr>
        <p:spPr>
          <a:xfrm>
            <a:off x="6916785" y="5142602"/>
            <a:ext cx="5146766" cy="1162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שושה 12"/>
          <p:cNvSpPr/>
          <p:nvPr/>
        </p:nvSpPr>
        <p:spPr>
          <a:xfrm>
            <a:off x="169817" y="123876"/>
            <a:ext cx="5734595" cy="877416"/>
          </a:xfrm>
          <a:prstGeom prst="hexagon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215537" y="1123714"/>
            <a:ext cx="5643155" cy="148263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215537" y="2728773"/>
            <a:ext cx="5643155" cy="1651397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215537" y="450259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>
            <a:off x="215537" y="563047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5933801" y="568965"/>
            <a:ext cx="885011" cy="1487362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5927274" y="2137313"/>
            <a:ext cx="849083" cy="265177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937070" y="3139199"/>
            <a:ext cx="829490" cy="291565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>
            <a:off x="5956663" y="1260697"/>
            <a:ext cx="832759" cy="1750484"/>
          </a:xfrm>
          <a:prstGeom prst="straightConnector1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9490168" y="6304752"/>
            <a:ext cx="0" cy="3311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H="1">
            <a:off x="6244046" y="6635931"/>
            <a:ext cx="324612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6244046" y="536348"/>
            <a:ext cx="128996" cy="60995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H="1">
            <a:off x="5956663" y="562584"/>
            <a:ext cx="416379" cy="638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מלבן 25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27" name="מלבן 26"/>
          <p:cNvSpPr/>
          <p:nvPr/>
        </p:nvSpPr>
        <p:spPr>
          <a:xfrm>
            <a:off x="12011297" y="1025234"/>
            <a:ext cx="1637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28" name="מלבן 27"/>
          <p:cNvSpPr/>
          <p:nvPr/>
        </p:nvSpPr>
        <p:spPr>
          <a:xfrm>
            <a:off x="5868356" y="1023992"/>
            <a:ext cx="3609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ז</a:t>
            </a:r>
          </a:p>
        </p:txBody>
      </p:sp>
      <p:sp>
        <p:nvSpPr>
          <p:cNvPr id="29" name="מלבן 28"/>
          <p:cNvSpPr/>
          <p:nvPr/>
        </p:nvSpPr>
        <p:spPr>
          <a:xfrm>
            <a:off x="11816550" y="1851942"/>
            <a:ext cx="3690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</a:p>
        </p:txBody>
      </p:sp>
      <p:sp>
        <p:nvSpPr>
          <p:cNvPr id="30" name="מלבן 29"/>
          <p:cNvSpPr/>
          <p:nvPr/>
        </p:nvSpPr>
        <p:spPr>
          <a:xfrm>
            <a:off x="11802552" y="2685703"/>
            <a:ext cx="4187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</a:p>
        </p:txBody>
      </p:sp>
      <p:sp>
        <p:nvSpPr>
          <p:cNvPr id="31" name="מלבן 30"/>
          <p:cNvSpPr/>
          <p:nvPr/>
        </p:nvSpPr>
        <p:spPr>
          <a:xfrm>
            <a:off x="11902925" y="3919270"/>
            <a:ext cx="2167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</a:p>
        </p:txBody>
      </p:sp>
      <p:sp>
        <p:nvSpPr>
          <p:cNvPr id="32" name="מלבן 31"/>
          <p:cNvSpPr/>
          <p:nvPr/>
        </p:nvSpPr>
        <p:spPr>
          <a:xfrm>
            <a:off x="11843339" y="5408525"/>
            <a:ext cx="3614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</a:p>
        </p:txBody>
      </p:sp>
      <p:sp>
        <p:nvSpPr>
          <p:cNvPr id="38" name="מלבן 37"/>
          <p:cNvSpPr/>
          <p:nvPr/>
        </p:nvSpPr>
        <p:spPr>
          <a:xfrm>
            <a:off x="5493203" y="4840358"/>
            <a:ext cx="55816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יא</a:t>
            </a:r>
          </a:p>
        </p:txBody>
      </p:sp>
      <p:sp>
        <p:nvSpPr>
          <p:cNvPr id="23" name="מלבן מעוגל 22"/>
          <p:cNvSpPr/>
          <p:nvPr/>
        </p:nvSpPr>
        <p:spPr>
          <a:xfrm>
            <a:off x="922119" y="3092167"/>
            <a:ext cx="10119954" cy="2962689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מצווים לא על השכל, אלא על עקירת התאוות, ואדם יכול לשלוט על רצונותיו.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לכן כה חמור ענש ע"ז </a:t>
            </a:r>
            <a:r>
              <a:rPr lang="en-US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אילו שכל האדם היה חפשי מרצונו </a:t>
            </a:r>
            <a:r>
              <a:rPr lang="en-US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לא היה אפשרי לו לטעות אחרי ע"ז, ולהאמין בה. האמונה בע"ז, הגיעה מהתאוות.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086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488B563F-24CA-454A-B7ED-A52943492F5E}"/>
              </a:ext>
            </a:extLst>
          </p:cNvPr>
          <p:cNvSpPr/>
          <p:nvPr/>
        </p:nvSpPr>
        <p:spPr>
          <a:xfrm>
            <a:off x="12279398" y="0"/>
            <a:ext cx="2277745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מחקו שקופית זו  בסיום הכנת המצגת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5154681" y="571999"/>
            <a:ext cx="6353696" cy="4603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תכונה בהנהגת העולם של הקב"ה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" name="מלבן מעוגל 3"/>
          <p:cNvSpPr/>
          <p:nvPr/>
        </p:nvSpPr>
        <p:spPr>
          <a:xfrm>
            <a:off x="683623" y="1259295"/>
            <a:ext cx="10824754" cy="124033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4366556" y="2726552"/>
            <a:ext cx="7141821" cy="46037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מסקנה מהתכונה שנלמדה לגבי האמונה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683623" y="3413848"/>
            <a:ext cx="10824754" cy="124033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11431170" y="1570879"/>
            <a:ext cx="3614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</a:p>
        </p:txBody>
      </p:sp>
    </p:spTree>
    <p:extLst>
      <p:ext uri="{BB962C8B-B14F-4D97-AF65-F5344CB8AC3E}">
        <p14:creationId xmlns:p14="http://schemas.microsoft.com/office/powerpoint/2010/main" val="8580766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864531" y="17634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6864531" y="1001292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endParaRPr lang="en-US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6864531" y="1826236"/>
            <a:ext cx="5146766" cy="720000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אמונה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שנכשלו בה אף הפילוסופים הגדולים כל תינוק/ת מגיל 13 או 12 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6864531" y="2651181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חץ למטה 7"/>
          <p:cNvSpPr/>
          <p:nvPr/>
        </p:nvSpPr>
        <p:spPr>
          <a:xfrm>
            <a:off x="9137470" y="3450431"/>
            <a:ext cx="352698" cy="4507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916785" y="393921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916785" y="4735321"/>
            <a:ext cx="5146766" cy="3311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/>
        </p:nvSpPr>
        <p:spPr>
          <a:xfrm>
            <a:off x="6916785" y="5142602"/>
            <a:ext cx="5146766" cy="1162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שושה 12"/>
          <p:cNvSpPr/>
          <p:nvPr/>
        </p:nvSpPr>
        <p:spPr>
          <a:xfrm>
            <a:off x="169817" y="123876"/>
            <a:ext cx="5734595" cy="877416"/>
          </a:xfrm>
          <a:prstGeom prst="hexagon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215537" y="1123714"/>
            <a:ext cx="5643155" cy="148263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215537" y="2728773"/>
            <a:ext cx="5643155" cy="1651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215537" y="4502593"/>
            <a:ext cx="5643155" cy="1005458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>
            <a:off x="215537" y="563047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5933801" y="568965"/>
            <a:ext cx="885011" cy="1440330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6164852" y="2137313"/>
            <a:ext cx="611506" cy="1650669"/>
          </a:xfrm>
          <a:prstGeom prst="straightConnector1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937070" y="3139199"/>
            <a:ext cx="829490" cy="291565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>
            <a:off x="5956663" y="1260697"/>
            <a:ext cx="832759" cy="175048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9490168" y="6304752"/>
            <a:ext cx="0" cy="3311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H="1">
            <a:off x="6244046" y="6635931"/>
            <a:ext cx="324612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6244046" y="536348"/>
            <a:ext cx="128996" cy="60995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H="1">
            <a:off x="5956663" y="562584"/>
            <a:ext cx="416379" cy="638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מלבן 25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27" name="מלבן 26"/>
          <p:cNvSpPr/>
          <p:nvPr/>
        </p:nvSpPr>
        <p:spPr>
          <a:xfrm>
            <a:off x="12011297" y="1025234"/>
            <a:ext cx="1637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28" name="מלבן 27"/>
          <p:cNvSpPr/>
          <p:nvPr/>
        </p:nvSpPr>
        <p:spPr>
          <a:xfrm>
            <a:off x="5837330" y="906730"/>
            <a:ext cx="3609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ז</a:t>
            </a:r>
          </a:p>
        </p:txBody>
      </p:sp>
      <p:sp>
        <p:nvSpPr>
          <p:cNvPr id="29" name="מלבן 28"/>
          <p:cNvSpPr/>
          <p:nvPr/>
        </p:nvSpPr>
        <p:spPr>
          <a:xfrm>
            <a:off x="11816550" y="1851942"/>
            <a:ext cx="3690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</a:p>
        </p:txBody>
      </p:sp>
      <p:sp>
        <p:nvSpPr>
          <p:cNvPr id="30" name="מלבן 29"/>
          <p:cNvSpPr/>
          <p:nvPr/>
        </p:nvSpPr>
        <p:spPr>
          <a:xfrm>
            <a:off x="11802552" y="2685703"/>
            <a:ext cx="4187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</a:p>
        </p:txBody>
      </p:sp>
      <p:sp>
        <p:nvSpPr>
          <p:cNvPr id="31" name="מלבן 30"/>
          <p:cNvSpPr/>
          <p:nvPr/>
        </p:nvSpPr>
        <p:spPr>
          <a:xfrm>
            <a:off x="11902925" y="3919270"/>
            <a:ext cx="2167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</a:p>
        </p:txBody>
      </p:sp>
      <p:sp>
        <p:nvSpPr>
          <p:cNvPr id="32" name="מלבן 31"/>
          <p:cNvSpPr/>
          <p:nvPr/>
        </p:nvSpPr>
        <p:spPr>
          <a:xfrm>
            <a:off x="11843339" y="5307307"/>
            <a:ext cx="3614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</a:p>
        </p:txBody>
      </p:sp>
      <p:sp>
        <p:nvSpPr>
          <p:cNvPr id="38" name="מלבן 37"/>
          <p:cNvSpPr/>
          <p:nvPr/>
        </p:nvSpPr>
        <p:spPr>
          <a:xfrm>
            <a:off x="5493203" y="4840358"/>
            <a:ext cx="55816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יא</a:t>
            </a:r>
          </a:p>
        </p:txBody>
      </p:sp>
      <p:sp>
        <p:nvSpPr>
          <p:cNvPr id="40" name="מלבן 39"/>
          <p:cNvSpPr/>
          <p:nvPr/>
        </p:nvSpPr>
        <p:spPr>
          <a:xfrm>
            <a:off x="5533029" y="6106126"/>
            <a:ext cx="54854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יב</a:t>
            </a:r>
            <a:endParaRPr lang="he-IL" sz="36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מלבן מעוגל 22"/>
          <p:cNvSpPr/>
          <p:nvPr/>
        </p:nvSpPr>
        <p:spPr>
          <a:xfrm>
            <a:off x="2737930" y="3820793"/>
            <a:ext cx="7141227" cy="2782327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כי האמונה פשוטה לכל בר דעת שיצא מכלל שוטה.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(אדרבה, </a:t>
            </a:r>
            <a:r>
              <a:rPr lang="he-IL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דוקא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מי שגדול בשכלו , תאוותיו גדולות יותר, וקשה לו </a:t>
            </a:r>
            <a:r>
              <a:rPr lang="he-IL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למגרן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, ולמי שיש פחות רצונות ותאוות, קל לו יותר להכניען).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94217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864531" y="17634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"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6864531" y="1001292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endParaRPr lang="en-US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6864531" y="1826236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6864531" y="2651181"/>
            <a:ext cx="5146766" cy="720000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שבע מצוות בני נח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מנין צריך בן נח לדעת על מצוותיו,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וכיצד ניתן לתבעו על אי-קיומן?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חץ למטה 7"/>
          <p:cNvSpPr/>
          <p:nvPr/>
        </p:nvSpPr>
        <p:spPr>
          <a:xfrm>
            <a:off x="9137470" y="3450431"/>
            <a:ext cx="352698" cy="4507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916785" y="393921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916785" y="4735321"/>
            <a:ext cx="5146766" cy="3311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/>
        </p:nvSpPr>
        <p:spPr>
          <a:xfrm>
            <a:off x="6916785" y="5142602"/>
            <a:ext cx="5146766" cy="1162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שושה 12"/>
          <p:cNvSpPr/>
          <p:nvPr/>
        </p:nvSpPr>
        <p:spPr>
          <a:xfrm>
            <a:off x="169817" y="123876"/>
            <a:ext cx="5734595" cy="877416"/>
          </a:xfrm>
          <a:prstGeom prst="hexagon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215537" y="1123714"/>
            <a:ext cx="5643155" cy="148263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215537" y="2728773"/>
            <a:ext cx="5643155" cy="1651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215537" y="450259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>
            <a:off x="215537" y="5630473"/>
            <a:ext cx="5643155" cy="1005458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5956663" y="568965"/>
            <a:ext cx="862149" cy="1481923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5927274" y="2137313"/>
            <a:ext cx="849083" cy="265177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6230169" y="3139199"/>
            <a:ext cx="536391" cy="1736313"/>
          </a:xfrm>
          <a:prstGeom prst="straightConnector1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>
            <a:off x="5956663" y="1260697"/>
            <a:ext cx="832759" cy="175048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9490168" y="6304752"/>
            <a:ext cx="0" cy="3311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H="1">
            <a:off x="6244046" y="6635931"/>
            <a:ext cx="324612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6244046" y="536348"/>
            <a:ext cx="128996" cy="60995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H="1">
            <a:off x="5956663" y="562584"/>
            <a:ext cx="416379" cy="638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מלבן 25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27" name="מלבן 26"/>
          <p:cNvSpPr/>
          <p:nvPr/>
        </p:nvSpPr>
        <p:spPr>
          <a:xfrm>
            <a:off x="12011297" y="1025234"/>
            <a:ext cx="1637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28" name="מלבן 27"/>
          <p:cNvSpPr/>
          <p:nvPr/>
        </p:nvSpPr>
        <p:spPr>
          <a:xfrm>
            <a:off x="5902471" y="867436"/>
            <a:ext cx="3609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ז</a:t>
            </a:r>
          </a:p>
        </p:txBody>
      </p:sp>
      <p:sp>
        <p:nvSpPr>
          <p:cNvPr id="29" name="מלבן 28"/>
          <p:cNvSpPr/>
          <p:nvPr/>
        </p:nvSpPr>
        <p:spPr>
          <a:xfrm>
            <a:off x="11816550" y="1851942"/>
            <a:ext cx="3690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</a:p>
        </p:txBody>
      </p:sp>
      <p:sp>
        <p:nvSpPr>
          <p:cNvPr id="30" name="מלבן 29"/>
          <p:cNvSpPr/>
          <p:nvPr/>
        </p:nvSpPr>
        <p:spPr>
          <a:xfrm>
            <a:off x="11802552" y="2685703"/>
            <a:ext cx="4187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</a:p>
        </p:txBody>
      </p:sp>
      <p:sp>
        <p:nvSpPr>
          <p:cNvPr id="31" name="מלבן 30"/>
          <p:cNvSpPr/>
          <p:nvPr/>
        </p:nvSpPr>
        <p:spPr>
          <a:xfrm>
            <a:off x="11902925" y="3919270"/>
            <a:ext cx="2167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</a:p>
        </p:txBody>
      </p:sp>
      <p:sp>
        <p:nvSpPr>
          <p:cNvPr id="32" name="מלבן 31"/>
          <p:cNvSpPr/>
          <p:nvPr/>
        </p:nvSpPr>
        <p:spPr>
          <a:xfrm>
            <a:off x="11802552" y="5375595"/>
            <a:ext cx="3614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</a:p>
        </p:txBody>
      </p:sp>
      <p:sp>
        <p:nvSpPr>
          <p:cNvPr id="38" name="מלבן 37"/>
          <p:cNvSpPr/>
          <p:nvPr/>
        </p:nvSpPr>
        <p:spPr>
          <a:xfrm>
            <a:off x="5493203" y="4840358"/>
            <a:ext cx="55816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יא</a:t>
            </a:r>
          </a:p>
        </p:txBody>
      </p:sp>
      <p:sp>
        <p:nvSpPr>
          <p:cNvPr id="23" name="מלבן מעוגל 22"/>
          <p:cNvSpPr/>
          <p:nvPr/>
        </p:nvSpPr>
        <p:spPr>
          <a:xfrm>
            <a:off x="543988" y="4875513"/>
            <a:ext cx="7994472" cy="1509917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יש בכוחו להכיר, כי העולם מעיד על הקב"ה שבראו, וברור שהעולם נברא לתכלית מסוימת, ועל הנבראים לעשות רצון קונם. 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780467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864531" y="17634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"ולא תתורו אחרי לבבכם"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מדוע לא "אחרי ראשכם",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הן משכן הדעת בראש,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ומינות לכאורה מקלקול הדעת והשכל?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6864531" y="1001292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ענין אמונה, שאינה חובת איברים? לכאורה, חסר האמונה אנוס, ובעל האמונה אינו צריך ציווי? זאת ועוד </a:t>
            </a:r>
            <a:r>
              <a:rPr lang="en-US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התורה מתייחסת בחומרה יתירה  לכופרים. (יותר מע"ז, חומרת המאמין בע"ז ומקריב נפשו עליה.)</a:t>
            </a:r>
            <a:endParaRPr lang="en-US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6864531" y="1826236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לצוות על אמונה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שנכשלו בה אף הפילוסופים הגדולים כל תינוק/ת מגיל 13 או 12 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6864531" y="2651181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שבע מצוות בני נח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מנין צריך בן נח לדעת על מצוותיו, </a:t>
            </a:r>
          </a:p>
          <a:p>
            <a:pPr algn="ctr"/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וכיצד ניתן לתבעו על אי-קיומן?</a:t>
            </a:r>
            <a:endParaRPr lang="en-US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חץ למטה 7"/>
          <p:cNvSpPr/>
          <p:nvPr/>
        </p:nvSpPr>
        <p:spPr>
          <a:xfrm>
            <a:off x="9137470" y="3450431"/>
            <a:ext cx="352698" cy="4507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916785" y="3939218"/>
            <a:ext cx="5146766" cy="72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האמונה מוכחת לכל בר דעת מהתבוננות בבריאה. בדברים ללא כוונת מכוון לא ניכרים סימני חכמה.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6916785" y="4735321"/>
            <a:ext cx="5146766" cy="3311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לכן נתמה איך </a:t>
            </a:r>
            <a:r>
              <a:rPr lang="he-IL" sz="13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נואלו</a:t>
            </a:r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 פילוסופים גדולים לומר שהעולם נעשה במקרה?</a:t>
            </a:r>
            <a:endParaRPr lang="en-US" sz="13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6916785" y="5142602"/>
            <a:ext cx="5146766" cy="116215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מהכתוב </a:t>
            </a:r>
            <a:r>
              <a:rPr lang="he-IL" sz="1300" i="1" dirty="0">
                <a:latin typeface="Varela Round" panose="00000500000000000000" pitchFamily="2" charset="-79"/>
                <a:cs typeface="Varela Round" panose="00000500000000000000" pitchFamily="2" charset="-79"/>
              </a:rPr>
              <a:t>"לא תיקח שוחד כי השוחד יעוור עיני חכמים"</a:t>
            </a:r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, נלמד על  חוק הטבע בכוחות נפש האדם:  </a:t>
            </a:r>
            <a:r>
              <a:rPr lang="he-IL" sz="13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הרצון משפיע על השכל</a:t>
            </a:r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. מכאן, שאם רבותינו ז"ל שהיו כמלאכים, פעלה עליהם הנאה כלשהיא להטות שכלם, כל שכן, אנשים המשוקעים בתאוות עוה"ז, שהיצר הרע משחדם, ומעוור עיני שכלם .</a:t>
            </a:r>
            <a:endParaRPr lang="en-US" sz="13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שושה 12"/>
          <p:cNvSpPr/>
          <p:nvPr/>
        </p:nvSpPr>
        <p:spPr>
          <a:xfrm>
            <a:off x="169817" y="123876"/>
            <a:ext cx="5734595" cy="877416"/>
          </a:xfrm>
          <a:prstGeom prst="hexagon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אם הכרת האמת היא נגד רצונותיו של אדם אין </a:t>
            </a:r>
            <a:r>
              <a:rPr lang="he-IL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כח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לשכל, גם היותר גדול, להאיר את עיני האדם!!!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13"/>
          <p:cNvSpPr/>
          <p:nvPr/>
        </p:nvSpPr>
        <p:spPr>
          <a:xfrm>
            <a:off x="215537" y="1123714"/>
            <a:ext cx="5643155" cy="1482636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הכפירה </a:t>
            </a:r>
            <a:r>
              <a:rPr lang="he-IL" sz="1300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אין מקורה</a:t>
            </a:r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 בשכל האדם  - כי מצד השכל יסודות האמונה ברורים ומוכרחים לכל אדם שאינו בכלל שוטה..</a:t>
            </a:r>
            <a:endParaRPr lang="en-US" sz="13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/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מקור הכפירה ברצונות ובתאוות, המטות את השכל.</a:t>
            </a:r>
            <a:endParaRPr lang="en-US" sz="13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/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לכן, יש לצוות לשלוט על התאוות שמקורן </a:t>
            </a:r>
            <a:r>
              <a:rPr lang="he-IL" sz="13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בלב</a:t>
            </a:r>
            <a:r>
              <a:rPr lang="he-IL" sz="1300" dirty="0">
                <a:latin typeface="Varela Round" panose="00000500000000000000" pitchFamily="2" charset="-79"/>
                <a:cs typeface="Varela Round" panose="00000500000000000000" pitchFamily="2" charset="-79"/>
              </a:rPr>
              <a:t>, כי מיד  עם סילוקן, כשיהיה השכל חפשי מנטיות הרצון, יכיר את האמת המוכחת לכל .</a:t>
            </a:r>
            <a:endParaRPr lang="en-US" sz="13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/>
            <a:r>
              <a:rPr lang="he-IL" sz="13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הרי </a:t>
            </a:r>
            <a:r>
              <a:rPr lang="en-US" sz="13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13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שאין צורך להשתדל להשיג אמונה, אלא להסיר את הגורמים להפסידה , והיא תבוא מאליה!</a:t>
            </a:r>
            <a:endParaRPr lang="he-IL" sz="13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endParaRPr lang="he-IL" sz="1300" dirty="0"/>
          </a:p>
        </p:txBody>
      </p:sp>
      <p:sp>
        <p:nvSpPr>
          <p:cNvPr id="15" name="מלבן מעוגל 14"/>
          <p:cNvSpPr/>
          <p:nvPr/>
        </p:nvSpPr>
        <p:spPr>
          <a:xfrm>
            <a:off x="215537" y="2728773"/>
            <a:ext cx="5643155" cy="1651397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מצווים לא על השכל, אלא על עקירת התאוות, ואדם יכול לשלוט על רצונותיו.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לכן כה חמור ענש ע"ז 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אילו שכל האדם היה חפשי מרצונו 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לא היה אפשרי לו לטעות אחרי ע"ז, ולהאמין בה. האמונה בע"ז, הגיעה מהתאוות.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215537" y="4502593"/>
            <a:ext cx="5643155" cy="1005458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כי האמונה פשוטה לכל בר דעת שיצא מכלל שוטה.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(אדרבה, </a:t>
            </a:r>
            <a:r>
              <a:rPr lang="he-IL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דוקא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מי שגדול בשכלו , תאוותיו גדולות יותר, וקשה לו </a:t>
            </a:r>
            <a:r>
              <a:rPr lang="he-IL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למגרן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, ולמי שיש פחות רצונות ותאוות, קל לו יותר להכניען).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7" name="מלבן מעוגל 16"/>
          <p:cNvSpPr/>
          <p:nvPr/>
        </p:nvSpPr>
        <p:spPr>
          <a:xfrm>
            <a:off x="215537" y="5630473"/>
            <a:ext cx="5643155" cy="1005458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יש בכוחו להכיר, כי העולם מעיד על הקב"ה שבראו, וברור שהעולם נברא לתכלית מסוימת, ועל הנבראים לעשות רצון קונם.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5927273" y="568965"/>
            <a:ext cx="891539" cy="149406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5927274" y="2137313"/>
            <a:ext cx="849083" cy="265177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937070" y="3139199"/>
            <a:ext cx="829490" cy="291565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>
            <a:off x="5956663" y="1260697"/>
            <a:ext cx="832759" cy="175048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9490168" y="6304752"/>
            <a:ext cx="0" cy="3311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H="1">
            <a:off x="6244046" y="6635931"/>
            <a:ext cx="324612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6244046" y="536348"/>
            <a:ext cx="128996" cy="60995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H="1">
            <a:off x="5956663" y="562584"/>
            <a:ext cx="416379" cy="638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מלבן 22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26" name="מלבן 25"/>
          <p:cNvSpPr/>
          <p:nvPr/>
        </p:nvSpPr>
        <p:spPr>
          <a:xfrm>
            <a:off x="12011297" y="1025234"/>
            <a:ext cx="1637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27" name="מלבן 26"/>
          <p:cNvSpPr/>
          <p:nvPr/>
        </p:nvSpPr>
        <p:spPr>
          <a:xfrm>
            <a:off x="5916322" y="990039"/>
            <a:ext cx="25823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ז</a:t>
            </a:r>
          </a:p>
        </p:txBody>
      </p:sp>
      <p:sp>
        <p:nvSpPr>
          <p:cNvPr id="28" name="מלבן 27"/>
          <p:cNvSpPr/>
          <p:nvPr/>
        </p:nvSpPr>
        <p:spPr>
          <a:xfrm>
            <a:off x="11816550" y="1851942"/>
            <a:ext cx="3690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</a:p>
        </p:txBody>
      </p:sp>
      <p:sp>
        <p:nvSpPr>
          <p:cNvPr id="29" name="מלבן 28"/>
          <p:cNvSpPr/>
          <p:nvPr/>
        </p:nvSpPr>
        <p:spPr>
          <a:xfrm>
            <a:off x="11802552" y="2685703"/>
            <a:ext cx="4187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</a:p>
        </p:txBody>
      </p:sp>
      <p:sp>
        <p:nvSpPr>
          <p:cNvPr id="30" name="מלבן 29"/>
          <p:cNvSpPr/>
          <p:nvPr/>
        </p:nvSpPr>
        <p:spPr>
          <a:xfrm>
            <a:off x="11902925" y="3919270"/>
            <a:ext cx="2167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</a:p>
        </p:txBody>
      </p:sp>
      <p:sp>
        <p:nvSpPr>
          <p:cNvPr id="31" name="מלבן 30"/>
          <p:cNvSpPr/>
          <p:nvPr/>
        </p:nvSpPr>
        <p:spPr>
          <a:xfrm>
            <a:off x="11980206" y="5366577"/>
            <a:ext cx="16669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</a:p>
        </p:txBody>
      </p:sp>
    </p:spTree>
    <p:extLst>
      <p:ext uri="{BB962C8B-B14F-4D97-AF65-F5344CB8AC3E}">
        <p14:creationId xmlns:p14="http://schemas.microsoft.com/office/powerpoint/2010/main" val="40991932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83" y="208323"/>
            <a:ext cx="9802206" cy="1022188"/>
          </a:xfrm>
        </p:spPr>
        <p:txBody>
          <a:bodyPr/>
          <a:lstStyle/>
          <a:p>
            <a:r>
              <a:rPr lang="he-IL" sz="4800" dirty="0"/>
              <a:t>שאלת המחבר</a:t>
            </a: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0831" y="2018714"/>
            <a:ext cx="9476509" cy="2862322"/>
          </a:xfrm>
          <a:prstGeom prst="rect">
            <a:avLst/>
          </a:prstGeom>
          <a:noFill/>
          <a:ln w="57150">
            <a:solidFill>
              <a:srgbClr val="192A72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600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הגאון בעל "</a:t>
            </a:r>
            <a:r>
              <a:rPr lang="he-IL" sz="3600" dirty="0" err="1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התומים</a:t>
            </a:r>
            <a:r>
              <a:rPr lang="he-IL" sz="3600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 נשאל ע"י חכמי הגויים, </a:t>
            </a:r>
          </a:p>
          <a:p>
            <a:pPr algn="ctr"/>
            <a:r>
              <a:rPr lang="he-IL" sz="3600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הרי כתוב בתורה "אחרי רבים להטות" </a:t>
            </a:r>
          </a:p>
          <a:p>
            <a:pPr algn="ctr"/>
            <a:r>
              <a:rPr lang="he-IL" sz="3600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(שמות כ"ג, ב') </a:t>
            </a:r>
          </a:p>
          <a:p>
            <a:pPr algn="ctr"/>
            <a:r>
              <a:rPr lang="he-IL" sz="3600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ואתם המעט מכל העמים, </a:t>
            </a:r>
          </a:p>
          <a:p>
            <a:pPr algn="ctr"/>
            <a:r>
              <a:rPr lang="he-IL" sz="3600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ואם כן למה לא תקבלו את אמונתנו?!</a:t>
            </a:r>
            <a:endParaRPr lang="he-IL" sz="9600" b="1" dirty="0">
              <a:solidFill>
                <a:srgbClr val="92D050"/>
              </a:solidFill>
              <a:latin typeface="Varela Round" pitchFamily="2" charset="-79"/>
              <a:ea typeface="+mj-ea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72440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872836" y="263236"/>
            <a:ext cx="10612582" cy="4973782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תשובתנו לטוענים: הלא נא': "אחרי רבים להטות", ואתם המעט מכל העמים?!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- דין רוב נאמר רק בספק ולא בוודאי!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 algn="just">
              <a:buFontTx/>
              <a:buChar char="-"/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כתוב זה נאמר בדיינים שכולם כשרים לדון. לו היו רוב נוגעים בדבר, לא שומעים להם, אלא למיעוט שאינם נוגעים בדבר. </a:t>
            </a:r>
          </a:p>
          <a:p>
            <a:pPr algn="just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בענייני אמונה ודת, ניתן לשמוע רק לחופשיים מתאוות עוה"ז, וכאלה מצויים רק </a:t>
            </a:r>
            <a:r>
              <a:rPr lang="he-IL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בעמ"י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! </a:t>
            </a:r>
          </a:p>
          <a:p>
            <a:pPr algn="just"/>
            <a:r>
              <a:rPr lang="he-IL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כי:"אין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לך בן חורין, אלא מי שעוסק בתורה" </a:t>
            </a:r>
            <a:r>
              <a:rPr lang="en-US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שרק היא המשחררת אדם מיצרו.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1634614" y="263236"/>
            <a:ext cx="42739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ח</a:t>
            </a:r>
          </a:p>
        </p:txBody>
      </p:sp>
    </p:spTree>
    <p:extLst>
      <p:ext uri="{BB962C8B-B14F-4D97-AF65-F5344CB8AC3E}">
        <p14:creationId xmlns:p14="http://schemas.microsoft.com/office/powerpoint/2010/main" val="12542534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1412055" y="718835"/>
            <a:ext cx="9802206" cy="720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he-IL" dirty="0"/>
              <a:t>מעקרון האמונה בה' יוצאים מוכחים עקרונות נוספים ביהדות:</a:t>
            </a:r>
            <a:br>
              <a:rPr lang="en-US" dirty="0"/>
            </a:br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>
            <a:off x="6331527" y="1673561"/>
            <a:ext cx="5400000" cy="360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מלבן מעוגל 8"/>
          <p:cNvSpPr/>
          <p:nvPr/>
        </p:nvSpPr>
        <p:spPr>
          <a:xfrm>
            <a:off x="512618" y="1673561"/>
            <a:ext cx="5400000" cy="44928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11488582" y="993015"/>
            <a:ext cx="58297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ט</a:t>
            </a:r>
            <a:endParaRPr lang="he-IL" sz="28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35271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1412055" y="718835"/>
            <a:ext cx="9802206" cy="720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he-IL" dirty="0"/>
              <a:t>מעקרון האמונה בה' יוצאים מוכחים עקרונות נוספים ביהדות:</a:t>
            </a:r>
            <a:br>
              <a:rPr lang="en-US" dirty="0"/>
            </a:br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>
            <a:off x="6331527" y="1673561"/>
            <a:ext cx="5400000" cy="3600000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b="1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תורה מן השמים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: </a:t>
            </a:r>
          </a:p>
          <a:p>
            <a:pPr algn="ctr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אדם לא יוכל לדעת רצון השי"ת , אם לא יודיע זאת ה', </a:t>
            </a:r>
            <a:r>
              <a:rPr lang="he-IL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ותשאר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הבריאה ללא תכלית, ומוכרח להיות שה' גילה רצונו </a:t>
            </a:r>
            <a:r>
              <a:rPr lang="en-US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וזו התורה שנתנה משמים!</a:t>
            </a:r>
            <a:endParaRPr lang="en-US" dirty="0"/>
          </a:p>
          <a:p>
            <a:pPr algn="ctr"/>
            <a:endParaRPr lang="he-IL" dirty="0"/>
          </a:p>
        </p:txBody>
      </p:sp>
      <p:sp>
        <p:nvSpPr>
          <p:cNvPr id="9" name="מלבן מעוגל 8"/>
          <p:cNvSpPr/>
          <p:nvPr/>
        </p:nvSpPr>
        <p:spPr>
          <a:xfrm>
            <a:off x="512618" y="1673561"/>
            <a:ext cx="5400000" cy="44928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11488582" y="993015"/>
            <a:ext cx="58297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ט</a:t>
            </a:r>
            <a:endParaRPr lang="he-IL" sz="28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8729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1412055" y="718835"/>
            <a:ext cx="9802206" cy="720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he-IL" dirty="0"/>
              <a:t>מעקרון האמונה בה' יוצאים מוכחים עקרונות נוספים ביהדות:</a:t>
            </a:r>
            <a:br>
              <a:rPr lang="en-US" dirty="0"/>
            </a:br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>
            <a:off x="6331527" y="1673561"/>
            <a:ext cx="5400000" cy="3600000"/>
          </a:xfrm>
          <a:prstGeom prst="roundRect">
            <a:avLst/>
          </a:prstGeom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b="1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תורה מן השמים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: </a:t>
            </a:r>
          </a:p>
          <a:p>
            <a:pPr algn="ctr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אדם לא יוכל לדעת רצון השי"ת , אם לא יודיע זאת ה', </a:t>
            </a:r>
            <a:r>
              <a:rPr lang="he-IL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ותשאר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הבריאה ללא תכלית, ומוכרח להיות שה' גילה רצונו </a:t>
            </a:r>
            <a:r>
              <a:rPr lang="en-US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וזו התורה שנתנה משמים!</a:t>
            </a:r>
            <a:endParaRPr lang="en-US" dirty="0"/>
          </a:p>
          <a:p>
            <a:pPr algn="ctr"/>
            <a:endParaRPr lang="he-IL" dirty="0"/>
          </a:p>
        </p:txBody>
      </p:sp>
      <p:sp>
        <p:nvSpPr>
          <p:cNvPr id="9" name="מלבן מעוגל 8"/>
          <p:cNvSpPr/>
          <p:nvPr/>
        </p:nvSpPr>
        <p:spPr>
          <a:xfrm>
            <a:off x="471055" y="1673561"/>
            <a:ext cx="5400000" cy="4491712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b="1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האמונה בביאת משיח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: </a:t>
            </a:r>
          </a:p>
          <a:p>
            <a:pPr algn="ctr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הן כל הנבראים נבראו לעשות רצון ה', ובכל העולם רואים ההפך </a:t>
            </a:r>
            <a:r>
              <a:rPr lang="en-US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כולם שקועים בים התאוות, וברור שבשביל בנ"א כאלו, לא כדאי לברוא שמים וארץ, אלא לזמן בו יתגלה כבוד ה' בעולם. 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11488582" y="993015"/>
            <a:ext cx="58297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ט</a:t>
            </a:r>
            <a:endParaRPr lang="he-IL" sz="28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07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970296" y="22255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1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השאלות שמציג המחבר בתחילת המאמר </a:t>
            </a:r>
          </a:p>
        </p:txBody>
      </p:sp>
    </p:spTree>
    <p:extLst>
      <p:ext uri="{BB962C8B-B14F-4D97-AF65-F5344CB8AC3E}">
        <p14:creationId xmlns:p14="http://schemas.microsoft.com/office/powerpoint/2010/main" val="220037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864531" y="176348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6864531" y="1001292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6864531" y="1826236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6864531" y="2651181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למטה 7"/>
          <p:cNvSpPr/>
          <p:nvPr/>
        </p:nvSpPr>
        <p:spPr>
          <a:xfrm>
            <a:off x="9137470" y="3450431"/>
            <a:ext cx="352698" cy="4507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916785" y="3939218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916785" y="4735321"/>
            <a:ext cx="5146766" cy="3311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/>
        </p:nvSpPr>
        <p:spPr>
          <a:xfrm>
            <a:off x="6916785" y="5142602"/>
            <a:ext cx="5146766" cy="1162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שושה 12"/>
          <p:cNvSpPr/>
          <p:nvPr/>
        </p:nvSpPr>
        <p:spPr>
          <a:xfrm>
            <a:off x="169817" y="123876"/>
            <a:ext cx="5734595" cy="877416"/>
          </a:xfrm>
          <a:prstGeom prst="hexagon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215537" y="1123714"/>
            <a:ext cx="5643155" cy="148263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215537" y="2728773"/>
            <a:ext cx="5643155" cy="1651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215537" y="450259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>
            <a:off x="215537" y="563047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5933801" y="568965"/>
            <a:ext cx="885011" cy="137065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5927274" y="2137313"/>
            <a:ext cx="849083" cy="265177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937070" y="3139199"/>
            <a:ext cx="829490" cy="291565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>
            <a:off x="5956663" y="1260697"/>
            <a:ext cx="832759" cy="175048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9490168" y="6304752"/>
            <a:ext cx="0" cy="3311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H="1">
            <a:off x="6244046" y="6635931"/>
            <a:ext cx="324612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6244046" y="536348"/>
            <a:ext cx="128996" cy="60995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H="1">
            <a:off x="5956663" y="562584"/>
            <a:ext cx="416379" cy="638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לבן 1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27" name="מלבן 26"/>
          <p:cNvSpPr/>
          <p:nvPr/>
        </p:nvSpPr>
        <p:spPr>
          <a:xfrm>
            <a:off x="11870221" y="1025233"/>
            <a:ext cx="304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28" name="מלבן 27"/>
          <p:cNvSpPr/>
          <p:nvPr/>
        </p:nvSpPr>
        <p:spPr>
          <a:xfrm>
            <a:off x="5865706" y="931126"/>
            <a:ext cx="3609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ז</a:t>
            </a:r>
          </a:p>
        </p:txBody>
      </p:sp>
      <p:sp>
        <p:nvSpPr>
          <p:cNvPr id="29" name="מלבן 28"/>
          <p:cNvSpPr/>
          <p:nvPr/>
        </p:nvSpPr>
        <p:spPr>
          <a:xfrm>
            <a:off x="11816550" y="1851942"/>
            <a:ext cx="3690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</a:p>
        </p:txBody>
      </p:sp>
      <p:sp>
        <p:nvSpPr>
          <p:cNvPr id="30" name="מלבן 29"/>
          <p:cNvSpPr/>
          <p:nvPr/>
        </p:nvSpPr>
        <p:spPr>
          <a:xfrm>
            <a:off x="11802552" y="2685703"/>
            <a:ext cx="4187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</a:p>
        </p:txBody>
      </p:sp>
      <p:sp>
        <p:nvSpPr>
          <p:cNvPr id="31" name="מלבן 30"/>
          <p:cNvSpPr/>
          <p:nvPr/>
        </p:nvSpPr>
        <p:spPr>
          <a:xfrm>
            <a:off x="11766055" y="3919270"/>
            <a:ext cx="46198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</a:p>
        </p:txBody>
      </p:sp>
      <p:sp>
        <p:nvSpPr>
          <p:cNvPr id="32" name="מלבן 31"/>
          <p:cNvSpPr/>
          <p:nvPr/>
        </p:nvSpPr>
        <p:spPr>
          <a:xfrm>
            <a:off x="11830563" y="5307307"/>
            <a:ext cx="3614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</a:p>
        </p:txBody>
      </p:sp>
    </p:spTree>
    <p:extLst>
      <p:ext uri="{BB962C8B-B14F-4D97-AF65-F5344CB8AC3E}">
        <p14:creationId xmlns:p14="http://schemas.microsoft.com/office/powerpoint/2010/main" val="184565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864531" y="176348"/>
            <a:ext cx="5146766" cy="720000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6864531" y="1001292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6864531" y="1826236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6864531" y="2651181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למטה 7"/>
          <p:cNvSpPr/>
          <p:nvPr/>
        </p:nvSpPr>
        <p:spPr>
          <a:xfrm>
            <a:off x="9137470" y="3450431"/>
            <a:ext cx="352698" cy="4507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916785" y="3939218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916785" y="4735321"/>
            <a:ext cx="5146766" cy="3311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/>
        </p:nvSpPr>
        <p:spPr>
          <a:xfrm>
            <a:off x="6916785" y="5142602"/>
            <a:ext cx="5146766" cy="1162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שושה 12"/>
          <p:cNvSpPr/>
          <p:nvPr/>
        </p:nvSpPr>
        <p:spPr>
          <a:xfrm>
            <a:off x="169817" y="123876"/>
            <a:ext cx="5734595" cy="877416"/>
          </a:xfrm>
          <a:prstGeom prst="hexagon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215537" y="1123714"/>
            <a:ext cx="5643155" cy="148263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215537" y="2728773"/>
            <a:ext cx="5643155" cy="1651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215537" y="450259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>
            <a:off x="215537" y="563047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5904414" y="568965"/>
            <a:ext cx="914397" cy="79232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5927274" y="2137313"/>
            <a:ext cx="849083" cy="265177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937070" y="3139199"/>
            <a:ext cx="829490" cy="291565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>
            <a:off x="5956663" y="1260697"/>
            <a:ext cx="832759" cy="175048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9490168" y="6304752"/>
            <a:ext cx="0" cy="3311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H="1">
            <a:off x="6244046" y="6635931"/>
            <a:ext cx="324612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6244046" y="536348"/>
            <a:ext cx="128996" cy="60995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H="1">
            <a:off x="5956663" y="562584"/>
            <a:ext cx="416379" cy="638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מלבן 39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41" name="מלבן 40"/>
          <p:cNvSpPr/>
          <p:nvPr/>
        </p:nvSpPr>
        <p:spPr>
          <a:xfrm>
            <a:off x="11870221" y="1025233"/>
            <a:ext cx="304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42" name="מלבן 41"/>
          <p:cNvSpPr/>
          <p:nvPr/>
        </p:nvSpPr>
        <p:spPr>
          <a:xfrm>
            <a:off x="5865706" y="931126"/>
            <a:ext cx="3609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ז</a:t>
            </a:r>
          </a:p>
        </p:txBody>
      </p:sp>
      <p:sp>
        <p:nvSpPr>
          <p:cNvPr id="44" name="מלבן 43"/>
          <p:cNvSpPr/>
          <p:nvPr/>
        </p:nvSpPr>
        <p:spPr>
          <a:xfrm>
            <a:off x="11816550" y="1851942"/>
            <a:ext cx="3690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</a:p>
        </p:txBody>
      </p:sp>
      <p:sp>
        <p:nvSpPr>
          <p:cNvPr id="45" name="מלבן 44"/>
          <p:cNvSpPr/>
          <p:nvPr/>
        </p:nvSpPr>
        <p:spPr>
          <a:xfrm>
            <a:off x="11802552" y="2685703"/>
            <a:ext cx="4187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</a:p>
        </p:txBody>
      </p:sp>
      <p:sp>
        <p:nvSpPr>
          <p:cNvPr id="46" name="מלבן 45"/>
          <p:cNvSpPr/>
          <p:nvPr/>
        </p:nvSpPr>
        <p:spPr>
          <a:xfrm>
            <a:off x="11766055" y="3919270"/>
            <a:ext cx="46198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</a:p>
        </p:txBody>
      </p:sp>
      <p:sp>
        <p:nvSpPr>
          <p:cNvPr id="47" name="מלבן 46"/>
          <p:cNvSpPr/>
          <p:nvPr/>
        </p:nvSpPr>
        <p:spPr>
          <a:xfrm>
            <a:off x="11830563" y="5307307"/>
            <a:ext cx="3614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</a:p>
        </p:txBody>
      </p:sp>
    </p:spTree>
    <p:extLst>
      <p:ext uri="{BB962C8B-B14F-4D97-AF65-F5344CB8AC3E}">
        <p14:creationId xmlns:p14="http://schemas.microsoft.com/office/powerpoint/2010/main" val="294623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864531" y="176348"/>
            <a:ext cx="5146766" cy="720000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6864531" y="1001292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6864531" y="1826236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6864531" y="2651181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למטה 7"/>
          <p:cNvSpPr/>
          <p:nvPr/>
        </p:nvSpPr>
        <p:spPr>
          <a:xfrm>
            <a:off x="9137470" y="3450431"/>
            <a:ext cx="352698" cy="4507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916785" y="3939218"/>
            <a:ext cx="5146766" cy="7200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916785" y="4735321"/>
            <a:ext cx="5146766" cy="33117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/>
        </p:nvSpPr>
        <p:spPr>
          <a:xfrm>
            <a:off x="6916785" y="5142602"/>
            <a:ext cx="5146766" cy="1162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שושה 12"/>
          <p:cNvSpPr/>
          <p:nvPr/>
        </p:nvSpPr>
        <p:spPr>
          <a:xfrm>
            <a:off x="169817" y="123876"/>
            <a:ext cx="5734595" cy="877416"/>
          </a:xfrm>
          <a:prstGeom prst="hexagon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215537" y="1123714"/>
            <a:ext cx="5643155" cy="148263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215537" y="2728773"/>
            <a:ext cx="5643155" cy="1651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215537" y="450259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>
            <a:off x="215537" y="5630473"/>
            <a:ext cx="5643155" cy="100545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5904414" y="568965"/>
            <a:ext cx="914397" cy="79232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5927274" y="2137313"/>
            <a:ext cx="849083" cy="265177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937070" y="3139199"/>
            <a:ext cx="829490" cy="291565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>
            <a:off x="5956663" y="1260697"/>
            <a:ext cx="832759" cy="175048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9490168" y="6304752"/>
            <a:ext cx="0" cy="3311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 flipH="1">
            <a:off x="6244046" y="6635931"/>
            <a:ext cx="324612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6244046" y="536348"/>
            <a:ext cx="128996" cy="60995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H="1">
            <a:off x="5956663" y="562584"/>
            <a:ext cx="416379" cy="638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לבן 26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36" name="מלבן 35"/>
          <p:cNvSpPr/>
          <p:nvPr/>
        </p:nvSpPr>
        <p:spPr>
          <a:xfrm>
            <a:off x="5560779" y="1490982"/>
            <a:ext cx="4603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ט</a:t>
            </a:r>
          </a:p>
        </p:txBody>
      </p:sp>
      <p:sp>
        <p:nvSpPr>
          <p:cNvPr id="23" name="מלבן מעוגל 22"/>
          <p:cNvSpPr/>
          <p:nvPr/>
        </p:nvSpPr>
        <p:spPr>
          <a:xfrm>
            <a:off x="1679258" y="416979"/>
            <a:ext cx="8789942" cy="2126782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"ולא תתורו אחרי לבבכם" </a:t>
            </a:r>
            <a:r>
              <a:rPr lang="en-US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 algn="ctr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מדוע לא "אחרי ראשכם", </a:t>
            </a:r>
          </a:p>
          <a:p>
            <a:pPr algn="ctr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הן משכן הדעת בראש, </a:t>
            </a:r>
          </a:p>
          <a:p>
            <a:pPr algn="ctr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ומינות לכאורה מקלקול הדעת והשכל?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2" name="מלבן 41"/>
          <p:cNvSpPr/>
          <p:nvPr/>
        </p:nvSpPr>
        <p:spPr>
          <a:xfrm>
            <a:off x="11816550" y="139523"/>
            <a:ext cx="4443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</a:t>
            </a:r>
          </a:p>
        </p:txBody>
      </p:sp>
      <p:sp>
        <p:nvSpPr>
          <p:cNvPr id="44" name="מלבן 43"/>
          <p:cNvSpPr/>
          <p:nvPr/>
        </p:nvSpPr>
        <p:spPr>
          <a:xfrm>
            <a:off x="11870221" y="1025233"/>
            <a:ext cx="304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</a:t>
            </a:r>
          </a:p>
        </p:txBody>
      </p:sp>
      <p:sp>
        <p:nvSpPr>
          <p:cNvPr id="46" name="מלבן 45"/>
          <p:cNvSpPr/>
          <p:nvPr/>
        </p:nvSpPr>
        <p:spPr>
          <a:xfrm>
            <a:off x="11816550" y="1851942"/>
            <a:ext cx="3690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</a:t>
            </a:r>
          </a:p>
        </p:txBody>
      </p:sp>
      <p:sp>
        <p:nvSpPr>
          <p:cNvPr id="47" name="מלבן 46"/>
          <p:cNvSpPr/>
          <p:nvPr/>
        </p:nvSpPr>
        <p:spPr>
          <a:xfrm>
            <a:off x="11802552" y="2685703"/>
            <a:ext cx="4187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</a:t>
            </a:r>
          </a:p>
        </p:txBody>
      </p:sp>
      <p:sp>
        <p:nvSpPr>
          <p:cNvPr id="48" name="מלבן 47"/>
          <p:cNvSpPr/>
          <p:nvPr/>
        </p:nvSpPr>
        <p:spPr>
          <a:xfrm>
            <a:off x="11766055" y="3919270"/>
            <a:ext cx="46198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</a:t>
            </a:r>
          </a:p>
        </p:txBody>
      </p:sp>
      <p:sp>
        <p:nvSpPr>
          <p:cNvPr id="49" name="מלבן 48"/>
          <p:cNvSpPr/>
          <p:nvPr/>
        </p:nvSpPr>
        <p:spPr>
          <a:xfrm>
            <a:off x="11830563" y="5307307"/>
            <a:ext cx="3614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</a:p>
        </p:txBody>
      </p:sp>
    </p:spTree>
    <p:extLst>
      <p:ext uri="{BB962C8B-B14F-4D97-AF65-F5344CB8AC3E}">
        <p14:creationId xmlns:p14="http://schemas.microsoft.com/office/powerpoint/2010/main" val="190832186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5930</Words>
  <Application>Microsoft Office PowerPoint</Application>
  <PresentationFormat>מסך רחב</PresentationFormat>
  <Paragraphs>662</Paragraphs>
  <Slides>57</Slides>
  <Notes>30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Varela Round</vt:lpstr>
      <vt:lpstr>ערכת נושא Office</vt:lpstr>
      <vt:lpstr>מערכת שיעורים למגזר החרדי</vt:lpstr>
      <vt:lpstr>מצגת של PowerPoint‏</vt:lpstr>
      <vt:lpstr>מבנה חלקו הראשון של המאמר</vt:lpstr>
      <vt:lpstr>מבנה חלקו הראשון של המאמר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סעיף ה' –  יסוד באמונה שאין בו ספק לכל בר דעת</vt:lpstr>
      <vt:lpstr>סעיף ה' –  יסוד באמונה שאין בו ספק לכל בר דעת</vt:lpstr>
      <vt:lpstr>סעיף ה' –  יסוד באמונה שאין בו ספק לכל בר דעת</vt:lpstr>
      <vt:lpstr>סעיף ה' –  יסוד באמונה שאין בו ספק לכל בר דעת</vt:lpstr>
      <vt:lpstr>סעיף ה' –  יסוד באמונה שאין בו ספק לכל בר דעת</vt:lpstr>
      <vt:lpstr>מצגת של PowerPoint‏</vt:lpstr>
      <vt:lpstr>מצגת של PowerPoint‏</vt:lpstr>
      <vt:lpstr>מצגת של PowerPoint‏</vt:lpstr>
      <vt:lpstr>מצגת של PowerPoint‏</vt:lpstr>
      <vt:lpstr>סעיף ו':  "ופתרון החידה מצינו בתורה הקדושה המגלה לנו כל סתום"</vt:lpstr>
      <vt:lpstr>סעיף ו':  "ופתרון החידה מצינו בתורה הקדושה המגלה לנו כל סתום"</vt:lpstr>
      <vt:lpstr>סעיף ו':  "ופתרון החידה מצינו בתורה הקדושה המגלה לנו כל סתום"</vt:lpstr>
      <vt:lpstr>סעיף ו':  "ופתרון החידה מצינו בתורה הקדושה המגלה לנו כל סתום"</vt:lpstr>
      <vt:lpstr>סעיף ו':  "ופתרון החידה מצינו בתורה הקדושה המגלה לנו כל סתום"</vt:lpstr>
      <vt:lpstr>סעיף ו': "ופתרון החידה מצינו בתורה הקדושה המגלה לנו כל סתום"</vt:lpstr>
      <vt:lpstr>סעיף ו': "ופתרון החידה מצינו בתורה הקדושה המגלה לנו כל סתום"</vt:lpstr>
      <vt:lpstr>סעיף ו': "ופתרון החידה מצינו בתורה הקדושה המגלה לנו כל סתום"</vt:lpstr>
      <vt:lpstr>סעיף ו': "ופתרון החידה מצינו בתורה הקדושה המגלה לנו כל סתום"</vt:lpstr>
      <vt:lpstr>סעיף ו': "ופתרון החידה מצינו בתורה הקדושה המגלה לנו כל סתום"</vt:lpstr>
      <vt:lpstr>סעיף ו': "ופתרון החידה מצינו בתורה הקדושה המגלה לנו כל סתום"</vt:lpstr>
      <vt:lpstr>סעיף ו': "ופתרון החידה מצינו בתורה הקדושה המגלה לנו כל סתום"</vt:lpstr>
      <vt:lpstr>סעיף ו': "ופתרון החידה מצינו בתורה הקדושה המגלה לנו כל סתום"</vt:lpstr>
      <vt:lpstr>סעיף ו': "ופתרון החידה מצינו בתורה הקדושה המגלה לנו כל סתום"</vt:lpstr>
      <vt:lpstr>סעיף ו': "ופתרון החידה מצינו בתורה הקדושה המגלה לנו כל סתום"</vt:lpstr>
      <vt:lpstr>סעיף ו': "ופתרון החידה מצינו בתורה הקדושה המגלה לנו כל סתום"</vt:lpstr>
      <vt:lpstr>סעיף ו': "ופתרון החידה מצינו בתורה הקדושה המגלה לנו כל סתום"</vt:lpstr>
      <vt:lpstr>סעיף ו': "ופתרון החידה מצינו בתורה הקדושה המגלה לנו כל סתום"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שאלת המחבר</vt:lpstr>
      <vt:lpstr>מצגת של PowerPoint‏</vt:lpstr>
      <vt:lpstr> מעקרון האמונה בה' יוצאים מוכחים עקרונות נוספים ביהדות: </vt:lpstr>
      <vt:lpstr> מעקרון האמונה בה' יוצאים מוכחים עקרונות נוספים ביהדות: </vt:lpstr>
      <vt:lpstr> מעקרון האמונה בה' יוצאים מוכחים עקרונות נוספים ביהדות: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‏‏משתמש Windows</dc:creator>
  <cp:lastModifiedBy>נעמה כהן-לוז</cp:lastModifiedBy>
  <cp:revision>48</cp:revision>
  <dcterms:created xsi:type="dcterms:W3CDTF">2020-06-16T08:21:35Z</dcterms:created>
  <dcterms:modified xsi:type="dcterms:W3CDTF">2020-07-30T08:39:43Z</dcterms:modified>
</cp:coreProperties>
</file>