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  <p:sldMasterId id="2147483664" r:id="rId2"/>
  </p:sldMasterIdLst>
  <p:notesMasterIdLst>
    <p:notesMasterId r:id="rId18"/>
  </p:notesMasterIdLst>
  <p:sldIdLst>
    <p:sldId id="257" r:id="rId3"/>
    <p:sldId id="318" r:id="rId4"/>
    <p:sldId id="259" r:id="rId5"/>
    <p:sldId id="380" r:id="rId6"/>
    <p:sldId id="381" r:id="rId7"/>
    <p:sldId id="359" r:id="rId8"/>
    <p:sldId id="367" r:id="rId9"/>
    <p:sldId id="368" r:id="rId10"/>
    <p:sldId id="369" r:id="rId11"/>
    <p:sldId id="382" r:id="rId12"/>
    <p:sldId id="383" r:id="rId13"/>
    <p:sldId id="384" r:id="rId14"/>
    <p:sldId id="385" r:id="rId15"/>
    <p:sldId id="350" r:id="rId16"/>
    <p:sldId id="334" r:id="rId17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2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691" autoAdjust="0"/>
    <p:restoredTop sz="94660"/>
  </p:normalViewPr>
  <p:slideViewPr>
    <p:cSldViewPr snapToGrid="0">
      <p:cViewPr>
        <p:scale>
          <a:sx n="108" d="100"/>
          <a:sy n="108" d="100"/>
        </p:scale>
        <p:origin x="33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85C4C00-0F30-4E59-98DB-4FBBD08919FE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6E2E774-C6B1-4CA4-B849-E1BE0CD136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02048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17732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03326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22814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0652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51510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68998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52573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58274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216319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520317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364598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49318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91371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8164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62569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365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402510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0868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02187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8548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1314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655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970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424738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68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3239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21667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0439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546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401" y="2693989"/>
            <a:ext cx="103632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410588"/>
            <a:ext cx="3246400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7091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73" y="213094"/>
            <a:ext cx="11161453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185681"/>
            <a:ext cx="11161452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11161453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1" y="5878199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7715" y="-110812"/>
            <a:ext cx="530011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9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  <a:latin typeface="Varela Round" pitchFamily="2" charset="-79"/>
              <a:cs typeface="Varela Roun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8180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9322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369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420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04221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0595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761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882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A7B2-2B7C-4A92-83ED-AFB4F9295A39}" type="datetimeFigureOut">
              <a:rPr lang="he-IL" smtClean="0"/>
              <a:t>י"ז/סיון/תש"ף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EE0A-002C-40B6-8C1E-734A755A4A0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7799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4AA7B2-2B7C-4A92-83ED-AFB4F9295A39}" type="datetimeFigureOut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י"ז/סיון/תש"ף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FEE0A-002C-40B6-8C1E-734A755A4A07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864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  <p:sldLayoutId id="2147483677" r:id="rId13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/>
              <a:t>מערכת שיעורים למגזר החרדי</a:t>
            </a:r>
          </a:p>
        </p:txBody>
      </p:sp>
      <p:sp>
        <p:nvSpPr>
          <p:cNvPr id="2" name="מלבן 1"/>
          <p:cNvSpPr/>
          <p:nvPr/>
        </p:nvSpPr>
        <p:spPr>
          <a:xfrm>
            <a:off x="5125453" y="360948"/>
            <a:ext cx="1780673" cy="16362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97874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הגבלת השלטון- מנגנוני פיקוח וביקורת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פרלמנט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209721" y="666130"/>
            <a:ext cx="7920641" cy="133354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בית מחוקקים שנבחר על ידי העם ובו אופוזיציה פעילה</a:t>
            </a: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endParaRPr lang="he-IL" sz="32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1" name="מלבן מעוגל 10"/>
          <p:cNvSpPr/>
          <p:nvPr/>
        </p:nvSpPr>
        <p:spPr>
          <a:xfrm>
            <a:off x="209721" y="1994108"/>
            <a:ext cx="7920641" cy="13335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בסמכותו לבדוק את פעילות משרדי הממשלה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8142877" y="1994109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מבקר המדינה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224598" y="3322087"/>
            <a:ext cx="7920641" cy="133354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וועדות פרלמנטריות וועדות ממלכתיות שבודקות נושאים או מחדלים שעל סדר היום</a:t>
            </a:r>
            <a:endParaRPr lang="en-US" sz="2800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8155392" y="3322087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וועדות חקירה</a:t>
            </a:r>
          </a:p>
        </p:txBody>
      </p:sp>
      <p:sp>
        <p:nvSpPr>
          <p:cNvPr id="16" name="מלבן מעוגל 15"/>
          <p:cNvSpPr/>
          <p:nvPr/>
        </p:nvSpPr>
        <p:spPr>
          <a:xfrm>
            <a:off x="199013" y="4650065"/>
            <a:ext cx="7920641" cy="133354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8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אמצעי חשוב להגבלת השלטון, שמודע לכך שהוא נתון לביקורת ציבור הבוחרים שעלולים להביא להחלפתו בבחירות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8142877" y="4650065"/>
            <a:ext cx="1407338" cy="133353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בחירות</a:t>
            </a:r>
          </a:p>
        </p:txBody>
      </p:sp>
    </p:spTree>
    <p:extLst>
      <p:ext uri="{BB962C8B-B14F-4D97-AF65-F5344CB8AC3E}">
        <p14:creationId xmlns:p14="http://schemas.microsoft.com/office/powerpoint/2010/main" val="1764110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 animBg="1"/>
      <p:bldP spid="3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מפלגות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407338" cy="133353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מהות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209721" y="666130"/>
            <a:ext cx="7920641" cy="13335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חבר בני אדם שהתאגדו כדי לקדם בדרך חוקית מטרות מדיניות או חברתיות ולהביא לייצוגם בכנסת על ידי נבחרים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209721" y="1994108"/>
            <a:ext cx="7920641" cy="13335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מסמך הכולל את עקרונותיה המדיניים, הכלכליים, החברתיים והדתיים של המפלגה ואת גישתה בכל נושא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8142877" y="1994109"/>
            <a:ext cx="1407338" cy="133353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מצע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224598" y="3322087"/>
            <a:ext cx="7920641" cy="13335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ביטוי מגוון הדעות של האזרחים בחיים הפוליטיים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אמצעי מקשר בין האזרחים לבין השלטון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מאפשרת את קיומה של אופוזיציה לשלטון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8155392" y="3322087"/>
            <a:ext cx="1407338" cy="133353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חשיבות</a:t>
            </a:r>
          </a:p>
        </p:txBody>
      </p:sp>
      <p:sp>
        <p:nvSpPr>
          <p:cNvPr id="16" name="מלבן מעוגל 15"/>
          <p:cNvSpPr/>
          <p:nvPr/>
        </p:nvSpPr>
        <p:spPr>
          <a:xfrm>
            <a:off x="209721" y="4650065"/>
            <a:ext cx="7920641" cy="1333540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לפיו מתנהלת המפלגה. התקנון קובע את התנאים לקבלת חברים, את זכויותיהם, את הליך הקביעה של מועמדיה, את קביעת מוסדות המפלגה ואת ניהולה.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8142877" y="4650065"/>
            <a:ext cx="1407338" cy="1333539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תקנון</a:t>
            </a:r>
          </a:p>
        </p:txBody>
      </p:sp>
    </p:spTree>
    <p:extLst>
      <p:ext uri="{BB962C8B-B14F-4D97-AF65-F5344CB8AC3E}">
        <p14:creationId xmlns:p14="http://schemas.microsoft.com/office/powerpoint/2010/main" val="81111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 animBg="1"/>
      <p:bldP spid="3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מפלגות- תהליך הקמה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3" name="מלבן מעוגל 2"/>
          <p:cNvSpPr/>
          <p:nvPr/>
        </p:nvSpPr>
        <p:spPr>
          <a:xfrm>
            <a:off x="8130362" y="666130"/>
            <a:ext cx="1407338" cy="1333539"/>
          </a:xfrm>
          <a:prstGeom prst="round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רשם המפלגות</a:t>
            </a:r>
          </a:p>
        </p:txBody>
      </p:sp>
      <p:sp>
        <p:nvSpPr>
          <p:cNvPr id="36" name="מלבן מעוגל 35"/>
          <p:cNvSpPr/>
          <p:nvPr/>
        </p:nvSpPr>
        <p:spPr>
          <a:xfrm>
            <a:off x="209721" y="666130"/>
            <a:ext cx="7920641" cy="13335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רשם המפלגות פועל מטעם משרד המשפטים והוא מאשר את רישום המפלגה בפנקס המפלגות</a:t>
            </a:r>
          </a:p>
        </p:txBody>
      </p:sp>
      <p:sp>
        <p:nvSpPr>
          <p:cNvPr id="11" name="מלבן מעוגל 10"/>
          <p:cNvSpPr/>
          <p:nvPr/>
        </p:nvSpPr>
        <p:spPr>
          <a:xfrm>
            <a:off x="209721" y="1994108"/>
            <a:ext cx="7920641" cy="13335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מפלגה שבמטרותיה או מעשיה מצהירה על שלילת מדינת ישראל כמדינה יהודית ודמוקרטית, מסיתה לגזענות או תומכת בפעולות לא חוקיות</a:t>
            </a:r>
          </a:p>
        </p:txBody>
      </p:sp>
      <p:sp>
        <p:nvSpPr>
          <p:cNvPr id="13" name="מלבן מעוגל 12"/>
          <p:cNvSpPr/>
          <p:nvPr/>
        </p:nvSpPr>
        <p:spPr>
          <a:xfrm>
            <a:off x="8142877" y="1994109"/>
            <a:ext cx="1407338" cy="13335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מי לא יכולה</a:t>
            </a:r>
          </a:p>
        </p:txBody>
      </p:sp>
      <p:sp>
        <p:nvSpPr>
          <p:cNvPr id="14" name="מלבן מעוגל 13"/>
          <p:cNvSpPr/>
          <p:nvPr/>
        </p:nvSpPr>
        <p:spPr>
          <a:xfrm>
            <a:off x="224598" y="3322087"/>
            <a:ext cx="7920641" cy="133354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חברי המפלגה יכולים להיות רשומים במפלגה אחת בלבד (לעומת המפלגה עצמה, שיכולה להתמודד במערך של שתי מפלגות או יותר)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מלבן מעוגל 14"/>
          <p:cNvSpPr/>
          <p:nvPr/>
        </p:nvSpPr>
        <p:spPr>
          <a:xfrm>
            <a:off x="8155392" y="3322087"/>
            <a:ext cx="1407338" cy="1333539"/>
          </a:xfrm>
          <a:prstGeom prst="round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חברות</a:t>
            </a:r>
          </a:p>
        </p:txBody>
      </p:sp>
      <p:sp>
        <p:nvSpPr>
          <p:cNvPr id="16" name="מלבן מעוגל 15"/>
          <p:cNvSpPr/>
          <p:nvPr/>
        </p:nvSpPr>
        <p:spPr>
          <a:xfrm>
            <a:off x="209721" y="4650065"/>
            <a:ext cx="7920641" cy="1333540"/>
          </a:xfrm>
          <a:prstGeom prst="round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המפלגה זכאית למימון הוצאותיה מהמדינה במידה ונכנסה לכנסת. המימון ניתן בהתאם למספר הח"כים. המפלגה חייבת לנהל רישום של הוצאותיה, ולהימנע מקבלת תרומות שלא לפי החוק.</a:t>
            </a:r>
          </a:p>
        </p:txBody>
      </p:sp>
      <p:sp>
        <p:nvSpPr>
          <p:cNvPr id="17" name="מלבן מעוגל 16"/>
          <p:cNvSpPr/>
          <p:nvPr/>
        </p:nvSpPr>
        <p:spPr>
          <a:xfrm>
            <a:off x="8142877" y="4650065"/>
            <a:ext cx="1407338" cy="133353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מימון</a:t>
            </a:r>
          </a:p>
        </p:txBody>
      </p:sp>
    </p:spTree>
    <p:extLst>
      <p:ext uri="{BB962C8B-B14F-4D97-AF65-F5344CB8AC3E}">
        <p14:creationId xmlns:p14="http://schemas.microsoft.com/office/powerpoint/2010/main" val="3011508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" grpId="0" animBg="1"/>
      <p:bldP spid="36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301211"/>
            <a:ext cx="8446491" cy="1968156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קבוצה הפועלת לפי חוק המפלגות במטרה לקדם מטרות מדיניות, כלכליות או חברתיות.</a:t>
            </a: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דוגמא: 'יהדות התורה' שמטרתה לשמר את הצביון היהודי של המדינה.</a:t>
            </a:r>
            <a:endParaRPr lang="en-US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78180" y="4897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9992536" y="4890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תהליכים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13305" y="2302673"/>
            <a:ext cx="8446491" cy="2078488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נציגי המפלגה שנבחרו לכנסת. הסיעה יכולה להיות מורכבת משתי מפלגות או יותר שהתאחדו כדי לפעול יחד בכנסת.</a:t>
            </a:r>
          </a:p>
          <a:p>
            <a:pPr algn="just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וועדת הכנסת יכולה להכיר בסיעה של ח"כים שהתפלגו ממפלגת האם. דוגמא: 'דגל התורה' ו'אגודת ישראל' שהתאחדו לסיעת 'יהדות התורה'.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8559798" y="787077"/>
            <a:ext cx="1432738" cy="1427149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מפלגה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8559798" y="2587211"/>
            <a:ext cx="1432738" cy="1288117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סיעה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113306" y="4436985"/>
            <a:ext cx="8446491" cy="1797545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endParaRPr lang="he-IL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גוף חוץ-פרלמנטרי הפועל לקדם מטרות מסוימות. </a:t>
            </a: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מכונה 'תנועה' להבדיל ממפלגה פרלמנטרית.</a:t>
            </a: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דוגמא: 'גוש אמונים' שהקימה את היישובים ביהודה ושומרון, או 'התנועה לאיכות השלטון' ששמה לה למטרה לשמור על טוהר השלטון.</a:t>
            </a:r>
          </a:p>
          <a:p>
            <a:pPr algn="just">
              <a:lnSpc>
                <a:spcPct val="150000"/>
              </a:lnSpc>
            </a:pPr>
            <a:endParaRPr lang="en-US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8590749" y="4381161"/>
            <a:ext cx="1432738" cy="1168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תנועה</a:t>
            </a:r>
          </a:p>
        </p:txBody>
      </p:sp>
    </p:spTree>
    <p:extLst>
      <p:ext uri="{BB962C8B-B14F-4D97-AF65-F5344CB8AC3E}">
        <p14:creationId xmlns:p14="http://schemas.microsoft.com/office/powerpoint/2010/main" val="405655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17" grpId="0" animBg="1"/>
      <p:bldP spid="18" grpId="0" animBg="1"/>
      <p:bldP spid="19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8179" y="836362"/>
            <a:ext cx="9303171" cy="4777037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8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8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ענו על השאלות הבאות</a:t>
            </a:r>
            <a:r>
              <a:rPr lang="he-IL" sz="2800" dirty="0">
                <a:solidFill>
                  <a:schemeClr val="bg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1. 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מדוע חשוב</a:t>
            </a: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להקפיד לקבל הכרעות על דעת רוב הציבור?</a:t>
            </a:r>
            <a:endParaRPr lang="en-US" sz="28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2. 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האם</a:t>
            </a: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בכל מקרה – 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עקרון הכרעת הרוב</a:t>
            </a: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הוא "מקודש"? 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מתי העיקרון</a:t>
            </a: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הנ"ל אינו נכון?</a:t>
            </a:r>
            <a:endParaRPr lang="en-US" sz="28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3.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 מדוע 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מהוות 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הבחירות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 אמצעי חשוב להגבלת השלטון?</a:t>
            </a:r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4. מהם עיקרי הדברים שיש לכלול ב</a:t>
            </a:r>
            <a:r>
              <a:rPr lang="he-IL" sz="2800" b="1" u="sng" dirty="0">
                <a:latin typeface="Varela Round" panose="00000500000000000000" pitchFamily="2" charset="-79"/>
                <a:cs typeface="Varela Round" panose="00000500000000000000" pitchFamily="2" charset="-79"/>
              </a:rPr>
              <a:t>תקנון המפלגה</a:t>
            </a:r>
            <a:r>
              <a:rPr lang="he-IL" sz="2800" dirty="0">
                <a:latin typeface="Varela Round" panose="00000500000000000000" pitchFamily="2" charset="-79"/>
                <a:cs typeface="Varela Round" panose="00000500000000000000" pitchFamily="2" charset="-79"/>
              </a:rPr>
              <a:t>?</a:t>
            </a:r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0"/>
            <a:endParaRPr lang="en-US" sz="28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8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3600" dirty="0">
              <a:solidFill>
                <a:schemeClr val="bg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משימה לתלמיד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1950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5076" y="1962341"/>
            <a:ext cx="10361851" cy="398093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</a:pPr>
            <a:r>
              <a:rPr lang="he-IL" sz="2400" dirty="0"/>
              <a:t>השימוש ביצירות במהלך שידור זה נעשה לפי סעיף 27א לחוק זכות יוצרים, תשס"ח-2007.</a:t>
            </a:r>
            <a:br>
              <a:rPr lang="he-IL" sz="2400" dirty="0"/>
            </a:br>
            <a:r>
              <a:rPr lang="he-IL" sz="2400" dirty="0"/>
              <a:t>אם הינך בעל הזכויות באחת היצירות, באפשרותך לבקש מאיתנו לחדול מהשימוש ביצירה, </a:t>
            </a:r>
            <a:br>
              <a:rPr lang="he-IL" sz="2400" dirty="0"/>
            </a:br>
            <a:r>
              <a:rPr lang="he-IL" sz="2400" dirty="0"/>
              <a:t>זאת באמצעות פנייה לדוא"ל  </a:t>
            </a:r>
            <a:r>
              <a:rPr lang="en-US" sz="2400" dirty="0"/>
              <a:t>rights@education.gov.il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3958624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/>
          <p:cNvSpPr/>
          <p:nvPr/>
        </p:nvSpPr>
        <p:spPr>
          <a:xfrm>
            <a:off x="5125453" y="180474"/>
            <a:ext cx="2370221" cy="18889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  <p:sp>
        <p:nvSpPr>
          <p:cNvPr id="6" name="Text Placeholder 1">
            <a:extLst>
              <a:ext uri="{FF2B5EF4-FFF2-40B4-BE49-F238E27FC236}">
                <a16:creationId xmlns:a16="http://schemas.microsoft.com/office/drawing/2014/main" id="{12874761-6EDB-5D40-A79B-9C82F478C33E}"/>
              </a:ext>
            </a:extLst>
          </p:cNvPr>
          <p:cNvSpPr txBox="1">
            <a:spLocks/>
          </p:cNvSpPr>
          <p:nvPr/>
        </p:nvSpPr>
        <p:spPr>
          <a:xfrm>
            <a:off x="2727964" y="4331963"/>
            <a:ext cx="6704013" cy="38586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he-IL" sz="32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Calibri"/>
              </a:rPr>
              <a:t>עם המורה: אוריאל </a:t>
            </a:r>
            <a:r>
              <a:rPr lang="he-IL" sz="3200" b="1" dirty="0" err="1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Calibri"/>
              </a:rPr>
              <a:t>שמידוב</a:t>
            </a:r>
            <a:endParaRPr lang="he-IL" sz="3200" b="1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  <a:sym typeface="Calibri"/>
            </a:endParaRPr>
          </a:p>
        </p:txBody>
      </p:sp>
      <p:sp>
        <p:nvSpPr>
          <p:cNvPr id="8" name="Google Shape;238;p5"/>
          <p:cNvSpPr txBox="1">
            <a:spLocks/>
          </p:cNvSpPr>
          <p:nvPr/>
        </p:nvSpPr>
        <p:spPr>
          <a:xfrm>
            <a:off x="1590261" y="2048429"/>
            <a:ext cx="9014789" cy="82441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2"/>
              </a:buClr>
              <a:buFontTx/>
              <a:buNone/>
              <a:defRPr sz="50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Clr>
                <a:srgbClr val="ED7D31"/>
              </a:buClr>
            </a:pPr>
            <a:r>
              <a:rPr lang="he-IL" sz="5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שיעור באזרחות לכיתות י"א-י"ב</a:t>
            </a:r>
          </a:p>
        </p:txBody>
      </p:sp>
      <p:sp>
        <p:nvSpPr>
          <p:cNvPr id="7" name="Google Shape;239;p5"/>
          <p:cNvSpPr txBox="1">
            <a:spLocks/>
          </p:cNvSpPr>
          <p:nvPr/>
        </p:nvSpPr>
        <p:spPr>
          <a:xfrm>
            <a:off x="1279697" y="3140713"/>
            <a:ext cx="9600545" cy="411774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e-IL" sz="2400" b="1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נושא השיעור: דמוקרטיה חלק ג'- עקרונות המשטר הדמוקרטי</a:t>
            </a:r>
          </a:p>
        </p:txBody>
      </p:sp>
    </p:spTree>
    <p:extLst>
      <p:ext uri="{BB962C8B-B14F-4D97-AF65-F5344CB8AC3E}">
        <p14:creationId xmlns:p14="http://schemas.microsoft.com/office/powerpoint/2010/main" val="2556518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תמונה 29" descr="http://elyon1.court.gov.il/heb/img/siyur/hazer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3793" y="2538678"/>
            <a:ext cx="5304226" cy="33569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תמונה 28" descr="http://upload.wikimedia.org/wikipedia/commons/f/f6/Knesset_building_(edited)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342" y="602291"/>
            <a:ext cx="4355976" cy="194359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4" name="מלבן 3"/>
          <p:cNvSpPr/>
          <p:nvPr/>
        </p:nvSpPr>
        <p:spPr>
          <a:xfrm>
            <a:off x="1036300" y="14532"/>
            <a:ext cx="27863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e-IL" sz="36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נושאי המפגש</a:t>
            </a:r>
            <a:endParaRPr lang="en-US" sz="36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pic>
        <p:nvPicPr>
          <p:cNvPr id="22" name="תמונה 21" descr="http://www.iba.org.il/media/pictures/P243243.jpg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7319" y="565944"/>
            <a:ext cx="2505731" cy="1943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מציין מיקום תוכן 12" descr="http://upload.wikimedia.org/wikipedia/commons/thumb/b/ba/Parthenon.jpg/400px-Parthenon.jpg"/>
          <p:cNvPicPr>
            <a:picLocks noGrp="1"/>
          </p:cNvPicPr>
          <p:nvPr>
            <p:ph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75" y="579366"/>
            <a:ext cx="2186644" cy="1943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תמונה 24" descr="http://f.nanafiles.co.il/upload/Xternal/IsraBlog/33/09/56/560933/posts/17682008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2509540"/>
            <a:ext cx="3250417" cy="3356992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TextBox 25"/>
          <p:cNvSpPr txBox="1"/>
          <p:nvPr/>
        </p:nvSpPr>
        <p:spPr>
          <a:xfrm>
            <a:off x="765146" y="1236087"/>
            <a:ext cx="7488832" cy="76944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he-IL" sz="4400" dirty="0">
                <a:latin typeface="Varela Round" panose="00000500000000000000" pitchFamily="2" charset="-79"/>
                <a:cs typeface="Varela Round" panose="00000500000000000000" pitchFamily="2" charset="-79"/>
              </a:rPr>
              <a:t>עקרון הכרעת הרוב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65146" y="2660836"/>
            <a:ext cx="7488832" cy="76944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4400" dirty="0">
                <a:latin typeface="Varela Round" panose="00000500000000000000" pitchFamily="2" charset="-79"/>
                <a:cs typeface="Varela Round" panose="00000500000000000000" pitchFamily="2" charset="-79"/>
              </a:rPr>
              <a:t>שלטון יציג נבחר ומתחלף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6048" y="4085585"/>
            <a:ext cx="7488832" cy="769441"/>
          </a:xfrm>
          <a:prstGeom prst="rect">
            <a:avLst/>
          </a:prstGeom>
          <a:solidFill>
            <a:schemeClr val="accent1"/>
          </a:solidFill>
          <a:ln w="57150">
            <a:solidFill>
              <a:schemeClr val="tx1"/>
            </a:solidFill>
          </a:ln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4800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sz="4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הגבלת השלטון</a:t>
            </a:r>
          </a:p>
        </p:txBody>
      </p:sp>
    </p:spTree>
    <p:extLst>
      <p:ext uri="{BB962C8B-B14F-4D97-AF65-F5344CB8AC3E}">
        <p14:creationId xmlns:p14="http://schemas.microsoft.com/office/powerpoint/2010/main" val="300192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6" grpId="0" animBg="1"/>
      <p:bldP spid="27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22718" y="565944"/>
            <a:ext cx="8446491" cy="5326877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he-IL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עקרון הפלורליזם הינו מאפיין חשוב בדמוקרטיה המהותית.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משמעותו, הכרה בשונות של הפרטים והקבוצות במדינה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הוא אינו יכול להתממש ללא ההפנמה של הסובלנות כערך, על ידי השלטון, החברה והפרטים במדינה.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בחברה סובלנית מתאפיינת:</a:t>
            </a: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    1. בכיבוד הזולת.</a:t>
            </a:r>
          </a:p>
          <a:p>
            <a:pPr algn="just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   2. באיפוק.</a:t>
            </a:r>
          </a:p>
          <a:p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   3. בהידברות.</a:t>
            </a:r>
          </a:p>
          <a:p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    4. נכונות לפשרה - במובן חיובי של אי-הסכמה מתוך הסכמה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he-IL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עקרון היסוד הדמוקרטי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42723" y="657678"/>
            <a:ext cx="6406480" cy="1271502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>
              <a:lnSpc>
                <a:spcPts val="4500"/>
              </a:lnSpc>
            </a:pPr>
            <a:r>
              <a:rPr lang="he-IL" sz="4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סובלנות ופלורליזם-</a:t>
            </a:r>
          </a:p>
          <a:p>
            <a:pPr algn="ctr">
              <a:lnSpc>
                <a:spcPts val="4500"/>
              </a:lnSpc>
            </a:pPr>
            <a:r>
              <a:rPr lang="he-IL" sz="4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"אני בריה וחברי בריה"</a:t>
            </a:r>
            <a:endParaRPr lang="en-US" sz="1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3415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769950"/>
            <a:ext cx="8954492" cy="5056459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14337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תנאי בסיסי</a:t>
            </a:r>
            <a:endParaRPr lang="en-US" sz="4000" b="1" dirty="0">
              <a:solidFill>
                <a:srgbClr val="00CC0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lnSpc>
                <a:spcPts val="3500"/>
              </a:lnSpc>
            </a:pP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88220" y="1104144"/>
            <a:ext cx="5130316" cy="1024768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ts val="4500"/>
              </a:lnSpc>
            </a:pPr>
            <a:r>
              <a:rPr lang="he-IL" sz="4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דמוקרטיה </a:t>
            </a:r>
          </a:p>
          <a:p>
            <a:pPr algn="ctr">
              <a:lnSpc>
                <a:spcPts val="2500"/>
              </a:lnSpc>
            </a:pPr>
            <a:r>
              <a:rPr lang="he-IL" sz="3000" dirty="0">
                <a:latin typeface="Varela Round" panose="00000500000000000000" pitchFamily="2" charset="-79"/>
                <a:cs typeface="Varela Round" panose="00000500000000000000" pitchFamily="2" charset="-79"/>
              </a:rPr>
              <a:t>שלטון העם</a:t>
            </a:r>
            <a:endParaRPr lang="en-US" sz="30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36692" y="3497064"/>
            <a:ext cx="2376264" cy="552074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r>
              <a:rPr lang="he-IL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יציג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387041" y="3497064"/>
            <a:ext cx="2376264" cy="552074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r>
              <a:rPr lang="he-IL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נבחר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0406" y="3497064"/>
            <a:ext cx="2376264" cy="552074"/>
          </a:xfrm>
          <a:prstGeom prst="rect">
            <a:avLst/>
          </a:prstGeom>
          <a:solidFill>
            <a:srgbClr val="99FF33"/>
          </a:solidFill>
          <a:ln>
            <a:solidFill>
              <a:srgbClr val="99FF33"/>
            </a:solidFill>
          </a:ln>
        </p:spPr>
        <p:txBody>
          <a:bodyPr wrap="square" rtlCol="1">
            <a:spAutoFit/>
          </a:bodyPr>
          <a:lstStyle/>
          <a:p>
            <a:pPr algn="ctr">
              <a:lnSpc>
                <a:spcPts val="3500"/>
              </a:lnSpc>
            </a:pPr>
            <a:r>
              <a:rPr lang="he-IL" sz="32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מתחלף</a:t>
            </a:r>
          </a:p>
        </p:txBody>
      </p:sp>
      <p:sp>
        <p:nvSpPr>
          <p:cNvPr id="10" name="חץ למטה 9"/>
          <p:cNvSpPr/>
          <p:nvPr/>
        </p:nvSpPr>
        <p:spPr>
          <a:xfrm>
            <a:off x="7028780" y="2344936"/>
            <a:ext cx="144016" cy="936104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חץ למטה 10"/>
          <p:cNvSpPr/>
          <p:nvPr/>
        </p:nvSpPr>
        <p:spPr>
          <a:xfrm>
            <a:off x="4508500" y="2344936"/>
            <a:ext cx="144016" cy="936104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חץ למטה 12"/>
          <p:cNvSpPr/>
          <p:nvPr/>
        </p:nvSpPr>
        <p:spPr>
          <a:xfrm>
            <a:off x="1941770" y="2344936"/>
            <a:ext cx="144016" cy="936104"/>
          </a:xfrm>
          <a:prstGeom prst="downArrow">
            <a:avLst>
              <a:gd name="adj1" fmla="val 32562"/>
              <a:gd name="adj2" fmla="val 123260"/>
            </a:avLst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4" name="Picture 2" descr="E:\backup\הורקנוס\משרד החינוך\מצגת דמוקרטיה לשיעור אזרחות\כנסת.JPG"/>
          <p:cNvPicPr>
            <a:picLocks noChangeAspect="1" noChangeArrowheads="1"/>
          </p:cNvPicPr>
          <p:nvPr/>
        </p:nvPicPr>
        <p:blipFill>
          <a:blip r:embed="rId3" cstate="print"/>
          <a:srcRect l="10161" r="11088"/>
          <a:stretch>
            <a:fillRect/>
          </a:stretch>
        </p:blipFill>
        <p:spPr bwMode="auto">
          <a:xfrm>
            <a:off x="6308700" y="4351618"/>
            <a:ext cx="2232248" cy="120126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5" name="Picture 3" descr="E:\backup\הורקנוס\משרד החינוך\מצגת דמוקרטיה לשיעור אזרחות\קלפי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16412" y="4361160"/>
            <a:ext cx="1801275" cy="120685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6" name="Picture 4" descr="E:\backup\הורקנוס\משרד החינוך\מצגת דמוקרטיה לשיעור אזרחות\Benjamin_Netanyahu_portrait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04045" y="4361159"/>
            <a:ext cx="1226180" cy="11821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7" name="Picture 5" descr="E:\backup\הורקנוס\משרד החינוך\מצגת דמוקרטיה לשיעור אזרחות\200px-Ehud_Olmert_20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844204" y="4361160"/>
            <a:ext cx="1152128" cy="119245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381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3725962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13308" y="769951"/>
            <a:ext cx="8446491" cy="1871650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החברה מורכבת מיחידים בעלי דעות שונות ואינטרסים שונים. בכדי שכולם יוכלו לחיות יחד מכריעים על פי רוב הדעות.</a:t>
            </a:r>
            <a:endParaRPr lang="en-US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הכרעת הרוב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13307" y="2641601"/>
            <a:ext cx="8446491" cy="1650999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משטר דמוקרטי נחשב רק אם נשמרות הזכויות הבסיסיות של המיעוט: ניהול חייו על פי השקפת עולמו. חופש הביטוי וההתאגדות, הזכות לאופוזיציה והיכולת להפוך לרוב.   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8559798" y="1015677"/>
            <a:ext cx="1432738" cy="1427149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הגדרה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8559798" y="2753526"/>
            <a:ext cx="1432738" cy="1427149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זכויות המיעוט</a:t>
            </a:r>
          </a:p>
        </p:txBody>
      </p:sp>
      <p:sp>
        <p:nvSpPr>
          <p:cNvPr id="9" name="מלבן מעוגל 8"/>
          <p:cNvSpPr/>
          <p:nvPr/>
        </p:nvSpPr>
        <p:spPr>
          <a:xfrm>
            <a:off x="113307" y="4295189"/>
            <a:ext cx="8446491" cy="1165811"/>
          </a:xfrm>
          <a:prstGeom prst="roundRect">
            <a:avLst/>
          </a:prstGeom>
          <a:solidFill>
            <a:srgbClr val="272377"/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החופש להפגין ולהביע דעה אחרת מהשלטון בכלי התקשורת.</a:t>
            </a:r>
            <a:endParaRPr lang="en-US" sz="2400" b="1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9"/>
          <p:cNvSpPr/>
          <p:nvPr/>
        </p:nvSpPr>
        <p:spPr>
          <a:xfrm>
            <a:off x="8590749" y="4292601"/>
            <a:ext cx="1432738" cy="11684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יישום למעשה</a:t>
            </a:r>
          </a:p>
        </p:txBody>
      </p:sp>
    </p:spTree>
    <p:extLst>
      <p:ext uri="{BB962C8B-B14F-4D97-AF65-F5344CB8AC3E}">
        <p14:creationId xmlns:p14="http://schemas.microsoft.com/office/powerpoint/2010/main" val="322977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17" grpId="0" animBg="1"/>
      <p:bldP spid="18" grpId="0" animBg="1"/>
      <p:bldP spid="19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עקרון הגבלת השלטון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78180" y="836362"/>
            <a:ext cx="8446491" cy="33194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u="sng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רשויות השלטון מרכזות בידיהן עוצמה רבה</a:t>
            </a: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שליטה במשאבים: מסים, אוצרות טבע ומפעלים.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שליטה בכוח אדם.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שליטה במידע.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he-IL" sz="28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שליטה במנגנוני אכיפה כמו צבא, משטרה וגופי מודיעין שונים.</a:t>
            </a:r>
            <a:endParaRPr lang="en-US" sz="28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9" name="מלבן מעוגל 18"/>
          <p:cNvSpPr/>
          <p:nvPr/>
        </p:nvSpPr>
        <p:spPr>
          <a:xfrm>
            <a:off x="8639733" y="1536463"/>
            <a:ext cx="1432738" cy="1427149"/>
          </a:xfrm>
          <a:prstGeom prst="roundRect">
            <a:avLst/>
          </a:prstGeom>
          <a:solidFill>
            <a:schemeClr val="accent6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מדוע להגביל?</a:t>
            </a:r>
          </a:p>
        </p:txBody>
      </p:sp>
      <p:pic>
        <p:nvPicPr>
          <p:cNvPr id="16" name="תמונה 15" descr="סמל המוסד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0300" y="4381500"/>
            <a:ext cx="1346200" cy="1466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תמונה 19" descr="משטרת ישראל – ויקיפדיה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200" y="4533900"/>
            <a:ext cx="1358900" cy="135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תמונה 20" descr="סמל צבא הגנה לישראל – ויקיפדיה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7850" y="4533900"/>
            <a:ext cx="1327150" cy="1255991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תמונה 21" descr="ShabakOfficialLogo.svg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5422" y="4370805"/>
            <a:ext cx="1385787" cy="1466572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תמונה 22" descr="תאגיד המים עין כרמים - תמונות לכתבות - תמונות ממוזערות"/>
          <p:cNvPicPr/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00" b="26250"/>
          <a:stretch/>
        </p:blipFill>
        <p:spPr bwMode="auto">
          <a:xfrm>
            <a:off x="163118" y="4533900"/>
            <a:ext cx="1915663" cy="116177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904513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8180" y="793426"/>
            <a:ext cx="8446491" cy="1871650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השלטון במשטר דמוקרטי חייב לפעול במסגרת חוקי המדינה, הקובעים מה מותר לו לעשות ומה נאסר עליו. אם ברצון השלטון לשנות חוק עליו להשיג את הסכמת רוב חברי בית הנבחרים.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הגבלת השלטון-חוקים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63118" y="2665077"/>
            <a:ext cx="8446491" cy="285942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he-IL" sz="2400" b="1" dirty="0">
                <a:solidFill>
                  <a:srgbClr val="FFFF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הכנסת נגד הממשלה</a:t>
            </a:r>
            <a:r>
              <a:rPr lang="he-IL" sz="2400" b="1" dirty="0">
                <a:latin typeface="Varela Round" panose="00000500000000000000" pitchFamily="2" charset="-79"/>
                <a:cs typeface="Varela Round" panose="00000500000000000000" pitchFamily="2" charset="-79"/>
              </a:rPr>
              <a:t>: "התקנות לשעת חירום הן פגיעה קשה בדמוקרטיה".</a:t>
            </a:r>
            <a:endParaRPr lang="en-US" sz="2400" dirty="0"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algn="just"/>
            <a:r>
              <a:rPr lang="he-IL" sz="2400" dirty="0">
                <a:latin typeface="Varela Round" panose="00000500000000000000" pitchFamily="2" charset="-79"/>
                <a:cs typeface="Varela Round" panose="00000500000000000000" pitchFamily="2" charset="-79"/>
              </a:rPr>
              <a:t>הייעוץ המשפטי לכנסת מבקש מבג"ץ לדחות את העתירה נגד תקנות המעקב על ידי השב"כ אחר חולי הקורונה, אך באותה מידה להסדיר את סמכויות הגופים בחקיקה ■לפי העמדה שהוגשה, לא ניתן מספיק זמן לוועדת חוץ וביטחון לדון בהחלטה טרם פקיעת כהונת הכנסת ה-22.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8624671" y="1039697"/>
            <a:ext cx="1432738" cy="142714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מהות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8624671" y="3365177"/>
            <a:ext cx="1432738" cy="1427149"/>
          </a:xfrm>
          <a:prstGeom prst="roundRect">
            <a:avLst/>
          </a:prstGeom>
          <a:solidFill>
            <a:schemeClr val="accent4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יישום למעשה</a:t>
            </a:r>
          </a:p>
        </p:txBody>
      </p:sp>
    </p:spTree>
    <p:extLst>
      <p:ext uri="{BB962C8B-B14F-4D97-AF65-F5344CB8AC3E}">
        <p14:creationId xmlns:p14="http://schemas.microsoft.com/office/powerpoint/2010/main" val="4241312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17" grpId="0" animBg="1"/>
      <p:bldP spid="18" grpId="0" animBg="1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178180" y="793426"/>
            <a:ext cx="8446491" cy="18716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>
              <a:lnSpc>
                <a:spcPct val="150000"/>
              </a:lnSpc>
            </a:pPr>
            <a:r>
              <a:rPr lang="he-IL" sz="24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פיצול סמכויות השלטון לרשויות נפרדות ועצמאיות. עקרון זה נקרא גם עקרון </a:t>
            </a:r>
            <a:r>
              <a:rPr lang="he-IL" sz="2400" dirty="0" err="1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האיזונים</a:t>
            </a:r>
            <a:r>
              <a:rPr lang="he-IL" sz="2400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והבלמים.</a:t>
            </a:r>
            <a:endParaRPr lang="en-US" sz="24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cxnSp>
        <p:nvCxnSpPr>
          <p:cNvPr id="12" name="מחבר ישר 11"/>
          <p:cNvCxnSpPr/>
          <p:nvPr/>
        </p:nvCxnSpPr>
        <p:spPr>
          <a:xfrm>
            <a:off x="163118" y="565944"/>
            <a:ext cx="9144000" cy="0"/>
          </a:xfrm>
          <a:prstGeom prst="line">
            <a:avLst/>
          </a:prstGeom>
          <a:ln>
            <a:solidFill>
              <a:srgbClr val="99FF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utoShape 8" descr="ישיבת פוניבז' | JDN - חדשות"/>
          <p:cNvSpPr>
            <a:spLocks noChangeAspect="1" noChangeArrowheads="1"/>
          </p:cNvSpPr>
          <p:nvPr/>
        </p:nvSpPr>
        <p:spPr bwMode="auto">
          <a:xfrm>
            <a:off x="447675" y="-1778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26" name="TextBox 25"/>
          <p:cNvSpPr txBox="1"/>
          <p:nvPr/>
        </p:nvSpPr>
        <p:spPr>
          <a:xfrm>
            <a:off x="178180" y="-143418"/>
            <a:ext cx="8599317" cy="98488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he-IL" sz="4000" b="1" dirty="0">
                <a:solidFill>
                  <a:srgbClr val="00CC0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הגבלת השלטון- הפרדת רשויות</a:t>
            </a:r>
            <a:endParaRPr lang="he-IL" sz="4000" dirty="0">
              <a:solidFill>
                <a:schemeClr val="bg2"/>
              </a:solidFill>
              <a:latin typeface="avivbold" pitchFamily="2" charset="-79"/>
              <a:cs typeface="Keren" pitchFamily="2" charset="-79"/>
            </a:endParaRPr>
          </a:p>
          <a:p>
            <a:endParaRPr lang="he-IL" dirty="0">
              <a:latin typeface="avivbold" pitchFamily="2" charset="-79"/>
              <a:cs typeface="avivbold" pitchFamily="2" charset="-79"/>
            </a:endParaRPr>
          </a:p>
        </p:txBody>
      </p:sp>
      <p:sp>
        <p:nvSpPr>
          <p:cNvPr id="17" name="מלבן מעוגל 16"/>
          <p:cNvSpPr/>
          <p:nvPr/>
        </p:nvSpPr>
        <p:spPr>
          <a:xfrm>
            <a:off x="170661" y="2690407"/>
            <a:ext cx="8446491" cy="33194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endParaRPr lang="he-IL" sz="2000" b="1" dirty="0">
              <a:solidFill>
                <a:schemeClr val="tx1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8" name="מלבן מעוגל 17"/>
          <p:cNvSpPr/>
          <p:nvPr/>
        </p:nvSpPr>
        <p:spPr>
          <a:xfrm>
            <a:off x="8624671" y="1039697"/>
            <a:ext cx="1432738" cy="142714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הגדרה</a:t>
            </a:r>
          </a:p>
        </p:txBody>
      </p:sp>
      <p:sp>
        <p:nvSpPr>
          <p:cNvPr id="19" name="מלבן מעוגל 18"/>
          <p:cNvSpPr/>
          <p:nvPr/>
        </p:nvSpPr>
        <p:spPr>
          <a:xfrm>
            <a:off x="8624671" y="3365177"/>
            <a:ext cx="1432738" cy="142714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solidFill>
                  <a:schemeClr val="tx1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יישום למעשה</a:t>
            </a:r>
          </a:p>
        </p:txBody>
      </p:sp>
      <p:pic>
        <p:nvPicPr>
          <p:cNvPr id="3074" name="Picture 2" descr="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1" y="2802318"/>
            <a:ext cx="6559826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7911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6" grpId="0"/>
      <p:bldP spid="17" grpId="0" animBg="1"/>
      <p:bldP spid="18" grpId="0" animBg="1"/>
      <p:bldP spid="19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10168</TotalTime>
  <Words>785</Words>
  <Application>Microsoft Office PowerPoint</Application>
  <PresentationFormat>מסך רחב</PresentationFormat>
  <Paragraphs>105</Paragraphs>
  <Slides>15</Slides>
  <Notes>12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15</vt:i4>
      </vt:variant>
    </vt:vector>
  </HeadingPairs>
  <TitlesOfParts>
    <vt:vector size="22" baseType="lpstr">
      <vt:lpstr>Arial</vt:lpstr>
      <vt:lpstr>avivbold</vt:lpstr>
      <vt:lpstr>Calibri</vt:lpstr>
      <vt:lpstr>Calibri Light</vt:lpstr>
      <vt:lpstr>Varela Round</vt:lpstr>
      <vt:lpstr>ערכת נושא Office</vt:lpstr>
      <vt:lpstr>1_ערכת נושא Office</vt:lpstr>
      <vt:lpstr>מערכת שיעורים למגזר החרדי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השימוש ביצירות במהלך שידור זה נעשה לפי סעיף 27א לחוק זכות יוצרים, תשס"ח-2007. אם הינך בעל הזכויות באחת היצירות, באפשרותך לבקש מאיתנו לחדול מהשימוש ביצירה,  זאת באמצעות פנייה לדוא"ל  rights@education.gov.il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שמידוב</dc:creator>
  <cp:lastModifiedBy>Anat Kaldaron</cp:lastModifiedBy>
  <cp:revision>310</cp:revision>
  <dcterms:created xsi:type="dcterms:W3CDTF">2020-04-26T12:31:25Z</dcterms:created>
  <dcterms:modified xsi:type="dcterms:W3CDTF">2020-06-09T12:50:16Z</dcterms:modified>
</cp:coreProperties>
</file>