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7" r:id="rId2"/>
    <p:sldId id="294" r:id="rId3"/>
    <p:sldId id="295" r:id="rId4"/>
    <p:sldId id="259" r:id="rId5"/>
    <p:sldId id="268" r:id="rId6"/>
    <p:sldId id="279" r:id="rId7"/>
    <p:sldId id="290" r:id="rId8"/>
    <p:sldId id="280" r:id="rId9"/>
    <p:sldId id="281" r:id="rId10"/>
    <p:sldId id="282" r:id="rId11"/>
    <p:sldId id="284" r:id="rId12"/>
    <p:sldId id="285" r:id="rId13"/>
    <p:sldId id="286" r:id="rId14"/>
    <p:sldId id="287" r:id="rId15"/>
    <p:sldId id="288" r:id="rId16"/>
    <p:sldId id="292" r:id="rId17"/>
    <p:sldId id="293" r:id="rId18"/>
    <p:sldId id="291" r:id="rId19"/>
    <p:sldId id="266" r:id="rId2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5C4C00-0F30-4E59-98DB-4FBBD08919FE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E2E774-C6B1-4CA4-B849-E1BE0CD136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20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732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574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699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343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406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03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785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064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37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7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23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655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312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604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321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27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137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816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2569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65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025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247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322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693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420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422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059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761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882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799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33978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הסכם השלום עם ירדן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 descr="https://images1.ynet.co.il/PicServer5/2019/10/23/9553704/Artboard_1_copy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4"/>
          <a:stretch/>
        </p:blipFill>
        <p:spPr bwMode="auto">
          <a:xfrm>
            <a:off x="1371881" y="1104900"/>
            <a:ext cx="6335317" cy="4546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00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בעיית הפליטים הערבים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 descr="הפליטים הערביים : 194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113631"/>
            <a:ext cx="4697018" cy="45164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מעוגל 1"/>
          <p:cNvSpPr/>
          <p:nvPr/>
        </p:nvSpPr>
        <p:spPr>
          <a:xfrm>
            <a:off x="125018" y="965200"/>
            <a:ext cx="4650182" cy="481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מלחמת העצמאות (1948) הביאה לעקירתם של חלק ניכר מערביי ארץ ישראל למדינות ערב. </a:t>
            </a:r>
            <a:endParaRPr lang="he-IL" sz="2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במדינות </a:t>
            </a: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ערב הם התגוררו במחנות כפליטים: ברצועת עזה (במצרים), בממלכת עבר הירדן, וכן בסוריה ובלבנון.</a:t>
            </a:r>
          </a:p>
        </p:txBody>
      </p:sp>
    </p:spTree>
    <p:extLst>
      <p:ext uri="{BB962C8B-B14F-4D97-AF65-F5344CB8AC3E}">
        <p14:creationId xmlns:p14="http://schemas.microsoft.com/office/powerpoint/2010/main" val="42603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מצבם של הפליטים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מעוגל 2"/>
          <p:cNvSpPr/>
          <p:nvPr/>
        </p:nvSpPr>
        <p:spPr>
          <a:xfrm>
            <a:off x="125018" y="877888"/>
            <a:ext cx="9374582" cy="492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endParaRPr lang="he-IL" sz="20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במלחמה </a:t>
            </a: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הערבית-יהודית הראשונה (1949-1947) נמצאו ערביי ארץ-ישראל במבוכה </a:t>
            </a:r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פוליטית </a:t>
            </a: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וחברתית כמעט טוטלית. הם עצמם לקחו </a:t>
            </a: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רק חלק מועט במלחמה</a:t>
            </a: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 הקרבות העיקריים התנהלו בין היהודים לבין הצבאות הערביים הסדירים של מצרים, סוריה, עירק וירדן, שנכנסו לארץ-ישראל על-מנת למנוע הקמתה של מדינת ישראל, ואם קום תקום – להשמיד אותה. המדינה הפלשתינאית-הערבית, שלפי החלטת החלוקה של עצרת האומות המאוחדות מ-1947 הייתה צריכה לקום בצדה של המדינה היהודית, אבדה במהומה. רוב השטח שהוקצה לה </a:t>
            </a: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סופח על-ידי ירדן בעידוד בריטי</a:t>
            </a: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אך לקול מחאות חריפות של כל מדינות ערב האחרות; חלק </a:t>
            </a: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סיפחה ישראל</a:t>
            </a: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; וחלק שלישי (רצועת עזה) </a:t>
            </a: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נכבש ונשלט</a:t>
            </a: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אף כי מעולם לא סופח רשמית,</a:t>
            </a: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על-ידי המצרים</a:t>
            </a: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רבים מערביי ארץ-ישראל הפכו לפליטים ורובם של אלה חיים מאז בתנאים של סבל רב ושל השפלה רבה עוד יותר. </a:t>
            </a: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חלק נשארו במקומם ונעשו לאזרחי ישראל</a:t>
            </a: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; חלק גדול יותר קיבל </a:t>
            </a: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אזרחות ירדנית</a:t>
            </a: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; והיתר נעשו ונשארו למעשה </a:t>
            </a: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אנשים חסרי מדינה </a:t>
            </a:r>
            <a:r>
              <a:rPr lang="he-IL" sz="2000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תחת פיקוחם של המצרים, של הסורים או של הלבנונים</a:t>
            </a: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פרט לירדן </a:t>
            </a: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 </a:t>
            </a:r>
            <a:r>
              <a:rPr lang="he-IL" sz="2000" b="1" u="sng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היתה</a:t>
            </a: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לפלשתינאים בשום מקום </a:t>
            </a: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אפשרות להשפיע באופן ממשי על הממשלות שלְמָרוּתן הם כפופים; ואף בירדן חלפו שנים רבות עד שהחלו למלא תפקיד פוליטי ממשי."</a:t>
            </a:r>
          </a:p>
          <a:p>
            <a:pPr algn="l"/>
            <a:r>
              <a:rPr lang="he-IL" sz="1000" dirty="0">
                <a:latin typeface="David" panose="020E0502060401010101" pitchFamily="34" charset="-79"/>
                <a:cs typeface="David" panose="020E0502060401010101" pitchFamily="34" charset="-79"/>
              </a:rPr>
              <a:t>© ויטל, דוד. (1972). </a:t>
            </a:r>
            <a:r>
              <a:rPr lang="he-IL" sz="1000" u="sng" dirty="0">
                <a:latin typeface="David" panose="020E0502060401010101" pitchFamily="34" charset="-79"/>
                <a:cs typeface="David" panose="020E0502060401010101" pitchFamily="34" charset="-79"/>
              </a:rPr>
              <a:t>מדינות קטנות במבחן הקיום: עיונים בפרשיות סכסוך בין מעצמה גדולה לקטנה</a:t>
            </a:r>
            <a:r>
              <a:rPr lang="he-IL" sz="10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br>
              <a:rPr lang="he-IL" sz="1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000" dirty="0">
                <a:latin typeface="David" panose="020E0502060401010101" pitchFamily="34" charset="-79"/>
                <a:cs typeface="David" panose="020E0502060401010101" pitchFamily="34" charset="-79"/>
              </a:rPr>
              <a:t>תל אביב: עם עובד.</a:t>
            </a:r>
          </a:p>
          <a:p>
            <a:r>
              <a:rPr lang="he-IL" sz="2000" dirty="0"/>
              <a:t/>
            </a:r>
            <a:br>
              <a:rPr lang="he-IL" sz="2000" dirty="0"/>
            </a:br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מחנות הפליטים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5" name="מחבר ישר 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לבן מעוגל 1"/>
          <p:cNvSpPr/>
          <p:nvPr/>
        </p:nvSpPr>
        <p:spPr>
          <a:xfrm>
            <a:off x="3848100" y="1043256"/>
            <a:ext cx="477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מחנות ארעיים</a:t>
            </a:r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3848100" y="2342416"/>
            <a:ext cx="477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מטופלים על ידי </a:t>
            </a:r>
            <a:r>
              <a:rPr lang="he-IL" sz="28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אונר"א</a:t>
            </a:r>
            <a:endParaRPr lang="he-IL" sz="2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סוכנות הסעד של האו"ם לפליטים</a:t>
            </a:r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3848100" y="3641576"/>
            <a:ext cx="477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אמצעי לחץ ל'זכות השיבה'</a:t>
            </a:r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3848100" y="4940736"/>
            <a:ext cx="477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קיני טרור</a:t>
            </a:r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" name="תמונה 9" descr="http://zochrot.org/uploads/uploads/eb4799107d8b81cac13b2f43736591e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05143"/>
            <a:ext cx="2427681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תמונה 10" descr="Center for Near East Policy Research - הצורך ברפורמה באונר&quot;א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68266"/>
            <a:ext cx="2427681" cy="126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News1 | &quot;חוק השבות&quot; לעומת &quot;זכות השיבה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6319"/>
            <a:ext cx="2427681" cy="130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טרור פלסטיני – ויקיפדיה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4885798"/>
            <a:ext cx="2427681" cy="130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8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3721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טיעוני ישראל ביחס לבעיית הפליטים (אבא אבן)</a:t>
            </a:r>
            <a:endParaRPr lang="en-US" sz="36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לבן מעוגל 4"/>
          <p:cNvSpPr/>
          <p:nvPr/>
        </p:nvSpPr>
        <p:spPr>
          <a:xfrm>
            <a:off x="239882" y="997744"/>
            <a:ext cx="9056517" cy="2120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תוצאה מתוקפנות הערבים</a:t>
            </a: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</a:p>
          <a:p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בעיית הפליטים נגרמה בגלל מלחמה תוקפנית – שבה התנפלו מדינות ערב על מדינת ישראל ב-1948. כוונת ההתקפה הייתה למנוע את תקומת מדינת ישראל ולהחריב בכוח את המדינה העצמאית החדשה </a:t>
            </a:r>
          </a:p>
        </p:txBody>
      </p:sp>
      <p:sp>
        <p:nvSpPr>
          <p:cNvPr id="8" name="מלבן מעוגל 7"/>
          <p:cNvSpPr/>
          <p:nvPr/>
        </p:nvSpPr>
        <p:spPr>
          <a:xfrm>
            <a:off x="239882" y="3283743"/>
            <a:ext cx="9056517" cy="21209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אשמת המנהיגות הערבית</a:t>
            </a: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</a:p>
          <a:p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במלחמה זו נפגעו לא רק היהודים, שעמדו על נפשם [...] שכניהם, מאות אלפי ערבים [...] ביקשו להם מקלט בארצות ערביות. מנהיגי הערבים המריצו בכל תוקף לצאת מישראל ולפנות את השטח לשם הטבח, שלאחריו ישובו כמנצחים..</a:t>
            </a:r>
          </a:p>
        </p:txBody>
      </p:sp>
    </p:spTree>
    <p:extLst>
      <p:ext uri="{BB962C8B-B14F-4D97-AF65-F5344CB8AC3E}">
        <p14:creationId xmlns:p14="http://schemas.microsoft.com/office/powerpoint/2010/main" val="3768424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3721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טיעוני ישראל ביחס לבעיית הפליטים (אבא אבן)</a:t>
            </a:r>
            <a:endParaRPr lang="en-US" sz="36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לבן מעוגל 4"/>
          <p:cNvSpPr/>
          <p:nvPr/>
        </p:nvSpPr>
        <p:spPr>
          <a:xfrm>
            <a:off x="239882" y="959644"/>
            <a:ext cx="9056517" cy="47807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 sz="2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2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2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36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האומות </a:t>
            </a: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הערביות אינן חפצות לפתור את בעיית </a:t>
            </a: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הערבים</a:t>
            </a:r>
          </a:p>
          <a:p>
            <a:pPr lvl="0" algn="ctr"/>
            <a:r>
              <a:rPr lang="he-IL" sz="28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ההוכחה</a:t>
            </a: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הממשלות הערביות מכבידות על הפליטים הפלסטינים הנמצאים בארצותיהן להשתלב </a:t>
            </a:r>
            <a:r>
              <a:rPr lang="he-IL" sz="28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בכלכלתן</a:t>
            </a: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הן </a:t>
            </a: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מסרבות להכיר בזכותם לשבת בהן בקביעות – כאזרחים (פרט לירדן)</a:t>
            </a:r>
            <a:r>
              <a: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הן מונעות מהפליטים תנועה חופשית כך שיוכלו לנצל את האפשרויות הכלכליות בארצות ערב עשירות הנפט</a:t>
            </a:r>
            <a:r>
              <a: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והן אף דחו תכנית לשיקום הפליטים מטעם האו"ם</a:t>
            </a:r>
            <a:r>
              <a: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lvl="0"/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2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2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2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2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10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3721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הטרור הפלסטיני- אידיאולוגיה</a:t>
            </a:r>
            <a:endParaRPr lang="en-US" sz="36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לבן מעוגל 4"/>
          <p:cNvSpPr/>
          <p:nvPr/>
        </p:nvSpPr>
        <p:spPr>
          <a:xfrm>
            <a:off x="125017" y="1871400"/>
            <a:ext cx="9056517" cy="3970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 sz="2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2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2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2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2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2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507" y="1886723"/>
            <a:ext cx="8049536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הארץ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"שבגבולותיה מתקופת המנדט הבריטי היא יחידה טריטוריאלית, שאינה ניתנת לחלוקה" (סעיף 2) ו"מולדת העם הערבי" שהעם הפלסטיני הוא חלק ממנה (סעיף 1). </a:t>
            </a:r>
            <a:endParaRPr lang="he-IL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רק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"היהודים אשר שכנו בפלסטין עד תחילת הפלישה הציונית לתוכה" יוכרו כפלסטינאים (סעיף 6). </a:t>
            </a:r>
            <a:endParaRPr lang="he-IL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הארץ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תשוחרר בדרך של "מאבק מזויין" (סעיף 9) כולל "הפעולה </a:t>
            </a:r>
            <a:r>
              <a:rPr lang="he-IL" b="1" dirty="0" err="1">
                <a:latin typeface="David" panose="020E0502060401010101" pitchFamily="34" charset="-79"/>
                <a:cs typeface="David" panose="020E0502060401010101" pitchFamily="34" charset="-79"/>
              </a:rPr>
              <a:t>הפידאית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" (כלומר, טרור) שהיא "הגרעין של מלחמת השחרור העממית הפלסטינית" (סעיף 10), שתכליתה "לחסל את הקיום הציוני בפלסטין" (סעיף 15). </a:t>
            </a:r>
            <a:endParaRPr lang="he-IL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הציונות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מוגדרת כ"תנועה בלתי חוקית", שיש "לאסור את קיומה ופעילותה" (סעיף 23). </a:t>
            </a:r>
            <a:endParaRPr lang="he-IL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סעיף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20 של האמנה שולל קשר היסטורי ורוחני כלשהו של היהודים לפלסטין : "הצהרת בלפור, המנדט ומה שנבע מהם, ייחשבו בטלים". </a:t>
            </a:r>
            <a:endParaRPr lang="he-IL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הוא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שולל גם את קיומו של עם יהודי. "היהדות כדת אינה לאומיות בעלת קיום עצמאי, וכמו כן אין היהודים עם אחד... אלא הם אזרחים במדינות שלהן הם שייכים." </a:t>
            </a:r>
            <a:endParaRPr lang="he-IL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סעיף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21 דוחה פשרות כלשהן: "העם הערבי הפלסטיני (דוחה) את כל הפתרונות שהם תחליף לשחרור פלסטין בשלמותה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."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6508470" y="941959"/>
            <a:ext cx="267306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האמנה הלאומית הפלסטינית</a:t>
            </a:r>
          </a:p>
        </p:txBody>
      </p:sp>
      <p:sp>
        <p:nvSpPr>
          <p:cNvPr id="8" name="מלבן מעוגל 7"/>
          <p:cNvSpPr/>
          <p:nvPr/>
        </p:nvSpPr>
        <p:spPr>
          <a:xfrm>
            <a:off x="125019" y="957000"/>
            <a:ext cx="63834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חיסולה של מדינת ישראל והקמת מדינה ערבית-פלסטינית בפלסטין כולה.</a:t>
            </a:r>
          </a:p>
        </p:txBody>
      </p:sp>
    </p:spTree>
    <p:extLst>
      <p:ext uri="{BB962C8B-B14F-4D97-AF65-F5344CB8AC3E}">
        <p14:creationId xmlns:p14="http://schemas.microsoft.com/office/powerpoint/2010/main" val="115115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2" grpId="0"/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3721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הטרור הפלסטיני- ארגונים</a:t>
            </a:r>
            <a:endParaRPr lang="en-US" sz="36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 descr="יום בהיסטוריה - היום לפני 56 שנה (10.10.1959): נוסדה תנועת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39" y="909696"/>
            <a:ext cx="1559560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מעוגל 1"/>
          <p:cNvSpPr/>
          <p:nvPr/>
        </p:nvSpPr>
        <p:spPr>
          <a:xfrm>
            <a:off x="7279639" y="2621872"/>
            <a:ext cx="1559560" cy="39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פת'ח</a:t>
            </a:r>
            <a:endParaRPr lang="he-IL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5362" name="Picture 2" descr="לוגו מחנות הקיץ &quot;אני שב למולדתי&quot;. נראית מפת פלסטין ובה מפתח (סמל השיבה של הפליטים הפלסטינים) (דף הפייסבוק של הוועדה המרכזית של מחנות הקיץ של חמאס, 14 ביולי 2018)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55" y="3410625"/>
            <a:ext cx="1737043" cy="173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מעוגל 7"/>
          <p:cNvSpPr/>
          <p:nvPr/>
        </p:nvSpPr>
        <p:spPr>
          <a:xfrm>
            <a:off x="7279638" y="5325150"/>
            <a:ext cx="1559560" cy="597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מחנות הקיץ של </a:t>
            </a:r>
            <a:r>
              <a:rPr lang="he-IL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חמא"ס</a:t>
            </a:r>
            <a:endParaRPr lang="he-IL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5364" name="Picture 4" descr="החזית העממית לשחרור פלסטין – ויקיפדי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62" y="949102"/>
            <a:ext cx="1482558" cy="148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מעוגל 9"/>
          <p:cNvSpPr/>
          <p:nvPr/>
        </p:nvSpPr>
        <p:spPr>
          <a:xfrm>
            <a:off x="5219700" y="2574072"/>
            <a:ext cx="1739900" cy="70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החזית העממית לשחרור פלסטין</a:t>
            </a:r>
            <a:endParaRPr lang="he-IL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5366" name="Picture 6" descr="החזית הדמוקרטית לשחרור פלסטין – ויקיפדיה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940997"/>
            <a:ext cx="1504239" cy="149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מעוגל 11"/>
          <p:cNvSpPr/>
          <p:nvPr/>
        </p:nvSpPr>
        <p:spPr>
          <a:xfrm>
            <a:off x="3009900" y="2574072"/>
            <a:ext cx="1889761" cy="70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החזית הדמוקרטית לשחרור פלסטין</a:t>
            </a:r>
            <a:endParaRPr lang="he-IL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5368" name="Picture 8" descr="הידעתם שבאתר ארגון החמאס מפורסמים ספרים בעברית?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21" y="3479800"/>
            <a:ext cx="1531779" cy="171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מעוגל 13"/>
          <p:cNvSpPr/>
          <p:nvPr/>
        </p:nvSpPr>
        <p:spPr>
          <a:xfrm>
            <a:off x="5219700" y="5325150"/>
            <a:ext cx="1559560" cy="39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חמא"ס</a:t>
            </a:r>
            <a:endParaRPr lang="he-IL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5370" name="Picture 10" descr="סמל הג'יהאד האסלאמי הפלסטיני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26" y="985422"/>
            <a:ext cx="1638131" cy="15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מלבן מעוגל 15"/>
          <p:cNvSpPr/>
          <p:nvPr/>
        </p:nvSpPr>
        <p:spPr>
          <a:xfrm>
            <a:off x="719138" y="2588108"/>
            <a:ext cx="1889761" cy="70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הג'יהאד האסלאמי הפלסטיני</a:t>
            </a:r>
            <a:endParaRPr lang="he-IL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5372" name="Picture 12" descr="הארגון לשחרור פלסטין – ויקיפדיה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35" y="3661201"/>
            <a:ext cx="1306490" cy="154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מעוגל 17"/>
          <p:cNvSpPr/>
          <p:nvPr/>
        </p:nvSpPr>
        <p:spPr>
          <a:xfrm>
            <a:off x="3175000" y="5332351"/>
            <a:ext cx="1559560" cy="39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אש"ף</a:t>
            </a:r>
            <a:endParaRPr lang="he-IL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9" name="תמונה 18" descr="דגל אש&quot;ף נתלה על חומות העיר העתיקה בירושלים - חדשות בארץ - ערוץ 7 ...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r="19928"/>
          <a:stretch/>
        </p:blipFill>
        <p:spPr bwMode="auto">
          <a:xfrm>
            <a:off x="856639" y="3638123"/>
            <a:ext cx="1543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מלבן מעוגל 19"/>
          <p:cNvSpPr/>
          <p:nvPr/>
        </p:nvSpPr>
        <p:spPr>
          <a:xfrm>
            <a:off x="840129" y="5332351"/>
            <a:ext cx="1559560" cy="39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דגל אש"ף</a:t>
            </a:r>
            <a:endParaRPr lang="he-IL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12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3721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הטרור הפלסטיני- יכולות</a:t>
            </a:r>
            <a:endParaRPr lang="en-US" sz="36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PPT - עיקרי האיום על עורף מדינת ישראל PowerPoint Presentation - I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1" y="1015999"/>
            <a:ext cx="7084618" cy="471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1170" y="-323200"/>
            <a:ext cx="8229600" cy="1143000"/>
          </a:xfrm>
        </p:spPr>
        <p:txBody>
          <a:bodyPr/>
          <a:lstStyle/>
          <a:p>
            <a:pPr algn="l"/>
            <a:r>
              <a:rPr lang="he-IL" sz="4000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משימה לתלמיד</a:t>
            </a:r>
          </a:p>
        </p:txBody>
      </p:sp>
      <p:cxnSp>
        <p:nvCxnSpPr>
          <p:cNvPr id="3" name="מחבר ישר 2"/>
          <p:cNvCxnSpPr/>
          <p:nvPr/>
        </p:nvCxnSpPr>
        <p:spPr>
          <a:xfrm>
            <a:off x="244101" y="57883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01547" y="1201003"/>
            <a:ext cx="8843749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ענו על השאלות הבאות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endParaRPr lang="en-US" sz="3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3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AutoNum type="arabicPeriod"/>
            </a:pP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למדינת ישראל אין עדיין גבולות מוכרים.</a:t>
            </a:r>
          </a:p>
          <a:p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</a:t>
            </a:r>
            <a:r>
              <a:rPr lang="he-IL" sz="32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הסבירו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קביעה זו.</a:t>
            </a:r>
          </a:p>
          <a:p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2. </a:t>
            </a:r>
            <a:r>
              <a:rPr lang="he-IL" sz="32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באיזו דרך 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השתמשו מדינות ערב בפליטים הערבים כדי 	לקדם את האינטרסים הפוליטיים שלהם?</a:t>
            </a:r>
          </a:p>
        </p:txBody>
      </p:sp>
    </p:spTree>
    <p:extLst>
      <p:ext uri="{BB962C8B-B14F-4D97-AF65-F5344CB8AC3E}">
        <p14:creationId xmlns:p14="http://schemas.microsoft.com/office/powerpoint/2010/main" val="33841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מערכת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שיעורים למגזר החרדי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125453" y="360948"/>
            <a:ext cx="1780673" cy="1636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7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125453" y="180474"/>
            <a:ext cx="2370221" cy="188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12874761-6EDB-5D40-A79B-9C82F478C33E}"/>
              </a:ext>
            </a:extLst>
          </p:cNvPr>
          <p:cNvSpPr txBox="1">
            <a:spLocks/>
          </p:cNvSpPr>
          <p:nvPr/>
        </p:nvSpPr>
        <p:spPr>
          <a:xfrm>
            <a:off x="2727964" y="4331963"/>
            <a:ext cx="6704013" cy="3858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  <a:sym typeface="Calibri"/>
              </a:rPr>
              <a:t>עם המורה: אוריאל </a:t>
            </a:r>
            <a:r>
              <a:rPr lang="he-IL" sz="3200" b="1" dirty="0" err="1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  <a:sym typeface="Calibri"/>
              </a:rPr>
              <a:t>שמידוב</a:t>
            </a:r>
            <a:endParaRPr lang="he-IL" sz="32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  <a:sym typeface="Calibri"/>
            </a:endParaRPr>
          </a:p>
        </p:txBody>
      </p:sp>
      <p:sp>
        <p:nvSpPr>
          <p:cNvPr id="8" name="Google Shape;238;p5"/>
          <p:cNvSpPr txBox="1">
            <a:spLocks/>
          </p:cNvSpPr>
          <p:nvPr/>
        </p:nvSpPr>
        <p:spPr>
          <a:xfrm>
            <a:off x="2222637" y="2048429"/>
            <a:ext cx="8382413" cy="82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5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D7D31"/>
              </a:buClr>
            </a:pPr>
            <a:r>
              <a:rPr lang="he-IL" sz="5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 היסטוריה לכיתות </a:t>
            </a:r>
            <a:r>
              <a:rPr lang="he-IL" sz="5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י'-י"א</a:t>
            </a:r>
            <a:endParaRPr lang="he-IL" sz="5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Google Shape;239;p5"/>
          <p:cNvSpPr txBox="1">
            <a:spLocks/>
          </p:cNvSpPr>
          <p:nvPr/>
        </p:nvSpPr>
        <p:spPr>
          <a:xfrm>
            <a:off x="1279697" y="3140713"/>
            <a:ext cx="9600545" cy="411774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נושא השיעור: </a:t>
            </a:r>
            <a:r>
              <a:rPr lang="he-IL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מוקדי הסכסוך הישראלי ערבי</a:t>
            </a:r>
            <a:endParaRPr lang="he-IL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36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 descr="Camp David, Menachem Begin, Anwar Sadat, 19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1" y="814430"/>
            <a:ext cx="3186687" cy="201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תמונה 15" descr="1.bp.blogspot.com/-dl2ynAbm0pI/Ve_lc3riOPI/AAAA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814430"/>
            <a:ext cx="1676401" cy="201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upload.wikimedia.org/wikipedia/commons/thumb/7/78/Flickr_-_Government_Press_Office_%28GPO%29_-_PM_YITZHAK_RABIN_AND_KING_HUSSEIN_SHAKING_HANDS.jpg/800px-Flickr_-_Government_Press_Office_%28GPO%29_-_PM_YITZHAK_RABIN_AND_KING_HUSSEIN_SHAKING_HAN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" y="2839802"/>
            <a:ext cx="3667035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יאסר ערפאת // צילום: משה שי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82" y="2798552"/>
            <a:ext cx="3236706" cy="247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הנפת דגל הדיו באילת מסמנת בתודעה הציבורית את סיום המלחמה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6"/>
          <a:stretch/>
        </p:blipFill>
        <p:spPr bwMode="auto">
          <a:xfrm>
            <a:off x="15966" y="814429"/>
            <a:ext cx="2007877" cy="202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תמונה 16" descr="מבצע קדש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2"/>
          <a:stretch/>
        </p:blipFill>
        <p:spPr bwMode="auto">
          <a:xfrm>
            <a:off x="6865580" y="814429"/>
            <a:ext cx="2870835" cy="19841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תמונה 17" descr="מלחמת יום הכיפורים – ויקיפדיה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98" y="2755250"/>
            <a:ext cx="2870835" cy="25200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99320" y="1064200"/>
            <a:ext cx="7488832" cy="830997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בעיית הגבולות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599320" y="4293490"/>
            <a:ext cx="7488832" cy="830997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הקמת אש"ף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599320" y="3230386"/>
            <a:ext cx="7488832" cy="830997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סוגיית הפליטים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882690" y="-133078"/>
            <a:ext cx="7704856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נושאי המפגש</a:t>
            </a:r>
            <a:endParaRPr lang="en-US" sz="48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9320" y="2145444"/>
            <a:ext cx="7488832" cy="830997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הסכסוך על המים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019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3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החלטת האו"ם- </a:t>
            </a:r>
            <a:r>
              <a:rPr lang="he-IL" sz="4800" b="1" dirty="0" err="1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הכ"ט</a:t>
            </a:r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בנובמבר 1947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כ&quot;ט בנובמבר – ויקיפדי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55" y="832644"/>
            <a:ext cx="337224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2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קווי שביתת הנשק 1949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 descr="https://upload.wikimedia.org/wikipedia/commons/thumb/2/25/Armistice_agreement_between_Israel_and_the_Arab_States_-_1949_%28In_Hebrew%29.svg/320px-Armistice_agreement_between_Israel_and_the_Arab_States_-_1949_%28In_Hebrew%29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1" y="832644"/>
            <a:ext cx="3619500" cy="49966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מעוגל 1"/>
          <p:cNvSpPr/>
          <p:nvPr/>
        </p:nvSpPr>
        <p:spPr>
          <a:xfrm>
            <a:off x="403172" y="1932280"/>
            <a:ext cx="23749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שימו לב למותניים הצרות של המדינה</a:t>
            </a:r>
          </a:p>
          <a:p>
            <a:pPr algn="ctr"/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(גבולות אושוויץ)</a:t>
            </a:r>
            <a:endParaRPr lang="he-IL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חץ ימינה 6"/>
          <p:cNvSpPr/>
          <p:nvPr/>
        </p:nvSpPr>
        <p:spPr>
          <a:xfrm>
            <a:off x="2984502" y="214716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84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2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המלחמה על המים: תשי"א/1951- תשכ"ז/1967</a:t>
            </a:r>
            <a:endParaRPr lang="he-IL" sz="32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sz="3200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50418" y="692944"/>
            <a:ext cx="7990282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 descr="https://upload.wikimedia.org/wikipedia/commons/thumb/2/25/Armistice_agreement_between_Israel_and_the_Arab_States_-_1949_%28In_Hebrew%29.svg/320px-Armistice_agreement_between_Israel_and_the_Arab_States_-_1949_%28In_Hebrew%29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807244"/>
            <a:ext cx="3619500" cy="49966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מלבן מעוגל 3"/>
          <p:cNvSpPr/>
          <p:nvPr/>
        </p:nvSpPr>
        <p:spPr>
          <a:xfrm>
            <a:off x="6896098" y="2436140"/>
            <a:ext cx="3073400" cy="688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תשי"א/1951-תשי"ז/1957</a:t>
            </a:r>
          </a:p>
          <a:p>
            <a:pPr algn="ctr"/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שמירה על זכויות הדיג בכנרת</a:t>
            </a:r>
            <a:endParaRPr lang="he-IL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 flipH="1" flipV="1">
            <a:off x="5803900" y="1770162"/>
            <a:ext cx="1092198" cy="6659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לבן מעוגל 13"/>
          <p:cNvSpPr/>
          <p:nvPr/>
        </p:nvSpPr>
        <p:spPr>
          <a:xfrm>
            <a:off x="6909361" y="1242051"/>
            <a:ext cx="3073400" cy="688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תשי"ג/1953-תשי"ז/1957</a:t>
            </a:r>
          </a:p>
          <a:p>
            <a:pPr algn="ctr"/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ייבוש אגם החולה</a:t>
            </a:r>
            <a:endParaRPr lang="he-IL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7" name="מחבר חץ ישר 16"/>
          <p:cNvCxnSpPr/>
          <p:nvPr/>
        </p:nvCxnSpPr>
        <p:spPr>
          <a:xfrm flipH="1" flipV="1">
            <a:off x="5530570" y="1381895"/>
            <a:ext cx="1251230" cy="20433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מלבן מעוגל 21"/>
          <p:cNvSpPr/>
          <p:nvPr/>
        </p:nvSpPr>
        <p:spPr>
          <a:xfrm>
            <a:off x="239882" y="1048424"/>
            <a:ext cx="2494560" cy="1376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תשכ"ד/1964-תשכ"ו/1966</a:t>
            </a:r>
          </a:p>
          <a:p>
            <a:pPr algn="ctr"/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ניסיון סורי להטות את </a:t>
            </a:r>
            <a:r>
              <a:rPr lang="he-IL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החצבאני</a:t>
            </a:r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והבניאס</a:t>
            </a:r>
            <a:endParaRPr lang="he-IL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מלבן מעוגל 22"/>
          <p:cNvSpPr/>
          <p:nvPr/>
        </p:nvSpPr>
        <p:spPr>
          <a:xfrm>
            <a:off x="231978" y="2780314"/>
            <a:ext cx="2494560" cy="1376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תשי"ג/1953-תשט"ז/1956</a:t>
            </a:r>
          </a:p>
          <a:p>
            <a:pPr algn="ctr"/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ניסיון של ישראל להטות את מי הירדן באזור גשר בנות יעקב</a:t>
            </a:r>
            <a:endParaRPr lang="he-IL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5" name="מחבר חץ ישר 24"/>
          <p:cNvCxnSpPr/>
          <p:nvPr/>
        </p:nvCxnSpPr>
        <p:spPr>
          <a:xfrm flipV="1">
            <a:off x="2932849" y="1140875"/>
            <a:ext cx="2709126" cy="62928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>
          <a:xfrm flipV="1">
            <a:off x="2838450" y="1447126"/>
            <a:ext cx="2692120" cy="199457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מעוגל 29"/>
          <p:cNvSpPr/>
          <p:nvPr/>
        </p:nvSpPr>
        <p:spPr>
          <a:xfrm>
            <a:off x="236427" y="4512203"/>
            <a:ext cx="2413424" cy="1137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המלחמה הסתיימה במלחמת ששת הימים, מאז מקורות הירדן בשליטת ישראל</a:t>
            </a:r>
            <a:endParaRPr lang="he-IL" b="1" dirty="0">
              <a:solidFill>
                <a:schemeClr val="accent4">
                  <a:lumMod val="40000"/>
                  <a:lumOff val="6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29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14" grpId="0" animBg="1"/>
      <p:bldP spid="22" grpId="0" animBg="1"/>
      <p:bldP spid="23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קווי הפסקת האש 1967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hanges in the Middle East during the Six Day War, פליקס במנהרת הזמן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18" y="943251"/>
            <a:ext cx="3265833" cy="489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הסכם השלום עם מצרים- 1979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 descr="חצי האי סיני, מתוך מקומות בארצות העולם - אנציקלופדיה y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282700"/>
            <a:ext cx="6769663" cy="435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8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5860</TotalTime>
  <Words>804</Words>
  <Application>Microsoft Office PowerPoint</Application>
  <PresentationFormat>מסך רחב</PresentationFormat>
  <Paragraphs>107</Paragraphs>
  <Slides>19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8" baseType="lpstr">
      <vt:lpstr>Arial</vt:lpstr>
      <vt:lpstr>avivbold</vt:lpstr>
      <vt:lpstr>Calibri</vt:lpstr>
      <vt:lpstr>Calibri Light</vt:lpstr>
      <vt:lpstr>David</vt:lpstr>
      <vt:lpstr>Keren</vt:lpstr>
      <vt:lpstr>Times New Roman</vt:lpstr>
      <vt:lpstr>Varela Round</vt:lpstr>
      <vt:lpstr>ערכת נושא Office</vt:lpstr>
      <vt:lpstr>מערכת שידורים לאומית</vt:lpstr>
      <vt:lpstr>מערכת שיעורים למגזר החרדי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משימה לתלמיד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שמידוב</dc:creator>
  <cp:lastModifiedBy>שמידוב</cp:lastModifiedBy>
  <cp:revision>93</cp:revision>
  <dcterms:created xsi:type="dcterms:W3CDTF">2020-04-26T12:31:25Z</dcterms:created>
  <dcterms:modified xsi:type="dcterms:W3CDTF">2020-05-05T13:45:24Z</dcterms:modified>
</cp:coreProperties>
</file>