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468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70" r:id="rId11"/>
    <p:sldId id="477" r:id="rId12"/>
    <p:sldId id="445" r:id="rId13"/>
    <p:sldId id="446" r:id="rId14"/>
    <p:sldId id="447" r:id="rId15"/>
    <p:sldId id="448" r:id="rId16"/>
    <p:sldId id="449" r:id="rId17"/>
    <p:sldId id="450" r:id="rId18"/>
    <p:sldId id="473" r:id="rId19"/>
    <p:sldId id="474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72" r:id="rId28"/>
    <p:sldId id="459" r:id="rId29"/>
    <p:sldId id="471" r:id="rId30"/>
    <p:sldId id="475" r:id="rId31"/>
    <p:sldId id="461" r:id="rId32"/>
    <p:sldId id="462" r:id="rId33"/>
    <p:sldId id="463" r:id="rId34"/>
    <p:sldId id="465" r:id="rId35"/>
    <p:sldId id="466" r:id="rId36"/>
    <p:sldId id="467" r:id="rId37"/>
    <p:sldId id="476" r:id="rId38"/>
    <p:sldId id="281" r:id="rId39"/>
  </p:sldIdLst>
  <p:sldSz cx="12192000" cy="6858000"/>
  <p:notesSz cx="6889750" cy="967105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42" clrIdx="0">
    <p:extLst>
      <p:ext uri="{19B8F6BF-5375-455C-9EA6-DF929625EA0E}">
        <p15:presenceInfo xmlns:p15="http://schemas.microsoft.com/office/powerpoint/2012/main" userId="441c82f1974438a9" providerId="Windows Live"/>
      </p:ext>
    </p:extLst>
  </p:cmAuthor>
  <p:cmAuthor id="2" name="תומר בוזמן" initials="תב" lastIdx="15" clrIdx="1">
    <p:extLst>
      <p:ext uri="{19B8F6BF-5375-455C-9EA6-DF929625EA0E}">
        <p15:presenceInfo xmlns:p15="http://schemas.microsoft.com/office/powerpoint/2012/main" userId="2e8a35d5f6c2f39d" providerId="Windows Live"/>
      </p:ext>
    </p:extLst>
  </p:cmAuthor>
  <p:cmAuthor id="3" name="hagaharoni@gmail.com" initials="h" lastIdx="4" clrIdx="2">
    <p:extLst>
      <p:ext uri="{19B8F6BF-5375-455C-9EA6-DF929625EA0E}">
        <p15:presenceInfo xmlns:p15="http://schemas.microsoft.com/office/powerpoint/2012/main" userId="1dba149ba2e792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92D050"/>
    <a:srgbClr val="FFFF00"/>
    <a:srgbClr val="12B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86" autoAdjust="0"/>
    <p:restoredTop sz="85924" autoAdjust="0"/>
  </p:normalViewPr>
  <p:slideViewPr>
    <p:cSldViewPr snapToGrid="0" snapToObjects="1">
      <p:cViewPr varScale="1">
        <p:scale>
          <a:sx n="92" d="100"/>
          <a:sy n="92" d="100"/>
        </p:scale>
        <p:origin x="348" y="7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9T10:04:35.591" idx="31">
    <p:pos x="7291" y="-49"/>
    <p:text>המידע הזה רלוונטי לשתי דרכי התצורה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5EC061A6-0796-4DA4-BCCF-C39215C865B3}" type="datetimeFigureOut">
              <a:rPr lang="he-IL" smtClean="0"/>
              <a:pPr/>
              <a:t>ד'/אלול/תש"ף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vert="horz" lIns="94631" tIns="47316" rIns="94631" bIns="47316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904192" y="9185819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96" y="9185819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rtl="0"/>
            <a:r>
              <a:rPr lang="he-I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833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algn="r" rtl="0"/>
            <a:r>
              <a:rPr lang="he-IL" dirty="0"/>
              <a:t>עד כאן ערכנו חזרה קצרה והדגמות מהשיעור הקודם. עכשיו נעבור להכיר דרך תצורה נוספת. הדרך השלישית.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051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זהו תרשים שבו מילאנו את הידע שהכרנו בשיעור הקודם: הדרך הנפוצה ביותר ליצירת שמות בעברית היא שורש ותבנית.</a:t>
            </a:r>
          </a:p>
          <a:p>
            <a:r>
              <a:rPr lang="he-IL" dirty="0"/>
              <a:t>הדרך הנוספת שהכרנו היא בסיס וצורן. את  שתי הדרכים הללו הסברנו ותרגלנו.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3843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ועכשיו לדרך השלישית</a:t>
            </a:r>
          </a:p>
          <a:p>
            <a:r>
              <a:rPr lang="he-IL" dirty="0"/>
              <a:t>ישנה הנפשה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9561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ארבעה שמות.</a:t>
            </a:r>
          </a:p>
          <a:p>
            <a:r>
              <a:rPr lang="he-IL" dirty="0"/>
              <a:t>נסו לחשוב כיצד נוצרו השמות האלה? מהי דרך התצורה המשותפת לארבעתם?</a:t>
            </a:r>
          </a:p>
          <a:p>
            <a:endParaRPr lang="he-IL" dirty="0"/>
          </a:p>
          <a:p>
            <a:r>
              <a:rPr lang="he-IL" dirty="0"/>
              <a:t>להסבר...........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5724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נדגים באמצעות השם "כדורסל".</a:t>
            </a:r>
          </a:p>
          <a:p>
            <a:r>
              <a:rPr lang="he-IL" dirty="0"/>
              <a:t>מהי דרך התצורה של המילה</a:t>
            </a:r>
            <a:r>
              <a:rPr lang="he-IL" baseline="0" dirty="0"/>
              <a:t> כדורסל?</a:t>
            </a:r>
          </a:p>
          <a:p>
            <a:r>
              <a:rPr lang="he-IL" baseline="0" dirty="0"/>
              <a:t>המילה היא חיבור – הלחם של שתי מילים, של שני בסיסים: כדור וסל</a:t>
            </a:r>
          </a:p>
          <a:p>
            <a:endParaRPr lang="he-IL" baseline="0" dirty="0"/>
          </a:p>
          <a:p>
            <a:endParaRPr lang="he-IL" baseline="0" dirty="0"/>
          </a:p>
          <a:p>
            <a:r>
              <a:rPr lang="he-IL" baseline="0" dirty="0"/>
              <a:t>עוברת לשקופית הבאה</a:t>
            </a:r>
            <a:endParaRPr lang="he-IL" dirty="0"/>
          </a:p>
          <a:p>
            <a:r>
              <a:rPr lang="he-IL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219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המילה דחפור  מולחמת או מורכבת משני שמות בעברית" דוחף וחופר, כלומר שני שמות, שני בסיסים.</a:t>
            </a:r>
          </a:p>
          <a:p>
            <a:r>
              <a:rPr lang="he-IL" dirty="0"/>
              <a:t>דרך תצורה זו נקראת "הלחם". </a:t>
            </a:r>
          </a:p>
          <a:p>
            <a:endParaRPr lang="he-IL" dirty="0"/>
          </a:p>
          <a:p>
            <a:r>
              <a:rPr lang="he-IL" dirty="0"/>
              <a:t>בדקו את שאר השמות וחשבו מאלו בסיסיים הם מולחמים. ממתינה מספר שניות.</a:t>
            </a:r>
          </a:p>
          <a:p>
            <a:endParaRPr lang="he-IL" dirty="0"/>
          </a:p>
          <a:p>
            <a:r>
              <a:rPr lang="he-IL" dirty="0"/>
              <a:t>מסבירה: כדורגל הוא הלחם</a:t>
            </a:r>
            <a:r>
              <a:rPr lang="he-IL" baseline="0" dirty="0"/>
              <a:t> של כדור ורגל</a:t>
            </a:r>
          </a:p>
          <a:p>
            <a:r>
              <a:rPr lang="he-IL" baseline="0" dirty="0"/>
              <a:t>כדור יד הוא הלחם של כדור ויד. וכן הלאה.</a:t>
            </a:r>
            <a:endParaRPr lang="he-IL" dirty="0"/>
          </a:p>
          <a:p>
            <a:endParaRPr lang="he-IL" dirty="0"/>
          </a:p>
          <a:p>
            <a:r>
              <a:rPr lang="he-IL" dirty="0"/>
              <a:t>בואו נראה דוגמאות נוספות לשמות שנוצרו בדרך </a:t>
            </a:r>
            <a:r>
              <a:rPr lang="he-IL" dirty="0" err="1"/>
              <a:t>ההלחם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828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מהי המילה הנכונה? רכבל או רכבל?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3762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המילה הנכונה היא רַכֶּבֶל, כי היא הלחם</a:t>
            </a:r>
            <a:r>
              <a:rPr lang="he-IL" baseline="0" dirty="0"/>
              <a:t> של</a:t>
            </a:r>
            <a:r>
              <a:rPr lang="he-IL" dirty="0"/>
              <a:t> רכבת + כבל. בסיס ובסיס.</a:t>
            </a:r>
          </a:p>
          <a:p>
            <a:r>
              <a:rPr lang="he-IL" dirty="0"/>
              <a:t>צורת הרבים היא רכבלים. שהיא</a:t>
            </a:r>
            <a:r>
              <a:rPr lang="he-IL" baseline="0" dirty="0"/>
              <a:t> בעצם הלחם של </a:t>
            </a:r>
            <a:r>
              <a:rPr lang="he-IL" dirty="0"/>
              <a:t>רכבות וכבלים.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596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ראשי תיבות, מטרתם היא קיצור של 2 מילים או יותר</a:t>
            </a:r>
            <a:r>
              <a:rPr lang="he-IL" b="1" dirty="0">
                <a:highlight>
                  <a:srgbClr val="FFFF00"/>
                </a:highlight>
              </a:rPr>
              <a:t> למילה אחת </a:t>
            </a:r>
          </a:p>
          <a:p>
            <a:r>
              <a:rPr lang="he-IL" dirty="0"/>
              <a:t>דרך זו של קיצור יצרה שמות בעברית. </a:t>
            </a:r>
          </a:p>
          <a:p>
            <a:r>
              <a:rPr lang="he-IL" dirty="0"/>
              <a:t>נדגים באמצעות השם "מנכ"ל".</a:t>
            </a:r>
          </a:p>
          <a:p>
            <a:r>
              <a:rPr lang="he-IL" dirty="0"/>
              <a:t>המילה מנכ"ל היא קיצור של שתי מילים: מנהל וכללי.</a:t>
            </a:r>
          </a:p>
          <a:p>
            <a:r>
              <a:rPr lang="he-IL" dirty="0"/>
              <a:t>בדקו את שאר השמות וחשבו האם אתם משתמשים בקיצור רק לכתיבה או גם בדיבור?</a:t>
            </a:r>
          </a:p>
          <a:p>
            <a:endParaRPr lang="he-IL" dirty="0"/>
          </a:p>
          <a:p>
            <a:r>
              <a:rPr lang="he-IL" dirty="0"/>
              <a:t>מנכ"ל, תנ"ך וחז"ל משמשות גם בכתיבה וגם בע"פ, כלומר בדיבור. ואילו ראשי התיבות של המילים יום טוב --  יו"ט</a:t>
            </a:r>
            <a:r>
              <a:rPr lang="he-IL" baseline="0" dirty="0"/>
              <a:t> משמשים רק לכתיבה.</a:t>
            </a:r>
            <a:endParaRPr lang="he-IL" dirty="0"/>
          </a:p>
          <a:p>
            <a:endParaRPr lang="he-IL" dirty="0"/>
          </a:p>
          <a:p>
            <a:r>
              <a:rPr lang="he-IL" dirty="0"/>
              <a:t>בואו נראה עוד דוגמה................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5662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דוגמה נוספת, </a:t>
            </a:r>
            <a:r>
              <a:rPr lang="he-IL" dirty="0" err="1"/>
              <a:t>ע"וד</a:t>
            </a:r>
            <a:r>
              <a:rPr lang="he-IL" dirty="0"/>
              <a:t>- האם אנחנו משתמשים בקיצור גם בכתיבה וגם בדיבור? לא, כלומר יש קיצורים שמשמשים רק בכתיבה ואחרים משמשים גם בכתיבה וגם בדיבור.</a:t>
            </a:r>
          </a:p>
          <a:p>
            <a:endParaRPr lang="he-IL" dirty="0"/>
          </a:p>
          <a:p>
            <a:r>
              <a:rPr lang="he-IL" dirty="0"/>
              <a:t>כמה הערות לתשומת ליבנו- </a:t>
            </a:r>
          </a:p>
          <a:p>
            <a:r>
              <a:rPr lang="he-IL" dirty="0"/>
              <a:t>1. שימו לב </a:t>
            </a:r>
            <a:r>
              <a:rPr lang="he-IL" b="1" dirty="0"/>
              <a:t>לגרשיים</a:t>
            </a:r>
            <a:r>
              <a:rPr lang="he-IL" dirty="0"/>
              <a:t>-</a:t>
            </a:r>
          </a:p>
          <a:p>
            <a:r>
              <a:rPr lang="he-IL" dirty="0"/>
              <a:t>הגרשיים תמיד לפני האות האחרונה.</a:t>
            </a:r>
          </a:p>
          <a:p>
            <a:r>
              <a:rPr lang="he-IL" dirty="0"/>
              <a:t>2. ניתן להוסיף </a:t>
            </a:r>
            <a:r>
              <a:rPr lang="he-IL" b="1" dirty="0"/>
              <a:t>צורני נטייה- </a:t>
            </a:r>
            <a:r>
              <a:rPr lang="he-IL" dirty="0"/>
              <a:t>מנכ"ל   מנכ"לית/   מתנ"ס  מתנ"סים.</a:t>
            </a:r>
          </a:p>
          <a:p>
            <a:r>
              <a:rPr lang="he-IL" dirty="0"/>
              <a:t>כלומר ראשי התיבות מקבלים צורני נטייה כמו- מין (זכר/נקבה), מספר (יחיד רבים) וגם ה"א הידיעה.</a:t>
            </a:r>
          </a:p>
          <a:p>
            <a:endParaRPr lang="he-IL" dirty="0"/>
          </a:p>
          <a:p>
            <a:r>
              <a:rPr lang="he-IL" dirty="0"/>
              <a:t>ריבוי בצירוף סמיכות - ניתן לרבות את הנסמך ולא את הסומך- עורכי דין (ולא עורכי דינים),</a:t>
            </a:r>
            <a:r>
              <a:rPr lang="he-IL" baseline="0" dirty="0"/>
              <a:t> בתי ספר ולא בתי ספרים.</a:t>
            </a:r>
            <a:endParaRPr lang="he-IL" dirty="0"/>
          </a:p>
          <a:p>
            <a:r>
              <a:rPr lang="he-IL" dirty="0"/>
              <a:t>אבל ישנם</a:t>
            </a:r>
            <a:r>
              <a:rPr lang="he-IL" baseline="0" dirty="0"/>
              <a:t> צירופים שניתן לרבות את הסומך ואת הנסמך: מנהלים כלליים, ימים טובים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76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rtl="0"/>
            <a:r>
              <a:rPr lang="he-IL" dirty="0"/>
              <a:t>תחילה נחזור על דרכי התצורה שנלמדו </a:t>
            </a:r>
            <a:r>
              <a:rPr lang="he-IL" dirty="0" err="1"/>
              <a:t>בשעור</a:t>
            </a:r>
            <a:r>
              <a:rPr lang="he-IL" dirty="0"/>
              <a:t> הקודם.</a:t>
            </a:r>
          </a:p>
          <a:p>
            <a:pPr rtl="0"/>
            <a:r>
              <a:rPr lang="he-IL" dirty="0"/>
              <a:t>זוכרים מהי דרך תצורה?</a:t>
            </a:r>
          </a:p>
          <a:p>
            <a:pPr rtl="0"/>
            <a:r>
              <a:rPr lang="he-IL" dirty="0"/>
              <a:t>הסבר המושג "דרך תצורה" = הדרך שבה נוצרים שמות בעברית.</a:t>
            </a:r>
          </a:p>
          <a:p>
            <a:pPr rtl="0"/>
            <a:r>
              <a:rPr lang="he-IL" dirty="0"/>
              <a:t>הבסיס של  השמות בעברית הנו התנ"ך.</a:t>
            </a:r>
            <a:endParaRPr lang="en-US" dirty="0"/>
          </a:p>
          <a:p>
            <a:pPr rtl="0"/>
            <a:endParaRPr lang="he-IL" dirty="0"/>
          </a:p>
          <a:p>
            <a:pPr defTabSz="946313" rtl="0"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166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נסכם. ראינו שתי צורות של יצירת מילים על ידי חיבור</a:t>
            </a:r>
            <a:r>
              <a:rPr lang="he-IL" baseline="0" dirty="0"/>
              <a:t> של שני בסיסים כלומר, של שתי מילים</a:t>
            </a:r>
            <a:r>
              <a:rPr lang="he-IL" dirty="0"/>
              <a:t>: הלחם</a:t>
            </a:r>
            <a:r>
              <a:rPr lang="he-IL" baseline="0" dirty="0"/>
              <a:t>, וראשי תיבות שמסומנים על ידי גרשיים.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891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לפניכם התרשים של דרך התצורה השלישית. לדרך</a:t>
            </a:r>
            <a:r>
              <a:rPr lang="he-IL" baseline="0" dirty="0"/>
              <a:t> תצורה זו יש שתי צורות: הלחם וראשי תיבות.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2835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מודעה ובה המילה </a:t>
            </a:r>
            <a:r>
              <a:rPr lang="he-IL" b="1" dirty="0"/>
              <a:t>גמ"ח</a:t>
            </a:r>
            <a:r>
              <a:rPr lang="he-IL" dirty="0"/>
              <a:t>. מהם</a:t>
            </a:r>
            <a:r>
              <a:rPr lang="he-IL" baseline="0" dirty="0"/>
              <a:t> הבסיסים שמרכיבים את המילה גמ"ח? לוחצת להופעת התשובה. ומסבירה:</a:t>
            </a:r>
            <a:endParaRPr lang="he-IL" dirty="0"/>
          </a:p>
          <a:p>
            <a:endParaRPr lang="he-IL" dirty="0"/>
          </a:p>
          <a:p>
            <a:r>
              <a:rPr lang="he-IL" dirty="0"/>
              <a:t>גמ"ח=ראשי תיבות של  גמילות חסדים. </a:t>
            </a:r>
          </a:p>
          <a:p>
            <a:endParaRPr lang="he-IL" dirty="0"/>
          </a:p>
          <a:p>
            <a:r>
              <a:rPr lang="he-IL" dirty="0"/>
              <a:t>שימו לב שאת המילה גמ"ח קוראים ומדברים באותה צורה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3206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סכו"ם </a:t>
            </a:r>
            <a:r>
              <a:rPr lang="he-IL" dirty="0" err="1"/>
              <a:t>ולו"ז</a:t>
            </a:r>
            <a:r>
              <a:rPr lang="he-IL" dirty="0"/>
              <a:t>. גם ראשי תיבות אלה משמשי</a:t>
            </a:r>
            <a:r>
              <a:rPr lang="he-IL" baseline="0" dirty="0"/>
              <a:t>ם בכתיבה ובדיבור.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7309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מודעת דרושים.</a:t>
            </a:r>
          </a:p>
          <a:p>
            <a:r>
              <a:rPr lang="he-IL" dirty="0"/>
              <a:t>מצאו במודעה שני שמות שנוצרו בדרך של בסיס</a:t>
            </a:r>
            <a:r>
              <a:rPr lang="he-IL" baseline="0" dirty="0"/>
              <a:t> וצורן. כתבו מהו הצורן בכל מילה ומה המשמעות שלו.</a:t>
            </a:r>
            <a:endParaRPr lang="he-IL" dirty="0"/>
          </a:p>
          <a:p>
            <a:r>
              <a:rPr lang="he-IL" dirty="0"/>
              <a:t>להקריא</a:t>
            </a:r>
          </a:p>
          <a:p>
            <a:r>
              <a:rPr lang="he-IL" dirty="0"/>
              <a:t>חשמלאי – חשמל + </a:t>
            </a:r>
            <a:r>
              <a:rPr lang="he-IL" dirty="0" err="1"/>
              <a:t>םאי</a:t>
            </a:r>
            <a:r>
              <a:rPr lang="he-IL" dirty="0"/>
              <a:t>. </a:t>
            </a:r>
            <a:r>
              <a:rPr lang="he-IL" baseline="0" dirty="0"/>
              <a:t> </a:t>
            </a:r>
            <a:r>
              <a:rPr lang="he-IL" dirty="0"/>
              <a:t>בסיס + צורן המציין בעל מקצוע</a:t>
            </a:r>
          </a:p>
          <a:p>
            <a:r>
              <a:rPr lang="he-IL" dirty="0"/>
              <a:t>ראשי: בסיס + צורן אי,  המציין</a:t>
            </a:r>
            <a:r>
              <a:rPr lang="he-IL" baseline="0" dirty="0"/>
              <a:t> תכונה. שימו לב, ישנן מילים שהניקוד שלהן משתנה בעקבות הוספת הצורן. ראש – ראשי. וכן: ספר – ספרן, ירק - ירקן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794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מפעל </a:t>
            </a:r>
            <a:r>
              <a:rPr lang="he-IL" dirty="0" err="1"/>
              <a:t>כרומגן</a:t>
            </a:r>
            <a:r>
              <a:rPr lang="he-IL" dirty="0"/>
              <a:t> מחפש גם הוא עובדים.</a:t>
            </a:r>
          </a:p>
          <a:p>
            <a:r>
              <a:rPr lang="he-IL" dirty="0"/>
              <a:t>מחסנאי ומלגזן.     </a:t>
            </a:r>
          </a:p>
          <a:p>
            <a:endParaRPr lang="he-IL" dirty="0"/>
          </a:p>
          <a:p>
            <a:r>
              <a:rPr lang="he-IL" dirty="0"/>
              <a:t>מהי דרך התצורה?  מהי משמעות הצורן הסופי?</a:t>
            </a:r>
          </a:p>
          <a:p>
            <a:endParaRPr lang="he-IL" dirty="0"/>
          </a:p>
          <a:p>
            <a:r>
              <a:rPr lang="he-IL" dirty="0"/>
              <a:t>מלגזן ו-מחסנאי- בעל מקצוע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9299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קוראת</a:t>
            </a:r>
            <a:r>
              <a:rPr lang="he-IL" baseline="0" dirty="0"/>
              <a:t> את ההוראה.</a:t>
            </a:r>
          </a:p>
          <a:p>
            <a:r>
              <a:rPr lang="he-IL" baseline="0" dirty="0"/>
              <a:t>אתן לכם רמז: </a:t>
            </a:r>
            <a:r>
              <a:rPr lang="he-IL" dirty="0"/>
              <a:t>יש במודעה ארבעה שמות. אמתין </a:t>
            </a:r>
            <a:r>
              <a:rPr lang="he-IL" baseline="0" dirty="0"/>
              <a:t>שתי דקות.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8377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נבדוק את דרכי התצורה של השמות</a:t>
            </a:r>
            <a:r>
              <a:rPr lang="he-IL" baseline="0" dirty="0"/>
              <a:t> שבמודעה?</a:t>
            </a:r>
            <a:endParaRPr lang="he-IL" dirty="0"/>
          </a:p>
          <a:p>
            <a:r>
              <a:rPr lang="he-IL" dirty="0"/>
              <a:t>פלדלת- כיצד נוצרה המילה?</a:t>
            </a:r>
          </a:p>
          <a:p>
            <a:r>
              <a:rPr lang="he-IL" dirty="0"/>
              <a:t>הלחם של 2 בסיסים: פלדה + דלת.</a:t>
            </a:r>
          </a:p>
          <a:p>
            <a:r>
              <a:rPr lang="he-IL" dirty="0"/>
              <a:t>שימו לב שהבסיסים אינם שלמים, אלא שבורים, הושמטו אותיות---  פלדה + דלת&gt;&gt; הושמטו ה"א  ו-דל"ת.</a:t>
            </a:r>
          </a:p>
          <a:p>
            <a:r>
              <a:rPr lang="he-IL" dirty="0"/>
              <a:t>יש במודעה שלוש מילים שנוצרו</a:t>
            </a:r>
            <a:r>
              <a:rPr lang="he-IL" baseline="0" dirty="0"/>
              <a:t> על דרך של שורש ותבנית. שלושתן קשורות לפועל.</a:t>
            </a:r>
          </a:p>
          <a:p>
            <a:r>
              <a:rPr lang="he-IL" baseline="0" dirty="0"/>
              <a:t> המילה פריצה במשקל </a:t>
            </a:r>
            <a:r>
              <a:rPr lang="he-IL" baseline="0"/>
              <a:t>קטילה הוא בבניין </a:t>
            </a:r>
            <a:r>
              <a:rPr lang="he-IL" baseline="0" dirty="0"/>
              <a:t>קל.</a:t>
            </a:r>
          </a:p>
          <a:p>
            <a:r>
              <a:rPr lang="he-IL" baseline="0" dirty="0"/>
              <a:t> המילה תיקון במשקל </a:t>
            </a:r>
            <a:r>
              <a:rPr lang="he-IL" baseline="0" dirty="0" err="1"/>
              <a:t>קיטול</a:t>
            </a:r>
            <a:r>
              <a:rPr lang="he-IL" baseline="0" dirty="0"/>
              <a:t> בבניין פיעל והמילה החלפה במשקל </a:t>
            </a:r>
            <a:r>
              <a:rPr lang="he-IL" baseline="0" dirty="0" err="1"/>
              <a:t>הקטלה</a:t>
            </a:r>
            <a:r>
              <a:rPr lang="he-IL" baseline="0" dirty="0"/>
              <a:t> בבניין הפעיל.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1750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קוראת</a:t>
            </a:r>
            <a:r>
              <a:rPr lang="he-IL" baseline="0" dirty="0"/>
              <a:t> את ההוראה.</a:t>
            </a:r>
          </a:p>
          <a:p>
            <a:r>
              <a:rPr lang="he-IL" baseline="0" dirty="0"/>
              <a:t>מעניין כמה שמות תמצאו ומהן דרכי התצורה שלהן.</a:t>
            </a:r>
          </a:p>
          <a:p>
            <a:r>
              <a:rPr lang="he-IL" baseline="0" dirty="0"/>
              <a:t>אמתין 2 דקות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8085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חזרנו.</a:t>
            </a:r>
          </a:p>
          <a:p>
            <a:r>
              <a:rPr lang="he-IL" dirty="0"/>
              <a:t>אציג</a:t>
            </a:r>
            <a:r>
              <a:rPr lang="he-IL" baseline="0" dirty="0"/>
              <a:t> בפניכם שישה שמות, אם כי יש במודעה יותר.</a:t>
            </a:r>
          </a:p>
          <a:p>
            <a:r>
              <a:rPr lang="he-IL" baseline="0" dirty="0"/>
              <a:t>נתחיל עם דרך התצורה בסיס + צורן. במודעה שלפנינו ישנם צורנים שפגשנו לפני מספר דקות. </a:t>
            </a:r>
          </a:p>
          <a:p>
            <a:r>
              <a:rPr lang="he-IL" baseline="0" dirty="0"/>
              <a:t>הצורן אן במילה מנעולן הוא צורן המציין בעלי מקצוע</a:t>
            </a:r>
          </a:p>
          <a:p>
            <a:r>
              <a:rPr lang="he-IL" baseline="0" dirty="0"/>
              <a:t>הצורן אי במילה ארצי, הוא צורן המציין שמות תואר.</a:t>
            </a:r>
          </a:p>
          <a:p>
            <a:r>
              <a:rPr lang="he-IL" baseline="0" dirty="0"/>
              <a:t>דרך תצורה שנייה היא: שורש + תבנית – משקל. נציג שני משקלים ממשקל קטילה בבניין קל: פריסה, פריצה</a:t>
            </a:r>
          </a:p>
          <a:p>
            <a:r>
              <a:rPr lang="he-IL" baseline="0" dirty="0"/>
              <a:t>כספת ממשקל קטלת במשמעות של אוספים</a:t>
            </a:r>
          </a:p>
          <a:p>
            <a:r>
              <a:rPr lang="he-IL" baseline="0" dirty="0"/>
              <a:t>והמילה תיקון ממשקל </a:t>
            </a:r>
            <a:r>
              <a:rPr lang="he-IL" baseline="0" dirty="0" err="1"/>
              <a:t>קיטול</a:t>
            </a:r>
            <a:r>
              <a:rPr lang="he-IL" baseline="0" dirty="0"/>
              <a:t> בבניין פיעל.</a:t>
            </a:r>
          </a:p>
          <a:p>
            <a:endParaRPr lang="he-IL" baseline="0" dirty="0"/>
          </a:p>
          <a:p>
            <a:r>
              <a:rPr lang="he-IL" baseline="0" dirty="0"/>
              <a:t>סיימנו את התרגול לשיעור הזה.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855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דרך התצורה הראשונה שהכרנו היא בסיס+ צורן.</a:t>
            </a:r>
          </a:p>
          <a:p>
            <a:r>
              <a:rPr lang="he-IL" dirty="0"/>
              <a:t>בסיס הוא שם (מילה) קיים השפה. הצורן הסופי מתווסף אליו, נותן משמעות חדשה (מקצוע, הקטנה </a:t>
            </a:r>
            <a:r>
              <a:rPr lang="he-IL" dirty="0" err="1"/>
              <a:t>וכו</a:t>
            </a:r>
            <a:r>
              <a:rPr lang="he-IL" dirty="0"/>
              <a:t>) וכך נוצר שם חדש בעברית.</a:t>
            </a:r>
          </a:p>
          <a:p>
            <a:r>
              <a:rPr lang="he-IL" dirty="0"/>
              <a:t>בואו ניזכר בדוגמאות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8750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כל הפעלים בנויים משילוב של שורש ותבנית – בניין. שילוב זה נקרא "גזירה מסורגת". בגזירה המסורגת אותיות השורש</a:t>
            </a:r>
            <a:r>
              <a:rPr lang="he-IL" baseline="0" dirty="0"/>
              <a:t> ואותיות התבנית משתלבות זו בזו.</a:t>
            </a:r>
          </a:p>
          <a:p>
            <a:r>
              <a:rPr lang="he-IL" baseline="0" dirty="0"/>
              <a:t>בשמות זה שונה. ישנם שמות שבנויים בגזירה מסורגת. אלה השמות שבנויים בדרך של שורש ותבנית –משקלים. גם במשקלים יש שילוב של שורש ותבנית כמו בבניינים של הפועל. לדוגמא: סידור, שמירה. האותיות של התבנית משולבות באותיות של השורש והן אינן באות זו אחר זו.</a:t>
            </a:r>
          </a:p>
          <a:p>
            <a:r>
              <a:rPr lang="he-IL" baseline="0" dirty="0"/>
              <a:t>ישנם שמות שנוצרים בדרך של גזירה קווית. גזירה קווית היא בסיס + צורן הבאים זה אחר זה.. לדוגמא:</a:t>
            </a:r>
            <a:r>
              <a:rPr lang="en-US" baseline="0" dirty="0"/>
              <a:t> </a:t>
            </a:r>
            <a:r>
              <a:rPr lang="he-IL" baseline="0" dirty="0"/>
              <a:t>ילדון, כפית. </a:t>
            </a:r>
          </a:p>
          <a:p>
            <a:r>
              <a:rPr lang="he-IL" baseline="0" dirty="0"/>
              <a:t>היום למדנו דרך נוספת של גזירה קווית: בסיס + בסיס. לדרך זו יש שתי צורות: הלחם – כספומט, רכבל וראשי תיבות תנ"ך, גמ"ח.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5446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נביא דוגמאות לגזירה מסורגת בפועל ובשם.</a:t>
            </a:r>
          </a:p>
          <a:p>
            <a:r>
              <a:rPr lang="he-IL" dirty="0"/>
              <a:t>שימו</a:t>
            </a:r>
            <a:r>
              <a:rPr lang="he-IL" baseline="0" dirty="0"/>
              <a:t> לב שאותיות השורש והתבנית מסתרגות זו בזו ולא מתחברות באופן קווי.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8822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לפניכם דוגמאות נוספות לגזירה קווית.</a:t>
            </a:r>
            <a:r>
              <a:rPr lang="he-IL" baseline="0" dirty="0"/>
              <a:t> קוראת את תוכן השקופית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2199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אנחנו מגיעים</a:t>
            </a:r>
            <a:r>
              <a:rPr lang="he-IL" baseline="0" dirty="0"/>
              <a:t> לסיום השיעור.</a:t>
            </a:r>
          </a:p>
          <a:p>
            <a:r>
              <a:rPr lang="he-IL" baseline="0" dirty="0"/>
              <a:t>נחזור על שלוש דרכי התצורה שלמדנו בשני השיעורים.</a:t>
            </a:r>
          </a:p>
          <a:p>
            <a:r>
              <a:rPr lang="he-IL" baseline="0" dirty="0"/>
              <a:t>דרך ראשונה: שורש ותבנית – משקל. בדרך זו הגזירה היא מסורגת. למדנו שלמשקלים יש משמעויות שונות. ראינו שלמשקלים </a:t>
            </a:r>
            <a:r>
              <a:rPr lang="he-IL" baseline="0" dirty="0" err="1"/>
              <a:t>מסויימים</a:t>
            </a:r>
            <a:r>
              <a:rPr lang="he-IL" baseline="0" dirty="0"/>
              <a:t> יש יותר ממשמעות אחת.</a:t>
            </a:r>
          </a:p>
          <a:p>
            <a:r>
              <a:rPr lang="he-IL" baseline="0" dirty="0"/>
              <a:t>דרך שנייה: בסיס + צורן. למדנו שלצורנים יש משמעויות שונות. ראינו שישנם צורנים שיש להם יותר ממשמעות אחת. לדוגמא: הצורן און הוא במשמעות של הקטנה, אוסף, כתבי עת.</a:t>
            </a:r>
          </a:p>
          <a:p>
            <a:r>
              <a:rPr lang="he-IL" baseline="0" dirty="0"/>
              <a:t>דרך תצורה שלישית היא: בסיס + בסיס. גם היא גזירה קווית. בדרך תצורה זו יש שתי צורות: הלחם וראשי תיבות.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7072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rtl="0"/>
            <a:endParaRPr lang="en-US" dirty="0"/>
          </a:p>
          <a:p>
            <a:pPr rtl="0"/>
            <a:r>
              <a:rPr lang="he-IL" dirty="0"/>
              <a:t>נסכם מה למדנו היום.</a:t>
            </a:r>
          </a:p>
          <a:p>
            <a:pPr rtl="0"/>
            <a:r>
              <a:rPr lang="he-IL" dirty="0"/>
              <a:t>קוראת את השקופית.</a:t>
            </a:r>
          </a:p>
          <a:p>
            <a:pPr rtl="0"/>
            <a:endParaRPr lang="he-IL" dirty="0"/>
          </a:p>
          <a:p>
            <a:pPr rtl="0"/>
            <a:r>
              <a:rPr lang="he-IL" dirty="0"/>
              <a:t>שלום ולהתראות</a:t>
            </a:r>
          </a:p>
          <a:p>
            <a:pPr defTabSz="946313" rtl="0"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0652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rtl="0"/>
            <a:endParaRPr lang="en-US" dirty="0"/>
          </a:p>
          <a:p>
            <a:pPr rtl="0"/>
            <a:r>
              <a:rPr lang="he-IL" dirty="0"/>
              <a:t>נסכם מה למדנו היום.</a:t>
            </a:r>
          </a:p>
          <a:p>
            <a:pPr rtl="0"/>
            <a:r>
              <a:rPr lang="he-IL" dirty="0"/>
              <a:t>קוראת את השקופית.</a:t>
            </a:r>
          </a:p>
          <a:p>
            <a:pPr rtl="0"/>
            <a:endParaRPr lang="he-IL" dirty="0"/>
          </a:p>
          <a:p>
            <a:pPr rtl="0"/>
            <a:r>
              <a:rPr lang="he-IL" dirty="0"/>
              <a:t>שלום ולהתראות</a:t>
            </a:r>
          </a:p>
          <a:p>
            <a:pPr defTabSz="946313" rtl="0"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298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בעלי מקצוע/    הקטנה- מאכלים/   הקטנה/       אוספים</a:t>
            </a:r>
          </a:p>
          <a:p>
            <a:endParaRPr lang="he-IL" dirty="0"/>
          </a:p>
          <a:p>
            <a:r>
              <a:rPr lang="he-IL" dirty="0"/>
              <a:t>בואו ננסה להוסיף עוד דוגמות-</a:t>
            </a:r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כמו ירקן ורפתן- בדרן, יהלומן, תעשין</a:t>
            </a:r>
          </a:p>
          <a:p>
            <a:r>
              <a:rPr lang="he-IL" dirty="0"/>
              <a:t>כמו נקניקיה </a:t>
            </a:r>
            <a:r>
              <a:rPr lang="he-IL" dirty="0" err="1"/>
              <a:t>ועוגיה</a:t>
            </a:r>
            <a:r>
              <a:rPr lang="he-IL" dirty="0"/>
              <a:t>- מציה (קרקר)</a:t>
            </a:r>
          </a:p>
          <a:p>
            <a:r>
              <a:rPr lang="he-IL" dirty="0"/>
              <a:t>כמו שאלון.. - ילדון, ספרון- גגון, דגלון, פסלון.</a:t>
            </a:r>
          </a:p>
          <a:p>
            <a:r>
              <a:rPr lang="he-IL" dirty="0"/>
              <a:t>כמו מלחיה, מטריה... - ברזיה וצמחיה- תקליטיה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520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זהו תרשים שבו מילאנו את הידע שהכרנו בשיעור הקודם: הדרך הנפוצה ביותר ליצירת שמות בעברית היא שורש ותבנית.</a:t>
            </a:r>
          </a:p>
          <a:p>
            <a:r>
              <a:rPr lang="he-IL" dirty="0"/>
              <a:t>הדרך הנוספת שהיכרנו היא בסיס וצורן. את  שתי הדרכים הללו תרגלנו  והסברנו. אני מקווה שאתם זוכרים ובכל זאת ניתן כמה דוגמות.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140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לפנינו שמות. בכל אחד מן השמות הדגשנו בצבע אדום את השורש.</a:t>
            </a:r>
          </a:p>
          <a:p>
            <a:r>
              <a:rPr lang="he-IL" dirty="0"/>
              <a:t>בפועל יש בניין ואותיות השורש מסומנות ב-</a:t>
            </a:r>
            <a:r>
              <a:rPr lang="he-IL" dirty="0" err="1"/>
              <a:t>פע"ל</a:t>
            </a:r>
            <a:r>
              <a:rPr lang="he-IL" dirty="0"/>
              <a:t>, ואילו בשם יש משקל ואותיות השורש מסומות ב-</a:t>
            </a:r>
            <a:r>
              <a:rPr lang="he-IL" dirty="0" err="1"/>
              <a:t>קט"ל</a:t>
            </a:r>
            <a:r>
              <a:rPr lang="he-IL" dirty="0"/>
              <a:t>,</a:t>
            </a:r>
          </a:p>
          <a:p>
            <a:r>
              <a:rPr lang="he-IL" dirty="0"/>
              <a:t>כלומר תבנית שלתוכה יוצקים שורשים וכך נוצרים השמות.</a:t>
            </a:r>
          </a:p>
          <a:p>
            <a:r>
              <a:rPr lang="he-IL" dirty="0"/>
              <a:t>כלומר משקל הוא השורש בתוך התבנית.</a:t>
            </a:r>
          </a:p>
          <a:p>
            <a:r>
              <a:rPr lang="he-IL" b="1" dirty="0"/>
              <a:t>לעבור שם </a:t>
            </a:r>
            <a:r>
              <a:rPr lang="he-IL" b="1" dirty="0" err="1"/>
              <a:t>שם</a:t>
            </a:r>
            <a:r>
              <a:rPr lang="he-IL" b="1" dirty="0"/>
              <a:t> ולהסביר</a:t>
            </a:r>
          </a:p>
          <a:p>
            <a:r>
              <a:rPr lang="he-IL" b="1" dirty="0"/>
              <a:t>קטילה, </a:t>
            </a:r>
            <a:r>
              <a:rPr lang="he-IL" b="1" dirty="0" err="1"/>
              <a:t>הקטלות</a:t>
            </a:r>
            <a:r>
              <a:rPr lang="he-IL" b="1" dirty="0"/>
              <a:t>, </a:t>
            </a:r>
            <a:r>
              <a:rPr lang="he-IL" b="1" dirty="0" err="1"/>
              <a:t>קיטול</a:t>
            </a:r>
            <a:r>
              <a:rPr lang="he-IL" b="1" dirty="0"/>
              <a:t>, קטלת,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11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הכרנו את המשקלים העיקריים המרכזיים –ראו בעמודה הימנית, הדגמנו ולמדנו את משמעות המשקל(עמודה שמאלית).</a:t>
            </a:r>
          </a:p>
          <a:p>
            <a:r>
              <a:rPr lang="he-IL" dirty="0"/>
              <a:t>בואו ניזכר</a:t>
            </a:r>
          </a:p>
          <a:p>
            <a:endParaRPr lang="he-IL" dirty="0"/>
          </a:p>
          <a:p>
            <a:r>
              <a:rPr lang="he-IL" dirty="0"/>
              <a:t>קטלן-בעלי מקצוע, עיסוק. נסביר איך עובדים-  התבנית היא </a:t>
            </a:r>
            <a:r>
              <a:rPr lang="he-IL" dirty="0" err="1"/>
              <a:t>םםםן</a:t>
            </a:r>
            <a:r>
              <a:rPr lang="he-IL" dirty="0"/>
              <a:t> = קטלן = רקדן, בדרן- כאשר אנו מנתקים את הצורן הסופי נשאר פועל בעבר נסתר :רקדן- רקד או שורש </a:t>
            </a:r>
            <a:r>
              <a:rPr lang="he-IL" dirty="0" err="1"/>
              <a:t>רק"ד</a:t>
            </a:r>
            <a:r>
              <a:rPr lang="he-IL" dirty="0"/>
              <a:t>.</a:t>
            </a:r>
          </a:p>
          <a:p>
            <a:endParaRPr lang="he-IL" dirty="0"/>
          </a:p>
          <a:p>
            <a:r>
              <a:rPr lang="he-IL" dirty="0"/>
              <a:t>נסו בעצמכם את המילה "נזלת". מה קיבלתם? </a:t>
            </a:r>
            <a:r>
              <a:rPr lang="he-IL" dirty="0" err="1"/>
              <a:t>נז"ל</a:t>
            </a:r>
            <a:r>
              <a:rPr lang="he-IL" dirty="0"/>
              <a:t>- שורש, קטלת- משקל, משמעות המשקל היא מחלות, נסו לחשוב על מחלה נוספת באותו משקל- אדמת, גרדת. </a:t>
            </a:r>
          </a:p>
          <a:p>
            <a:r>
              <a:rPr lang="he-IL" dirty="0"/>
              <a:t>למדנו גם שישנם משקלים</a:t>
            </a:r>
            <a:r>
              <a:rPr lang="he-IL" baseline="0" dirty="0"/>
              <a:t> שיש להם מספר משמעויות. לדוגמא: למשקל קטלן יש משמעות של מקצוע ושל תכונה. וכן למשקלים נוספים שברשימה שלפנינו.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755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  <a:p>
            <a:r>
              <a:rPr lang="he-IL" dirty="0"/>
              <a:t>לפנינו תרגול</a:t>
            </a:r>
          </a:p>
          <a:p>
            <a:r>
              <a:rPr lang="he-IL" dirty="0"/>
              <a:t>להקריא את ההוראה.</a:t>
            </a:r>
          </a:p>
          <a:p>
            <a:endParaRPr lang="he-IL" dirty="0"/>
          </a:p>
          <a:p>
            <a:r>
              <a:rPr lang="he-IL" dirty="0"/>
              <a:t>זוכרים כיצד עלינו לעבוד? </a:t>
            </a:r>
          </a:p>
          <a:p>
            <a:r>
              <a:rPr lang="he-IL" dirty="0"/>
              <a:t>בניתוק הצורן הסופי נקבל שם בעברית. רק אם אפשר להוציא מילה שקיימת בעברית,</a:t>
            </a:r>
            <a:r>
              <a:rPr lang="he-IL" baseline="0" dirty="0"/>
              <a:t> זה בסיס + צורן.</a:t>
            </a:r>
            <a:endParaRPr lang="he-IL" dirty="0"/>
          </a:p>
          <a:p>
            <a:r>
              <a:rPr lang="he-IL" dirty="0"/>
              <a:t>אם אפשר להוציא מהמילה</a:t>
            </a:r>
            <a:r>
              <a:rPr lang="he-IL" baseline="0" dirty="0"/>
              <a:t> רק פועל, זהו משקל. לדוגמא " שחקן – שיחק.</a:t>
            </a:r>
          </a:p>
          <a:p>
            <a:r>
              <a:rPr lang="he-IL" baseline="0" dirty="0"/>
              <a:t>יש לכם דקה לביצוע המשימה</a:t>
            </a:r>
            <a:endParaRPr lang="he-IL" dirty="0"/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בשקף הבא התשובות.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759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קוראת את התשובות </a:t>
            </a:r>
          </a:p>
          <a:p>
            <a:r>
              <a:rPr lang="he-IL" dirty="0"/>
              <a:t>יבואן:</a:t>
            </a:r>
            <a:r>
              <a:rPr lang="he-IL" baseline="0" dirty="0"/>
              <a:t> בסיס – יבוא וצורן אן שמציין בעלי מקצוע</a:t>
            </a:r>
          </a:p>
          <a:p>
            <a:r>
              <a:rPr lang="he-IL" baseline="0" dirty="0"/>
              <a:t>רכבת – השורש רכ"ב במשקל קטלת – מציין אוספים.</a:t>
            </a:r>
          </a:p>
          <a:p>
            <a:r>
              <a:rPr lang="he-IL" baseline="0" dirty="0"/>
              <a:t>מקלט- השורש קל"ט במשקל מקטל – מציין מקום</a:t>
            </a:r>
          </a:p>
          <a:p>
            <a:r>
              <a:rPr lang="he-IL" baseline="0" dirty="0"/>
              <a:t>מקצועי: בסיס וצורן אי שמציין תכונות</a:t>
            </a:r>
          </a:p>
          <a:p>
            <a:r>
              <a:rPr lang="he-IL" baseline="0" dirty="0"/>
              <a:t>שביר: משקל </a:t>
            </a:r>
            <a:r>
              <a:rPr lang="he-IL" baseline="0" dirty="0" err="1"/>
              <a:t>קטיל</a:t>
            </a:r>
            <a:r>
              <a:rPr lang="he-IL" baseline="0" dirty="0"/>
              <a:t> שמציין תכונות, וכן: עמיד, חריג</a:t>
            </a:r>
          </a:p>
          <a:p>
            <a:r>
              <a:rPr lang="he-IL" baseline="0" dirty="0"/>
              <a:t>מברגה: שורש ותבנית . השורש בר"ג ומשקל </a:t>
            </a:r>
            <a:r>
              <a:rPr lang="he-IL" baseline="0" dirty="0" err="1"/>
              <a:t>מקטלה</a:t>
            </a:r>
            <a:r>
              <a:rPr lang="he-IL" baseline="0" dirty="0"/>
              <a:t> שמציין כלים ומכשירים.</a:t>
            </a:r>
          </a:p>
          <a:p>
            <a:endParaRPr lang="he-IL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143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7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4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0" y="6306747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055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24580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  <a:cs typeface="Varela Round" panose="00000500000000000000" pitchFamily="2" charset="-79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699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9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 panose="00000500000000000000" pitchFamily="2" charset="-79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fld id="{BB6F552B-607E-4869-A917-C44959BDCB12}" type="datetimeFigureOut">
              <a:rPr lang="he-IL" smtClean="0"/>
              <a:pPr/>
              <a:t>ד'/אלול/תש"ף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6" r:id="rId5"/>
    <p:sldLayoutId id="2147483663" r:id="rId6"/>
    <p:sldLayoutId id="2147483669" r:id="rId7"/>
    <p:sldLayoutId id="2147483671" r:id="rId8"/>
    <p:sldLayoutId id="2147483668" r:id="rId9"/>
    <p:sldLayoutId id="2147483670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9IgGTwbF0&amp;feature=youtu.be" TargetMode="External"/><Relationship Id="rId2" Type="http://schemas.openxmlformats.org/officeDocument/2006/relationships/hyperlink" Target="https://youtu.be/NN9IgGTwbF0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rive.google.com/open?id=1825Jnh59ECpyLkwk_TBAzvosMxiEoCG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131719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שיעורים למגזר החרדי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96B80-AF29-435E-8795-1A387C87F6BD}"/>
              </a:ext>
            </a:extLst>
          </p:cNvPr>
          <p:cNvSpPr/>
          <p:nvPr/>
        </p:nvSpPr>
        <p:spPr>
          <a:xfrm>
            <a:off x="12279398" y="6653"/>
            <a:ext cx="2404790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4B9A1-1541-45E7-9ACE-02721554E39F}"/>
              </a:ext>
            </a:extLst>
          </p:cNvPr>
          <p:cNvSpPr/>
          <p:nvPr/>
        </p:nvSpPr>
        <p:spPr>
          <a:xfrm>
            <a:off x="12279398" y="746985"/>
            <a:ext cx="2404790" cy="4239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dirty="0">
              <a:solidFill>
                <a:srgbClr val="002060"/>
              </a:solidFill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  <a:cs typeface="Varela Round" panose="00000500000000000000" pitchFamily="2" charset="-79"/>
              </a:rPr>
              <a:t>עליכם להתקין את הפונט </a:t>
            </a:r>
            <a:r>
              <a:rPr lang="en-US" b="1" dirty="0">
                <a:solidFill>
                  <a:srgbClr val="002060"/>
                </a:solidFill>
              </a:rPr>
              <a:t>Varela</a:t>
            </a:r>
            <a:r>
              <a:rPr lang="he-IL" b="1" dirty="0">
                <a:solidFill>
                  <a:srgbClr val="002060"/>
                </a:solidFill>
                <a:cs typeface="Varela Round" panose="00000500000000000000" pitchFamily="2" charset="-79"/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Round</a:t>
            </a:r>
            <a:r>
              <a:rPr lang="he-IL" b="1" dirty="0">
                <a:solidFill>
                  <a:srgbClr val="002060"/>
                </a:solidFill>
                <a:cs typeface="Varela Round" panose="00000500000000000000" pitchFamily="2" charset="-79"/>
              </a:rPr>
              <a:t> לפני תחילת העבודה.</a:t>
            </a:r>
          </a:p>
          <a:p>
            <a:pPr algn="ctr"/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אם ברצונכם לצפות בהנחיות להתקנת פונט </a:t>
            </a:r>
            <a:r>
              <a:rPr lang="en-US" dirty="0">
                <a:solidFill>
                  <a:srgbClr val="002060"/>
                </a:solidFill>
              </a:rPr>
              <a:t>Varela Round</a:t>
            </a:r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, תוכלו לעשות זאת בקלות. </a:t>
            </a:r>
          </a:p>
          <a:p>
            <a:pPr algn="ctr"/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צפו בסרטון הבא: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  <a:cs typeface="Varela Round" panose="00000500000000000000" pitchFamily="2" charset="-79"/>
            </a:endParaRPr>
          </a:p>
          <a:p>
            <a:pPr algn="ctr"/>
            <a:br>
              <a:rPr lang="en-US" dirty="0">
                <a:solidFill>
                  <a:srgbClr val="002060"/>
                </a:solidFill>
                <a:hlinkClick r:id="rId2"/>
              </a:rPr>
            </a:br>
            <a:r>
              <a:rPr lang="en-US" dirty="0">
                <a:solidFill>
                  <a:srgbClr val="002060"/>
                </a:solidFill>
                <a:hlinkClick r:id="rId3"/>
              </a:rPr>
              <a:t>https://www.youtube.com/watch?v=NN9IgGTwbF0&amp;feature=youtu.be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336567-3BEF-48E7-A00C-1582E175DD05}"/>
              </a:ext>
            </a:extLst>
          </p:cNvPr>
          <p:cNvSpPr/>
          <p:nvPr/>
        </p:nvSpPr>
        <p:spPr>
          <a:xfrm>
            <a:off x="12279398" y="5063135"/>
            <a:ext cx="2404790" cy="1156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  <a:hlinkClick r:id="rId4"/>
              </a:rPr>
              <a:t>קישור</a:t>
            </a:r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 להורדת הפונט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  <a:cs typeface="Varela Round" panose="00000500000000000000" pitchFamily="2" charset="-79"/>
              </a:rPr>
              <a:t>(אשרו את הודעת האבטחה)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5473521" y="332146"/>
            <a:ext cx="1390919" cy="168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151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CD7696-8516-4CE0-8FEC-1298C1764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703" y="6954397"/>
            <a:ext cx="11503319" cy="2641666"/>
          </a:xfrm>
        </p:spPr>
        <p:txBody>
          <a:bodyPr/>
          <a:lstStyle/>
          <a:p>
            <a:pPr lvl="0"/>
            <a:r>
              <a:rPr lang="he-IL" dirty="0"/>
              <a:t>    </a:t>
            </a:r>
            <a:br>
              <a:rPr lang="he-IL" dirty="0"/>
            </a:br>
            <a:br>
              <a:rPr lang="he-IL" dirty="0"/>
            </a:b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4987AC0-C18B-405D-A375-A74E335DF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531"/>
            <a:ext cx="12192000" cy="1317770"/>
          </a:xfrm>
        </p:spPr>
        <p:txBody>
          <a:bodyPr>
            <a:normAutofit fontScale="92500" lnSpcReduction="20000"/>
          </a:bodyPr>
          <a:lstStyle/>
          <a:p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איך נבחין בין שורש ותבנית לבין בסיס וצורן סופי? </a:t>
            </a:r>
          </a:p>
          <a:p>
            <a:endParaRPr lang="he-IL" dirty="0"/>
          </a:p>
        </p:txBody>
      </p:sp>
      <p:graphicFrame>
        <p:nvGraphicFramePr>
          <p:cNvPr id="18" name="טבלה 18">
            <a:extLst>
              <a:ext uri="{FF2B5EF4-FFF2-40B4-BE49-F238E27FC236}">
                <a16:creationId xmlns:a16="http://schemas.microsoft.com/office/drawing/2014/main" id="{28E271B4-1133-4B03-9154-53FB16A30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117291"/>
              </p:ext>
            </p:extLst>
          </p:nvPr>
        </p:nvGraphicFramePr>
        <p:xfrm>
          <a:off x="1528919" y="2614497"/>
          <a:ext cx="9344024" cy="36025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77954">
                  <a:extLst>
                    <a:ext uri="{9D8B030D-6E8A-4147-A177-3AD203B41FA5}">
                      <a16:colId xmlns:a16="http://schemas.microsoft.com/office/drawing/2014/main" val="2938980352"/>
                    </a:ext>
                  </a:extLst>
                </a:gridCol>
                <a:gridCol w="5066070">
                  <a:extLst>
                    <a:ext uri="{9D8B030D-6E8A-4147-A177-3AD203B41FA5}">
                      <a16:colId xmlns:a16="http://schemas.microsoft.com/office/drawing/2014/main" val="1494366609"/>
                    </a:ext>
                  </a:extLst>
                </a:gridCol>
              </a:tblGrid>
              <a:tr h="1274300"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שורש ותבנית (משקל)</a:t>
                      </a:r>
                      <a:endParaRPr lang="he-IL" sz="3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בסיס  וצורן סופי</a:t>
                      </a:r>
                      <a:endParaRPr lang="he-IL" sz="3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23615"/>
                  </a:ext>
                </a:extLst>
              </a:tr>
              <a:tr h="699642">
                <a:tc>
                  <a:txBody>
                    <a:bodyPr/>
                    <a:lstStyle/>
                    <a:p>
                      <a:pPr algn="ctr" rtl="1"/>
                      <a:r>
                        <a:rPr lang="he-IL" sz="4400" b="1" dirty="0">
                          <a:solidFill>
                            <a:srgbClr val="192A72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  </a:t>
                      </a: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4400" b="1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10278"/>
                  </a:ext>
                </a:extLst>
              </a:tr>
              <a:tr h="699642">
                <a:tc>
                  <a:txBody>
                    <a:bodyPr/>
                    <a:lstStyle/>
                    <a:p>
                      <a:pPr algn="ctr" rtl="1"/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60601"/>
                  </a:ext>
                </a:extLst>
              </a:tr>
              <a:tr h="804248">
                <a:tc>
                  <a:txBody>
                    <a:bodyPr/>
                    <a:lstStyle/>
                    <a:p>
                      <a:pPr algn="ctr" rtl="1"/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02482"/>
                  </a:ext>
                </a:extLst>
              </a:tr>
            </a:tbl>
          </a:graphicData>
        </a:graphic>
      </p:graphicFrame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FFDBCB-F877-4D14-B2E3-4C41F9986CB2}"/>
              </a:ext>
            </a:extLst>
          </p:cNvPr>
          <p:cNvSpPr txBox="1"/>
          <p:nvPr/>
        </p:nvSpPr>
        <p:spPr>
          <a:xfrm>
            <a:off x="0" y="1125782"/>
            <a:ext cx="1197930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מיינו את השמות שלפניכם לפי דרך התצורה שלהם: יְבוּאָן, רַכֶּבֶת, מִקְלָט, מִקְצוֹעִי, שָבִיר, מַבְרֵגָה</a:t>
            </a:r>
          </a:p>
        </p:txBody>
      </p:sp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0096" y="5954684"/>
            <a:ext cx="1998187" cy="7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CD7696-8516-4CE0-8FEC-1298C1764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703" y="6954397"/>
            <a:ext cx="11503319" cy="2641666"/>
          </a:xfrm>
        </p:spPr>
        <p:txBody>
          <a:bodyPr/>
          <a:lstStyle/>
          <a:p>
            <a:pPr lvl="0"/>
            <a:r>
              <a:rPr lang="he-IL" dirty="0"/>
              <a:t>    </a:t>
            </a:r>
            <a:br>
              <a:rPr lang="he-IL" dirty="0"/>
            </a:br>
            <a:br>
              <a:rPr lang="he-IL" dirty="0"/>
            </a:b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4987AC0-C18B-405D-A375-A74E335DF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531"/>
            <a:ext cx="12192000" cy="1317770"/>
          </a:xfrm>
        </p:spPr>
        <p:txBody>
          <a:bodyPr>
            <a:normAutofit fontScale="92500" lnSpcReduction="20000"/>
          </a:bodyPr>
          <a:lstStyle/>
          <a:p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איך נבחין בין שורש ותבנית לבין בסיס וצורן סופי? </a:t>
            </a:r>
          </a:p>
          <a:p>
            <a:endParaRPr lang="he-IL" dirty="0"/>
          </a:p>
        </p:txBody>
      </p:sp>
      <p:graphicFrame>
        <p:nvGraphicFramePr>
          <p:cNvPr id="18" name="טבלה 18">
            <a:extLst>
              <a:ext uri="{FF2B5EF4-FFF2-40B4-BE49-F238E27FC236}">
                <a16:creationId xmlns:a16="http://schemas.microsoft.com/office/drawing/2014/main" id="{28E271B4-1133-4B03-9154-53FB16A30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12983"/>
              </p:ext>
            </p:extLst>
          </p:nvPr>
        </p:nvGraphicFramePr>
        <p:xfrm>
          <a:off x="1528919" y="2431075"/>
          <a:ext cx="9344024" cy="50351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77954">
                  <a:extLst>
                    <a:ext uri="{9D8B030D-6E8A-4147-A177-3AD203B41FA5}">
                      <a16:colId xmlns:a16="http://schemas.microsoft.com/office/drawing/2014/main" val="2938980352"/>
                    </a:ext>
                  </a:extLst>
                </a:gridCol>
                <a:gridCol w="5066070">
                  <a:extLst>
                    <a:ext uri="{9D8B030D-6E8A-4147-A177-3AD203B41FA5}">
                      <a16:colId xmlns:a16="http://schemas.microsoft.com/office/drawing/2014/main" val="1494366609"/>
                    </a:ext>
                  </a:extLst>
                </a:gridCol>
              </a:tblGrid>
              <a:tr h="1274300"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שורש ותבנית (משקל)</a:t>
                      </a:r>
                      <a:endParaRPr lang="he-IL" sz="3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בסיס  וצורן סופי</a:t>
                      </a:r>
                      <a:endParaRPr lang="he-IL" sz="3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23615"/>
                  </a:ext>
                </a:extLst>
              </a:tr>
              <a:tr h="699642">
                <a:tc>
                  <a:txBody>
                    <a:bodyPr/>
                    <a:lstStyle/>
                    <a:p>
                      <a:pPr algn="ctr" rtl="1"/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רַכֶּבֶת</a:t>
                      </a:r>
                      <a:r>
                        <a:rPr lang="he-IL" sz="4400" b="1" dirty="0">
                          <a:solidFill>
                            <a:srgbClr val="192A72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  </a:t>
                      </a: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יְבוּאָן</a:t>
                      </a:r>
                      <a:endParaRPr lang="he-IL" sz="4400" b="1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10278"/>
                  </a:ext>
                </a:extLst>
              </a:tr>
              <a:tr h="699642">
                <a:tc>
                  <a:txBody>
                    <a:bodyPr/>
                    <a:lstStyle/>
                    <a:p>
                      <a:pPr algn="ctr" rtl="1"/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מִקְלָט</a:t>
                      </a: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מִקְצוֹעִי</a:t>
                      </a: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60601"/>
                  </a:ext>
                </a:extLst>
              </a:tr>
              <a:tr h="804248">
                <a:tc>
                  <a:txBody>
                    <a:bodyPr/>
                    <a:lstStyle/>
                    <a:p>
                      <a:pPr algn="ctr" rtl="1"/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שָבִיר</a:t>
                      </a: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02482"/>
                  </a:ext>
                </a:extLst>
              </a:tr>
              <a:tr h="804248">
                <a:tc>
                  <a:txBody>
                    <a:bodyPr/>
                    <a:lstStyle/>
                    <a:p>
                      <a:pPr marL="0" marR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4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מַבְרֵגָה</a:t>
                      </a:r>
                    </a:p>
                    <a:p>
                      <a:pPr algn="ctr" rtl="1"/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4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667583"/>
                  </a:ext>
                </a:extLst>
              </a:tr>
            </a:tbl>
          </a:graphicData>
        </a:graphic>
      </p:graphicFrame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FFDBCB-F877-4D14-B2E3-4C41F9986CB2}"/>
              </a:ext>
            </a:extLst>
          </p:cNvPr>
          <p:cNvSpPr txBox="1"/>
          <p:nvPr/>
        </p:nvSpPr>
        <p:spPr>
          <a:xfrm>
            <a:off x="0" y="1125782"/>
            <a:ext cx="1197930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מיינו את השמות שלפניכם לפי דרך התצורה שלהם: יְבוּאָן, רַכֶּבֶת, מִקְלָט, מִקְצוֹעִי, שָבִיר, מַבְרֵגָה</a:t>
            </a:r>
          </a:p>
        </p:txBody>
      </p:sp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0096" y="5954684"/>
            <a:ext cx="1998187" cy="7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br>
              <a:rPr lang="he-IL" dirty="0">
                <a:sym typeface="Varela Round"/>
              </a:rPr>
            </a:br>
            <a:r>
              <a:rPr lang="he-IL" dirty="0">
                <a:sym typeface="Varela Round"/>
              </a:rPr>
              <a:t>היכרות עם דרך תצורה נוספת</a:t>
            </a:r>
            <a:br>
              <a:rPr lang="he-IL" dirty="0">
                <a:sym typeface="Varela Round"/>
              </a:rPr>
            </a:b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26"/>
            <a:ext cx="12192001" cy="642174"/>
          </a:xfrm>
        </p:spPr>
        <p:txBody>
          <a:bodyPr/>
          <a:lstStyle/>
          <a:p>
            <a:endParaRPr lang="he-IL" dirty="0">
              <a:solidFill>
                <a:srgbClr val="192A72"/>
              </a:solidFill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86002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6713176" y="1802466"/>
            <a:ext cx="3082177" cy="993265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1.שורש ותבנית </a:t>
            </a:r>
          </a:p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בשם = משקל</a:t>
            </a: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2788224" y="1802466"/>
            <a:ext cx="2589257" cy="101910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2.בסיס +צורן</a:t>
            </a:r>
          </a:p>
        </p:txBody>
      </p:sp>
      <p:sp>
        <p:nvSpPr>
          <p:cNvPr id="16" name="מלבן מעוגל 39">
            <a:extLst>
              <a:ext uri="{FF2B5EF4-FFF2-40B4-BE49-F238E27FC236}">
                <a16:creationId xmlns:a16="http://schemas.microsoft.com/office/drawing/2014/main" id="{4A3966E2-D814-40C9-BB8B-4B95D5F25A7F}"/>
              </a:ext>
            </a:extLst>
          </p:cNvPr>
          <p:cNvSpPr/>
          <p:nvPr/>
        </p:nvSpPr>
        <p:spPr>
          <a:xfrm>
            <a:off x="3082432" y="3720520"/>
            <a:ext cx="2199237" cy="12030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יַלְדוֹן</a:t>
            </a: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כַּפִּית</a:t>
            </a:r>
          </a:p>
        </p:txBody>
      </p:sp>
      <p:sp>
        <p:nvSpPr>
          <p:cNvPr id="17" name="מלבן מעוגל 39">
            <a:extLst>
              <a:ext uri="{FF2B5EF4-FFF2-40B4-BE49-F238E27FC236}">
                <a16:creationId xmlns:a16="http://schemas.microsoft.com/office/drawing/2014/main" id="{52CFFE8F-0366-441F-B269-F72AD245ADD9}"/>
              </a:ext>
            </a:extLst>
          </p:cNvPr>
          <p:cNvSpPr/>
          <p:nvPr/>
        </p:nvSpPr>
        <p:spPr>
          <a:xfrm>
            <a:off x="7002988" y="3720520"/>
            <a:ext cx="2199237" cy="12030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הַפְחָתָה</a:t>
            </a: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שְמִירָה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0125DB16-B37E-4EAC-A0ED-F69F16FE01B2}"/>
              </a:ext>
            </a:extLst>
          </p:cNvPr>
          <p:cNvSpPr/>
          <p:nvPr/>
        </p:nvSpPr>
        <p:spPr>
          <a:xfrm>
            <a:off x="1001484" y="192531"/>
            <a:ext cx="10406743" cy="112340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 למדנו עד כה?</a:t>
            </a:r>
          </a:p>
        </p:txBody>
      </p:sp>
    </p:spTree>
    <p:extLst>
      <p:ext uri="{BB962C8B-B14F-4D97-AF65-F5344CB8AC3E}">
        <p14:creationId xmlns:p14="http://schemas.microsoft.com/office/powerpoint/2010/main" val="33489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451E07BC-C277-4C51-B3D5-A08EC1C995D8}"/>
              </a:ext>
            </a:extLst>
          </p:cNvPr>
          <p:cNvSpPr/>
          <p:nvPr/>
        </p:nvSpPr>
        <p:spPr>
          <a:xfrm>
            <a:off x="476308" y="789828"/>
            <a:ext cx="5719034" cy="49107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grpSp>
        <p:nvGrpSpPr>
          <p:cNvPr id="52" name="קבוצה 51"/>
          <p:cNvGrpSpPr/>
          <p:nvPr/>
        </p:nvGrpSpPr>
        <p:grpSpPr>
          <a:xfrm>
            <a:off x="1191389" y="2373854"/>
            <a:ext cx="10524303" cy="2681088"/>
            <a:chOff x="1407892" y="2410596"/>
            <a:chExt cx="10524303" cy="2681088"/>
          </a:xfrm>
        </p:grpSpPr>
        <p:sp>
          <p:nvSpPr>
            <p:cNvPr id="38" name="מלבן מעוגל 37"/>
            <p:cNvSpPr/>
            <p:nvPr/>
          </p:nvSpPr>
          <p:spPr>
            <a:xfrm>
              <a:off x="1407892" y="4155676"/>
              <a:ext cx="1675382" cy="91009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39" name="מלבן מעוגל 38"/>
            <p:cNvSpPr/>
            <p:nvPr/>
          </p:nvSpPr>
          <p:spPr>
            <a:xfrm>
              <a:off x="3844951" y="4155676"/>
              <a:ext cx="1749033" cy="90683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40" name="מלבן מעוגל 39"/>
            <p:cNvSpPr/>
            <p:nvPr/>
          </p:nvSpPr>
          <p:spPr>
            <a:xfrm>
              <a:off x="7117338" y="4172968"/>
              <a:ext cx="2013525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יַלְדוֹן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כַּפִּית</a:t>
              </a:r>
            </a:p>
          </p:txBody>
        </p:sp>
        <p:sp>
          <p:nvSpPr>
            <p:cNvPr id="48" name="מלבן מעוגל 47"/>
            <p:cNvSpPr/>
            <p:nvPr/>
          </p:nvSpPr>
          <p:spPr>
            <a:xfrm>
              <a:off x="9918667" y="4172968"/>
              <a:ext cx="2013528" cy="8733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הַפְחָתָה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שְמִירָה</a:t>
              </a: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</p:txBody>
        </p:sp>
        <p:cxnSp>
          <p:nvCxnSpPr>
            <p:cNvPr id="51" name="מחבר חץ ישר 50"/>
            <p:cNvCxnSpPr>
              <a:cxnSpLocks/>
            </p:cNvCxnSpPr>
            <p:nvPr/>
          </p:nvCxnSpPr>
          <p:spPr>
            <a:xfrm>
              <a:off x="10963035" y="2485477"/>
              <a:ext cx="1" cy="125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מחבר חץ ישר 52"/>
            <p:cNvCxnSpPr>
              <a:cxnSpLocks/>
            </p:cNvCxnSpPr>
            <p:nvPr/>
          </p:nvCxnSpPr>
          <p:spPr>
            <a:xfrm flipH="1">
              <a:off x="8123509" y="2410596"/>
              <a:ext cx="591" cy="13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מחבר חץ ישר 53"/>
            <p:cNvCxnSpPr/>
            <p:nvPr/>
          </p:nvCxnSpPr>
          <p:spPr>
            <a:xfrm>
              <a:off x="4769383" y="34290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/>
            <p:nvPr/>
          </p:nvCxnSpPr>
          <p:spPr>
            <a:xfrm>
              <a:off x="2245583" y="34055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9300997" y="1087434"/>
            <a:ext cx="2589257" cy="1253589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1.שורש ותבנית</a:t>
            </a:r>
          </a:p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בשם = משקל</a:t>
            </a:r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947569" y="2369570"/>
            <a:ext cx="1879714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6453541" y="1077400"/>
            <a:ext cx="2589257" cy="1253589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2.בסיס +צורן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1860687" y="134601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3.            </a:t>
            </a: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3372544" y="2445941"/>
            <a:ext cx="1943168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E9A66F10-28A6-4B13-BF1D-85764C75182E}"/>
              </a:ext>
            </a:extLst>
          </p:cNvPr>
          <p:cNvSpPr/>
          <p:nvPr/>
        </p:nvSpPr>
        <p:spPr>
          <a:xfrm>
            <a:off x="2436085" y="192532"/>
            <a:ext cx="6948521" cy="646331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דרכי התצורה של השמות בעברית </a:t>
            </a:r>
          </a:p>
        </p:txBody>
      </p:sp>
    </p:spTree>
    <p:extLst>
      <p:ext uri="{BB962C8B-B14F-4D97-AF65-F5344CB8AC3E}">
        <p14:creationId xmlns:p14="http://schemas.microsoft.com/office/powerpoint/2010/main" val="371079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194" y="971539"/>
            <a:ext cx="7910518" cy="5712430"/>
          </a:xfrm>
        </p:spPr>
        <p:txBody>
          <a:bodyPr/>
          <a:lstStyle/>
          <a:p>
            <a:r>
              <a:rPr lang="he-IL" sz="6600" dirty="0"/>
              <a:t>כדורגל   כדורסל   כדוריָד   כדורעף   </a:t>
            </a:r>
            <a:br>
              <a:rPr lang="he-IL" sz="7200" dirty="0"/>
            </a:br>
            <a:endParaRPr lang="he-IL" sz="7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מהי דרך התצורה של השמות הבאים?</a:t>
            </a:r>
          </a:p>
        </p:txBody>
      </p:sp>
      <p:pic>
        <p:nvPicPr>
          <p:cNvPr id="5" name="Picture 2" descr="Basketball, Ball, Game, Recreation, Sport, Orange">
            <a:extLst>
              <a:ext uri="{FF2B5EF4-FFF2-40B4-BE49-F238E27FC236}">
                <a16:creationId xmlns:a16="http://schemas.microsoft.com/office/drawing/2014/main" id="{66A642B3-59F1-4943-A85C-4341B3CA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4" y="1202181"/>
            <a:ext cx="232903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צלחת כדורגל קטנה">
            <a:extLst>
              <a:ext uri="{FF2B5EF4-FFF2-40B4-BE49-F238E27FC236}">
                <a16:creationId xmlns:a16="http://schemas.microsoft.com/office/drawing/2014/main" id="{8A193BF8-4644-4306-BE0D-A9EBB9D6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184" y="1438917"/>
            <a:ext cx="225262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5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7811" y="2034283"/>
            <a:ext cx="3955551" cy="3960635"/>
          </a:xfrm>
        </p:spPr>
        <p:txBody>
          <a:bodyPr/>
          <a:lstStyle/>
          <a:p>
            <a:r>
              <a:rPr lang="he-IL" sz="7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כדור</a:t>
            </a:r>
            <a:r>
              <a:rPr lang="he-IL" sz="7200" dirty="0"/>
              <a:t>גל   </a:t>
            </a:r>
            <a:r>
              <a:rPr lang="he-IL" sz="7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כדור</a:t>
            </a:r>
            <a:r>
              <a:rPr lang="he-IL" sz="7200" dirty="0"/>
              <a:t>סל   </a:t>
            </a:r>
            <a:r>
              <a:rPr lang="he-IL" sz="7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כדור</a:t>
            </a:r>
            <a:r>
              <a:rPr lang="he-IL" sz="7200" dirty="0"/>
              <a:t>יד   </a:t>
            </a:r>
            <a:r>
              <a:rPr lang="he-IL" sz="7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כדור</a:t>
            </a:r>
            <a:r>
              <a:rPr lang="he-IL" sz="7200" dirty="0"/>
              <a:t>עף   </a:t>
            </a:r>
            <a:br>
              <a:rPr lang="he-IL" sz="7200" dirty="0"/>
            </a:br>
            <a:endParaRPr lang="he-IL" sz="7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he-IL" sz="5400" dirty="0"/>
              <a:t>מהי דרך התצורה של השמות הבאים?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1222626" y="1726058"/>
            <a:ext cx="6102849" cy="238360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כדור </a:t>
            </a:r>
            <a:r>
              <a:rPr lang="he-IL" sz="72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+</a:t>
            </a:r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</a:t>
            </a:r>
            <a:r>
              <a:rPr lang="he-IL" sz="7200" dirty="0">
                <a:solidFill>
                  <a:srgbClr val="192A7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סל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56A4FCF2-753B-4DA6-8222-9A2AF817AC9C}"/>
              </a:ext>
            </a:extLst>
          </p:cNvPr>
          <p:cNvSpPr/>
          <p:nvPr/>
        </p:nvSpPr>
        <p:spPr>
          <a:xfrm>
            <a:off x="7325474" y="2794571"/>
            <a:ext cx="1311084" cy="339047"/>
          </a:xfrm>
          <a:prstGeom prst="left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6" name="חץ: למטה 5">
            <a:extLst>
              <a:ext uri="{FF2B5EF4-FFF2-40B4-BE49-F238E27FC236}">
                <a16:creationId xmlns:a16="http://schemas.microsoft.com/office/drawing/2014/main" id="{D1118676-5F36-4FC2-88E6-801F3F951E3A}"/>
              </a:ext>
            </a:extLst>
          </p:cNvPr>
          <p:cNvSpPr/>
          <p:nvPr/>
        </p:nvSpPr>
        <p:spPr>
          <a:xfrm>
            <a:off x="4006922" y="4112876"/>
            <a:ext cx="267128" cy="787897"/>
          </a:xfrm>
          <a:prstGeom prst="down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2A52383E-4DD3-4F8F-8159-392E1F21210D}"/>
              </a:ext>
            </a:extLst>
          </p:cNvPr>
          <p:cNvSpPr/>
          <p:nvPr/>
        </p:nvSpPr>
        <p:spPr>
          <a:xfrm>
            <a:off x="1222626" y="4900773"/>
            <a:ext cx="6102848" cy="8527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7709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7811" y="2034283"/>
            <a:ext cx="3955551" cy="3960635"/>
          </a:xfrm>
        </p:spPr>
        <p:txBody>
          <a:bodyPr/>
          <a:lstStyle/>
          <a:p>
            <a:br>
              <a:rPr lang="he-IL" sz="7200" dirty="0"/>
            </a:br>
            <a:endParaRPr lang="he-IL" sz="7200" dirty="0"/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1841326" y="392546"/>
            <a:ext cx="5850111" cy="238360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דוחף  </a:t>
            </a:r>
            <a:r>
              <a:rPr lang="he-IL" sz="7200" dirty="0">
                <a:solidFill>
                  <a:schemeClr val="accent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+</a:t>
            </a:r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7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חופר</a:t>
            </a:r>
            <a:endParaRPr lang="he-IL" sz="7200" dirty="0">
              <a:solidFill>
                <a:srgbClr val="192A72"/>
              </a:solidFill>
              <a:cs typeface="Varela Round" panose="00000500000000000000" pitchFamily="2" charset="-79"/>
            </a:endParaRPr>
          </a:p>
        </p:txBody>
      </p:sp>
      <p:sp>
        <p:nvSpPr>
          <p:cNvPr id="6" name="חץ: למטה 5">
            <a:extLst>
              <a:ext uri="{FF2B5EF4-FFF2-40B4-BE49-F238E27FC236}">
                <a16:creationId xmlns:a16="http://schemas.microsoft.com/office/drawing/2014/main" id="{D1118676-5F36-4FC2-88E6-801F3F951E3A}"/>
              </a:ext>
            </a:extLst>
          </p:cNvPr>
          <p:cNvSpPr/>
          <p:nvPr/>
        </p:nvSpPr>
        <p:spPr>
          <a:xfrm>
            <a:off x="4632817" y="2884997"/>
            <a:ext cx="267128" cy="787897"/>
          </a:xfrm>
          <a:prstGeom prst="down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2A52383E-4DD3-4F8F-8159-392E1F21210D}"/>
              </a:ext>
            </a:extLst>
          </p:cNvPr>
          <p:cNvSpPr/>
          <p:nvPr/>
        </p:nvSpPr>
        <p:spPr>
          <a:xfrm>
            <a:off x="1449140" y="3672894"/>
            <a:ext cx="6102848" cy="8527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דַחְפּוֹר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1128FD5-B8A9-45B2-91E1-08A58EA73D39}"/>
              </a:ext>
            </a:extLst>
          </p:cNvPr>
          <p:cNvSpPr txBox="1">
            <a:spLocks/>
          </p:cNvSpPr>
          <p:nvPr/>
        </p:nvSpPr>
        <p:spPr>
          <a:xfrm>
            <a:off x="7705725" y="616449"/>
            <a:ext cx="3965475" cy="27502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91" rtl="1" eaLnBrk="1" latinLnBrk="0" hangingPunct="1">
              <a:spcBef>
                <a:spcPct val="0"/>
              </a:spcBef>
              <a:buNone/>
              <a:defRPr sz="3200" kern="1200">
                <a:solidFill>
                  <a:srgbClr val="192A7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4000" b="1" dirty="0"/>
              <a:t>דרך התצורה: בסיס + בסיס</a:t>
            </a:r>
          </a:p>
          <a:p>
            <a:pPr>
              <a:lnSpc>
                <a:spcPct val="150000"/>
              </a:lnSpc>
            </a:pPr>
            <a:r>
              <a:rPr lang="he-IL" sz="4000" dirty="0"/>
              <a:t>הלחם בסיסים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B61F8A5-043A-4DF2-B997-2D3620542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8" y="4943865"/>
            <a:ext cx="4970602" cy="184054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751" y="3672895"/>
            <a:ext cx="4151168" cy="29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בואו נתרגל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27698"/>
          <a:stretch/>
        </p:blipFill>
        <p:spPr>
          <a:xfrm>
            <a:off x="2203373" y="2280896"/>
            <a:ext cx="7952342" cy="4461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2275" y="1381125"/>
            <a:ext cx="4581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>
                <a:solidFill>
                  <a:srgbClr val="FF0000"/>
                </a:solidFill>
                <a:cs typeface="Varela Round" panose="00000500000000000000" pitchFamily="2" charset="-79"/>
              </a:rPr>
              <a:t>רַכְבָּל או רַכֶּבֶל?</a:t>
            </a:r>
          </a:p>
        </p:txBody>
      </p:sp>
    </p:spTree>
    <p:extLst>
      <p:ext uri="{BB962C8B-B14F-4D97-AF65-F5344CB8AC3E}">
        <p14:creationId xmlns:p14="http://schemas.microsoft.com/office/powerpoint/2010/main" val="2987558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בואו נתרגל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A823159-D8D2-4097-9AD5-C98BA0FA0AA2}"/>
              </a:ext>
            </a:extLst>
          </p:cNvPr>
          <p:cNvSpPr txBox="1"/>
          <p:nvPr/>
        </p:nvSpPr>
        <p:spPr>
          <a:xfrm>
            <a:off x="365760" y="1260921"/>
            <a:ext cx="3823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הלחם בסיסים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82DC436-BBB2-4FBE-BA70-2D6A7B7FB928}"/>
              </a:ext>
            </a:extLst>
          </p:cNvPr>
          <p:cNvSpPr txBox="1"/>
          <p:nvPr/>
        </p:nvSpPr>
        <p:spPr>
          <a:xfrm>
            <a:off x="-364524" y="2013079"/>
            <a:ext cx="43844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רַכֶּבֶת + כֶּבֶל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2275" y="1381125"/>
            <a:ext cx="4581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>
                <a:solidFill>
                  <a:srgbClr val="FF0000"/>
                </a:solidFill>
                <a:cs typeface="Varela Round" panose="00000500000000000000" pitchFamily="2" charset="-79"/>
              </a:rPr>
              <a:t>רַכְבָּל או רַכֶּבֶל?</a:t>
            </a:r>
          </a:p>
        </p:txBody>
      </p:sp>
      <p:sp>
        <p:nvSpPr>
          <p:cNvPr id="8" name="חץ למטה 7"/>
          <p:cNvSpPr/>
          <p:nvPr/>
        </p:nvSpPr>
        <p:spPr>
          <a:xfrm flipH="1">
            <a:off x="2324098" y="2659410"/>
            <a:ext cx="447675" cy="699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439" y="3425190"/>
            <a:ext cx="3302857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רַכֶּבֶל</a:t>
            </a:r>
          </a:p>
          <a:p>
            <a:pPr algn="ctr"/>
            <a:r>
              <a:rPr lang="he-IL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וברבים</a:t>
            </a:r>
          </a:p>
          <a:p>
            <a:pPr algn="ctr"/>
            <a:r>
              <a:rPr lang="he-IL" sz="36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רַכַּבְלִים</a:t>
            </a:r>
            <a:endParaRPr lang="en-US" sz="36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רַכָּבוֹת + כְּבָלִים</a:t>
            </a:r>
          </a:p>
          <a:p>
            <a:endParaRPr lang="en-US" sz="36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he-IL" sz="36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22" y="2646381"/>
            <a:ext cx="6962661" cy="39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0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878916" y="2705268"/>
            <a:ext cx="9208400" cy="252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</a:rPr>
              <a:t>דרכי תצורת</a:t>
            </a:r>
            <a:r>
              <a:rPr lang="he-IL" sz="5400" dirty="0"/>
              <a:t> השמות בעברית </a:t>
            </a:r>
            <a:br>
              <a:rPr lang="he-IL" sz="5400" dirty="0"/>
            </a:br>
            <a:r>
              <a:rPr lang="he-IL" sz="5400" dirty="0"/>
              <a:t>חלק ב</a:t>
            </a:r>
            <a:r>
              <a:rPr lang="en-US" sz="5400" dirty="0"/>
              <a:t>'</a:t>
            </a:r>
            <a:endParaRPr lang="he-IL" sz="5400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46580"/>
            <a:ext cx="12191999" cy="703645"/>
          </a:xfrm>
        </p:spPr>
        <p:txBody>
          <a:bodyPr/>
          <a:lstStyle/>
          <a:p>
            <a:r>
              <a:rPr lang="he-IL" dirty="0">
                <a:sym typeface="Varela Round"/>
              </a:rPr>
              <a:t>עברית - כיתה ח'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799114"/>
            <a:ext cx="12192001" cy="720094"/>
          </a:xfrm>
        </p:spPr>
        <p:txBody>
          <a:bodyPr/>
          <a:lstStyle/>
          <a:p>
            <a:r>
              <a:rPr lang="he-IL" sz="3200" dirty="0">
                <a:sym typeface="Varela Round"/>
              </a:rPr>
              <a:t>שם המורה: יהודית יוסף</a:t>
            </a:r>
          </a:p>
          <a:p>
            <a:r>
              <a:rPr lang="he-IL" sz="2000" dirty="0">
                <a:sym typeface="Varela Round"/>
              </a:rPr>
              <a:t>מבוסס על שיעור שפותח על ידי צוות עברית </a:t>
            </a:r>
            <a:r>
              <a:rPr lang="he-IL" sz="2000" dirty="0" err="1">
                <a:sym typeface="Varela Round"/>
              </a:rPr>
              <a:t>עי"ס</a:t>
            </a:r>
            <a:r>
              <a:rPr lang="he-IL" sz="2000" dirty="0">
                <a:sym typeface="Varela Round"/>
              </a:rPr>
              <a:t>, המזכירות הפדגוגית</a:t>
            </a:r>
          </a:p>
          <a:p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060357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0337" y="1792893"/>
            <a:ext cx="4150759" cy="3960635"/>
          </a:xfrm>
        </p:spPr>
        <p:txBody>
          <a:bodyPr/>
          <a:lstStyle/>
          <a:p>
            <a:br>
              <a:rPr lang="he-IL" sz="7200" dirty="0"/>
            </a:br>
            <a:endParaRPr lang="he-IL" sz="7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מהי דרך התצורה של  מנכ"ל?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4280186" y="1122590"/>
            <a:ext cx="3441897" cy="123502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מנ</a:t>
            </a:r>
            <a:r>
              <a:rPr lang="he-IL" sz="3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הל</a:t>
            </a:r>
            <a:r>
              <a:rPr lang="he-IL" sz="32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כל</a:t>
            </a:r>
            <a:r>
              <a:rPr lang="he-IL" sz="3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לי</a:t>
            </a:r>
          </a:p>
          <a:p>
            <a:pPr algn="ctr"/>
            <a:r>
              <a:rPr lang="he-IL" sz="3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מנכ"ל</a:t>
            </a:r>
            <a:endParaRPr lang="he-IL" sz="800" dirty="0">
              <a:cs typeface="Varela Round" panose="00000500000000000000" pitchFamily="2" charset="-79"/>
            </a:endParaRPr>
          </a:p>
        </p:txBody>
      </p:sp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56A4FCF2-753B-4DA6-8222-9A2AF817AC9C}"/>
              </a:ext>
            </a:extLst>
          </p:cNvPr>
          <p:cNvSpPr/>
          <p:nvPr/>
        </p:nvSpPr>
        <p:spPr>
          <a:xfrm>
            <a:off x="7876318" y="2705475"/>
            <a:ext cx="1072077" cy="339047"/>
          </a:xfrm>
          <a:prstGeom prst="left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6" name="חץ: למטה 5">
            <a:extLst>
              <a:ext uri="{FF2B5EF4-FFF2-40B4-BE49-F238E27FC236}">
                <a16:creationId xmlns:a16="http://schemas.microsoft.com/office/drawing/2014/main" id="{D1118676-5F36-4FC2-88E6-801F3F951E3A}"/>
              </a:ext>
            </a:extLst>
          </p:cNvPr>
          <p:cNvSpPr/>
          <p:nvPr/>
        </p:nvSpPr>
        <p:spPr>
          <a:xfrm>
            <a:off x="3616450" y="4337214"/>
            <a:ext cx="267128" cy="563559"/>
          </a:xfrm>
          <a:prstGeom prst="down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2A52383E-4DD3-4F8F-8159-392E1F21210D}"/>
              </a:ext>
            </a:extLst>
          </p:cNvPr>
          <p:cNvSpPr/>
          <p:nvPr/>
        </p:nvSpPr>
        <p:spPr>
          <a:xfrm>
            <a:off x="1068512" y="4900773"/>
            <a:ext cx="5907641" cy="8527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FCA19-601C-4E5E-AB22-1CF557923151}"/>
              </a:ext>
            </a:extLst>
          </p:cNvPr>
          <p:cNvSpPr txBox="1"/>
          <p:nvPr/>
        </p:nvSpPr>
        <p:spPr>
          <a:xfrm>
            <a:off x="8937001" y="1853703"/>
            <a:ext cx="3073294" cy="27710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000" dirty="0"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בסיס + בסיס</a:t>
            </a:r>
          </a:p>
          <a:p>
            <a:pPr>
              <a:lnSpc>
                <a:spcPct val="150000"/>
              </a:lnSpc>
            </a:pPr>
            <a:r>
              <a:rPr lang="he-IL" sz="4000" dirty="0"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ראשי תיבות</a:t>
            </a:r>
          </a:p>
          <a:p>
            <a:pPr>
              <a:lnSpc>
                <a:spcPct val="150000"/>
              </a:lnSpc>
            </a:pPr>
            <a:r>
              <a:rPr lang="he-IL" sz="4000" dirty="0"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(נוטריקון</a:t>
            </a:r>
            <a:r>
              <a:rPr lang="he-IL" sz="4000" dirty="0">
                <a:cs typeface="Varela Round" panose="00000500000000000000" pitchFamily="2" charset="-79"/>
              </a:rPr>
              <a:t>)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4342956" y="3034282"/>
            <a:ext cx="3441897" cy="119619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תורה נביאים וכתובים</a:t>
            </a:r>
          </a:p>
          <a:p>
            <a:pPr algn="ctr"/>
            <a:r>
              <a:rPr lang="he-IL" sz="28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תנ"ך</a:t>
            </a: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571161" y="1126414"/>
            <a:ext cx="3441897" cy="123119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חכמינו </a:t>
            </a:r>
            <a:r>
              <a:rPr lang="he-IL" sz="2800" dirty="0" err="1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זכרונם</a:t>
            </a:r>
            <a:r>
              <a:rPr lang="he-IL" sz="28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לברכה</a:t>
            </a:r>
          </a:p>
          <a:p>
            <a:pPr algn="ctr"/>
            <a:r>
              <a:rPr lang="he-IL" sz="3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חז"ל</a:t>
            </a: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838289" y="3045836"/>
            <a:ext cx="3441897" cy="103799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יום טוב</a:t>
            </a:r>
          </a:p>
          <a:p>
            <a:pPr algn="ctr"/>
            <a:r>
              <a:rPr lang="he-IL" sz="28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יו"ט</a:t>
            </a:r>
          </a:p>
        </p:txBody>
      </p:sp>
    </p:spTree>
    <p:extLst>
      <p:ext uri="{BB962C8B-B14F-4D97-AF65-F5344CB8AC3E}">
        <p14:creationId xmlns:p14="http://schemas.microsoft.com/office/powerpoint/2010/main" val="29285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3410" y="759968"/>
            <a:ext cx="3565133" cy="44126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3600" dirty="0"/>
              <a:t>הגרשיים הם סימן קיצור לשתי מילים או יותר. </a:t>
            </a:r>
            <a:br>
              <a:rPr lang="he-IL" sz="3600" dirty="0"/>
            </a:br>
            <a:endParaRPr lang="he-IL" sz="3600" dirty="0"/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F48F7E57-3C91-4987-84AD-BCFE2B4BEB19}"/>
              </a:ext>
            </a:extLst>
          </p:cNvPr>
          <p:cNvSpPr/>
          <p:nvPr/>
        </p:nvSpPr>
        <p:spPr>
          <a:xfrm>
            <a:off x="1099335" y="1057208"/>
            <a:ext cx="7181637" cy="332420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 עו</a:t>
            </a:r>
            <a:r>
              <a:rPr lang="he-IL" sz="7200" dirty="0">
                <a:solidFill>
                  <a:srgbClr val="FF000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"</a:t>
            </a:r>
            <a:r>
              <a:rPr lang="he-IL" sz="72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ד</a:t>
            </a:r>
            <a:endParaRPr lang="he-IL" sz="2400" dirty="0">
              <a:cs typeface="Varela Round" panose="00000500000000000000" pitchFamily="2" charset="-79"/>
            </a:endParaRPr>
          </a:p>
        </p:txBody>
      </p:sp>
      <p:sp>
        <p:nvSpPr>
          <p:cNvPr id="6" name="חץ: למטה 5">
            <a:extLst>
              <a:ext uri="{FF2B5EF4-FFF2-40B4-BE49-F238E27FC236}">
                <a16:creationId xmlns:a16="http://schemas.microsoft.com/office/drawing/2014/main" id="{D1118676-5F36-4FC2-88E6-801F3F951E3A}"/>
              </a:ext>
            </a:extLst>
          </p:cNvPr>
          <p:cNvSpPr/>
          <p:nvPr/>
        </p:nvSpPr>
        <p:spPr>
          <a:xfrm>
            <a:off x="4409067" y="4381413"/>
            <a:ext cx="267128" cy="556920"/>
          </a:xfrm>
          <a:prstGeom prst="downArrow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2A52383E-4DD3-4F8F-8159-392E1F21210D}"/>
              </a:ext>
            </a:extLst>
          </p:cNvPr>
          <p:cNvSpPr/>
          <p:nvPr/>
        </p:nvSpPr>
        <p:spPr>
          <a:xfrm>
            <a:off x="1829511" y="4948037"/>
            <a:ext cx="5907641" cy="8527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עורך דין</a:t>
            </a:r>
          </a:p>
        </p:txBody>
      </p: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4BFD5CBD-1253-4400-AD8E-776DE668D301}"/>
              </a:ext>
            </a:extLst>
          </p:cNvPr>
          <p:cNvCxnSpPr>
            <a:cxnSpLocks/>
          </p:cNvCxnSpPr>
          <p:nvPr/>
        </p:nvCxnSpPr>
        <p:spPr>
          <a:xfrm>
            <a:off x="2626535" y="1850973"/>
            <a:ext cx="1405670" cy="4595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BDE976-68C3-4876-875E-001CD9CF889C}"/>
              </a:ext>
            </a:extLst>
          </p:cNvPr>
          <p:cNvSpPr txBox="1"/>
          <p:nvPr/>
        </p:nvSpPr>
        <p:spPr>
          <a:xfrm>
            <a:off x="1514475" y="1496355"/>
            <a:ext cx="12233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srgbClr val="002060">
                    <a:lumMod val="50000"/>
                    <a:lumOff val="50000"/>
                  </a:srgb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גֵרְשַיִים</a:t>
            </a:r>
            <a:endParaRPr lang="he-IL" sz="2400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9061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4868B4-4F3F-4F85-BC75-9343AD99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65" y="115063"/>
            <a:ext cx="9642231" cy="720000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</a:rPr>
              <a:t>		  בסיס +בסיס		</a:t>
            </a:r>
            <a:endParaRPr lang="he-IL" sz="54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8BA476E-D5AA-4524-853A-246D27034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1235129" y="1046794"/>
            <a:ext cx="10634506" cy="5220441"/>
          </a:xfrm>
        </p:spPr>
        <p:txBody>
          <a:bodyPr/>
          <a:lstStyle/>
          <a:p>
            <a:pPr marL="0" lvl="0" algn="ctr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he-IL" b="0" dirty="0">
              <a:solidFill>
                <a:schemeClr val="tx1"/>
              </a:solidFill>
            </a:endParaRPr>
          </a:p>
          <a:p>
            <a:pPr marL="0" lvl="0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e-IL" altLang="he-IL" sz="800" b="0" dirty="0">
                <a:solidFill>
                  <a:srgbClr val="FFFFFF"/>
                </a:solidFill>
              </a:rPr>
            </a:br>
            <a:endParaRPr lang="he-IL" altLang="he-IL" b="0" dirty="0">
              <a:solidFill>
                <a:schemeClr val="tx1"/>
              </a:solidFill>
            </a:endParaRPr>
          </a:p>
          <a:p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55C2B791-4B7D-41DF-858C-1AE924E273DC}"/>
              </a:ext>
            </a:extLst>
          </p:cNvPr>
          <p:cNvSpPr/>
          <p:nvPr/>
        </p:nvSpPr>
        <p:spPr>
          <a:xfrm>
            <a:off x="6902352" y="2270914"/>
            <a:ext cx="2979505" cy="249263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66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רמזור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47A8834-7A20-4C74-BB18-AFAC56F092A1}"/>
              </a:ext>
            </a:extLst>
          </p:cNvPr>
          <p:cNvSpPr/>
          <p:nvPr/>
        </p:nvSpPr>
        <p:spPr>
          <a:xfrm>
            <a:off x="2955808" y="2270914"/>
            <a:ext cx="2979505" cy="249263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7200" b="1" dirty="0">
                <a:solidFill>
                  <a:srgbClr val="192A7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סכו"ם</a:t>
            </a:r>
            <a:endParaRPr lang="he-IL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8E9344ED-D195-4005-AE02-4BD875A19950}"/>
              </a:ext>
            </a:extLst>
          </p:cNvPr>
          <p:cNvCxnSpPr/>
          <p:nvPr/>
        </p:nvCxnSpPr>
        <p:spPr>
          <a:xfrm>
            <a:off x="8309941" y="1528594"/>
            <a:ext cx="0" cy="7705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F6BF1A8E-7FBD-4200-BBAE-3FF0CCD41939}"/>
              </a:ext>
            </a:extLst>
          </p:cNvPr>
          <p:cNvCxnSpPr/>
          <p:nvPr/>
        </p:nvCxnSpPr>
        <p:spPr>
          <a:xfrm flipH="1">
            <a:off x="4331915" y="1594885"/>
            <a:ext cx="1" cy="669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4E453BC-D624-47D4-83CA-3A7731F31893}"/>
              </a:ext>
            </a:extLst>
          </p:cNvPr>
          <p:cNvSpPr/>
          <p:nvPr/>
        </p:nvSpPr>
        <p:spPr>
          <a:xfrm>
            <a:off x="6902352" y="895687"/>
            <a:ext cx="242219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A669240A-CE5B-4D1F-A9A6-588950224AFC}"/>
              </a:ext>
            </a:extLst>
          </p:cNvPr>
          <p:cNvSpPr/>
          <p:nvPr/>
        </p:nvSpPr>
        <p:spPr>
          <a:xfrm>
            <a:off x="3120818" y="807262"/>
            <a:ext cx="242219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 (נוטריקון)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A423AAD-4FAA-4BA7-8E96-B9A1A3244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677" y="2352998"/>
            <a:ext cx="2019168" cy="2608031"/>
          </a:xfrm>
          <a:prstGeom prst="rect">
            <a:avLst/>
          </a:prstGeom>
        </p:spPr>
      </p:pic>
      <p:sp>
        <p:nvSpPr>
          <p:cNvPr id="13" name="AutoShape 2" descr="https://encrypted-tbn0.gstatic.com/images?q=tbn%3AANd9GcTtvX6KgWM1ipSpYKrceUrb2Xx65s0ypXtLxFpW2yjEyTrwJdaLUOz8IedT_69T4f0GY2C4voA&amp;usqp=C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30" y="2723564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0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3646208" y="2823882"/>
            <a:ext cx="2609361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 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5315710" y="1100125"/>
            <a:ext cx="3232761" cy="121719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3.  בסיס + בסיס</a:t>
            </a: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8066764" y="2845568"/>
            <a:ext cx="242219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</p:txBody>
      </p: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0136B1C6-15EF-459B-9DFC-0D1BC61D7930}"/>
              </a:ext>
            </a:extLst>
          </p:cNvPr>
          <p:cNvCxnSpPr/>
          <p:nvPr/>
        </p:nvCxnSpPr>
        <p:spPr>
          <a:xfrm>
            <a:off x="9567542" y="3864315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F7AB16A9-41FA-4779-AF8F-7FAA8475FA3E}"/>
              </a:ext>
            </a:extLst>
          </p:cNvPr>
          <p:cNvCxnSpPr/>
          <p:nvPr/>
        </p:nvCxnSpPr>
        <p:spPr>
          <a:xfrm>
            <a:off x="4950887" y="3864315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מלבן מעוגל 38">
            <a:extLst>
              <a:ext uri="{FF2B5EF4-FFF2-40B4-BE49-F238E27FC236}">
                <a16:creationId xmlns:a16="http://schemas.microsoft.com/office/drawing/2014/main" id="{B05BE7F7-63B5-483C-9177-9917172B80FA}"/>
              </a:ext>
            </a:extLst>
          </p:cNvPr>
          <p:cNvSpPr/>
          <p:nvPr/>
        </p:nvSpPr>
        <p:spPr>
          <a:xfrm>
            <a:off x="8548471" y="4350559"/>
            <a:ext cx="1749033" cy="9068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0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כספומט</a:t>
            </a: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כדורגל</a:t>
            </a:r>
          </a:p>
        </p:txBody>
      </p:sp>
      <p:sp>
        <p:nvSpPr>
          <p:cNvPr id="64" name="מלבן מעוגל 38">
            <a:extLst>
              <a:ext uri="{FF2B5EF4-FFF2-40B4-BE49-F238E27FC236}">
                <a16:creationId xmlns:a16="http://schemas.microsoft.com/office/drawing/2014/main" id="{F0335BB6-598B-4799-A7A6-F04C922F7110}"/>
              </a:ext>
            </a:extLst>
          </p:cNvPr>
          <p:cNvSpPr/>
          <p:nvPr/>
        </p:nvSpPr>
        <p:spPr>
          <a:xfrm>
            <a:off x="4076371" y="4350559"/>
            <a:ext cx="1749033" cy="9068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0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תנ"ך</a:t>
            </a:r>
          </a:p>
          <a:p>
            <a:pPr algn="ctr"/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מנכ"ל</a:t>
            </a:r>
          </a:p>
        </p:txBody>
      </p:sp>
    </p:spTree>
    <p:extLst>
      <p:ext uri="{BB962C8B-B14F-4D97-AF65-F5344CB8AC3E}">
        <p14:creationId xmlns:p14="http://schemas.microsoft.com/office/powerpoint/2010/main" val="47652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FEACEE-1394-4B90-8CB4-2ADA04B46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16" y="1312990"/>
            <a:ext cx="11782384" cy="5224442"/>
          </a:xfrm>
        </p:spPr>
        <p:txBody>
          <a:bodyPr/>
          <a:lstStyle/>
          <a:p>
            <a:r>
              <a:rPr lang="he-IL" dirty="0"/>
              <a:t>                                                                         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2CEFE6-ED64-420C-AF0E-D306B4AC2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בואו נתרגל ראשי תיבות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EE679BA-65F7-42CF-B2B7-48984F38DA0B}"/>
              </a:ext>
            </a:extLst>
          </p:cNvPr>
          <p:cNvSpPr txBox="1"/>
          <p:nvPr/>
        </p:nvSpPr>
        <p:spPr>
          <a:xfrm>
            <a:off x="952873" y="1380684"/>
            <a:ext cx="445518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 בסיס </a:t>
            </a:r>
          </a:p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</a:t>
            </a:r>
          </a:p>
          <a:p>
            <a:endParaRPr lang="he-IL" sz="3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גמ"ח=גְּמִילוּת חֲסָדִים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E7488D-F00B-491F-A4EC-13A98F77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74" y="1301838"/>
            <a:ext cx="4192858" cy="42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EA45CD-291B-44A0-8BA5-13D47272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בואו נתרגל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DA79973-A22A-486A-8354-3B4CBF402377}"/>
              </a:ext>
            </a:extLst>
          </p:cNvPr>
          <p:cNvSpPr txBox="1"/>
          <p:nvPr/>
        </p:nvSpPr>
        <p:spPr>
          <a:xfrm>
            <a:off x="307976" y="3269552"/>
            <a:ext cx="1089073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err="1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בסיס+בסיס</a:t>
            </a:r>
            <a:r>
              <a:rPr lang="he-IL" sz="32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algn="ctr"/>
            <a:r>
              <a:rPr lang="he-IL" sz="32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 </a:t>
            </a:r>
          </a:p>
          <a:p>
            <a:r>
              <a:rPr lang="he-IL" sz="3200" dirty="0">
                <a:cs typeface="Varela Round" panose="00000500000000000000" pitchFamily="2" charset="-79"/>
              </a:rPr>
              <a:t>       סכו"ם                                                   לו"ז</a:t>
            </a:r>
          </a:p>
          <a:p>
            <a:r>
              <a:rPr lang="he-IL" sz="3200" dirty="0">
                <a:cs typeface="Varela Round" panose="00000500000000000000" pitchFamily="2" charset="-79"/>
              </a:rPr>
              <a:t>סכין כפית/כף ומזלג                                לוח/לוחות זמנים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17" y="1082300"/>
            <a:ext cx="2133600" cy="2133600"/>
          </a:xfrm>
          <a:prstGeom prst="rect">
            <a:avLst/>
          </a:prstGeom>
        </p:spPr>
      </p:pic>
      <p:sp>
        <p:nvSpPr>
          <p:cNvPr id="11" name="AutoShape 4" descr="https://encrypted-tbn0.gstatic.com/images?q=tbn%3AANd9GcTtvX6KgWM1ipSpYKrceUrb2Xx65s0ypXtLxFpW2yjEyTrwJdaLUOz8IedT_69T4f0GY2C4voA&amp;usqp=C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2" name="AutoShape 6" descr="https://encrypted-tbn0.gstatic.com/images?q=tbn%3AANd9GcTtvX6KgWM1ipSpYKrceUrb2Xx65s0ypXtLxFpW2yjEyTrwJdaLUOz8IedT_69T4f0GY2C4voA&amp;usqp=C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219" y="1303397"/>
            <a:ext cx="2025697" cy="20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0197F4-1353-4198-81E7-6BFC8182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בואו נתרגל בסיס + צורן</a:t>
            </a: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D0FC1196-BC08-4AA7-ABA9-7BA7064074B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b="18345"/>
          <a:stretch/>
        </p:blipFill>
        <p:spPr>
          <a:xfrm>
            <a:off x="5292000" y="1720800"/>
            <a:ext cx="5940000" cy="339237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F40313D-3079-41DC-B117-9B10007060B9}"/>
              </a:ext>
            </a:extLst>
          </p:cNvPr>
          <p:cNvSpPr txBox="1"/>
          <p:nvPr/>
        </p:nvSpPr>
        <p:spPr>
          <a:xfrm>
            <a:off x="7541111" y="2484000"/>
            <a:ext cx="45620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cs typeface="Varela Round" panose="00000500000000000000" pitchFamily="2" charset="-79"/>
              </a:rPr>
              <a:t>י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84904FF-E724-4A2D-B883-4E8C5BC11ED9}"/>
              </a:ext>
            </a:extLst>
          </p:cNvPr>
          <p:cNvSpPr/>
          <p:nvPr/>
        </p:nvSpPr>
        <p:spPr>
          <a:xfrm>
            <a:off x="280800" y="2901600"/>
            <a:ext cx="510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חַשְמַלַּאי</a:t>
            </a: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=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חַשְמַל</a:t>
            </a: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 +</a:t>
            </a:r>
            <a:r>
              <a:rPr lang="en-US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X </a:t>
            </a: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ַ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א</a:t>
            </a: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</a:p>
          <a:p>
            <a:endParaRPr lang="he-IL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רָאשִי       = רֹאש + 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X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ִי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2452799-E2BC-4AF4-8C1F-063144A6CD29}"/>
              </a:ext>
            </a:extLst>
          </p:cNvPr>
          <p:cNvSpPr txBox="1"/>
          <p:nvPr/>
        </p:nvSpPr>
        <p:spPr>
          <a:xfrm>
            <a:off x="521308" y="2039930"/>
            <a:ext cx="46237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+צורן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B0E4E95-101E-4496-B277-B947845C28FE}"/>
              </a:ext>
            </a:extLst>
          </p:cNvPr>
          <p:cNvSpPr/>
          <p:nvPr/>
        </p:nvSpPr>
        <p:spPr>
          <a:xfrm>
            <a:off x="7810052" y="2676570"/>
            <a:ext cx="3421949" cy="360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31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2B320D-54F7-4526-9199-D9296540E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צורנים סופיים לבעלי מקצוע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5BD8F9F-EFAA-4DAA-9AAD-005D6E399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64800" y="1130400"/>
            <a:ext cx="11836799" cy="501840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31FEC3C-F57D-43D6-B55E-877E30154EA1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 cstate="print"/>
          <a:srcRect b="14923"/>
          <a:stretch/>
        </p:blipFill>
        <p:spPr>
          <a:xfrm>
            <a:off x="5839200" y="1504800"/>
            <a:ext cx="5932798" cy="3895875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0F4D513-3991-4257-A753-79C6EDCA33C0}"/>
              </a:ext>
            </a:extLst>
          </p:cNvPr>
          <p:cNvSpPr txBox="1"/>
          <p:nvPr/>
        </p:nvSpPr>
        <p:spPr>
          <a:xfrm>
            <a:off x="6512400" y="2973600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7043515-5871-4E4A-92EC-6FB7DA1B53B5}"/>
              </a:ext>
            </a:extLst>
          </p:cNvPr>
          <p:cNvSpPr txBox="1"/>
          <p:nvPr/>
        </p:nvSpPr>
        <p:spPr>
          <a:xfrm>
            <a:off x="209567" y="2934875"/>
            <a:ext cx="45515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מַלְגֵּזָן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027DFD6-6E94-4CA8-B9F9-0FFDA0E755D7}"/>
              </a:ext>
            </a:extLst>
          </p:cNvPr>
          <p:cNvSpPr txBox="1"/>
          <p:nvPr/>
        </p:nvSpPr>
        <p:spPr>
          <a:xfrm>
            <a:off x="-309600" y="1360800"/>
            <a:ext cx="5392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he-IL" sz="3600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 צורן</a:t>
            </a:r>
          </a:p>
          <a:p>
            <a:pPr lvl="0"/>
            <a:endParaRPr lang="he-IL" sz="36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536E930-A202-4220-B1F2-1C3D53780F6C}"/>
              </a:ext>
            </a:extLst>
          </p:cNvPr>
          <p:cNvSpPr txBox="1"/>
          <p:nvPr/>
        </p:nvSpPr>
        <p:spPr>
          <a:xfrm>
            <a:off x="1836352" y="2213805"/>
            <a:ext cx="30887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מַחְסְנַאי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CC584AA-EA48-4B29-A104-462D045C8F7F}"/>
              </a:ext>
            </a:extLst>
          </p:cNvPr>
          <p:cNvSpPr txBox="1"/>
          <p:nvPr/>
        </p:nvSpPr>
        <p:spPr>
          <a:xfrm>
            <a:off x="-4101" y="2142154"/>
            <a:ext cx="3469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=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מַחְסָן </a:t>
            </a: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+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ַאי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120246-5EB7-4CB4-9D2C-9D37C718FB1B}"/>
              </a:ext>
            </a:extLst>
          </p:cNvPr>
          <p:cNvSpPr txBox="1"/>
          <p:nvPr/>
        </p:nvSpPr>
        <p:spPr>
          <a:xfrm>
            <a:off x="579110" y="2890649"/>
            <a:ext cx="29128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= מַלְגֵּזָה +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ָן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264DCA0-D274-4424-99C4-9B55D2189418}"/>
              </a:ext>
            </a:extLst>
          </p:cNvPr>
          <p:cNvSpPr/>
          <p:nvPr/>
        </p:nvSpPr>
        <p:spPr>
          <a:xfrm>
            <a:off x="8718502" y="3038839"/>
            <a:ext cx="1666469" cy="360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A6E8A6F-0087-4A02-A556-71EF78C6CD39}"/>
              </a:ext>
            </a:extLst>
          </p:cNvPr>
          <p:cNvSpPr/>
          <p:nvPr/>
        </p:nvSpPr>
        <p:spPr>
          <a:xfrm>
            <a:off x="7331475" y="3033815"/>
            <a:ext cx="1173359" cy="360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24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760DDE-524B-4081-8248-272C6C76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תרגול: כתבו את השמות שבמודעה וציינו מהי דרך התצורה של כל שם</a:t>
            </a:r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83515A58-154E-499F-BC95-EADFE4508CC1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5" cstate="print"/>
          <a:srcRect b="24126"/>
          <a:stretch/>
        </p:blipFill>
        <p:spPr>
          <a:xfrm>
            <a:off x="6679911" y="1406768"/>
            <a:ext cx="4794674" cy="389407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8E12093-EB9C-4733-9119-89AA652F574C}"/>
              </a:ext>
            </a:extLst>
          </p:cNvPr>
          <p:cNvSpPr txBox="1"/>
          <p:nvPr/>
        </p:nvSpPr>
        <p:spPr>
          <a:xfrm>
            <a:off x="708608" y="1451273"/>
            <a:ext cx="51839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</a:t>
            </a:r>
            <a:r>
              <a:rPr lang="he-IL" sz="3600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 בסיס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</a:t>
            </a:r>
            <a:r>
              <a:rPr lang="he-IL" sz="3600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1693EEE-A0D6-479A-B99C-2B5B72A63093}"/>
              </a:ext>
            </a:extLst>
          </p:cNvPr>
          <p:cNvSpPr txBox="1"/>
          <p:nvPr/>
        </p:nvSpPr>
        <p:spPr>
          <a:xfrm>
            <a:off x="150312" y="3712241"/>
            <a:ext cx="63005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שורש + תבנית = משקל</a:t>
            </a:r>
            <a:endParaRPr lang="he-IL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922226E-1306-4A4E-BF82-17D5417044AC}"/>
              </a:ext>
            </a:extLst>
          </p:cNvPr>
          <p:cNvSpPr/>
          <p:nvPr/>
        </p:nvSpPr>
        <p:spPr>
          <a:xfrm>
            <a:off x="9586127" y="2444094"/>
            <a:ext cx="1004836" cy="24116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9B4E1EF6-BE39-41C9-8C8A-86089B903503}"/>
              </a:ext>
            </a:extLst>
          </p:cNvPr>
          <p:cNvSpPr/>
          <p:nvPr/>
        </p:nvSpPr>
        <p:spPr>
          <a:xfrm>
            <a:off x="11053856" y="2967360"/>
            <a:ext cx="475504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28218266-1490-4F81-8130-B783BF4536A8}"/>
              </a:ext>
            </a:extLst>
          </p:cNvPr>
          <p:cNvSpPr/>
          <p:nvPr/>
        </p:nvSpPr>
        <p:spPr>
          <a:xfrm>
            <a:off x="10461840" y="2973221"/>
            <a:ext cx="475504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DE3B96E3-AC1D-4313-AD8A-961178C50568}"/>
              </a:ext>
            </a:extLst>
          </p:cNvPr>
          <p:cNvSpPr/>
          <p:nvPr/>
        </p:nvSpPr>
        <p:spPr>
          <a:xfrm>
            <a:off x="9690635" y="2973375"/>
            <a:ext cx="685173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1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752" y="5755341"/>
            <a:ext cx="2436766" cy="8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760DDE-524B-4081-8248-272C6C76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פתרון: שתי דרכי תצורה במודעה שלפנינו</a:t>
            </a:r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83515A58-154E-499F-BC95-EADFE4508CC1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 cstate="print"/>
          <a:srcRect b="24126"/>
          <a:stretch/>
        </p:blipFill>
        <p:spPr>
          <a:xfrm>
            <a:off x="6679911" y="1406768"/>
            <a:ext cx="4794674" cy="389407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8E12093-EB9C-4733-9119-89AA652F574C}"/>
              </a:ext>
            </a:extLst>
          </p:cNvPr>
          <p:cNvSpPr txBox="1"/>
          <p:nvPr/>
        </p:nvSpPr>
        <p:spPr>
          <a:xfrm>
            <a:off x="708608" y="1451273"/>
            <a:ext cx="518399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</a:t>
            </a:r>
            <a:r>
              <a:rPr lang="he-IL" sz="3600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 בסיס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</a:t>
            </a:r>
            <a:r>
              <a:rPr lang="he-IL" sz="3600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פְּלָדֶלֶת =  פלדה +דלת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1693EEE-A0D6-479A-B99C-2B5B72A63093}"/>
              </a:ext>
            </a:extLst>
          </p:cNvPr>
          <p:cNvSpPr txBox="1"/>
          <p:nvPr/>
        </p:nvSpPr>
        <p:spPr>
          <a:xfrm>
            <a:off x="150312" y="3712241"/>
            <a:ext cx="630059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שורש + תבנית = משקל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פְּרִיצָה  =  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פר"צ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+ קְטִילָה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תִּקּוּן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=   תק"נ +  קִטּוּל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הַחְלָפָה= 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חל"פ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+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הַקְטָלָה</a:t>
            </a:r>
            <a:endParaRPr lang="he-IL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6F4DAAB-20ED-483A-936B-8CAF7909F6DC}"/>
              </a:ext>
            </a:extLst>
          </p:cNvPr>
          <p:cNvSpPr/>
          <p:nvPr/>
        </p:nvSpPr>
        <p:spPr>
          <a:xfrm>
            <a:off x="9586127" y="2444094"/>
            <a:ext cx="1004836" cy="24116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EDEC35D-FD01-4935-AD4C-5490BDE675D0}"/>
              </a:ext>
            </a:extLst>
          </p:cNvPr>
          <p:cNvSpPr/>
          <p:nvPr/>
        </p:nvSpPr>
        <p:spPr>
          <a:xfrm>
            <a:off x="11053856" y="2967360"/>
            <a:ext cx="475504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D70B430-259B-4867-966A-0E3AF797577F}"/>
              </a:ext>
            </a:extLst>
          </p:cNvPr>
          <p:cNvSpPr/>
          <p:nvPr/>
        </p:nvSpPr>
        <p:spPr>
          <a:xfrm>
            <a:off x="10461840" y="2973221"/>
            <a:ext cx="475504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42F8F8C-7D18-4C06-894B-0595AD85B514}"/>
              </a:ext>
            </a:extLst>
          </p:cNvPr>
          <p:cNvSpPr/>
          <p:nvPr/>
        </p:nvSpPr>
        <p:spPr>
          <a:xfrm>
            <a:off x="9690635" y="2973375"/>
            <a:ext cx="685173" cy="13280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367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419860" y="195141"/>
            <a:ext cx="5072098" cy="928670"/>
          </a:xfrm>
        </p:spPr>
        <p:txBody>
          <a:bodyPr>
            <a:noAutofit/>
          </a:bodyPr>
          <a:lstStyle/>
          <a:p>
            <a:r>
              <a:rPr lang="he-IL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מה להביא לשיעור?</a:t>
            </a:r>
          </a:p>
        </p:txBody>
      </p:sp>
      <p:pic>
        <p:nvPicPr>
          <p:cNvPr id="1026" name="Picture 2" descr="מחברת A5 דגם ABC – 300gr"/>
          <p:cNvPicPr>
            <a:picLocks noChangeAspect="1" noChangeArrowheads="1"/>
          </p:cNvPicPr>
          <p:nvPr/>
        </p:nvPicPr>
        <p:blipFill>
          <a:blip r:embed="rId2" cstate="print"/>
          <a:srcRect l="21500" t="7941" r="24499" b="9999"/>
          <a:stretch>
            <a:fillRect/>
          </a:stretch>
        </p:blipFill>
        <p:spPr bwMode="auto">
          <a:xfrm>
            <a:off x="7970721" y="1216229"/>
            <a:ext cx="1347406" cy="2047529"/>
          </a:xfrm>
          <a:prstGeom prst="rect">
            <a:avLst/>
          </a:prstGeom>
          <a:noFill/>
        </p:spPr>
      </p:pic>
      <p:sp>
        <p:nvSpPr>
          <p:cNvPr id="1028" name="AutoShape 4" descr="כלי כתיבה חדה | וקטורים לשימוש ציבורי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030" name="AutoShape 6" descr="כלי כתיבה חדה | וקטורים לשימוש ציבורי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9" name="כותרת משנה 2"/>
          <p:cNvSpPr txBox="1">
            <a:spLocks/>
          </p:cNvSpPr>
          <p:nvPr/>
        </p:nvSpPr>
        <p:spPr>
          <a:xfrm>
            <a:off x="793018" y="3400296"/>
            <a:ext cx="10141410" cy="92869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he-IL" sz="3000" b="1" dirty="0">
                <a:cs typeface="Varela Round" panose="00000500000000000000" pitchFamily="2" charset="-79"/>
              </a:rPr>
              <a:t>               מחברת                                    עט</a:t>
            </a:r>
          </a:p>
        </p:txBody>
      </p:sp>
      <p:sp>
        <p:nvSpPr>
          <p:cNvPr id="3" name="AutoShape 2" descr="ASUS X409FA - מחשב נייד 14&quot; | אקדמון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5" name="Picture 6" descr="עט PILOT SUPER GRIP F - עטי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9197" y="1521303"/>
            <a:ext cx="1799327" cy="1799327"/>
          </a:xfrm>
          <a:prstGeom prst="rect">
            <a:avLst/>
          </a:prstGeom>
          <a:noFill/>
        </p:spPr>
      </p:pic>
      <p:sp>
        <p:nvSpPr>
          <p:cNvPr id="6" name="AutoShape 8" descr="מחסני חשמל - סמארטפון LG V40 ThinQ 128GB LMV405EB - צבע פלטיניום ...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7" name="AutoShape 10" descr="מחסני חשמל - סמארטפון LG V40 ThinQ 128GB LMV405EB - צבע פלטיניום ...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038" name="AutoShape 14" descr="Amazon.com: QR Code Reader: Appstore for Android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040" name="AutoShape 16" descr="Amazon.com: QR Code Reader: Appstore for Android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967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760DDE-524B-4081-8248-272C6C76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תרגול: כתבו את השמות שבמודעה וציינו מהי דרך התצורה של כל שם</a:t>
            </a:r>
          </a:p>
        </p:txBody>
      </p:sp>
      <p:pic>
        <p:nvPicPr>
          <p:cNvPr id="1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752" y="5755341"/>
            <a:ext cx="2436766" cy="869113"/>
          </a:xfrm>
          <a:prstGeom prst="rect">
            <a:avLst/>
          </a:prstGeom>
        </p:spPr>
      </p:pic>
      <p:pic>
        <p:nvPicPr>
          <p:cNvPr id="15" name="מציין מיקום תוכן 4">
            <a:extLst>
              <a:ext uri="{FF2B5EF4-FFF2-40B4-BE49-F238E27FC236}">
                <a16:creationId xmlns:a16="http://schemas.microsoft.com/office/drawing/2014/main" id="{C0CC57AC-A833-428E-A293-1A25D3B7FC63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b="23593"/>
          <a:stretch/>
        </p:blipFill>
        <p:spPr>
          <a:xfrm>
            <a:off x="3496226" y="1183964"/>
            <a:ext cx="6677681" cy="41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C8D33A-5256-47BD-85E9-6B8AA2D8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C0CC57AC-A833-428E-A293-1A25D3B7FC63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 cstate="print"/>
          <a:srcRect b="23593"/>
          <a:stretch/>
        </p:blipFill>
        <p:spPr>
          <a:xfrm>
            <a:off x="7029059" y="1721846"/>
            <a:ext cx="4801535" cy="363890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AAFDAD6-8844-43C5-907D-E42EEDA32721}"/>
              </a:ext>
            </a:extLst>
          </p:cNvPr>
          <p:cNvSpPr txBox="1"/>
          <p:nvPr/>
        </p:nvSpPr>
        <p:spPr>
          <a:xfrm>
            <a:off x="342900" y="578749"/>
            <a:ext cx="6574516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32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        </a:t>
            </a:r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בסיס + צורן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מַנְעוּלָן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= 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מַנְעוּל + 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ן</a:t>
            </a:r>
          </a:p>
          <a:p>
            <a:endParaRPr lang="he-IL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אַרְצִי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=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אֶרֶץ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+  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  <a:endParaRPr lang="en-US" sz="3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</a:t>
            </a:r>
          </a:p>
          <a:p>
            <a:r>
              <a:rPr lang="he-IL" sz="3600" b="1" dirty="0">
                <a:highlight>
                  <a:srgbClr val="92D05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שורש + תבנית = משקל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פְּרִיסָה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= </a:t>
            </a:r>
            <a:r>
              <a:rPr lang="en-US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פר"ס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+ קְטִילָה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פְּרִיצָה       =      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פר"צ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+ קְטִילָה</a:t>
            </a:r>
          </a:p>
          <a:p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כַּסֶּפֶת        =        </a:t>
            </a:r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כס"פ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+ קַטֶּלֶת</a:t>
            </a:r>
          </a:p>
          <a:p>
            <a:r>
              <a:rPr lang="he-IL" sz="3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תִקּוּן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      =        תק"נ +  קִטּוּל</a:t>
            </a:r>
          </a:p>
        </p:txBody>
      </p:sp>
    </p:spTree>
    <p:extLst>
      <p:ext uri="{BB962C8B-B14F-4D97-AF65-F5344CB8AC3E}">
        <p14:creationId xmlns:p14="http://schemas.microsoft.com/office/powerpoint/2010/main" val="24406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קבוצה 51"/>
          <p:cNvGrpSpPr/>
          <p:nvPr/>
        </p:nvGrpSpPr>
        <p:grpSpPr>
          <a:xfrm>
            <a:off x="947569" y="2445941"/>
            <a:ext cx="10536829" cy="2681088"/>
            <a:chOff x="1407892" y="2410596"/>
            <a:chExt cx="10536829" cy="2681088"/>
          </a:xfrm>
        </p:grpSpPr>
        <p:sp>
          <p:nvSpPr>
            <p:cNvPr id="38" name="מלבן מעוגל 37"/>
            <p:cNvSpPr/>
            <p:nvPr/>
          </p:nvSpPr>
          <p:spPr>
            <a:xfrm>
              <a:off x="1407892" y="4155676"/>
              <a:ext cx="1675382" cy="91009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תנ"ך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גמ"ח</a:t>
              </a:r>
            </a:p>
          </p:txBody>
        </p:sp>
        <p:sp>
          <p:nvSpPr>
            <p:cNvPr id="39" name="מלבן מעוגל 38"/>
            <p:cNvSpPr/>
            <p:nvPr/>
          </p:nvSpPr>
          <p:spPr>
            <a:xfrm>
              <a:off x="3844951" y="4155676"/>
              <a:ext cx="1749033" cy="90683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כספומט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רכבל</a:t>
              </a:r>
            </a:p>
          </p:txBody>
        </p:sp>
        <p:sp>
          <p:nvSpPr>
            <p:cNvPr id="40" name="מלבן מעוגל 39"/>
            <p:cNvSpPr/>
            <p:nvPr/>
          </p:nvSpPr>
          <p:spPr>
            <a:xfrm>
              <a:off x="7117338" y="4172968"/>
              <a:ext cx="2013525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ילדון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כפית</a:t>
              </a:r>
            </a:p>
          </p:txBody>
        </p:sp>
        <p:sp>
          <p:nvSpPr>
            <p:cNvPr id="48" name="מלבן מעוגל 47"/>
            <p:cNvSpPr/>
            <p:nvPr/>
          </p:nvSpPr>
          <p:spPr>
            <a:xfrm>
              <a:off x="9931193" y="4172968"/>
              <a:ext cx="2013528" cy="8733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סִדּוּר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שְמִירָה</a:t>
              </a: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</p:txBody>
        </p:sp>
        <p:cxnSp>
          <p:nvCxnSpPr>
            <p:cNvPr id="51" name="מחבר חץ ישר 50"/>
            <p:cNvCxnSpPr>
              <a:cxnSpLocks/>
            </p:cNvCxnSpPr>
            <p:nvPr/>
          </p:nvCxnSpPr>
          <p:spPr>
            <a:xfrm>
              <a:off x="10963035" y="2485477"/>
              <a:ext cx="1" cy="125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מחבר חץ ישר 52"/>
            <p:cNvCxnSpPr>
              <a:cxnSpLocks/>
            </p:cNvCxnSpPr>
            <p:nvPr/>
          </p:nvCxnSpPr>
          <p:spPr>
            <a:xfrm flipH="1">
              <a:off x="8123509" y="2410596"/>
              <a:ext cx="591" cy="13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מחבר חץ ישר 53"/>
            <p:cNvCxnSpPr/>
            <p:nvPr/>
          </p:nvCxnSpPr>
          <p:spPr>
            <a:xfrm>
              <a:off x="4769383" y="34290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/>
            <p:nvPr/>
          </p:nvCxnSpPr>
          <p:spPr>
            <a:xfrm>
              <a:off x="2245583" y="34055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9384606" y="1390399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1.שורש ותבנית</a:t>
            </a:r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947569" y="2445941"/>
            <a:ext cx="1879714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</a:t>
            </a:r>
          </a:p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(נוטריקון) </a:t>
            </a: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6453541" y="138347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2.בסיס +צורן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1860687" y="134601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3.בסיס +בסיס</a:t>
            </a: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3372544" y="2445941"/>
            <a:ext cx="1943168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</p:txBody>
      </p:sp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6BB4E825-2FCB-4FF1-8627-90A002EC7BC2}"/>
              </a:ext>
            </a:extLst>
          </p:cNvPr>
          <p:cNvSpPr/>
          <p:nvPr/>
        </p:nvSpPr>
        <p:spPr>
          <a:xfrm>
            <a:off x="9497200" y="195654"/>
            <a:ext cx="2589257" cy="7484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גזירה מסורגת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AFE060E5-5EE3-42D6-8B1E-5212DDCDEB4D}"/>
              </a:ext>
            </a:extLst>
          </p:cNvPr>
          <p:cNvSpPr/>
          <p:nvPr/>
        </p:nvSpPr>
        <p:spPr>
          <a:xfrm>
            <a:off x="745604" y="144803"/>
            <a:ext cx="8297194" cy="7992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גזירה קווית: בסיס וצורן הבאים זה אחר זה  </a:t>
            </a:r>
          </a:p>
        </p:txBody>
      </p: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0136B1C6-15EF-459B-9DFC-0D1BC61D7930}"/>
              </a:ext>
            </a:extLst>
          </p:cNvPr>
          <p:cNvCxnSpPr/>
          <p:nvPr/>
        </p:nvCxnSpPr>
        <p:spPr>
          <a:xfrm>
            <a:off x="7742057" y="903920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018D30CD-8B98-4ED4-85E9-A4B94B47EED5}"/>
              </a:ext>
            </a:extLst>
          </p:cNvPr>
          <p:cNvCxnSpPr/>
          <p:nvPr/>
        </p:nvCxnSpPr>
        <p:spPr>
          <a:xfrm>
            <a:off x="2983661" y="873343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F7AB16A9-41FA-4779-AF8F-7FAA8475FA3E}"/>
              </a:ext>
            </a:extLst>
          </p:cNvPr>
          <p:cNvCxnSpPr/>
          <p:nvPr/>
        </p:nvCxnSpPr>
        <p:spPr>
          <a:xfrm>
            <a:off x="10661568" y="952399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50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8961" y="800398"/>
            <a:ext cx="5801540" cy="500333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גזירה מסורגת בפועל ובשם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9253" y="1834194"/>
            <a:ext cx="707659" cy="244771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4800" dirty="0">
              <a:cs typeface="Varela Round" panose="00000500000000000000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3082" y="1840668"/>
            <a:ext cx="439800" cy="299164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4800" dirty="0">
              <a:cs typeface="Varela Round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1AAA4-24D6-4125-88D4-E9664463AF88}"/>
              </a:ext>
            </a:extLst>
          </p:cNvPr>
          <p:cNvSpPr txBox="1"/>
          <p:nvPr/>
        </p:nvSpPr>
        <p:spPr>
          <a:xfrm>
            <a:off x="1315233" y="1300731"/>
            <a:ext cx="1012103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השורש והתבנית מסתרגים (משתלבים) זה בזה ולא מתחברים באופן קווי .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173FFA4-6747-4762-9CA1-0A88FDB3ACB0}"/>
              </a:ext>
            </a:extLst>
          </p:cNvPr>
          <p:cNvSpPr/>
          <p:nvPr/>
        </p:nvSpPr>
        <p:spPr>
          <a:xfrm>
            <a:off x="943459" y="2612428"/>
            <a:ext cx="10406743" cy="307753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פועל: הִ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דְרִ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כָ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ה,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וֹ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מְדִ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ים, מַ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שְכִּ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ם</a:t>
            </a:r>
            <a:endParaRPr lang="he-IL" sz="54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שם:  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קְפ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ִי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ָה,  הִתְ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רַגְּש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ׁוּת,   הַ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פְעָל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ָה</a:t>
            </a:r>
          </a:p>
        </p:txBody>
      </p:sp>
    </p:spTree>
    <p:extLst>
      <p:ext uri="{BB962C8B-B14F-4D97-AF65-F5344CB8AC3E}">
        <p14:creationId xmlns:p14="http://schemas.microsoft.com/office/powerpoint/2010/main" val="11652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935083" y="418618"/>
            <a:ext cx="4321833" cy="466137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גזירה קווית </a:t>
            </a:r>
          </a:p>
        </p:txBody>
      </p:sp>
      <p:sp>
        <p:nvSpPr>
          <p:cNvPr id="26" name="מלבן 25"/>
          <p:cNvSpPr/>
          <p:nvPr/>
        </p:nvSpPr>
        <p:spPr>
          <a:xfrm>
            <a:off x="1039662" y="750283"/>
            <a:ext cx="10296362" cy="92333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sz="27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שני בסיסים (מילים עצמאיות) או יותר הבאים זה אחר זה באופן קווי ויוצרים מילה אחת.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9751" y="5434642"/>
            <a:ext cx="2199736" cy="319177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4800" dirty="0"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A7B5419-347E-49FC-A9D2-62BED337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18" y="2523705"/>
            <a:ext cx="5276850" cy="3705225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55E6CEA6-F812-48AC-B5EE-9ABB84C66A70}"/>
              </a:ext>
            </a:extLst>
          </p:cNvPr>
          <p:cNvSpPr/>
          <p:nvPr/>
        </p:nvSpPr>
        <p:spPr>
          <a:xfrm>
            <a:off x="1039661" y="1829010"/>
            <a:ext cx="10382114" cy="507831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כספומט = כסף + אוטומט                              לו"ז = לוח/</a:t>
            </a:r>
            <a:r>
              <a:rPr lang="he-IL" sz="2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ות</a:t>
            </a:r>
            <a:r>
              <a:rPr lang="he-IL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זמנים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610" y="2739395"/>
            <a:ext cx="2695247" cy="26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קבוצה 51"/>
          <p:cNvGrpSpPr/>
          <p:nvPr/>
        </p:nvGrpSpPr>
        <p:grpSpPr>
          <a:xfrm>
            <a:off x="947569" y="2445941"/>
            <a:ext cx="10536829" cy="2681088"/>
            <a:chOff x="1407892" y="2410596"/>
            <a:chExt cx="10536829" cy="2681088"/>
          </a:xfrm>
        </p:grpSpPr>
        <p:sp>
          <p:nvSpPr>
            <p:cNvPr id="38" name="מלבן מעוגל 37"/>
            <p:cNvSpPr/>
            <p:nvPr/>
          </p:nvSpPr>
          <p:spPr>
            <a:xfrm>
              <a:off x="1407892" y="4155676"/>
              <a:ext cx="1675382" cy="91009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תנ"ך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רמטכ"ל</a:t>
              </a:r>
            </a:p>
          </p:txBody>
        </p:sp>
        <p:sp>
          <p:nvSpPr>
            <p:cNvPr id="39" name="מלבן מעוגל 38"/>
            <p:cNvSpPr/>
            <p:nvPr/>
          </p:nvSpPr>
          <p:spPr>
            <a:xfrm>
              <a:off x="3844951" y="4155676"/>
              <a:ext cx="1749033" cy="90683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כספומט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כדורגל</a:t>
              </a:r>
            </a:p>
          </p:txBody>
        </p:sp>
        <p:sp>
          <p:nvSpPr>
            <p:cNvPr id="40" name="מלבן מעוגל 39"/>
            <p:cNvSpPr/>
            <p:nvPr/>
          </p:nvSpPr>
          <p:spPr>
            <a:xfrm>
              <a:off x="7117338" y="4172968"/>
              <a:ext cx="2013525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ילדון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כפית</a:t>
              </a:r>
            </a:p>
          </p:txBody>
        </p:sp>
        <p:sp>
          <p:nvSpPr>
            <p:cNvPr id="48" name="מלבן מעוגל 47"/>
            <p:cNvSpPr/>
            <p:nvPr/>
          </p:nvSpPr>
          <p:spPr>
            <a:xfrm>
              <a:off x="9931193" y="4172968"/>
              <a:ext cx="2013528" cy="8733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הפחתה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שמירה</a:t>
              </a: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</p:txBody>
        </p:sp>
        <p:cxnSp>
          <p:nvCxnSpPr>
            <p:cNvPr id="51" name="מחבר חץ ישר 50"/>
            <p:cNvCxnSpPr>
              <a:cxnSpLocks/>
            </p:cNvCxnSpPr>
            <p:nvPr/>
          </p:nvCxnSpPr>
          <p:spPr>
            <a:xfrm>
              <a:off x="10963035" y="2485477"/>
              <a:ext cx="1" cy="125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מחבר חץ ישר 52"/>
            <p:cNvCxnSpPr>
              <a:cxnSpLocks/>
            </p:cNvCxnSpPr>
            <p:nvPr/>
          </p:nvCxnSpPr>
          <p:spPr>
            <a:xfrm flipH="1">
              <a:off x="8123509" y="2410596"/>
              <a:ext cx="591" cy="13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מחבר חץ ישר 53"/>
            <p:cNvCxnSpPr/>
            <p:nvPr/>
          </p:nvCxnSpPr>
          <p:spPr>
            <a:xfrm>
              <a:off x="4769383" y="34290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/>
            <p:nvPr/>
          </p:nvCxnSpPr>
          <p:spPr>
            <a:xfrm>
              <a:off x="2245583" y="34055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9384606" y="1390399"/>
            <a:ext cx="2589257" cy="7992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1.שורש ותבנית</a:t>
            </a:r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947569" y="2445941"/>
            <a:ext cx="1879714" cy="799254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ראשי תיבות</a:t>
            </a:r>
          </a:p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(נוטריקון) </a:t>
            </a: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6453541" y="1383478"/>
            <a:ext cx="2589257" cy="799254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2.בסיס +צורן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1860687" y="1346018"/>
            <a:ext cx="2589257" cy="799254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3.בסיס +בסיס</a:t>
            </a: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3372544" y="2445941"/>
            <a:ext cx="1943168" cy="799254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הלחם</a:t>
            </a:r>
          </a:p>
        </p:txBody>
      </p:sp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6BB4E825-2FCB-4FF1-8627-90A002EC7BC2}"/>
              </a:ext>
            </a:extLst>
          </p:cNvPr>
          <p:cNvSpPr/>
          <p:nvPr/>
        </p:nvSpPr>
        <p:spPr>
          <a:xfrm>
            <a:off x="9497200" y="195654"/>
            <a:ext cx="2589257" cy="748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גזירה מסורגת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AFE060E5-5EE3-42D6-8B1E-5212DDCDEB4D}"/>
              </a:ext>
            </a:extLst>
          </p:cNvPr>
          <p:cNvSpPr/>
          <p:nvPr/>
        </p:nvSpPr>
        <p:spPr>
          <a:xfrm>
            <a:off x="745604" y="144803"/>
            <a:ext cx="8297194" cy="799254"/>
          </a:xfrm>
          <a:prstGeom prst="roundRect">
            <a:avLst/>
          </a:prstGeom>
          <a:solidFill>
            <a:srgbClr val="92D05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גזירה קווית </a:t>
            </a:r>
          </a:p>
        </p:txBody>
      </p: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0136B1C6-15EF-459B-9DFC-0D1BC61D7930}"/>
              </a:ext>
            </a:extLst>
          </p:cNvPr>
          <p:cNvCxnSpPr/>
          <p:nvPr/>
        </p:nvCxnSpPr>
        <p:spPr>
          <a:xfrm>
            <a:off x="7742057" y="903920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018D30CD-8B98-4ED4-85E9-A4B94B47EED5}"/>
              </a:ext>
            </a:extLst>
          </p:cNvPr>
          <p:cNvCxnSpPr/>
          <p:nvPr/>
        </p:nvCxnSpPr>
        <p:spPr>
          <a:xfrm>
            <a:off x="2983661" y="873343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מחבר חץ ישר 20">
            <a:extLst>
              <a:ext uri="{FF2B5EF4-FFF2-40B4-BE49-F238E27FC236}">
                <a16:creationId xmlns:a16="http://schemas.microsoft.com/office/drawing/2014/main" id="{F7AB16A9-41FA-4779-AF8F-7FAA8475FA3E}"/>
              </a:ext>
            </a:extLst>
          </p:cNvPr>
          <p:cNvCxnSpPr/>
          <p:nvPr/>
        </p:nvCxnSpPr>
        <p:spPr>
          <a:xfrm>
            <a:off x="10661568" y="952399"/>
            <a:ext cx="1" cy="442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6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993588" y="919945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  מה למדנו היום?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400977" y="1498384"/>
            <a:ext cx="11516497" cy="4153058"/>
          </a:xfrm>
        </p:spPr>
        <p:txBody>
          <a:bodyPr>
            <a:normAutofit fontScale="85000" lnSpcReduction="10000"/>
          </a:bodyPr>
          <a:lstStyle/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חזרנו על שתי דרכי התצורה שלמדנו בשיעור הקודם. </a:t>
            </a:r>
          </a:p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היכרנו דרך נוספת מרכזית ליצירת שמות בשפה העברית. </a:t>
            </a:r>
          </a:p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למדנו מהי גזירה מסורגת ומהי גזירה קווית.</a:t>
            </a:r>
          </a:p>
        </p:txBody>
      </p:sp>
    </p:spTree>
    <p:extLst>
      <p:ext uri="{BB962C8B-B14F-4D97-AF65-F5344CB8AC3E}">
        <p14:creationId xmlns:p14="http://schemas.microsoft.com/office/powerpoint/2010/main" val="191528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326614" y="2479804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  </a:t>
            </a:r>
            <a:r>
              <a:rPr lang="he-IL" sz="7200" dirty="0">
                <a:solidFill>
                  <a:srgbClr val="192A72"/>
                </a:solidFill>
              </a:rPr>
              <a:t>תודה על ההקשבה</a:t>
            </a:r>
            <a:endParaRPr lang="he-IL" dirty="0">
              <a:solidFill>
                <a:srgbClr val="192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01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498" y="3722579"/>
            <a:ext cx="9613766" cy="1457688"/>
          </a:xfrm>
        </p:spPr>
        <p:txBody>
          <a:bodyPr spcFirstLastPara="1" vert="horz" wrap="none" lIns="35995" tIns="35995" rIns="35995" bIns="35995" rtlCol="1" anchor="ctr" anchorCtr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3712" y="2661437"/>
            <a:ext cx="9644581" cy="743559"/>
          </a:xfrm>
          <a:prstGeom prst="rect">
            <a:avLst/>
          </a:prstGeom>
        </p:spPr>
        <p:txBody>
          <a:bodyPr wrap="none" lIns="35995" tIns="35995" rIns="35995" bIns="3599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993588" y="919945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  מה נעשה היום בשיעור?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400977" y="1498384"/>
            <a:ext cx="11516497" cy="4153058"/>
          </a:xfrm>
        </p:spPr>
        <p:txBody>
          <a:bodyPr>
            <a:normAutofit fontScale="85000" lnSpcReduction="10000"/>
          </a:bodyPr>
          <a:lstStyle/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נחזור על שתי דרכי התצורה שלמדנו בשיעור הקודם. </a:t>
            </a:r>
          </a:p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נכיר דרך נוספת מרכזית ליצירת שמות בשפה העברית. </a:t>
            </a:r>
          </a:p>
          <a:p>
            <a:pPr marL="96848" indent="0">
              <a:lnSpc>
                <a:spcPct val="200000"/>
              </a:lnSpc>
              <a:buNone/>
            </a:pPr>
            <a:r>
              <a:rPr lang="he-IL" sz="4400" dirty="0">
                <a:solidFill>
                  <a:schemeClr val="tx1"/>
                </a:solidFill>
              </a:rPr>
              <a:t>נסביר, נתרגל ונשחק.</a:t>
            </a:r>
          </a:p>
        </p:txBody>
      </p:sp>
    </p:spTree>
    <p:extLst>
      <p:ext uri="{BB962C8B-B14F-4D97-AF65-F5344CB8AC3E}">
        <p14:creationId xmlns:p14="http://schemas.microsoft.com/office/powerpoint/2010/main" val="19817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קבוצה 51"/>
          <p:cNvGrpSpPr/>
          <p:nvPr/>
        </p:nvGrpSpPr>
        <p:grpSpPr>
          <a:xfrm>
            <a:off x="1032552" y="439808"/>
            <a:ext cx="10524303" cy="4791127"/>
            <a:chOff x="1407892" y="300557"/>
            <a:chExt cx="10524303" cy="4791127"/>
          </a:xfrm>
        </p:grpSpPr>
        <p:sp>
          <p:nvSpPr>
            <p:cNvPr id="27" name="מלבן 26"/>
            <p:cNvSpPr/>
            <p:nvPr/>
          </p:nvSpPr>
          <p:spPr>
            <a:xfrm>
              <a:off x="2811425" y="300557"/>
              <a:ext cx="6948521" cy="646331"/>
            </a:xfrm>
            <a:prstGeom prst="rect">
              <a:avLst/>
            </a:prstGeom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he-IL" sz="3200" dirty="0">
                  <a:solidFill>
                    <a:srgbClr val="333333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  </a:t>
              </a:r>
              <a:r>
                <a: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דרכי התצורה של השמות בעברית </a:t>
              </a:r>
            </a:p>
          </p:txBody>
        </p:sp>
        <p:sp>
          <p:nvSpPr>
            <p:cNvPr id="38" name="מלבן מעוגל 37"/>
            <p:cNvSpPr/>
            <p:nvPr/>
          </p:nvSpPr>
          <p:spPr>
            <a:xfrm>
              <a:off x="1407892" y="4155676"/>
              <a:ext cx="1675382" cy="91009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39" name="מלבן מעוגל 38"/>
            <p:cNvSpPr/>
            <p:nvPr/>
          </p:nvSpPr>
          <p:spPr>
            <a:xfrm>
              <a:off x="3844951" y="4155676"/>
              <a:ext cx="1749033" cy="90683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40" name="מלבן מעוגל 39"/>
            <p:cNvSpPr/>
            <p:nvPr/>
          </p:nvSpPr>
          <p:spPr>
            <a:xfrm>
              <a:off x="7117338" y="4172968"/>
              <a:ext cx="2013525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Varela Round" panose="00000500000000000000" pitchFamily="2" charset="-79"/>
                </a:rPr>
                <a:t>יַלְדּוֹן</a:t>
              </a:r>
            </a:p>
          </p:txBody>
        </p:sp>
        <p:sp>
          <p:nvSpPr>
            <p:cNvPr id="48" name="מלבן מעוגל 47"/>
            <p:cNvSpPr/>
            <p:nvPr/>
          </p:nvSpPr>
          <p:spPr>
            <a:xfrm>
              <a:off x="9918667" y="4172968"/>
              <a:ext cx="2013528" cy="8733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</p:txBody>
        </p:sp>
        <p:cxnSp>
          <p:nvCxnSpPr>
            <p:cNvPr id="51" name="מחבר חץ ישר 50"/>
            <p:cNvCxnSpPr>
              <a:cxnSpLocks/>
            </p:cNvCxnSpPr>
            <p:nvPr/>
          </p:nvCxnSpPr>
          <p:spPr>
            <a:xfrm>
              <a:off x="10963035" y="2485477"/>
              <a:ext cx="1" cy="125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מחבר חץ ישר 52"/>
            <p:cNvCxnSpPr>
              <a:cxnSpLocks/>
            </p:cNvCxnSpPr>
            <p:nvPr/>
          </p:nvCxnSpPr>
          <p:spPr>
            <a:xfrm flipH="1">
              <a:off x="8123509" y="2410596"/>
              <a:ext cx="591" cy="13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מחבר חץ ישר 53"/>
            <p:cNvCxnSpPr/>
            <p:nvPr/>
          </p:nvCxnSpPr>
          <p:spPr>
            <a:xfrm>
              <a:off x="4769383" y="34290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/>
            <p:nvPr/>
          </p:nvCxnSpPr>
          <p:spPr>
            <a:xfrm>
              <a:off x="2245583" y="34055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9384606" y="138347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947569" y="2369570"/>
            <a:ext cx="1879714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6453541" y="134601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בסיס +צורן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1860687" y="134601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3372544" y="2445941"/>
            <a:ext cx="1943168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985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DBC675-2D3E-44CA-9AAC-064A8684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276473"/>
          </a:xfrm>
        </p:spPr>
        <p:txBody>
          <a:bodyPr/>
          <a:lstStyle/>
          <a:p>
            <a:r>
              <a:rPr lang="he-IL" dirty="0"/>
              <a:t>חושבים יחד...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CC5076-0BA8-488A-AB4F-A1D733EB2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6665" y="539840"/>
            <a:ext cx="10438671" cy="1450593"/>
          </a:xfrm>
        </p:spPr>
        <p:txBody>
          <a:bodyPr/>
          <a:lstStyle/>
          <a:p>
            <a:r>
              <a:rPr lang="he-I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he-IL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מהי המשמעות של כל צורן סופי?</a:t>
            </a:r>
          </a:p>
        </p:txBody>
      </p:sp>
      <p:pic>
        <p:nvPicPr>
          <p:cNvPr id="7" name="תמונה 6" descr="תמונה שמכילה קסדה&#10;&#10;התיאור נוצר באופן אוטומטי">
            <a:extLst>
              <a:ext uri="{FF2B5EF4-FFF2-40B4-BE49-F238E27FC236}">
                <a16:creationId xmlns:a16="http://schemas.microsoft.com/office/drawing/2014/main" id="{8415D657-F7E6-4693-B947-F0FD0AD20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4559862"/>
            <a:ext cx="2033628" cy="2125743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B30E47A2-26EB-4F64-A5E8-CAF3BD322243}"/>
              </a:ext>
            </a:extLst>
          </p:cNvPr>
          <p:cNvSpPr/>
          <p:nvPr/>
        </p:nvSpPr>
        <p:spPr>
          <a:xfrm>
            <a:off x="9519190" y="2042665"/>
            <a:ext cx="1977210" cy="145059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יַרְקָן </a:t>
            </a:r>
          </a:p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רַפְתָן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F1796BAF-1016-4753-8F30-31B64885D827}"/>
              </a:ext>
            </a:extLst>
          </p:cNvPr>
          <p:cNvSpPr/>
          <p:nvPr/>
        </p:nvSpPr>
        <p:spPr>
          <a:xfrm>
            <a:off x="7247887" y="2042664"/>
            <a:ext cx="1977210" cy="145059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נַקְנִיקִיָּה</a:t>
            </a:r>
          </a:p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עוּגִיָּה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DCC409D-E5FD-42D8-8753-B6D25A74B3B1}"/>
              </a:ext>
            </a:extLst>
          </p:cNvPr>
          <p:cNvSpPr/>
          <p:nvPr/>
        </p:nvSpPr>
        <p:spPr>
          <a:xfrm>
            <a:off x="2705282" y="1990433"/>
            <a:ext cx="1977210" cy="149310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endParaRPr lang="he-IL" sz="36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מִלְחִיָּה</a:t>
            </a:r>
          </a:p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מִטְרִיָּה</a:t>
            </a:r>
          </a:p>
          <a:p>
            <a:pPr algn="ctr">
              <a:lnSpc>
                <a:spcPct val="150000"/>
              </a:lnSpc>
            </a:pPr>
            <a:endParaRPr lang="he-IL" sz="36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C99C027-29BE-4074-A49C-A55CD745C2A8}"/>
              </a:ext>
            </a:extLst>
          </p:cNvPr>
          <p:cNvSpPr/>
          <p:nvPr/>
        </p:nvSpPr>
        <p:spPr>
          <a:xfrm>
            <a:off x="9519190" y="3834565"/>
            <a:ext cx="1977210" cy="145059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בעלי מקצוע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FEF027C-601F-434A-8CB5-6F3E6846B3FD}"/>
              </a:ext>
            </a:extLst>
          </p:cNvPr>
          <p:cNvSpPr/>
          <p:nvPr/>
        </p:nvSpPr>
        <p:spPr>
          <a:xfrm>
            <a:off x="7247887" y="3867341"/>
            <a:ext cx="1977210" cy="145059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פריטי מזון </a:t>
            </a:r>
            <a:r>
              <a:rPr lang="he-IL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(קטנים)</a:t>
            </a:r>
            <a:endParaRPr lang="he-IL" sz="24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39BBCFC9-4FC8-4B5A-A02B-FDC60427D310}"/>
              </a:ext>
            </a:extLst>
          </p:cNvPr>
          <p:cNvSpPr/>
          <p:nvPr/>
        </p:nvSpPr>
        <p:spPr>
          <a:xfrm>
            <a:off x="2727778" y="3867341"/>
            <a:ext cx="1977210" cy="145059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6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כלים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B30E47A2-26EB-4F64-A5E8-CAF3BD322243}"/>
              </a:ext>
            </a:extLst>
          </p:cNvPr>
          <p:cNvSpPr/>
          <p:nvPr/>
        </p:nvSpPr>
        <p:spPr>
          <a:xfrm>
            <a:off x="4987832" y="2040706"/>
            <a:ext cx="1977210" cy="15708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שְאֵלוֹן</a:t>
            </a:r>
          </a:p>
          <a:p>
            <a:pPr algn="ctr">
              <a:lnSpc>
                <a:spcPct val="150000"/>
              </a:lnSpc>
            </a:pPr>
            <a:r>
              <a:rPr lang="he-IL" sz="36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חִדּוֹן</a:t>
            </a:r>
            <a:endParaRPr lang="he-IL" sz="36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B30E47A2-26EB-4F64-A5E8-CAF3BD322243}"/>
              </a:ext>
            </a:extLst>
          </p:cNvPr>
          <p:cNvSpPr/>
          <p:nvPr/>
        </p:nvSpPr>
        <p:spPr>
          <a:xfrm>
            <a:off x="4987832" y="3737300"/>
            <a:ext cx="1977210" cy="15708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אוסָפים</a:t>
            </a:r>
          </a:p>
        </p:txBody>
      </p:sp>
    </p:spTree>
    <p:extLst>
      <p:ext uri="{BB962C8B-B14F-4D97-AF65-F5344CB8AC3E}">
        <p14:creationId xmlns:p14="http://schemas.microsoft.com/office/powerpoint/2010/main" val="15518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קבוצה 51"/>
          <p:cNvGrpSpPr/>
          <p:nvPr/>
        </p:nvGrpSpPr>
        <p:grpSpPr>
          <a:xfrm>
            <a:off x="1191389" y="2373854"/>
            <a:ext cx="10524303" cy="2681088"/>
            <a:chOff x="1407892" y="2410596"/>
            <a:chExt cx="10524303" cy="2681088"/>
          </a:xfrm>
        </p:grpSpPr>
        <p:sp>
          <p:nvSpPr>
            <p:cNvPr id="38" name="מלבן מעוגל 37"/>
            <p:cNvSpPr/>
            <p:nvPr/>
          </p:nvSpPr>
          <p:spPr>
            <a:xfrm>
              <a:off x="1407892" y="4155676"/>
              <a:ext cx="1675382" cy="91009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39" name="מלבן מעוגל 38"/>
            <p:cNvSpPr/>
            <p:nvPr/>
          </p:nvSpPr>
          <p:spPr>
            <a:xfrm>
              <a:off x="3844951" y="4155676"/>
              <a:ext cx="1749033" cy="90683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40" name="מלבן מעוגל 39"/>
            <p:cNvSpPr/>
            <p:nvPr/>
          </p:nvSpPr>
          <p:spPr>
            <a:xfrm>
              <a:off x="7117338" y="4172968"/>
              <a:ext cx="2013525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יַלְדוֹן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כַּפִּית</a:t>
              </a:r>
            </a:p>
          </p:txBody>
        </p:sp>
        <p:sp>
          <p:nvSpPr>
            <p:cNvPr id="48" name="מלבן מעוגל 47"/>
            <p:cNvSpPr/>
            <p:nvPr/>
          </p:nvSpPr>
          <p:spPr>
            <a:xfrm>
              <a:off x="9918667" y="4172968"/>
              <a:ext cx="2013528" cy="91871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הַפְחָתָה</a:t>
              </a:r>
            </a:p>
            <a:p>
              <a:pPr algn="ctr"/>
              <a:r>
                <a:rPr lang="he-IL" sz="20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שְמִירָה</a:t>
              </a: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  <a:p>
              <a:pPr algn="ctr"/>
              <a:endParaRPr lang="he-IL" dirty="0">
                <a:cs typeface="Varela Round" panose="00000500000000000000" pitchFamily="2" charset="-79"/>
              </a:endParaRPr>
            </a:p>
          </p:txBody>
        </p:sp>
        <p:cxnSp>
          <p:nvCxnSpPr>
            <p:cNvPr id="51" name="מחבר חץ ישר 50"/>
            <p:cNvCxnSpPr>
              <a:cxnSpLocks/>
            </p:cNvCxnSpPr>
            <p:nvPr/>
          </p:nvCxnSpPr>
          <p:spPr>
            <a:xfrm>
              <a:off x="10963035" y="2485477"/>
              <a:ext cx="1" cy="125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מחבר חץ ישר 52"/>
            <p:cNvCxnSpPr>
              <a:cxnSpLocks/>
            </p:cNvCxnSpPr>
            <p:nvPr/>
          </p:nvCxnSpPr>
          <p:spPr>
            <a:xfrm flipH="1">
              <a:off x="8123509" y="2410596"/>
              <a:ext cx="591" cy="13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מחבר חץ ישר 53"/>
            <p:cNvCxnSpPr/>
            <p:nvPr/>
          </p:nvCxnSpPr>
          <p:spPr>
            <a:xfrm>
              <a:off x="4769383" y="34290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/>
            <p:nvPr/>
          </p:nvCxnSpPr>
          <p:spPr>
            <a:xfrm>
              <a:off x="2245583" y="3405500"/>
              <a:ext cx="1" cy="4420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6E707E36-0035-4EFC-BC2D-F647693EE1C4}"/>
              </a:ext>
            </a:extLst>
          </p:cNvPr>
          <p:cNvSpPr/>
          <p:nvPr/>
        </p:nvSpPr>
        <p:spPr>
          <a:xfrm>
            <a:off x="9384606" y="1390399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1.שורש ותבנית</a:t>
            </a:r>
          </a:p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(משקל)</a:t>
            </a:r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D81F6F-56A0-4077-ABA8-F8FC7A1EAE76}"/>
              </a:ext>
            </a:extLst>
          </p:cNvPr>
          <p:cNvSpPr/>
          <p:nvPr/>
        </p:nvSpPr>
        <p:spPr>
          <a:xfrm>
            <a:off x="947569" y="2369570"/>
            <a:ext cx="1879714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" name="מלבן: פינות מעוגלות 29">
            <a:extLst>
              <a:ext uri="{FF2B5EF4-FFF2-40B4-BE49-F238E27FC236}">
                <a16:creationId xmlns:a16="http://schemas.microsoft.com/office/drawing/2014/main" id="{2BC48921-86E8-466A-BFE7-683ED10607DD}"/>
              </a:ext>
            </a:extLst>
          </p:cNvPr>
          <p:cNvSpPr/>
          <p:nvPr/>
        </p:nvSpPr>
        <p:spPr>
          <a:xfrm>
            <a:off x="6453541" y="1264016"/>
            <a:ext cx="2589257" cy="918716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2.בסיס +צורן</a:t>
            </a:r>
          </a:p>
        </p:txBody>
      </p:sp>
      <p:sp>
        <p:nvSpPr>
          <p:cNvPr id="32" name="מלבן: פינות מעוגלות 31">
            <a:extLst>
              <a:ext uri="{FF2B5EF4-FFF2-40B4-BE49-F238E27FC236}">
                <a16:creationId xmlns:a16="http://schemas.microsoft.com/office/drawing/2014/main" id="{328B4E18-B3B1-441D-964C-284B97A340D0}"/>
              </a:ext>
            </a:extLst>
          </p:cNvPr>
          <p:cNvSpPr/>
          <p:nvPr/>
        </p:nvSpPr>
        <p:spPr>
          <a:xfrm>
            <a:off x="1860687" y="1346018"/>
            <a:ext cx="2589257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3.            </a:t>
            </a:r>
          </a:p>
        </p:txBody>
      </p: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A14A8A43-B625-4A42-928F-B111578FA297}"/>
              </a:ext>
            </a:extLst>
          </p:cNvPr>
          <p:cNvSpPr/>
          <p:nvPr/>
        </p:nvSpPr>
        <p:spPr>
          <a:xfrm>
            <a:off x="3372544" y="2445941"/>
            <a:ext cx="1943168" cy="79925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FC5C638C-7440-4501-B4A9-4C53CF202834}"/>
              </a:ext>
            </a:extLst>
          </p:cNvPr>
          <p:cNvSpPr/>
          <p:nvPr/>
        </p:nvSpPr>
        <p:spPr>
          <a:xfrm>
            <a:off x="2436085" y="439808"/>
            <a:ext cx="6948521" cy="646331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r>
              <a: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דרכי התצורה של השמות בעברית </a:t>
            </a:r>
          </a:p>
        </p:txBody>
      </p:sp>
    </p:spTree>
    <p:extLst>
      <p:ext uri="{BB962C8B-B14F-4D97-AF65-F5344CB8AC3E}">
        <p14:creationId xmlns:p14="http://schemas.microsoft.com/office/powerpoint/2010/main" val="140767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CD7696-8516-4CE0-8FEC-1298C1764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16" y="1910261"/>
            <a:ext cx="11549090" cy="2531110"/>
          </a:xfrm>
        </p:spPr>
        <p:txBody>
          <a:bodyPr/>
          <a:lstStyle/>
          <a:p>
            <a:pPr lvl="0"/>
            <a:r>
              <a:rPr lang="he-IL" dirty="0"/>
              <a:t>    </a:t>
            </a:r>
            <a:br>
              <a:rPr lang="he-IL" dirty="0"/>
            </a:br>
            <a:br>
              <a:rPr lang="he-IL" dirty="0"/>
            </a:b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0AB3490-8DB4-42B6-9217-C73414F02FE7}"/>
              </a:ext>
            </a:extLst>
          </p:cNvPr>
          <p:cNvSpPr/>
          <p:nvPr/>
        </p:nvSpPr>
        <p:spPr>
          <a:xfrm>
            <a:off x="1001485" y="1732063"/>
            <a:ext cx="10406743" cy="307753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קְפ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ִי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ָה   הִתְ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רַגְּש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ׁוּת   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סִפ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ּוּ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</a:t>
            </a:r>
            <a:r>
              <a:rPr lang="he-IL" sz="54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נַזֶּל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ֶ</a:t>
            </a:r>
            <a:r>
              <a:rPr lang="he-IL" sz="54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</a:t>
            </a:r>
            <a:endParaRPr lang="he-IL" sz="5400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sz="54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הַ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פְעָל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ָה    הִ</a:t>
            </a:r>
            <a:r>
              <a:rPr lang="he-IL" sz="54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זָּכְר</a:t>
            </a:r>
            <a:r>
              <a:rPr lang="he-IL" sz="5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וּת   </a:t>
            </a:r>
            <a:r>
              <a:rPr lang="he-IL" sz="5400" b="1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פַּיְטָ</a:t>
            </a:r>
            <a:r>
              <a:rPr lang="he-IL" sz="5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ן</a:t>
            </a:r>
            <a:endParaRPr lang="he-IL" sz="54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CC03898-954A-4919-B9CA-FF0A33CF220F}"/>
              </a:ext>
            </a:extLst>
          </p:cNvPr>
          <p:cNvSpPr/>
          <p:nvPr/>
        </p:nvSpPr>
        <p:spPr>
          <a:xfrm>
            <a:off x="1001484" y="192531"/>
            <a:ext cx="10406743" cy="112340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שורש ותבנית</a:t>
            </a:r>
          </a:p>
        </p:txBody>
      </p:sp>
    </p:spTree>
    <p:extLst>
      <p:ext uri="{BB962C8B-B14F-4D97-AF65-F5344CB8AC3E}">
        <p14:creationId xmlns:p14="http://schemas.microsoft.com/office/powerpoint/2010/main" val="442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CD7696-8516-4CE0-8FEC-1298C1764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16" y="1910261"/>
            <a:ext cx="11549090" cy="2531110"/>
          </a:xfrm>
        </p:spPr>
        <p:txBody>
          <a:bodyPr/>
          <a:lstStyle/>
          <a:p>
            <a:pPr lvl="0"/>
            <a:r>
              <a:rPr lang="he-IL" dirty="0"/>
              <a:t>    </a:t>
            </a:r>
            <a:br>
              <a:rPr lang="he-IL" dirty="0"/>
            </a:br>
            <a:br>
              <a:rPr lang="he-IL" dirty="0"/>
            </a:b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CC03898-954A-4919-B9CA-FF0A33CF220F}"/>
              </a:ext>
            </a:extLst>
          </p:cNvPr>
          <p:cNvSpPr/>
          <p:nvPr/>
        </p:nvSpPr>
        <p:spPr>
          <a:xfrm>
            <a:off x="1130299" y="229144"/>
            <a:ext cx="10430329" cy="107554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משמעות המשקלים העיקריים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0AB3490-8DB4-42B6-9217-C73414F02FE7}"/>
              </a:ext>
            </a:extLst>
          </p:cNvPr>
          <p:cNvSpPr/>
          <p:nvPr/>
        </p:nvSpPr>
        <p:spPr>
          <a:xfrm>
            <a:off x="234416" y="1438038"/>
            <a:ext cx="11709934" cy="538186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sz="4800" b="1" u="sng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המשקל</a:t>
            </a:r>
            <a:r>
              <a:rPr lang="he-IL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</a:t>
            </a:r>
            <a:r>
              <a:rPr lang="he-IL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המילה</a:t>
            </a:r>
            <a:r>
              <a:rPr lang="he-IL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      </a:t>
            </a:r>
            <a:r>
              <a:rPr lang="he-IL" sz="3200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משמעות המשקל       </a:t>
            </a: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קַטְלָן     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שַׂחְקָן, </a:t>
            </a:r>
            <a:r>
              <a:rPr lang="he-IL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חַיְכָן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מקצוע, תכונה</a:t>
            </a:r>
          </a:p>
          <a:p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קַטָּל                נַגָּר, וַסָּת                         מקצוע, כלים</a:t>
            </a:r>
          </a:p>
          <a:p>
            <a:r>
              <a:rPr lang="he-IL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מִקְטֶלֶת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מִבְרֶשֶת                          חפצים, כלים</a:t>
            </a:r>
          </a:p>
          <a:p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מַקְטֵל	      מַבְרֵג		                   מכשירים	</a:t>
            </a:r>
          </a:p>
          <a:p>
            <a:r>
              <a:rPr lang="he-IL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מַקְטֵלָה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      מַסְרֵגָה	                   מכשירים</a:t>
            </a:r>
            <a:endParaRPr lang="en-US" sz="32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מִקְטָל             מִטְבָּח                             מקום</a:t>
            </a:r>
          </a:p>
          <a:p>
            <a:r>
              <a:rPr lang="he-IL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מִקְטָלָה</a:t>
            </a:r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      מִסְפָּרָה                           מקום  </a:t>
            </a:r>
          </a:p>
          <a:p>
            <a:r>
              <a:rPr lang="he-IL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קַטֶּלֶת             נַזֶּלֶת, צַנֶּרֶת                      מחלות, אוסָפים</a:t>
            </a:r>
            <a:endParaRPr lang="en-US" sz="32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US" sz="48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79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17886</TotalTime>
  <Words>2551</Words>
  <Application>Microsoft Office PowerPoint</Application>
  <PresentationFormat>מסך רחב</PresentationFormat>
  <Paragraphs>453</Paragraphs>
  <Slides>38</Slides>
  <Notes>35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2" baseType="lpstr">
      <vt:lpstr>Arial</vt:lpstr>
      <vt:lpstr>Calibri</vt:lpstr>
      <vt:lpstr>Varela Round</vt:lpstr>
      <vt:lpstr>ערכת נושא Office</vt:lpstr>
      <vt:lpstr>מערכת שיעורים למגזר החרדי</vt:lpstr>
      <vt:lpstr>דרכי תצורת השמות בעברית  חלק ב'</vt:lpstr>
      <vt:lpstr>מה להביא לשיעור?</vt:lpstr>
      <vt:lpstr>  מה נעשה היום בשיעור?</vt:lpstr>
      <vt:lpstr>מצגת של PowerPoint‏</vt:lpstr>
      <vt:lpstr>חושבים יחד...</vt:lpstr>
      <vt:lpstr>מצגת של PowerPoint‏</vt:lpstr>
      <vt:lpstr>      </vt:lpstr>
      <vt:lpstr>      </vt:lpstr>
      <vt:lpstr>      </vt:lpstr>
      <vt:lpstr>      </vt:lpstr>
      <vt:lpstr> היכרות עם דרך תצורה נוספת </vt:lpstr>
      <vt:lpstr>מצגת של PowerPoint‏</vt:lpstr>
      <vt:lpstr>מצגת של PowerPoint‏</vt:lpstr>
      <vt:lpstr>כדורגל   כדורסל   כדוריָד   כדורעף    </vt:lpstr>
      <vt:lpstr>כדורגל   כדורסל   כדוריד   כדורעף    </vt:lpstr>
      <vt:lpstr> </vt:lpstr>
      <vt:lpstr>מצגת של PowerPoint‏</vt:lpstr>
      <vt:lpstr>מצגת של PowerPoint‏</vt:lpstr>
      <vt:lpstr> </vt:lpstr>
      <vt:lpstr>הגרשיים הם סימן קיצור לשתי מילים או יותר.  </vt:lpstr>
      <vt:lpstr>    בסיס +בסיס  </vt:lpstr>
      <vt:lpstr>מצגת של PowerPoint‏</vt:lpstr>
      <vt:lpstr>                                                                          </vt:lpstr>
      <vt:lpstr>בואו נתרגל</vt:lpstr>
      <vt:lpstr>בואו נתרגל בסיס + צורן</vt:lpstr>
      <vt:lpstr>צורנים סופיים לבעלי מקצוע</vt:lpstr>
      <vt:lpstr>תרגול: כתבו את השמות שבמודעה וציינו מהי דרך התצורה של כל שם</vt:lpstr>
      <vt:lpstr>פתרון: שתי דרכי תצורה במודעה שלפנינו</vt:lpstr>
      <vt:lpstr>תרגול: כתבו את השמות שבמודעה וציינו מהי דרך התצורה של כל שם</vt:lpstr>
      <vt:lpstr>פתרון</vt:lpstr>
      <vt:lpstr>מצגת של PowerPoint‏</vt:lpstr>
      <vt:lpstr>מצגת של PowerPoint‏</vt:lpstr>
      <vt:lpstr>מצגת של PowerPoint‏</vt:lpstr>
      <vt:lpstr>מצגת של PowerPoint‏</vt:lpstr>
      <vt:lpstr>  מה למדנו היום?</vt:lpstr>
      <vt:lpstr>  תודה על ההקשבה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776</cp:revision>
  <dcterms:created xsi:type="dcterms:W3CDTF">2020-03-15T19:13:03Z</dcterms:created>
  <dcterms:modified xsi:type="dcterms:W3CDTF">2020-08-24T09:19:16Z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c86c25f-31f1-46f7-b4f9-3c53b1ed0b07_Enabled">
    <vt:lpwstr>True</vt:lpwstr>
  </property>
  <property fmtid="{D5CDD505-2E9C-101B-9397-08002B2CF9AE}" pid="3" name="MSIP_Label_9c86c25f-31f1-46f7-b4f9-3c53b1ed0b07_SiteId">
    <vt:lpwstr>a1ae89fb-21b9-40bf-9d82-a10ae85a2407</vt:lpwstr>
  </property>
  <property fmtid="{D5CDD505-2E9C-101B-9397-08002B2CF9AE}" pid="4" name="MSIP_Label_9c86c25f-31f1-46f7-b4f9-3c53b1ed0b07_Owner">
    <vt:lpwstr>il0sha@festo.net</vt:lpwstr>
  </property>
  <property fmtid="{D5CDD505-2E9C-101B-9397-08002B2CF9AE}" pid="5" name="MSIP_Label_9c86c25f-31f1-46f7-b4f9-3c53b1ed0b07_SetDate">
    <vt:lpwstr>2020-04-17T18:13:00.6929087Z</vt:lpwstr>
  </property>
  <property fmtid="{D5CDD505-2E9C-101B-9397-08002B2CF9AE}" pid="6" name="MSIP_Label_9c86c25f-31f1-46f7-b4f9-3c53b1ed0b07_Name">
    <vt:lpwstr>Internal</vt:lpwstr>
  </property>
  <property fmtid="{D5CDD505-2E9C-101B-9397-08002B2CF9AE}" pid="7" name="MSIP_Label_9c86c25f-31f1-46f7-b4f9-3c53b1ed0b07_Application">
    <vt:lpwstr>Microsoft Azure Information Protection</vt:lpwstr>
  </property>
  <property fmtid="{D5CDD505-2E9C-101B-9397-08002B2CF9AE}" pid="8" name="MSIP_Label_9c86c25f-31f1-46f7-b4f9-3c53b1ed0b07_ActionId">
    <vt:lpwstr>9a479d73-a547-4415-b1ab-9a864cb404ca</vt:lpwstr>
  </property>
  <property fmtid="{D5CDD505-2E9C-101B-9397-08002B2CF9AE}" pid="9" name="MSIP_Label_9c86c25f-31f1-46f7-b4f9-3c53b1ed0b07_Extended_MSFT_Method">
    <vt:lpwstr>Automatic</vt:lpwstr>
  </property>
  <property fmtid="{D5CDD505-2E9C-101B-9397-08002B2CF9AE}" pid="10" name="Sensitivity">
    <vt:lpwstr>Internal</vt:lpwstr>
  </property>
</Properties>
</file>