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79" r:id="rId1"/>
  </p:sldMasterIdLst>
  <p:notesMasterIdLst>
    <p:notesMasterId r:id="rId25"/>
  </p:notesMasterIdLst>
  <p:sldIdLst>
    <p:sldId id="260" r:id="rId2"/>
    <p:sldId id="429" r:id="rId3"/>
    <p:sldId id="259" r:id="rId4"/>
    <p:sldId id="380" r:id="rId5"/>
    <p:sldId id="407" r:id="rId6"/>
    <p:sldId id="408" r:id="rId7"/>
    <p:sldId id="409" r:id="rId8"/>
    <p:sldId id="410" r:id="rId9"/>
    <p:sldId id="411" r:id="rId10"/>
    <p:sldId id="424" r:id="rId11"/>
    <p:sldId id="423" r:id="rId12"/>
    <p:sldId id="425" r:id="rId13"/>
    <p:sldId id="406" r:id="rId14"/>
    <p:sldId id="418" r:id="rId15"/>
    <p:sldId id="414" r:id="rId16"/>
    <p:sldId id="419" r:id="rId17"/>
    <p:sldId id="415" r:id="rId18"/>
    <p:sldId id="420" r:id="rId19"/>
    <p:sldId id="416" r:id="rId20"/>
    <p:sldId id="417" r:id="rId21"/>
    <p:sldId id="421" r:id="rId22"/>
    <p:sldId id="350" r:id="rId23"/>
    <p:sldId id="3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77"/>
    <a:srgbClr val="83C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9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5C4C00-0F30-4E59-98DB-4FBBD08919FE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E2E774-C6B1-4CA4-B849-E1BE0CD13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20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כתבו את המלל בהתאם ואת הציוד הדרוש.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18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974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25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031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33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81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07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697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252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93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03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כתבו את המלל בהתאם ואת הציוד הדרוש.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091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092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631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652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6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73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15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61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22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05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13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8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277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309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370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b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/>
        </p:nvCxnSpPr>
        <p:spPr>
          <a:xfrm>
            <a:off x="2090531" y="4989650"/>
            <a:ext cx="68366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F8FB-60CB-9346-BDE4-934153C3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638" y="3092183"/>
            <a:ext cx="8382413" cy="824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FontTx/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שיעור חשבון לכיתה א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EABBC-5AEA-FA4F-B36C-C38528E262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e-IL" dirty="0"/>
              <a:t>נושא השיעור: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2EF151-4A98-504F-9823-B535A37E95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/>
              <a:t>שם המורה: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7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63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1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1_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7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164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074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352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32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2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49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69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627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A7B2-2B7C-4A92-83ED-AFB4F9295A39}" type="datetimeFigureOut">
              <a:rPr lang="he-IL" smtClean="0"/>
              <a:t>ל'/סיון/תש"ף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057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.org.il/Item/?itemId=4293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74761-6EDB-5D40-A79B-9C82F478C33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114925"/>
            <a:ext cx="6704013" cy="385763"/>
          </a:xfrm>
        </p:spPr>
        <p:txBody>
          <a:bodyPr>
            <a:normAutofit fontScale="92500" lnSpcReduction="20000"/>
          </a:bodyPr>
          <a:lstStyle/>
          <a:p>
            <a:r>
              <a:rPr lang="he-IL" dirty="0">
                <a:sym typeface="Calibri"/>
              </a:rPr>
              <a:t>עם המורה:</a:t>
            </a:r>
            <a:endParaRPr lang="he-IL" sz="3300" dirty="0">
              <a:sym typeface="Calibri"/>
            </a:endParaRPr>
          </a:p>
        </p:txBody>
      </p:sp>
      <p:sp>
        <p:nvSpPr>
          <p:cNvPr id="7" name="Google Shape;238;p5"/>
          <p:cNvSpPr txBox="1">
            <a:spLocks/>
          </p:cNvSpPr>
          <p:nvPr/>
        </p:nvSpPr>
        <p:spPr>
          <a:xfrm>
            <a:off x="2222638" y="3024451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D7D31"/>
              </a:buClr>
            </a:pPr>
            <a:endParaRPr lang="he-IL" sz="54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כותרת 6">
            <a:extLst>
              <a:ext uri="{FF2B5EF4-FFF2-40B4-BE49-F238E27FC236}">
                <a16:creationId xmlns:a16="http://schemas.microsoft.com/office/drawing/2014/main" id="{C4DC48D3-AD45-4B60-8002-ED845F249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693988"/>
            <a:ext cx="11160125" cy="1470025"/>
          </a:xfrm>
        </p:spPr>
        <p:txBody>
          <a:bodyPr>
            <a:normAutofit/>
          </a:bodyPr>
          <a:lstStyle/>
          <a:p>
            <a:r>
              <a:rPr lang="he-IL" dirty="0"/>
              <a:t>מערכת שיעורים למגזר החרדי</a:t>
            </a:r>
          </a:p>
        </p:txBody>
      </p:sp>
    </p:spTree>
    <p:extLst>
      <p:ext uri="{BB962C8B-B14F-4D97-AF65-F5344CB8AC3E}">
        <p14:creationId xmlns:p14="http://schemas.microsoft.com/office/powerpoint/2010/main" val="22850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686450"/>
            <a:ext cx="10171165" cy="5485100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נערכת הצבעה על סעיפי החוק ולכל חבר וועדה ניתנת אפשרות להוסיף הסתייגויות.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לאחר אישור ההצעה ברוב קולות חברי הוועדה, החוק מועבר למליאה להצבעה בקריאה שניה. 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447675" y="0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החקיקה בכנסת</a:t>
            </a: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477172" y="1733606"/>
            <a:ext cx="1573200" cy="11758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 הוועדה</a:t>
            </a:r>
          </a:p>
        </p:txBody>
      </p:sp>
    </p:spTree>
    <p:extLst>
      <p:ext uri="{BB962C8B-B14F-4D97-AF65-F5344CB8AC3E}">
        <p14:creationId xmlns:p14="http://schemas.microsoft.com/office/powerpoint/2010/main" val="319933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737966"/>
            <a:ext cx="10171165" cy="5485100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יו"ר הכנסת מציג את כל סעיפי החוק.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הח"כים יכולים להעלות הסתייגויות לסעיפי החוק. 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נערכת הצבעה על כל סעיף והסתייגות. במידה וההסתייגות לא התקבלה, תצביע הכנסת על החוק כפי שנוסח בוועדה.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לאחר אישור כל סעיפי הצעת החוק, היא מועברת לקריאה שלישית 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0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החקיקה בכנסת</a:t>
            </a: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477172" y="1733606"/>
            <a:ext cx="1573200" cy="11758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קריאה שניה</a:t>
            </a:r>
          </a:p>
        </p:txBody>
      </p:sp>
    </p:spTree>
    <p:extLst>
      <p:ext uri="{BB962C8B-B14F-4D97-AF65-F5344CB8AC3E}">
        <p14:creationId xmlns:p14="http://schemas.microsoft.com/office/powerpoint/2010/main" val="172378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686450"/>
            <a:ext cx="10171165" cy="5485100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חברי הכנסת מצביעים על הצעת החוק כולה כפי שנוסחה בקריאה </a:t>
            </a:r>
            <a:r>
              <a:rPr lang="he-IL" sz="3200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השניה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אם ההסתייגויות לחוק בקריאה </a:t>
            </a:r>
            <a:r>
              <a:rPr lang="he-IL" sz="3200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השניה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2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 התקבלו 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ניתן להצביע </a:t>
            </a:r>
            <a:r>
              <a:rPr lang="he-IL" sz="32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מיד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בקריאה שלישית. </a:t>
            </a:r>
            <a:r>
              <a:rPr lang="he-IL" sz="3200" b="1" dirty="0">
                <a:solidFill>
                  <a:schemeClr val="accent4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התקבלו 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חלק מההסתייגויות, </a:t>
            </a:r>
            <a:r>
              <a:rPr lang="he-IL" sz="3200" b="1" dirty="0">
                <a:solidFill>
                  <a:schemeClr val="accent4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ניתן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200" b="1" dirty="0">
                <a:solidFill>
                  <a:schemeClr val="accent4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לדחות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את הקריאה השלישית בכדי לתת שהות לחשיבה נוספת של המציע בנוגע לחוק ומתן אפשרות למשיכתו בחזרה.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לאחר ההצבעה חותמים עליו הנשיא, </a:t>
            </a:r>
            <a:r>
              <a:rPr lang="he-IL" sz="3200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ראה"מ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והשר שהחוק בתחום טיפול משרדו והחוק מפורסם ב'רשומות'.</a:t>
            </a:r>
          </a:p>
        </p:txBody>
      </p: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447675" y="-25401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החקיקה בכנסת</a:t>
            </a: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349345" y="1517073"/>
            <a:ext cx="1701027" cy="21613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קריאה שקריאה שלישית וחתימה</a:t>
            </a:r>
          </a:p>
          <a:p>
            <a:pPr algn="ctr"/>
            <a:r>
              <a:rPr lang="he-IL" sz="2400" b="1" dirty="0" err="1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ניה</a:t>
            </a:r>
            <a:endParaRPr lang="he-IL" sz="24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854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63118" y="437881"/>
            <a:ext cx="10335449" cy="58941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800" b="1" dirty="0"/>
          </a:p>
          <a:p>
            <a:endParaRPr lang="he-IL" sz="2800" b="1" dirty="0"/>
          </a:p>
          <a:p>
            <a:pPr algn="just" rtl="1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ועדת שרים לענייני חקיקה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תדון ביום ראשון הקרוב בהצעת חוק ממשלתית לטובת אוכלוסיית האזרחים הוותיקים בישראל. על פי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החוק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קצבת הבטחת הכנסה תוצמד לשכר הממוצע במשק - בעלות של 662 מיליון שקל בשנה.</a:t>
            </a:r>
          </a:p>
          <a:p>
            <a:pPr algn="just" rtl="1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העלאת הקצבאות אמורה להעלות את כל הקשישים בישראל מעל לקו העוני והיא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זוכה לתמיכה של ראש הממשלה, בנימין נתניהו, ושל שרת המשפטים, איילת שקד. מנגד, במשרד האוצר מתנגדים לחוק.</a:t>
            </a:r>
          </a:p>
          <a:p>
            <a:pPr algn="just" rtl="1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פי ההצעה, קצבת אזרח ותיק בתוספת השלמת הכנסה שמשולמת ליחיד תגדל מ-3,112 שקל בחודש ל-3,454 שקל בחודש.</a:t>
            </a:r>
          </a:p>
          <a:p>
            <a:pPr algn="just" rtl="1"/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fontAlgn="base"/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 חוק ממשלתית- דוגמא</a:t>
            </a:r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187189" y="2039844"/>
            <a:ext cx="1906755" cy="2248822"/>
          </a:xfrm>
          <a:prstGeom prst="roundRect">
            <a:avLst/>
          </a:prstGeom>
          <a:solidFill>
            <a:srgbClr val="272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קצבת הבטחת הכנסה</a:t>
            </a:r>
          </a:p>
        </p:txBody>
      </p:sp>
    </p:spTree>
    <p:extLst>
      <p:ext uri="{BB962C8B-B14F-4D97-AF65-F5344CB8AC3E}">
        <p14:creationId xmlns:p14="http://schemas.microsoft.com/office/powerpoint/2010/main" val="210336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565944"/>
            <a:ext cx="10335449" cy="5714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800" b="1" dirty="0"/>
          </a:p>
          <a:p>
            <a:endParaRPr lang="he-IL" sz="2800" b="1" dirty="0"/>
          </a:p>
          <a:p>
            <a:pPr algn="just" rtl="1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הקצבה לזוג תסתכם ב-5,464 שקל לחודש במקום 4,918 שקל לחודש.</a:t>
            </a:r>
          </a:p>
          <a:p>
            <a:pPr algn="just" rtl="1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כמהלך משלים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יביא שר העבודה והרווחה חיים כץ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תיקון נוסף לחוק הבטחת הכנסה, שקובע כי הזכאות למענק חימום תינתן לכלל מקבלי הבטחת הכנסה בגיל פרישה, ולא כפי שנהוג היום - שרק אזרחים ותיקים שגרים באזורים שמוגדרים קרים יזכו לו. מדובר במענק שנתי שתכליתו להקל על אזרחים ותיקים בתשלומי החשמל. גובה הסיוע יסתכם ב-553 שקלים והוא יינתן מדי אוקטובר לכלל מקבלי הבטחת הכנסה. העלות השנתית של התיקון המוצע - 111 מיליון שקל.</a:t>
            </a:r>
          </a:p>
          <a:p>
            <a:pPr algn="just" rtl="1"/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fontAlgn="base"/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0" y="-25401"/>
            <a:ext cx="85993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 חוק ממשלתית- דוגמא</a:t>
            </a:r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10187189" y="2039844"/>
            <a:ext cx="1906755" cy="2248822"/>
          </a:xfrm>
          <a:prstGeom prst="roundRect">
            <a:avLst/>
          </a:prstGeom>
          <a:solidFill>
            <a:srgbClr val="272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קצבת הבטחת הכנסה</a:t>
            </a:r>
          </a:p>
        </p:txBody>
      </p:sp>
    </p:spTree>
    <p:extLst>
      <p:ext uri="{BB962C8B-B14F-4D97-AF65-F5344CB8AC3E}">
        <p14:creationId xmlns:p14="http://schemas.microsoft.com/office/powerpoint/2010/main" val="327575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565944"/>
            <a:ext cx="10132883" cy="57265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הפסד לקואליציה: </a:t>
            </a:r>
          </a:p>
          <a:p>
            <a:pPr algn="ctr" rtl="1"/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האופוזיציה הפילה הצעת חוק ממשלתית</a:t>
            </a:r>
          </a:p>
          <a:p>
            <a:pPr algn="ctr"/>
            <a:endParaRPr lang="he-IL" sz="2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just" rtl="1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ברקע ההישארות של בנט בממשלה, חוק המקרקעין הופל בקריאה שנייה ושלישית במליאת הכנסת. בעקבות כך, הקואליציה משכה את כל החוקים מסדר היום במליאה. ח"כ חסון מהמחנה הציוני: "זה רק הפרומו. ממשלת 61 – תענוג לאופוזיציה".</a:t>
            </a:r>
          </a:p>
          <a:p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תהליך חקיקה- דוגמא</a:t>
            </a:r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334248" y="847192"/>
            <a:ext cx="1774624" cy="1427149"/>
          </a:xfrm>
          <a:prstGeom prst="roundRect">
            <a:avLst/>
          </a:prstGeom>
          <a:solidFill>
            <a:srgbClr val="272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שלוש קריאות</a:t>
            </a:r>
          </a:p>
        </p:txBody>
      </p:sp>
    </p:spTree>
    <p:extLst>
      <p:ext uri="{BB962C8B-B14F-4D97-AF65-F5344CB8AC3E}">
        <p14:creationId xmlns:p14="http://schemas.microsoft.com/office/powerpoint/2010/main" val="367670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565944"/>
            <a:ext cx="10132883" cy="57265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חריקות</a:t>
            </a: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  <a:hlinkClick r:id="rId3"/>
              </a:rPr>
              <a:t> 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בקואליציית 61 חברי הכנסת: האופוזיציה הצליחה להפיל הערב (שני) הצעת חוק שקידמה הממשלה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בקריאה שנייה ושלישית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 המדובר בחוק המקרקעין אותו לא הצליחה להעביר הממשלה. בעד ההצעה הצביעו 42 חברי כנסת, בעוד 47 </a:t>
            </a:r>
            <a:r>
              <a:rPr lang="he-IL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חכ"ים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התנגדו והפילו את ההצעה. בעקבות כך, 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הקואליציה משכה את כל החוקים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מסדר היום במליאה.</a:t>
            </a:r>
          </a:p>
          <a:p>
            <a:pPr algn="just" rtl="1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יו"ר סיעת המחנה הציוני ומרכז האופוזיציה ח"כ יואל חסון הגיב בסיפוק רב לאירועים ואמר: ״ממשלת 61 זה תענוג לאופוזיציה. החוק שהפלנו לממשלה עכשיו הוא רק הפרומו״.</a:t>
            </a: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תהליך חקיקה- דוגמא</a:t>
            </a:r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334248" y="847192"/>
            <a:ext cx="1774624" cy="1427149"/>
          </a:xfrm>
          <a:prstGeom prst="roundRect">
            <a:avLst/>
          </a:prstGeom>
          <a:solidFill>
            <a:srgbClr val="272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שלוש קריאות</a:t>
            </a:r>
          </a:p>
        </p:txBody>
      </p:sp>
    </p:spTree>
    <p:extLst>
      <p:ext uri="{BB962C8B-B14F-4D97-AF65-F5344CB8AC3E}">
        <p14:creationId xmlns:p14="http://schemas.microsoft.com/office/powerpoint/2010/main" val="1106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565943"/>
            <a:ext cx="10395607" cy="5931109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 החוק של ח"כ </a:t>
            </a:r>
            <a:r>
              <a:rPr lang="he-IL" sz="2800" b="1" dirty="0" err="1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אמסלם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 מבקשת לאסור חקירה באזהרה של ראש ממשלה מכהן, אלא אם החקירה נוגעת לעבירות אלימות, סמים או ביטחון. בעבר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הונחה על שולחן הכנסת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הצעת חוק אחת דומה - </a:t>
            </a: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הצעת חוק של רונית תירוש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ח"כ לשעבר מטעם מפלגת קדימה. ההצעה של תירוש הונחה על שולחן הכנסת ב-18 בדצמבר 2010, כמעט שנתיים לאחר שאולמרט סיים את כהונתו ובנימין נתניהו חזר לתפקיד.</a:t>
            </a: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 חוק פרטית- דוגמא</a:t>
            </a:r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411691" y="1039697"/>
            <a:ext cx="1780308" cy="1661939"/>
          </a:xfrm>
          <a:prstGeom prst="roundRect">
            <a:avLst/>
          </a:prstGeom>
          <a:solidFill>
            <a:srgbClr val="272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החוק הצרפתי</a:t>
            </a:r>
          </a:p>
        </p:txBody>
      </p:sp>
    </p:spTree>
    <p:extLst>
      <p:ext uri="{BB962C8B-B14F-4D97-AF65-F5344CB8AC3E}">
        <p14:creationId xmlns:p14="http://schemas.microsoft.com/office/powerpoint/2010/main" val="247372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565943"/>
            <a:ext cx="10395607" cy="5931109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במאי 2011 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אישרה ועדת השרים לענייני חקיקה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 את הצעת החוק של תירוש, אולם בהמשך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השהתה הממשלה את תמיכתה בהצעה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 על פי </a:t>
            </a: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דבריו של שר המשפטים 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באותה עת יעקב נאמן, שעמד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בראש ועדת השרים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תמיכת הממשלה הושהתה לאחר ששלושה שרים - בני בגין, מיכאל איתן, ודן מרידור - הגישו עליה ערר. ביולי 2012 העלתה תירוש את ההצעה לדיון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בקריאה טרומית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במליאת הכנסת. בדיון נעתרה תירוש לבקשתו של נאמן </a:t>
            </a: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שלא לקיים הצבעה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הצעת החוק משום שהממשלה טרם הכריעה לגבי תמיכתה בה.</a:t>
            </a: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 חוק פרטית- דוגמא</a:t>
            </a:r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411691" y="1039697"/>
            <a:ext cx="1780308" cy="1661939"/>
          </a:xfrm>
          <a:prstGeom prst="roundRect">
            <a:avLst/>
          </a:prstGeom>
          <a:solidFill>
            <a:srgbClr val="272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החוק הצרפתי</a:t>
            </a:r>
          </a:p>
        </p:txBody>
      </p:sp>
    </p:spTree>
    <p:extLst>
      <p:ext uri="{BB962C8B-B14F-4D97-AF65-F5344CB8AC3E}">
        <p14:creationId xmlns:p14="http://schemas.microsoft.com/office/powerpoint/2010/main" val="199141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0" y="691950"/>
            <a:ext cx="12192000" cy="5816944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2226140" y="529572"/>
            <a:ext cx="5691582" cy="70644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343280" y="-105052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מבנה החוק</a:t>
            </a:r>
            <a:endParaRPr lang="en-US" sz="4000" b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rgbClr val="FFC000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4381" y="784319"/>
            <a:ext cx="5646811" cy="13386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he-IL" sz="2800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חקיקה ראשית</a:t>
            </a:r>
          </a:p>
          <a:p>
            <a:pPr algn="ctr">
              <a:lnSpc>
                <a:spcPts val="45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חוקים שנחקקו על ידי הכנסת</a:t>
            </a:r>
            <a:endParaRPr lang="en-US" sz="2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חץ למטה 6"/>
          <p:cNvSpPr/>
          <p:nvPr/>
        </p:nvSpPr>
        <p:spPr>
          <a:xfrm>
            <a:off x="10192341" y="2309498"/>
            <a:ext cx="484632" cy="742857"/>
          </a:xfrm>
          <a:prstGeom prst="downArrow">
            <a:avLst/>
          </a:prstGeom>
          <a:solidFill>
            <a:srgbClr val="FFC00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>
              <a:lnSpc>
                <a:spcPts val="4500"/>
              </a:lnSpc>
            </a:pPr>
            <a:endParaRPr lang="he-IL" sz="2800" b="1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90240" y="3196066"/>
            <a:ext cx="3004202" cy="217080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he-IL" sz="2800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חקיקת משנה</a:t>
            </a:r>
          </a:p>
          <a:p>
            <a:pPr algn="ctr"/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ידי מי שהוסמך לכך על ידי הכנסת</a:t>
            </a:r>
            <a:endParaRPr lang="en-US" sz="2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3" name="חץ למטה 22"/>
          <p:cNvSpPr/>
          <p:nvPr/>
        </p:nvSpPr>
        <p:spPr>
          <a:xfrm rot="5400000">
            <a:off x="7900674" y="4012196"/>
            <a:ext cx="484632" cy="742857"/>
          </a:xfrm>
          <a:prstGeom prst="downArrow">
            <a:avLst/>
          </a:prstGeom>
          <a:solidFill>
            <a:srgbClr val="FFC00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>
              <a:lnSpc>
                <a:spcPts val="4500"/>
              </a:lnSpc>
            </a:pPr>
            <a:endParaRPr lang="he-IL" sz="2800" b="1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482" y="2173788"/>
            <a:ext cx="7362089" cy="34392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תקנות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טכניות </a:t>
            </a: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לביצוע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תקנות</a:t>
            </a:r>
            <a:r>
              <a:rPr lang="he-IL" sz="2800" b="1" dirty="0">
                <a:solidFill>
                  <a:schemeClr val="accent5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מחוץ</a:t>
            </a:r>
            <a:r>
              <a:rPr lang="he-IL" sz="2800" b="1" dirty="0">
                <a:solidFill>
                  <a:schemeClr val="accent5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לחוק-</a:t>
            </a:r>
            <a:r>
              <a:rPr lang="he-IL" sz="2800" b="1" dirty="0">
                <a:solidFill>
                  <a:schemeClr val="accent5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פירוט לחוק שנוסח בקווים כלליים.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תקנות בניגוד לחוק- 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בשעת חירום.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צווים-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הוראות מיוחדות לגבי תקנות הממשלה.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חוקי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b="1" dirty="0">
                <a:solidFill>
                  <a:schemeClr val="accent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עזר-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בסמכותן של הרשויות המקומיות. </a:t>
            </a:r>
            <a:endParaRPr lang="en-US" sz="2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938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9CCCC86F-A3ED-4056-A71A-85D85CA1C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000" y="3230530"/>
            <a:ext cx="11160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e-IL" b="0" dirty="0"/>
              <a:t>נושא השיעור: </a:t>
            </a:r>
            <a:br>
              <a:rPr lang="en-US" b="0" dirty="0"/>
            </a:br>
            <a:r>
              <a:rPr lang="he-IL" b="0" dirty="0"/>
              <a:t>עבודת הכנסת- תהליך חקיקה</a:t>
            </a:r>
            <a:br>
              <a:rPr lang="he-IL" b="0" dirty="0"/>
            </a:br>
            <a:r>
              <a:rPr lang="he-IL" sz="4900" b="0" dirty="0">
                <a:solidFill>
                  <a:srgbClr val="002060"/>
                </a:solidFill>
              </a:rPr>
              <a:t>לכיתות י"א-י"ב</a:t>
            </a:r>
            <a:br>
              <a:rPr lang="he-IL" sz="4900" b="0" dirty="0">
                <a:solidFill>
                  <a:srgbClr val="002060"/>
                </a:solidFill>
              </a:rPr>
            </a:br>
            <a:r>
              <a:rPr lang="he-IL" sz="4900" b="0" dirty="0">
                <a:solidFill>
                  <a:srgbClr val="002060"/>
                </a:solidFill>
              </a:rPr>
              <a:t>המורה אוריאל </a:t>
            </a:r>
            <a:r>
              <a:rPr lang="he-IL" sz="4900" b="0" dirty="0" err="1">
                <a:solidFill>
                  <a:srgbClr val="002060"/>
                </a:solidFill>
              </a:rPr>
              <a:t>שמידוב</a:t>
            </a:r>
            <a:endParaRPr lang="he-IL" sz="4900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74761-6EDB-5D40-A79B-9C82F478C33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114925"/>
            <a:ext cx="6704013" cy="385763"/>
          </a:xfrm>
        </p:spPr>
        <p:txBody>
          <a:bodyPr>
            <a:normAutofit fontScale="92500" lnSpcReduction="20000"/>
          </a:bodyPr>
          <a:lstStyle/>
          <a:p>
            <a:r>
              <a:rPr lang="he-IL" dirty="0">
                <a:sym typeface="Calibri"/>
              </a:rPr>
              <a:t>עם המורה:</a:t>
            </a:r>
            <a:endParaRPr lang="he-IL" sz="3300" dirty="0">
              <a:sym typeface="Calibri"/>
            </a:endParaRPr>
          </a:p>
        </p:txBody>
      </p:sp>
      <p:sp>
        <p:nvSpPr>
          <p:cNvPr id="7" name="Google Shape;238;p5"/>
          <p:cNvSpPr txBox="1">
            <a:spLocks/>
          </p:cNvSpPr>
          <p:nvPr/>
        </p:nvSpPr>
        <p:spPr>
          <a:xfrm>
            <a:off x="2222638" y="3024451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D7D31"/>
              </a:buClr>
            </a:pPr>
            <a:endParaRPr lang="he-IL" sz="54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07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121155" y="980468"/>
            <a:ext cx="10288800" cy="5326877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1998444" y="1904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998444" y="225007"/>
            <a:ext cx="9953503" cy="15260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השוואה בין חקיקה ראשית לחקיקת משנה</a:t>
            </a:r>
            <a:endParaRPr lang="en-US" sz="4000" b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ts val="3500"/>
              </a:lnSpc>
            </a:pPr>
            <a:endParaRPr lang="he-IL" sz="4800" b="1" dirty="0">
              <a:solidFill>
                <a:srgbClr val="FFC000"/>
              </a:solidFill>
              <a:latin typeface="avivbold" pitchFamily="2" charset="-79"/>
              <a:cs typeface="Keren" pitchFamily="2" charset="-79"/>
            </a:endParaRPr>
          </a:p>
          <a:p>
            <a:pPr algn="ctr"/>
            <a:endParaRPr lang="he-IL" sz="2400" b="1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2" name="מחבר ישר 11"/>
          <p:cNvCxnSpPr>
            <a:cxnSpLocks/>
          </p:cNvCxnSpPr>
          <p:nvPr/>
        </p:nvCxnSpPr>
        <p:spPr>
          <a:xfrm>
            <a:off x="1950354" y="1141980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מעוגל 2"/>
          <p:cNvSpPr/>
          <p:nvPr/>
        </p:nvSpPr>
        <p:spPr>
          <a:xfrm>
            <a:off x="8698922" y="1141980"/>
            <a:ext cx="2003422" cy="106463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קריטריונים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5848868" y="1141980"/>
            <a:ext cx="2500551" cy="11228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חקיקה ראשית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1998444" y="1141980"/>
            <a:ext cx="3623081" cy="1172169"/>
          </a:xfrm>
          <a:prstGeom prst="roundRect">
            <a:avLst/>
          </a:prstGeom>
          <a:solidFill>
            <a:srgbClr val="83C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חקיקת משנה</a:t>
            </a:r>
          </a:p>
        </p:txBody>
      </p:sp>
      <p:sp>
        <p:nvSpPr>
          <p:cNvPr id="21" name="מלבן מעוגל 20"/>
          <p:cNvSpPr/>
          <p:nvPr/>
        </p:nvSpPr>
        <p:spPr>
          <a:xfrm>
            <a:off x="8698920" y="5046459"/>
            <a:ext cx="1860242" cy="10660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מקום החקיקה</a:t>
            </a:r>
          </a:p>
        </p:txBody>
      </p:sp>
      <p:sp>
        <p:nvSpPr>
          <p:cNvPr id="25" name="מלבן מעוגל 24"/>
          <p:cNvSpPr/>
          <p:nvPr/>
        </p:nvSpPr>
        <p:spPr>
          <a:xfrm>
            <a:off x="8697962" y="3620798"/>
            <a:ext cx="1861200" cy="129315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 מחוקקים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8697962" y="2453495"/>
            <a:ext cx="1861200" cy="10660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 מחוקק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5820220" y="2453495"/>
            <a:ext cx="2641200" cy="1009530"/>
          </a:xfrm>
          <a:prstGeom prst="roundRect">
            <a:avLst/>
          </a:prstGeom>
          <a:solidFill>
            <a:srgbClr val="83C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הכנסת בהליך חקיקה</a:t>
            </a:r>
          </a:p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998444" y="2453495"/>
            <a:ext cx="3623080" cy="10095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שרים, רשויות מקומיות</a:t>
            </a:r>
          </a:p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5837211" y="3616968"/>
            <a:ext cx="2512208" cy="12969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חוקים וחוקי יסוד</a:t>
            </a:r>
          </a:p>
        </p:txBody>
      </p:sp>
      <p:sp>
        <p:nvSpPr>
          <p:cNvPr id="29" name="מלבן מעוגל 28"/>
          <p:cNvSpPr/>
          <p:nvPr/>
        </p:nvSpPr>
        <p:spPr>
          <a:xfrm>
            <a:off x="1998444" y="3616968"/>
            <a:ext cx="3598740" cy="1296984"/>
          </a:xfrm>
          <a:prstGeom prst="roundRect">
            <a:avLst/>
          </a:prstGeom>
          <a:solidFill>
            <a:srgbClr val="83C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תקנות, צווים וחוקי עזר</a:t>
            </a:r>
          </a:p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0" name="מלבן מעוגל 29"/>
          <p:cNvSpPr/>
          <p:nvPr/>
        </p:nvSpPr>
        <p:spPr>
          <a:xfrm>
            <a:off x="5820220" y="5025567"/>
            <a:ext cx="2529199" cy="1086904"/>
          </a:xfrm>
          <a:prstGeom prst="roundRect">
            <a:avLst/>
          </a:prstGeom>
          <a:solidFill>
            <a:srgbClr val="83C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מליאת הכנסת</a:t>
            </a:r>
          </a:p>
        </p:txBody>
      </p:sp>
      <p:sp>
        <p:nvSpPr>
          <p:cNvPr id="34" name="מלבן מעוגל 33"/>
          <p:cNvSpPr/>
          <p:nvPr/>
        </p:nvSpPr>
        <p:spPr>
          <a:xfrm>
            <a:off x="1998444" y="5102941"/>
            <a:ext cx="3587407" cy="10095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משרדי ממשלה, רשויות מקומיות</a:t>
            </a:r>
          </a:p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8895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976746" y="980468"/>
            <a:ext cx="10287000" cy="5326877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5157488" y="128069"/>
            <a:ext cx="32422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651284" y="226422"/>
            <a:ext cx="9953503" cy="15260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השוואה בין חקיקה ראשית לחקיקת משנה</a:t>
            </a:r>
            <a:endParaRPr lang="en-US" sz="4000" b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ts val="3500"/>
              </a:lnSpc>
            </a:pPr>
            <a:endParaRPr lang="he-IL" sz="4800" dirty="0">
              <a:solidFill>
                <a:srgbClr val="FFC000"/>
              </a:solidFill>
              <a:latin typeface="avivbold" pitchFamily="2" charset="-79"/>
              <a:cs typeface="Keren" pitchFamily="2" charset="-79"/>
            </a:endParaRPr>
          </a:p>
          <a:p>
            <a:pPr algn="ctr"/>
            <a:endParaRPr lang="he-IL" sz="2400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8630103" y="1120007"/>
            <a:ext cx="1828891" cy="153503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נושאי החוקים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8628708" y="2745270"/>
            <a:ext cx="1830286" cy="219244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הגבלות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8628708" y="4994056"/>
            <a:ext cx="1830286" cy="10538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דוגמאות</a:t>
            </a:r>
          </a:p>
        </p:txBody>
      </p:sp>
      <p:sp>
        <p:nvSpPr>
          <p:cNvPr id="31" name="מלבן מעוגל 30"/>
          <p:cNvSpPr/>
          <p:nvPr/>
        </p:nvSpPr>
        <p:spPr>
          <a:xfrm>
            <a:off x="5684605" y="1097570"/>
            <a:ext cx="2690363" cy="15366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נושאים כלליים</a:t>
            </a:r>
          </a:p>
        </p:txBody>
      </p:sp>
      <p:sp>
        <p:nvSpPr>
          <p:cNvPr id="32" name="מלבן מעוגל 31"/>
          <p:cNvSpPr/>
          <p:nvPr/>
        </p:nvSpPr>
        <p:spPr>
          <a:xfrm>
            <a:off x="5683004" y="2719456"/>
            <a:ext cx="2690362" cy="2253818"/>
          </a:xfrm>
          <a:prstGeom prst="roundRect">
            <a:avLst/>
          </a:prstGeom>
          <a:solidFill>
            <a:srgbClr val="83C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אינם נוגדים את ערכי המדינה היהודית והדמוקרטית</a:t>
            </a:r>
          </a:p>
        </p:txBody>
      </p:sp>
      <p:sp>
        <p:nvSpPr>
          <p:cNvPr id="33" name="מלבן מעוגל 32"/>
          <p:cNvSpPr/>
          <p:nvPr/>
        </p:nvSpPr>
        <p:spPr>
          <a:xfrm>
            <a:off x="5683004" y="5019970"/>
            <a:ext cx="2692066" cy="10071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חוק שירות צבאי</a:t>
            </a:r>
          </a:p>
        </p:txBody>
      </p:sp>
      <p:sp>
        <p:nvSpPr>
          <p:cNvPr id="35" name="מלבן מעוגל 34"/>
          <p:cNvSpPr/>
          <p:nvPr/>
        </p:nvSpPr>
        <p:spPr>
          <a:xfrm>
            <a:off x="1651284" y="1081820"/>
            <a:ext cx="3769440" cy="1536687"/>
          </a:xfrm>
          <a:prstGeom prst="roundRect">
            <a:avLst/>
          </a:prstGeom>
          <a:solidFill>
            <a:srgbClr val="83C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נושאים מיוחדים והוצל"פ של חקיקה ראשית</a:t>
            </a:r>
          </a:p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6" name="מלבן מעוגל 35"/>
          <p:cNvSpPr/>
          <p:nvPr/>
        </p:nvSpPr>
        <p:spPr>
          <a:xfrm>
            <a:off x="1651524" y="2703706"/>
            <a:ext cx="3769200" cy="21809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אינם סותרים את החקיקה הראשית</a:t>
            </a:r>
          </a:p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>
            <a:off x="1651524" y="4992968"/>
            <a:ext cx="3769200" cy="1013376"/>
          </a:xfrm>
          <a:prstGeom prst="roundRect">
            <a:avLst/>
          </a:prstGeom>
          <a:solidFill>
            <a:srgbClr val="83C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תקנות, צווים </a:t>
            </a:r>
          </a:p>
          <a:p>
            <a:pPr algn="ctr" rtl="1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וחוקי עזר</a:t>
            </a:r>
          </a:p>
          <a:p>
            <a:pPr algn="ctr"/>
            <a:endParaRPr lang="he-IL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0233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63116" y="843864"/>
            <a:ext cx="11645256" cy="4869657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800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הכנסת פועלת  במליאה ובוועדות</a:t>
            </a:r>
            <a:endParaRPr lang="en-US" sz="2800" b="1" u="sng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מהי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מליאת הכנסת </a:t>
            </a: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ואלו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פעולות נעשות בה? 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מי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מנהל את הפעילות במליאה </a:t>
            </a: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ומה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הם תפקידיו הנוספים?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איזו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עבודה נעשית בוועדות </a:t>
            </a: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ולצורך מה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הן נחוצות?</a:t>
            </a: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היכן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בא לידי ביטוי ההבדל בין הצעת חוק ממשלתית להצעת חוק פרטית?</a:t>
            </a: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תארו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את השלב הפרלמנטרי בחקיקת חוק.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מהי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חקיקת משנה? </a:t>
            </a: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ציינו שני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סוגים של חקיקת משנה, וקבעו </a:t>
            </a:r>
            <a:r>
              <a:rPr lang="he-IL" sz="2800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מיהם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המוסמכים לחוקק את חוקי המשנה שציינתם.</a:t>
            </a: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163118" y="565943"/>
            <a:ext cx="5602682" cy="1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63118" y="-38102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משימה לתלמיד</a:t>
            </a:r>
            <a:endParaRPr lang="en-US" sz="4000" b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rgbClr val="FFC000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50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 txBox="1"/>
          <p:nvPr/>
        </p:nvSpPr>
        <p:spPr>
          <a:xfrm>
            <a:off x="1432430" y="3016112"/>
            <a:ext cx="1038932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algn="just"/>
            <a:r>
              <a:rPr lang="iw-IL"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796" y="1838476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w-IL"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898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תמונה 29" descr="http://elyon1.court.gov.il/heb/img/siyur/hazer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54" y="2538678"/>
            <a:ext cx="5304226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תמונה 28" descr="http://upload.wikimedia.org/wikipedia/commons/f/f6/Knesset_building_(edited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03" y="602291"/>
            <a:ext cx="4355976" cy="19435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מחבר ישר 11"/>
          <p:cNvCxnSpPr/>
          <p:nvPr/>
        </p:nvCxnSpPr>
        <p:spPr>
          <a:xfrm flipV="1">
            <a:off x="1764479" y="393700"/>
            <a:ext cx="5450282" cy="5977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036300" y="-129682"/>
            <a:ext cx="3071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נושאי המפגש</a:t>
            </a:r>
            <a:endParaRPr lang="en-US" sz="4000" b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2" name="תמונה 21" descr="http://www.iba.org.il/media/pictures/P2432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80" y="565944"/>
            <a:ext cx="2505731" cy="194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מציין מיקום תוכן 12" descr="http://upload.wikimedia.org/wikipedia/commons/thumb/b/ba/Parthenon.jpg/400px-Parthenon.jpg"/>
          <p:cNvPicPr>
            <a:picLocks noGrp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36" y="579366"/>
            <a:ext cx="2186644" cy="194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תמונה 24" descr="http://f.nanafiles.co.il/upload/Xternal/IsraBlog/33/09/56/560933/posts/1768200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36" y="2509540"/>
            <a:ext cx="3250417" cy="33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303007" y="1236087"/>
            <a:ext cx="7488832" cy="70788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תהליך החקיקה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03007" y="2660836"/>
            <a:ext cx="7488832" cy="70788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אבחנה בין חוקים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73909" y="4085585"/>
            <a:ext cx="7488832" cy="70788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חקיקה ראשית וחקיקת משנה</a:t>
            </a:r>
          </a:p>
        </p:txBody>
      </p:sp>
    </p:spTree>
    <p:extLst>
      <p:ext uri="{BB962C8B-B14F-4D97-AF65-F5344CB8AC3E}">
        <p14:creationId xmlns:p14="http://schemas.microsoft.com/office/powerpoint/2010/main" val="300192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2056237" y="657678"/>
            <a:ext cx="8446491" cy="5326877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163118" y="495300"/>
            <a:ext cx="5691582" cy="70644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חקיקת חוק- מהות</a:t>
            </a:r>
            <a:endParaRPr lang="en-US" sz="4000" b="1" dirty="0">
              <a:solidFill>
                <a:srgbClr val="FFC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rgbClr val="FFC000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6242" y="812393"/>
            <a:ext cx="6406480" cy="2019702"/>
          </a:xfrm>
          <a:prstGeom prst="roundRect">
            <a:avLst/>
          </a:prstGeom>
          <a:solidFill>
            <a:schemeClr val="accent2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he-IL" sz="4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הכנסת מחוקקת חוקים שמחייבים את האזרח ואת רשויות השלטון </a:t>
            </a:r>
            <a:endParaRPr lang="en-US" sz="40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חץ למטה 6"/>
          <p:cNvSpPr/>
          <p:nvPr/>
        </p:nvSpPr>
        <p:spPr>
          <a:xfrm rot="19551454">
            <a:off x="7861829" y="3020105"/>
            <a:ext cx="484632" cy="785946"/>
          </a:xfrm>
          <a:prstGeom prst="downArrow">
            <a:avLst/>
          </a:prstGeom>
          <a:solidFill>
            <a:srgbClr val="FFC00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>
              <a:lnSpc>
                <a:spcPts val="4500"/>
              </a:lnSpc>
            </a:pPr>
            <a:endParaRPr lang="he-IL" sz="4000" b="1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5936" y="3973428"/>
            <a:ext cx="3004202" cy="1381229"/>
          </a:xfrm>
          <a:prstGeom prst="roundRect">
            <a:avLst/>
          </a:prstGeom>
          <a:solidFill>
            <a:schemeClr val="accent2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he-IL" sz="4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הצעות חוק פרטיות</a:t>
            </a:r>
            <a:endParaRPr lang="en-US" sz="40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3" name="חץ למטה 22"/>
          <p:cNvSpPr/>
          <p:nvPr/>
        </p:nvSpPr>
        <p:spPr>
          <a:xfrm rot="1911410">
            <a:off x="3989322" y="3050848"/>
            <a:ext cx="484632" cy="785946"/>
          </a:xfrm>
          <a:prstGeom prst="downArrow">
            <a:avLst/>
          </a:prstGeom>
          <a:solidFill>
            <a:srgbClr val="FFC000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>
              <a:lnSpc>
                <a:spcPts val="4500"/>
              </a:lnSpc>
            </a:pPr>
            <a:endParaRPr lang="he-IL" sz="4000" b="1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1195" y="3984467"/>
            <a:ext cx="3004202" cy="1381229"/>
          </a:xfrm>
          <a:prstGeom prst="roundRect">
            <a:avLst/>
          </a:prstGeom>
          <a:solidFill>
            <a:schemeClr val="accent2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he-IL" sz="4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הצעות חוק ממשלתיות</a:t>
            </a:r>
            <a:endParaRPr lang="en-US" sz="40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415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466602" y="769951"/>
            <a:ext cx="9144000" cy="1432705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הנהלת המשרד הממשלתי המציע את החוק דנה בהצעה ומנסחת אותה.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516412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64588"/>
            <a:ext cx="1128335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 חוק ממשלתית- תהליך החקיקה</a:t>
            </a: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466600" y="2642052"/>
            <a:ext cx="9144000" cy="12814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בישיבת הממשלה דנים השרים בנוסח הצעת החוק ומאשרים אותה להעברה למליאת הכנסת.</a:t>
            </a:r>
            <a:endParaRPr lang="en-US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9692194" y="775507"/>
            <a:ext cx="1904064" cy="14271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דיון</a:t>
            </a:r>
          </a:p>
        </p:txBody>
      </p:sp>
      <p:sp>
        <p:nvSpPr>
          <p:cNvPr id="19" name="מלבן מעוגל 18"/>
          <p:cNvSpPr/>
          <p:nvPr/>
        </p:nvSpPr>
        <p:spPr>
          <a:xfrm>
            <a:off x="9692193" y="2617093"/>
            <a:ext cx="2027581" cy="1281807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שולחן הממשלה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466601" y="4460289"/>
            <a:ext cx="9143999" cy="1165811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דיון והצבעה במליאת הכנסת בשלוש קריאות.</a:t>
            </a:r>
            <a:endParaRPr lang="en-US" sz="3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9692193" y="4460289"/>
            <a:ext cx="1904063" cy="11658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מליאת</a:t>
            </a:r>
          </a:p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הכנסת </a:t>
            </a:r>
          </a:p>
        </p:txBody>
      </p:sp>
      <p:sp>
        <p:nvSpPr>
          <p:cNvPr id="3" name="חץ למטה 2"/>
          <p:cNvSpPr/>
          <p:nvPr/>
        </p:nvSpPr>
        <p:spPr>
          <a:xfrm>
            <a:off x="4846096" y="2175973"/>
            <a:ext cx="484632" cy="461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חץ למטה 15"/>
          <p:cNvSpPr/>
          <p:nvPr/>
        </p:nvSpPr>
        <p:spPr>
          <a:xfrm>
            <a:off x="4831132" y="3923541"/>
            <a:ext cx="484632" cy="536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3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 חוק פרטית- תהליך החקיקה</a:t>
            </a: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9792909" y="666131"/>
            <a:ext cx="2156638" cy="10524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הסכמת הסיעה</a:t>
            </a:r>
          </a:p>
        </p:txBody>
      </p:sp>
      <p:sp>
        <p:nvSpPr>
          <p:cNvPr id="36" name="מלבן מעוגל 35"/>
          <p:cNvSpPr/>
          <p:nvPr/>
        </p:nvSpPr>
        <p:spPr>
          <a:xfrm>
            <a:off x="209721" y="666130"/>
            <a:ext cx="9391479" cy="1052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הח"כ המציע את החוק קיבל את הסכמת הסיעה להגשת הצעת החוק</a:t>
            </a:r>
          </a:p>
        </p:txBody>
      </p:sp>
      <p:sp>
        <p:nvSpPr>
          <p:cNvPr id="11" name="מלבן מעוגל 10"/>
          <p:cNvSpPr/>
          <p:nvPr/>
        </p:nvSpPr>
        <p:spPr>
          <a:xfrm>
            <a:off x="209721" y="1980340"/>
            <a:ext cx="9391479" cy="1309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נשיאות הכנסת בודקת האם החוק אינו נוגד את ערכי המדינה כמדינה יהודית ודמוקרטית ומאשרת את הגשת ההצעה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9805619" y="2107639"/>
            <a:ext cx="2156638" cy="10524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אישור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224598" y="3551753"/>
            <a:ext cx="9391479" cy="8689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ההצעה עוברת לדיון מוקדם במליאה ולהצבעה</a:t>
            </a:r>
            <a:endParaRPr lang="en-US" sz="32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9805619" y="3486801"/>
            <a:ext cx="2156638" cy="954648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קריאה טרומית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209916" y="4862727"/>
            <a:ext cx="9391479" cy="84903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וועדת שרים לחקיקה מעיינת בהצעה ומאשרת את הגשתה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9805619" y="4862727"/>
            <a:ext cx="2156638" cy="8490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וועדת שרים</a:t>
            </a:r>
          </a:p>
        </p:txBody>
      </p:sp>
      <p:sp>
        <p:nvSpPr>
          <p:cNvPr id="4" name="חץ למטה 3"/>
          <p:cNvSpPr/>
          <p:nvPr/>
        </p:nvSpPr>
        <p:spPr>
          <a:xfrm>
            <a:off x="4962890" y="1718587"/>
            <a:ext cx="253544" cy="2462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חץ למטה 19"/>
          <p:cNvSpPr/>
          <p:nvPr/>
        </p:nvSpPr>
        <p:spPr>
          <a:xfrm>
            <a:off x="4893359" y="3321708"/>
            <a:ext cx="253544" cy="2462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חץ למטה 20"/>
          <p:cNvSpPr/>
          <p:nvPr/>
        </p:nvSpPr>
        <p:spPr>
          <a:xfrm>
            <a:off x="4893359" y="4545359"/>
            <a:ext cx="253544" cy="2462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7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10195530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 חוק פרטית- תהליך החקיקה</a:t>
            </a: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9501959" y="907431"/>
            <a:ext cx="1616311" cy="10524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העברה לוועדה</a:t>
            </a:r>
          </a:p>
        </p:txBody>
      </p:sp>
      <p:sp>
        <p:nvSpPr>
          <p:cNvPr id="36" name="מלבן מעוגל 35"/>
          <p:cNvSpPr/>
          <p:nvPr/>
        </p:nvSpPr>
        <p:spPr>
          <a:xfrm>
            <a:off x="209721" y="907430"/>
            <a:ext cx="9096762" cy="1052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הצעת החוק עוברת לוועדה הרלוונטית להכנת הצעת החוק לקריאה ראשונה.</a:t>
            </a:r>
          </a:p>
        </p:txBody>
      </p:sp>
      <p:sp>
        <p:nvSpPr>
          <p:cNvPr id="11" name="מלבן מעוגל 10"/>
          <p:cNvSpPr/>
          <p:nvPr/>
        </p:nvSpPr>
        <p:spPr>
          <a:xfrm>
            <a:off x="209721" y="2324308"/>
            <a:ext cx="9096762" cy="10524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דיון והצבעה במליאת הכנסת בשלוש קריאות.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9514669" y="2298907"/>
            <a:ext cx="1616311" cy="10524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מליאת הכנסת</a:t>
            </a:r>
          </a:p>
        </p:txBody>
      </p:sp>
      <p:sp>
        <p:nvSpPr>
          <p:cNvPr id="4" name="חץ למטה 3"/>
          <p:cNvSpPr/>
          <p:nvPr/>
        </p:nvSpPr>
        <p:spPr>
          <a:xfrm>
            <a:off x="4235522" y="1965348"/>
            <a:ext cx="358703" cy="33169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2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תמונה 17" descr="המליאה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560762"/>
            <a:ext cx="333375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תמונה 18" descr="נדחה דיון על העברה תקציבית של 1.3 מ' שקל לפרויקטי תחב&quot;צ - גלובס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r="12934"/>
          <a:stretch/>
        </p:blipFill>
        <p:spPr bwMode="auto">
          <a:xfrm>
            <a:off x="752475" y="3560762"/>
            <a:ext cx="3417566" cy="2276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32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71744" y="495300"/>
            <a:ext cx="10694994" cy="5815348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הח"כ (</a:t>
            </a:r>
            <a:r>
              <a:rPr lang="he-IL" sz="3200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הצע"ח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פרטית) או השר (</a:t>
            </a:r>
            <a:r>
              <a:rPr lang="he-IL" sz="3200" b="1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הצע"ח</a:t>
            </a: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ממשלתית) מציגים את החוק ומסבירים את נחיצותו וחשיבותו.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מתקיים דיון כללי והח"כים מביעים את עמדתם או עמדת סיעתם בעד ונגד.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המציע משיב לחברי הכנסת.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נערכת הצבעה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במידה וההצעה התקבלה, היא מועברת לוועדת הכנסת הרלוונטית להכנה לקריאה שניה.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163118" y="495300"/>
            <a:ext cx="5729682" cy="70644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החקיקה בכנסת</a:t>
            </a: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501289" y="1980352"/>
            <a:ext cx="1574801" cy="18189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קריאה ראשונה</a:t>
            </a:r>
          </a:p>
        </p:txBody>
      </p:sp>
    </p:spTree>
    <p:extLst>
      <p:ext uri="{BB962C8B-B14F-4D97-AF65-F5344CB8AC3E}">
        <p14:creationId xmlns:p14="http://schemas.microsoft.com/office/powerpoint/2010/main" val="222170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686450"/>
            <a:ext cx="10171165" cy="5485100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הוועדה דנה בפירוט בכל אחד מסעיפי החוק.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הוועדה מזמנת מומחים או בעלי עניין שיחוו ויביעו את דעתם בעד החוק או נגדו.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לכל חבר כנסת מכל סיעה ניתנת אפשרות להשפיע על התוכן הסופי של החוק או למתן אותו.</a:t>
            </a:r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2184401" y="474518"/>
            <a:ext cx="5729682" cy="70644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שלבי החקיקה בכנסת</a:t>
            </a:r>
          </a:p>
          <a:p>
            <a:endParaRPr lang="he-IL" dirty="0">
              <a:solidFill>
                <a:srgbClr val="FFC000"/>
              </a:solidFill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10477172" y="1733606"/>
            <a:ext cx="1573200" cy="11758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שלב הוועדה</a:t>
            </a:r>
          </a:p>
        </p:txBody>
      </p:sp>
    </p:spTree>
    <p:extLst>
      <p:ext uri="{BB962C8B-B14F-4D97-AF65-F5344CB8AC3E}">
        <p14:creationId xmlns:p14="http://schemas.microsoft.com/office/powerpoint/2010/main" val="306476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התאמה אישית 3">
      <a:dk1>
        <a:srgbClr val="FFFFFF"/>
      </a:dk1>
      <a:lt1>
        <a:srgbClr val="FFFFFF"/>
      </a:lt1>
      <a:dk2>
        <a:srgbClr val="46CBF5"/>
      </a:dk2>
      <a:lt2>
        <a:srgbClr val="E3DED1"/>
      </a:lt2>
      <a:accent1>
        <a:srgbClr val="A9DB66"/>
      </a:accent1>
      <a:accent2>
        <a:srgbClr val="46CBF5"/>
      </a:accent2>
      <a:accent3>
        <a:srgbClr val="2BFCCE"/>
      </a:accent3>
      <a:accent4>
        <a:srgbClr val="46CBF5"/>
      </a:accent4>
      <a:accent5>
        <a:srgbClr val="00B050"/>
      </a:accent5>
      <a:accent6>
        <a:srgbClr val="0070C0"/>
      </a:accent6>
      <a:hlink>
        <a:srgbClr val="00B050"/>
      </a:hlink>
      <a:folHlink>
        <a:srgbClr val="00B0F0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11970</TotalTime>
  <Words>1218</Words>
  <Application>Microsoft Office PowerPoint</Application>
  <PresentationFormat>מסך רחב</PresentationFormat>
  <Paragraphs>154</Paragraphs>
  <Slides>23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9" baseType="lpstr">
      <vt:lpstr>Arial</vt:lpstr>
      <vt:lpstr>avivbold</vt:lpstr>
      <vt:lpstr>Calibri</vt:lpstr>
      <vt:lpstr>Calibri Light</vt:lpstr>
      <vt:lpstr>Varela Round</vt:lpstr>
      <vt:lpstr>Office Theme</vt:lpstr>
      <vt:lpstr>מערכת שיעורים למגזר החרדי</vt:lpstr>
      <vt:lpstr>נושא השיעור:  עבודת הכנסת- תהליך חקיקה לכיתות י"א-י"ב המורה אוריאל שמידוב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שמידוב</dc:creator>
  <cp:lastModifiedBy>Anat Kaldaron</cp:lastModifiedBy>
  <cp:revision>411</cp:revision>
  <dcterms:created xsi:type="dcterms:W3CDTF">2020-04-26T12:31:25Z</dcterms:created>
  <dcterms:modified xsi:type="dcterms:W3CDTF">2020-06-22T08:16:15Z</dcterms:modified>
</cp:coreProperties>
</file>