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35" r:id="rId1"/>
    <p:sldMasterId id="2147483951" r:id="rId2"/>
  </p:sldMasterIdLst>
  <p:notesMasterIdLst>
    <p:notesMasterId r:id="rId28"/>
  </p:notesMasterIdLst>
  <p:sldIdLst>
    <p:sldId id="328" r:id="rId3"/>
    <p:sldId id="327" r:id="rId4"/>
    <p:sldId id="304" r:id="rId5"/>
    <p:sldId id="259" r:id="rId6"/>
    <p:sldId id="260" r:id="rId7"/>
    <p:sldId id="308" r:id="rId8"/>
    <p:sldId id="311" r:id="rId9"/>
    <p:sldId id="309" r:id="rId10"/>
    <p:sldId id="305" r:id="rId11"/>
    <p:sldId id="264" r:id="rId12"/>
    <p:sldId id="310" r:id="rId13"/>
    <p:sldId id="307" r:id="rId14"/>
    <p:sldId id="263" r:id="rId15"/>
    <p:sldId id="270" r:id="rId16"/>
    <p:sldId id="266" r:id="rId17"/>
    <p:sldId id="276" r:id="rId18"/>
    <p:sldId id="315" r:id="rId19"/>
    <p:sldId id="317" r:id="rId20"/>
    <p:sldId id="324" r:id="rId21"/>
    <p:sldId id="325" r:id="rId22"/>
    <p:sldId id="326" r:id="rId23"/>
    <p:sldId id="319" r:id="rId24"/>
    <p:sldId id="318" r:id="rId25"/>
    <p:sldId id="329"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Varela Round" panose="00000500000000000000" pitchFamily="2" charset="-79"/>
      <p:regular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6" roundtripDataSignature="AMtx7mi4jDxfASO3Lp6po8FBGxbsxHAj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99CB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F27663-54A7-4B93-B977-EF5E20BF1AF1}">
  <a:tblStyle styleId="{13F27663-54A7-4B93-B977-EF5E20BF1AF1}"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56" autoAdjust="0"/>
  </p:normalViewPr>
  <p:slideViewPr>
    <p:cSldViewPr snapToGrid="0">
      <p:cViewPr varScale="1">
        <p:scale>
          <a:sx n="86" d="100"/>
          <a:sy n="86" d="100"/>
        </p:scale>
        <p:origin x="420" y="90"/>
      </p:cViewPr>
      <p:guideLst>
        <p:guide orient="horz" pos="2160"/>
        <p:guide pos="384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56"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a:t>
            </a:fld>
            <a:endParaRPr lang="he-IL"/>
          </a:p>
        </p:txBody>
      </p:sp>
    </p:spTree>
    <p:extLst>
      <p:ext uri="{BB962C8B-B14F-4D97-AF65-F5344CB8AC3E}">
        <p14:creationId xmlns:p14="http://schemas.microsoft.com/office/powerpoint/2010/main" val="4147516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אחרי שלמדנו מהו דיבור ישיר בואו ונלמד מהו דיבור עקיף: </a:t>
            </a:r>
            <a:endParaRPr lang="en-US" dirty="0"/>
          </a:p>
          <a:p>
            <a:pPr marL="0" lvl="0" indent="0" algn="r" rtl="0">
              <a:spcBef>
                <a:spcPts val="0"/>
              </a:spcBef>
              <a:spcAft>
                <a:spcPts val="0"/>
              </a:spcAft>
              <a:buNone/>
            </a:pPr>
            <a:endParaRPr lang="he-IL" dirty="0"/>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rgbClr val="00B050"/>
                </a:solidFill>
                <a:latin typeface="Varela Round" panose="020B0604020202020204" charset="-79"/>
                <a:cs typeface="Varela Round" panose="020B0604020202020204" charset="-79"/>
              </a:rPr>
              <a:t>(לחץ להנפשה)  </a:t>
            </a:r>
            <a:r>
              <a:rPr lang="he-IL" sz="1200" b="1" dirty="0">
                <a:solidFill>
                  <a:srgbClr val="00B050"/>
                </a:solidFill>
                <a:latin typeface="Varela Round" panose="020B0604020202020204" charset="-79"/>
                <a:cs typeface="Varela Round" panose="020B0604020202020204" charset="-79"/>
              </a:rPr>
              <a:t>נמסר בשם מוסרו כלומר, הוא נמסר על ידי המוען בצורה עקיפה.  </a:t>
            </a:r>
            <a:r>
              <a:rPr lang="he-IL" sz="1200" b="0" dirty="0">
                <a:solidFill>
                  <a:srgbClr val="00B050"/>
                </a:solidFill>
                <a:latin typeface="Varela Round" panose="020B0604020202020204" charset="-79"/>
                <a:cs typeface="Varela Round" panose="020B0604020202020204" charset="-79"/>
              </a:rPr>
              <a:t>כלומר מי שמעביר דברים ששמע או קרא לא מצטט בדיוק את המילים של הכותב או הדובר. </a:t>
            </a:r>
            <a:endParaRPr lang="en-US" sz="1200" b="0"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solidFill>
                  <a:srgbClr val="00B050"/>
                </a:solidFill>
                <a:latin typeface="Varela Round" panose="020B0604020202020204" charset="-79"/>
                <a:cs typeface="Varela Round" panose="020B0604020202020204" charset="-79"/>
              </a:rPr>
              <a:t> </a:t>
            </a:r>
            <a:endParaRPr lang="he-IL" sz="800" b="0" dirty="0">
              <a:solidFill>
                <a:srgbClr val="00B050"/>
              </a:solidFill>
              <a:latin typeface="Varela Round" panose="020B0604020202020204" charset="-79"/>
              <a:cs typeface="Varela Round" panose="020B0604020202020204" charset="-79"/>
            </a:endParaRPr>
          </a:p>
          <a:p>
            <a:pPr marL="0" lvl="0" indent="0" algn="r" rtl="0">
              <a:spcBef>
                <a:spcPts val="0"/>
              </a:spcBef>
              <a:spcAft>
                <a:spcPts val="0"/>
              </a:spcAft>
              <a:buNone/>
            </a:pPr>
            <a:r>
              <a:rPr lang="he-IL" sz="1200" b="1" dirty="0">
                <a:solidFill>
                  <a:srgbClr val="00B050"/>
                </a:solidFill>
                <a:latin typeface="Varela Round" panose="020B0604020202020204" charset="-79"/>
                <a:cs typeface="Varela Round" panose="020B0604020202020204" charset="-79"/>
              </a:rPr>
              <a:t> </a:t>
            </a:r>
            <a:r>
              <a:rPr lang="he-IL" sz="1200" b="0" dirty="0">
                <a:solidFill>
                  <a:srgbClr val="00B050"/>
                </a:solidFill>
                <a:latin typeface="Varela Round" panose="020B0604020202020204" charset="-79"/>
                <a:cs typeface="Varela Round" panose="020B0604020202020204" charset="-79"/>
              </a:rPr>
              <a:t>(לחץ להנפשה) </a:t>
            </a:r>
            <a:r>
              <a:rPr lang="iw-IL" sz="1200" b="1" dirty="0">
                <a:solidFill>
                  <a:srgbClr val="00B050"/>
                </a:solidFill>
                <a:latin typeface="Varela Round" panose="020B0604020202020204" charset="-79"/>
                <a:cs typeface="Varela Round" panose="020B0604020202020204" charset="-79"/>
              </a:rPr>
              <a:t>בדרך מסירה זו אין התחייבות לדייק מלה במילה אך עם שמירה על המסר</a:t>
            </a:r>
            <a:r>
              <a:rPr lang="he-IL" sz="1200" b="1" dirty="0">
                <a:solidFill>
                  <a:srgbClr val="00B050"/>
                </a:solidFill>
                <a:latin typeface="Varela Round" panose="020B0604020202020204" charset="-79"/>
                <a:cs typeface="Varela Round" panose="020B0604020202020204" charset="-79"/>
              </a:rPr>
              <a:t>.</a:t>
            </a:r>
            <a:endParaRPr lang="en-US" sz="1200" b="1" dirty="0">
              <a:solidFill>
                <a:srgbClr val="00B050"/>
              </a:solidFill>
              <a:latin typeface="Varela Round" panose="020B0604020202020204" charset="-79"/>
              <a:cs typeface="Varela Round" panose="020B0604020202020204" charset="-79"/>
            </a:endParaRPr>
          </a:p>
          <a:p>
            <a:pPr marL="0" lvl="0" indent="0" algn="r" rtl="0">
              <a:spcBef>
                <a:spcPts val="0"/>
              </a:spcBef>
              <a:spcAft>
                <a:spcPts val="0"/>
              </a:spcAft>
              <a:buNone/>
            </a:pPr>
            <a:endParaRPr lang="he-IL" sz="1200" b="1"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rgbClr val="00B050"/>
                </a:solidFill>
                <a:latin typeface="Varela Round" panose="020B0604020202020204" charset="-79"/>
                <a:cs typeface="Varela Round" panose="020B0604020202020204" charset="-79"/>
              </a:rPr>
              <a:t>(לחץ להנפשה) </a:t>
            </a:r>
            <a:r>
              <a:rPr lang="he-IL" sz="1200" b="1" dirty="0">
                <a:solidFill>
                  <a:srgbClr val="00B050"/>
                </a:solidFill>
                <a:latin typeface="Varela Round" panose="020B0604020202020204" charset="-79"/>
                <a:cs typeface="Varela Round" panose="020B0604020202020204" charset="-79"/>
              </a:rPr>
              <a:t>עם זאת יש סיכוי שהמידע עבר  עיבוד כלשהו על ידי מוסר הידיעה.</a:t>
            </a:r>
            <a:endParaRPr lang="en-US" sz="1200" b="1"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chemeClr val="accent5">
                    <a:lumMod val="50000"/>
                  </a:schemeClr>
                </a:solidFill>
                <a:sym typeface="Varela Round"/>
              </a:rPr>
              <a:t>נהוג לכנות דיבור עקיף:  (לחץ להנפשה)  </a:t>
            </a:r>
            <a:r>
              <a:rPr lang="he-IL" sz="1200" b="1" dirty="0">
                <a:solidFill>
                  <a:schemeClr val="accent5">
                    <a:lumMod val="50000"/>
                  </a:schemeClr>
                </a:solidFill>
                <a:sym typeface="Varela Round"/>
              </a:rPr>
              <a:t>"דברים בשם מוסרם"</a:t>
            </a:r>
            <a:endParaRPr lang="he-IL" b="1" dirty="0"/>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lang="he-IL" sz="1200" dirty="0">
              <a:solidFill>
                <a:srgbClr val="00B050"/>
              </a:solidFill>
              <a:latin typeface="Varela Round" panose="020B0604020202020204" charset="-79"/>
              <a:cs typeface="Varela Round" panose="020B0604020202020204" charset="-79"/>
            </a:endParaRPr>
          </a:p>
          <a:p>
            <a:pPr marL="0" lvl="0" indent="0" algn="r" rtl="0">
              <a:spcBef>
                <a:spcPts val="0"/>
              </a:spcBef>
              <a:spcAft>
                <a:spcPts val="0"/>
              </a:spcAft>
              <a:buNone/>
            </a:pPr>
            <a:endParaRPr dirty="0"/>
          </a:p>
        </p:txBody>
      </p:sp>
      <p:sp>
        <p:nvSpPr>
          <p:cNvPr id="154" name="Google Shape;15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lgn="r" rtl="1"/>
            <a:r>
              <a:rPr lang="he-IL" sz="1200" b="1" dirty="0">
                <a:solidFill>
                  <a:schemeClr val="accent5">
                    <a:lumMod val="50000"/>
                  </a:schemeClr>
                </a:solidFill>
                <a:sym typeface="Varela Round"/>
              </a:rPr>
              <a:t>גם בכתיבת דברים שנמסרים בדיבור עקיף יש סימנים: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chemeClr val="accent5">
                    <a:lumMod val="50000"/>
                  </a:schemeClr>
                </a:solidFill>
                <a:sym typeface="Varela Round"/>
              </a:rPr>
              <a:t>(לחץ להנפשה) *   </a:t>
            </a:r>
            <a:r>
              <a:rPr lang="he-IL" sz="1200" b="1" dirty="0">
                <a:solidFill>
                  <a:schemeClr val="accent3"/>
                </a:solidFill>
                <a:latin typeface="Varela Round" panose="020B0604020202020204" charset="-79"/>
                <a:cs typeface="Varela Round" panose="020B0604020202020204" charset="-79"/>
                <a:sym typeface="Varela Round"/>
              </a:rPr>
              <a:t>כתיבה בגוף שלישי (הוא/נסתר)</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chemeClr val="accent5">
                    <a:lumMod val="50000"/>
                  </a:schemeClr>
                </a:solidFill>
                <a:sym typeface="Varela Round"/>
              </a:rPr>
              <a:t>          (לחץ להנפשה)  *    </a:t>
            </a:r>
            <a:r>
              <a:rPr lang="iw-IL" sz="1200" b="1" dirty="0">
                <a:solidFill>
                  <a:srgbClr val="0070C0"/>
                </a:solidFill>
                <a:latin typeface="Varela Round" panose="020B0604020202020204" charset="-79"/>
                <a:cs typeface="Varela Round" panose="020B0604020202020204" charset="-79"/>
              </a:rPr>
              <a:t>הדיבור העקיף מופיע רק בסוף משפט, ולפניו תופיע מילת השעבוד "ש"</a:t>
            </a:r>
            <a:r>
              <a:rPr lang="he-IL" sz="1200" b="1" dirty="0">
                <a:solidFill>
                  <a:srgbClr val="0070C0"/>
                </a:solidFill>
                <a:latin typeface="Varela Round" panose="020B0604020202020204" charset="-79"/>
                <a:cs typeface="Varela Round" panose="020B0604020202020204" charset="-79"/>
              </a:rPr>
              <a:t>...  או "</a:t>
            </a:r>
            <a:r>
              <a:rPr lang="iw-IL" sz="1200" b="1" dirty="0">
                <a:solidFill>
                  <a:srgbClr val="0070C0"/>
                </a:solidFill>
                <a:latin typeface="Varela Round" panose="020B0604020202020204" charset="-79"/>
                <a:cs typeface="Varela Round" panose="020B0604020202020204" charset="-79"/>
              </a:rPr>
              <a:t>כי</a:t>
            </a:r>
            <a:r>
              <a:rPr lang="he-IL" sz="1200" b="1" dirty="0">
                <a:solidFill>
                  <a:srgbClr val="0070C0"/>
                </a:solidFill>
                <a:latin typeface="Varela Round" panose="020B0604020202020204" charset="-79"/>
                <a:cs typeface="Varela Round" panose="020B0604020202020204" charset="-79"/>
              </a:rPr>
              <a:t>"</a:t>
            </a:r>
          </a:p>
          <a:p>
            <a:pPr lvl="0" algn="r" rtl="1"/>
            <a:r>
              <a:rPr lang="he-IL" sz="1200" b="0" dirty="0">
                <a:solidFill>
                  <a:schemeClr val="accent5">
                    <a:lumMod val="50000"/>
                  </a:schemeClr>
                </a:solidFill>
                <a:sym typeface="Varela Round"/>
              </a:rPr>
              <a:t>    </a:t>
            </a:r>
            <a:endParaRPr lang="he-IL" sz="1600" b="0" dirty="0">
              <a:solidFill>
                <a:srgbClr val="C00000"/>
              </a:solidFill>
              <a:sym typeface="Varela Round"/>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chemeClr val="accent5">
                    <a:lumMod val="50000"/>
                  </a:schemeClr>
                </a:solidFill>
                <a:sym typeface="Varela Round"/>
              </a:rPr>
              <a:t>(לחץ להנפשה)  *    </a:t>
            </a:r>
            <a:r>
              <a:rPr lang="he-IL" sz="1200" b="1" dirty="0">
                <a:solidFill>
                  <a:schemeClr val="accent3"/>
                </a:solidFill>
                <a:latin typeface="Varela Round" panose="020B0604020202020204" charset="-79"/>
                <a:cs typeface="Varela Round" panose="020B0604020202020204" charset="-79"/>
              </a:rPr>
              <a:t>הכותב ישתמש בביטויים כמו "טוען ש...", "סבור כי..."</a:t>
            </a:r>
            <a:endParaRPr lang="he-IL" sz="1200" b="1" dirty="0">
              <a:solidFill>
                <a:schemeClr val="accent3"/>
              </a:solidFill>
              <a:latin typeface="Varela Round" panose="020B0604020202020204" charset="-79"/>
              <a:cs typeface="Varela Round" panose="020B0604020202020204" charset="-79"/>
              <a:sym typeface="Varela Round"/>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chemeClr val="accent5">
                    <a:lumMod val="50000"/>
                  </a:schemeClr>
                </a:solidFill>
                <a:sym typeface="Varela Round"/>
              </a:rPr>
              <a:t>(לחץ להנפשה)  * </a:t>
            </a:r>
            <a:r>
              <a:rPr lang="he-IL" sz="1200" b="1" dirty="0">
                <a:solidFill>
                  <a:srgbClr val="0070C0"/>
                </a:solidFill>
                <a:latin typeface="Varela Round" panose="020B0604020202020204" charset="-79"/>
                <a:cs typeface="Varela Round" panose="020B0604020202020204" charset="-79"/>
                <a:sym typeface="Varela Round"/>
              </a:rPr>
              <a:t>אין שימוש בנקודתיים</a:t>
            </a:r>
          </a:p>
          <a:p>
            <a:pPr marR="0" lvl="0" algn="r" rtl="1">
              <a:spcBef>
                <a:spcPts val="0"/>
              </a:spcBef>
              <a:spcAft>
                <a:spcPts val="0"/>
              </a:spcAft>
            </a:pPr>
            <a:endParaRPr lang="he-IL" sz="1200" b="0" dirty="0">
              <a:solidFill>
                <a:schemeClr val="accent5">
                  <a:lumMod val="50000"/>
                </a:schemeClr>
              </a:solidFill>
              <a:sym typeface="Varela Round"/>
            </a:endParaRPr>
          </a:p>
          <a:p>
            <a:pPr marR="0" lvl="0" algn="r" rtl="1">
              <a:spcBef>
                <a:spcPts val="0"/>
              </a:spcBef>
              <a:spcAft>
                <a:spcPts val="0"/>
              </a:spcAft>
            </a:pPr>
            <a:r>
              <a:rPr lang="he-IL" sz="1200" b="0" dirty="0">
                <a:solidFill>
                  <a:schemeClr val="accent5">
                    <a:lumMod val="50000"/>
                  </a:schemeClr>
                </a:solidFill>
                <a:sym typeface="Varela Round"/>
              </a:rPr>
              <a:t>(לחץ להנפשה)  * </a:t>
            </a:r>
            <a:r>
              <a:rPr lang="he-IL" sz="1200" b="1" dirty="0">
                <a:solidFill>
                  <a:schemeClr val="accent5">
                    <a:lumMod val="50000"/>
                  </a:schemeClr>
                </a:solidFill>
                <a:sym typeface="Varela Round"/>
              </a:rPr>
              <a:t>אין שימוש </a:t>
            </a:r>
            <a:r>
              <a:rPr lang="he-IL" sz="1200" b="1" dirty="0" err="1">
                <a:solidFill>
                  <a:schemeClr val="accent5">
                    <a:lumMod val="50000"/>
                  </a:schemeClr>
                </a:solidFill>
                <a:sym typeface="Varela Round"/>
              </a:rPr>
              <a:t>במרכאות</a:t>
            </a:r>
            <a:r>
              <a:rPr lang="he-IL" sz="1200" b="1" dirty="0">
                <a:solidFill>
                  <a:schemeClr val="accent5">
                    <a:lumMod val="50000"/>
                  </a:schemeClr>
                </a:solidFill>
                <a:sym typeface="Varela Round"/>
              </a:rPr>
              <a:t> </a:t>
            </a:r>
          </a:p>
          <a:p>
            <a:pPr marL="0" lvl="0" indent="0" algn="r"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שימו לב לקטע הזה.</a:t>
            </a:r>
          </a:p>
          <a:p>
            <a:pPr marL="0" lvl="0" indent="0" algn="r" rtl="0">
              <a:spcBef>
                <a:spcPts val="0"/>
              </a:spcBef>
              <a:spcAft>
                <a:spcPts val="0"/>
              </a:spcAft>
              <a:buNone/>
            </a:pPr>
            <a:r>
              <a:rPr lang="he-IL" dirty="0"/>
              <a:t>אין בו נקודתיים ולא </a:t>
            </a:r>
            <a:r>
              <a:rPr lang="he-IL" dirty="0" err="1"/>
              <a:t>מרכאות</a:t>
            </a:r>
            <a:r>
              <a:rPr lang="he-IL" dirty="0"/>
              <a:t> לפני דברי המומחה.  ניתן לראות שהדברים של המומחה נמסרים אלינו, הקוראים באופן עקיף.   גם המילים </a:t>
            </a:r>
            <a:r>
              <a:rPr lang="he-IL" b="1" dirty="0"/>
              <a:t>"לטענת המומחה"  </a:t>
            </a:r>
            <a:r>
              <a:rPr lang="he-IL" dirty="0"/>
              <a:t>מעידים על כך שדרך המסירה היא </a:t>
            </a:r>
            <a:r>
              <a:rPr lang="he-IL" b="1" dirty="0"/>
              <a:t>עקיפה</a:t>
            </a:r>
            <a:r>
              <a:rPr lang="he-IL" dirty="0"/>
              <a:t>.</a:t>
            </a:r>
            <a:endParaRPr dirty="0"/>
          </a:p>
        </p:txBody>
      </p:sp>
      <p:sp>
        <p:nvSpPr>
          <p:cNvPr id="161" name="Google Shape;16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200"/>
              <a:buFont typeface="Calibri"/>
              <a:buNone/>
            </a:pPr>
            <a:r>
              <a:rPr lang="he-IL" dirty="0"/>
              <a:t>מושג נוסף שחשוב להכיר בנושא של דיבור ישיר ועקיף הוא : </a:t>
            </a:r>
            <a:r>
              <a:rPr lang="he-IL" b="1" dirty="0"/>
              <a:t>פועלי אמירה.   מה הם אותם פועלי אמירה</a:t>
            </a:r>
            <a:endParaRPr lang="en-US" b="1" dirty="0"/>
          </a:p>
          <a:p>
            <a:pPr marL="0" lvl="0" indent="0" algn="r" rtl="0">
              <a:spcBef>
                <a:spcPts val="0"/>
              </a:spcBef>
              <a:spcAft>
                <a:spcPts val="0"/>
              </a:spcAft>
              <a:buClr>
                <a:schemeClr val="dk1"/>
              </a:buClr>
              <a:buSzPts val="1200"/>
              <a:buFont typeface="Calibri"/>
              <a:buNone/>
            </a:pPr>
            <a:endParaRPr lang="en-US" b="1" dirty="0"/>
          </a:p>
          <a:p>
            <a:pPr marL="457200" lvl="0" indent="-457200" algn="r" rtl="1">
              <a:lnSpc>
                <a:spcPct val="160000"/>
              </a:lnSpc>
              <a:spcBef>
                <a:spcPts val="0"/>
              </a:spcBef>
              <a:spcAft>
                <a:spcPts val="0"/>
              </a:spcAft>
              <a:buClr>
                <a:schemeClr val="dk1"/>
              </a:buClr>
              <a:buSzPts val="2800"/>
              <a:buChar char="•"/>
            </a:pPr>
            <a:r>
              <a:rPr lang="he-IL" sz="1200" dirty="0">
                <a:solidFill>
                  <a:srgbClr val="00B050"/>
                </a:solidFill>
              </a:rPr>
              <a:t>הפעלים הקודמים לדיבור ישיר ולדיבור עקיף נקראים פועלי אמירה.</a:t>
            </a:r>
          </a:p>
          <a:p>
            <a:pPr marL="457200" lvl="0" indent="-457200" algn="r" rtl="1">
              <a:lnSpc>
                <a:spcPct val="160000"/>
              </a:lnSpc>
              <a:spcBef>
                <a:spcPts val="1200"/>
              </a:spcBef>
              <a:spcAft>
                <a:spcPts val="0"/>
              </a:spcAft>
              <a:buClr>
                <a:srgbClr val="002060"/>
              </a:buClr>
              <a:buSzPts val="2800"/>
              <a:buChar char="•"/>
            </a:pPr>
            <a:r>
              <a:rPr lang="he-IL" sz="1200" dirty="0">
                <a:solidFill>
                  <a:srgbClr val="00B050"/>
                </a:solidFill>
              </a:rPr>
              <a:t>בדרך כלל פועלי האמירה מכינים את הקורא ומדריכים אותו כיצד לקרוא את הציטוט או המידע שיימסר.</a:t>
            </a:r>
          </a:p>
          <a:p>
            <a:pPr marL="457200" lvl="0" indent="-457200" algn="r" rtl="1">
              <a:lnSpc>
                <a:spcPct val="160000"/>
              </a:lnSpc>
              <a:spcBef>
                <a:spcPts val="1200"/>
              </a:spcBef>
              <a:spcAft>
                <a:spcPts val="0"/>
              </a:spcAft>
              <a:buClr>
                <a:srgbClr val="002060"/>
              </a:buClr>
              <a:buSzPts val="2800"/>
              <a:buChar char="•"/>
            </a:pPr>
            <a:r>
              <a:rPr lang="he-IL" sz="1200" b="0" u="sng" dirty="0">
                <a:solidFill>
                  <a:srgbClr val="00B050"/>
                </a:solidFill>
              </a:rPr>
              <a:t>פועלי אמירה</a:t>
            </a:r>
            <a:r>
              <a:rPr lang="he-IL" sz="1200" b="0" dirty="0">
                <a:solidFill>
                  <a:srgbClr val="00B050"/>
                </a:solidFill>
              </a:rPr>
              <a:t>:  </a:t>
            </a:r>
            <a:r>
              <a:rPr lang="he-IL" sz="1200" dirty="0">
                <a:solidFill>
                  <a:srgbClr val="00B050"/>
                </a:solidFill>
              </a:rPr>
              <a:t>אמר, מסר, הוסיף, דיווח, הודיע, ציין</a:t>
            </a:r>
            <a:endParaRPr lang="he-IL" dirty="0">
              <a:solidFill>
                <a:srgbClr val="00B050"/>
              </a:solidFill>
            </a:endParaRPr>
          </a:p>
          <a:p>
            <a:pPr marL="0" lvl="0" indent="0" algn="r" rtl="1">
              <a:lnSpc>
                <a:spcPct val="160000"/>
              </a:lnSpc>
              <a:spcBef>
                <a:spcPts val="0"/>
              </a:spcBef>
              <a:spcAft>
                <a:spcPts val="0"/>
              </a:spcAft>
              <a:buClr>
                <a:schemeClr val="dk1"/>
              </a:buClr>
              <a:buSzPts val="2800"/>
              <a:buNone/>
            </a:pPr>
            <a:r>
              <a:rPr lang="he-IL" sz="1200" dirty="0">
                <a:solidFill>
                  <a:schemeClr val="accent3"/>
                </a:solidFill>
              </a:rPr>
              <a:t>                           </a:t>
            </a:r>
            <a:r>
              <a:rPr lang="he-IL" dirty="0">
                <a:solidFill>
                  <a:schemeClr val="accent3"/>
                </a:solidFill>
              </a:rPr>
              <a:t>  </a:t>
            </a:r>
            <a:r>
              <a:rPr lang="he-IL" sz="1200" dirty="0">
                <a:solidFill>
                  <a:schemeClr val="accent3"/>
                </a:solidFill>
              </a:rPr>
              <a:t>הגיב, טען, קבל, האשים והזהיר</a:t>
            </a:r>
            <a:endParaRPr lang="he-IL" dirty="0">
              <a:solidFill>
                <a:schemeClr val="accent3"/>
              </a:solidFill>
            </a:endParaRPr>
          </a:p>
          <a:p>
            <a:pPr marL="0" lvl="0" indent="0" algn="r"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ילדים, כעת נתרגל:</a:t>
            </a:r>
          </a:p>
          <a:p>
            <a:pPr marL="0" lvl="0" indent="0" algn="r" rtl="0">
              <a:spcBef>
                <a:spcPts val="0"/>
              </a:spcBef>
              <a:spcAft>
                <a:spcPts val="0"/>
              </a:spcAft>
              <a:buNone/>
            </a:pPr>
            <a:r>
              <a:rPr lang="he-IL" dirty="0"/>
              <a:t>לפניכם משפט שמנוסח בדיבור ישיר. בואו נקרא אותו ביחד:  </a:t>
            </a:r>
            <a:r>
              <a:rPr lang="he-IL" b="1" dirty="0"/>
              <a:t>הם אומרים: "או, יצחק, איך אתה יודע הכל"?</a:t>
            </a:r>
          </a:p>
          <a:p>
            <a:pPr marL="0" lvl="0" indent="0" algn="r" rtl="0">
              <a:spcBef>
                <a:spcPts val="0"/>
              </a:spcBef>
              <a:spcAft>
                <a:spcPts val="0"/>
              </a:spcAft>
              <a:buNone/>
            </a:pPr>
            <a:r>
              <a:rPr lang="he-IL" b="0" dirty="0"/>
              <a:t>שימו לב לצבעים השונים</a:t>
            </a:r>
            <a:r>
              <a:rPr lang="he-IL" b="1" dirty="0"/>
              <a:t>. </a:t>
            </a:r>
            <a:r>
              <a:rPr lang="he-IL" b="0" dirty="0"/>
              <a:t>פועל האמירה הוא </a:t>
            </a:r>
            <a:r>
              <a:rPr lang="he-IL" b="1" dirty="0"/>
              <a:t>אומרים.  בכתום</a:t>
            </a:r>
            <a:r>
              <a:rPr lang="en-US" b="1" dirty="0"/>
              <a:t>/</a:t>
            </a:r>
            <a:endParaRPr lang="he-IL" b="1" dirty="0"/>
          </a:p>
          <a:p>
            <a:pPr marL="0" lvl="0" indent="0" algn="r" rtl="0">
              <a:spcBef>
                <a:spcPts val="0"/>
              </a:spcBef>
              <a:spcAft>
                <a:spcPts val="0"/>
              </a:spcAft>
              <a:buNone/>
            </a:pPr>
            <a:r>
              <a:rPr lang="he-IL" b="1" dirty="0"/>
              <a:t>הנקודתיים </a:t>
            </a:r>
            <a:r>
              <a:rPr lang="he-IL" b="0" dirty="0"/>
              <a:t>שהם סימן לציטוט בדיבור ישיר- </a:t>
            </a:r>
            <a:r>
              <a:rPr lang="he-IL" b="1" dirty="0"/>
              <a:t>באדום.  </a:t>
            </a:r>
            <a:r>
              <a:rPr lang="he-IL" b="0" dirty="0"/>
              <a:t>גם</a:t>
            </a:r>
            <a:r>
              <a:rPr lang="he-IL" b="1" dirty="0"/>
              <a:t> </a:t>
            </a:r>
            <a:r>
              <a:rPr lang="he-IL" b="1" dirty="0" err="1"/>
              <a:t>המרכאות</a:t>
            </a:r>
            <a:r>
              <a:rPr lang="he-IL" b="1" dirty="0"/>
              <a:t>  </a:t>
            </a:r>
            <a:r>
              <a:rPr lang="he-IL" b="0" dirty="0"/>
              <a:t>בצבע</a:t>
            </a:r>
            <a:r>
              <a:rPr lang="he-IL" b="1" dirty="0"/>
              <a:t> סגול </a:t>
            </a:r>
            <a:r>
              <a:rPr lang="he-IL" b="0" dirty="0"/>
              <a:t>הן סימן לתחילת ציטוט ולסופו בדיבור הישיר</a:t>
            </a:r>
            <a:r>
              <a:rPr lang="he-IL" b="1" dirty="0"/>
              <a:t>.</a:t>
            </a:r>
          </a:p>
          <a:p>
            <a:pPr marL="0" lvl="0" indent="0" algn="r" rtl="0">
              <a:spcBef>
                <a:spcPts val="0"/>
              </a:spcBef>
              <a:spcAft>
                <a:spcPts val="0"/>
              </a:spcAft>
              <a:buNone/>
            </a:pPr>
            <a:r>
              <a:rPr lang="he-IL" b="1" dirty="0"/>
              <a:t>והציטוט עצמו, הדברים המדויקים שהם אמרו בכחול</a:t>
            </a:r>
            <a:endParaRPr dirty="0"/>
          </a:p>
        </p:txBody>
      </p:sp>
      <p:sp>
        <p:nvSpPr>
          <p:cNvPr id="204" name="Google Shape;2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לעומת המשפט הקודם, לפנינו משפט בדיבור עקיף.  נקרא אותו:</a:t>
            </a:r>
            <a:endParaRPr lang="en-US" dirty="0"/>
          </a:p>
          <a:p>
            <a:pPr marL="0" lvl="0" indent="0" algn="r" rtl="0">
              <a:spcBef>
                <a:spcPts val="0"/>
              </a:spcBef>
              <a:spcAft>
                <a:spcPts val="0"/>
              </a:spcAft>
              <a:buNone/>
            </a:pPr>
            <a:r>
              <a:rPr lang="iw-IL" sz="1200" b="1" i="0" u="none" strike="noStrike" cap="none" dirty="0">
                <a:solidFill>
                  <a:srgbClr val="C00000"/>
                </a:solidFill>
                <a:latin typeface="Varela Round"/>
                <a:ea typeface="Varela Round"/>
                <a:cs typeface="Varela Round"/>
                <a:sym typeface="Varela Round"/>
              </a:rPr>
              <a:t>אמרו</a:t>
            </a:r>
            <a:r>
              <a:rPr lang="he-IL" sz="1200" b="1" dirty="0">
                <a:solidFill>
                  <a:srgbClr val="C00000"/>
                </a:solidFill>
                <a:latin typeface="Varela Round"/>
                <a:ea typeface="Varela Round"/>
                <a:cs typeface="Varela Round"/>
                <a:sym typeface="Varela Round"/>
              </a:rPr>
              <a:t>, </a:t>
            </a:r>
            <a:r>
              <a:rPr lang="iw-IL" sz="1200" b="1" i="0" u="none" strike="noStrike" cap="none" dirty="0">
                <a:solidFill>
                  <a:srgbClr val="7030A0"/>
                </a:solidFill>
                <a:latin typeface="Varela Round"/>
                <a:ea typeface="Varela Round"/>
                <a:cs typeface="Varela Round"/>
                <a:sym typeface="Varela Round"/>
              </a:rPr>
              <a:t>ש</a:t>
            </a:r>
            <a:r>
              <a:rPr lang="iw-IL" sz="1200" b="1" i="0" u="none" strike="noStrike" cap="none" dirty="0">
                <a:solidFill>
                  <a:schemeClr val="accent5">
                    <a:lumMod val="75000"/>
                  </a:schemeClr>
                </a:solidFill>
                <a:latin typeface="Varela Round"/>
                <a:ea typeface="Varela Round"/>
                <a:cs typeface="Varela Round"/>
                <a:sym typeface="Varela Round"/>
              </a:rPr>
              <a:t>מצאו חיידקי</a:t>
            </a:r>
            <a:r>
              <a:rPr lang="he-IL" sz="1200" b="1" dirty="0">
                <a:solidFill>
                  <a:schemeClr val="accent5">
                    <a:lumMod val="75000"/>
                  </a:schemeClr>
                </a:solidFill>
                <a:latin typeface="Varela Round"/>
                <a:ea typeface="Varela Round"/>
                <a:cs typeface="Varela Round"/>
                <a:sym typeface="Varela Round"/>
              </a:rPr>
              <a:t>ם </a:t>
            </a:r>
            <a:r>
              <a:rPr lang="iw-IL" sz="1200" b="1" i="0" u="none" strike="noStrike" cap="none" dirty="0">
                <a:solidFill>
                  <a:schemeClr val="accent5">
                    <a:lumMod val="75000"/>
                  </a:schemeClr>
                </a:solidFill>
                <a:latin typeface="Varela Round"/>
                <a:ea typeface="Varela Round"/>
                <a:cs typeface="Varela Round"/>
                <a:sym typeface="Varela Round"/>
              </a:rPr>
              <a:t>בתוך המים </a:t>
            </a:r>
            <a:r>
              <a:rPr lang="he-IL" sz="1200" b="1" i="0" u="none" strike="noStrike" cap="none" dirty="0">
                <a:solidFill>
                  <a:schemeClr val="accent5">
                    <a:lumMod val="75000"/>
                  </a:schemeClr>
                </a:solidFill>
                <a:latin typeface="Varela Round"/>
                <a:ea typeface="Varela Round"/>
                <a:cs typeface="Varela Round"/>
                <a:sym typeface="Varela Round"/>
              </a:rPr>
              <a:t>ולכן צריך להרתיח אותם לפני השימוש</a:t>
            </a:r>
          </a:p>
          <a:p>
            <a:pPr marL="0" lvl="0" indent="0" algn="r" rtl="0">
              <a:spcBef>
                <a:spcPts val="0"/>
              </a:spcBef>
              <a:spcAft>
                <a:spcPts val="0"/>
              </a:spcAft>
              <a:buNone/>
            </a:pPr>
            <a:r>
              <a:rPr lang="he-IL" sz="1200" b="1" i="0" u="none" strike="noStrike" cap="none" dirty="0">
                <a:solidFill>
                  <a:schemeClr val="accent5">
                    <a:lumMod val="75000"/>
                  </a:schemeClr>
                </a:solidFill>
                <a:latin typeface="Varela Round"/>
                <a:ea typeface="Varela Round"/>
                <a:cs typeface="Varela Round"/>
                <a:sym typeface="Varela Round"/>
              </a:rPr>
              <a:t>אמרו- </a:t>
            </a:r>
            <a:r>
              <a:rPr lang="he-IL" sz="1200" b="0" i="0" u="none" strike="noStrike" cap="none" dirty="0">
                <a:solidFill>
                  <a:schemeClr val="accent5">
                    <a:lumMod val="75000"/>
                  </a:schemeClr>
                </a:solidFill>
                <a:latin typeface="Varela Round"/>
                <a:ea typeface="Varela Round"/>
                <a:cs typeface="Varela Round"/>
                <a:sym typeface="Varela Round"/>
              </a:rPr>
              <a:t>פועל אמירה </a:t>
            </a:r>
            <a:r>
              <a:rPr lang="he-IL" sz="1200" b="1" i="0" u="none" strike="noStrike" cap="none" dirty="0">
                <a:solidFill>
                  <a:schemeClr val="accent5">
                    <a:lumMod val="75000"/>
                  </a:schemeClr>
                </a:solidFill>
                <a:latin typeface="Varela Round"/>
                <a:ea typeface="Varela Round"/>
                <a:cs typeface="Varela Round"/>
                <a:sym typeface="Varela Round"/>
              </a:rPr>
              <a:t>באדום.</a:t>
            </a:r>
          </a:p>
          <a:p>
            <a:pPr marL="0" lvl="0" indent="0" algn="r" rtl="0">
              <a:spcBef>
                <a:spcPts val="0"/>
              </a:spcBef>
              <a:spcAft>
                <a:spcPts val="0"/>
              </a:spcAft>
              <a:buNone/>
            </a:pPr>
            <a:r>
              <a:rPr lang="he-IL" sz="1200" b="0" i="0" u="none" strike="noStrike" cap="none" dirty="0">
                <a:solidFill>
                  <a:schemeClr val="accent5">
                    <a:lumMod val="75000"/>
                  </a:schemeClr>
                </a:solidFill>
                <a:latin typeface="Varela Round"/>
                <a:ea typeface="Varela Round"/>
                <a:cs typeface="Varela Round"/>
                <a:sym typeface="Varela Round"/>
              </a:rPr>
              <a:t>מילת שיעבוד- </a:t>
            </a:r>
            <a:r>
              <a:rPr lang="he-IL" sz="1200" b="1" i="0" u="none" strike="noStrike" cap="none" dirty="0">
                <a:solidFill>
                  <a:schemeClr val="accent5">
                    <a:lumMod val="75000"/>
                  </a:schemeClr>
                </a:solidFill>
                <a:latin typeface="Varela Round"/>
                <a:ea typeface="Varela Round"/>
                <a:cs typeface="Varela Round"/>
                <a:sym typeface="Varela Round"/>
              </a:rPr>
              <a:t>ש...- בסגול</a:t>
            </a:r>
          </a:p>
          <a:p>
            <a:pPr marL="0" lvl="0" indent="0" algn="r" rtl="0">
              <a:spcBef>
                <a:spcPts val="0"/>
              </a:spcBef>
              <a:spcAft>
                <a:spcPts val="0"/>
              </a:spcAft>
              <a:buNone/>
            </a:pPr>
            <a:r>
              <a:rPr lang="he-IL" sz="1200" b="0" i="0" u="none" strike="noStrike" cap="none" dirty="0">
                <a:solidFill>
                  <a:schemeClr val="accent5">
                    <a:lumMod val="75000"/>
                  </a:schemeClr>
                </a:solidFill>
                <a:latin typeface="Varela Round"/>
                <a:ea typeface="Varela Round"/>
                <a:cs typeface="Varela Round"/>
                <a:sym typeface="Varela Round"/>
              </a:rPr>
              <a:t>והאמירה עצמה- </a:t>
            </a:r>
            <a:r>
              <a:rPr lang="he-IL" sz="1200" b="1" i="0" u="none" strike="noStrike" cap="none" dirty="0">
                <a:solidFill>
                  <a:schemeClr val="accent5">
                    <a:lumMod val="75000"/>
                  </a:schemeClr>
                </a:solidFill>
                <a:latin typeface="Varela Round"/>
                <a:ea typeface="Varela Round"/>
                <a:cs typeface="Varela Round"/>
                <a:sym typeface="Varela Round"/>
              </a:rPr>
              <a:t>בכחול.</a:t>
            </a:r>
            <a:endParaRPr dirty="0"/>
          </a:p>
        </p:txBody>
      </p:sp>
      <p:sp>
        <p:nvSpPr>
          <p:cNvPr id="168" name="Google Shape;16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ילדים, כעת נתרגל המרות של משפטים מדיבור עקיף לדיבור ישיר ומדיבור ישיר לעקיף.</a:t>
            </a:r>
          </a:p>
          <a:p>
            <a:pPr marL="0" lvl="0" indent="0" algn="r" rtl="0">
              <a:spcBef>
                <a:spcPts val="0"/>
              </a:spcBef>
              <a:spcAft>
                <a:spcPts val="0"/>
              </a:spcAft>
              <a:buNone/>
            </a:pPr>
            <a:r>
              <a:rPr lang="he-IL" dirty="0"/>
              <a:t>נתרגל ביחד דוגמה אחת: </a:t>
            </a:r>
          </a:p>
          <a:p>
            <a:pPr marL="0" lvl="0" indent="0" algn="r" rtl="0">
              <a:spcBef>
                <a:spcPts val="0"/>
              </a:spcBef>
              <a:spcAft>
                <a:spcPts val="0"/>
              </a:spcAft>
              <a:buNone/>
            </a:pPr>
            <a:r>
              <a:rPr lang="he-IL" dirty="0"/>
              <a:t>  </a:t>
            </a:r>
            <a:r>
              <a:rPr lang="he-IL" b="1" dirty="0"/>
              <a:t>הרופאים אומרים: "אנו ממעטים לצחוק למרות שהצחוק תורם לבריאות".  </a:t>
            </a:r>
          </a:p>
          <a:p>
            <a:pPr marL="0" lvl="0" indent="0" algn="r" rtl="0">
              <a:spcBef>
                <a:spcPts val="0"/>
              </a:spcBef>
              <a:spcAft>
                <a:spcPts val="0"/>
              </a:spcAft>
              <a:buNone/>
            </a:pPr>
            <a:r>
              <a:rPr lang="he-IL" b="0" dirty="0"/>
              <a:t>שימו לב לסימני הפיסוק שהם סימני ההיכר. הנקודתיים </a:t>
            </a:r>
            <a:r>
              <a:rPr lang="he-IL" b="0" dirty="0" err="1"/>
              <a:t>והמרכאות</a:t>
            </a:r>
            <a:r>
              <a:rPr lang="he-IL" b="0" dirty="0"/>
              <a:t> מעידות שזהו דיבור ישיר. ממש כפי שנאמרו הדברים מפי הרופאים.</a:t>
            </a:r>
          </a:p>
          <a:p>
            <a:pPr marL="0" lvl="0" indent="0" algn="r" rtl="0">
              <a:spcBef>
                <a:spcPts val="0"/>
              </a:spcBef>
              <a:spcAft>
                <a:spcPts val="0"/>
              </a:spcAft>
              <a:buNone/>
            </a:pPr>
            <a:r>
              <a:rPr lang="he-IL" b="0" dirty="0"/>
              <a:t>כדי להמיר את המשפט מדיבור ישיר לעקיף עלינו להשמיט את הנקודתיים </a:t>
            </a:r>
            <a:r>
              <a:rPr lang="he-IL" b="0" dirty="0" err="1"/>
              <a:t>והמרכאות</a:t>
            </a:r>
            <a:r>
              <a:rPr lang="he-IL" b="0" dirty="0"/>
              <a:t> ולהוסיף מילת שעבוד או מילה המציינת שזו טענתם או דעתם.</a:t>
            </a:r>
          </a:p>
          <a:p>
            <a:pPr marL="0" lvl="0" indent="0" algn="r" rtl="0">
              <a:spcBef>
                <a:spcPts val="0"/>
              </a:spcBef>
              <a:spcAft>
                <a:spcPts val="0"/>
              </a:spcAft>
              <a:buNone/>
            </a:pPr>
            <a:r>
              <a:rPr lang="he-IL" b="0" dirty="0"/>
              <a:t>הנה, כך:    </a:t>
            </a:r>
            <a:r>
              <a:rPr lang="he-IL" b="1" dirty="0"/>
              <a:t>הרופאים אומרים שאנו ממעטים לצחוק למרות שהצחוק תורם לבריאות</a:t>
            </a:r>
            <a:r>
              <a:rPr lang="he-IL" b="0" dirty="0"/>
              <a:t>.</a:t>
            </a:r>
          </a:p>
          <a:p>
            <a:pPr marL="0" lvl="0" indent="0" algn="r" rtl="0">
              <a:spcBef>
                <a:spcPts val="0"/>
              </a:spcBef>
              <a:spcAft>
                <a:spcPts val="0"/>
              </a:spcAft>
              <a:buNone/>
            </a:pPr>
            <a:r>
              <a:rPr lang="he-IL" b="0" dirty="0"/>
              <a:t>או    </a:t>
            </a:r>
          </a:p>
          <a:p>
            <a:pPr marL="0" lvl="0" indent="0" algn="r" rtl="0">
              <a:spcBef>
                <a:spcPts val="0"/>
              </a:spcBef>
              <a:spcAft>
                <a:spcPts val="0"/>
              </a:spcAft>
              <a:buNone/>
            </a:pPr>
            <a:endParaRPr lang="he-IL" b="0" dirty="0"/>
          </a:p>
          <a:p>
            <a:pPr marL="0" lvl="0" indent="0" algn="r" rtl="0">
              <a:spcBef>
                <a:spcPts val="0"/>
              </a:spcBef>
              <a:spcAft>
                <a:spcPts val="0"/>
              </a:spcAft>
              <a:buNone/>
            </a:pPr>
            <a:r>
              <a:rPr lang="he-IL" b="1" dirty="0"/>
              <a:t>לדעת הרופאים אנו ממעטים לצחוק למרות שהצחוק תורם לבריאות</a:t>
            </a:r>
            <a:r>
              <a:rPr lang="he-IL" b="0" dirty="0"/>
              <a:t>:</a:t>
            </a:r>
          </a:p>
          <a:p>
            <a:pPr marL="0" lvl="0" indent="0" algn="r" rtl="0">
              <a:spcBef>
                <a:spcPts val="0"/>
              </a:spcBef>
              <a:spcAft>
                <a:spcPts val="0"/>
              </a:spcAft>
              <a:buNone/>
            </a:pPr>
            <a:endParaRPr b="0" dirty="0"/>
          </a:p>
        </p:txBody>
      </p:sp>
      <p:sp>
        <p:nvSpPr>
          <p:cNvPr id="263" name="Google Shape;26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עכשיו ילדים, נמשיך לתרגל המרות. (</a:t>
            </a:r>
            <a:r>
              <a:rPr lang="he-IL" b="1" dirty="0"/>
              <a:t>לחץ להנפשה</a:t>
            </a:r>
            <a:r>
              <a:rPr lang="he-IL" dirty="0"/>
              <a:t>).</a:t>
            </a:r>
          </a:p>
          <a:p>
            <a:pPr marL="0" lvl="0" indent="0" algn="r" rtl="0">
              <a:spcBef>
                <a:spcPts val="0"/>
              </a:spcBef>
              <a:spcAft>
                <a:spcPts val="0"/>
              </a:spcAft>
              <a:buNone/>
            </a:pPr>
            <a:r>
              <a:rPr lang="he-IL" dirty="0"/>
              <a:t>נתחיל עם תרגול המרה מדיבור ישיר (</a:t>
            </a:r>
            <a:r>
              <a:rPr lang="he-IL" b="1" dirty="0"/>
              <a:t>לחץ פעמיים להנפשה</a:t>
            </a:r>
            <a:r>
              <a:rPr lang="he-IL" dirty="0"/>
              <a:t>)  לדיבור עקיף  (</a:t>
            </a:r>
            <a:r>
              <a:rPr lang="he-IL" b="1" dirty="0"/>
              <a:t>לחץ להנפשה)</a:t>
            </a:r>
          </a:p>
          <a:p>
            <a:pPr marL="0" lvl="0" indent="0" algn="r" rtl="0">
              <a:spcBef>
                <a:spcPts val="0"/>
              </a:spcBef>
              <a:spcAft>
                <a:spcPts val="0"/>
              </a:spcAft>
              <a:buNone/>
            </a:pPr>
            <a:r>
              <a:rPr lang="he-IL" b="0" dirty="0"/>
              <a:t>המשפט הראשון הוא:   </a:t>
            </a:r>
            <a:r>
              <a:rPr lang="he-IL" b="1" dirty="0"/>
              <a:t>(לחץ להנפשה) מנהל בית הספר אמר: "בקרוב נחזיר את הלמידה בבית הספר באופן הדרגתי".</a:t>
            </a:r>
          </a:p>
          <a:p>
            <a:pPr marL="0" lvl="0" indent="0" algn="r" rtl="0">
              <a:spcBef>
                <a:spcPts val="0"/>
              </a:spcBef>
              <a:spcAft>
                <a:spcPts val="0"/>
              </a:spcAft>
              <a:buNone/>
            </a:pPr>
            <a:r>
              <a:rPr lang="he-IL" b="0" dirty="0"/>
              <a:t>כתבו במחברת את המשפט בדיבור עקיף.. אמתין לכם  </a:t>
            </a:r>
            <a:r>
              <a:rPr lang="he-IL" b="1" dirty="0"/>
              <a:t>חצי דקה    (ממתין)</a:t>
            </a:r>
          </a:p>
          <a:p>
            <a:pPr marL="0" lvl="0" indent="0" algn="r" rtl="0">
              <a:spcBef>
                <a:spcPts val="0"/>
              </a:spcBef>
              <a:spcAft>
                <a:spcPts val="0"/>
              </a:spcAft>
              <a:buNone/>
            </a:pPr>
            <a:r>
              <a:rPr lang="he-IL" b="0" dirty="0"/>
              <a:t>ובכן, תלמידים. אני בטוח שהמרתם נכון וכתבתם כך  </a:t>
            </a:r>
            <a:r>
              <a:rPr lang="he-IL" b="1" dirty="0"/>
              <a:t>(לחץ להנפשה)</a:t>
            </a:r>
          </a:p>
          <a:p>
            <a:pPr marL="0" lvl="0" indent="0" algn="r" rtl="0">
              <a:spcBef>
                <a:spcPts val="0"/>
              </a:spcBef>
              <a:spcAft>
                <a:spcPts val="0"/>
              </a:spcAft>
              <a:buNone/>
            </a:pPr>
            <a:r>
              <a:rPr lang="he-IL" b="1" dirty="0"/>
              <a:t>נמשיך לעוד משפט:  (לחץ להנפשה):  "אנחנו נשמח לשוב ללימודים שגרתיים בבית הספר" אמרו תלמידי כתה ח.</a:t>
            </a:r>
          </a:p>
          <a:p>
            <a:pPr marL="0" lvl="0" indent="0" algn="r" rtl="0">
              <a:spcBef>
                <a:spcPts val="0"/>
              </a:spcBef>
              <a:spcAft>
                <a:spcPts val="0"/>
              </a:spcAft>
              <a:buNone/>
            </a:pPr>
            <a:r>
              <a:rPr lang="he-IL" b="0" dirty="0"/>
              <a:t>שימו לב לניסוח. הציטוט מפיהם של התלמידים מופיע בראש המשפט ולכן לא יופיעו נקודתיים </a:t>
            </a:r>
          </a:p>
          <a:p>
            <a:pPr marL="0" lvl="0" indent="0" algn="r" rtl="0">
              <a:spcBef>
                <a:spcPts val="0"/>
              </a:spcBef>
              <a:spcAft>
                <a:spcPts val="0"/>
              </a:spcAft>
              <a:buNone/>
            </a:pPr>
            <a:r>
              <a:rPr lang="he-IL" b="0" dirty="0"/>
              <a:t>והדיבר העקיף יהיה (</a:t>
            </a:r>
            <a:r>
              <a:rPr lang="he-IL" b="1" dirty="0"/>
              <a:t>לחץ להנפשה</a:t>
            </a:r>
            <a:r>
              <a:rPr lang="he-IL" b="0" dirty="0"/>
              <a:t>): </a:t>
            </a:r>
            <a:r>
              <a:rPr lang="he-IL" b="1" dirty="0"/>
              <a:t>תלמידי בית הספר אמרו שישמחו לשוב ללימודים שגרתיים בבית הספר</a:t>
            </a:r>
            <a:r>
              <a:rPr lang="he-IL" b="0" dirty="0"/>
              <a:t>.</a:t>
            </a:r>
            <a:endParaRPr b="0" dirty="0"/>
          </a:p>
        </p:txBody>
      </p:sp>
      <p:sp>
        <p:nvSpPr>
          <p:cNvPr id="308" name="Google Shape;3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וכעת, נתרגל המרת משפטים מדיבור עקיף לישיר  (</a:t>
            </a:r>
            <a:r>
              <a:rPr lang="he-IL" b="1" dirty="0"/>
              <a:t>לחץ פעמיים להנפשה</a:t>
            </a:r>
            <a:r>
              <a:rPr lang="he-IL" dirty="0"/>
              <a:t>)  לישיר  (</a:t>
            </a:r>
            <a:r>
              <a:rPr lang="he-IL" b="1" dirty="0"/>
              <a:t>לחץ להנפשה</a:t>
            </a:r>
            <a:r>
              <a:rPr lang="he-IL" dirty="0"/>
              <a:t>)  </a:t>
            </a:r>
            <a:r>
              <a:rPr lang="en-US" dirty="0"/>
              <a:t> </a:t>
            </a:r>
          </a:p>
          <a:p>
            <a:pPr marL="0" lvl="0" indent="0" algn="r" rtl="0">
              <a:spcBef>
                <a:spcPts val="0"/>
              </a:spcBef>
              <a:spcAft>
                <a:spcPts val="0"/>
              </a:spcAft>
              <a:buNone/>
            </a:pPr>
            <a:r>
              <a:rPr lang="he-IL" dirty="0"/>
              <a:t>נתחיל עם  המשפט הראשון:  (</a:t>
            </a:r>
            <a:r>
              <a:rPr lang="he-IL" b="1" dirty="0"/>
              <a:t>לחץ להנפשה</a:t>
            </a:r>
            <a:r>
              <a:rPr lang="he-IL" dirty="0"/>
              <a:t>) המורים אמרו שהם מחכים לתלמידיהם בזרועות פתוחות. </a:t>
            </a:r>
          </a:p>
          <a:p>
            <a:pPr marL="0" lvl="0" indent="0" algn="r" rtl="0">
              <a:spcBef>
                <a:spcPts val="0"/>
              </a:spcBef>
              <a:spcAft>
                <a:spcPts val="0"/>
              </a:spcAft>
              <a:buNone/>
            </a:pPr>
            <a:r>
              <a:rPr lang="he-IL" dirty="0"/>
              <a:t>כדי לנסח דיבור ישיר (</a:t>
            </a:r>
            <a:r>
              <a:rPr lang="he-IL" b="1" dirty="0"/>
              <a:t>לחץ להנפשה</a:t>
            </a:r>
            <a:r>
              <a:rPr lang="he-IL" dirty="0"/>
              <a:t>) נשמיט את ש' השעבוד ונוסיף נקודתיים </a:t>
            </a:r>
            <a:r>
              <a:rPr lang="he-IL" dirty="0" err="1"/>
              <a:t>ומרכאות</a:t>
            </a:r>
            <a:r>
              <a:rPr lang="he-IL" dirty="0"/>
              <a:t> כך:  המורים אמרו: "אנו מחכים לתלמידינו בזרועות פתוחות" </a:t>
            </a:r>
          </a:p>
          <a:p>
            <a:pPr marL="0" lvl="0" indent="0" algn="r" rtl="0">
              <a:spcBef>
                <a:spcPts val="0"/>
              </a:spcBef>
              <a:spcAft>
                <a:spcPts val="0"/>
              </a:spcAft>
              <a:buNone/>
            </a:pPr>
            <a:r>
              <a:rPr lang="he-IL" b="0" dirty="0"/>
              <a:t>המשפט השני:   </a:t>
            </a:r>
            <a:r>
              <a:rPr lang="he-IL" b="1" dirty="0"/>
              <a:t>(לחץ להנפשה) צוותי החינוך ביקשו מההורים למלא הצהרת בריאות מדי יום עבור ילדיהם.</a:t>
            </a:r>
          </a:p>
          <a:p>
            <a:pPr marL="0" lvl="0" indent="0" algn="r" rtl="0">
              <a:spcBef>
                <a:spcPts val="0"/>
              </a:spcBef>
              <a:spcAft>
                <a:spcPts val="0"/>
              </a:spcAft>
              <a:buNone/>
            </a:pPr>
            <a:r>
              <a:rPr lang="he-IL" b="0" dirty="0"/>
              <a:t>כתבו במחברת את המשפט בדיבור ישיר.   הפעם, אני מבקש שתפתחו את המשפט בציטוט. </a:t>
            </a:r>
            <a:r>
              <a:rPr lang="he-IL" b="0" dirty="0" err="1"/>
              <a:t>במרכאות</a:t>
            </a:r>
            <a:r>
              <a:rPr lang="he-IL" b="0" dirty="0"/>
              <a:t>.  אמתין לכם  </a:t>
            </a:r>
            <a:r>
              <a:rPr lang="he-IL" b="1" dirty="0"/>
              <a:t>חצי דקה    (ממתין)</a:t>
            </a:r>
          </a:p>
          <a:p>
            <a:pPr marL="0" lvl="0" indent="0" algn="r" rtl="0">
              <a:spcBef>
                <a:spcPts val="0"/>
              </a:spcBef>
              <a:spcAft>
                <a:spcPts val="0"/>
              </a:spcAft>
              <a:buNone/>
            </a:pPr>
            <a:r>
              <a:rPr lang="he-IL" b="0" dirty="0"/>
              <a:t>ובכן, תלמידים. אני בטוח שניסחם נכון וכתבתם כך  </a:t>
            </a:r>
            <a:r>
              <a:rPr lang="he-IL" b="1" dirty="0"/>
              <a:t>(לחץ להנפשה)</a:t>
            </a:r>
          </a:p>
          <a:p>
            <a:pPr marL="0" lvl="0" indent="0" algn="r" rtl="0">
              <a:spcBef>
                <a:spcPts val="0"/>
              </a:spcBef>
              <a:spcAft>
                <a:spcPts val="0"/>
              </a:spcAft>
              <a:buNone/>
            </a:pPr>
            <a:r>
              <a:rPr lang="he-IL" b="1" dirty="0"/>
              <a:t>" יש למלא הצהרת בריאות עבור ילדיכם מדי יום" כך ביקשו צוותי החינוך מההורים" </a:t>
            </a:r>
          </a:p>
          <a:p>
            <a:pPr marL="0" lvl="0" indent="0" algn="r" rtl="0">
              <a:spcBef>
                <a:spcPts val="0"/>
              </a:spcBef>
              <a:spcAft>
                <a:spcPts val="0"/>
              </a:spcAft>
              <a:buNone/>
            </a:pPr>
            <a:endParaRPr lang="he-IL" b="0" dirty="0"/>
          </a:p>
          <a:p>
            <a:pPr marL="0" lvl="0" indent="0" algn="r" rtl="0">
              <a:spcBef>
                <a:spcPts val="0"/>
              </a:spcBef>
              <a:spcAft>
                <a:spcPts val="0"/>
              </a:spcAft>
              <a:buNone/>
            </a:pPr>
            <a:endParaRPr dirty="0"/>
          </a:p>
        </p:txBody>
      </p:sp>
      <p:sp>
        <p:nvSpPr>
          <p:cNvPr id="308" name="Google Shape;3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dirty="0"/>
              <a:t>תלמידות יקרות, לפנינו מדרש מאבות דרבי נתן, פרק ו', משנה ב. המדרש מספר על </a:t>
            </a:r>
            <a:r>
              <a:rPr lang="he-IL" b="1" dirty="0"/>
              <a:t>תחילת דרכו של ר' עקיבא</a:t>
            </a:r>
            <a:r>
              <a:rPr lang="he-IL" dirty="0"/>
              <a:t>.  בואו נקרא אותו ביחד.  (</a:t>
            </a:r>
            <a:r>
              <a:rPr lang="he-IL" b="1" dirty="0"/>
              <a:t>קורא</a:t>
            </a:r>
            <a:r>
              <a:rPr lang="he-IL" dirty="0"/>
              <a:t>)</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1" dirty="0">
                <a:solidFill>
                  <a:schemeClr val="accent5">
                    <a:lumMod val="75000"/>
                  </a:schemeClr>
                </a:solidFill>
                <a:effectLst/>
                <a:latin typeface="Varela Round" panose="020B0604020202020204" charset="-79"/>
                <a:cs typeface="Varela Round" panose="020B0604020202020204" charset="-79"/>
              </a:rPr>
              <a:t>בן ארבעים שנה היה [=רבי עקיבא] ולא שנה כלום.</a:t>
            </a:r>
            <a:br>
              <a:rPr lang="he-IL" sz="1200" b="1" dirty="0">
                <a:solidFill>
                  <a:schemeClr val="accent5">
                    <a:lumMod val="75000"/>
                  </a:schemeClr>
                </a:solidFill>
                <a:effectLst/>
                <a:latin typeface="Varela Round" panose="020B0604020202020204" charset="-79"/>
                <a:cs typeface="Varela Round" panose="020B0604020202020204" charset="-79"/>
              </a:rPr>
            </a:br>
            <a:r>
              <a:rPr lang="he-IL" sz="1200" b="0" dirty="0">
                <a:solidFill>
                  <a:schemeClr val="accent4">
                    <a:lumMod val="75000"/>
                  </a:schemeClr>
                </a:solidFill>
                <a:effectLst/>
                <a:latin typeface="Varela Round" panose="020B0604020202020204" charset="-79"/>
                <a:cs typeface="Varela Round" panose="020B0604020202020204" charset="-79"/>
              </a:rPr>
              <a:t>שימו לב שהשיחה המתנהלת בין ר' עקיבא לבאי הבאר, למלמד ולרבותיו נאמרת בדיבור ישיר.</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chemeClr val="accent4">
                    <a:lumMod val="75000"/>
                  </a:schemeClr>
                </a:solidFill>
                <a:effectLst/>
                <a:latin typeface="Varela Round" panose="020B0604020202020204" charset="-79"/>
                <a:cs typeface="Varela Round" panose="020B0604020202020204" charset="-79"/>
              </a:rPr>
              <a:t>קראו שוב את המדרש ובחרו שלושה משפטים והמירו אותם מדיבור ישיר לדיבור עקיף.</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chemeClr val="accent4">
                    <a:lumMod val="75000"/>
                  </a:schemeClr>
                </a:solidFill>
                <a:effectLst/>
                <a:latin typeface="Varela Round" panose="020B0604020202020204" charset="-79"/>
                <a:cs typeface="Varela Round" panose="020B0604020202020204" charset="-79"/>
              </a:rPr>
              <a:t>לאחר מכן כתבו מעל פועלי האמירה את פירושן לפי לשון ימינו.</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chemeClr val="accent4">
                    <a:lumMod val="75000"/>
                  </a:schemeClr>
                </a:solidFill>
                <a:effectLst/>
                <a:latin typeface="Varela Round" panose="020B0604020202020204" charset="-79"/>
                <a:cs typeface="Varela Round" panose="020B0604020202020204" charset="-79"/>
              </a:rPr>
              <a:t>לדוגמה: בשורה השלישית כתוב: "</a:t>
            </a:r>
            <a:r>
              <a:rPr lang="he-IL" sz="1200" b="1" dirty="0">
                <a:solidFill>
                  <a:schemeClr val="accent4">
                    <a:lumMod val="75000"/>
                  </a:schemeClr>
                </a:solidFill>
                <a:effectLst/>
                <a:latin typeface="Varela Round" panose="020B0604020202020204" charset="-79"/>
                <a:cs typeface="Varela Round" panose="020B0604020202020204" charset="-79"/>
              </a:rPr>
              <a:t>אמר מי חקק אבן זו</a:t>
            </a:r>
            <a:r>
              <a:rPr lang="he-IL" sz="1200" b="0" dirty="0">
                <a:solidFill>
                  <a:schemeClr val="accent4">
                    <a:lumMod val="75000"/>
                  </a:schemeClr>
                </a:solidFill>
                <a:effectLst/>
                <a:latin typeface="Varela Round" panose="020B0604020202020204" charset="-79"/>
                <a:cs typeface="Varela Round" panose="020B0604020202020204" charset="-79"/>
              </a:rPr>
              <a:t>?"  במקום פועל האמירה אמר נגיד בלשוננו </a:t>
            </a:r>
            <a:r>
              <a:rPr lang="he-IL" sz="1200" b="1" dirty="0">
                <a:solidFill>
                  <a:schemeClr val="accent4">
                    <a:lumMod val="75000"/>
                  </a:schemeClr>
                </a:solidFill>
                <a:effectLst/>
                <a:latin typeface="Varela Round" panose="020B0604020202020204" charset="-79"/>
                <a:cs typeface="Varela Round" panose="020B0604020202020204" charset="-79"/>
              </a:rPr>
              <a:t>שאל    אמתין לכם 10 דקות  (לחץ להנפשה)</a:t>
            </a:r>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77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0594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חזרנו.</a:t>
            </a:r>
          </a:p>
          <a:p>
            <a:br>
              <a:rPr lang="he-IL" sz="1200" b="1" dirty="0">
                <a:solidFill>
                  <a:schemeClr val="accent5">
                    <a:lumMod val="75000"/>
                  </a:schemeClr>
                </a:solidFill>
                <a:effectLst/>
                <a:latin typeface="Varela Round" panose="020B0604020202020204" charset="-79"/>
                <a:cs typeface="Varela Round" panose="020B0604020202020204" charset="-79"/>
              </a:rPr>
            </a:br>
            <a:endParaRPr lang="he-IL" b="1" dirty="0"/>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779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b="0" dirty="0"/>
          </a:p>
        </p:txBody>
      </p:sp>
      <p:sp>
        <p:nvSpPr>
          <p:cNvPr id="268" name="Google Shape;26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093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אחרי שתרגלנו ביחד המרת משפט. בצעו לבד את המשימה שלפניכם. אמתין לכם </a:t>
            </a:r>
            <a:r>
              <a:rPr lang="he-IL" b="1" dirty="0"/>
              <a:t>2 דקות</a:t>
            </a:r>
            <a:r>
              <a:rPr lang="he-IL" dirty="0"/>
              <a:t>. </a:t>
            </a:r>
            <a:endParaRPr dirty="0"/>
          </a:p>
        </p:txBody>
      </p:sp>
      <p:sp>
        <p:nvSpPr>
          <p:cNvPr id="268" name="Google Shape;26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90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לפני שנתחיל, הצטיידו ב</a:t>
            </a:r>
            <a:r>
              <a:rPr lang="he-IL" baseline="0" dirty="0"/>
              <a:t>מחברת ובכלי כתיבה.</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aseline="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aseline="0" dirty="0"/>
              <a:t>אני ממתין לכם - (</a:t>
            </a:r>
            <a:r>
              <a:rPr lang="he-IL" b="1" baseline="0" dirty="0"/>
              <a:t> שעון עצר </a:t>
            </a:r>
            <a:r>
              <a:rPr lang="he-IL" baseline="0" dirty="0"/>
              <a:t>- 30 שניות)</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aseline="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aseline="0" dirty="0"/>
              <a:t>מוכנים?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139433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200"/>
              <a:buFont typeface="Calibri"/>
              <a:buNone/>
            </a:pPr>
            <a:r>
              <a:rPr lang="iw-IL" dirty="0">
                <a:solidFill>
                  <a:srgbClr val="192A72"/>
                </a:solidFill>
              </a:rPr>
              <a:t>בואו נניח</a:t>
            </a:r>
            <a:r>
              <a:rPr lang="he-IL" dirty="0">
                <a:solidFill>
                  <a:srgbClr val="192A72"/>
                </a:solidFill>
              </a:rPr>
              <a:t>, בואו </a:t>
            </a:r>
            <a:r>
              <a:rPr lang="iw-IL" dirty="0">
                <a:solidFill>
                  <a:srgbClr val="192A72"/>
                </a:solidFill>
              </a:rPr>
              <a:t>נדמיין </a:t>
            </a:r>
            <a:endParaRPr lang="he-IL" dirty="0">
              <a:solidFill>
                <a:srgbClr val="192A72"/>
              </a:solidFill>
            </a:endParaRPr>
          </a:p>
          <a:p>
            <a:pPr marL="96848" lvl="0" indent="0" algn="r" rtl="1">
              <a:lnSpc>
                <a:spcPct val="200000"/>
              </a:lnSpc>
              <a:spcBef>
                <a:spcPts val="0"/>
              </a:spcBef>
              <a:spcAft>
                <a:spcPts val="0"/>
              </a:spcAft>
              <a:buClr>
                <a:schemeClr val="dk1"/>
              </a:buClr>
              <a:buSzPts val="2800"/>
              <a:buNone/>
            </a:pPr>
            <a:r>
              <a:rPr lang="he-IL" sz="1200" dirty="0">
                <a:solidFill>
                  <a:schemeClr val="dk1"/>
                </a:solidFill>
              </a:rPr>
              <a:t>איך היה בבית הספר?</a:t>
            </a:r>
            <a:endParaRPr lang="he-IL" dirty="0"/>
          </a:p>
          <a:p>
            <a:pPr marL="96848" lvl="0" indent="0" algn="r" rtl="1">
              <a:lnSpc>
                <a:spcPct val="200000"/>
              </a:lnSpc>
              <a:spcBef>
                <a:spcPts val="600"/>
              </a:spcBef>
              <a:spcAft>
                <a:spcPts val="0"/>
              </a:spcAft>
              <a:buClr>
                <a:schemeClr val="dk1"/>
              </a:buClr>
              <a:buSzPts val="2800"/>
              <a:buNone/>
            </a:pPr>
            <a:r>
              <a:rPr lang="he-IL" sz="1200" dirty="0">
                <a:solidFill>
                  <a:schemeClr val="dk1"/>
                </a:solidFill>
              </a:rPr>
              <a:t>מה המורה אמרה?</a:t>
            </a:r>
            <a:endParaRPr lang="he-IL" dirty="0"/>
          </a:p>
          <a:p>
            <a:pPr marL="96848" lvl="0" indent="0" algn="r" rtl="1">
              <a:lnSpc>
                <a:spcPct val="200000"/>
              </a:lnSpc>
              <a:spcBef>
                <a:spcPts val="600"/>
              </a:spcBef>
              <a:spcAft>
                <a:spcPts val="0"/>
              </a:spcAft>
              <a:buClr>
                <a:schemeClr val="dk1"/>
              </a:buClr>
              <a:buSzPts val="2800"/>
              <a:buNone/>
            </a:pPr>
            <a:r>
              <a:rPr lang="he-IL" sz="1200" dirty="0">
                <a:solidFill>
                  <a:schemeClr val="dk1"/>
                </a:solidFill>
              </a:rPr>
              <a:t>המורה אמרה:   </a:t>
            </a:r>
            <a:endParaRPr lang="he-IL" dirty="0"/>
          </a:p>
          <a:p>
            <a:pPr marL="96848" lvl="0" indent="0" algn="r" rtl="1">
              <a:lnSpc>
                <a:spcPct val="200000"/>
              </a:lnSpc>
              <a:spcBef>
                <a:spcPts val="600"/>
              </a:spcBef>
              <a:spcAft>
                <a:spcPts val="0"/>
              </a:spcAft>
              <a:buClr>
                <a:schemeClr val="dk1"/>
              </a:buClr>
              <a:buSzPts val="2800"/>
              <a:buNone/>
            </a:pPr>
            <a:r>
              <a:rPr lang="he-IL" sz="1200" dirty="0">
                <a:solidFill>
                  <a:schemeClr val="dk1"/>
                </a:solidFill>
              </a:rPr>
              <a:t>המורה אמרה ש...</a:t>
            </a:r>
          </a:p>
          <a:p>
            <a:pPr marL="96848" lvl="0" indent="0" algn="r" rtl="1">
              <a:lnSpc>
                <a:spcPct val="200000"/>
              </a:lnSpc>
              <a:spcBef>
                <a:spcPts val="600"/>
              </a:spcBef>
              <a:spcAft>
                <a:spcPts val="0"/>
              </a:spcAft>
              <a:buClr>
                <a:schemeClr val="dk1"/>
              </a:buClr>
              <a:buSzPts val="2800"/>
              <a:buNone/>
            </a:pPr>
            <a:r>
              <a:rPr lang="he-IL" sz="1200" dirty="0">
                <a:solidFill>
                  <a:schemeClr val="dk1"/>
                </a:solidFill>
              </a:rPr>
              <a:t>שימו לב לשני המשפטים האחרונים.  לכאורה, שניהם מכוונים לדברים שאמרה המורה...  אלא מה?  הם מנוסחים בדרכים שונות</a:t>
            </a:r>
          </a:p>
          <a:p>
            <a:pPr marL="96848" lvl="0" indent="0" algn="r" rtl="1">
              <a:lnSpc>
                <a:spcPct val="200000"/>
              </a:lnSpc>
              <a:spcBef>
                <a:spcPts val="600"/>
              </a:spcBef>
              <a:spcAft>
                <a:spcPts val="0"/>
              </a:spcAft>
              <a:buClr>
                <a:schemeClr val="dk1"/>
              </a:buClr>
              <a:buSzPts val="2800"/>
              <a:buNone/>
            </a:pPr>
            <a:r>
              <a:rPr lang="he-IL" sz="1200" dirty="0">
                <a:solidFill>
                  <a:schemeClr val="dk1"/>
                </a:solidFill>
              </a:rPr>
              <a:t> נקרא אותם שוב וננסה להבין מה  ההבדל ביניהם.   </a:t>
            </a:r>
            <a:r>
              <a:rPr lang="he-IL" sz="1200" b="1" dirty="0">
                <a:solidFill>
                  <a:schemeClr val="dk1"/>
                </a:solidFill>
              </a:rPr>
              <a:t>רמז:</a:t>
            </a:r>
            <a:r>
              <a:rPr lang="he-IL" sz="1200" dirty="0">
                <a:solidFill>
                  <a:schemeClr val="dk1"/>
                </a:solidFill>
              </a:rPr>
              <a:t> שימו לב לסימני הפיסוק</a:t>
            </a:r>
          </a:p>
          <a:p>
            <a:pPr marL="96848" lvl="0" indent="0" algn="r" rtl="1">
              <a:lnSpc>
                <a:spcPct val="200000"/>
              </a:lnSpc>
              <a:spcBef>
                <a:spcPts val="600"/>
              </a:spcBef>
              <a:spcAft>
                <a:spcPts val="0"/>
              </a:spcAft>
              <a:buClr>
                <a:schemeClr val="dk1"/>
              </a:buClr>
              <a:buSzPts val="2800"/>
              <a:buNone/>
            </a:pPr>
            <a:r>
              <a:rPr lang="he-IL" sz="1200" dirty="0">
                <a:solidFill>
                  <a:schemeClr val="dk1"/>
                </a:solidFill>
              </a:rPr>
              <a:t>המורה אמרה </a:t>
            </a:r>
            <a:r>
              <a:rPr lang="he-IL" sz="1200" b="1" dirty="0">
                <a:solidFill>
                  <a:schemeClr val="dk1"/>
                </a:solidFill>
              </a:rPr>
              <a:t>ש...</a:t>
            </a:r>
            <a:r>
              <a:rPr lang="he-IL" sz="1200" dirty="0">
                <a:solidFill>
                  <a:schemeClr val="dk1"/>
                </a:solidFill>
              </a:rPr>
              <a:t>    שימו לב ל- </a:t>
            </a:r>
            <a:r>
              <a:rPr lang="he-IL" sz="1200" b="1" dirty="0">
                <a:solidFill>
                  <a:schemeClr val="dk1"/>
                </a:solidFill>
              </a:rPr>
              <a:t>ש...      </a:t>
            </a:r>
            <a:r>
              <a:rPr lang="he-IL" sz="1200" dirty="0">
                <a:solidFill>
                  <a:schemeClr val="dk1"/>
                </a:solidFill>
              </a:rPr>
              <a:t>והמשפט:  </a:t>
            </a:r>
            <a:r>
              <a:rPr lang="he-IL" sz="1200" b="1" dirty="0">
                <a:solidFill>
                  <a:schemeClr val="dk1"/>
                </a:solidFill>
              </a:rPr>
              <a:t>המורה אמרה:   שימו לב לנקודתיים</a:t>
            </a:r>
          </a:p>
          <a:p>
            <a:pPr marL="96848" lvl="0" indent="0" algn="r" rtl="1">
              <a:lnSpc>
                <a:spcPct val="200000"/>
              </a:lnSpc>
              <a:spcBef>
                <a:spcPts val="600"/>
              </a:spcBef>
              <a:spcAft>
                <a:spcPts val="0"/>
              </a:spcAft>
              <a:buClr>
                <a:schemeClr val="dk1"/>
              </a:buClr>
              <a:buSzPts val="2800"/>
              <a:buNone/>
            </a:pPr>
            <a:r>
              <a:rPr lang="he-IL" sz="1200" b="1" dirty="0">
                <a:solidFill>
                  <a:schemeClr val="dk1"/>
                </a:solidFill>
              </a:rPr>
              <a:t>בהמשך נחזור לזה.</a:t>
            </a:r>
          </a:p>
          <a:p>
            <a:pPr marL="96848" lvl="0" indent="0" algn="r" rtl="1">
              <a:lnSpc>
                <a:spcPct val="200000"/>
              </a:lnSpc>
              <a:spcBef>
                <a:spcPts val="600"/>
              </a:spcBef>
              <a:spcAft>
                <a:spcPts val="0"/>
              </a:spcAft>
              <a:buClr>
                <a:schemeClr val="dk1"/>
              </a:buClr>
              <a:buSzPts val="2800"/>
              <a:buNone/>
            </a:pPr>
            <a:endParaRPr lang="he-IL" sz="1200" dirty="0">
              <a:solidFill>
                <a:schemeClr val="dk1"/>
              </a:solidFill>
            </a:endParaRPr>
          </a:p>
          <a:p>
            <a:pPr marL="96848" lvl="0" indent="0" algn="r" rtl="1">
              <a:lnSpc>
                <a:spcPct val="200000"/>
              </a:lnSpc>
              <a:spcBef>
                <a:spcPts val="600"/>
              </a:spcBef>
              <a:spcAft>
                <a:spcPts val="0"/>
              </a:spcAft>
              <a:buClr>
                <a:schemeClr val="dk1"/>
              </a:buClr>
              <a:buSzPts val="2800"/>
              <a:buNone/>
            </a:pPr>
            <a:endParaRPr lang="he-IL" sz="1200" dirty="0">
              <a:solidFill>
                <a:schemeClr val="dk1"/>
              </a:solidFill>
            </a:endParaRPr>
          </a:p>
          <a:p>
            <a:pPr marL="96848" lvl="0" indent="0" algn="r" rtl="1">
              <a:lnSpc>
                <a:spcPct val="200000"/>
              </a:lnSpc>
              <a:spcBef>
                <a:spcPts val="600"/>
              </a:spcBef>
              <a:spcAft>
                <a:spcPts val="0"/>
              </a:spcAft>
              <a:buClr>
                <a:schemeClr val="dk1"/>
              </a:buClr>
              <a:buSzPts val="2800"/>
              <a:buNone/>
            </a:pPr>
            <a:r>
              <a:rPr lang="he-IL" sz="1200" dirty="0">
                <a:solidFill>
                  <a:schemeClr val="dk1"/>
                </a:solidFill>
              </a:rPr>
              <a:t> </a:t>
            </a:r>
            <a:endParaRPr lang="he-IL" dirty="0"/>
          </a:p>
          <a:p>
            <a:pPr marL="0" lvl="0" indent="0" algn="r" rtl="0">
              <a:spcBef>
                <a:spcPts val="0"/>
              </a:spcBef>
              <a:spcAft>
                <a:spcPts val="0"/>
              </a:spcAft>
              <a:buClr>
                <a:schemeClr val="dk1"/>
              </a:buClr>
              <a:buSzPts val="1200"/>
              <a:buFont typeface="Calibri"/>
              <a:buNone/>
            </a:pPr>
            <a:endParaRPr lang="he-IL" dirty="0">
              <a:solidFill>
                <a:srgbClr val="192A72"/>
              </a:solidFill>
            </a:endParaRPr>
          </a:p>
          <a:p>
            <a:pPr marL="0" lvl="0" indent="0" algn="r"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200"/>
              <a:buFont typeface="Calibri"/>
              <a:buNone/>
            </a:pPr>
            <a:r>
              <a:rPr lang="iw-IL" dirty="0">
                <a:solidFill>
                  <a:srgbClr val="192A72"/>
                </a:solidFill>
              </a:rPr>
              <a:t>מה נלמד היום</a:t>
            </a:r>
            <a:r>
              <a:rPr lang="he-IL" dirty="0">
                <a:solidFill>
                  <a:srgbClr val="192A72"/>
                </a:solidFill>
              </a:rPr>
              <a:t>?</a:t>
            </a:r>
            <a:endParaRPr lang="en-US" dirty="0">
              <a:solidFill>
                <a:srgbClr val="192A72"/>
              </a:solidFill>
            </a:endParaRPr>
          </a:p>
          <a:p>
            <a:pPr marL="439782" lvl="0" indent="-342934" algn="r" rtl="1">
              <a:lnSpc>
                <a:spcPct val="200000"/>
              </a:lnSpc>
              <a:spcBef>
                <a:spcPts val="0"/>
              </a:spcBef>
              <a:spcAft>
                <a:spcPts val="0"/>
              </a:spcAft>
              <a:buClr>
                <a:schemeClr val="dk1"/>
              </a:buClr>
              <a:buSzPts val="2800"/>
              <a:buChar char="•"/>
            </a:pPr>
            <a:r>
              <a:rPr lang="he-IL" sz="1200" dirty="0">
                <a:solidFill>
                  <a:schemeClr val="dk1"/>
                </a:solidFill>
              </a:rPr>
              <a:t>נלמד על:</a:t>
            </a:r>
          </a:p>
          <a:p>
            <a:pPr marL="439782" lvl="0" indent="-342934" algn="r" rtl="1">
              <a:lnSpc>
                <a:spcPct val="200000"/>
              </a:lnSpc>
              <a:spcBef>
                <a:spcPts val="0"/>
              </a:spcBef>
              <a:spcAft>
                <a:spcPts val="0"/>
              </a:spcAft>
              <a:buClr>
                <a:schemeClr val="dk1"/>
              </a:buClr>
              <a:buSzPts val="2800"/>
              <a:buChar char="•"/>
            </a:pPr>
            <a:r>
              <a:rPr lang="he-IL" sz="1200" dirty="0">
                <a:solidFill>
                  <a:schemeClr val="dk1"/>
                </a:solidFill>
              </a:rPr>
              <a:t>שתי דרכי מסירה: דיבור ישיר ודיבור עקיף.   אנו מתכוונים לצורה שבה אנחנו מוסרים ומעבירים דברים.</a:t>
            </a:r>
            <a:endParaRPr lang="he-IL" dirty="0"/>
          </a:p>
          <a:p>
            <a:pPr marL="439782" lvl="0" indent="-342934" algn="r" rtl="1">
              <a:lnSpc>
                <a:spcPct val="200000"/>
              </a:lnSpc>
              <a:spcBef>
                <a:spcPts val="600"/>
              </a:spcBef>
              <a:spcAft>
                <a:spcPts val="0"/>
              </a:spcAft>
              <a:buClr>
                <a:schemeClr val="dk1"/>
              </a:buClr>
              <a:buSzPts val="2800"/>
              <a:buChar char="•"/>
            </a:pPr>
            <a:r>
              <a:rPr lang="he-IL" sz="1200" dirty="0">
                <a:solidFill>
                  <a:schemeClr val="dk1"/>
                </a:solidFill>
              </a:rPr>
              <a:t>נלמד מה התפקיד/ התרומה של כל אחת מהדרכים.</a:t>
            </a:r>
            <a:endParaRPr lang="he-IL" dirty="0"/>
          </a:p>
          <a:p>
            <a:pPr marL="439782" lvl="0" indent="-342934" algn="r" rtl="1">
              <a:lnSpc>
                <a:spcPct val="200000"/>
              </a:lnSpc>
              <a:spcBef>
                <a:spcPts val="600"/>
              </a:spcBef>
              <a:spcAft>
                <a:spcPts val="0"/>
              </a:spcAft>
              <a:buClr>
                <a:schemeClr val="dk1"/>
              </a:buClr>
              <a:buSzPts val="2800"/>
              <a:buChar char="•"/>
            </a:pPr>
            <a:r>
              <a:rPr lang="he-IL" sz="1200" dirty="0">
                <a:solidFill>
                  <a:schemeClr val="dk1"/>
                </a:solidFill>
              </a:rPr>
              <a:t>נלמד לחבר משפטים בדיבור עקיף ובדיבור ישיר.</a:t>
            </a:r>
            <a:endParaRPr lang="he-IL" dirty="0"/>
          </a:p>
          <a:p>
            <a:pPr marL="0" lvl="0" indent="0" algn="r"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200"/>
              <a:buFont typeface="Calibri"/>
              <a:buNone/>
            </a:pPr>
            <a:r>
              <a:rPr lang="he-IL" dirty="0"/>
              <a:t>כאשר אנו רוצים לספר על דברים שנאמרו, אנו נשתמש בדיבור ישיר  (לחץ להנפשה </a:t>
            </a:r>
            <a:r>
              <a:rPr lang="he-IL" b="1" dirty="0"/>
              <a:t>דיבור ישיר</a:t>
            </a:r>
            <a:r>
              <a:rPr lang="he-IL" dirty="0"/>
              <a:t>)   ובדיבור עקיף   (לחץ להנפשה </a:t>
            </a:r>
            <a:r>
              <a:rPr lang="he-IL" b="1" dirty="0"/>
              <a:t>דיבור עקיף</a:t>
            </a:r>
            <a:r>
              <a:rPr lang="he-IL" dirty="0"/>
              <a:t>)</a:t>
            </a:r>
            <a:endParaRPr lang="en-US" dirty="0"/>
          </a:p>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r>
              <a:rPr lang="he-IL" b="1" dirty="0"/>
              <a:t>מהו דיבור ישיר? </a:t>
            </a:r>
            <a:r>
              <a:rPr lang="he-IL" dirty="0"/>
              <a:t>דיבור ישיר הוא  (לחץ להנפשה) : </a:t>
            </a:r>
            <a:r>
              <a:rPr lang="he-IL" sz="1200" dirty="0">
                <a:solidFill>
                  <a:schemeClr val="accent1">
                    <a:lumMod val="50000"/>
                  </a:schemeClr>
                </a:solidFill>
              </a:rPr>
              <a:t>ציטוט הדברים כפי שנאמרו בדיוק ע"י מי שאמר אותם.</a:t>
            </a:r>
          </a:p>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r>
              <a:rPr lang="he-IL" sz="1200" dirty="0">
                <a:solidFill>
                  <a:schemeClr val="accent1">
                    <a:lumMod val="50000"/>
                  </a:schemeClr>
                </a:solidFill>
              </a:rPr>
              <a:t>אם כך, מהו </a:t>
            </a:r>
            <a:r>
              <a:rPr lang="he-IL" sz="1200" b="1" dirty="0">
                <a:solidFill>
                  <a:schemeClr val="accent1">
                    <a:lumMod val="50000"/>
                  </a:schemeClr>
                </a:solidFill>
              </a:rPr>
              <a:t>דיבור עקיף?   </a:t>
            </a:r>
            <a:r>
              <a:rPr lang="he-IL" sz="1200" dirty="0">
                <a:solidFill>
                  <a:schemeClr val="accent1">
                    <a:lumMod val="50000"/>
                  </a:schemeClr>
                </a:solidFill>
              </a:rPr>
              <a:t>דיבור עקיף הוא  (לחץ להנפשה) : העברת הדברים שנאמרו אך לא בדיוק בלשונו של מי שאמר אותם</a:t>
            </a:r>
          </a:p>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endParaRPr lang="he-IL" sz="1200" dirty="0">
              <a:solidFill>
                <a:schemeClr val="accent1">
                  <a:lumMod val="50000"/>
                </a:schemeClr>
              </a:solidFill>
            </a:endParaRPr>
          </a:p>
          <a:p>
            <a:pPr marL="0" lvl="0" indent="0" algn="r"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dirty="0"/>
              <a:t>בואו ונלמד מהו דיבור ישיר.  דיבור ישיר הוא:</a:t>
            </a:r>
            <a:endParaRPr lang="en-US" dirty="0"/>
          </a:p>
          <a:p>
            <a:pPr marL="0" lvl="0" indent="0" algn="r" rtl="0">
              <a:spcBef>
                <a:spcPts val="0"/>
              </a:spcBef>
              <a:spcAft>
                <a:spcPts val="0"/>
              </a:spcAft>
              <a:buNone/>
            </a:pPr>
            <a:endParaRPr lang="he-IL" dirty="0"/>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rgbClr val="00B050"/>
                </a:solidFill>
                <a:latin typeface="Varela Round" panose="020B0604020202020204" charset="-79"/>
                <a:cs typeface="Varela Round" panose="020B0604020202020204" charset="-79"/>
              </a:rPr>
              <a:t>(לחץ להנפשה) </a:t>
            </a:r>
            <a:r>
              <a:rPr lang="he-IL" sz="800" b="1" dirty="0">
                <a:solidFill>
                  <a:srgbClr val="00B050"/>
                </a:solidFill>
                <a:latin typeface="Varela Round" panose="020B0604020202020204" charset="-79"/>
                <a:cs typeface="Varela Round" panose="020B0604020202020204" charset="-79"/>
              </a:rPr>
              <a:t>ציטוט הדברים בדיוק כפי שנאמרו על</a:t>
            </a:r>
            <a:r>
              <a:rPr lang="iw-IL" sz="800" b="1" dirty="0">
                <a:solidFill>
                  <a:srgbClr val="00B050"/>
                </a:solidFill>
                <a:latin typeface="Varela Round" panose="020B0604020202020204" charset="-79"/>
                <a:cs typeface="Varela Round" panose="020B0604020202020204" charset="-79"/>
              </a:rPr>
              <a:t> ידי </a:t>
            </a:r>
            <a:r>
              <a:rPr lang="he-IL" sz="800" b="1" dirty="0">
                <a:solidFill>
                  <a:srgbClr val="00B050"/>
                </a:solidFill>
                <a:latin typeface="Varela Round" panose="020B0604020202020204" charset="-79"/>
                <a:cs typeface="Varela Round" panose="020B0604020202020204" charset="-79"/>
              </a:rPr>
              <a:t>מי שאמר אותם.</a:t>
            </a:r>
            <a:endParaRPr lang="en-US" sz="800" b="1"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b="1"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800" b="0" dirty="0">
                <a:solidFill>
                  <a:srgbClr val="00B050"/>
                </a:solidFill>
                <a:latin typeface="Varela Round" panose="020B0604020202020204" charset="-79"/>
                <a:cs typeface="Varela Round" panose="020B0604020202020204" charset="-79"/>
              </a:rPr>
              <a:t>(לחץ להנפשה)</a:t>
            </a:r>
            <a:r>
              <a:rPr lang="he-IL" sz="800" b="0" dirty="0">
                <a:solidFill>
                  <a:srgbClr val="C00000"/>
                </a:solidFill>
                <a:latin typeface="Varela Round" panose="020B0604020202020204" charset="-79"/>
                <a:cs typeface="Varela Round" panose="020B0604020202020204" charset="-79"/>
              </a:rPr>
              <a:t> </a:t>
            </a:r>
            <a:r>
              <a:rPr lang="he-IL" sz="800" b="1" dirty="0">
                <a:solidFill>
                  <a:srgbClr val="C00000"/>
                </a:solidFill>
                <a:latin typeface="Varela Round" panose="020B0604020202020204" charset="-79"/>
                <a:cs typeface="Varela Round" panose="020B0604020202020204" charset="-79"/>
              </a:rPr>
              <a:t>מדוע מצטטים בדיוק את הדברים?</a:t>
            </a:r>
            <a:endParaRPr lang="he-IL" sz="800" dirty="0">
              <a:solidFill>
                <a:srgbClr val="C0000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lang="he-IL" sz="800" b="1"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b="0" dirty="0">
                <a:solidFill>
                  <a:srgbClr val="00B050"/>
                </a:solidFill>
                <a:latin typeface="Varela Round" panose="020B0604020202020204" charset="-79"/>
                <a:cs typeface="Varela Round" panose="020B0604020202020204" charset="-79"/>
              </a:rPr>
              <a:t> </a:t>
            </a:r>
            <a:endParaRPr lang="he-IL" sz="800" b="0"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1" dirty="0">
                <a:solidFill>
                  <a:srgbClr val="00B050"/>
                </a:solidFill>
                <a:latin typeface="Varela Round" panose="020B0604020202020204" charset="-79"/>
                <a:cs typeface="Varela Round" panose="020B0604020202020204" charset="-79"/>
              </a:rPr>
              <a:t> </a:t>
            </a:r>
            <a:r>
              <a:rPr lang="he-IL" sz="1200" b="0" dirty="0">
                <a:solidFill>
                  <a:srgbClr val="00B050"/>
                </a:solidFill>
                <a:latin typeface="Varela Round" panose="020B0604020202020204" charset="-79"/>
                <a:cs typeface="Varela Round" panose="020B0604020202020204" charset="-79"/>
              </a:rPr>
              <a:t>(לחץ להנפשה) </a:t>
            </a:r>
            <a:r>
              <a:rPr lang="he-IL" b="1" dirty="0">
                <a:solidFill>
                  <a:schemeClr val="accent3"/>
                </a:solidFill>
                <a:latin typeface="Varela Round" panose="020B0604020202020204" charset="-79"/>
                <a:cs typeface="Varela Round" panose="020B0604020202020204" charset="-79"/>
              </a:rPr>
              <a:t>הבאת דברים מפי אומרם מנטרלת את דעתו של הכותב ומבליטה את מהימנות המידע כלפי הקורא.</a:t>
            </a:r>
          </a:p>
          <a:p>
            <a:pPr marL="0" lvl="0" indent="0" algn="r" rtl="0">
              <a:spcBef>
                <a:spcPts val="0"/>
              </a:spcBef>
              <a:spcAft>
                <a:spcPts val="0"/>
              </a:spcAft>
              <a:buNone/>
            </a:pPr>
            <a:endParaRPr lang="en-US" sz="1200" b="1" dirty="0">
              <a:solidFill>
                <a:srgbClr val="00B050"/>
              </a:solidFill>
              <a:latin typeface="Varela Round" panose="020B0604020202020204" charset="-79"/>
              <a:cs typeface="Varela Round" panose="020B0604020202020204" charset="-79"/>
            </a:endParaRPr>
          </a:p>
          <a:p>
            <a:pPr marL="0" lvl="0" indent="0" algn="r" rtl="0">
              <a:spcBef>
                <a:spcPts val="0"/>
              </a:spcBef>
              <a:spcAft>
                <a:spcPts val="0"/>
              </a:spcAft>
              <a:buNone/>
            </a:pPr>
            <a:endParaRPr lang="he-IL" sz="1200" b="1" dirty="0">
              <a:solidFill>
                <a:srgbClr val="00B050"/>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rgbClr val="00B050"/>
                </a:solidFill>
                <a:latin typeface="Varela Round" panose="020B0604020202020204" charset="-79"/>
                <a:cs typeface="Varela Round" panose="020B0604020202020204" charset="-79"/>
              </a:rPr>
              <a:t>(לחץ להנפשה) </a:t>
            </a:r>
            <a:r>
              <a:rPr lang="he-IL" b="1" dirty="0">
                <a:solidFill>
                  <a:schemeClr val="accent3"/>
                </a:solidFill>
                <a:latin typeface="Varela Round" panose="020B0604020202020204" charset="-79"/>
                <a:cs typeface="Varela Round" panose="020B0604020202020204" charset="-79"/>
              </a:rPr>
              <a:t>יצירת אמינות כלפי הקורא.</a:t>
            </a:r>
            <a:endParaRPr lang="en-US" b="1" dirty="0">
              <a:solidFill>
                <a:schemeClr val="accent3"/>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lang="he-IL" b="1" dirty="0">
              <a:solidFill>
                <a:schemeClr val="accent3"/>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rgbClr val="00B050"/>
                </a:solidFill>
                <a:latin typeface="Varela Round" panose="020B0604020202020204" charset="-79"/>
                <a:cs typeface="Varela Round" panose="020B0604020202020204" charset="-79"/>
              </a:rPr>
              <a:t>(לחץ להנפשה)</a:t>
            </a:r>
            <a:r>
              <a:rPr lang="he-IL" b="1" dirty="0">
                <a:solidFill>
                  <a:schemeClr val="accent3"/>
                </a:solidFill>
                <a:latin typeface="Varela Round" panose="020B0604020202020204" charset="-79"/>
                <a:cs typeface="Varela Round" panose="020B0604020202020204" charset="-79"/>
              </a:rPr>
              <a:t> במצבים מסוימים ליצור סוג של דיאלוג.</a:t>
            </a:r>
            <a:endParaRPr lang="en-US" b="1" dirty="0">
              <a:solidFill>
                <a:schemeClr val="accent3"/>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lang="he-IL" b="1" dirty="0">
              <a:solidFill>
                <a:schemeClr val="accent3"/>
              </a:solidFill>
              <a:latin typeface="Varela Round" panose="020B0604020202020204" charset="-79"/>
              <a:cs typeface="Varela Round" panose="020B0604020202020204" charset="-79"/>
            </a:endParaRPr>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dirty="0">
                <a:solidFill>
                  <a:srgbClr val="00B050"/>
                </a:solidFill>
                <a:latin typeface="Varela Round" panose="020B0604020202020204" charset="-79"/>
                <a:cs typeface="Varela Round" panose="020B0604020202020204" charset="-79"/>
              </a:rPr>
              <a:t>     נהוג </a:t>
            </a:r>
            <a:r>
              <a:rPr lang="he-IL" sz="1200" b="0" dirty="0">
                <a:solidFill>
                  <a:schemeClr val="accent5">
                    <a:lumMod val="50000"/>
                  </a:schemeClr>
                </a:solidFill>
                <a:sym typeface="Varela Round"/>
              </a:rPr>
              <a:t>לכנות דיבור ישיר:  (לחץ להנפשה)  </a:t>
            </a:r>
            <a:r>
              <a:rPr lang="he-IL" sz="1200" b="1" dirty="0">
                <a:solidFill>
                  <a:schemeClr val="accent5">
                    <a:lumMod val="50000"/>
                  </a:schemeClr>
                </a:solidFill>
                <a:sym typeface="Varela Round"/>
              </a:rPr>
              <a:t>"דברים בשם אומרם"</a:t>
            </a:r>
            <a:endParaRPr lang="he-IL" b="1" dirty="0"/>
          </a:p>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lang="he-IL" sz="1200" dirty="0">
              <a:solidFill>
                <a:srgbClr val="00B050"/>
              </a:solidFill>
              <a:latin typeface="Varela Round" panose="020B0604020202020204" charset="-79"/>
              <a:cs typeface="Varela Round" panose="020B0604020202020204" charset="-79"/>
            </a:endParaRPr>
          </a:p>
          <a:p>
            <a:pPr marL="0" lvl="0" indent="0" algn="r" rtl="0">
              <a:spcBef>
                <a:spcPts val="0"/>
              </a:spcBef>
              <a:spcAft>
                <a:spcPts val="0"/>
              </a:spcAft>
              <a:buNone/>
            </a:pPr>
            <a:endParaRPr dirty="0"/>
          </a:p>
        </p:txBody>
      </p:sp>
      <p:sp>
        <p:nvSpPr>
          <p:cNvPr id="154" name="Google Shape;15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r" rtl="1">
              <a:spcBef>
                <a:spcPts val="0"/>
              </a:spcBef>
              <a:spcAft>
                <a:spcPts val="0"/>
              </a:spcAft>
              <a:buNone/>
            </a:pPr>
            <a:r>
              <a:rPr lang="he-IL" b="1" u="none" dirty="0">
                <a:solidFill>
                  <a:schemeClr val="accent6">
                    <a:lumMod val="20000"/>
                    <a:lumOff val="80000"/>
                  </a:schemeClr>
                </a:solidFill>
                <a:latin typeface="Varela Round"/>
                <a:ea typeface="Varela Round"/>
                <a:cs typeface="Varela Round"/>
                <a:sym typeface="Varela Round"/>
              </a:rPr>
              <a:t>את הדיבור ישיר נזהה לפי סימני הפיסוק: </a:t>
            </a:r>
          </a:p>
          <a:p>
            <a:pPr marL="0" marR="0" lvl="0" indent="0" algn="r" rtl="1">
              <a:spcBef>
                <a:spcPts val="0"/>
              </a:spcBef>
              <a:spcAft>
                <a:spcPts val="0"/>
              </a:spcAft>
              <a:buNone/>
            </a:pPr>
            <a:r>
              <a:rPr lang="he-IL" b="0" u="none" dirty="0">
                <a:solidFill>
                  <a:schemeClr val="accent6">
                    <a:lumMod val="20000"/>
                    <a:lumOff val="80000"/>
                  </a:schemeClr>
                </a:solidFill>
                <a:latin typeface="Varela Round"/>
                <a:ea typeface="Varela Round"/>
                <a:cs typeface="Varela Round"/>
                <a:sym typeface="Varela Round"/>
              </a:rPr>
              <a:t>(לחץ להנפשה)</a:t>
            </a:r>
          </a:p>
          <a:p>
            <a:pPr marL="0" marR="0" lvl="0" indent="0" algn="r" rtl="1">
              <a:spcBef>
                <a:spcPts val="0"/>
              </a:spcBef>
              <a:spcAft>
                <a:spcPts val="0"/>
              </a:spcAft>
              <a:buNone/>
            </a:pPr>
            <a:r>
              <a:rPr lang="he-IL" b="1" u="sng" dirty="0">
                <a:solidFill>
                  <a:schemeClr val="accent6">
                    <a:lumMod val="20000"/>
                    <a:lumOff val="80000"/>
                  </a:schemeClr>
                </a:solidFill>
                <a:latin typeface="Varela Round"/>
                <a:ea typeface="Varela Round"/>
                <a:cs typeface="Varela Round"/>
                <a:sym typeface="Varela Round"/>
              </a:rPr>
              <a:t>דיבור ישיר:</a:t>
            </a:r>
          </a:p>
          <a:p>
            <a:pPr marL="0" marR="0" lvl="0" indent="0" algn="r" rtl="1">
              <a:spcBef>
                <a:spcPts val="0"/>
              </a:spcBef>
              <a:spcAft>
                <a:spcPts val="0"/>
              </a:spcAft>
              <a:buNone/>
            </a:pPr>
            <a:r>
              <a:rPr lang="he-IL" dirty="0">
                <a:solidFill>
                  <a:schemeClr val="lt1"/>
                </a:solidFill>
                <a:latin typeface="Varela Round"/>
                <a:cs typeface="Varela Round"/>
                <a:sym typeface="Varela Round"/>
              </a:rPr>
              <a:t>( לחץ להנפשה) * שימוש בנקודתיים לפני הציטוט  :</a:t>
            </a:r>
          </a:p>
          <a:p>
            <a:pPr marL="0" marR="0" lvl="0" indent="0" algn="r" rtl="1">
              <a:spcBef>
                <a:spcPts val="0"/>
              </a:spcBef>
              <a:spcAft>
                <a:spcPts val="0"/>
              </a:spcAft>
              <a:buNone/>
            </a:pPr>
            <a:r>
              <a:rPr lang="he-IL" dirty="0">
                <a:solidFill>
                  <a:schemeClr val="lt1"/>
                </a:solidFill>
                <a:latin typeface="Varela Round"/>
                <a:cs typeface="Varela Round"/>
                <a:sym typeface="Varela Round"/>
              </a:rPr>
              <a:t>(לחץ להנפשה)  * שימוש </a:t>
            </a:r>
            <a:r>
              <a:rPr lang="he-IL" dirty="0" err="1">
                <a:solidFill>
                  <a:schemeClr val="lt1"/>
                </a:solidFill>
                <a:latin typeface="Varela Round"/>
                <a:cs typeface="Varela Round"/>
                <a:sym typeface="Varela Round"/>
              </a:rPr>
              <a:t>במרכאות</a:t>
            </a:r>
            <a:r>
              <a:rPr lang="he-IL" dirty="0">
                <a:solidFill>
                  <a:schemeClr val="lt1"/>
                </a:solidFill>
                <a:latin typeface="Varela Round"/>
                <a:cs typeface="Varela Round"/>
                <a:sym typeface="Varela Round"/>
              </a:rPr>
              <a:t> במשפט המצוטט. בתחילתו ובסופו  "..."</a:t>
            </a:r>
          </a:p>
          <a:p>
            <a:pPr marL="0" marR="0" lvl="0" indent="0" algn="r" rtl="1">
              <a:spcBef>
                <a:spcPts val="0"/>
              </a:spcBef>
              <a:spcAft>
                <a:spcPts val="0"/>
              </a:spcAft>
              <a:buFont typeface="Arial" panose="020B0604020202020204" pitchFamily="34" charset="0"/>
              <a:buNone/>
            </a:pPr>
            <a:r>
              <a:rPr lang="he-IL" dirty="0">
                <a:solidFill>
                  <a:schemeClr val="lt1"/>
                </a:solidFill>
                <a:latin typeface="Varela Round"/>
                <a:cs typeface="Varela Round"/>
                <a:sym typeface="Varela Round"/>
              </a:rPr>
              <a:t>(לחץ להנפשה)  * כתיבה בגוף ראשון (אני/מדבר)</a:t>
            </a:r>
          </a:p>
          <a:p>
            <a:pPr marR="0" lvl="0" algn="r" rtl="1">
              <a:spcBef>
                <a:spcPts val="0"/>
              </a:spcBef>
              <a:spcAft>
                <a:spcPts val="0"/>
              </a:spcAft>
            </a:pPr>
            <a:r>
              <a:rPr lang="he-IL" dirty="0">
                <a:solidFill>
                  <a:schemeClr val="lt1"/>
                </a:solidFill>
                <a:latin typeface="Varela Round"/>
                <a:cs typeface="Varela Round"/>
                <a:sym typeface="Varela Round"/>
              </a:rPr>
              <a:t>(לחץ להנפשה) * אין מילות שיעבוד (ש...)</a:t>
            </a:r>
          </a:p>
          <a:p>
            <a:pPr marR="0" lvl="0" algn="r" rtl="1">
              <a:spcBef>
                <a:spcPts val="0"/>
              </a:spcBef>
              <a:spcAft>
                <a:spcPts val="0"/>
              </a:spcAft>
            </a:pPr>
            <a:endParaRPr lang="he-IL" dirty="0">
              <a:solidFill>
                <a:schemeClr val="lt1"/>
              </a:solidFill>
              <a:latin typeface="Varela Round"/>
              <a:cs typeface="Varela Round"/>
              <a:sym typeface="Varela Round"/>
            </a:endParaRPr>
          </a:p>
          <a:p>
            <a:pPr marR="0" lvl="0" algn="r" rtl="1">
              <a:spcBef>
                <a:spcPts val="0"/>
              </a:spcBef>
              <a:spcAft>
                <a:spcPts val="0"/>
              </a:spcAft>
            </a:pPr>
            <a:r>
              <a:rPr lang="he-IL" b="1" dirty="0">
                <a:solidFill>
                  <a:schemeClr val="lt1"/>
                </a:solidFill>
                <a:latin typeface="Varela Round"/>
                <a:cs typeface="Varela Round"/>
                <a:sym typeface="Varela Round"/>
              </a:rPr>
              <a:t>מקובל לכנות דיבור ישיר :   </a:t>
            </a:r>
            <a:br>
              <a:rPr lang="en-US" b="1" dirty="0">
                <a:solidFill>
                  <a:schemeClr val="lt1"/>
                </a:solidFill>
                <a:latin typeface="Varela Round"/>
                <a:cs typeface="Varela Round"/>
                <a:sym typeface="Varela Round"/>
              </a:rPr>
            </a:br>
            <a:r>
              <a:rPr lang="he-IL" b="0" dirty="0">
                <a:solidFill>
                  <a:schemeClr val="lt1"/>
                </a:solidFill>
                <a:latin typeface="Varela Round"/>
                <a:cs typeface="Varela Round"/>
                <a:sym typeface="Varela Round"/>
              </a:rPr>
              <a:t>(לחץ להנפשה) </a:t>
            </a:r>
            <a:r>
              <a:rPr lang="he-IL" b="1" dirty="0">
                <a:solidFill>
                  <a:schemeClr val="lt1"/>
                </a:solidFill>
                <a:latin typeface="Varela Round"/>
                <a:cs typeface="Varela Round"/>
                <a:sym typeface="Varela Round"/>
              </a:rPr>
              <a:t>"דברים בשם אומרם"</a:t>
            </a:r>
          </a:p>
          <a:p>
            <a:pPr marR="0" lvl="0" algn="r" rtl="1">
              <a:spcBef>
                <a:spcPts val="0"/>
              </a:spcBef>
              <a:spcAft>
                <a:spcPts val="0"/>
              </a:spcAft>
            </a:pPr>
            <a:endParaRPr lang="he-IL" dirty="0">
              <a:solidFill>
                <a:schemeClr val="lt1"/>
              </a:solidFill>
              <a:latin typeface="Varela Round"/>
              <a:cs typeface="Varela Round"/>
              <a:sym typeface="Varela Round"/>
            </a:endParaRPr>
          </a:p>
          <a:p>
            <a:pPr marL="0" lvl="0" indent="0" algn="r"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200"/>
              <a:buFont typeface="Calibri"/>
              <a:buNone/>
            </a:pPr>
            <a:r>
              <a:rPr lang="he-IL" dirty="0"/>
              <a:t>תלמידים יקרים, לפנינו קטע שמופיעים בו שתי דרכי מסירה. גם דיבור ישיר וגם דיבור עקיף. </a:t>
            </a:r>
            <a:endParaRPr lang="en-US" dirty="0"/>
          </a:p>
          <a:p>
            <a:pPr marL="0" lvl="0" indent="0" algn="r" rtl="0">
              <a:spcBef>
                <a:spcPts val="0"/>
              </a:spcBef>
              <a:spcAft>
                <a:spcPts val="0"/>
              </a:spcAft>
              <a:buClr>
                <a:schemeClr val="dk1"/>
              </a:buClr>
              <a:buSzPts val="1200"/>
              <a:buFont typeface="Calibri"/>
              <a:buNone/>
            </a:pPr>
            <a:endParaRPr lang="he-IL" dirty="0"/>
          </a:p>
          <a:p>
            <a:pPr marL="0" lvl="0" indent="0" algn="r" rtl="0">
              <a:spcBef>
                <a:spcPts val="0"/>
              </a:spcBef>
              <a:spcAft>
                <a:spcPts val="0"/>
              </a:spcAft>
              <a:buClr>
                <a:schemeClr val="dk1"/>
              </a:buClr>
              <a:buSzPts val="1200"/>
              <a:buFont typeface="Calibri"/>
              <a:buNone/>
            </a:pPr>
            <a:r>
              <a:rPr lang="he-IL" dirty="0"/>
              <a:t>נתחיל עם </a:t>
            </a:r>
            <a:r>
              <a:rPr lang="he-IL" b="1" dirty="0"/>
              <a:t>הדיבור הישיר</a:t>
            </a:r>
            <a:r>
              <a:rPr lang="he-IL" dirty="0"/>
              <a:t>. שימו לב </a:t>
            </a:r>
            <a:r>
              <a:rPr lang="he-IL" b="1" dirty="0"/>
              <a:t>לנקודתיים</a:t>
            </a:r>
            <a:r>
              <a:rPr lang="he-IL" dirty="0"/>
              <a:t>.  אחרי המילים: מומחה לשיווק טוען</a:t>
            </a:r>
          </a:p>
          <a:p>
            <a:pPr marL="0" lvl="0" indent="0" algn="r" rtl="0">
              <a:spcBef>
                <a:spcPts val="0"/>
              </a:spcBef>
              <a:spcAft>
                <a:spcPts val="0"/>
              </a:spcAft>
              <a:buClr>
                <a:schemeClr val="dk1"/>
              </a:buClr>
              <a:buSzPts val="1200"/>
              <a:buFont typeface="Calibri"/>
              <a:buNone/>
            </a:pPr>
            <a:r>
              <a:rPr lang="he-IL" dirty="0"/>
              <a:t>וכמובן גם </a:t>
            </a:r>
            <a:r>
              <a:rPr lang="he-IL" b="1" dirty="0" err="1"/>
              <a:t>למרכאות</a:t>
            </a:r>
            <a:r>
              <a:rPr lang="he-IL" b="1" dirty="0"/>
              <a:t> </a:t>
            </a:r>
            <a:r>
              <a:rPr lang="he-IL" dirty="0"/>
              <a:t>שבתחילת הציטוט ובסופו.</a:t>
            </a:r>
            <a:endParaRPr lang="en-US" dirty="0"/>
          </a:p>
          <a:p>
            <a:pPr marL="0" lvl="0" indent="0" algn="r" rtl="0">
              <a:spcBef>
                <a:spcPts val="0"/>
              </a:spcBef>
              <a:spcAft>
                <a:spcPts val="0"/>
              </a:spcAft>
              <a:buClr>
                <a:schemeClr val="dk1"/>
              </a:buClr>
              <a:buSzPts val="1200"/>
              <a:buFont typeface="Calibri"/>
              <a:buNone/>
            </a:pPr>
            <a:endParaRPr lang="he-IL" dirty="0"/>
          </a:p>
          <a:p>
            <a:pPr marL="0" lvl="0" indent="0" algn="r" rtl="0">
              <a:spcBef>
                <a:spcPts val="0"/>
              </a:spcBef>
              <a:spcAft>
                <a:spcPts val="0"/>
              </a:spcAft>
              <a:buClr>
                <a:schemeClr val="dk1"/>
              </a:buClr>
              <a:buSzPts val="1200"/>
              <a:buFont typeface="Calibri"/>
              <a:buNone/>
            </a:pPr>
            <a:r>
              <a:rPr lang="he-IL" dirty="0"/>
              <a:t>המומחה מביא את הדברים בדיוק </a:t>
            </a:r>
            <a:r>
              <a:rPr lang="he-IL" b="1" dirty="0"/>
              <a:t>בשם אומרם.  ללא שינוי.</a:t>
            </a:r>
            <a:r>
              <a:rPr lang="en-US" b="1" dirty="0"/>
              <a:t> </a:t>
            </a:r>
            <a:endParaRPr lang="he-IL" b="1" dirty="0"/>
          </a:p>
          <a:p>
            <a:pPr marL="0" lvl="0" indent="0" algn="r" rtl="0">
              <a:spcBef>
                <a:spcPts val="0"/>
              </a:spcBef>
              <a:spcAft>
                <a:spcPts val="0"/>
              </a:spcAft>
              <a:buClr>
                <a:schemeClr val="dk1"/>
              </a:buClr>
              <a:buSzPts val="1200"/>
              <a:buFont typeface="Calibri"/>
              <a:buNone/>
            </a:pPr>
            <a:r>
              <a:rPr lang="he-IL" b="0" dirty="0"/>
              <a:t>הדבר המעניין הוא שהמומחה בעצמו מוסר באופן עקיף את הדברים של בעלי החברות.</a:t>
            </a:r>
            <a:endParaRPr b="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139371382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15474306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323205673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48"/>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42;p26">
            <a:extLst>
              <a:ext uri="{FF2B5EF4-FFF2-40B4-BE49-F238E27FC236}">
                <a16:creationId xmlns:a16="http://schemas.microsoft.com/office/drawing/2014/main" id="{6C761C70-8FF8-4B0B-BE45-49A080205C00}"/>
              </a:ext>
            </a:extLst>
          </p:cNvPr>
          <p:cNvSpPr/>
          <p:nvPr userDrawn="1"/>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43;p26">
            <a:extLst>
              <a:ext uri="{FF2B5EF4-FFF2-40B4-BE49-F238E27FC236}">
                <a16:creationId xmlns:a16="http://schemas.microsoft.com/office/drawing/2014/main" id="{4FFE053F-7ACB-43B3-9365-2BC3E1D98BA4}"/>
              </a:ext>
            </a:extLst>
          </p:cNvPr>
          <p:cNvSpPr/>
          <p:nvPr userDrawn="1"/>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44;p26">
            <a:extLst>
              <a:ext uri="{FF2B5EF4-FFF2-40B4-BE49-F238E27FC236}">
                <a16:creationId xmlns:a16="http://schemas.microsoft.com/office/drawing/2014/main" id="{953A97A9-F18B-4C05-A94C-9A3126BEDE05}"/>
              </a:ext>
            </a:extLst>
          </p:cNvPr>
          <p:cNvSpPr/>
          <p:nvPr userDrawn="1"/>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027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1410700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2880609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 כותרות ותוכן" userDrawn="1">
  <p:cSld name="2 כותרות ותוכן">
    <p:spTree>
      <p:nvGrpSpPr>
        <p:cNvPr id="1" name="Shape 39"/>
        <p:cNvGrpSpPr/>
        <p:nvPr/>
      </p:nvGrpSpPr>
      <p:grpSpPr>
        <a:xfrm>
          <a:off x="0" y="0"/>
          <a:ext cx="0" cy="0"/>
          <a:chOff x="0" y="0"/>
          <a:chExt cx="0" cy="0"/>
        </a:xfrm>
      </p:grpSpPr>
      <p:sp>
        <p:nvSpPr>
          <p:cNvPr id="40" name="Google Shape;40;p51"/>
          <p:cNvSpPr txBox="1">
            <a:spLocks noGrp="1"/>
          </p:cNvSpPr>
          <p:nvPr>
            <p:ph type="title"/>
          </p:nvPr>
        </p:nvSpPr>
        <p:spPr>
          <a:xfrm>
            <a:off x="2549770" y="213094"/>
            <a:ext cx="8967976"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51"/>
          <p:cNvSpPr txBox="1">
            <a:spLocks noGrp="1"/>
          </p:cNvSpPr>
          <p:nvPr>
            <p:ph type="body" idx="2"/>
          </p:nvPr>
        </p:nvSpPr>
        <p:spPr>
          <a:xfrm>
            <a:off x="515273" y="1725683"/>
            <a:ext cx="11002472" cy="3705300"/>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dirty="0"/>
          </a:p>
        </p:txBody>
      </p:sp>
      <p:sp>
        <p:nvSpPr>
          <p:cNvPr id="2" name="Google Shape;41;p26">
            <a:extLst>
              <a:ext uri="{FF2B5EF4-FFF2-40B4-BE49-F238E27FC236}">
                <a16:creationId xmlns:a16="http://schemas.microsoft.com/office/drawing/2014/main" id="{188429C1-8DFE-4784-94A9-198F636FBEB5}"/>
              </a:ext>
            </a:extLst>
          </p:cNvPr>
          <p:cNvSpPr/>
          <p:nvPr userDrawn="1"/>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Google Shape;42;p26">
            <a:extLst>
              <a:ext uri="{FF2B5EF4-FFF2-40B4-BE49-F238E27FC236}">
                <a16:creationId xmlns:a16="http://schemas.microsoft.com/office/drawing/2014/main" id="{6978D447-C1FD-4845-BF8E-424DB1AE40AB}"/>
              </a:ext>
            </a:extLst>
          </p:cNvPr>
          <p:cNvSpPr/>
          <p:nvPr userDrawn="1"/>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43;p26">
            <a:extLst>
              <a:ext uri="{FF2B5EF4-FFF2-40B4-BE49-F238E27FC236}">
                <a16:creationId xmlns:a16="http://schemas.microsoft.com/office/drawing/2014/main" id="{568C39A6-F87F-41BA-BB1B-6265CB1BB2C0}"/>
              </a:ext>
            </a:extLst>
          </p:cNvPr>
          <p:cNvSpPr/>
          <p:nvPr userDrawn="1"/>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44;p26">
            <a:extLst>
              <a:ext uri="{FF2B5EF4-FFF2-40B4-BE49-F238E27FC236}">
                <a16:creationId xmlns:a16="http://schemas.microsoft.com/office/drawing/2014/main" id="{490335DB-03DE-459F-98A6-0BBC9D6F39A0}"/>
              </a:ext>
            </a:extLst>
          </p:cNvPr>
          <p:cNvSpPr/>
          <p:nvPr userDrawn="1"/>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9864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1" y="2693989"/>
            <a:ext cx="10363200" cy="1470025"/>
          </a:xfrm>
        </p:spPr>
        <p:txBody>
          <a:bodyPr vert="horz" lIns="91440" tIns="45720" rIns="91440" bIns="45720" rtlCol="1" anchor="ctr">
            <a:normAutofit/>
          </a:bodyPr>
          <a:lstStyle>
            <a:lvl1pPr rtl="1">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410588"/>
            <a:ext cx="3246400"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extLst>
      <p:ext uri="{BB962C8B-B14F-4D97-AF65-F5344CB8AC3E}">
        <p14:creationId xmlns:p14="http://schemas.microsoft.com/office/powerpoint/2010/main" val="3220877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24"/>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4"/>
          <p:cNvSpPr txBox="1">
            <a:spLocks noGrp="1"/>
          </p:cNvSpPr>
          <p:nvPr>
            <p:ph type="ctrTitle"/>
          </p:nvPr>
        </p:nvSpPr>
        <p:spPr>
          <a:xfrm>
            <a:off x="1" y="164091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4"/>
          <p:cNvSpPr/>
          <p:nvPr/>
        </p:nvSpPr>
        <p:spPr>
          <a:xfrm>
            <a:off x="7329949" y="6155858"/>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26;p24"/>
          <p:cNvSpPr/>
          <p:nvPr/>
        </p:nvSpPr>
        <p:spPr>
          <a:xfrm>
            <a:off x="9501144" y="5870968"/>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27;p24"/>
          <p:cNvSpPr/>
          <p:nvPr/>
        </p:nvSpPr>
        <p:spPr>
          <a:xfrm>
            <a:off x="-501113" y="1636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28;p24"/>
          <p:cNvSpPr txBox="1">
            <a:spLocks noGrp="1"/>
          </p:cNvSpPr>
          <p:nvPr>
            <p:ph type="subTitle" idx="1"/>
          </p:nvPr>
        </p:nvSpPr>
        <p:spPr>
          <a:xfrm>
            <a:off x="1" y="2918492"/>
            <a:ext cx="12192000" cy="72000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002060"/>
              </a:buClr>
              <a:buSzPts val="2800"/>
              <a:buNone/>
              <a:defRPr sz="36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29" name="Google Shape;29;p24"/>
          <p:cNvSpPr txBox="1">
            <a:spLocks noGrp="1"/>
          </p:cNvSpPr>
          <p:nvPr>
            <p:ph type="body" idx="2"/>
          </p:nvPr>
        </p:nvSpPr>
        <p:spPr>
          <a:xfrm>
            <a:off x="0" y="3734824"/>
            <a:ext cx="12191999"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28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30" name="Google Shape;30;p24"/>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9658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31"/>
        <p:cNvGrpSpPr/>
        <p:nvPr/>
      </p:nvGrpSpPr>
      <p:grpSpPr>
        <a:xfrm>
          <a:off x="0" y="0"/>
          <a:ext cx="0" cy="0"/>
          <a:chOff x="0" y="0"/>
          <a:chExt cx="0" cy="0"/>
        </a:xfrm>
      </p:grpSpPr>
      <p:sp>
        <p:nvSpPr>
          <p:cNvPr id="32" name="Google Shape;32;p25"/>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3200"/>
              <a:buFont typeface="Varela Round"/>
              <a:buNone/>
              <a:defRPr sz="32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5"/>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34;p25"/>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35;p25"/>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36;p25"/>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60648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7"/>
        <p:cNvGrpSpPr/>
        <p:nvPr/>
      </p:nvGrpSpPr>
      <p:grpSpPr>
        <a:xfrm>
          <a:off x="0" y="0"/>
          <a:ext cx="0" cy="0"/>
          <a:chOff x="0" y="0"/>
          <a:chExt cx="0" cy="0"/>
        </a:xfrm>
      </p:grpSpPr>
      <p:sp>
        <p:nvSpPr>
          <p:cNvPr id="38" name="Google Shape;38;p26"/>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192A72"/>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6"/>
          <p:cNvSpPr txBox="1">
            <a:spLocks noGrp="1"/>
          </p:cNvSpPr>
          <p:nvPr>
            <p:ph type="ctrTitle"/>
          </p:nvPr>
        </p:nvSpPr>
        <p:spPr>
          <a:xfrm>
            <a:off x="1" y="166694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6"/>
          <p:cNvSpPr txBox="1">
            <a:spLocks noGrp="1"/>
          </p:cNvSpPr>
          <p:nvPr>
            <p:ph type="subTitle" idx="1"/>
          </p:nvPr>
        </p:nvSpPr>
        <p:spPr>
          <a:xfrm>
            <a:off x="1" y="2918493"/>
            <a:ext cx="12192000" cy="64209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192A72"/>
              </a:buClr>
              <a:buSzPts val="2800"/>
              <a:buNone/>
              <a:defRPr sz="3200" b="1">
                <a:solidFill>
                  <a:srgbClr val="192A72"/>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41" name="Google Shape;41;p26"/>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42;p26"/>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43;p26"/>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44;p26"/>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615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8A87A34-81AB-432B-8DAE-1953F412C126}" type="datetimeFigureOut">
              <a:rPr lang="en-US" smtClean="0"/>
              <a:t>8/28/2020</a:t>
            </a:fld>
            <a:endParaRPr lang="en-US" dirty="0"/>
          </a:p>
        </p:txBody>
      </p:sp>
      <p:sp>
        <p:nvSpPr>
          <p:cNvPr id="5" name="מציין מיקום של כותרת תחתונה 4"/>
          <p:cNvSpPr>
            <a:spLocks noGrp="1"/>
          </p:cNvSpPr>
          <p:nvPr>
            <p:ph type="ftr" sz="quarter" idx="11"/>
          </p:nvPr>
        </p:nvSpPr>
        <p:spPr/>
        <p:txBody>
          <a:bodyPr/>
          <a:lstStyle/>
          <a:p>
            <a:endParaRPr lang="en-US" dirty="0"/>
          </a:p>
        </p:txBody>
      </p:sp>
      <p:sp>
        <p:nvSpPr>
          <p:cNvPr id="6" name="מציין מיקום של מספר שקופית 5"/>
          <p:cNvSpPr>
            <a:spLocks noGrp="1"/>
          </p:cNvSpPr>
          <p:nvPr>
            <p:ph type="sldNum" sz="quarter" idx="12"/>
          </p:nvPr>
        </p:nvSpPr>
        <p:spPr/>
        <p:txBody>
          <a:bodyPr/>
          <a:lstStyle/>
          <a:p>
            <a:fld id="{6D22F896-40B5-4ADD-8801-0D06FADFA095}" type="slidenum">
              <a:rPr lang="en-US" smtClean="0"/>
              <a:t>‹#›</a:t>
            </a:fld>
            <a:endParaRPr lang="en-US" dirty="0"/>
          </a:p>
        </p:txBody>
      </p:sp>
      <p:sp>
        <p:nvSpPr>
          <p:cNvPr id="8" name="Google Shape;41;p26">
            <a:extLst>
              <a:ext uri="{FF2B5EF4-FFF2-40B4-BE49-F238E27FC236}">
                <a16:creationId xmlns:a16="http://schemas.microsoft.com/office/drawing/2014/main" id="{46B6E0DF-77B6-4CC7-8E0E-199CD2FFC87D}"/>
              </a:ext>
            </a:extLst>
          </p:cNvPr>
          <p:cNvSpPr/>
          <p:nvPr userDrawn="1"/>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42;p26">
            <a:extLst>
              <a:ext uri="{FF2B5EF4-FFF2-40B4-BE49-F238E27FC236}">
                <a16:creationId xmlns:a16="http://schemas.microsoft.com/office/drawing/2014/main" id="{ADD9E59F-1879-470E-A050-9A5F888BB852}"/>
              </a:ext>
            </a:extLst>
          </p:cNvPr>
          <p:cNvSpPr/>
          <p:nvPr userDrawn="1"/>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43;p26">
            <a:extLst>
              <a:ext uri="{FF2B5EF4-FFF2-40B4-BE49-F238E27FC236}">
                <a16:creationId xmlns:a16="http://schemas.microsoft.com/office/drawing/2014/main" id="{0CCA4FA4-743D-4906-9735-922FA966EEBA}"/>
              </a:ext>
            </a:extLst>
          </p:cNvPr>
          <p:cNvSpPr/>
          <p:nvPr userDrawn="1"/>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44;p26">
            <a:extLst>
              <a:ext uri="{FF2B5EF4-FFF2-40B4-BE49-F238E27FC236}">
                <a16:creationId xmlns:a16="http://schemas.microsoft.com/office/drawing/2014/main" id="{3CFDB7C9-341A-4AD0-960E-A438554DD066}"/>
              </a:ext>
            </a:extLst>
          </p:cNvPr>
          <p:cNvSpPr/>
          <p:nvPr userDrawn="1"/>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122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48" name="Google Shape;48;p27"/>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49" name="Google Shape;49;p27"/>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50;p27"/>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51;p27"/>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52;p27"/>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6819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כותרת ותמונה">
  <p:cSld name="כותרת ותמונה">
    <p:spTree>
      <p:nvGrpSpPr>
        <p:cNvPr id="1" name="Shape 53"/>
        <p:cNvGrpSpPr/>
        <p:nvPr/>
      </p:nvGrpSpPr>
      <p:grpSpPr>
        <a:xfrm>
          <a:off x="0" y="0"/>
          <a:ext cx="0" cy="0"/>
          <a:chOff x="0" y="0"/>
          <a:chExt cx="0" cy="0"/>
        </a:xfrm>
      </p:grpSpPr>
      <p:sp>
        <p:nvSpPr>
          <p:cNvPr id="54" name="Google Shape;54;p28"/>
          <p:cNvSpPr>
            <a:spLocks noGrp="1"/>
          </p:cNvSpPr>
          <p:nvPr>
            <p:ph type="pic" idx="2"/>
          </p:nvPr>
        </p:nvSpPr>
        <p:spPr>
          <a:xfrm>
            <a:off x="161147" y="964351"/>
            <a:ext cx="8483175" cy="5721551"/>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5" name="Google Shape;55;p28"/>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000"/>
              <a:buFont typeface="Varela Round"/>
              <a:buNone/>
              <a:defRPr sz="40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8"/>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 name="Google Shape;57;p28"/>
          <p:cNvSpPr/>
          <p:nvPr/>
        </p:nvSpPr>
        <p:spPr>
          <a:xfrm>
            <a:off x="11032901" y="950191"/>
            <a:ext cx="1159099" cy="347376"/>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8"/>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59;p28"/>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1049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60"/>
        <p:cNvGrpSpPr/>
        <p:nvPr/>
      </p:nvGrpSpPr>
      <p:grpSpPr>
        <a:xfrm>
          <a:off x="0" y="0"/>
          <a:ext cx="0" cy="0"/>
          <a:chOff x="0" y="0"/>
          <a:chExt cx="0" cy="0"/>
        </a:xfrm>
      </p:grpSpPr>
      <p:sp>
        <p:nvSpPr>
          <p:cNvPr id="61" name="Google Shape;61;p29"/>
          <p:cNvSpPr txBox="1">
            <a:spLocks noGrp="1"/>
          </p:cNvSpPr>
          <p:nvPr>
            <p:ph type="title"/>
          </p:nvPr>
        </p:nvSpPr>
        <p:spPr>
          <a:xfrm>
            <a:off x="1" y="213094"/>
            <a:ext cx="12191999"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9"/>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63" name="Google Shape;63;p29"/>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64" name="Google Shape;64;p29"/>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Tree>
    <p:extLst>
      <p:ext uri="{BB962C8B-B14F-4D97-AF65-F5344CB8AC3E}">
        <p14:creationId xmlns:p14="http://schemas.microsoft.com/office/powerpoint/2010/main" val="398485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800"/>
              <a:buFont typeface="Varela Round"/>
              <a:buNone/>
              <a:defRPr sz="48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txBox="1">
            <a:spLocks noGrp="1"/>
          </p:cNvSpPr>
          <p:nvPr>
            <p:ph type="body" idx="1"/>
          </p:nvPr>
        </p:nvSpPr>
        <p:spPr>
          <a:xfrm>
            <a:off x="515274" y="1195757"/>
            <a:ext cx="8031962" cy="4680000"/>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68" name="Google Shape;68;p30"/>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69" name="Google Shape;69;p30"/>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70" name="Google Shape;70;p30"/>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Tree>
    <p:extLst>
      <p:ext uri="{BB962C8B-B14F-4D97-AF65-F5344CB8AC3E}">
        <p14:creationId xmlns:p14="http://schemas.microsoft.com/office/powerpoint/2010/main" val="3238335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וידאו על מסך מלא">
  <p:cSld name="וידאו על מסך מלא">
    <p:spTree>
      <p:nvGrpSpPr>
        <p:cNvPr id="1" name="Shape 71"/>
        <p:cNvGrpSpPr/>
        <p:nvPr/>
      </p:nvGrpSpPr>
      <p:grpSpPr>
        <a:xfrm>
          <a:off x="0" y="0"/>
          <a:ext cx="0" cy="0"/>
          <a:chOff x="0" y="0"/>
          <a:chExt cx="0" cy="0"/>
        </a:xfrm>
      </p:grpSpPr>
      <p:sp>
        <p:nvSpPr>
          <p:cNvPr id="72" name="Google Shape;72;p31"/>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73" name="Google Shape;73;p31"/>
          <p:cNvSpPr/>
          <p:nvPr/>
        </p:nvSpPr>
        <p:spPr>
          <a:xfrm>
            <a:off x="8667715" y="66849"/>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74" name="Google Shape;74;p31"/>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arela Round"/>
              <a:ea typeface="Varela Round"/>
              <a:cs typeface="Varela Round"/>
              <a:sym typeface="Varela Round"/>
            </a:endParaRPr>
          </a:p>
        </p:txBody>
      </p:sp>
      <p:sp>
        <p:nvSpPr>
          <p:cNvPr id="75" name="Google Shape;75;p31"/>
          <p:cNvSpPr>
            <a:spLocks noGrp="1"/>
          </p:cNvSpPr>
          <p:nvPr>
            <p:ph type="media" idx="2"/>
          </p:nvPr>
        </p:nvSpPr>
        <p:spPr>
          <a:xfrm>
            <a:off x="363416" y="639717"/>
            <a:ext cx="11465168" cy="6122933"/>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rgbClr val="192A72"/>
              </a:buClr>
              <a:buSzPts val="3200"/>
              <a:buFont typeface="Arial"/>
              <a:buNone/>
              <a:defRPr sz="3200" b="0" i="0" u="none" strike="noStrike" cap="none">
                <a:solidFill>
                  <a:srgbClr val="192A72"/>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31"/>
          <p:cNvSpPr txBox="1">
            <a:spLocks noGrp="1"/>
          </p:cNvSpPr>
          <p:nvPr>
            <p:ph type="body" idx="1"/>
          </p:nvPr>
        </p:nvSpPr>
        <p:spPr>
          <a:xfrm>
            <a:off x="363416" y="95349"/>
            <a:ext cx="8074879" cy="400050"/>
          </a:xfrm>
          <a:prstGeom prst="rect">
            <a:avLst/>
          </a:prstGeom>
          <a:noFill/>
          <a:ln>
            <a:noFill/>
          </a:ln>
        </p:spPr>
        <p:txBody>
          <a:bodyPr spcFirstLastPara="1" wrap="square" lIns="91425" tIns="45700" rIns="91425" bIns="45700" anchor="ctr" anchorCtr="0">
            <a:noAutofit/>
          </a:bodyPr>
          <a:lstStyle>
            <a:lvl1pPr marL="457200" lvl="0" indent="-228600" algn="r" rtl="1">
              <a:spcBef>
                <a:spcPts val="480"/>
              </a:spcBef>
              <a:spcAft>
                <a:spcPts val="0"/>
              </a:spcAft>
              <a:buClr>
                <a:srgbClr val="192A72"/>
              </a:buClr>
              <a:buSzPts val="2400"/>
              <a:buFont typeface="Varela Round"/>
              <a:buNone/>
              <a:defRPr sz="2400">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20191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כותרת ושתי תמונות" userDrawn="1">
  <p:cSld name="1_כותרת ושתי תמונות">
    <p:spTree>
      <p:nvGrpSpPr>
        <p:cNvPr id="1" name="Shape 77"/>
        <p:cNvGrpSpPr/>
        <p:nvPr/>
      </p:nvGrpSpPr>
      <p:grpSpPr>
        <a:xfrm>
          <a:off x="0" y="0"/>
          <a:ext cx="0" cy="0"/>
          <a:chOff x="0" y="0"/>
          <a:chExt cx="0" cy="0"/>
        </a:xfrm>
      </p:grpSpPr>
      <p:sp>
        <p:nvSpPr>
          <p:cNvPr id="79" name="Google Shape;79;p32"/>
          <p:cNvSpPr txBox="1">
            <a:spLocks noGrp="1"/>
          </p:cNvSpPr>
          <p:nvPr>
            <p:ph type="ctrTitle"/>
          </p:nvPr>
        </p:nvSpPr>
        <p:spPr>
          <a:xfrm>
            <a:off x="1733910" y="186258"/>
            <a:ext cx="10221024"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000"/>
              <a:buFont typeface="Varela Round"/>
              <a:buNone/>
              <a:defRPr sz="40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81;p32"/>
          <p:cNvSpPr/>
          <p:nvPr/>
        </p:nvSpPr>
        <p:spPr>
          <a:xfrm>
            <a:off x="-413012" y="764744"/>
            <a:ext cx="1159099" cy="42691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2"/>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83;p32"/>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4896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כותרת ושלוש תמונות">
  <p:cSld name="כותרת ושלוש תמונות">
    <p:spTree>
      <p:nvGrpSpPr>
        <p:cNvPr id="1" name="Shape 85"/>
        <p:cNvGrpSpPr/>
        <p:nvPr/>
      </p:nvGrpSpPr>
      <p:grpSpPr>
        <a:xfrm>
          <a:off x="0" y="0"/>
          <a:ext cx="0" cy="0"/>
          <a:chOff x="0" y="0"/>
          <a:chExt cx="0" cy="0"/>
        </a:xfrm>
      </p:grpSpPr>
      <p:sp>
        <p:nvSpPr>
          <p:cNvPr id="86" name="Google Shape;86;p33"/>
          <p:cNvSpPr>
            <a:spLocks noGrp="1"/>
          </p:cNvSpPr>
          <p:nvPr>
            <p:ph type="pic" idx="2"/>
          </p:nvPr>
        </p:nvSpPr>
        <p:spPr>
          <a:xfrm>
            <a:off x="5513040" y="1030562"/>
            <a:ext cx="5395321" cy="3638921"/>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7" name="Google Shape;87;p33"/>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000"/>
              <a:buFont typeface="Varela Round"/>
              <a:buNone/>
              <a:defRPr sz="40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33"/>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89;p33"/>
          <p:cNvSpPr/>
          <p:nvPr/>
        </p:nvSpPr>
        <p:spPr>
          <a:xfrm>
            <a:off x="-413012" y="764744"/>
            <a:ext cx="1159099" cy="42691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3"/>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33"/>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92;p33"/>
          <p:cNvSpPr>
            <a:spLocks noGrp="1"/>
          </p:cNvSpPr>
          <p:nvPr>
            <p:ph type="pic" idx="3"/>
          </p:nvPr>
        </p:nvSpPr>
        <p:spPr>
          <a:xfrm>
            <a:off x="1241442" y="1030562"/>
            <a:ext cx="4114650" cy="2743100"/>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 name="Google Shape;93;p33"/>
          <p:cNvSpPr>
            <a:spLocks noGrp="1"/>
          </p:cNvSpPr>
          <p:nvPr>
            <p:ph type="pic" idx="4"/>
          </p:nvPr>
        </p:nvSpPr>
        <p:spPr>
          <a:xfrm>
            <a:off x="1241442" y="3932962"/>
            <a:ext cx="4114650" cy="2743100"/>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88258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כותרת וארבע תמונות">
  <p:cSld name="כותרת וארבע תמונות">
    <p:spTree>
      <p:nvGrpSpPr>
        <p:cNvPr id="1" name="Shape 94"/>
        <p:cNvGrpSpPr/>
        <p:nvPr/>
      </p:nvGrpSpPr>
      <p:grpSpPr>
        <a:xfrm>
          <a:off x="0" y="0"/>
          <a:ext cx="0" cy="0"/>
          <a:chOff x="0" y="0"/>
          <a:chExt cx="0" cy="0"/>
        </a:xfrm>
      </p:grpSpPr>
      <p:sp>
        <p:nvSpPr>
          <p:cNvPr id="95" name="Google Shape;95;p34"/>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000"/>
              <a:buFont typeface="Varela Round"/>
              <a:buNone/>
              <a:defRPr sz="40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4"/>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97;p34"/>
          <p:cNvSpPr/>
          <p:nvPr/>
        </p:nvSpPr>
        <p:spPr>
          <a:xfrm>
            <a:off x="10171544" y="938558"/>
            <a:ext cx="2190882" cy="42691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18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4"/>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99;p34"/>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00;p34"/>
          <p:cNvSpPr>
            <a:spLocks noGrp="1"/>
          </p:cNvSpPr>
          <p:nvPr>
            <p:ph type="pic" idx="2"/>
          </p:nvPr>
        </p:nvSpPr>
        <p:spPr>
          <a:xfrm>
            <a:off x="154519" y="1073695"/>
            <a:ext cx="4114650" cy="2743100"/>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34"/>
          <p:cNvSpPr>
            <a:spLocks noGrp="1"/>
          </p:cNvSpPr>
          <p:nvPr>
            <p:ph type="pic" idx="3"/>
          </p:nvPr>
        </p:nvSpPr>
        <p:spPr>
          <a:xfrm>
            <a:off x="154519" y="3976095"/>
            <a:ext cx="4114650" cy="2743100"/>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2" name="Google Shape;102;p34"/>
          <p:cNvSpPr>
            <a:spLocks noGrp="1"/>
          </p:cNvSpPr>
          <p:nvPr>
            <p:ph type="pic" idx="4"/>
          </p:nvPr>
        </p:nvSpPr>
        <p:spPr>
          <a:xfrm>
            <a:off x="4414862" y="1073695"/>
            <a:ext cx="4114650" cy="2743100"/>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3" name="Google Shape;103;p34"/>
          <p:cNvSpPr>
            <a:spLocks noGrp="1"/>
          </p:cNvSpPr>
          <p:nvPr>
            <p:ph type="pic" idx="5"/>
          </p:nvPr>
        </p:nvSpPr>
        <p:spPr>
          <a:xfrm>
            <a:off x="4414862" y="3976095"/>
            <a:ext cx="4114650" cy="2743100"/>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4576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3558526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שער - מערכת שידורים לאומית">
    <p:spTree>
      <p:nvGrpSpPr>
        <p:cNvPr id="1" name=""/>
        <p:cNvGrpSpPr/>
        <p:nvPr/>
      </p:nvGrpSpPr>
      <p:grpSpPr>
        <a:xfrm>
          <a:off x="0" y="0"/>
          <a:ext cx="0" cy="0"/>
          <a:chOff x="0" y="0"/>
          <a:chExt cx="0" cy="0"/>
        </a:xfrm>
      </p:grpSpPr>
      <p:sp>
        <p:nvSpPr>
          <p:cNvPr id="2" name="כותרת 1"/>
          <p:cNvSpPr>
            <a:spLocks noGrp="1"/>
          </p:cNvSpPr>
          <p:nvPr>
            <p:ph type="ctrTitle"/>
          </p:nvPr>
        </p:nvSpPr>
        <p:spPr>
          <a:xfrm>
            <a:off x="516000" y="2693989"/>
            <a:ext cx="11160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
        <p:nvSpPr>
          <p:cNvPr id="3" name="Rectangle 2">
            <a:extLst>
              <a:ext uri="{FF2B5EF4-FFF2-40B4-BE49-F238E27FC236}">
                <a16:creationId xmlns:a16="http://schemas.microsoft.com/office/drawing/2014/main" id="{6F2D798A-D3EB-4AD6-BA0D-6AF5A272CB65}"/>
              </a:ext>
            </a:extLst>
          </p:cNvPr>
          <p:cNvSpPr/>
          <p:nvPr userDrawn="1"/>
        </p:nvSpPr>
        <p:spPr>
          <a:xfrm>
            <a:off x="-1" y="-960120"/>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5661D397-1081-475E-877E-2C0275DD9CD7}"/>
              </a:ext>
            </a:extLst>
          </p:cNvPr>
          <p:cNvSpPr/>
          <p:nvPr userDrawn="1"/>
        </p:nvSpPr>
        <p:spPr>
          <a:xfrm>
            <a:off x="-1356361" y="6875979"/>
            <a:ext cx="1467678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F3C9C924-5BCF-44F6-9D2C-C85E4D329EC9}"/>
              </a:ext>
            </a:extLst>
          </p:cNvPr>
          <p:cNvSpPr/>
          <p:nvPr userDrawn="1"/>
        </p:nvSpPr>
        <p:spPr>
          <a:xfrm rot="5400000">
            <a:off x="10129568" y="1977381"/>
            <a:ext cx="6987520" cy="281940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7FB07856-A797-4811-9A80-36465708097A}"/>
              </a:ext>
            </a:extLst>
          </p:cNvPr>
          <p:cNvSpPr/>
          <p:nvPr userDrawn="1"/>
        </p:nvSpPr>
        <p:spPr>
          <a:xfrm>
            <a:off x="-3261642" y="347118"/>
            <a:ext cx="32464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022340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118265787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16301815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4013947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48A87A34-81AB-432B-8DAE-1953F412C126}" type="datetimeFigureOut">
              <a:rPr lang="en-US" smtClean="0"/>
              <a:t>8/28/2020</a:t>
            </a:fld>
            <a:endParaRPr lang="en-US" dirty="0"/>
          </a:p>
        </p:txBody>
      </p:sp>
      <p:sp>
        <p:nvSpPr>
          <p:cNvPr id="4" name="מציין מיקום של כותרת תחתונה 3"/>
          <p:cNvSpPr>
            <a:spLocks noGrp="1"/>
          </p:cNvSpPr>
          <p:nvPr>
            <p:ph type="ftr" sz="quarter" idx="11"/>
          </p:nvPr>
        </p:nvSpPr>
        <p:spPr/>
        <p:txBody>
          <a:bodyPr/>
          <a:lstStyle/>
          <a:p>
            <a:endParaRPr lang="en-US" dirty="0"/>
          </a:p>
        </p:txBody>
      </p:sp>
      <p:sp>
        <p:nvSpPr>
          <p:cNvPr id="5" name="מציין מיקום של מספר שקופית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931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12703552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5999030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27066002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lvl="0" indent="0" algn="l" rtl="1">
              <a:spcBef>
                <a:spcPts val="0"/>
              </a:spcBef>
              <a:spcAft>
                <a:spcPts val="0"/>
              </a:spcAft>
              <a:buNone/>
            </a:pPr>
            <a:fld id="{00000000-1234-1234-1234-123412341234}" type="slidenum">
              <a:rPr lang="iw-IL" smtClean="0"/>
              <a:t>‹#›</a:t>
            </a:fld>
            <a:endParaRPr lang="iw-IL"/>
          </a:p>
        </p:txBody>
      </p:sp>
    </p:spTree>
    <p:extLst>
      <p:ext uri="{BB962C8B-B14F-4D97-AF65-F5344CB8AC3E}">
        <p14:creationId xmlns:p14="http://schemas.microsoft.com/office/powerpoint/2010/main" val="323374626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65" r:id="rId16"/>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A9C"/>
              </a:solidFill>
              <a:effectLst/>
              <a:uLnTx/>
              <a:uFillTx/>
              <a:latin typeface="Calibri"/>
              <a:cs typeface="Calibri"/>
              <a:sym typeface="Calibri"/>
            </a:endParaRPr>
          </a:p>
        </p:txBody>
      </p:sp>
      <p:sp>
        <p:nvSpPr>
          <p:cNvPr id="13" name="Google Shape;13;p22"/>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A9C"/>
              </a:solidFill>
              <a:effectLst/>
              <a:uLnTx/>
              <a:uFillTx/>
              <a:latin typeface="Calibri"/>
              <a:cs typeface="Calibri"/>
              <a:sym typeface="Calibri"/>
            </a:endParaRPr>
          </a:p>
        </p:txBody>
      </p:sp>
      <p:sp>
        <p:nvSpPr>
          <p:cNvPr id="14" name="Google Shape;14;p22"/>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Calibri"/>
                <a:ea typeface="Calibri"/>
                <a:cs typeface="Calibri"/>
                <a:sym typeface="Calibri"/>
              </a:defRPr>
            </a:lvl1pPr>
            <a:lvl2pPr marL="0" marR="0" lvl="1" indent="0" algn="l" rtl="1">
              <a:spcBef>
                <a:spcPts val="0"/>
              </a:spcBef>
              <a:buNone/>
              <a:defRPr sz="1200" b="0" i="0" u="none" strike="noStrike" cap="none">
                <a:solidFill>
                  <a:srgbClr val="888A9C"/>
                </a:solidFill>
                <a:latin typeface="Calibri"/>
                <a:ea typeface="Calibri"/>
                <a:cs typeface="Calibri"/>
                <a:sym typeface="Calibri"/>
              </a:defRPr>
            </a:lvl2pPr>
            <a:lvl3pPr marL="0" marR="0" lvl="2" indent="0" algn="l" rtl="1">
              <a:spcBef>
                <a:spcPts val="0"/>
              </a:spcBef>
              <a:buNone/>
              <a:defRPr sz="1200" b="0" i="0" u="none" strike="noStrike" cap="none">
                <a:solidFill>
                  <a:srgbClr val="888A9C"/>
                </a:solidFill>
                <a:latin typeface="Calibri"/>
                <a:ea typeface="Calibri"/>
                <a:cs typeface="Calibri"/>
                <a:sym typeface="Calibri"/>
              </a:defRPr>
            </a:lvl3pPr>
            <a:lvl4pPr marL="0" marR="0" lvl="3" indent="0" algn="l" rtl="1">
              <a:spcBef>
                <a:spcPts val="0"/>
              </a:spcBef>
              <a:buNone/>
              <a:defRPr sz="1200" b="0" i="0" u="none" strike="noStrike" cap="none">
                <a:solidFill>
                  <a:srgbClr val="888A9C"/>
                </a:solidFill>
                <a:latin typeface="Calibri"/>
                <a:ea typeface="Calibri"/>
                <a:cs typeface="Calibri"/>
                <a:sym typeface="Calibri"/>
              </a:defRPr>
            </a:lvl4pPr>
            <a:lvl5pPr marL="0" marR="0" lvl="4" indent="0" algn="l" rtl="1">
              <a:spcBef>
                <a:spcPts val="0"/>
              </a:spcBef>
              <a:buNone/>
              <a:defRPr sz="1200" b="0" i="0" u="none" strike="noStrike" cap="none">
                <a:solidFill>
                  <a:srgbClr val="888A9C"/>
                </a:solidFill>
                <a:latin typeface="Calibri"/>
                <a:ea typeface="Calibri"/>
                <a:cs typeface="Calibri"/>
                <a:sym typeface="Calibri"/>
              </a:defRPr>
            </a:lvl5pPr>
            <a:lvl6pPr marL="0" marR="0" lvl="5" indent="0" algn="l" rtl="1">
              <a:spcBef>
                <a:spcPts val="0"/>
              </a:spcBef>
              <a:buNone/>
              <a:defRPr sz="1200" b="0" i="0" u="none" strike="noStrike" cap="none">
                <a:solidFill>
                  <a:srgbClr val="888A9C"/>
                </a:solidFill>
                <a:latin typeface="Calibri"/>
                <a:ea typeface="Calibri"/>
                <a:cs typeface="Calibri"/>
                <a:sym typeface="Calibri"/>
              </a:defRPr>
            </a:lvl6pPr>
            <a:lvl7pPr marL="0" marR="0" lvl="6" indent="0" algn="l" rtl="1">
              <a:spcBef>
                <a:spcPts val="0"/>
              </a:spcBef>
              <a:buNone/>
              <a:defRPr sz="1200" b="0" i="0" u="none" strike="noStrike" cap="none">
                <a:solidFill>
                  <a:srgbClr val="888A9C"/>
                </a:solidFill>
                <a:latin typeface="Calibri"/>
                <a:ea typeface="Calibri"/>
                <a:cs typeface="Calibri"/>
                <a:sym typeface="Calibri"/>
              </a:defRPr>
            </a:lvl7pPr>
            <a:lvl8pPr marL="0" marR="0" lvl="7" indent="0" algn="l" rtl="1">
              <a:spcBef>
                <a:spcPts val="0"/>
              </a:spcBef>
              <a:buNone/>
              <a:defRPr sz="1200" b="0" i="0" u="none" strike="noStrike" cap="none">
                <a:solidFill>
                  <a:srgbClr val="888A9C"/>
                </a:solidFill>
                <a:latin typeface="Calibri"/>
                <a:ea typeface="Calibri"/>
                <a:cs typeface="Calibri"/>
                <a:sym typeface="Calibri"/>
              </a:defRPr>
            </a:lvl8pPr>
            <a:lvl9pPr marL="0" marR="0" lvl="8" indent="0" algn="l" rtl="1">
              <a:spcBef>
                <a:spcPts val="0"/>
              </a:spcBef>
              <a:buNone/>
              <a:defRPr sz="1200" b="0" i="0" u="none" strike="noStrike" cap="none">
                <a:solidFill>
                  <a:srgbClr val="888A9C"/>
                </a:solidFill>
                <a:latin typeface="Calibri"/>
                <a:ea typeface="Calibri"/>
                <a:cs typeface="Calibri"/>
                <a:sym typeface="Calibri"/>
              </a:defRPr>
            </a:lvl9p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200" b="0" i="0" u="none" strike="noStrike" kern="0" cap="none" spc="0" normalizeH="0" baseline="0" noProof="0">
                <a:ln>
                  <a:noFill/>
                </a:ln>
                <a:solidFill>
                  <a:srgbClr val="888A9C"/>
                </a:solidFill>
                <a:effectLst/>
                <a:uLnTx/>
                <a:uFillTx/>
                <a:latin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A9C"/>
              </a:solidFill>
              <a:effectLst/>
              <a:uLnTx/>
              <a:uFillTx/>
              <a:latin typeface="Calibri"/>
              <a:cs typeface="Calibri"/>
              <a:sym typeface="Calibri"/>
            </a:endParaRPr>
          </a:p>
        </p:txBody>
      </p:sp>
    </p:spTree>
    <p:extLst>
      <p:ext uri="{BB962C8B-B14F-4D97-AF65-F5344CB8AC3E}">
        <p14:creationId xmlns:p14="http://schemas.microsoft.com/office/powerpoint/2010/main" val="593624362"/>
      </p:ext>
    </p:extLst>
  </p:cSld>
  <p:clrMap bg1="lt1" tx1="dk1" bg2="dk2"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r>
              <a:rPr lang="he-IL" dirty="0"/>
              <a:t>מערכת שיעורים למגזר החרדי</a:t>
            </a:r>
          </a:p>
        </p:txBody>
      </p:sp>
    </p:spTree>
    <p:extLst>
      <p:ext uri="{BB962C8B-B14F-4D97-AF65-F5344CB8AC3E}">
        <p14:creationId xmlns:p14="http://schemas.microsoft.com/office/powerpoint/2010/main" val="1685430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1097280" y="286604"/>
            <a:ext cx="10058400" cy="1401520"/>
          </a:xfrm>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br>
              <a:rPr lang="he-IL" dirty="0"/>
            </a:br>
            <a:endParaRPr dirty="0"/>
          </a:p>
        </p:txBody>
      </p:sp>
      <p:sp>
        <p:nvSpPr>
          <p:cNvPr id="157" name="Google Shape;157;p9"/>
          <p:cNvSpPr txBox="1">
            <a:spLocks noGrp="1"/>
          </p:cNvSpPr>
          <p:nvPr>
            <p:ph idx="1"/>
          </p:nvPr>
        </p:nvSpPr>
        <p:spPr>
          <a:xfrm>
            <a:off x="108285" y="933093"/>
            <a:ext cx="12023950" cy="4942663"/>
          </a:xfrm>
          <a:prstGeom prst="rect">
            <a:avLst/>
          </a:prstGeom>
          <a:noFill/>
          <a:ln>
            <a:noFill/>
          </a:ln>
        </p:spPr>
        <p:txBody>
          <a:bodyPr spcFirstLastPara="1" wrap="square" lIns="91425" tIns="45700" rIns="91425" bIns="45700" anchor="t" anchorCtr="0">
            <a:normAutofit/>
          </a:bodyPr>
          <a:lstStyle/>
          <a:p>
            <a:pPr marL="0" lvl="0" indent="0" algn="ctr" rtl="1">
              <a:lnSpc>
                <a:spcPct val="150000"/>
              </a:lnSpc>
              <a:spcBef>
                <a:spcPts val="0"/>
              </a:spcBef>
              <a:spcAft>
                <a:spcPts val="0"/>
              </a:spcAft>
              <a:buClr>
                <a:srgbClr val="002060"/>
              </a:buClr>
              <a:buSzPts val="2800"/>
              <a:buNone/>
            </a:pPr>
            <a:r>
              <a:rPr lang="he-IL" sz="4400" b="1" dirty="0">
                <a:solidFill>
                  <a:schemeClr val="accent1">
                    <a:lumMod val="75000"/>
                  </a:schemeClr>
                </a:solidFill>
                <a:latin typeface="Varela Round" panose="020B0604020202020204" charset="-79"/>
                <a:cs typeface="Varela Round" panose="020B0604020202020204" charset="-79"/>
              </a:rPr>
              <a:t>דיבור עקיף</a:t>
            </a:r>
            <a:endParaRPr lang="he-IL" sz="4400" b="1" dirty="0">
              <a:latin typeface="Varela Round" panose="020B0604020202020204" charset="-79"/>
              <a:cs typeface="Varela Round" panose="020B0604020202020204" charset="-79"/>
            </a:endParaRPr>
          </a:p>
          <a:p>
            <a:pPr marL="342934" lvl="0" indent="-342934" algn="r" rtl="1">
              <a:lnSpc>
                <a:spcPct val="150000"/>
              </a:lnSpc>
              <a:spcBef>
                <a:spcPts val="0"/>
              </a:spcBef>
              <a:spcAft>
                <a:spcPts val="0"/>
              </a:spcAft>
              <a:buClr>
                <a:srgbClr val="002060"/>
              </a:buClr>
              <a:buSzPts val="2800"/>
              <a:buChar char="•"/>
            </a:pPr>
            <a:r>
              <a:rPr lang="iw-IL" sz="3200" b="1" dirty="0">
                <a:solidFill>
                  <a:srgbClr val="00B050"/>
                </a:solidFill>
                <a:latin typeface="Varela Round" panose="020B0604020202020204" charset="-79"/>
                <a:cs typeface="Varela Round" panose="020B0604020202020204" charset="-79"/>
              </a:rPr>
              <a:t>נמסר בשם מוסר</a:t>
            </a:r>
            <a:r>
              <a:rPr lang="he-IL" sz="3200" b="1" dirty="0">
                <a:solidFill>
                  <a:srgbClr val="00B050"/>
                </a:solidFill>
                <a:latin typeface="Varela Round" panose="020B0604020202020204" charset="-79"/>
                <a:cs typeface="Varela Round" panose="020B0604020202020204" charset="-79"/>
              </a:rPr>
              <a:t>ו</a:t>
            </a:r>
            <a:r>
              <a:rPr lang="iw-IL" sz="3200" b="1" dirty="0">
                <a:solidFill>
                  <a:srgbClr val="00B050"/>
                </a:solidFill>
                <a:latin typeface="Varela Round" panose="020B0604020202020204" charset="-79"/>
                <a:cs typeface="Varela Round" panose="020B0604020202020204" charset="-79"/>
              </a:rPr>
              <a:t> כלומר,</a:t>
            </a:r>
            <a:r>
              <a:rPr lang="he-IL" sz="3200" b="1" dirty="0">
                <a:solidFill>
                  <a:srgbClr val="00B050"/>
                </a:solidFill>
                <a:latin typeface="Varela Round" panose="020B0604020202020204" charset="-79"/>
                <a:cs typeface="Varela Round" panose="020B0604020202020204" charset="-79"/>
              </a:rPr>
              <a:t> </a:t>
            </a:r>
            <a:r>
              <a:rPr lang="iw-IL" sz="3200" b="1" dirty="0">
                <a:solidFill>
                  <a:srgbClr val="00B050"/>
                </a:solidFill>
                <a:latin typeface="Varela Round" panose="020B0604020202020204" charset="-79"/>
                <a:cs typeface="Varela Round" panose="020B0604020202020204" charset="-79"/>
              </a:rPr>
              <a:t>הוא נמסר על ידי המוען בצורה עקיפה. </a:t>
            </a:r>
            <a:endParaRPr sz="1100" dirty="0">
              <a:solidFill>
                <a:srgbClr val="00B050"/>
              </a:solidFill>
              <a:latin typeface="Varela Round" panose="020B0604020202020204" charset="-79"/>
              <a:cs typeface="Varela Round" panose="020B0604020202020204" charset="-79"/>
            </a:endParaRPr>
          </a:p>
          <a:p>
            <a:pPr marL="342934" lvl="0" indent="-342934" algn="r" rtl="1">
              <a:lnSpc>
                <a:spcPct val="150000"/>
              </a:lnSpc>
              <a:spcBef>
                <a:spcPts val="600"/>
              </a:spcBef>
              <a:spcAft>
                <a:spcPts val="0"/>
              </a:spcAft>
              <a:buClr>
                <a:srgbClr val="002060"/>
              </a:buClr>
              <a:buSzPts val="2800"/>
              <a:buChar char="•"/>
            </a:pPr>
            <a:r>
              <a:rPr lang="iw-IL" sz="3200" b="1" dirty="0">
                <a:solidFill>
                  <a:srgbClr val="00B050"/>
                </a:solidFill>
                <a:latin typeface="Varela Round" panose="020B0604020202020204" charset="-79"/>
                <a:cs typeface="Varela Round" panose="020B0604020202020204" charset="-79"/>
              </a:rPr>
              <a:t>בדרך מסירה זו אין התחייבות לדייק מלה במילה אך עם שמירה על המסר.</a:t>
            </a:r>
            <a:endParaRPr sz="3200" b="1" dirty="0">
              <a:solidFill>
                <a:srgbClr val="00B050"/>
              </a:solidFill>
              <a:latin typeface="Varela Round" panose="020B0604020202020204" charset="-79"/>
              <a:cs typeface="Varela Round" panose="020B0604020202020204" charset="-79"/>
            </a:endParaRPr>
          </a:p>
          <a:p>
            <a:pPr marL="342934" lvl="0" indent="-342934" algn="r" rtl="1">
              <a:lnSpc>
                <a:spcPct val="150000"/>
              </a:lnSpc>
              <a:spcBef>
                <a:spcPts val="600"/>
              </a:spcBef>
              <a:spcAft>
                <a:spcPts val="0"/>
              </a:spcAft>
              <a:buClr>
                <a:srgbClr val="002060"/>
              </a:buClr>
              <a:buSzPts val="2800"/>
              <a:buChar char="•"/>
            </a:pPr>
            <a:r>
              <a:rPr lang="iw-IL" sz="3200" b="1" dirty="0">
                <a:solidFill>
                  <a:srgbClr val="00B050"/>
                </a:solidFill>
                <a:latin typeface="Varela Round" panose="020B0604020202020204" charset="-79"/>
                <a:cs typeface="Varela Round" panose="020B0604020202020204" charset="-79"/>
              </a:rPr>
              <a:t>עם זאת יש סיכוי שהמידע עבר  עיבוד כלשהו על ידי מוסר הידיעה.</a:t>
            </a:r>
            <a:endParaRPr lang="he-IL" sz="3200" b="1" dirty="0">
              <a:solidFill>
                <a:srgbClr val="00B050"/>
              </a:solidFill>
              <a:latin typeface="Varela Round" panose="020B0604020202020204" charset="-79"/>
              <a:cs typeface="Varela Round" panose="020B0604020202020204" charset="-79"/>
            </a:endParaRPr>
          </a:p>
          <a:p>
            <a:pPr marL="0" lvl="0" indent="0" algn="r" rtl="1">
              <a:lnSpc>
                <a:spcPct val="150000"/>
              </a:lnSpc>
              <a:spcBef>
                <a:spcPts val="600"/>
              </a:spcBef>
              <a:spcAft>
                <a:spcPts val="0"/>
              </a:spcAft>
              <a:buClr>
                <a:srgbClr val="002060"/>
              </a:buClr>
              <a:buSzPts val="2800"/>
              <a:buNone/>
            </a:pPr>
            <a:endParaRPr sz="3200" dirty="0">
              <a:solidFill>
                <a:srgbClr val="00B050"/>
              </a:solidFill>
              <a:latin typeface="Varela Round" panose="020B0604020202020204" charset="-79"/>
              <a:cs typeface="Varela Round" panose="020B0604020202020204" charset="-79"/>
            </a:endParaRPr>
          </a:p>
          <a:p>
            <a:pPr marL="0" lvl="0" indent="0" algn="r" rtl="1">
              <a:lnSpc>
                <a:spcPct val="150000"/>
              </a:lnSpc>
              <a:spcBef>
                <a:spcPts val="600"/>
              </a:spcBef>
              <a:spcAft>
                <a:spcPts val="0"/>
              </a:spcAft>
              <a:buClr>
                <a:srgbClr val="002060"/>
              </a:buClr>
              <a:buSzPts val="2400"/>
              <a:buNone/>
            </a:pPr>
            <a:endParaRPr sz="3200" dirty="0"/>
          </a:p>
          <a:p>
            <a:pPr marL="342934" lvl="0" indent="-190534" algn="r" rtl="1">
              <a:lnSpc>
                <a:spcPct val="150000"/>
              </a:lnSpc>
              <a:spcBef>
                <a:spcPts val="600"/>
              </a:spcBef>
              <a:spcAft>
                <a:spcPts val="0"/>
              </a:spcAft>
              <a:buClr>
                <a:srgbClr val="002060"/>
              </a:buClr>
              <a:buSzPts val="2400"/>
              <a:buNone/>
            </a:pPr>
            <a:endParaRPr sz="3600" dirty="0"/>
          </a:p>
          <a:p>
            <a:pPr marL="342934" lvl="0" indent="-190534" algn="r" rtl="1">
              <a:lnSpc>
                <a:spcPct val="150000"/>
              </a:lnSpc>
              <a:spcBef>
                <a:spcPts val="600"/>
              </a:spcBef>
              <a:spcAft>
                <a:spcPts val="0"/>
              </a:spcAft>
              <a:buClr>
                <a:srgbClr val="002060"/>
              </a:buClr>
              <a:buSzPts val="2400"/>
              <a:buNone/>
            </a:pPr>
            <a:endParaRPr sz="3200" dirty="0"/>
          </a:p>
          <a:p>
            <a:pPr marL="342934" lvl="0" indent="-190534" algn="r" rtl="1">
              <a:lnSpc>
                <a:spcPct val="150000"/>
              </a:lnSpc>
              <a:spcBef>
                <a:spcPts val="600"/>
              </a:spcBef>
              <a:spcAft>
                <a:spcPts val="0"/>
              </a:spcAft>
              <a:buClr>
                <a:srgbClr val="002060"/>
              </a:buClr>
              <a:buSzPts val="2400"/>
              <a:buNone/>
            </a:pPr>
            <a:endParaRPr sz="3200" dirty="0"/>
          </a:p>
        </p:txBody>
      </p:sp>
      <p:sp>
        <p:nvSpPr>
          <p:cNvPr id="2" name="בועת מחשבה: ענן 1">
            <a:extLst>
              <a:ext uri="{FF2B5EF4-FFF2-40B4-BE49-F238E27FC236}">
                <a16:creationId xmlns:a16="http://schemas.microsoft.com/office/drawing/2014/main" id="{F2FD57E9-C3F6-42DA-A05C-F8E235FAF46F}"/>
              </a:ext>
            </a:extLst>
          </p:cNvPr>
          <p:cNvSpPr/>
          <p:nvPr/>
        </p:nvSpPr>
        <p:spPr>
          <a:xfrm>
            <a:off x="4489335" y="5065545"/>
            <a:ext cx="3274290" cy="1533235"/>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000" b="1" dirty="0">
                <a:solidFill>
                  <a:schemeClr val="tx1"/>
                </a:solidFill>
              </a:rPr>
              <a:t>דברים בשם מוסרם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2549768" y="217176"/>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sz="4000" dirty="0">
                <a:solidFill>
                  <a:schemeClr val="accent1">
                    <a:lumMod val="75000"/>
                  </a:schemeClr>
                </a:solidFill>
              </a:rPr>
              <a:t>דיבור עקיף</a:t>
            </a:r>
            <a:endParaRPr sz="4000" dirty="0">
              <a:solidFill>
                <a:schemeClr val="accent1">
                  <a:lumMod val="75000"/>
                </a:schemeClr>
              </a:solidFill>
            </a:endParaRPr>
          </a:p>
        </p:txBody>
      </p:sp>
      <p:sp>
        <p:nvSpPr>
          <p:cNvPr id="5" name="מציין מיקום טקסט 4">
            <a:extLst>
              <a:ext uri="{FF2B5EF4-FFF2-40B4-BE49-F238E27FC236}">
                <a16:creationId xmlns:a16="http://schemas.microsoft.com/office/drawing/2014/main" id="{7A296068-9E14-4ED7-BA05-2F755FC0BB4F}"/>
              </a:ext>
            </a:extLst>
          </p:cNvPr>
          <p:cNvSpPr>
            <a:spLocks noGrp="1"/>
          </p:cNvSpPr>
          <p:nvPr>
            <p:ph type="body" idx="4294967295"/>
          </p:nvPr>
        </p:nvSpPr>
        <p:spPr>
          <a:xfrm>
            <a:off x="515275" y="1185681"/>
            <a:ext cx="8306992" cy="540000"/>
          </a:xfrm>
        </p:spPr>
        <p:txBody>
          <a:bodyPr/>
          <a:lstStyle/>
          <a:p>
            <a:r>
              <a:rPr lang="he-IL" dirty="0"/>
              <a:t>סימני פיסוק</a:t>
            </a:r>
          </a:p>
        </p:txBody>
      </p:sp>
      <p:sp>
        <p:nvSpPr>
          <p:cNvPr id="3" name="Google Shape;481;p45">
            <a:extLst>
              <a:ext uri="{FF2B5EF4-FFF2-40B4-BE49-F238E27FC236}">
                <a16:creationId xmlns:a16="http://schemas.microsoft.com/office/drawing/2014/main" id="{BE80AC83-CD66-4B62-81DE-21172E91243D}"/>
              </a:ext>
            </a:extLst>
          </p:cNvPr>
          <p:cNvSpPr/>
          <p:nvPr/>
        </p:nvSpPr>
        <p:spPr>
          <a:xfrm>
            <a:off x="515275" y="1974185"/>
            <a:ext cx="11456146" cy="3484505"/>
          </a:xfrm>
          <a:prstGeom prst="flowChartTerminator">
            <a:avLst/>
          </a:prstGeom>
          <a:noFill/>
          <a:ln>
            <a:noFill/>
          </a:ln>
        </p:spPr>
        <p:txBody>
          <a:bodyPr spcFirstLastPara="1" wrap="square" lIns="91425" tIns="45700" rIns="91425" bIns="45700" anchor="ctr" anchorCtr="0">
            <a:noAutofit/>
          </a:bodyPr>
          <a:lstStyle/>
          <a:p>
            <a:pPr marL="457200" marR="0" lvl="0" indent="-457200" algn="r" rtl="1">
              <a:spcBef>
                <a:spcPts val="0"/>
              </a:spcBef>
              <a:spcAft>
                <a:spcPts val="0"/>
              </a:spcAft>
              <a:buFont typeface="Arial" panose="020B0604020202020204" pitchFamily="34" charset="0"/>
              <a:buChar char="•"/>
            </a:pPr>
            <a:r>
              <a:rPr lang="he-IL" sz="3200" b="1" dirty="0">
                <a:solidFill>
                  <a:schemeClr val="accent3"/>
                </a:solidFill>
                <a:latin typeface="Varela Round" panose="020B0604020202020204" charset="-79"/>
                <a:cs typeface="Varela Round" panose="020B0604020202020204" charset="-79"/>
                <a:sym typeface="Varela Round"/>
              </a:rPr>
              <a:t>כתיבה בגוף שלישי (הוא/נסתר)</a:t>
            </a:r>
          </a:p>
          <a:p>
            <a:pPr marL="457200" indent="-457200" algn="r" rtl="1">
              <a:buFont typeface="Arial" panose="020B0604020202020204" pitchFamily="34" charset="0"/>
              <a:buChar char="•"/>
            </a:pPr>
            <a:r>
              <a:rPr lang="iw-IL" sz="3200" b="1" dirty="0">
                <a:solidFill>
                  <a:srgbClr val="0070C0"/>
                </a:solidFill>
                <a:latin typeface="Varela Round" panose="020B0604020202020204" charset="-79"/>
                <a:cs typeface="Varela Round" panose="020B0604020202020204" charset="-79"/>
              </a:rPr>
              <a:t>הדיבור העקיף מופיע רק בסוף משפט, ולפניו תופיע מילת השעבוד "ש"</a:t>
            </a:r>
            <a:r>
              <a:rPr lang="he-IL" sz="3200" b="1" dirty="0">
                <a:solidFill>
                  <a:srgbClr val="0070C0"/>
                </a:solidFill>
                <a:latin typeface="Varela Round" panose="020B0604020202020204" charset="-79"/>
                <a:cs typeface="Varela Round" panose="020B0604020202020204" charset="-79"/>
              </a:rPr>
              <a:t>...  או "</a:t>
            </a:r>
            <a:r>
              <a:rPr lang="iw-IL" sz="3200" b="1" dirty="0">
                <a:solidFill>
                  <a:srgbClr val="0070C0"/>
                </a:solidFill>
                <a:latin typeface="Varela Round" panose="020B0604020202020204" charset="-79"/>
                <a:cs typeface="Varela Round" panose="020B0604020202020204" charset="-79"/>
              </a:rPr>
              <a:t>כי</a:t>
            </a:r>
            <a:r>
              <a:rPr lang="he-IL" sz="3200" b="1" dirty="0">
                <a:solidFill>
                  <a:srgbClr val="0070C0"/>
                </a:solidFill>
                <a:latin typeface="Varela Round" panose="020B0604020202020204" charset="-79"/>
                <a:cs typeface="Varela Round" panose="020B0604020202020204" charset="-79"/>
              </a:rPr>
              <a:t>"</a:t>
            </a:r>
          </a:p>
          <a:p>
            <a:pPr marL="457200" indent="-457200" algn="r" rtl="1">
              <a:buFont typeface="Arial" panose="020B0604020202020204" pitchFamily="34" charset="0"/>
              <a:buChar char="•"/>
            </a:pPr>
            <a:r>
              <a:rPr lang="he-IL" sz="3200" b="1" dirty="0">
                <a:solidFill>
                  <a:schemeClr val="accent3"/>
                </a:solidFill>
                <a:latin typeface="Varela Round" panose="020B0604020202020204" charset="-79"/>
                <a:cs typeface="Varela Round" panose="020B0604020202020204" charset="-79"/>
              </a:rPr>
              <a:t>הכותב ישתמש בביטויים כמו "טוען ש...", "סבור כי..."</a:t>
            </a:r>
            <a:endParaRPr lang="he-IL" sz="3200" b="1" dirty="0">
              <a:solidFill>
                <a:schemeClr val="accent3"/>
              </a:solidFill>
              <a:latin typeface="Varela Round" panose="020B0604020202020204" charset="-79"/>
              <a:cs typeface="Varela Round" panose="020B0604020202020204" charset="-79"/>
              <a:sym typeface="Varela Round"/>
            </a:endParaRPr>
          </a:p>
          <a:p>
            <a:pPr marL="457200" marR="0" lvl="0" indent="-457200" algn="r" rtl="1">
              <a:spcBef>
                <a:spcPts val="0"/>
              </a:spcBef>
              <a:spcAft>
                <a:spcPts val="0"/>
              </a:spcAft>
              <a:buFont typeface="Arial" panose="020B0604020202020204" pitchFamily="34" charset="0"/>
              <a:buChar char="•"/>
            </a:pPr>
            <a:r>
              <a:rPr lang="he-IL" sz="3200" b="1" dirty="0">
                <a:solidFill>
                  <a:srgbClr val="0070C0"/>
                </a:solidFill>
                <a:latin typeface="Varela Round" panose="020B0604020202020204" charset="-79"/>
                <a:cs typeface="Varela Round" panose="020B0604020202020204" charset="-79"/>
                <a:sym typeface="Varela Round"/>
              </a:rPr>
              <a:t>אין שימוש בנקודתיים</a:t>
            </a:r>
          </a:p>
          <a:p>
            <a:pPr marL="457200" indent="-457200" algn="r" rtl="1">
              <a:buFont typeface="Arial" panose="020B0604020202020204" pitchFamily="34" charset="0"/>
              <a:buChar char="•"/>
            </a:pPr>
            <a:r>
              <a:rPr lang="he-IL" sz="3200" b="1" dirty="0">
                <a:solidFill>
                  <a:schemeClr val="accent3"/>
                </a:solidFill>
                <a:latin typeface="Varela Round" panose="020B0604020202020204" charset="-79"/>
                <a:cs typeface="Varela Round" panose="020B0604020202020204" charset="-79"/>
                <a:sym typeface="Varela Round"/>
              </a:rPr>
              <a:t>אין שימוש </a:t>
            </a:r>
            <a:r>
              <a:rPr lang="he-IL" sz="3200" b="1" dirty="0" err="1">
                <a:solidFill>
                  <a:schemeClr val="accent3"/>
                </a:solidFill>
                <a:latin typeface="Varela Round" panose="020B0604020202020204" charset="-79"/>
                <a:cs typeface="Varela Round" panose="020B0604020202020204" charset="-79"/>
                <a:sym typeface="Varela Round"/>
              </a:rPr>
              <a:t>במרכאות</a:t>
            </a:r>
            <a:r>
              <a:rPr lang="he-IL" sz="3200" b="1" dirty="0">
                <a:solidFill>
                  <a:schemeClr val="accent3"/>
                </a:solidFill>
                <a:latin typeface="Varela Round" panose="020B0604020202020204" charset="-79"/>
                <a:cs typeface="Varela Round" panose="020B0604020202020204" charset="-79"/>
                <a:sym typeface="Varela Round"/>
              </a:rPr>
              <a:t> </a:t>
            </a:r>
          </a:p>
        </p:txBody>
      </p:sp>
    </p:spTree>
    <p:extLst>
      <p:ext uri="{BB962C8B-B14F-4D97-AF65-F5344CB8AC3E}">
        <p14:creationId xmlns:p14="http://schemas.microsoft.com/office/powerpoint/2010/main" val="11276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r>
              <a:rPr lang="iw-IL" b="1" dirty="0">
                <a:solidFill>
                  <a:schemeClr val="accent1">
                    <a:lumMod val="75000"/>
                  </a:schemeClr>
                </a:solidFill>
                <a:latin typeface="Varela Round" panose="020B0604020202020204" charset="-79"/>
                <a:cs typeface="Varela Round" panose="020B0604020202020204" charset="-79"/>
              </a:rPr>
              <a:t>דיבור עקיף - פיסוק</a:t>
            </a:r>
            <a:endParaRPr b="1" dirty="0">
              <a:solidFill>
                <a:schemeClr val="accent1">
                  <a:lumMod val="75000"/>
                </a:schemeClr>
              </a:solidFill>
              <a:latin typeface="Varela Round" panose="020B0604020202020204" charset="-79"/>
              <a:cs typeface="Varela Round" panose="020B0604020202020204" charset="-79"/>
            </a:endParaRPr>
          </a:p>
        </p:txBody>
      </p:sp>
      <p:sp>
        <p:nvSpPr>
          <p:cNvPr id="164" name="Google Shape;164;p10"/>
          <p:cNvSpPr txBox="1">
            <a:spLocks noGrp="1"/>
          </p:cNvSpPr>
          <p:nvPr>
            <p:ph idx="1"/>
          </p:nvPr>
        </p:nvSpPr>
        <p:spPr>
          <a:xfrm>
            <a:off x="206911" y="1385038"/>
            <a:ext cx="11985089" cy="4942663"/>
          </a:xfrm>
          <a:prstGeom prst="rect">
            <a:avLst/>
          </a:prstGeom>
          <a:noFill/>
          <a:ln>
            <a:noFill/>
          </a:ln>
        </p:spPr>
        <p:txBody>
          <a:bodyPr spcFirstLastPara="1" wrap="square" lIns="91425" tIns="45700" rIns="91425" bIns="45700" anchor="t" anchorCtr="0">
            <a:normAutofit/>
          </a:bodyPr>
          <a:lstStyle/>
          <a:p>
            <a:pPr marL="0" lvl="0" indent="0" algn="r" rtl="1">
              <a:lnSpc>
                <a:spcPct val="150000"/>
              </a:lnSpc>
              <a:spcBef>
                <a:spcPts val="600"/>
              </a:spcBef>
              <a:spcAft>
                <a:spcPts val="0"/>
              </a:spcAft>
              <a:buClr>
                <a:srgbClr val="002060"/>
              </a:buClr>
              <a:buSzPts val="2800"/>
              <a:buNone/>
            </a:pPr>
            <a:r>
              <a:rPr lang="he-IL" sz="3600" b="1" dirty="0">
                <a:solidFill>
                  <a:srgbClr val="C00000"/>
                </a:solidFill>
                <a:latin typeface="Varela Round" panose="020B0604020202020204" charset="-79"/>
                <a:cs typeface="Varela Round" panose="020B0604020202020204" charset="-79"/>
              </a:rPr>
              <a:t>לטענת המומחה, </a:t>
            </a:r>
            <a:r>
              <a:rPr lang="he-IL" sz="3600" b="1" dirty="0">
                <a:solidFill>
                  <a:schemeClr val="accent3"/>
                </a:solidFill>
                <a:latin typeface="Varela Round" panose="020B0604020202020204" charset="-79"/>
                <a:cs typeface="Varela Round" panose="020B0604020202020204" charset="-79"/>
              </a:rPr>
              <a:t>הצרכן הישראלי אינו מתרשם מן השימוש בלועזית.</a:t>
            </a:r>
          </a:p>
          <a:p>
            <a:pPr marL="0" lvl="0" indent="0" algn="r" rtl="1">
              <a:lnSpc>
                <a:spcPct val="150000"/>
              </a:lnSpc>
              <a:spcBef>
                <a:spcPts val="600"/>
              </a:spcBef>
              <a:spcAft>
                <a:spcPts val="0"/>
              </a:spcAft>
              <a:buClr>
                <a:srgbClr val="002060"/>
              </a:buClr>
              <a:buSzPts val="2800"/>
              <a:buNone/>
            </a:pPr>
            <a:r>
              <a:rPr lang="he-IL" sz="3600" b="1" dirty="0">
                <a:solidFill>
                  <a:schemeClr val="accent3"/>
                </a:solidFill>
                <a:latin typeface="Varela Round" panose="020B0604020202020204" charset="-79"/>
                <a:cs typeface="Varela Round" panose="020B0604020202020204" charset="-79"/>
              </a:rPr>
              <a:t>להפך, לדעת צרכנים ישראלים יש יתרון מסוים לשמות עבריים, כי הם מבטאים את הקשר לארץ ולשפה העברית.</a:t>
            </a:r>
            <a:endParaRPr sz="4000" b="1" dirty="0">
              <a:solidFill>
                <a:schemeClr val="accent3"/>
              </a:solidFill>
              <a:latin typeface="Varela Round" panose="020B0604020202020204" charset="-79"/>
              <a:cs typeface="Varela Round" panose="020B0604020202020204" charset="-79"/>
            </a:endParaRPr>
          </a:p>
        </p:txBody>
      </p:sp>
    </p:spTree>
    <p:extLst>
      <p:ext uri="{BB962C8B-B14F-4D97-AF65-F5344CB8AC3E}">
        <p14:creationId xmlns:p14="http://schemas.microsoft.com/office/powerpoint/2010/main" val="316535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8"/>
          <p:cNvSpPr txBox="1">
            <a:spLocks noGrp="1"/>
          </p:cNvSpPr>
          <p:nvPr>
            <p:ph type="title"/>
          </p:nvPr>
        </p:nvSpPr>
        <p:spPr>
          <a:xfrm>
            <a:off x="1274883" y="528590"/>
            <a:ext cx="9642231" cy="720000"/>
          </a:xfrm>
          <a:prstGeom prst="rect">
            <a:avLst/>
          </a:prstGeom>
          <a:noFill/>
          <a:ln>
            <a:noFill/>
          </a:ln>
        </p:spPr>
        <p:txBody>
          <a:bodyPr spcFirstLastPara="1" wrap="square" lIns="91425" tIns="45700" rIns="91425" bIns="45700" anchor="ctr" anchorCtr="0">
            <a:noAutofit/>
          </a:bodyPr>
          <a:lstStyle/>
          <a:p>
            <a:pPr marL="0" marR="0" lvl="0" indent="0" rtl="1">
              <a:lnSpc>
                <a:spcPct val="100000"/>
              </a:lnSpc>
              <a:spcBef>
                <a:spcPts val="0"/>
              </a:spcBef>
              <a:spcAft>
                <a:spcPts val="0"/>
              </a:spcAft>
              <a:buClr>
                <a:srgbClr val="192A72"/>
              </a:buClr>
              <a:buSzPts val="4400"/>
              <a:buFont typeface="Varela Round"/>
              <a:buNone/>
            </a:pPr>
            <a:r>
              <a:rPr lang="iw-IL" dirty="0">
                <a:solidFill>
                  <a:schemeClr val="accent3"/>
                </a:solidFill>
              </a:rPr>
              <a:t>פועלי אמירה</a:t>
            </a:r>
            <a:endParaRPr dirty="0">
              <a:solidFill>
                <a:schemeClr val="accent3"/>
              </a:solidFill>
            </a:endParaRPr>
          </a:p>
        </p:txBody>
      </p:sp>
      <p:sp>
        <p:nvSpPr>
          <p:cNvPr id="151" name="Google Shape;151;p8"/>
          <p:cNvSpPr txBox="1">
            <a:spLocks noGrp="1"/>
          </p:cNvSpPr>
          <p:nvPr>
            <p:ph type="body" idx="4294967295"/>
          </p:nvPr>
        </p:nvSpPr>
        <p:spPr>
          <a:xfrm>
            <a:off x="276726" y="1248589"/>
            <a:ext cx="11592188" cy="5067989"/>
          </a:xfrm>
          <a:prstGeom prst="rect">
            <a:avLst/>
          </a:prstGeom>
          <a:noFill/>
          <a:ln>
            <a:noFill/>
          </a:ln>
        </p:spPr>
        <p:txBody>
          <a:bodyPr spcFirstLastPara="1" wrap="square" lIns="91425" tIns="45700" rIns="91425" bIns="45700" anchor="t" anchorCtr="0">
            <a:normAutofit/>
          </a:bodyPr>
          <a:lstStyle/>
          <a:p>
            <a:pPr marL="457200" lvl="0" indent="-457200" algn="r" rtl="1">
              <a:lnSpc>
                <a:spcPct val="160000"/>
              </a:lnSpc>
              <a:spcBef>
                <a:spcPts val="0"/>
              </a:spcBef>
              <a:spcAft>
                <a:spcPts val="0"/>
              </a:spcAft>
              <a:buClr>
                <a:schemeClr val="dk1"/>
              </a:buClr>
              <a:buSzPts val="2800"/>
              <a:buChar char="•"/>
            </a:pPr>
            <a:endParaRPr lang="he-IL" sz="3600" dirty="0">
              <a:solidFill>
                <a:schemeClr val="dk1"/>
              </a:solidFill>
            </a:endParaRPr>
          </a:p>
          <a:p>
            <a:pPr marL="457200" lvl="0" indent="-457200" algn="r" rtl="1">
              <a:lnSpc>
                <a:spcPct val="160000"/>
              </a:lnSpc>
              <a:spcBef>
                <a:spcPts val="0"/>
              </a:spcBef>
              <a:spcAft>
                <a:spcPts val="0"/>
              </a:spcAft>
              <a:buClr>
                <a:schemeClr val="dk1"/>
              </a:buClr>
              <a:buSzPts val="2800"/>
              <a:buChar char="•"/>
            </a:pPr>
            <a:r>
              <a:rPr lang="iw-IL" sz="2800" dirty="0">
                <a:solidFill>
                  <a:srgbClr val="00B050"/>
                </a:solidFill>
              </a:rPr>
              <a:t>הפעלים הקודמים לדיבור ישיר ולדיבור עקיף נקראים פועלי אמירה.</a:t>
            </a:r>
            <a:endParaRPr sz="2800" dirty="0">
              <a:solidFill>
                <a:srgbClr val="00B050"/>
              </a:solidFill>
            </a:endParaRPr>
          </a:p>
          <a:p>
            <a:pPr marL="457200" lvl="0" indent="-457200" algn="r" rtl="1">
              <a:lnSpc>
                <a:spcPct val="160000"/>
              </a:lnSpc>
              <a:spcBef>
                <a:spcPts val="1200"/>
              </a:spcBef>
              <a:spcAft>
                <a:spcPts val="0"/>
              </a:spcAft>
              <a:buClr>
                <a:srgbClr val="002060"/>
              </a:buClr>
              <a:buSzPts val="2800"/>
              <a:buChar char="•"/>
            </a:pPr>
            <a:r>
              <a:rPr lang="iw-IL" sz="2800" dirty="0">
                <a:solidFill>
                  <a:srgbClr val="00B050"/>
                </a:solidFill>
              </a:rPr>
              <a:t>בדרך כלל פועלי האמירה מכינים את הקורא ומדריכים אותו כיצד לקרוא את הציטוט</a:t>
            </a:r>
            <a:r>
              <a:rPr lang="he-IL" sz="2800" dirty="0">
                <a:solidFill>
                  <a:srgbClr val="00B050"/>
                </a:solidFill>
              </a:rPr>
              <a:t> או </a:t>
            </a:r>
            <a:r>
              <a:rPr lang="iw-IL" sz="2800" dirty="0">
                <a:solidFill>
                  <a:srgbClr val="00B050"/>
                </a:solidFill>
              </a:rPr>
              <a:t>המידע שיימסר.</a:t>
            </a:r>
            <a:endParaRPr sz="2800" dirty="0">
              <a:solidFill>
                <a:srgbClr val="00B050"/>
              </a:solidFill>
            </a:endParaRPr>
          </a:p>
          <a:p>
            <a:pPr marL="457200" lvl="0" indent="-457200" algn="r" rtl="1">
              <a:lnSpc>
                <a:spcPct val="160000"/>
              </a:lnSpc>
              <a:spcBef>
                <a:spcPts val="1200"/>
              </a:spcBef>
              <a:spcAft>
                <a:spcPts val="0"/>
              </a:spcAft>
              <a:buClr>
                <a:srgbClr val="002060"/>
              </a:buClr>
              <a:buSzPts val="2800"/>
              <a:buChar char="•"/>
            </a:pPr>
            <a:r>
              <a:rPr lang="iw-IL" sz="2800" b="0" u="sng" dirty="0">
                <a:solidFill>
                  <a:srgbClr val="00B050"/>
                </a:solidFill>
              </a:rPr>
              <a:t>פועלי אמירה</a:t>
            </a:r>
            <a:r>
              <a:rPr lang="iw-IL" sz="2800" b="0" dirty="0">
                <a:solidFill>
                  <a:srgbClr val="00B050"/>
                </a:solidFill>
              </a:rPr>
              <a:t>: </a:t>
            </a:r>
            <a:r>
              <a:rPr lang="he-IL" sz="2800" b="0" dirty="0">
                <a:solidFill>
                  <a:srgbClr val="00B050"/>
                </a:solidFill>
              </a:rPr>
              <a:t> </a:t>
            </a:r>
            <a:r>
              <a:rPr lang="iw-IL" sz="2800" dirty="0">
                <a:solidFill>
                  <a:srgbClr val="00B050"/>
                </a:solidFill>
              </a:rPr>
              <a:t>אמר, מסר, הוסיף, דיווח, הודיע</a:t>
            </a:r>
            <a:r>
              <a:rPr lang="he-IL" sz="2800" dirty="0">
                <a:solidFill>
                  <a:srgbClr val="00B050"/>
                </a:solidFill>
              </a:rPr>
              <a:t>, </a:t>
            </a:r>
            <a:r>
              <a:rPr lang="iw-IL" sz="2800" dirty="0">
                <a:solidFill>
                  <a:srgbClr val="00B050"/>
                </a:solidFill>
              </a:rPr>
              <a:t>ציין</a:t>
            </a:r>
            <a:endParaRPr dirty="0">
              <a:solidFill>
                <a:srgbClr val="00B050"/>
              </a:solidFill>
            </a:endParaRPr>
          </a:p>
          <a:p>
            <a:pPr marL="0" lvl="0" indent="0" algn="r" rtl="1">
              <a:lnSpc>
                <a:spcPct val="160000"/>
              </a:lnSpc>
              <a:spcBef>
                <a:spcPts val="0"/>
              </a:spcBef>
              <a:spcAft>
                <a:spcPts val="0"/>
              </a:spcAft>
              <a:buClr>
                <a:schemeClr val="dk1"/>
              </a:buClr>
              <a:buSzPts val="2800"/>
              <a:buNone/>
            </a:pPr>
            <a:r>
              <a:rPr lang="iw-IL" sz="2800" dirty="0">
                <a:solidFill>
                  <a:schemeClr val="accent3"/>
                </a:solidFill>
              </a:rPr>
              <a:t>                           </a:t>
            </a:r>
            <a:r>
              <a:rPr lang="he-IL" dirty="0">
                <a:solidFill>
                  <a:schemeClr val="accent3"/>
                </a:solidFill>
              </a:rPr>
              <a:t>  </a:t>
            </a:r>
            <a:r>
              <a:rPr lang="iw-IL" sz="2800" dirty="0">
                <a:solidFill>
                  <a:schemeClr val="accent3"/>
                </a:solidFill>
              </a:rPr>
              <a:t>הגיב, טען, קבל, האשים והזהיר</a:t>
            </a:r>
            <a:endParaRPr dirty="0">
              <a:solidFill>
                <a:schemeClr val="accent3"/>
              </a:solidFill>
            </a:endParaRPr>
          </a:p>
          <a:p>
            <a:pPr marL="0" lvl="0" indent="0" algn="r" rtl="1">
              <a:lnSpc>
                <a:spcPct val="160000"/>
              </a:lnSpc>
              <a:spcBef>
                <a:spcPts val="0"/>
              </a:spcBef>
              <a:spcAft>
                <a:spcPts val="0"/>
              </a:spcAft>
              <a:buClr>
                <a:srgbClr val="002060"/>
              </a:buClr>
              <a:buSzPts val="2800"/>
              <a:buNone/>
            </a:pPr>
            <a:endParaRPr sz="2800"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5"/>
          <p:cNvSpPr txBox="1">
            <a:spLocks noGrp="1"/>
          </p:cNvSpPr>
          <p:nvPr>
            <p:ph type="title"/>
          </p:nvPr>
        </p:nvSpPr>
        <p:spPr>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r>
              <a:rPr lang="iw-IL" b="1" dirty="0">
                <a:solidFill>
                  <a:srgbClr val="00B050"/>
                </a:solidFill>
                <a:latin typeface="Varela Round" panose="020B0604020202020204" charset="-79"/>
                <a:cs typeface="Varela Round" panose="020B0604020202020204" charset="-79"/>
              </a:rPr>
              <a:t>דיבור ישיר</a:t>
            </a:r>
            <a:endParaRPr b="1" dirty="0">
              <a:solidFill>
                <a:srgbClr val="00B050"/>
              </a:solidFill>
              <a:latin typeface="Varela Round" panose="020B0604020202020204" charset="-79"/>
              <a:cs typeface="Varela Round" panose="020B0604020202020204" charset="-79"/>
            </a:endParaRPr>
          </a:p>
        </p:txBody>
      </p:sp>
      <p:sp>
        <p:nvSpPr>
          <p:cNvPr id="207" name="Google Shape;207;p15"/>
          <p:cNvSpPr txBox="1"/>
          <p:nvPr/>
        </p:nvSpPr>
        <p:spPr>
          <a:xfrm>
            <a:off x="645459" y="4488290"/>
            <a:ext cx="10641023" cy="944882"/>
          </a:xfrm>
          <a:prstGeom prst="rect">
            <a:avLst/>
          </a:prstGeom>
          <a:noFill/>
          <a:ln>
            <a:noFill/>
          </a:ln>
        </p:spPr>
        <p:txBody>
          <a:bodyPr spcFirstLastPara="1" wrap="square" lIns="91425" tIns="45700" rIns="91425" bIns="45700" anchor="t" anchorCtr="0">
            <a:normAutofit/>
          </a:bodyPr>
          <a:lstStyle/>
          <a:p>
            <a:pPr marL="400090" marR="0" lvl="1" indent="0" algn="r" rtl="1">
              <a:lnSpc>
                <a:spcPct val="150000"/>
              </a:lnSpc>
              <a:spcBef>
                <a:spcPts val="0"/>
              </a:spcBef>
              <a:spcAft>
                <a:spcPts val="0"/>
              </a:spcAft>
              <a:buClr>
                <a:srgbClr val="002060"/>
              </a:buClr>
              <a:buSzPts val="2400"/>
              <a:buFont typeface="Arial"/>
              <a:buNone/>
            </a:pPr>
            <a:r>
              <a:rPr lang="iw-IL" sz="2400" b="0" i="0" u="none" strike="noStrike" cap="none" dirty="0">
                <a:solidFill>
                  <a:srgbClr val="002060"/>
                </a:solidFill>
                <a:latin typeface="Varela Round"/>
                <a:ea typeface="Varela Round"/>
                <a:cs typeface="Varela Round"/>
                <a:sym typeface="Varela Round"/>
              </a:rPr>
              <a:t> </a:t>
            </a:r>
            <a:r>
              <a:rPr lang="iw-IL" sz="3600" b="1" i="0" u="none" strike="noStrike" cap="none" dirty="0">
                <a:solidFill>
                  <a:srgbClr val="FFC000"/>
                </a:solidFill>
                <a:latin typeface="Varela Round"/>
                <a:ea typeface="Varela Round"/>
                <a:cs typeface="Varela Round"/>
                <a:sym typeface="Varela Round"/>
              </a:rPr>
              <a:t>הם אומרים</a:t>
            </a:r>
            <a:r>
              <a:rPr lang="iw-IL" sz="3600" b="1" i="0" u="none" strike="noStrike" cap="none" dirty="0">
                <a:solidFill>
                  <a:srgbClr val="C00000"/>
                </a:solidFill>
                <a:latin typeface="Varela Round"/>
                <a:ea typeface="Varela Round"/>
                <a:cs typeface="Varela Round"/>
                <a:sym typeface="Varela Round"/>
              </a:rPr>
              <a:t>:</a:t>
            </a:r>
            <a:r>
              <a:rPr lang="iw-IL" sz="3600" b="0" i="0" u="none" strike="noStrike" cap="none" dirty="0">
                <a:solidFill>
                  <a:srgbClr val="C00000"/>
                </a:solidFill>
                <a:latin typeface="Varela Round"/>
                <a:ea typeface="Varela Round"/>
                <a:cs typeface="Varela Round"/>
                <a:sym typeface="Varela Round"/>
              </a:rPr>
              <a:t> </a:t>
            </a:r>
            <a:r>
              <a:rPr lang="he-IL" sz="3600" b="0" i="0" u="none" strike="noStrike" cap="none" dirty="0">
                <a:solidFill>
                  <a:srgbClr val="002060"/>
                </a:solidFill>
                <a:latin typeface="Varela Round"/>
                <a:ea typeface="Varela Round"/>
                <a:cs typeface="Varela Round"/>
                <a:sym typeface="Varela Round"/>
              </a:rPr>
              <a:t> </a:t>
            </a:r>
            <a:r>
              <a:rPr lang="he-IL" sz="3600" b="0" i="0" u="none" strike="noStrike" cap="none" dirty="0">
                <a:solidFill>
                  <a:srgbClr val="7030A0"/>
                </a:solidFill>
                <a:latin typeface="Varela Round"/>
                <a:ea typeface="Varela Round"/>
                <a:cs typeface="Varela Round"/>
                <a:sym typeface="Varela Round"/>
              </a:rPr>
              <a:t>"</a:t>
            </a:r>
            <a:r>
              <a:rPr lang="iw-IL" sz="3600" b="1" i="0" u="none" strike="noStrike" cap="none" dirty="0">
                <a:solidFill>
                  <a:schemeClr val="accent6">
                    <a:lumMod val="75000"/>
                  </a:schemeClr>
                </a:solidFill>
                <a:latin typeface="Varela Round"/>
                <a:ea typeface="Varela Round"/>
                <a:cs typeface="Varela Round"/>
                <a:sym typeface="Varela Round"/>
              </a:rPr>
              <a:t>או, </a:t>
            </a:r>
            <a:r>
              <a:rPr lang="he-IL" sz="3600" b="1" dirty="0">
                <a:solidFill>
                  <a:schemeClr val="accent6">
                    <a:lumMod val="75000"/>
                  </a:schemeClr>
                </a:solidFill>
                <a:latin typeface="Varela Round"/>
                <a:ea typeface="Varela Round"/>
                <a:cs typeface="Varela Round"/>
                <a:sym typeface="Varela Round"/>
              </a:rPr>
              <a:t>יצחק</a:t>
            </a:r>
            <a:r>
              <a:rPr lang="iw-IL" sz="3600" b="1" i="0" u="none" strike="noStrike" cap="none" dirty="0">
                <a:solidFill>
                  <a:schemeClr val="accent6">
                    <a:lumMod val="75000"/>
                  </a:schemeClr>
                </a:solidFill>
                <a:latin typeface="Varela Round"/>
                <a:ea typeface="Varela Round"/>
                <a:cs typeface="Varela Round"/>
                <a:sym typeface="Varela Round"/>
              </a:rPr>
              <a:t>, איך אתה יודע הכל</a:t>
            </a:r>
            <a:r>
              <a:rPr lang="iw-IL" sz="3600" b="1" i="0" u="none" strike="noStrike" cap="none" dirty="0">
                <a:solidFill>
                  <a:srgbClr val="002060"/>
                </a:solidFill>
                <a:latin typeface="Varela Round"/>
                <a:ea typeface="Varela Round"/>
                <a:cs typeface="Varela Round"/>
                <a:sym typeface="Varela Round"/>
              </a:rPr>
              <a:t>?</a:t>
            </a:r>
            <a:r>
              <a:rPr lang="iw-IL" sz="3600" b="0" i="0" u="none" strike="noStrike" cap="none" dirty="0">
                <a:solidFill>
                  <a:srgbClr val="7030A0"/>
                </a:solidFill>
                <a:latin typeface="Varela Round"/>
                <a:ea typeface="Varela Round"/>
                <a:cs typeface="Varela Round"/>
                <a:sym typeface="Varela Round"/>
              </a:rPr>
              <a:t>"</a:t>
            </a:r>
            <a:endParaRPr sz="3200" b="0" i="0" u="none" strike="noStrike" cap="none" dirty="0">
              <a:solidFill>
                <a:srgbClr val="7030A0"/>
              </a:solidFill>
              <a:latin typeface="Varela Round"/>
              <a:ea typeface="Varela Round"/>
              <a:cs typeface="Varela Round"/>
              <a:sym typeface="Varela Round"/>
            </a:endParaRPr>
          </a:p>
        </p:txBody>
      </p:sp>
      <p:sp>
        <p:nvSpPr>
          <p:cNvPr id="208" name="Google Shape;208;p15"/>
          <p:cNvSpPr/>
          <p:nvPr/>
        </p:nvSpPr>
        <p:spPr>
          <a:xfrm>
            <a:off x="9280987" y="2956265"/>
            <a:ext cx="352788" cy="1452507"/>
          </a:xfrm>
          <a:prstGeom prst="downArrow">
            <a:avLst>
              <a:gd name="adj1" fmla="val 50000"/>
              <a:gd name="adj2" fmla="val 50000"/>
            </a:avLst>
          </a:prstGeom>
          <a:solidFill>
            <a:srgbClr val="FFC000"/>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9" name="Google Shape;209;p15"/>
          <p:cNvSpPr/>
          <p:nvPr/>
        </p:nvSpPr>
        <p:spPr>
          <a:xfrm>
            <a:off x="8475509" y="1888044"/>
            <a:ext cx="352788" cy="2662932"/>
          </a:xfrm>
          <a:prstGeom prst="downArrow">
            <a:avLst>
              <a:gd name="adj1" fmla="val 50000"/>
              <a:gd name="adj2" fmla="val 50000"/>
            </a:avLst>
          </a:prstGeom>
          <a:solidFill>
            <a:srgbClr val="C00000"/>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Google Shape;210;p15"/>
          <p:cNvSpPr/>
          <p:nvPr/>
        </p:nvSpPr>
        <p:spPr>
          <a:xfrm>
            <a:off x="2205037" y="4496902"/>
            <a:ext cx="6715546" cy="45719"/>
          </a:xfrm>
          <a:prstGeom prst="mathMinus">
            <a:avLst>
              <a:gd name="adj1" fmla="val 0"/>
            </a:avLst>
          </a:prstGeom>
          <a:solidFill>
            <a:schemeClr val="accent1"/>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15"/>
          <p:cNvSpPr/>
          <p:nvPr/>
        </p:nvSpPr>
        <p:spPr>
          <a:xfrm>
            <a:off x="5562810" y="3419006"/>
            <a:ext cx="307764" cy="875132"/>
          </a:xfrm>
          <a:prstGeom prst="downArrow">
            <a:avLst>
              <a:gd name="adj1" fmla="val 50000"/>
              <a:gd name="adj2" fmla="val 50000"/>
            </a:avLst>
          </a:prstGeom>
          <a:solidFill>
            <a:schemeClr val="accent6">
              <a:lumMod val="75000"/>
            </a:schemeClr>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2" name="Google Shape;212;p15"/>
          <p:cNvSpPr/>
          <p:nvPr/>
        </p:nvSpPr>
        <p:spPr>
          <a:xfrm>
            <a:off x="2468992" y="2371175"/>
            <a:ext cx="307764" cy="2091076"/>
          </a:xfrm>
          <a:prstGeom prst="downArrow">
            <a:avLst>
              <a:gd name="adj1" fmla="val 50000"/>
              <a:gd name="adj2" fmla="val 50000"/>
            </a:avLst>
          </a:prstGeom>
          <a:solidFill>
            <a:srgbClr val="7030A0"/>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213" name="Google Shape;213;p15"/>
          <p:cNvSpPr/>
          <p:nvPr/>
        </p:nvSpPr>
        <p:spPr>
          <a:xfrm>
            <a:off x="8744410" y="2230541"/>
            <a:ext cx="1745129" cy="6845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1" i="0" u="none" strike="noStrike" cap="none" dirty="0">
                <a:solidFill>
                  <a:srgbClr val="FFC000"/>
                </a:solidFill>
                <a:latin typeface="Varela Round"/>
                <a:ea typeface="Varela Round"/>
                <a:cs typeface="Varela Round"/>
                <a:sym typeface="Varela Round"/>
              </a:rPr>
              <a:t>פועל אמירה</a:t>
            </a:r>
            <a:endParaRPr b="1" dirty="0">
              <a:solidFill>
                <a:srgbClr val="FFC000"/>
              </a:solidFill>
            </a:endParaRPr>
          </a:p>
        </p:txBody>
      </p:sp>
      <p:sp>
        <p:nvSpPr>
          <p:cNvPr id="214" name="Google Shape;214;p15"/>
          <p:cNvSpPr/>
          <p:nvPr/>
        </p:nvSpPr>
        <p:spPr>
          <a:xfrm>
            <a:off x="7863024" y="1177474"/>
            <a:ext cx="1745129" cy="6845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0" i="0" u="none" strike="noStrike" cap="none" dirty="0">
                <a:solidFill>
                  <a:srgbClr val="C00000"/>
                </a:solidFill>
                <a:latin typeface="Varela Round"/>
                <a:ea typeface="Varela Round"/>
                <a:cs typeface="Varela Round"/>
                <a:sym typeface="Varela Round"/>
              </a:rPr>
              <a:t>נקודתיים</a:t>
            </a:r>
            <a:endParaRPr dirty="0">
              <a:solidFill>
                <a:srgbClr val="C00000"/>
              </a:solidFill>
            </a:endParaRPr>
          </a:p>
        </p:txBody>
      </p:sp>
      <p:sp>
        <p:nvSpPr>
          <p:cNvPr id="215" name="Google Shape;215;p15"/>
          <p:cNvSpPr/>
          <p:nvPr/>
        </p:nvSpPr>
        <p:spPr>
          <a:xfrm>
            <a:off x="4844127" y="2855266"/>
            <a:ext cx="1745129" cy="6845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0" i="0" u="none" strike="noStrike" cap="none" dirty="0">
                <a:solidFill>
                  <a:srgbClr val="00B0F0"/>
                </a:solidFill>
                <a:latin typeface="Varela Round"/>
                <a:ea typeface="Varela Round"/>
                <a:cs typeface="Varela Round"/>
                <a:sym typeface="Varela Round"/>
              </a:rPr>
              <a:t>ציטוט</a:t>
            </a:r>
            <a:endParaRPr dirty="0">
              <a:solidFill>
                <a:srgbClr val="00B0F0"/>
              </a:solidFill>
            </a:endParaRPr>
          </a:p>
        </p:txBody>
      </p:sp>
      <p:sp>
        <p:nvSpPr>
          <p:cNvPr id="216" name="Google Shape;216;p15"/>
          <p:cNvSpPr/>
          <p:nvPr/>
        </p:nvSpPr>
        <p:spPr>
          <a:xfrm>
            <a:off x="387674" y="1895730"/>
            <a:ext cx="4470400" cy="30350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0" i="0" u="none" strike="noStrike" cap="none" dirty="0">
                <a:solidFill>
                  <a:srgbClr val="7030A0"/>
                </a:solidFill>
                <a:latin typeface="Varela Round"/>
                <a:ea typeface="Varela Round"/>
                <a:cs typeface="Varela Round"/>
                <a:sym typeface="Varela Round"/>
              </a:rPr>
              <a:t>מרכאות</a:t>
            </a:r>
            <a:endParaRPr dirty="0">
              <a:solidFill>
                <a:srgbClr val="7030A0"/>
              </a:solidFill>
            </a:endParaRPr>
          </a:p>
        </p:txBody>
      </p:sp>
      <p:sp>
        <p:nvSpPr>
          <p:cNvPr id="217" name="Google Shape;217;p15"/>
          <p:cNvSpPr/>
          <p:nvPr/>
        </p:nvSpPr>
        <p:spPr>
          <a:xfrm>
            <a:off x="8067844" y="2371360"/>
            <a:ext cx="307764" cy="2115279"/>
          </a:xfrm>
          <a:prstGeom prst="downArrow">
            <a:avLst>
              <a:gd name="adj1" fmla="val 50000"/>
              <a:gd name="adj2" fmla="val 50000"/>
            </a:avLst>
          </a:prstGeom>
          <a:solidFill>
            <a:srgbClr val="7030A0"/>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8" name="Google Shape;218;p15"/>
          <p:cNvSpPr/>
          <p:nvPr/>
        </p:nvSpPr>
        <p:spPr>
          <a:xfrm>
            <a:off x="7236400" y="1854421"/>
            <a:ext cx="1452283" cy="423139"/>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0" i="0" u="none" strike="noStrike" cap="none" dirty="0">
                <a:solidFill>
                  <a:srgbClr val="7030A0"/>
                </a:solidFill>
                <a:latin typeface="Varela Round"/>
                <a:ea typeface="Varela Round"/>
                <a:cs typeface="Varela Round"/>
                <a:sym typeface="Varela Round"/>
              </a:rPr>
              <a:t>מרכאות</a:t>
            </a:r>
            <a:endParaRPr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500"/>
                                        <p:tgtEl>
                                          <p:spTgt spid="20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13"/>
                                        </p:tgtEl>
                                        <p:attrNameLst>
                                          <p:attrName>style.visibility</p:attrName>
                                        </p:attrNameLst>
                                      </p:cBhvr>
                                      <p:to>
                                        <p:strVal val="visible"/>
                                      </p:to>
                                    </p:set>
                                    <p:anim calcmode="lin" valueType="num">
                                      <p:cBhvr additive="base">
                                        <p:cTn id="10" dur="500"/>
                                        <p:tgtEl>
                                          <p:spTgt spid="213"/>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9"/>
                                        </p:tgtEl>
                                        <p:attrNameLst>
                                          <p:attrName>style.visibility</p:attrName>
                                        </p:attrNameLst>
                                      </p:cBhvr>
                                      <p:to>
                                        <p:strVal val="visible"/>
                                      </p:to>
                                    </p:set>
                                    <p:anim calcmode="lin" valueType="num">
                                      <p:cBhvr additive="base">
                                        <p:cTn id="15" dur="500"/>
                                        <p:tgtEl>
                                          <p:spTgt spid="209"/>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14"/>
                                        </p:tgtEl>
                                        <p:attrNameLst>
                                          <p:attrName>style.visibility</p:attrName>
                                        </p:attrNameLst>
                                      </p:cBhvr>
                                      <p:to>
                                        <p:strVal val="visible"/>
                                      </p:to>
                                    </p:set>
                                    <p:anim calcmode="lin" valueType="num">
                                      <p:cBhvr additive="base">
                                        <p:cTn id="18" dur="500"/>
                                        <p:tgtEl>
                                          <p:spTgt spid="2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7"/>
                                        </p:tgtEl>
                                        <p:attrNameLst>
                                          <p:attrName>style.visibility</p:attrName>
                                        </p:attrNameLst>
                                      </p:cBhvr>
                                      <p:to>
                                        <p:strVal val="visible"/>
                                      </p:to>
                                    </p:set>
                                    <p:anim calcmode="lin" valueType="num">
                                      <p:cBhvr additive="base">
                                        <p:cTn id="23" dur="500"/>
                                        <p:tgtEl>
                                          <p:spTgt spid="217"/>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8"/>
                                        </p:tgtEl>
                                        <p:attrNameLst>
                                          <p:attrName>style.visibility</p:attrName>
                                        </p:attrNameLst>
                                      </p:cBhvr>
                                      <p:to>
                                        <p:strVal val="visible"/>
                                      </p:to>
                                    </p:set>
                                    <p:anim calcmode="lin" valueType="num">
                                      <p:cBhvr additive="base">
                                        <p:cTn id="26" dur="500"/>
                                        <p:tgtEl>
                                          <p:spTgt spid="2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0"/>
                                        </p:tgtEl>
                                        <p:attrNameLst>
                                          <p:attrName>style.visibility</p:attrName>
                                        </p:attrNameLst>
                                      </p:cBhvr>
                                      <p:to>
                                        <p:strVal val="visible"/>
                                      </p:to>
                                    </p:set>
                                    <p:anim calcmode="lin" valueType="num">
                                      <p:cBhvr additive="base">
                                        <p:cTn id="31" dur="500"/>
                                        <p:tgtEl>
                                          <p:spTgt spid="210"/>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1"/>
                                        </p:tgtEl>
                                        <p:attrNameLst>
                                          <p:attrName>style.visibility</p:attrName>
                                        </p:attrNameLst>
                                      </p:cBhvr>
                                      <p:to>
                                        <p:strVal val="visible"/>
                                      </p:to>
                                    </p:set>
                                    <p:anim calcmode="lin" valueType="num">
                                      <p:cBhvr additive="base">
                                        <p:cTn id="34" dur="500"/>
                                        <p:tgtEl>
                                          <p:spTgt spid="211"/>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5"/>
                                        </p:tgtEl>
                                        <p:attrNameLst>
                                          <p:attrName>style.visibility</p:attrName>
                                        </p:attrNameLst>
                                      </p:cBhvr>
                                      <p:to>
                                        <p:strVal val="visible"/>
                                      </p:to>
                                    </p:set>
                                    <p:anim calcmode="lin" valueType="num">
                                      <p:cBhvr additive="base">
                                        <p:cTn id="37" dur="500"/>
                                        <p:tgtEl>
                                          <p:spTgt spid="2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2"/>
                                        </p:tgtEl>
                                        <p:attrNameLst>
                                          <p:attrName>style.visibility</p:attrName>
                                        </p:attrNameLst>
                                      </p:cBhvr>
                                      <p:to>
                                        <p:strVal val="visible"/>
                                      </p:to>
                                    </p:set>
                                    <p:anim calcmode="lin" valueType="num">
                                      <p:cBhvr additive="base">
                                        <p:cTn id="42" dur="500"/>
                                        <p:tgtEl>
                                          <p:spTgt spid="212"/>
                                        </p:tgtEl>
                                        <p:attrNameLst>
                                          <p:attrName>ppt_y</p:attrName>
                                        </p:attrNameLst>
                                      </p:cBhvr>
                                      <p:tavLst>
                                        <p:tav tm="0">
                                          <p:val>
                                            <p:strVal val="#ppt_y+1"/>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6"/>
                                        </p:tgtEl>
                                        <p:attrNameLst>
                                          <p:attrName>style.visibility</p:attrName>
                                        </p:attrNameLst>
                                      </p:cBhvr>
                                      <p:to>
                                        <p:strVal val="visible"/>
                                      </p:to>
                                    </p:set>
                                    <p:anim calcmode="lin" valueType="num">
                                      <p:cBhvr additive="base">
                                        <p:cTn id="45" dur="500"/>
                                        <p:tgtEl>
                                          <p:spTgt spid="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1"/>
          <p:cNvSpPr txBox="1">
            <a:spLocks noGrp="1"/>
          </p:cNvSpPr>
          <p:nvPr>
            <p:ph type="title"/>
          </p:nvPr>
        </p:nvSpPr>
        <p:spPr>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r>
              <a:rPr lang="iw-IL" sz="3600" b="1" dirty="0">
                <a:solidFill>
                  <a:schemeClr val="accent1">
                    <a:lumMod val="75000"/>
                  </a:schemeClr>
                </a:solidFill>
                <a:latin typeface="Varela Round" panose="020B0604020202020204" charset="-79"/>
                <a:cs typeface="Varela Round" panose="020B0604020202020204" charset="-79"/>
              </a:rPr>
              <a:t>דוגמה עם דיבור עקיף</a:t>
            </a:r>
            <a:endParaRPr sz="3600" b="1" dirty="0">
              <a:solidFill>
                <a:schemeClr val="accent1">
                  <a:lumMod val="75000"/>
                </a:schemeClr>
              </a:solidFill>
              <a:latin typeface="Varela Round" panose="020B0604020202020204" charset="-79"/>
              <a:cs typeface="Varela Round" panose="020B0604020202020204" charset="-79"/>
            </a:endParaRPr>
          </a:p>
        </p:txBody>
      </p:sp>
      <p:sp>
        <p:nvSpPr>
          <p:cNvPr id="171" name="Google Shape;171;p11"/>
          <p:cNvSpPr txBox="1"/>
          <p:nvPr/>
        </p:nvSpPr>
        <p:spPr>
          <a:xfrm>
            <a:off x="645459" y="4569481"/>
            <a:ext cx="10641023" cy="955209"/>
          </a:xfrm>
          <a:prstGeom prst="rect">
            <a:avLst/>
          </a:prstGeom>
          <a:noFill/>
          <a:ln>
            <a:noFill/>
          </a:ln>
        </p:spPr>
        <p:txBody>
          <a:bodyPr spcFirstLastPara="1" wrap="square" lIns="91425" tIns="45700" rIns="91425" bIns="45700" anchor="t" anchorCtr="0">
            <a:normAutofit lnSpcReduction="10000"/>
          </a:bodyPr>
          <a:lstStyle/>
          <a:p>
            <a:pPr marL="400090" marR="0" lvl="1" indent="0" algn="r" rtl="1">
              <a:lnSpc>
                <a:spcPct val="130000"/>
              </a:lnSpc>
              <a:spcBef>
                <a:spcPts val="0"/>
              </a:spcBef>
              <a:spcAft>
                <a:spcPts val="0"/>
              </a:spcAft>
              <a:buClr>
                <a:srgbClr val="002060"/>
              </a:buClr>
              <a:buSzPts val="2040"/>
              <a:buFont typeface="Arial"/>
              <a:buNone/>
            </a:pPr>
            <a:endParaRPr sz="2040" b="0" i="0" u="none" strike="noStrike" cap="none">
              <a:solidFill>
                <a:srgbClr val="002060"/>
              </a:solidFill>
              <a:latin typeface="Varela Round"/>
              <a:ea typeface="Varela Round"/>
              <a:cs typeface="Varela Round"/>
              <a:sym typeface="Varela Round"/>
            </a:endParaRPr>
          </a:p>
          <a:p>
            <a:pPr marL="400090" marR="0" lvl="1" indent="0" algn="r" rtl="1">
              <a:lnSpc>
                <a:spcPct val="130000"/>
              </a:lnSpc>
              <a:spcBef>
                <a:spcPts val="600"/>
              </a:spcBef>
              <a:spcAft>
                <a:spcPts val="0"/>
              </a:spcAft>
              <a:buClr>
                <a:srgbClr val="002060"/>
              </a:buClr>
              <a:buSzPts val="2040"/>
              <a:buFont typeface="Arial"/>
              <a:buNone/>
            </a:pPr>
            <a:r>
              <a:rPr lang="iw-IL" sz="2040" b="0" i="0" u="none" strike="noStrike" cap="none">
                <a:solidFill>
                  <a:srgbClr val="002060"/>
                </a:solidFill>
                <a:latin typeface="Varela Round"/>
                <a:ea typeface="Varela Round"/>
                <a:cs typeface="Varela Round"/>
                <a:sym typeface="Varela Round"/>
              </a:rPr>
              <a:t> </a:t>
            </a:r>
            <a:endParaRPr sz="2720" b="0" i="0" u="none" strike="sngStrike" cap="none">
              <a:solidFill>
                <a:srgbClr val="002060"/>
              </a:solidFill>
              <a:latin typeface="Varela Round"/>
              <a:ea typeface="Varela Round"/>
              <a:cs typeface="Varela Round"/>
              <a:sym typeface="Varela Round"/>
            </a:endParaRPr>
          </a:p>
        </p:txBody>
      </p:sp>
      <p:sp>
        <p:nvSpPr>
          <p:cNvPr id="172" name="Google Shape;172;p11"/>
          <p:cNvSpPr/>
          <p:nvPr/>
        </p:nvSpPr>
        <p:spPr>
          <a:xfrm>
            <a:off x="10110062" y="2904632"/>
            <a:ext cx="352788" cy="1452507"/>
          </a:xfrm>
          <a:prstGeom prst="downArrow">
            <a:avLst>
              <a:gd name="adj1" fmla="val 50000"/>
              <a:gd name="adj2" fmla="val 50000"/>
            </a:avLst>
          </a:prstGeom>
          <a:solidFill>
            <a:schemeClr val="accent1"/>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11"/>
          <p:cNvSpPr/>
          <p:nvPr/>
        </p:nvSpPr>
        <p:spPr>
          <a:xfrm>
            <a:off x="9239509" y="1832754"/>
            <a:ext cx="352788" cy="2662932"/>
          </a:xfrm>
          <a:prstGeom prst="downArrow">
            <a:avLst>
              <a:gd name="adj1" fmla="val 50000"/>
              <a:gd name="adj2" fmla="val 50000"/>
            </a:avLst>
          </a:prstGeom>
          <a:solidFill>
            <a:srgbClr val="7030A0"/>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174" name="Google Shape;174;p11"/>
          <p:cNvSpPr/>
          <p:nvPr/>
        </p:nvSpPr>
        <p:spPr>
          <a:xfrm>
            <a:off x="2802965" y="4449965"/>
            <a:ext cx="6715546" cy="45719"/>
          </a:xfrm>
          <a:prstGeom prst="mathMinus">
            <a:avLst>
              <a:gd name="adj1" fmla="val 0"/>
            </a:avLst>
          </a:prstGeom>
          <a:solidFill>
            <a:schemeClr val="accent1"/>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5" name="Google Shape;175;p11"/>
          <p:cNvSpPr/>
          <p:nvPr/>
        </p:nvSpPr>
        <p:spPr>
          <a:xfrm>
            <a:off x="6226198" y="3482007"/>
            <a:ext cx="307764" cy="875132"/>
          </a:xfrm>
          <a:prstGeom prst="downArrow">
            <a:avLst>
              <a:gd name="adj1" fmla="val 50000"/>
              <a:gd name="adj2" fmla="val 50000"/>
            </a:avLst>
          </a:prstGeom>
          <a:solidFill>
            <a:schemeClr val="accent6">
              <a:lumMod val="75000"/>
            </a:schemeClr>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11"/>
          <p:cNvSpPr/>
          <p:nvPr/>
        </p:nvSpPr>
        <p:spPr>
          <a:xfrm>
            <a:off x="9467500" y="2240944"/>
            <a:ext cx="1745129" cy="6845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0" i="0" u="none" strike="noStrike" cap="none" dirty="0">
                <a:solidFill>
                  <a:srgbClr val="C00000"/>
                </a:solidFill>
                <a:latin typeface="Varela Round"/>
                <a:ea typeface="Varela Round"/>
                <a:cs typeface="Varela Round"/>
                <a:sym typeface="Varela Round"/>
              </a:rPr>
              <a:t>פועל אמירה</a:t>
            </a:r>
            <a:endParaRPr dirty="0">
              <a:solidFill>
                <a:srgbClr val="C00000"/>
              </a:solidFill>
            </a:endParaRPr>
          </a:p>
        </p:txBody>
      </p:sp>
      <p:sp>
        <p:nvSpPr>
          <p:cNvPr id="177" name="Google Shape;177;p11"/>
          <p:cNvSpPr/>
          <p:nvPr/>
        </p:nvSpPr>
        <p:spPr>
          <a:xfrm>
            <a:off x="8579205" y="1070872"/>
            <a:ext cx="1745129" cy="6845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0" i="0" u="none" strike="noStrike" cap="none" dirty="0">
                <a:solidFill>
                  <a:srgbClr val="7030A0"/>
                </a:solidFill>
                <a:latin typeface="Varela Round"/>
                <a:ea typeface="Varela Round"/>
                <a:cs typeface="Varela Round"/>
                <a:sym typeface="Varela Round"/>
              </a:rPr>
              <a:t>מילת שעבוד</a:t>
            </a:r>
            <a:endParaRPr dirty="0">
              <a:solidFill>
                <a:srgbClr val="7030A0"/>
              </a:solidFill>
            </a:endParaRPr>
          </a:p>
        </p:txBody>
      </p:sp>
      <p:sp>
        <p:nvSpPr>
          <p:cNvPr id="178" name="Google Shape;178;p11"/>
          <p:cNvSpPr/>
          <p:nvPr/>
        </p:nvSpPr>
        <p:spPr>
          <a:xfrm>
            <a:off x="5271247" y="2966697"/>
            <a:ext cx="2181412" cy="5731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400" b="0" i="0" u="none" strike="noStrike" cap="none" dirty="0">
                <a:solidFill>
                  <a:schemeClr val="accent4">
                    <a:lumMod val="75000"/>
                  </a:schemeClr>
                </a:solidFill>
                <a:latin typeface="Varela Round"/>
                <a:ea typeface="Varela Round"/>
                <a:cs typeface="Varela Round"/>
                <a:sym typeface="Varela Round"/>
              </a:rPr>
              <a:t>האמירה</a:t>
            </a:r>
            <a:endParaRPr dirty="0">
              <a:solidFill>
                <a:schemeClr val="accent4">
                  <a:lumMod val="75000"/>
                </a:schemeClr>
              </a:solidFill>
            </a:endParaRPr>
          </a:p>
        </p:txBody>
      </p:sp>
      <p:sp>
        <p:nvSpPr>
          <p:cNvPr id="179" name="Google Shape;179;p11"/>
          <p:cNvSpPr/>
          <p:nvPr/>
        </p:nvSpPr>
        <p:spPr>
          <a:xfrm>
            <a:off x="1237060" y="2067859"/>
            <a:ext cx="4633514" cy="29319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400" b="0" i="0" u="none" strike="noStrike" cap="none">
              <a:solidFill>
                <a:srgbClr val="FF0000"/>
              </a:solidFill>
              <a:latin typeface="Varela Round"/>
              <a:ea typeface="Varela Round"/>
              <a:cs typeface="Varela Round"/>
              <a:sym typeface="Varela Round"/>
            </a:endParaRPr>
          </a:p>
        </p:txBody>
      </p:sp>
      <p:sp>
        <p:nvSpPr>
          <p:cNvPr id="180" name="Google Shape;180;p11"/>
          <p:cNvSpPr/>
          <p:nvPr/>
        </p:nvSpPr>
        <p:spPr>
          <a:xfrm>
            <a:off x="7861918" y="1676519"/>
            <a:ext cx="1745129" cy="6845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400" b="0" i="0" u="none" strike="noStrike" cap="none">
              <a:solidFill>
                <a:srgbClr val="FF0000"/>
              </a:solidFill>
              <a:latin typeface="Varela Round"/>
              <a:ea typeface="Varela Round"/>
              <a:cs typeface="Varela Round"/>
              <a:sym typeface="Varela Round"/>
            </a:endParaRPr>
          </a:p>
        </p:txBody>
      </p:sp>
      <p:sp>
        <p:nvSpPr>
          <p:cNvPr id="181" name="Google Shape;181;p11"/>
          <p:cNvSpPr txBox="1"/>
          <p:nvPr/>
        </p:nvSpPr>
        <p:spPr>
          <a:xfrm>
            <a:off x="2389280" y="4747410"/>
            <a:ext cx="8289364" cy="707846"/>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he-IL" sz="2000" b="1" i="0" u="none" strike="noStrike" cap="none" dirty="0">
                <a:solidFill>
                  <a:srgbClr val="C00000"/>
                </a:solidFill>
                <a:latin typeface="Varela Round"/>
                <a:ea typeface="Varela Round"/>
                <a:cs typeface="Varela Round"/>
                <a:sym typeface="Varela Round"/>
              </a:rPr>
              <a:t>  </a:t>
            </a:r>
            <a:r>
              <a:rPr lang="iw-IL" sz="2000" b="1" i="0" u="none" strike="noStrike" cap="none" dirty="0">
                <a:solidFill>
                  <a:srgbClr val="C00000"/>
                </a:solidFill>
                <a:latin typeface="Varela Round"/>
                <a:ea typeface="Varela Round"/>
                <a:cs typeface="Varela Round"/>
                <a:sym typeface="Varela Round"/>
              </a:rPr>
              <a:t>אמרו</a:t>
            </a:r>
            <a:r>
              <a:rPr lang="he-IL" sz="2000" b="1" dirty="0">
                <a:solidFill>
                  <a:srgbClr val="C00000"/>
                </a:solidFill>
                <a:latin typeface="Varela Round"/>
                <a:ea typeface="Varela Round"/>
                <a:cs typeface="Varela Round"/>
                <a:sym typeface="Varela Round"/>
              </a:rPr>
              <a:t>, </a:t>
            </a:r>
            <a:r>
              <a:rPr lang="iw-IL" sz="2000" b="1" i="0" u="none" strike="noStrike" cap="none" dirty="0">
                <a:solidFill>
                  <a:srgbClr val="7030A0"/>
                </a:solidFill>
                <a:latin typeface="Varela Round"/>
                <a:ea typeface="Varela Round"/>
                <a:cs typeface="Varela Round"/>
                <a:sym typeface="Varela Round"/>
              </a:rPr>
              <a:t>ש</a:t>
            </a:r>
            <a:r>
              <a:rPr lang="iw-IL" sz="2000" b="1" i="0" u="none" strike="noStrike" cap="none" dirty="0">
                <a:solidFill>
                  <a:schemeClr val="accent5">
                    <a:lumMod val="75000"/>
                  </a:schemeClr>
                </a:solidFill>
                <a:latin typeface="Varela Round"/>
                <a:ea typeface="Varela Round"/>
                <a:cs typeface="Varela Round"/>
                <a:sym typeface="Varela Round"/>
              </a:rPr>
              <a:t>מצאו חיידקי</a:t>
            </a:r>
            <a:r>
              <a:rPr lang="he-IL" sz="2000" b="1" dirty="0">
                <a:solidFill>
                  <a:schemeClr val="accent5">
                    <a:lumMod val="75000"/>
                  </a:schemeClr>
                </a:solidFill>
                <a:latin typeface="Varela Round"/>
                <a:ea typeface="Varela Round"/>
                <a:cs typeface="Varela Round"/>
                <a:sym typeface="Varela Round"/>
              </a:rPr>
              <a:t>ם </a:t>
            </a:r>
            <a:r>
              <a:rPr lang="iw-IL" sz="2000" b="1" i="0" u="none" strike="noStrike" cap="none" dirty="0">
                <a:solidFill>
                  <a:schemeClr val="accent5">
                    <a:lumMod val="75000"/>
                  </a:schemeClr>
                </a:solidFill>
                <a:latin typeface="Varela Round"/>
                <a:ea typeface="Varela Round"/>
                <a:cs typeface="Varela Round"/>
                <a:sym typeface="Varela Round"/>
              </a:rPr>
              <a:t>בתוך המים </a:t>
            </a:r>
            <a:r>
              <a:rPr lang="he-IL" sz="2000" b="1" i="0" u="none" strike="noStrike" cap="none" dirty="0">
                <a:solidFill>
                  <a:schemeClr val="accent5">
                    <a:lumMod val="75000"/>
                  </a:schemeClr>
                </a:solidFill>
                <a:latin typeface="Varela Round"/>
                <a:ea typeface="Varela Round"/>
                <a:cs typeface="Varela Round"/>
                <a:sym typeface="Varela Round"/>
              </a:rPr>
              <a:t>ולכן צריך להרתיח אותם לפני השימוש</a:t>
            </a:r>
            <a:r>
              <a:rPr lang="iw-IL" sz="2000" b="1" i="0" u="none" strike="noStrike" cap="none" dirty="0">
                <a:solidFill>
                  <a:schemeClr val="accent5">
                    <a:lumMod val="75000"/>
                  </a:schemeClr>
                </a:solidFill>
                <a:latin typeface="Varela Round"/>
                <a:ea typeface="Varela Round"/>
                <a:cs typeface="Varela Round"/>
                <a:sym typeface="Varela Round"/>
              </a:rPr>
              <a:t>.</a:t>
            </a:r>
            <a:endParaRPr sz="2000" b="1"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6"/>
                                        </p:tgtEl>
                                        <p:attrNameLst>
                                          <p:attrName>style.visibility</p:attrName>
                                        </p:attrNameLst>
                                      </p:cBhvr>
                                      <p:to>
                                        <p:strVal val="visible"/>
                                      </p:to>
                                    </p:set>
                                    <p:anim calcmode="lin" valueType="num">
                                      <p:cBhvr additive="base">
                                        <p:cTn id="12"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3"/>
                                        </p:tgtEl>
                                        <p:attrNameLst>
                                          <p:attrName>style.visibility</p:attrName>
                                        </p:attrNameLst>
                                      </p:cBhvr>
                                      <p:to>
                                        <p:strVal val="visible"/>
                                      </p:to>
                                    </p:set>
                                    <p:anim calcmode="lin" valueType="num">
                                      <p:cBhvr additive="base">
                                        <p:cTn id="17" dur="500"/>
                                        <p:tgtEl>
                                          <p:spTgt spid="17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 calcmode="lin" valueType="num">
                                      <p:cBhvr additive="base">
                                        <p:cTn id="22" dur="500"/>
                                        <p:tgtEl>
                                          <p:spTgt spid="17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4"/>
                                        </p:tgtEl>
                                        <p:attrNameLst>
                                          <p:attrName>style.visibility</p:attrName>
                                        </p:attrNameLst>
                                      </p:cBhvr>
                                      <p:to>
                                        <p:strVal val="visible"/>
                                      </p:to>
                                    </p:set>
                                    <p:anim calcmode="lin" valueType="num">
                                      <p:cBhvr additive="base">
                                        <p:cTn id="27"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5"/>
                                        </p:tgtEl>
                                        <p:attrNameLst>
                                          <p:attrName>style.visibility</p:attrName>
                                        </p:attrNameLst>
                                      </p:cBhvr>
                                      <p:to>
                                        <p:strVal val="visible"/>
                                      </p:to>
                                    </p:set>
                                    <p:anim calcmode="lin" valueType="num">
                                      <p:cBhvr additive="base">
                                        <p:cTn id="32" dur="500"/>
                                        <p:tgtEl>
                                          <p:spTgt spid="17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8"/>
                                        </p:tgtEl>
                                        <p:attrNameLst>
                                          <p:attrName>style.visibility</p:attrName>
                                        </p:attrNameLst>
                                      </p:cBhvr>
                                      <p:to>
                                        <p:strVal val="visible"/>
                                      </p:to>
                                    </p:set>
                                    <p:anim calcmode="lin" valueType="num">
                                      <p:cBhvr additive="base">
                                        <p:cTn id="37" dur="500"/>
                                        <p:tgtEl>
                                          <p:spTgt spid="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1"/>
          <p:cNvSpPr txBox="1">
            <a:spLocks noGrp="1"/>
          </p:cNvSpPr>
          <p:nvPr>
            <p:ph type="ctrTitle"/>
          </p:nvPr>
        </p:nvSpPr>
        <p:spPr>
          <a:xfrm>
            <a:off x="63609" y="2649644"/>
            <a:ext cx="12192000" cy="2186608"/>
          </a:xfrm>
          <a:prstGeom prst="rect">
            <a:avLst/>
          </a:prstGeom>
          <a:noFill/>
          <a:ln>
            <a:noFill/>
          </a:ln>
        </p:spPr>
        <p:txBody>
          <a:bodyPr spcFirstLastPara="1" wrap="square" lIns="91425" tIns="45700" rIns="91425" bIns="45700" anchor="ctr" anchorCtr="0">
            <a:normAutofit fontScale="90000"/>
          </a:bodyPr>
          <a:lstStyle/>
          <a:p>
            <a:pPr marL="0" lvl="0" indent="0" algn="ctr" rtl="1">
              <a:spcBef>
                <a:spcPts val="0"/>
              </a:spcBef>
              <a:spcAft>
                <a:spcPts val="0"/>
              </a:spcAft>
              <a:buClr>
                <a:srgbClr val="192A72"/>
              </a:buClr>
              <a:buSzPts val="5940"/>
              <a:buFont typeface="Varela Round"/>
              <a:buNone/>
            </a:pPr>
            <a:r>
              <a:rPr lang="he-IL" sz="4000" dirty="0">
                <a:solidFill>
                  <a:schemeClr val="accent2">
                    <a:lumMod val="75000"/>
                  </a:schemeClr>
                </a:solidFill>
              </a:rPr>
              <a:t>המרות</a:t>
            </a:r>
            <a:br>
              <a:rPr lang="he-IL" sz="5940" dirty="0">
                <a:solidFill>
                  <a:schemeClr val="accent2">
                    <a:lumMod val="75000"/>
                  </a:schemeClr>
                </a:solidFill>
              </a:rPr>
            </a:br>
            <a:r>
              <a:rPr lang="he-IL" sz="3100" dirty="0">
                <a:solidFill>
                  <a:schemeClr val="accent2">
                    <a:lumMod val="75000"/>
                  </a:schemeClr>
                </a:solidFill>
              </a:rPr>
              <a:t>מ</a:t>
            </a:r>
            <a:r>
              <a:rPr lang="he-IL" sz="3100" dirty="0">
                <a:solidFill>
                  <a:srgbClr val="002060"/>
                </a:solidFill>
              </a:rPr>
              <a:t>דיבור ישיר </a:t>
            </a:r>
            <a:r>
              <a:rPr lang="he-IL" sz="3100" dirty="0">
                <a:solidFill>
                  <a:schemeClr val="accent2">
                    <a:lumMod val="75000"/>
                  </a:schemeClr>
                </a:solidFill>
              </a:rPr>
              <a:t>ל</a:t>
            </a:r>
            <a:r>
              <a:rPr lang="he-IL" sz="3100" dirty="0">
                <a:solidFill>
                  <a:srgbClr val="C00000"/>
                </a:solidFill>
              </a:rPr>
              <a:t>דיבור עקיף</a:t>
            </a:r>
            <a:br>
              <a:rPr lang="he-IL" sz="5940" dirty="0">
                <a:solidFill>
                  <a:schemeClr val="accent2">
                    <a:lumMod val="75000"/>
                  </a:schemeClr>
                </a:solidFill>
              </a:rPr>
            </a:br>
            <a:r>
              <a:rPr lang="he-IL" sz="3100" dirty="0">
                <a:solidFill>
                  <a:schemeClr val="accent2">
                    <a:lumMod val="75000"/>
                  </a:schemeClr>
                </a:solidFill>
              </a:rPr>
              <a:t>מ</a:t>
            </a:r>
            <a:r>
              <a:rPr lang="he-IL" sz="3100" dirty="0">
                <a:solidFill>
                  <a:srgbClr val="C00000"/>
                </a:solidFill>
              </a:rPr>
              <a:t>דיבור עקיף </a:t>
            </a:r>
            <a:r>
              <a:rPr lang="he-IL" sz="3100" dirty="0">
                <a:solidFill>
                  <a:schemeClr val="accent2">
                    <a:lumMod val="75000"/>
                  </a:schemeClr>
                </a:solidFill>
              </a:rPr>
              <a:t>ל</a:t>
            </a:r>
            <a:r>
              <a:rPr lang="he-IL" sz="3100" dirty="0">
                <a:solidFill>
                  <a:srgbClr val="002060"/>
                </a:solidFill>
              </a:rPr>
              <a:t>דיבור ישיר</a:t>
            </a:r>
            <a:br>
              <a:rPr lang="he-IL" sz="3600" dirty="0">
                <a:solidFill>
                  <a:srgbClr val="002060"/>
                </a:solidFill>
              </a:rPr>
            </a:br>
            <a:br>
              <a:rPr lang="he-IL" sz="3600" dirty="0">
                <a:solidFill>
                  <a:srgbClr val="002060"/>
                </a:solidFill>
              </a:rPr>
            </a:br>
            <a:r>
              <a:rPr lang="he-IL" sz="3600" dirty="0">
                <a:solidFill>
                  <a:schemeClr val="accent1">
                    <a:lumMod val="75000"/>
                  </a:schemeClr>
                </a:solidFill>
              </a:rPr>
              <a:t>דוגמה:</a:t>
            </a:r>
            <a:br>
              <a:rPr lang="he-IL" sz="3600" dirty="0">
                <a:solidFill>
                  <a:srgbClr val="002060"/>
                </a:solidFill>
              </a:rPr>
            </a:br>
            <a:br>
              <a:rPr lang="he-IL" sz="3600" dirty="0">
                <a:solidFill>
                  <a:srgbClr val="002060"/>
                </a:solidFill>
              </a:rPr>
            </a:br>
            <a:br>
              <a:rPr lang="he-IL" sz="3600" dirty="0">
                <a:solidFill>
                  <a:srgbClr val="002060"/>
                </a:solidFill>
              </a:rPr>
            </a:br>
            <a:r>
              <a:rPr lang="he-IL" sz="2700" dirty="0">
                <a:solidFill>
                  <a:srgbClr val="002060"/>
                </a:solidFill>
              </a:rPr>
              <a:t>הרופאים אומרים</a:t>
            </a:r>
            <a:r>
              <a:rPr lang="he-IL" sz="2700" dirty="0">
                <a:solidFill>
                  <a:schemeClr val="accent6">
                    <a:lumMod val="75000"/>
                  </a:schemeClr>
                </a:solidFill>
              </a:rPr>
              <a:t>: </a:t>
            </a:r>
            <a:r>
              <a:rPr lang="he-IL" sz="2700" dirty="0">
                <a:solidFill>
                  <a:srgbClr val="FFC000"/>
                </a:solidFill>
              </a:rPr>
              <a:t>"</a:t>
            </a:r>
            <a:r>
              <a:rPr lang="he-IL" sz="2700" dirty="0">
                <a:solidFill>
                  <a:srgbClr val="002060"/>
                </a:solidFill>
              </a:rPr>
              <a:t>אנו ממעטים לצחוק למרות שהצחוק תורם לבריאות</a:t>
            </a:r>
            <a:r>
              <a:rPr lang="he-IL" sz="2700" dirty="0">
                <a:solidFill>
                  <a:srgbClr val="FFC000"/>
                </a:solidFill>
              </a:rPr>
              <a:t>"</a:t>
            </a:r>
            <a:br>
              <a:rPr lang="he-IL" sz="2700" dirty="0">
                <a:solidFill>
                  <a:srgbClr val="002060"/>
                </a:solidFill>
              </a:rPr>
            </a:br>
            <a:br>
              <a:rPr lang="he-IL" sz="2700" dirty="0">
                <a:solidFill>
                  <a:srgbClr val="002060"/>
                </a:solidFill>
              </a:rPr>
            </a:br>
            <a:r>
              <a:rPr lang="he-IL" sz="2700" dirty="0">
                <a:solidFill>
                  <a:srgbClr val="002060"/>
                </a:solidFill>
              </a:rPr>
              <a:t>לדיבור עקיף:</a:t>
            </a:r>
            <a:br>
              <a:rPr lang="he-IL" sz="2700" dirty="0">
                <a:solidFill>
                  <a:srgbClr val="002060"/>
                </a:solidFill>
              </a:rPr>
            </a:br>
            <a:br>
              <a:rPr lang="he-IL" sz="2700" dirty="0">
                <a:solidFill>
                  <a:srgbClr val="002060"/>
                </a:solidFill>
              </a:rPr>
            </a:br>
            <a:r>
              <a:rPr lang="he-IL" sz="2700" dirty="0">
                <a:solidFill>
                  <a:srgbClr val="C00000"/>
                </a:solidFill>
              </a:rPr>
              <a:t>הרופאים אומרים </a:t>
            </a:r>
            <a:r>
              <a:rPr lang="he-IL" sz="2700" dirty="0">
                <a:solidFill>
                  <a:schemeClr val="bg2">
                    <a:lumMod val="50000"/>
                  </a:schemeClr>
                </a:solidFill>
              </a:rPr>
              <a:t>ש</a:t>
            </a:r>
            <a:r>
              <a:rPr lang="he-IL" sz="2700" dirty="0">
                <a:solidFill>
                  <a:srgbClr val="C00000"/>
                </a:solidFill>
              </a:rPr>
              <a:t>אנו ממעטים לצחוק למרות שהצחוק תורם לבריאות</a:t>
            </a:r>
            <a:br>
              <a:rPr lang="he-IL" sz="2700" dirty="0">
                <a:solidFill>
                  <a:srgbClr val="002060"/>
                </a:solidFill>
              </a:rPr>
            </a:br>
            <a:br>
              <a:rPr lang="he-IL" sz="2700" dirty="0">
                <a:solidFill>
                  <a:srgbClr val="002060"/>
                </a:solidFill>
              </a:rPr>
            </a:br>
            <a:br>
              <a:rPr lang="he-IL" sz="2700" dirty="0">
                <a:solidFill>
                  <a:srgbClr val="002060"/>
                </a:solidFill>
              </a:rPr>
            </a:br>
            <a:r>
              <a:rPr lang="he-IL" sz="2700" dirty="0">
                <a:solidFill>
                  <a:schemeClr val="accent1">
                    <a:lumMod val="75000"/>
                  </a:schemeClr>
                </a:solidFill>
              </a:rPr>
              <a:t>או</a:t>
            </a:r>
            <a:br>
              <a:rPr lang="he-IL" sz="2700" dirty="0">
                <a:solidFill>
                  <a:srgbClr val="002060"/>
                </a:solidFill>
              </a:rPr>
            </a:br>
            <a:r>
              <a:rPr lang="he-IL" sz="2700" dirty="0">
                <a:solidFill>
                  <a:schemeClr val="bg2">
                    <a:lumMod val="50000"/>
                  </a:schemeClr>
                </a:solidFill>
              </a:rPr>
              <a:t>לדעת</a:t>
            </a:r>
            <a:r>
              <a:rPr lang="he-IL" sz="2700" dirty="0">
                <a:solidFill>
                  <a:srgbClr val="C00000"/>
                </a:solidFill>
              </a:rPr>
              <a:t> הרופאים אנו ממעטים לצחוק למרות שהצחוק תורם לבריאות</a:t>
            </a:r>
            <a:br>
              <a:rPr lang="he-IL" sz="2700" dirty="0">
                <a:solidFill>
                  <a:srgbClr val="C00000"/>
                </a:solidFill>
              </a:rPr>
            </a:br>
            <a:br>
              <a:rPr lang="he-IL" sz="2700" dirty="0">
                <a:solidFill>
                  <a:srgbClr val="C00000"/>
                </a:solidFill>
              </a:rPr>
            </a:br>
            <a:br>
              <a:rPr lang="he-IL" sz="2700" dirty="0">
                <a:solidFill>
                  <a:srgbClr val="002060"/>
                </a:solidFill>
              </a:rPr>
            </a:br>
            <a:br>
              <a:rPr lang="he-IL" sz="3600" dirty="0">
                <a:solidFill>
                  <a:srgbClr val="002060"/>
                </a:solidFill>
              </a:rPr>
            </a:br>
            <a:endParaRPr lang="he-IL" sz="3600" dirty="0">
              <a:solidFill>
                <a:srgbClr val="002060"/>
              </a:solidFill>
            </a:endParaRPr>
          </a:p>
        </p:txBody>
      </p:sp>
      <p:sp>
        <p:nvSpPr>
          <p:cNvPr id="3" name="Google Shape;209;p15">
            <a:extLst>
              <a:ext uri="{FF2B5EF4-FFF2-40B4-BE49-F238E27FC236}">
                <a16:creationId xmlns:a16="http://schemas.microsoft.com/office/drawing/2014/main" id="{31D4FC5A-7802-429F-9074-537AAE86AAFE}"/>
              </a:ext>
            </a:extLst>
          </p:cNvPr>
          <p:cNvSpPr/>
          <p:nvPr/>
        </p:nvSpPr>
        <p:spPr>
          <a:xfrm>
            <a:off x="8237669" y="2525531"/>
            <a:ext cx="352788" cy="383062"/>
          </a:xfrm>
          <a:prstGeom prst="downArrow">
            <a:avLst>
              <a:gd name="adj1" fmla="val 50000"/>
              <a:gd name="adj2" fmla="val 50000"/>
            </a:avLst>
          </a:prstGeom>
          <a:solidFill>
            <a:srgbClr val="00B0F0"/>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Google Shape;214;p15">
            <a:extLst>
              <a:ext uri="{FF2B5EF4-FFF2-40B4-BE49-F238E27FC236}">
                <a16:creationId xmlns:a16="http://schemas.microsoft.com/office/drawing/2014/main" id="{2577F7C4-E275-41FC-A450-1B91E21FD6D6}"/>
              </a:ext>
            </a:extLst>
          </p:cNvPr>
          <p:cNvSpPr/>
          <p:nvPr/>
        </p:nvSpPr>
        <p:spPr>
          <a:xfrm>
            <a:off x="7914473" y="2122874"/>
            <a:ext cx="954157" cy="33335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b="0" i="0" u="none" strike="noStrike" cap="none" dirty="0">
                <a:solidFill>
                  <a:schemeClr val="accent6">
                    <a:lumMod val="75000"/>
                  </a:schemeClr>
                </a:solidFill>
                <a:latin typeface="Varela Round"/>
                <a:ea typeface="Varela Round"/>
                <a:cs typeface="Varela Round"/>
                <a:sym typeface="Varela Round"/>
              </a:rPr>
              <a:t>נקודתיים</a:t>
            </a:r>
            <a:endParaRPr sz="1600" dirty="0">
              <a:solidFill>
                <a:schemeClr val="accent6">
                  <a:lumMod val="75000"/>
                </a:schemeClr>
              </a:solidFill>
            </a:endParaRPr>
          </a:p>
        </p:txBody>
      </p:sp>
      <p:sp>
        <p:nvSpPr>
          <p:cNvPr id="5" name="Google Shape;217;p15">
            <a:extLst>
              <a:ext uri="{FF2B5EF4-FFF2-40B4-BE49-F238E27FC236}">
                <a16:creationId xmlns:a16="http://schemas.microsoft.com/office/drawing/2014/main" id="{91BBA699-A99E-42B2-B52C-37DFC5E1BEBE}"/>
              </a:ext>
            </a:extLst>
          </p:cNvPr>
          <p:cNvSpPr/>
          <p:nvPr/>
        </p:nvSpPr>
        <p:spPr>
          <a:xfrm flipV="1">
            <a:off x="8083788" y="3346428"/>
            <a:ext cx="307764" cy="311123"/>
          </a:xfrm>
          <a:prstGeom prst="downArrow">
            <a:avLst>
              <a:gd name="adj1" fmla="val 50000"/>
              <a:gd name="adj2" fmla="val 50000"/>
            </a:avLst>
          </a:prstGeom>
          <a:solidFill>
            <a:srgbClr val="FFC000"/>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rgbClr val="FFC000"/>
              </a:solidFill>
              <a:latin typeface="Calibri"/>
              <a:ea typeface="Calibri"/>
              <a:cs typeface="Calibri"/>
              <a:sym typeface="Calibri"/>
            </a:endParaRPr>
          </a:p>
        </p:txBody>
      </p:sp>
      <p:sp>
        <p:nvSpPr>
          <p:cNvPr id="6" name="Google Shape;217;p15">
            <a:extLst>
              <a:ext uri="{FF2B5EF4-FFF2-40B4-BE49-F238E27FC236}">
                <a16:creationId xmlns:a16="http://schemas.microsoft.com/office/drawing/2014/main" id="{B5112854-5E01-48D8-953F-C5BF68B817F5}"/>
              </a:ext>
            </a:extLst>
          </p:cNvPr>
          <p:cNvSpPr/>
          <p:nvPr/>
        </p:nvSpPr>
        <p:spPr>
          <a:xfrm flipV="1">
            <a:off x="1689336" y="3346428"/>
            <a:ext cx="307764" cy="316144"/>
          </a:xfrm>
          <a:prstGeom prst="downArrow">
            <a:avLst>
              <a:gd name="adj1" fmla="val 50000"/>
              <a:gd name="adj2" fmla="val 50000"/>
            </a:avLst>
          </a:prstGeom>
          <a:solidFill>
            <a:srgbClr val="FFC000"/>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rgbClr val="FFC000"/>
              </a:solidFill>
              <a:latin typeface="Calibri"/>
              <a:ea typeface="Calibri"/>
              <a:cs typeface="Calibri"/>
              <a:sym typeface="Calibri"/>
            </a:endParaRPr>
          </a:p>
        </p:txBody>
      </p:sp>
      <p:sp>
        <p:nvSpPr>
          <p:cNvPr id="7" name="Google Shape;218;p15">
            <a:extLst>
              <a:ext uri="{FF2B5EF4-FFF2-40B4-BE49-F238E27FC236}">
                <a16:creationId xmlns:a16="http://schemas.microsoft.com/office/drawing/2014/main" id="{373D8E5D-38F9-432F-A920-950282AEA4B1}"/>
              </a:ext>
            </a:extLst>
          </p:cNvPr>
          <p:cNvSpPr/>
          <p:nvPr/>
        </p:nvSpPr>
        <p:spPr>
          <a:xfrm>
            <a:off x="7501719" y="3549636"/>
            <a:ext cx="1366911" cy="461709"/>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b="1" i="0" u="none" strike="noStrike" cap="none" dirty="0">
                <a:solidFill>
                  <a:srgbClr val="FFC000"/>
                </a:solidFill>
                <a:latin typeface="Varela Round"/>
                <a:ea typeface="Varela Round"/>
                <a:cs typeface="Varela Round"/>
                <a:sym typeface="Varela Round"/>
              </a:rPr>
              <a:t>מרכאות</a:t>
            </a:r>
            <a:endParaRPr sz="1600" b="1" dirty="0">
              <a:solidFill>
                <a:srgbClr val="FFC000"/>
              </a:solidFill>
            </a:endParaRPr>
          </a:p>
        </p:txBody>
      </p:sp>
      <p:sp>
        <p:nvSpPr>
          <p:cNvPr id="9" name="Google Shape;218;p15">
            <a:extLst>
              <a:ext uri="{FF2B5EF4-FFF2-40B4-BE49-F238E27FC236}">
                <a16:creationId xmlns:a16="http://schemas.microsoft.com/office/drawing/2014/main" id="{1694DF65-C807-4C09-9C97-F2D8631C5532}"/>
              </a:ext>
            </a:extLst>
          </p:cNvPr>
          <p:cNvSpPr/>
          <p:nvPr/>
        </p:nvSpPr>
        <p:spPr>
          <a:xfrm>
            <a:off x="7494882" y="4853275"/>
            <a:ext cx="1328994" cy="461709"/>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b="1" i="0" u="none" strike="noStrike" cap="none" dirty="0">
                <a:solidFill>
                  <a:srgbClr val="FFC000"/>
                </a:solidFill>
                <a:latin typeface="Varela Round"/>
                <a:ea typeface="Varela Round"/>
                <a:cs typeface="Varela Round"/>
                <a:sym typeface="Varela Round"/>
              </a:rPr>
              <a:t>מ</a:t>
            </a:r>
            <a:r>
              <a:rPr lang="he-IL" sz="1600" b="1" i="0" u="none" strike="noStrike" cap="none" dirty="0" err="1">
                <a:solidFill>
                  <a:srgbClr val="FFC000"/>
                </a:solidFill>
                <a:latin typeface="Varela Round"/>
                <a:ea typeface="Varela Round"/>
                <a:cs typeface="Varela Round"/>
                <a:sym typeface="Varela Round"/>
              </a:rPr>
              <a:t>ילת</a:t>
            </a:r>
            <a:r>
              <a:rPr lang="he-IL" sz="1600" b="1" i="0" u="none" strike="noStrike" cap="none" dirty="0">
                <a:solidFill>
                  <a:srgbClr val="FFC000"/>
                </a:solidFill>
                <a:latin typeface="Varela Round"/>
                <a:ea typeface="Varela Round"/>
                <a:cs typeface="Varela Round"/>
                <a:sym typeface="Varela Round"/>
              </a:rPr>
              <a:t> שעבוד</a:t>
            </a:r>
            <a:endParaRPr sz="1600" b="1" dirty="0">
              <a:solidFill>
                <a:srgbClr val="FFC000"/>
              </a:solidFill>
            </a:endParaRPr>
          </a:p>
        </p:txBody>
      </p:sp>
      <p:sp>
        <p:nvSpPr>
          <p:cNvPr id="10" name="Google Shape;173;p11">
            <a:extLst>
              <a:ext uri="{FF2B5EF4-FFF2-40B4-BE49-F238E27FC236}">
                <a16:creationId xmlns:a16="http://schemas.microsoft.com/office/drawing/2014/main" id="{8B80CA04-00AD-40EB-B3D3-599037C95849}"/>
              </a:ext>
            </a:extLst>
          </p:cNvPr>
          <p:cNvSpPr/>
          <p:nvPr/>
        </p:nvSpPr>
        <p:spPr>
          <a:xfrm flipV="1">
            <a:off x="8038764" y="4652388"/>
            <a:ext cx="352788" cy="284966"/>
          </a:xfrm>
          <a:prstGeom prst="downArrow">
            <a:avLst>
              <a:gd name="adj1" fmla="val 50000"/>
              <a:gd name="adj2" fmla="val 50000"/>
            </a:avLst>
          </a:prstGeom>
          <a:solidFill>
            <a:schemeClr val="bg2">
              <a:lumMod val="50000"/>
            </a:schemeClr>
          </a:solidFill>
          <a:ln w="25400" cap="flat" cmpd="sng">
            <a:solidFill>
              <a:srgbClr val="6A97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bg2">
                  <a:lumMod val="50000"/>
                </a:schemeClr>
              </a:solidFill>
              <a:latin typeface="Calibri"/>
              <a:ea typeface="Calibri"/>
              <a:cs typeface="Calibri"/>
              <a:sym typeface="Calibri"/>
            </a:endParaRPr>
          </a:p>
        </p:txBody>
      </p:sp>
      <p:sp>
        <p:nvSpPr>
          <p:cNvPr id="11" name="Google Shape;218;p15">
            <a:extLst>
              <a:ext uri="{FF2B5EF4-FFF2-40B4-BE49-F238E27FC236}">
                <a16:creationId xmlns:a16="http://schemas.microsoft.com/office/drawing/2014/main" id="{7FD48B00-6808-470C-B49D-DF5922DB5D3C}"/>
              </a:ext>
            </a:extLst>
          </p:cNvPr>
          <p:cNvSpPr/>
          <p:nvPr/>
        </p:nvSpPr>
        <p:spPr>
          <a:xfrm>
            <a:off x="1123062" y="3625131"/>
            <a:ext cx="1328994" cy="461709"/>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600" b="1" i="0" u="none" strike="noStrike" cap="none" dirty="0">
                <a:solidFill>
                  <a:srgbClr val="FFC000"/>
                </a:solidFill>
                <a:latin typeface="Varela Round"/>
                <a:ea typeface="Varela Round"/>
                <a:cs typeface="Varela Round"/>
                <a:sym typeface="Varela Round"/>
              </a:rPr>
              <a:t>מרכאות</a:t>
            </a:r>
            <a:endParaRPr sz="1600" b="1" dirty="0">
              <a:solidFill>
                <a:srgbClr val="FFC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7"/>
          <p:cNvSpPr txBox="1">
            <a:spLocks noGrp="1"/>
          </p:cNvSpPr>
          <p:nvPr>
            <p:ph type="title"/>
          </p:nvPr>
        </p:nvSpPr>
        <p:spPr>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r>
              <a:rPr lang="iw-IL" b="1" dirty="0">
                <a:solidFill>
                  <a:schemeClr val="accent2">
                    <a:lumMod val="75000"/>
                  </a:schemeClr>
                </a:solidFill>
                <a:latin typeface="Varela Round" panose="020B0604020202020204" charset="-79"/>
                <a:cs typeface="Varela Round" panose="020B0604020202020204" charset="-79"/>
              </a:rPr>
              <a:t>המרות מדיבור ישיר לעקיף</a:t>
            </a:r>
            <a:endParaRPr dirty="0">
              <a:latin typeface="Varela Round" panose="020B0604020202020204" charset="-79"/>
              <a:cs typeface="Varela Round" panose="020B0604020202020204" charset="-79"/>
            </a:endParaRPr>
          </a:p>
        </p:txBody>
      </p:sp>
      <p:sp>
        <p:nvSpPr>
          <p:cNvPr id="2" name="Google Shape;313;p27">
            <a:extLst>
              <a:ext uri="{FF2B5EF4-FFF2-40B4-BE49-F238E27FC236}">
                <a16:creationId xmlns:a16="http://schemas.microsoft.com/office/drawing/2014/main" id="{AD9ABCFD-4F2B-475A-980A-78D91C15B8ED}"/>
              </a:ext>
            </a:extLst>
          </p:cNvPr>
          <p:cNvSpPr txBox="1"/>
          <p:nvPr/>
        </p:nvSpPr>
        <p:spPr>
          <a:xfrm>
            <a:off x="8325016" y="1814801"/>
            <a:ext cx="2441050" cy="646290"/>
          </a:xfrm>
          <a:prstGeom prst="rect">
            <a:avLst/>
          </a:prstGeom>
          <a:solidFill>
            <a:srgbClr val="FFC000"/>
          </a:solidFill>
          <a:ln>
            <a:noFill/>
          </a:ln>
        </p:spPr>
        <p:txBody>
          <a:bodyPr spcFirstLastPara="1" wrap="square" lIns="91425" tIns="45700" rIns="91425" bIns="45700" anchor="t" anchorCtr="0">
            <a:spAutoFit/>
          </a:bodyPr>
          <a:lstStyle/>
          <a:p>
            <a:pPr algn="ctr" rtl="1">
              <a:lnSpc>
                <a:spcPct val="150000"/>
              </a:lnSpc>
              <a:buClr>
                <a:srgbClr val="6DAA2D"/>
              </a:buClr>
              <a:buSzPts val="2400"/>
            </a:pPr>
            <a:r>
              <a:rPr lang="he-IL" sz="2400" b="1" dirty="0">
                <a:solidFill>
                  <a:srgbClr val="00B050"/>
                </a:solidFill>
                <a:latin typeface="Varela Round" panose="020B0604020202020204" charset="-79"/>
                <a:cs typeface="Varela Round" panose="020B0604020202020204" charset="-79"/>
              </a:rPr>
              <a:t>דיבור ישיר</a:t>
            </a:r>
          </a:p>
        </p:txBody>
      </p:sp>
      <p:sp>
        <p:nvSpPr>
          <p:cNvPr id="5" name="Google Shape;379;p33">
            <a:extLst>
              <a:ext uri="{FF2B5EF4-FFF2-40B4-BE49-F238E27FC236}">
                <a16:creationId xmlns:a16="http://schemas.microsoft.com/office/drawing/2014/main" id="{EB66325B-0540-4995-8F28-CBEE68C695AD}"/>
              </a:ext>
            </a:extLst>
          </p:cNvPr>
          <p:cNvSpPr/>
          <p:nvPr/>
        </p:nvSpPr>
        <p:spPr>
          <a:xfrm rot="10800000">
            <a:off x="6058436" y="1848794"/>
            <a:ext cx="1114097" cy="413911"/>
          </a:xfrm>
          <a:prstGeom prst="rightArrow">
            <a:avLst>
              <a:gd name="adj1" fmla="val 50000"/>
              <a:gd name="adj2" fmla="val 50000"/>
            </a:avLst>
          </a:prstGeom>
          <a:solidFill>
            <a:schemeClr val="accent1"/>
          </a:solidFill>
          <a:ln w="25400" cap="flat" cmpd="sng">
            <a:solidFill>
              <a:srgbClr val="0C12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313;p27">
            <a:extLst>
              <a:ext uri="{FF2B5EF4-FFF2-40B4-BE49-F238E27FC236}">
                <a16:creationId xmlns:a16="http://schemas.microsoft.com/office/drawing/2014/main" id="{9868708F-C1FF-422D-A48D-30F17C321076}"/>
              </a:ext>
            </a:extLst>
          </p:cNvPr>
          <p:cNvSpPr txBox="1"/>
          <p:nvPr/>
        </p:nvSpPr>
        <p:spPr>
          <a:xfrm>
            <a:off x="2707854" y="1814801"/>
            <a:ext cx="2318262" cy="646290"/>
          </a:xfrm>
          <a:prstGeom prst="rect">
            <a:avLst/>
          </a:prstGeom>
          <a:solidFill>
            <a:schemeClr val="accent1">
              <a:lumMod val="60000"/>
              <a:lumOff val="40000"/>
            </a:schemeClr>
          </a:solidFill>
          <a:ln>
            <a:noFill/>
          </a:ln>
        </p:spPr>
        <p:txBody>
          <a:bodyPr spcFirstLastPara="1" wrap="square" lIns="91425" tIns="45700" rIns="91425" bIns="45700" anchor="t" anchorCtr="0">
            <a:spAutoFit/>
          </a:bodyPr>
          <a:lstStyle/>
          <a:p>
            <a:pPr algn="ctr" rtl="1">
              <a:lnSpc>
                <a:spcPct val="150000"/>
              </a:lnSpc>
              <a:buClr>
                <a:srgbClr val="6DAA2D"/>
              </a:buClr>
              <a:buSzPts val="2400"/>
            </a:pPr>
            <a:r>
              <a:rPr lang="he-IL" sz="2400" b="1" dirty="0">
                <a:solidFill>
                  <a:srgbClr val="00B050"/>
                </a:solidFill>
                <a:latin typeface="Varela Round" panose="020B0604020202020204" charset="-79"/>
                <a:cs typeface="Varela Round" panose="020B0604020202020204" charset="-79"/>
              </a:rPr>
              <a:t>דיבור עקיף</a:t>
            </a:r>
          </a:p>
        </p:txBody>
      </p:sp>
      <p:sp>
        <p:nvSpPr>
          <p:cNvPr id="7" name="Google Shape;313;p27">
            <a:extLst>
              <a:ext uri="{FF2B5EF4-FFF2-40B4-BE49-F238E27FC236}">
                <a16:creationId xmlns:a16="http://schemas.microsoft.com/office/drawing/2014/main" id="{8CC888CE-9FE7-4CB3-9981-63D475570F1B}"/>
              </a:ext>
            </a:extLst>
          </p:cNvPr>
          <p:cNvSpPr txBox="1"/>
          <p:nvPr/>
        </p:nvSpPr>
        <p:spPr>
          <a:xfrm>
            <a:off x="6615485" y="2374140"/>
            <a:ext cx="5391244" cy="1200288"/>
          </a:xfrm>
          <a:prstGeom prst="rect">
            <a:avLst/>
          </a:prstGeom>
          <a:noFill/>
          <a:ln>
            <a:noFill/>
          </a:ln>
        </p:spPr>
        <p:txBody>
          <a:bodyPr spcFirstLastPara="1" wrap="square" lIns="91425" tIns="45700" rIns="91425" bIns="45700" anchor="t" anchorCtr="0">
            <a:spAutoFit/>
          </a:bodyPr>
          <a:lstStyle/>
          <a:p>
            <a:pPr algn="r" rtl="1">
              <a:lnSpc>
                <a:spcPct val="150000"/>
              </a:lnSpc>
              <a:buClr>
                <a:srgbClr val="6DAA2D"/>
              </a:buClr>
              <a:buSzPts val="2400"/>
            </a:pPr>
            <a:r>
              <a:rPr lang="he-IL" sz="2400" dirty="0">
                <a:solidFill>
                  <a:srgbClr val="002060"/>
                </a:solidFill>
                <a:latin typeface="Varela Round" panose="00000500000000000000" pitchFamily="2" charset="-79"/>
                <a:cs typeface="Varela Round" panose="00000500000000000000" pitchFamily="2" charset="-79"/>
              </a:rPr>
              <a:t>מנהל בית הספר  אמר: "בקרוב נחזיר את הלמידה בבית הספר באופן הדרגתי".</a:t>
            </a:r>
          </a:p>
        </p:txBody>
      </p:sp>
      <p:sp>
        <p:nvSpPr>
          <p:cNvPr id="17" name="Google Shape;313;p27">
            <a:extLst>
              <a:ext uri="{FF2B5EF4-FFF2-40B4-BE49-F238E27FC236}">
                <a16:creationId xmlns:a16="http://schemas.microsoft.com/office/drawing/2014/main" id="{E484D296-1BAE-49A0-914D-120022C85182}"/>
              </a:ext>
            </a:extLst>
          </p:cNvPr>
          <p:cNvSpPr txBox="1"/>
          <p:nvPr/>
        </p:nvSpPr>
        <p:spPr>
          <a:xfrm>
            <a:off x="704756" y="2425369"/>
            <a:ext cx="5391244" cy="1200288"/>
          </a:xfrm>
          <a:prstGeom prst="rect">
            <a:avLst/>
          </a:prstGeom>
          <a:noFill/>
          <a:ln>
            <a:noFill/>
          </a:ln>
        </p:spPr>
        <p:txBody>
          <a:bodyPr spcFirstLastPara="1" wrap="square" lIns="91425" tIns="45700" rIns="91425" bIns="45700" anchor="t" anchorCtr="0">
            <a:spAutoFit/>
          </a:bodyPr>
          <a:lstStyle/>
          <a:p>
            <a:pPr algn="r" rtl="1">
              <a:lnSpc>
                <a:spcPct val="150000"/>
              </a:lnSpc>
              <a:buClr>
                <a:srgbClr val="6DAA2D"/>
              </a:buClr>
              <a:buSzPts val="2400"/>
            </a:pPr>
            <a:r>
              <a:rPr lang="he-IL" sz="2400" dirty="0">
                <a:solidFill>
                  <a:srgbClr val="002060"/>
                </a:solidFill>
                <a:latin typeface="Varela Round" panose="00000500000000000000" pitchFamily="2" charset="-79"/>
                <a:cs typeface="Varela Round" panose="00000500000000000000" pitchFamily="2" charset="-79"/>
              </a:rPr>
              <a:t>מנהל בית הספר  אמר שבקרוב נחזיר את הלמידה בבית הספר באופן הדרגתי.</a:t>
            </a:r>
          </a:p>
        </p:txBody>
      </p:sp>
      <p:sp>
        <p:nvSpPr>
          <p:cNvPr id="19" name="Google Shape;313;p27">
            <a:extLst>
              <a:ext uri="{FF2B5EF4-FFF2-40B4-BE49-F238E27FC236}">
                <a16:creationId xmlns:a16="http://schemas.microsoft.com/office/drawing/2014/main" id="{C6330B81-A0EE-463F-91DB-C4ED689C512C}"/>
              </a:ext>
            </a:extLst>
          </p:cNvPr>
          <p:cNvSpPr txBox="1"/>
          <p:nvPr/>
        </p:nvSpPr>
        <p:spPr>
          <a:xfrm>
            <a:off x="6814267" y="3625657"/>
            <a:ext cx="5257397" cy="1200288"/>
          </a:xfrm>
          <a:prstGeom prst="rect">
            <a:avLst/>
          </a:prstGeom>
          <a:noFill/>
          <a:ln>
            <a:noFill/>
          </a:ln>
        </p:spPr>
        <p:txBody>
          <a:bodyPr spcFirstLastPara="1" wrap="square" lIns="91425" tIns="45700" rIns="91425" bIns="45700" anchor="t" anchorCtr="0">
            <a:spAutoFit/>
          </a:bodyPr>
          <a:lstStyle/>
          <a:p>
            <a:pPr algn="r" rtl="1">
              <a:lnSpc>
                <a:spcPct val="150000"/>
              </a:lnSpc>
              <a:buClr>
                <a:srgbClr val="6DAA2D"/>
              </a:buClr>
              <a:buSzPts val="2400"/>
            </a:pPr>
            <a:r>
              <a:rPr lang="he-IL" sz="2400" dirty="0">
                <a:solidFill>
                  <a:srgbClr val="002060"/>
                </a:solidFill>
                <a:latin typeface="Varela Round" panose="00000500000000000000" pitchFamily="2" charset="-79"/>
                <a:cs typeface="Varela Round" panose="00000500000000000000" pitchFamily="2" charset="-79"/>
              </a:rPr>
              <a:t>"אנחנו נשמח לשוב ללימודים שגרתיים בבית הספר" אמרו תלמידי כתה ח.</a:t>
            </a:r>
          </a:p>
        </p:txBody>
      </p:sp>
      <p:sp>
        <p:nvSpPr>
          <p:cNvPr id="26" name="Google Shape;313;p27">
            <a:extLst>
              <a:ext uri="{FF2B5EF4-FFF2-40B4-BE49-F238E27FC236}">
                <a16:creationId xmlns:a16="http://schemas.microsoft.com/office/drawing/2014/main" id="{01D29927-A17C-4E30-A0EB-9AB621B0CC43}"/>
              </a:ext>
            </a:extLst>
          </p:cNvPr>
          <p:cNvSpPr txBox="1"/>
          <p:nvPr/>
        </p:nvSpPr>
        <p:spPr>
          <a:xfrm>
            <a:off x="869083" y="3636081"/>
            <a:ext cx="5257397" cy="1200288"/>
          </a:xfrm>
          <a:prstGeom prst="rect">
            <a:avLst/>
          </a:prstGeom>
          <a:noFill/>
          <a:ln>
            <a:noFill/>
          </a:ln>
        </p:spPr>
        <p:txBody>
          <a:bodyPr spcFirstLastPara="1" wrap="square" lIns="91425" tIns="45700" rIns="91425" bIns="45700" anchor="t" anchorCtr="0">
            <a:spAutoFit/>
          </a:bodyPr>
          <a:lstStyle/>
          <a:p>
            <a:pPr algn="r" rtl="1">
              <a:lnSpc>
                <a:spcPct val="150000"/>
              </a:lnSpc>
              <a:buClr>
                <a:srgbClr val="6DAA2D"/>
              </a:buClr>
              <a:buSzPts val="2400"/>
            </a:pPr>
            <a:r>
              <a:rPr lang="he-IL" sz="2400" dirty="0">
                <a:solidFill>
                  <a:srgbClr val="002060"/>
                </a:solidFill>
                <a:latin typeface="Varela Round" panose="00000500000000000000" pitchFamily="2" charset="-79"/>
                <a:cs typeface="Varela Round" panose="00000500000000000000" pitchFamily="2" charset="-79"/>
              </a:rPr>
              <a:t>תלמידי כתה ח אמרו שישמחו לשוב ללימודים שגרתיים בבית הספר.</a:t>
            </a:r>
          </a:p>
        </p:txBody>
      </p:sp>
      <p:pic>
        <p:nvPicPr>
          <p:cNvPr id="11" name="30sec_final" descr="30sec_final">
            <a:hlinkClick r:id="" action="ppaction://media"/>
            <a:extLst>
              <a:ext uri="{FF2B5EF4-FFF2-40B4-BE49-F238E27FC236}">
                <a16:creationId xmlns:a16="http://schemas.microsoft.com/office/drawing/2014/main" id="{9A9CBEB3-5B53-455A-9072-6CB6830CBC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2363" y="1107396"/>
            <a:ext cx="1540938" cy="549601"/>
          </a:xfrm>
          <a:prstGeom prst="rect">
            <a:avLst/>
          </a:prstGeom>
        </p:spPr>
      </p:pic>
    </p:spTree>
    <p:extLst>
      <p:ext uri="{BB962C8B-B14F-4D97-AF65-F5344CB8AC3E}">
        <p14:creationId xmlns:p14="http://schemas.microsoft.com/office/powerpoint/2010/main" val="357962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22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1"/>
                                        </p:tgtEl>
                                      </p:cBhvr>
                                    </p:cmd>
                                  </p:childTnLst>
                                </p:cTn>
                              </p:par>
                            </p:childTnLst>
                          </p:cTn>
                        </p:par>
                      </p:childTnLst>
                    </p:cTn>
                  </p:par>
                </p:childTnLst>
              </p:cTn>
              <p:nextCondLst>
                <p:cond evt="onClick" delay="0">
                  <p:tgtEl>
                    <p:spTgt spid="11"/>
                  </p:tgtEl>
                </p:cond>
              </p:nextCondLst>
            </p:seq>
            <p:video>
              <p:cMediaNode vol="80000">
                <p:cTn id="44" fill="hold" display="0">
                  <p:stCondLst>
                    <p:cond delay="indefinite"/>
                  </p:stCondLst>
                </p:cTn>
                <p:tgtEl>
                  <p:spTgt spid="11"/>
                </p:tgtEl>
              </p:cMediaNode>
            </p:video>
          </p:childTnLst>
        </p:cTn>
      </p:par>
    </p:tnLst>
    <p:bldLst>
      <p:bldP spid="310" grpId="0"/>
      <p:bldP spid="2" grpId="0" animBg="1"/>
      <p:bldP spid="5" grpId="0" animBg="1"/>
      <p:bldP spid="6" grpId="0" animBg="1"/>
      <p:bldP spid="7" grpId="0"/>
      <p:bldP spid="17" grpId="0"/>
      <p:bldP spid="19"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7"/>
          <p:cNvSpPr txBox="1">
            <a:spLocks noGrp="1"/>
          </p:cNvSpPr>
          <p:nvPr>
            <p:ph type="title"/>
          </p:nvPr>
        </p:nvSpPr>
        <p:spPr>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r>
              <a:rPr lang="iw-IL" b="1" dirty="0">
                <a:solidFill>
                  <a:schemeClr val="accent2">
                    <a:lumMod val="75000"/>
                  </a:schemeClr>
                </a:solidFill>
                <a:latin typeface="Varela Round" panose="020B0604020202020204" charset="-79"/>
                <a:cs typeface="Varela Round" panose="020B0604020202020204" charset="-79"/>
              </a:rPr>
              <a:t>המרות מדיבור </a:t>
            </a:r>
            <a:r>
              <a:rPr lang="he-IL" b="1" dirty="0" err="1">
                <a:solidFill>
                  <a:schemeClr val="accent2">
                    <a:lumMod val="75000"/>
                  </a:schemeClr>
                </a:solidFill>
                <a:latin typeface="Varela Round" panose="020B0604020202020204" charset="-79"/>
                <a:cs typeface="Varela Round" panose="020B0604020202020204" charset="-79"/>
              </a:rPr>
              <a:t>עק</a:t>
            </a:r>
            <a:r>
              <a:rPr lang="iw-IL" b="1" dirty="0">
                <a:solidFill>
                  <a:schemeClr val="accent2">
                    <a:lumMod val="75000"/>
                  </a:schemeClr>
                </a:solidFill>
                <a:latin typeface="Varela Round" panose="020B0604020202020204" charset="-79"/>
                <a:cs typeface="Varela Round" panose="020B0604020202020204" charset="-79"/>
              </a:rPr>
              <a:t>יף</a:t>
            </a:r>
            <a:r>
              <a:rPr lang="he-IL" b="1" dirty="0">
                <a:solidFill>
                  <a:schemeClr val="accent2">
                    <a:lumMod val="75000"/>
                  </a:schemeClr>
                </a:solidFill>
                <a:latin typeface="Varela Round" panose="020B0604020202020204" charset="-79"/>
                <a:cs typeface="Varela Round" panose="020B0604020202020204" charset="-79"/>
              </a:rPr>
              <a:t> לישיר</a:t>
            </a:r>
            <a:endParaRPr dirty="0">
              <a:latin typeface="Varela Round" panose="020B0604020202020204" charset="-79"/>
              <a:cs typeface="Varela Round" panose="020B0604020202020204" charset="-79"/>
            </a:endParaRPr>
          </a:p>
        </p:txBody>
      </p:sp>
      <p:sp>
        <p:nvSpPr>
          <p:cNvPr id="4" name="Google Shape;313;p27">
            <a:extLst>
              <a:ext uri="{FF2B5EF4-FFF2-40B4-BE49-F238E27FC236}">
                <a16:creationId xmlns:a16="http://schemas.microsoft.com/office/drawing/2014/main" id="{3676B856-8839-4963-BC09-A087D31C144E}"/>
              </a:ext>
            </a:extLst>
          </p:cNvPr>
          <p:cNvSpPr txBox="1"/>
          <p:nvPr/>
        </p:nvSpPr>
        <p:spPr>
          <a:xfrm>
            <a:off x="8325016" y="1814801"/>
            <a:ext cx="2441050" cy="646290"/>
          </a:xfrm>
          <a:prstGeom prst="rect">
            <a:avLst/>
          </a:prstGeom>
          <a:solidFill>
            <a:schemeClr val="accent1">
              <a:lumMod val="60000"/>
              <a:lumOff val="40000"/>
            </a:schemeClr>
          </a:solidFill>
          <a:ln>
            <a:noFill/>
          </a:ln>
        </p:spPr>
        <p:txBody>
          <a:bodyPr spcFirstLastPara="1" wrap="square" lIns="91425" tIns="45700" rIns="91425" bIns="45700" anchor="t" anchorCtr="0">
            <a:spAutoFit/>
          </a:bodyPr>
          <a:lstStyle/>
          <a:p>
            <a:pPr algn="ctr" rtl="1">
              <a:lnSpc>
                <a:spcPct val="150000"/>
              </a:lnSpc>
              <a:buClr>
                <a:srgbClr val="6DAA2D"/>
              </a:buClr>
              <a:buSzPts val="2400"/>
            </a:pPr>
            <a:r>
              <a:rPr lang="he-IL" sz="2400" b="1" dirty="0">
                <a:solidFill>
                  <a:srgbClr val="00B050"/>
                </a:solidFill>
                <a:latin typeface="Varela Round" panose="020B0604020202020204" charset="-79"/>
                <a:cs typeface="Varela Round" panose="020B0604020202020204" charset="-79"/>
              </a:rPr>
              <a:t>דיבור עקיף</a:t>
            </a:r>
          </a:p>
        </p:txBody>
      </p:sp>
      <p:sp>
        <p:nvSpPr>
          <p:cNvPr id="19" name="Google Shape;379;p33">
            <a:extLst>
              <a:ext uri="{FF2B5EF4-FFF2-40B4-BE49-F238E27FC236}">
                <a16:creationId xmlns:a16="http://schemas.microsoft.com/office/drawing/2014/main" id="{04C34B0E-0B53-4F47-8EAE-6AE4022D467B}"/>
              </a:ext>
            </a:extLst>
          </p:cNvPr>
          <p:cNvSpPr/>
          <p:nvPr/>
        </p:nvSpPr>
        <p:spPr>
          <a:xfrm rot="10800000">
            <a:off x="6058436" y="1848794"/>
            <a:ext cx="1114097" cy="413911"/>
          </a:xfrm>
          <a:prstGeom prst="rightArrow">
            <a:avLst>
              <a:gd name="adj1" fmla="val 50000"/>
              <a:gd name="adj2" fmla="val 50000"/>
            </a:avLst>
          </a:prstGeom>
          <a:solidFill>
            <a:srgbClr val="FFC000"/>
          </a:solidFill>
          <a:ln w="25400" cap="flat" cmpd="sng">
            <a:solidFill>
              <a:srgbClr val="0C12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313;p27">
            <a:extLst>
              <a:ext uri="{FF2B5EF4-FFF2-40B4-BE49-F238E27FC236}">
                <a16:creationId xmlns:a16="http://schemas.microsoft.com/office/drawing/2014/main" id="{FACC3051-95D3-482A-BB93-1BA05CAB6A2C}"/>
              </a:ext>
            </a:extLst>
          </p:cNvPr>
          <p:cNvSpPr txBox="1"/>
          <p:nvPr/>
        </p:nvSpPr>
        <p:spPr>
          <a:xfrm>
            <a:off x="2707854" y="1814801"/>
            <a:ext cx="2318262" cy="646290"/>
          </a:xfrm>
          <a:prstGeom prst="rect">
            <a:avLst/>
          </a:prstGeom>
          <a:solidFill>
            <a:srgbClr val="FFC000"/>
          </a:solidFill>
          <a:ln>
            <a:noFill/>
          </a:ln>
        </p:spPr>
        <p:txBody>
          <a:bodyPr spcFirstLastPara="1" wrap="square" lIns="91425" tIns="45700" rIns="91425" bIns="45700" anchor="t" anchorCtr="0">
            <a:spAutoFit/>
          </a:bodyPr>
          <a:lstStyle/>
          <a:p>
            <a:pPr algn="ctr" rtl="1">
              <a:lnSpc>
                <a:spcPct val="150000"/>
              </a:lnSpc>
              <a:buClr>
                <a:srgbClr val="6DAA2D"/>
              </a:buClr>
              <a:buSzPts val="2400"/>
            </a:pPr>
            <a:r>
              <a:rPr lang="he-IL" sz="2400" b="1" dirty="0">
                <a:solidFill>
                  <a:srgbClr val="00B050"/>
                </a:solidFill>
                <a:latin typeface="Varela Round" panose="020B0604020202020204" charset="-79"/>
                <a:cs typeface="Varela Round" panose="020B0604020202020204" charset="-79"/>
              </a:rPr>
              <a:t>דיבור ישיר</a:t>
            </a:r>
          </a:p>
        </p:txBody>
      </p:sp>
      <p:sp>
        <p:nvSpPr>
          <p:cNvPr id="23" name="Google Shape;313;p27">
            <a:extLst>
              <a:ext uri="{FF2B5EF4-FFF2-40B4-BE49-F238E27FC236}">
                <a16:creationId xmlns:a16="http://schemas.microsoft.com/office/drawing/2014/main" id="{8F3C9200-C42D-42FB-BA66-5A1568AB8497}"/>
              </a:ext>
            </a:extLst>
          </p:cNvPr>
          <p:cNvSpPr txBox="1"/>
          <p:nvPr/>
        </p:nvSpPr>
        <p:spPr>
          <a:xfrm>
            <a:off x="6615485" y="2374140"/>
            <a:ext cx="5391244" cy="1200288"/>
          </a:xfrm>
          <a:prstGeom prst="rect">
            <a:avLst/>
          </a:prstGeom>
          <a:noFill/>
          <a:ln>
            <a:noFill/>
          </a:ln>
        </p:spPr>
        <p:txBody>
          <a:bodyPr spcFirstLastPara="1" wrap="square" lIns="91425" tIns="45700" rIns="91425" bIns="45700" anchor="t" anchorCtr="0">
            <a:spAutoFit/>
          </a:bodyPr>
          <a:lstStyle/>
          <a:p>
            <a:pPr algn="r" rtl="1">
              <a:lnSpc>
                <a:spcPct val="150000"/>
              </a:lnSpc>
              <a:buClr>
                <a:srgbClr val="6DAA2D"/>
              </a:buClr>
              <a:buSzPts val="2400"/>
            </a:pPr>
            <a:r>
              <a:rPr lang="he-IL" sz="2400" dirty="0">
                <a:solidFill>
                  <a:srgbClr val="002060"/>
                </a:solidFill>
                <a:latin typeface="Varela Round" panose="00000500000000000000" pitchFamily="2" charset="-79"/>
                <a:cs typeface="Varela Round" panose="00000500000000000000" pitchFamily="2" charset="-79"/>
              </a:rPr>
              <a:t>המורים אמרו שהם מחכים לתלמידיהם בזרועות פתוחות.</a:t>
            </a:r>
          </a:p>
        </p:txBody>
      </p:sp>
      <p:sp>
        <p:nvSpPr>
          <p:cNvPr id="31" name="Google Shape;313;p27">
            <a:extLst>
              <a:ext uri="{FF2B5EF4-FFF2-40B4-BE49-F238E27FC236}">
                <a16:creationId xmlns:a16="http://schemas.microsoft.com/office/drawing/2014/main" id="{9E426446-5CE2-45A5-B71F-4E57028FF0EF}"/>
              </a:ext>
            </a:extLst>
          </p:cNvPr>
          <p:cNvSpPr txBox="1"/>
          <p:nvPr/>
        </p:nvSpPr>
        <p:spPr>
          <a:xfrm>
            <a:off x="704756" y="2425369"/>
            <a:ext cx="5391244" cy="1200288"/>
          </a:xfrm>
          <a:prstGeom prst="rect">
            <a:avLst/>
          </a:prstGeom>
          <a:noFill/>
          <a:ln>
            <a:noFill/>
          </a:ln>
        </p:spPr>
        <p:txBody>
          <a:bodyPr spcFirstLastPara="1" wrap="square" lIns="91425" tIns="45700" rIns="91425" bIns="45700" anchor="t" anchorCtr="0">
            <a:spAutoFit/>
          </a:bodyPr>
          <a:lstStyle/>
          <a:p>
            <a:pPr algn="r" rtl="1">
              <a:lnSpc>
                <a:spcPct val="150000"/>
              </a:lnSpc>
              <a:buClr>
                <a:srgbClr val="6DAA2D"/>
              </a:buClr>
              <a:buSzPts val="2400"/>
            </a:pPr>
            <a:r>
              <a:rPr lang="he-IL" sz="2400" dirty="0">
                <a:solidFill>
                  <a:srgbClr val="002060"/>
                </a:solidFill>
                <a:latin typeface="Varela Round" panose="00000500000000000000" pitchFamily="2" charset="-79"/>
                <a:cs typeface="Varela Round" panose="00000500000000000000" pitchFamily="2" charset="-79"/>
              </a:rPr>
              <a:t>המורים אמרו: "אנו מחכים לתלמידינו בזרועות פתוחות"</a:t>
            </a:r>
          </a:p>
        </p:txBody>
      </p:sp>
      <p:sp>
        <p:nvSpPr>
          <p:cNvPr id="33" name="Google Shape;313;p27">
            <a:extLst>
              <a:ext uri="{FF2B5EF4-FFF2-40B4-BE49-F238E27FC236}">
                <a16:creationId xmlns:a16="http://schemas.microsoft.com/office/drawing/2014/main" id="{32EA6924-569C-4CCE-B5FA-178C576D419E}"/>
              </a:ext>
            </a:extLst>
          </p:cNvPr>
          <p:cNvSpPr txBox="1"/>
          <p:nvPr/>
        </p:nvSpPr>
        <p:spPr>
          <a:xfrm>
            <a:off x="6615485" y="3611064"/>
            <a:ext cx="5391244" cy="1200288"/>
          </a:xfrm>
          <a:prstGeom prst="rect">
            <a:avLst/>
          </a:prstGeom>
          <a:noFill/>
          <a:ln>
            <a:noFill/>
          </a:ln>
        </p:spPr>
        <p:txBody>
          <a:bodyPr spcFirstLastPara="1" wrap="square" lIns="91425" tIns="45700" rIns="91425" bIns="45700" anchor="t" anchorCtr="0">
            <a:spAutoFit/>
          </a:bodyPr>
          <a:lstStyle/>
          <a:p>
            <a:pPr algn="r" rtl="1">
              <a:lnSpc>
                <a:spcPct val="150000"/>
              </a:lnSpc>
              <a:buClr>
                <a:srgbClr val="6DAA2D"/>
              </a:buClr>
              <a:buSzPts val="2400"/>
            </a:pPr>
            <a:r>
              <a:rPr lang="he-IL" sz="2400" dirty="0">
                <a:solidFill>
                  <a:srgbClr val="002060"/>
                </a:solidFill>
                <a:latin typeface="Varela Round" panose="00000500000000000000" pitchFamily="2" charset="-79"/>
                <a:cs typeface="Varela Round" panose="00000500000000000000" pitchFamily="2" charset="-79"/>
              </a:rPr>
              <a:t>צוותי החינוך ביקשו מההורים למלא הצהרת בריאות מדי יום עבור ילדיהם.</a:t>
            </a:r>
          </a:p>
        </p:txBody>
      </p:sp>
      <p:pic>
        <p:nvPicPr>
          <p:cNvPr id="40" name="30sec_final" descr="30sec_final">
            <a:hlinkClick r:id="" action="ppaction://media"/>
            <a:extLst>
              <a:ext uri="{FF2B5EF4-FFF2-40B4-BE49-F238E27FC236}">
                <a16:creationId xmlns:a16="http://schemas.microsoft.com/office/drawing/2014/main" id="{FEE3AD16-3E5A-4F5E-96BC-420A2A0AA7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4756" y="1011981"/>
            <a:ext cx="1540938" cy="549601"/>
          </a:xfrm>
          <a:prstGeom prst="rect">
            <a:avLst/>
          </a:prstGeom>
        </p:spPr>
      </p:pic>
      <p:sp>
        <p:nvSpPr>
          <p:cNvPr id="41" name="Google Shape;313;p27">
            <a:extLst>
              <a:ext uri="{FF2B5EF4-FFF2-40B4-BE49-F238E27FC236}">
                <a16:creationId xmlns:a16="http://schemas.microsoft.com/office/drawing/2014/main" id="{E68C49E1-3BEB-4FC4-A321-F993A09E88BE}"/>
              </a:ext>
            </a:extLst>
          </p:cNvPr>
          <p:cNvSpPr txBox="1"/>
          <p:nvPr/>
        </p:nvSpPr>
        <p:spPr>
          <a:xfrm>
            <a:off x="873721" y="3611064"/>
            <a:ext cx="5391244" cy="1754286"/>
          </a:xfrm>
          <a:prstGeom prst="rect">
            <a:avLst/>
          </a:prstGeom>
          <a:noFill/>
          <a:ln>
            <a:noFill/>
          </a:ln>
        </p:spPr>
        <p:txBody>
          <a:bodyPr spcFirstLastPara="1" wrap="square" lIns="91425" tIns="45700" rIns="91425" bIns="45700" anchor="t" anchorCtr="0">
            <a:spAutoFit/>
          </a:bodyPr>
          <a:lstStyle/>
          <a:p>
            <a:pPr algn="r" rtl="1">
              <a:lnSpc>
                <a:spcPct val="150000"/>
              </a:lnSpc>
              <a:buClr>
                <a:srgbClr val="6DAA2D"/>
              </a:buClr>
              <a:buSzPts val="2400"/>
            </a:pPr>
            <a:r>
              <a:rPr lang="he-IL" sz="2400" dirty="0">
                <a:solidFill>
                  <a:srgbClr val="002060"/>
                </a:solidFill>
                <a:latin typeface="Varela Round" panose="00000500000000000000" pitchFamily="2" charset="-79"/>
                <a:cs typeface="Varela Round" panose="00000500000000000000" pitchFamily="2" charset="-79"/>
              </a:rPr>
              <a:t>"יש למלא הצהרת בריאות עבור ילדיכם מדי יום" כך ביקשו צוותי החינוך מההורים.</a:t>
            </a:r>
          </a:p>
        </p:txBody>
      </p:sp>
    </p:spTree>
    <p:extLst>
      <p:ext uri="{BB962C8B-B14F-4D97-AF65-F5344CB8AC3E}">
        <p14:creationId xmlns:p14="http://schemas.microsoft.com/office/powerpoint/2010/main" val="386841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2280" fill="hold"/>
                                        <p:tgtEl>
                                          <p:spTgt spid="40"/>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40"/>
                                        </p:tgtEl>
                                      </p:cBhvr>
                                    </p:cmd>
                                  </p:childTnLst>
                                </p:cTn>
                              </p:par>
                            </p:childTnLst>
                          </p:cTn>
                        </p:par>
                      </p:childTnLst>
                    </p:cTn>
                  </p:par>
                </p:childTnLst>
              </p:cTn>
              <p:nextCondLst>
                <p:cond evt="onClick" delay="0">
                  <p:tgtEl>
                    <p:spTgt spid="40"/>
                  </p:tgtEl>
                </p:cond>
              </p:nextCondLst>
            </p:seq>
            <p:video>
              <p:cMediaNode vol="80000">
                <p:cTn id="44" fill="hold" display="0">
                  <p:stCondLst>
                    <p:cond delay="indefinite"/>
                  </p:stCondLst>
                </p:cTn>
                <p:tgtEl>
                  <p:spTgt spid="40"/>
                </p:tgtEl>
              </p:cMediaNode>
            </p:video>
          </p:childTnLst>
        </p:cTn>
      </p:par>
    </p:tnLst>
    <p:bldLst>
      <p:bldP spid="310" grpId="0"/>
      <p:bldP spid="4" grpId="0" animBg="1"/>
      <p:bldP spid="19" grpId="0" animBg="1"/>
      <p:bldP spid="21" grpId="0" animBg="1"/>
      <p:bldP spid="23" grpId="0"/>
      <p:bldP spid="31" grpId="0"/>
      <p:bldP spid="33"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97280" y="-339051"/>
            <a:ext cx="10058400" cy="812435"/>
          </a:xfrm>
        </p:spPr>
        <p:txBody>
          <a:bodyPr>
            <a:normAutofit fontScale="90000"/>
          </a:bodyPr>
          <a:lstStyle/>
          <a:p>
            <a:pPr algn="ctr"/>
            <a:br>
              <a:rPr lang="he-IL" sz="2400" dirty="0"/>
            </a:br>
            <a:br>
              <a:rPr lang="he-IL" sz="2400" dirty="0"/>
            </a:br>
            <a:br>
              <a:rPr lang="he-IL" sz="2400" dirty="0"/>
            </a:br>
            <a:br>
              <a:rPr lang="he-IL" sz="2700" dirty="0"/>
            </a:br>
            <a:r>
              <a:rPr lang="he-IL" sz="4000" b="1" dirty="0">
                <a:solidFill>
                  <a:schemeClr val="accent2">
                    <a:lumMod val="75000"/>
                  </a:schemeClr>
                </a:solidFill>
                <a:latin typeface="Varela Round" panose="020B0604020202020204" charset="-79"/>
                <a:cs typeface="Varela Round" panose="020B0604020202020204" charset="-79"/>
              </a:rPr>
              <a:t>תחילת דרכו של ר' עקיבא</a:t>
            </a:r>
            <a:br>
              <a:rPr lang="he-IL" sz="2400" dirty="0">
                <a:latin typeface="Varela Round" panose="020B0604020202020204" charset="-79"/>
                <a:cs typeface="Varela Round" panose="020B0604020202020204" charset="-79"/>
              </a:rPr>
            </a:br>
            <a:r>
              <a:rPr lang="he-IL" sz="2200" dirty="0">
                <a:solidFill>
                  <a:schemeClr val="accent2">
                    <a:lumMod val="75000"/>
                  </a:schemeClr>
                </a:solidFill>
                <a:latin typeface="Varela Round" panose="020B0604020202020204" charset="-79"/>
                <a:cs typeface="Varela Round" panose="020B0604020202020204" charset="-79"/>
              </a:rPr>
              <a:t>אבות דרבי נתן, פרק ו, משנה ב</a:t>
            </a:r>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3828961344"/>
              </p:ext>
            </p:extLst>
          </p:nvPr>
        </p:nvGraphicFramePr>
        <p:xfrm>
          <a:off x="79132" y="1371600"/>
          <a:ext cx="11931160" cy="5486400"/>
        </p:xfrm>
        <a:graphic>
          <a:graphicData uri="http://schemas.openxmlformats.org/drawingml/2006/table">
            <a:tbl>
              <a:tblPr/>
              <a:tblGrid>
                <a:gridCol w="11931160">
                  <a:extLst>
                    <a:ext uri="{9D8B030D-6E8A-4147-A177-3AD203B41FA5}">
                      <a16:colId xmlns:a16="http://schemas.microsoft.com/office/drawing/2014/main" val="4216271971"/>
                    </a:ext>
                  </a:extLst>
                </a:gridCol>
              </a:tblGrid>
              <a:tr h="5305926">
                <a:tc>
                  <a:txBody>
                    <a:bodyPr/>
                    <a:lstStyle/>
                    <a:p>
                      <a:r>
                        <a:rPr lang="he-IL" sz="2400" dirty="0">
                          <a:solidFill>
                            <a:schemeClr val="accent5">
                              <a:lumMod val="75000"/>
                            </a:schemeClr>
                          </a:solidFill>
                          <a:effectLst/>
                          <a:latin typeface="Varela Round" panose="020B0604020202020204" charset="-79"/>
                          <a:cs typeface="Varela Round" panose="020B0604020202020204" charset="-79"/>
                        </a:rPr>
                        <a:t>בן ארבעים שנה היה [=רבי עקיבא] ולא שנה כלום.</a:t>
                      </a:r>
                      <a:r>
                        <a:rPr lang="he-IL" sz="1800" b="0" i="0" kern="1200" dirty="0">
                          <a:solidFill>
                            <a:schemeClr val="tx1"/>
                          </a:solidFill>
                          <a:effectLst/>
                          <a:latin typeface="+mn-lt"/>
                          <a:ea typeface="+mn-ea"/>
                          <a:cs typeface="+mn-cs"/>
                        </a:rPr>
                        <a:t> </a:t>
                      </a:r>
                    </a:p>
                    <a:p>
                      <a:r>
                        <a:rPr lang="he-IL" sz="2400" dirty="0">
                          <a:solidFill>
                            <a:schemeClr val="accent5">
                              <a:lumMod val="75000"/>
                            </a:schemeClr>
                          </a:solidFill>
                          <a:effectLst/>
                          <a:latin typeface="Varela Round" panose="020B0604020202020204" charset="-79"/>
                          <a:cs typeface="Varela Round" panose="020B0604020202020204" charset="-79"/>
                        </a:rPr>
                        <a:t>פעם אחת היה עומד על פי הבאר,</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 מי חקק אבן זו?    </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אמרו לו המים שתדיר נופלים עליה בכל יום.</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אמרו לו עקיבא, אי אתה קורא 'אבנים שחקו מים'? </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מיד היה רבי עקיבא דן קל וחומר בעצמו: מה רך פיסל את הקשה, דברי תורה שקשה כברזל על אחת כמה וכמה שיחקקו את לבי שהוא בשר ודם, מיד חזר ללמוד תורה. הלך הוא ובנו וישבו אצל מלמדי תינוקות.</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 לו – מהמלמד: רבי, למדני תורה. אחז רבי עקיבא בראש הלוח, ובנו בראש הלוח כתב לו אלף בית ולמדה. היה לומד והולך שלמד כל התורה כולה.</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הלך וישב לפני רבי אליעזר ולפני רבי יהושע אמר להם רבותי, פתחו לי טעם משנה, כיון שאמר לו הלכה אחת הלך וישב לו בינו לבין עצמו, אמר, אלף זו למה נכתבה, בית זו למה נכתבה, דבר זה למה נאמר, חזר ושאלן והעמידן בדברים...</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 לו רבי טרפון: עקיבא, עליך הכתוב אומר (איוב כ"ח) '</a:t>
                      </a:r>
                      <a:r>
                        <a:rPr lang="he-IL" sz="2400" b="0" i="0" kern="1200" dirty="0">
                          <a:solidFill>
                            <a:schemeClr val="accent5">
                              <a:lumMod val="75000"/>
                            </a:schemeClr>
                          </a:solidFill>
                          <a:effectLst/>
                          <a:latin typeface="Varela Round" panose="020B0604020202020204" charset="-79"/>
                          <a:ea typeface="+mn-ea"/>
                          <a:cs typeface="Varela Round" panose="020B0604020202020204" charset="-79"/>
                        </a:rPr>
                        <a:t>מִבְּכִי נְהָרוֹת חִבֵּשׁ </a:t>
                      </a:r>
                      <a:r>
                        <a:rPr lang="he-IL" sz="2400" b="0" i="0" kern="1200" dirty="0" err="1">
                          <a:solidFill>
                            <a:schemeClr val="accent5">
                              <a:lumMod val="75000"/>
                            </a:schemeClr>
                          </a:solidFill>
                          <a:effectLst/>
                          <a:latin typeface="Varela Round" panose="020B0604020202020204" charset="-79"/>
                          <a:ea typeface="+mn-ea"/>
                          <a:cs typeface="Varela Round" panose="020B0604020202020204" charset="-79"/>
                        </a:rPr>
                        <a:t>וְתַעֲלֻמָה</a:t>
                      </a:r>
                      <a:r>
                        <a:rPr lang="he-IL" sz="2400" b="0" i="0" kern="1200" dirty="0">
                          <a:solidFill>
                            <a:schemeClr val="accent5">
                              <a:lumMod val="75000"/>
                            </a:schemeClr>
                          </a:solidFill>
                          <a:effectLst/>
                          <a:latin typeface="Varela Round" panose="020B0604020202020204" charset="-79"/>
                          <a:ea typeface="+mn-ea"/>
                          <a:cs typeface="Varela Round" panose="020B0604020202020204" charset="-79"/>
                        </a:rPr>
                        <a:t>ּ יֹצִא אוֹר'</a:t>
                      </a:r>
                      <a:r>
                        <a:rPr lang="he-IL" sz="2400" dirty="0">
                          <a:solidFill>
                            <a:schemeClr val="accent5">
                              <a:lumMod val="75000"/>
                            </a:schemeClr>
                          </a:solidFill>
                          <a:effectLst/>
                          <a:latin typeface="Varela Round" panose="020B0604020202020204" charset="-79"/>
                          <a:cs typeface="Varela Round" panose="020B0604020202020204" charset="-79"/>
                        </a:rPr>
                        <a:t>, דברים המוסתרים מבני אדם הוציאם רבי עקיבא לאורה</a:t>
                      </a:r>
                      <a:r>
                        <a:rPr lang="he-IL" sz="2400" dirty="0">
                          <a:solidFill>
                            <a:schemeClr val="accent4">
                              <a:lumMod val="75000"/>
                            </a:schemeClr>
                          </a:solidFill>
                          <a:effectLst/>
                          <a:latin typeface="Varela Round" panose="020B0604020202020204" charset="-79"/>
                          <a:cs typeface="Varela Round" panose="020B0604020202020204" charset="-79"/>
                        </a:rPr>
                        <a:t>.</a:t>
                      </a:r>
                    </a:p>
                  </a:txBody>
                  <a:tcPr marL="0" marR="0" marT="0" marB="0" anchor="ctr">
                    <a:lnL>
                      <a:noFill/>
                    </a:lnL>
                    <a:lnR>
                      <a:noFill/>
                    </a:lnR>
                    <a:lnT>
                      <a:noFill/>
                    </a:lnT>
                    <a:lnB>
                      <a:noFill/>
                    </a:lnB>
                    <a:solidFill>
                      <a:srgbClr val="FAFAFA"/>
                    </a:solidFill>
                  </a:tcPr>
                </a:tc>
                <a:extLst>
                  <a:ext uri="{0D108BD9-81ED-4DB2-BD59-A6C34878D82A}">
                    <a16:rowId xmlns:a16="http://schemas.microsoft.com/office/drawing/2014/main" val="1544353504"/>
                  </a:ext>
                </a:extLst>
              </a:tr>
            </a:tbl>
          </a:graphicData>
        </a:graphic>
      </p:graphicFrame>
      <p:pic>
        <p:nvPicPr>
          <p:cNvPr id="5" name="10min_final" descr="10min_final">
            <a:hlinkClick r:id="" action="ppaction://media"/>
            <a:extLst>
              <a:ext uri="{FF2B5EF4-FFF2-40B4-BE49-F238E27FC236}">
                <a16:creationId xmlns:a16="http://schemas.microsoft.com/office/drawing/2014/main" id="{0514F466-A9F3-4300-9B2D-5104832DEF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2668" y="286603"/>
            <a:ext cx="1540938" cy="549601"/>
          </a:xfrm>
          <a:prstGeom prst="rect">
            <a:avLst/>
          </a:prstGeom>
        </p:spPr>
      </p:pic>
    </p:spTree>
    <p:extLst>
      <p:ext uri="{BB962C8B-B14F-4D97-AF65-F5344CB8AC3E}">
        <p14:creationId xmlns:p14="http://schemas.microsoft.com/office/powerpoint/2010/main" val="182837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6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latin typeface="Varela Round" panose="00000500000000000000" pitchFamily="2" charset="-79"/>
              <a:cs typeface="Varela Round" panose="00000500000000000000" pitchFamily="2" charset="-79"/>
            </a:endParaRPr>
          </a:p>
        </p:txBody>
      </p:sp>
      <p:sp>
        <p:nvSpPr>
          <p:cNvPr id="5" name="כותרת 4"/>
          <p:cNvSpPr>
            <a:spLocks noGrp="1"/>
          </p:cNvSpPr>
          <p:nvPr>
            <p:ph type="ctrTitle"/>
          </p:nvPr>
        </p:nvSpPr>
        <p:spPr>
          <a:xfrm>
            <a:off x="1" y="1640677"/>
            <a:ext cx="12192001" cy="1260164"/>
          </a:xfrm>
        </p:spPr>
        <p:txBody>
          <a:bodyPr/>
          <a:lstStyle/>
          <a:p>
            <a:r>
              <a:rPr lang="he-IL" dirty="0"/>
              <a:t>דיבור ישיר ודיבור עקיף</a:t>
            </a:r>
            <a:endParaRPr lang="he-IL" dirty="0">
              <a:solidFill>
                <a:srgbClr val="192A72"/>
              </a:solidFill>
            </a:endParaRPr>
          </a:p>
        </p:txBody>
      </p:sp>
      <p:sp>
        <p:nvSpPr>
          <p:cNvPr id="7" name="כותרת משנה 6"/>
          <p:cNvSpPr>
            <a:spLocks noGrp="1"/>
          </p:cNvSpPr>
          <p:nvPr>
            <p:ph type="subTitle" idx="1"/>
          </p:nvPr>
        </p:nvSpPr>
        <p:spPr>
          <a:xfrm>
            <a:off x="1" y="2826050"/>
            <a:ext cx="12192001" cy="720094"/>
          </a:xfrm>
        </p:spPr>
        <p:txBody>
          <a:bodyPr/>
          <a:lstStyle/>
          <a:p>
            <a:r>
              <a:rPr lang="he-IL" dirty="0">
                <a:sym typeface="Varela Round"/>
              </a:rPr>
              <a:t>כיתות ז-ח</a:t>
            </a:r>
          </a:p>
        </p:txBody>
      </p:sp>
      <p:sp>
        <p:nvSpPr>
          <p:cNvPr id="4" name="מציין מיקום תוכן 3"/>
          <p:cNvSpPr>
            <a:spLocks noGrp="1"/>
          </p:cNvSpPr>
          <p:nvPr>
            <p:ph idx="10"/>
          </p:nvPr>
        </p:nvSpPr>
        <p:spPr>
          <a:xfrm>
            <a:off x="1" y="3655861"/>
            <a:ext cx="12192001" cy="720094"/>
          </a:xfrm>
        </p:spPr>
        <p:txBody>
          <a:bodyPr/>
          <a:lstStyle/>
          <a:p>
            <a:r>
              <a:rPr lang="he-IL" sz="3600" dirty="0">
                <a:sym typeface="Varela Round"/>
              </a:rPr>
              <a:t>שם המורה: יהודית יוסף</a:t>
            </a:r>
          </a:p>
          <a:p>
            <a:r>
              <a:rPr lang="he-IL" sz="2000" dirty="0">
                <a:sym typeface="Varela Round"/>
              </a:rPr>
              <a:t>כתיבה: יוכבד אטיה</a:t>
            </a:r>
          </a:p>
          <a:p>
            <a:r>
              <a:rPr lang="he-IL" sz="2000" b="0" dirty="0">
                <a:sym typeface="Varela Round"/>
              </a:rPr>
              <a:t>השיעור מבוסס על שיעור של צוות עברית </a:t>
            </a:r>
            <a:r>
              <a:rPr lang="he-IL" sz="2000" b="0" dirty="0" err="1">
                <a:sym typeface="Varela Round"/>
              </a:rPr>
              <a:t>עי"ס</a:t>
            </a:r>
            <a:r>
              <a:rPr lang="he-IL" sz="2000" b="0" dirty="0">
                <a:sym typeface="Varela Round"/>
              </a:rPr>
              <a:t>, המזכירות הפדגוגית</a:t>
            </a:r>
          </a:p>
        </p:txBody>
      </p:sp>
    </p:spTree>
    <p:extLst>
      <p:ext uri="{BB962C8B-B14F-4D97-AF65-F5344CB8AC3E}">
        <p14:creationId xmlns:p14="http://schemas.microsoft.com/office/powerpoint/2010/main" val="2641539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מציין מיקום תוכן 3"/>
          <p:cNvGraphicFramePr>
            <a:graphicFrameLocks noGrp="1"/>
          </p:cNvGraphicFramePr>
          <p:nvPr>
            <p:ph idx="1"/>
            <p:extLst>
              <p:ext uri="{D42A27DB-BD31-4B8C-83A1-F6EECF244321}">
                <p14:modId xmlns:p14="http://schemas.microsoft.com/office/powerpoint/2010/main" val="2179968481"/>
              </p:ext>
            </p:extLst>
          </p:nvPr>
        </p:nvGraphicFramePr>
        <p:xfrm>
          <a:off x="178714" y="1043689"/>
          <a:ext cx="11895532" cy="5758962"/>
        </p:xfrm>
        <a:graphic>
          <a:graphicData uri="http://schemas.openxmlformats.org/drawingml/2006/table">
            <a:tbl>
              <a:tblPr/>
              <a:tblGrid>
                <a:gridCol w="11895532">
                  <a:extLst>
                    <a:ext uri="{9D8B030D-6E8A-4147-A177-3AD203B41FA5}">
                      <a16:colId xmlns:a16="http://schemas.microsoft.com/office/drawing/2014/main" val="4216271971"/>
                    </a:ext>
                  </a:extLst>
                </a:gridCol>
              </a:tblGrid>
              <a:tr h="5758962">
                <a:tc>
                  <a:txBody>
                    <a:bodyPr/>
                    <a:lstStyle/>
                    <a:p>
                      <a:r>
                        <a:rPr lang="he-IL" sz="2400" dirty="0">
                          <a:solidFill>
                            <a:schemeClr val="accent5">
                              <a:lumMod val="75000"/>
                            </a:schemeClr>
                          </a:solidFill>
                          <a:effectLst/>
                          <a:latin typeface="Varela Round" panose="020B0604020202020204" charset="-79"/>
                          <a:cs typeface="Varela Round" panose="020B0604020202020204" charset="-79"/>
                        </a:rPr>
                        <a:t>בן ארבעים שנה היה [=רבי עקיבא] ולא שנה כלום.</a:t>
                      </a:r>
                      <a:r>
                        <a:rPr lang="he-IL" sz="1800" b="0" i="0" kern="1200" dirty="0">
                          <a:solidFill>
                            <a:schemeClr val="tx1"/>
                          </a:solidFill>
                          <a:effectLst/>
                          <a:latin typeface="+mn-lt"/>
                          <a:ea typeface="+mn-ea"/>
                          <a:cs typeface="+mn-cs"/>
                        </a:rPr>
                        <a:t> </a:t>
                      </a:r>
                    </a:p>
                    <a:p>
                      <a:r>
                        <a:rPr lang="he-IL" sz="2400" dirty="0">
                          <a:solidFill>
                            <a:schemeClr val="accent5">
                              <a:lumMod val="75000"/>
                            </a:schemeClr>
                          </a:solidFill>
                          <a:effectLst/>
                          <a:latin typeface="Varela Round" panose="020B0604020202020204" charset="-79"/>
                          <a:cs typeface="Varela Round" panose="020B0604020202020204" charset="-79"/>
                        </a:rPr>
                        <a:t>פעם אחת היה עומד על פי הבאר,</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 </a:t>
                      </a:r>
                      <a:r>
                        <a:rPr lang="he-IL" sz="2400" dirty="0">
                          <a:solidFill>
                            <a:srgbClr val="C00000"/>
                          </a:solidFill>
                          <a:effectLst/>
                          <a:latin typeface="Varela Round" panose="020B0604020202020204" charset="-79"/>
                          <a:cs typeface="Varela Round" panose="020B0604020202020204" charset="-79"/>
                        </a:rPr>
                        <a:t>שאל</a:t>
                      </a:r>
                      <a:r>
                        <a:rPr lang="he-IL" sz="2400" dirty="0">
                          <a:solidFill>
                            <a:schemeClr val="accent5">
                              <a:lumMod val="75000"/>
                            </a:schemeClr>
                          </a:solidFill>
                          <a:effectLst/>
                          <a:latin typeface="Varela Round" panose="020B0604020202020204" charset="-79"/>
                          <a:cs typeface="Varela Round" panose="020B0604020202020204" charset="-79"/>
                        </a:rPr>
                        <a:t>: מי חקק אבן זו?</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אמרו לו </a:t>
                      </a:r>
                      <a:r>
                        <a:rPr lang="he-IL" sz="2400" dirty="0">
                          <a:solidFill>
                            <a:srgbClr val="C00000"/>
                          </a:solidFill>
                          <a:effectLst/>
                          <a:latin typeface="Varela Round" panose="020B0604020202020204" charset="-79"/>
                          <a:cs typeface="Varela Round" panose="020B0604020202020204" charset="-79"/>
                        </a:rPr>
                        <a:t>ענו לו/ הסבירו לו: </a:t>
                      </a:r>
                      <a:r>
                        <a:rPr lang="he-IL" sz="2400" dirty="0">
                          <a:solidFill>
                            <a:schemeClr val="accent5">
                              <a:lumMod val="75000"/>
                            </a:schemeClr>
                          </a:solidFill>
                          <a:effectLst/>
                          <a:latin typeface="Varela Round" panose="020B0604020202020204" charset="-79"/>
                          <a:cs typeface="Varela Round" panose="020B0604020202020204" charset="-79"/>
                        </a:rPr>
                        <a:t>המים שתדיר נופלים עליה בכל יום.</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אמרו לו </a:t>
                      </a:r>
                      <a:r>
                        <a:rPr lang="he-IL" sz="2400" dirty="0">
                          <a:solidFill>
                            <a:srgbClr val="FF0000"/>
                          </a:solidFill>
                          <a:effectLst/>
                          <a:latin typeface="Varela Round" panose="020B0604020202020204" charset="-79"/>
                          <a:cs typeface="Varela Round" panose="020B0604020202020204" charset="-79"/>
                        </a:rPr>
                        <a:t>שאלו אותו</a:t>
                      </a:r>
                      <a:r>
                        <a:rPr lang="he-IL" sz="2400" dirty="0">
                          <a:solidFill>
                            <a:schemeClr val="accent5">
                              <a:lumMod val="75000"/>
                            </a:schemeClr>
                          </a:solidFill>
                          <a:effectLst/>
                          <a:latin typeface="Varela Round" panose="020B0604020202020204" charset="-79"/>
                          <a:cs typeface="Varela Round" panose="020B0604020202020204" charset="-79"/>
                        </a:rPr>
                        <a:t>: עקיבא, אי אתה קורא 'אבנים שחקו מים'? </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מיד היה רבי עקיבא דן קל וחומר בעצמו: מה רך פיסל את הקשה, דברי תורה שקשה כברזל על אחת כמה וכמה שיחקקו את לבי שהוא בשר ודם, מיד חזר ללמוד תורה. הלך הוא ובנו וישבו אצל מלמדי תינוקות.</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 לו – </a:t>
                      </a:r>
                      <a:r>
                        <a:rPr lang="he-IL" sz="2400" dirty="0">
                          <a:solidFill>
                            <a:srgbClr val="C00000"/>
                          </a:solidFill>
                          <a:effectLst/>
                          <a:latin typeface="Varela Round" panose="020B0604020202020204" charset="-79"/>
                          <a:cs typeface="Varela Round" panose="020B0604020202020204" charset="-79"/>
                        </a:rPr>
                        <a:t>ביקש </a:t>
                      </a:r>
                      <a:r>
                        <a:rPr lang="he-IL" sz="2400" dirty="0">
                          <a:solidFill>
                            <a:schemeClr val="accent5">
                              <a:lumMod val="75000"/>
                            </a:schemeClr>
                          </a:solidFill>
                          <a:effectLst/>
                          <a:latin typeface="Varela Round" panose="020B0604020202020204" charset="-79"/>
                          <a:cs typeface="Varela Round" panose="020B0604020202020204" charset="-79"/>
                        </a:rPr>
                        <a:t>: רבי, למדני תורה. </a:t>
                      </a:r>
                    </a:p>
                    <a:p>
                      <a:r>
                        <a:rPr lang="he-IL" sz="2400" dirty="0">
                          <a:solidFill>
                            <a:schemeClr val="accent5">
                              <a:lumMod val="75000"/>
                            </a:schemeClr>
                          </a:solidFill>
                          <a:effectLst/>
                          <a:latin typeface="Varela Round" panose="020B0604020202020204" charset="-79"/>
                          <a:cs typeface="Varela Round" panose="020B0604020202020204" charset="-79"/>
                        </a:rPr>
                        <a:t>אחז רבי עקיבא בראש הלוח, ובנו בראש הלוח כתב לו אלף בית ולמדה. היה לומד והולך שלמד כל התורה כולה. הלך וישב לפני רבי אליעזר ולפני רבי יהושע אמר להם </a:t>
                      </a:r>
                      <a:r>
                        <a:rPr lang="he-IL" sz="2400" dirty="0">
                          <a:solidFill>
                            <a:srgbClr val="C00000"/>
                          </a:solidFill>
                          <a:effectLst/>
                          <a:latin typeface="Varela Round" panose="020B0604020202020204" charset="-79"/>
                          <a:cs typeface="Varela Round" panose="020B0604020202020204" charset="-79"/>
                        </a:rPr>
                        <a:t>ביקש מהם </a:t>
                      </a:r>
                      <a:r>
                        <a:rPr lang="he-IL" sz="2400" dirty="0">
                          <a:solidFill>
                            <a:schemeClr val="accent5">
                              <a:lumMod val="75000"/>
                            </a:schemeClr>
                          </a:solidFill>
                          <a:effectLst/>
                          <a:latin typeface="Varela Round" panose="020B0604020202020204" charset="-79"/>
                          <a:cs typeface="Varela Round" panose="020B0604020202020204" charset="-79"/>
                        </a:rPr>
                        <a:t>רבותי, פתחו לי טעם משנה, כיון שאמר לו הלכה אחת הלך וישב לו בינו לבין עצמו, אמר, אלף זו למה נכתבה, בית זו למה נכתבה, דבר זה למה נאמר, חזר ושאלן והעמידן בדברים...</a:t>
                      </a:r>
                      <a:br>
                        <a:rPr lang="he-IL" sz="2400" dirty="0">
                          <a:solidFill>
                            <a:schemeClr val="accent5">
                              <a:lumMod val="75000"/>
                            </a:schemeClr>
                          </a:solidFill>
                          <a:effectLst/>
                          <a:latin typeface="Varela Round" panose="020B0604020202020204" charset="-79"/>
                          <a:cs typeface="Varela Round" panose="020B0604020202020204" charset="-79"/>
                        </a:rPr>
                      </a:br>
                      <a:r>
                        <a:rPr lang="he-IL" sz="2400" dirty="0">
                          <a:solidFill>
                            <a:schemeClr val="accent5">
                              <a:lumMod val="75000"/>
                            </a:schemeClr>
                          </a:solidFill>
                          <a:effectLst/>
                          <a:latin typeface="Varela Round" panose="020B0604020202020204" charset="-79"/>
                          <a:cs typeface="Varela Round" panose="020B0604020202020204" charset="-79"/>
                        </a:rPr>
                        <a:t>אמר לו רבי טרפון: עקיבא, עליך הכתוב אומר (איוב כ"ח) '</a:t>
                      </a:r>
                      <a:r>
                        <a:rPr lang="he-IL" sz="2400" b="0" i="0" kern="1200" dirty="0">
                          <a:solidFill>
                            <a:schemeClr val="accent5">
                              <a:lumMod val="75000"/>
                            </a:schemeClr>
                          </a:solidFill>
                          <a:effectLst/>
                          <a:latin typeface="Varela Round" panose="020B0604020202020204" charset="-79"/>
                          <a:ea typeface="+mn-ea"/>
                          <a:cs typeface="Varela Round" panose="020B0604020202020204" charset="-79"/>
                        </a:rPr>
                        <a:t>מִבְּכִי נְהָרוֹת חִבֵּשׁ </a:t>
                      </a:r>
                      <a:r>
                        <a:rPr lang="he-IL" sz="2400" b="0" i="0" kern="1200" dirty="0" err="1">
                          <a:solidFill>
                            <a:schemeClr val="accent5">
                              <a:lumMod val="75000"/>
                            </a:schemeClr>
                          </a:solidFill>
                          <a:effectLst/>
                          <a:latin typeface="Varela Round" panose="020B0604020202020204" charset="-79"/>
                          <a:ea typeface="+mn-ea"/>
                          <a:cs typeface="Varela Round" panose="020B0604020202020204" charset="-79"/>
                        </a:rPr>
                        <a:t>וְתַעֲלֻמָה</a:t>
                      </a:r>
                      <a:r>
                        <a:rPr lang="he-IL" sz="2400" b="0" i="0" kern="1200" dirty="0">
                          <a:solidFill>
                            <a:schemeClr val="accent5">
                              <a:lumMod val="75000"/>
                            </a:schemeClr>
                          </a:solidFill>
                          <a:effectLst/>
                          <a:latin typeface="Varela Round" panose="020B0604020202020204" charset="-79"/>
                          <a:ea typeface="+mn-ea"/>
                          <a:cs typeface="Varela Round" panose="020B0604020202020204" charset="-79"/>
                        </a:rPr>
                        <a:t>ּ יֹצִא אוֹר'</a:t>
                      </a:r>
                      <a:r>
                        <a:rPr lang="he-IL" sz="2400" dirty="0">
                          <a:solidFill>
                            <a:schemeClr val="accent5">
                              <a:lumMod val="75000"/>
                            </a:schemeClr>
                          </a:solidFill>
                          <a:effectLst/>
                          <a:latin typeface="Varela Round" panose="020B0604020202020204" charset="-79"/>
                          <a:cs typeface="Varela Round" panose="020B0604020202020204" charset="-79"/>
                        </a:rPr>
                        <a:t>, דברים המוסתרים מבני אדם הוציאם רבי עקיבא לאורה</a:t>
                      </a:r>
                      <a:r>
                        <a:rPr lang="he-IL" sz="2400" dirty="0">
                          <a:solidFill>
                            <a:schemeClr val="accent4">
                              <a:lumMod val="75000"/>
                            </a:schemeClr>
                          </a:solidFill>
                          <a:effectLst/>
                          <a:latin typeface="Varela Round" panose="020B0604020202020204" charset="-79"/>
                          <a:cs typeface="Varela Round" panose="020B0604020202020204" charset="-79"/>
                        </a:rPr>
                        <a:t>.</a:t>
                      </a:r>
                    </a:p>
                  </a:txBody>
                  <a:tcPr marL="0" marR="0" marT="0" marB="0" anchor="ctr">
                    <a:lnL>
                      <a:noFill/>
                    </a:lnL>
                    <a:lnR>
                      <a:noFill/>
                    </a:lnR>
                    <a:lnT>
                      <a:noFill/>
                    </a:lnT>
                    <a:lnB>
                      <a:noFill/>
                    </a:lnB>
                    <a:solidFill>
                      <a:srgbClr val="FAFAFA"/>
                    </a:solidFill>
                  </a:tcPr>
                </a:tc>
                <a:extLst>
                  <a:ext uri="{0D108BD9-81ED-4DB2-BD59-A6C34878D82A}">
                    <a16:rowId xmlns:a16="http://schemas.microsoft.com/office/drawing/2014/main" val="1544353504"/>
                  </a:ext>
                </a:extLst>
              </a:tr>
            </a:tbl>
          </a:graphicData>
        </a:graphic>
      </p:graphicFrame>
      <p:sp>
        <p:nvSpPr>
          <p:cNvPr id="2" name="כותרת 1"/>
          <p:cNvSpPr>
            <a:spLocks noGrp="1"/>
          </p:cNvSpPr>
          <p:nvPr>
            <p:ph type="title"/>
          </p:nvPr>
        </p:nvSpPr>
        <p:spPr>
          <a:xfrm>
            <a:off x="1097280" y="-447322"/>
            <a:ext cx="10058400" cy="812435"/>
          </a:xfrm>
        </p:spPr>
        <p:txBody>
          <a:bodyPr>
            <a:normAutofit fontScale="90000"/>
          </a:bodyPr>
          <a:lstStyle/>
          <a:p>
            <a:pPr algn="ctr"/>
            <a:br>
              <a:rPr lang="he-IL" sz="2400" dirty="0"/>
            </a:br>
            <a:br>
              <a:rPr lang="he-IL" sz="2400" dirty="0"/>
            </a:br>
            <a:br>
              <a:rPr lang="he-IL" sz="2400" dirty="0"/>
            </a:br>
            <a:br>
              <a:rPr lang="he-IL" sz="2700" dirty="0"/>
            </a:br>
            <a:r>
              <a:rPr lang="he-IL" sz="4000" b="1" dirty="0">
                <a:solidFill>
                  <a:schemeClr val="accent2">
                    <a:lumMod val="75000"/>
                  </a:schemeClr>
                </a:solidFill>
                <a:latin typeface="Varela Round" panose="020B0604020202020204" charset="-79"/>
                <a:cs typeface="Varela Round" panose="020B0604020202020204" charset="-79"/>
              </a:rPr>
              <a:t>תחילת דרכו של ר' עקיבא</a:t>
            </a:r>
            <a:br>
              <a:rPr lang="he-IL" sz="2400" dirty="0">
                <a:latin typeface="Varela Round" panose="020B0604020202020204" charset="-79"/>
                <a:cs typeface="Varela Round" panose="020B0604020202020204" charset="-79"/>
              </a:rPr>
            </a:br>
            <a:r>
              <a:rPr lang="he-IL" sz="2200" dirty="0">
                <a:solidFill>
                  <a:schemeClr val="accent2">
                    <a:lumMod val="75000"/>
                  </a:schemeClr>
                </a:solidFill>
                <a:latin typeface="Varela Round" panose="020B0604020202020204" charset="-79"/>
                <a:cs typeface="Varela Round" panose="020B0604020202020204" charset="-79"/>
              </a:rPr>
              <a:t>אבות דרבי נתן, פרק ו, משנה ב</a:t>
            </a:r>
          </a:p>
        </p:txBody>
      </p:sp>
      <p:sp>
        <p:nvSpPr>
          <p:cNvPr id="3" name="חץ: שמאלה 2">
            <a:extLst>
              <a:ext uri="{FF2B5EF4-FFF2-40B4-BE49-F238E27FC236}">
                <a16:creationId xmlns:a16="http://schemas.microsoft.com/office/drawing/2014/main" id="{9D315F32-3F58-4BDC-91B2-7D85414D7C20}"/>
              </a:ext>
            </a:extLst>
          </p:cNvPr>
          <p:cNvSpPr/>
          <p:nvPr/>
        </p:nvSpPr>
        <p:spPr>
          <a:xfrm>
            <a:off x="5462546" y="1856124"/>
            <a:ext cx="3065037"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bg1"/>
                </a:solidFill>
              </a:rPr>
              <a:t>עקיבא שאל מי חקק אבן זו?</a:t>
            </a:r>
          </a:p>
        </p:txBody>
      </p:sp>
      <p:sp>
        <p:nvSpPr>
          <p:cNvPr id="7" name="חץ: שמאלה 6">
            <a:extLst>
              <a:ext uri="{FF2B5EF4-FFF2-40B4-BE49-F238E27FC236}">
                <a16:creationId xmlns:a16="http://schemas.microsoft.com/office/drawing/2014/main" id="{98572972-1D37-4657-8367-F5FB406DE0D5}"/>
              </a:ext>
            </a:extLst>
          </p:cNvPr>
          <p:cNvSpPr/>
          <p:nvPr/>
        </p:nvSpPr>
        <p:spPr>
          <a:xfrm>
            <a:off x="469127" y="2238801"/>
            <a:ext cx="367861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bg1"/>
                </a:solidFill>
              </a:rPr>
              <a:t>הסבירו לו שאלה המים שנופלים עליה כל יום</a:t>
            </a:r>
          </a:p>
        </p:txBody>
      </p:sp>
      <p:sp>
        <p:nvSpPr>
          <p:cNvPr id="9" name="חץ: שמאלה 8">
            <a:extLst>
              <a:ext uri="{FF2B5EF4-FFF2-40B4-BE49-F238E27FC236}">
                <a16:creationId xmlns:a16="http://schemas.microsoft.com/office/drawing/2014/main" id="{7C713796-5583-457D-9E0B-8C7D42C801C9}"/>
              </a:ext>
            </a:extLst>
          </p:cNvPr>
          <p:cNvSpPr/>
          <p:nvPr/>
        </p:nvSpPr>
        <p:spPr>
          <a:xfrm>
            <a:off x="4711042" y="3977264"/>
            <a:ext cx="282649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bg1"/>
                </a:solidFill>
              </a:rPr>
              <a:t>ביקש מהמלמד שילמד אותו תורה</a:t>
            </a:r>
          </a:p>
        </p:txBody>
      </p:sp>
      <p:sp>
        <p:nvSpPr>
          <p:cNvPr id="8" name="חץ: שמאלה 6">
            <a:extLst>
              <a:ext uri="{FF2B5EF4-FFF2-40B4-BE49-F238E27FC236}">
                <a16:creationId xmlns:a16="http://schemas.microsoft.com/office/drawing/2014/main" id="{98572972-1D37-4657-8367-F5FB406DE0D5}"/>
              </a:ext>
            </a:extLst>
          </p:cNvPr>
          <p:cNvSpPr/>
          <p:nvPr/>
        </p:nvSpPr>
        <p:spPr>
          <a:xfrm>
            <a:off x="469127" y="2630265"/>
            <a:ext cx="367861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bg1"/>
                </a:solidFill>
              </a:rPr>
              <a:t>שאלו אותו האם הוא אינו קורא את הפסוק....</a:t>
            </a:r>
          </a:p>
        </p:txBody>
      </p:sp>
    </p:spTree>
    <p:extLst>
      <p:ext uri="{BB962C8B-B14F-4D97-AF65-F5344CB8AC3E}">
        <p14:creationId xmlns:p14="http://schemas.microsoft.com/office/powerpoint/2010/main" val="1915343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2"/>
          <p:cNvSpPr txBox="1">
            <a:spLocks noGrp="1"/>
          </p:cNvSpPr>
          <p:nvPr>
            <p:ph type="title"/>
          </p:nvPr>
        </p:nvSpPr>
        <p:spPr>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r>
              <a:rPr lang="he-IL" sz="3600" b="1" dirty="0">
                <a:solidFill>
                  <a:schemeClr val="accent1">
                    <a:lumMod val="75000"/>
                  </a:schemeClr>
                </a:solidFill>
                <a:latin typeface="Varela Round" panose="020B0604020202020204" charset="-79"/>
                <a:cs typeface="Varela Round" panose="020B0604020202020204" charset="-79"/>
              </a:rPr>
              <a:t>דיבור ישיר בתורה</a:t>
            </a:r>
            <a:endParaRPr sz="3600" b="1" dirty="0">
              <a:solidFill>
                <a:schemeClr val="accent1">
                  <a:lumMod val="75000"/>
                </a:schemeClr>
              </a:solidFill>
              <a:latin typeface="Varela Round" panose="020B0604020202020204" charset="-79"/>
              <a:cs typeface="Varela Round" panose="020B0604020202020204" charset="-79"/>
            </a:endParaRPr>
          </a:p>
        </p:txBody>
      </p:sp>
      <p:sp>
        <p:nvSpPr>
          <p:cNvPr id="271" name="Google Shape;271;p22"/>
          <p:cNvSpPr txBox="1">
            <a:spLocks noGrp="1"/>
          </p:cNvSpPr>
          <p:nvPr>
            <p:ph idx="1"/>
          </p:nvPr>
        </p:nvSpPr>
        <p:spPr>
          <a:xfrm>
            <a:off x="515274" y="1195757"/>
            <a:ext cx="11445498" cy="4680000"/>
          </a:xfrm>
          <a:prstGeom prst="rect">
            <a:avLst/>
          </a:prstGeom>
          <a:noFill/>
          <a:ln>
            <a:noFill/>
          </a:ln>
        </p:spPr>
        <p:txBody>
          <a:bodyPr spcFirstLastPara="1" wrap="square" lIns="91425" tIns="45700" rIns="91425" bIns="45700" anchor="t" anchorCtr="0">
            <a:normAutofit/>
          </a:bodyPr>
          <a:lstStyle/>
          <a:p>
            <a:pPr marL="0" lvl="0" indent="0" algn="r" rtl="1">
              <a:lnSpc>
                <a:spcPct val="150000"/>
              </a:lnSpc>
              <a:spcBef>
                <a:spcPts val="0"/>
              </a:spcBef>
              <a:spcAft>
                <a:spcPts val="0"/>
              </a:spcAft>
              <a:buClr>
                <a:schemeClr val="dk1"/>
              </a:buClr>
              <a:buSzPts val="2800"/>
              <a:buNone/>
            </a:pPr>
            <a:r>
              <a:rPr lang="he-IL" sz="2800" b="1" dirty="0">
                <a:solidFill>
                  <a:schemeClr val="dk1"/>
                </a:solidFill>
                <a:latin typeface="Varela Round" panose="020B0604020202020204" charset="-79"/>
                <a:cs typeface="Varela Round" panose="020B0604020202020204" charset="-79"/>
              </a:rPr>
              <a:t>הדיבור הישיר יבוא אחרי טעם מפריד , למשל: זקף גדול או אתנחתא</a:t>
            </a:r>
          </a:p>
          <a:p>
            <a:pPr marL="0" lvl="0" indent="0" algn="r" rtl="1">
              <a:lnSpc>
                <a:spcPct val="150000"/>
              </a:lnSpc>
              <a:spcBef>
                <a:spcPts val="0"/>
              </a:spcBef>
              <a:spcAft>
                <a:spcPts val="0"/>
              </a:spcAft>
              <a:buClr>
                <a:schemeClr val="dk1"/>
              </a:buClr>
              <a:buSzPts val="2800"/>
              <a:buNone/>
            </a:pPr>
            <a:endParaRPr lang="he-IL" sz="2800" b="1" dirty="0">
              <a:solidFill>
                <a:schemeClr val="dk1"/>
              </a:solidFill>
              <a:latin typeface="Varela Round" panose="020B0604020202020204" charset="-79"/>
              <a:cs typeface="Varela Round" panose="020B0604020202020204" charset="-79"/>
            </a:endParaRPr>
          </a:p>
        </p:txBody>
      </p:sp>
      <p:graphicFrame>
        <p:nvGraphicFramePr>
          <p:cNvPr id="4" name="טבלה 3"/>
          <p:cNvGraphicFramePr>
            <a:graphicFrameLocks noGrp="1"/>
          </p:cNvGraphicFramePr>
          <p:nvPr>
            <p:extLst>
              <p:ext uri="{D42A27DB-BD31-4B8C-83A1-F6EECF244321}">
                <p14:modId xmlns:p14="http://schemas.microsoft.com/office/powerpoint/2010/main" val="3241919661"/>
              </p:ext>
            </p:extLst>
          </p:nvPr>
        </p:nvGraphicFramePr>
        <p:xfrm>
          <a:off x="1961883" y="2454377"/>
          <a:ext cx="9797009" cy="4152900"/>
        </p:xfrm>
        <a:graphic>
          <a:graphicData uri="http://schemas.openxmlformats.org/drawingml/2006/table">
            <a:tbl>
              <a:tblPr/>
              <a:tblGrid>
                <a:gridCol w="9797009">
                  <a:extLst>
                    <a:ext uri="{9D8B030D-6E8A-4147-A177-3AD203B41FA5}">
                      <a16:colId xmlns:a16="http://schemas.microsoft.com/office/drawing/2014/main" val="828989687"/>
                    </a:ext>
                  </a:extLst>
                </a:gridCol>
              </a:tblGrid>
              <a:tr h="1438992">
                <a:tc>
                  <a:txBody>
                    <a:bodyPr/>
                    <a:lstStyle/>
                    <a:p>
                      <a:pPr algn="r"/>
                      <a:r>
                        <a:rPr lang="he-IL" sz="2800" dirty="0"/>
                        <a:t>ו</a:t>
                      </a:r>
                      <a:r>
                        <a:rPr lang="he-IL" sz="2800" dirty="0">
                          <a:latin typeface="Varela Round" panose="00000500000000000000" pitchFamily="2" charset="-79"/>
                          <a:cs typeface="Varela Round" panose="00000500000000000000" pitchFamily="2" charset="-79"/>
                        </a:rPr>
                        <a:t>ַיִּקְרָ֤א </a:t>
                      </a:r>
                      <a:r>
                        <a:rPr lang="he-IL" sz="2800" dirty="0" err="1">
                          <a:latin typeface="Varela Round" panose="00000500000000000000" pitchFamily="2" charset="-79"/>
                          <a:cs typeface="Varela Round" panose="00000500000000000000" pitchFamily="2" charset="-79"/>
                        </a:rPr>
                        <a:t>מֶֽלֶךְ־מִצְרַ֙יִם</a:t>
                      </a:r>
                      <a:r>
                        <a:rPr lang="he-IL" sz="2800" dirty="0">
                          <a:latin typeface="Varela Round" panose="00000500000000000000" pitchFamily="2" charset="-79"/>
                          <a:cs typeface="Varela Round" panose="00000500000000000000" pitchFamily="2" charset="-79"/>
                        </a:rPr>
                        <a:t>֙ </a:t>
                      </a:r>
                      <a:r>
                        <a:rPr lang="he-IL" sz="2800" dirty="0" err="1">
                          <a:latin typeface="Varela Round" panose="00000500000000000000" pitchFamily="2" charset="-79"/>
                          <a:cs typeface="Varela Round" panose="00000500000000000000" pitchFamily="2" charset="-79"/>
                        </a:rPr>
                        <a:t>לַֽמְיַלְּדֹ֔ת</a:t>
                      </a:r>
                      <a:r>
                        <a:rPr lang="he-IL" sz="2800" dirty="0">
                          <a:latin typeface="Varela Round" panose="00000500000000000000" pitchFamily="2" charset="-79"/>
                          <a:cs typeface="Varela Round" panose="00000500000000000000" pitchFamily="2" charset="-79"/>
                        </a:rPr>
                        <a:t> וַיֹּ֣אמֶר לָהֶ֔ן מַדּ֥וּעַ עֲשִׂיתֶ֖ן הַדָּבָ֣ר הַזֶּ֑ה וַתְּחַיֶּ֖יןָ </a:t>
                      </a:r>
                      <a:r>
                        <a:rPr lang="he-IL" sz="2800" dirty="0" err="1">
                          <a:latin typeface="Varela Round" panose="00000500000000000000" pitchFamily="2" charset="-79"/>
                          <a:cs typeface="Varela Round" panose="00000500000000000000" pitchFamily="2" charset="-79"/>
                        </a:rPr>
                        <a:t>אֶת־הַיְלָדִֽים</a:t>
                      </a:r>
                      <a:r>
                        <a:rPr lang="he-IL" sz="2800" dirty="0">
                          <a:latin typeface="Varela Round" panose="00000500000000000000" pitchFamily="2" charset="-79"/>
                          <a:cs typeface="Varela Round" panose="00000500000000000000" pitchFamily="2" charset="-79"/>
                        </a:rPr>
                        <a:t>׃ (שמות א, </a:t>
                      </a:r>
                      <a:r>
                        <a:rPr lang="he-IL" sz="2800" dirty="0" err="1">
                          <a:latin typeface="Varela Round" panose="00000500000000000000" pitchFamily="2" charset="-79"/>
                          <a:cs typeface="Varela Round" panose="00000500000000000000" pitchFamily="2" charset="-79"/>
                        </a:rPr>
                        <a:t>יח</a:t>
                      </a:r>
                      <a:r>
                        <a:rPr lang="he-IL" sz="2800" dirty="0">
                          <a:latin typeface="Varela Round" panose="00000500000000000000" pitchFamily="2" charset="-79"/>
                          <a:cs typeface="Varela Round" panose="00000500000000000000" pitchFamily="2" charset="-79"/>
                        </a:rPr>
                        <a:t>)</a:t>
                      </a:r>
                    </a:p>
                    <a:p>
                      <a:pPr algn="r"/>
                      <a:endParaRPr lang="he-IL" sz="2800" dirty="0">
                        <a:latin typeface="Varela Round" panose="00000500000000000000" pitchFamily="2" charset="-79"/>
                        <a:cs typeface="Varela Round" panose="00000500000000000000" pitchFamily="2" charset="-79"/>
                      </a:endParaRPr>
                    </a:p>
                    <a:p>
                      <a:pPr algn="r"/>
                      <a:r>
                        <a:rPr lang="he-IL" sz="2800" b="0" i="0" kern="1200" dirty="0">
                          <a:solidFill>
                            <a:schemeClr val="tx1"/>
                          </a:solidFill>
                          <a:effectLst/>
                          <a:latin typeface="Varela Round" panose="00000500000000000000" pitchFamily="2" charset="-79"/>
                          <a:ea typeface="+mn-ea"/>
                          <a:cs typeface="Varela Round" panose="00000500000000000000" pitchFamily="2" charset="-79"/>
                        </a:rPr>
                        <a:t>וַיֹּ֙אמֶר֙ לָֽרָשָׁ֔ע לָ֥מָּה תַכֶּ֖ה רֵעֶֽךָ׃ (שמות</a:t>
                      </a:r>
                      <a:r>
                        <a:rPr lang="he-IL" sz="2800" b="0" i="0" kern="1200" baseline="0" dirty="0">
                          <a:solidFill>
                            <a:schemeClr val="tx1"/>
                          </a:solidFill>
                          <a:effectLst/>
                          <a:latin typeface="Varela Round" panose="00000500000000000000" pitchFamily="2" charset="-79"/>
                          <a:ea typeface="+mn-ea"/>
                          <a:cs typeface="Varela Round" panose="00000500000000000000" pitchFamily="2" charset="-79"/>
                        </a:rPr>
                        <a:t> ב, </a:t>
                      </a:r>
                      <a:r>
                        <a:rPr lang="he-IL" sz="2800" b="0" i="0" kern="1200" baseline="0" dirty="0" err="1">
                          <a:solidFill>
                            <a:schemeClr val="tx1"/>
                          </a:solidFill>
                          <a:effectLst/>
                          <a:latin typeface="Varela Round" panose="00000500000000000000" pitchFamily="2" charset="-79"/>
                          <a:ea typeface="+mn-ea"/>
                          <a:cs typeface="Varela Round" panose="00000500000000000000" pitchFamily="2" charset="-79"/>
                        </a:rPr>
                        <a:t>יג</a:t>
                      </a:r>
                      <a:r>
                        <a:rPr lang="he-IL" sz="2800" b="0" i="0" kern="1200" baseline="0" dirty="0">
                          <a:solidFill>
                            <a:schemeClr val="tx1"/>
                          </a:solidFill>
                          <a:effectLst/>
                          <a:latin typeface="Varela Round" panose="00000500000000000000" pitchFamily="2" charset="-79"/>
                          <a:ea typeface="+mn-ea"/>
                          <a:cs typeface="Varela Round" panose="00000500000000000000" pitchFamily="2" charset="-79"/>
                        </a:rPr>
                        <a:t>)</a:t>
                      </a:r>
                    </a:p>
                    <a:p>
                      <a:pPr algn="r"/>
                      <a:endParaRPr lang="he-IL" sz="1800" b="0" i="0" kern="1200" baseline="0" dirty="0">
                        <a:solidFill>
                          <a:schemeClr val="tx1"/>
                        </a:solidFill>
                        <a:effectLst/>
                        <a:latin typeface="Varela Round" panose="00000500000000000000" pitchFamily="2" charset="-79"/>
                        <a:ea typeface="+mn-ea"/>
                        <a:cs typeface="Varela Round" panose="00000500000000000000" pitchFamily="2" charset="-79"/>
                      </a:endParaRPr>
                    </a:p>
                    <a:p>
                      <a:pPr algn="r"/>
                      <a:r>
                        <a:rPr lang="he-IL" sz="2800" b="0" i="0" kern="1200" dirty="0">
                          <a:solidFill>
                            <a:schemeClr val="tx1"/>
                          </a:solidFill>
                          <a:effectLst/>
                          <a:latin typeface="Varela Round" panose="00000500000000000000" pitchFamily="2" charset="-79"/>
                          <a:ea typeface="+mn-ea"/>
                          <a:cs typeface="Varela Round" panose="00000500000000000000" pitchFamily="2" charset="-79"/>
                        </a:rPr>
                        <a:t>וַיֵּ֨צְא֜וּ נֹגְשֵׂ֤י הָעָם֙ וְשֹׁ֣טְרָ֔יו וַיֹּאמְר֥וּ </a:t>
                      </a:r>
                      <a:r>
                        <a:rPr lang="he-IL" sz="2800" b="0" i="0" kern="1200" dirty="0" err="1">
                          <a:solidFill>
                            <a:schemeClr val="tx1"/>
                          </a:solidFill>
                          <a:effectLst/>
                          <a:latin typeface="Varela Round" panose="00000500000000000000" pitchFamily="2" charset="-79"/>
                          <a:ea typeface="+mn-ea"/>
                          <a:cs typeface="Varela Round" panose="00000500000000000000" pitchFamily="2" charset="-79"/>
                        </a:rPr>
                        <a:t>אֶל־הָעָ֖ם</a:t>
                      </a:r>
                      <a:r>
                        <a:rPr lang="he-IL" sz="2800" b="0" i="0" kern="1200" dirty="0">
                          <a:solidFill>
                            <a:schemeClr val="tx1"/>
                          </a:solidFill>
                          <a:effectLst/>
                          <a:latin typeface="Varela Round" panose="00000500000000000000" pitchFamily="2" charset="-79"/>
                          <a:ea typeface="+mn-ea"/>
                          <a:cs typeface="Varela Round" panose="00000500000000000000" pitchFamily="2" charset="-79"/>
                        </a:rPr>
                        <a:t> </a:t>
                      </a:r>
                      <a:r>
                        <a:rPr lang="he-IL" sz="2800" b="0" i="0" kern="1200" dirty="0" err="1">
                          <a:solidFill>
                            <a:schemeClr val="tx1"/>
                          </a:solidFill>
                          <a:effectLst/>
                          <a:latin typeface="Varela Round" panose="00000500000000000000" pitchFamily="2" charset="-79"/>
                          <a:ea typeface="+mn-ea"/>
                          <a:cs typeface="Varela Round" panose="00000500000000000000" pitchFamily="2" charset="-79"/>
                        </a:rPr>
                        <a:t>לֵאמֹ֑ר</a:t>
                      </a:r>
                      <a:r>
                        <a:rPr lang="he-IL" sz="2800" b="0" i="0" kern="1200" dirty="0">
                          <a:solidFill>
                            <a:schemeClr val="tx1"/>
                          </a:solidFill>
                          <a:effectLst/>
                          <a:latin typeface="Varela Round" panose="00000500000000000000" pitchFamily="2" charset="-79"/>
                          <a:ea typeface="+mn-ea"/>
                          <a:cs typeface="Varela Round" panose="00000500000000000000" pitchFamily="2" charset="-79"/>
                        </a:rPr>
                        <a:t> כֹּ֚ה אָמַ֣ר פַּרְעֹ֔ה אֵינֶ֛נִּי נֹתֵ֥ן לָכֶ֖ם תֶּֽבֶן׃ (שמות</a:t>
                      </a:r>
                      <a:r>
                        <a:rPr lang="he-IL" sz="2800" b="0" i="0" kern="1200" baseline="0" dirty="0">
                          <a:solidFill>
                            <a:schemeClr val="tx1"/>
                          </a:solidFill>
                          <a:effectLst/>
                          <a:latin typeface="Varela Round" panose="00000500000000000000" pitchFamily="2" charset="-79"/>
                          <a:ea typeface="+mn-ea"/>
                          <a:cs typeface="Varela Round" panose="00000500000000000000" pitchFamily="2" charset="-79"/>
                        </a:rPr>
                        <a:t> ה, יא)</a:t>
                      </a:r>
                      <a:endParaRPr lang="he-IL" sz="4000" dirty="0">
                        <a:latin typeface="Varela Round" panose="00000500000000000000" pitchFamily="2" charset="-79"/>
                        <a:cs typeface="Varela Round" panose="00000500000000000000" pitchFamily="2" charset="-79"/>
                      </a:endParaRPr>
                    </a:p>
                    <a:p>
                      <a:pPr algn="r"/>
                      <a:endParaRPr lang="he-IL" sz="2800" dirty="0">
                        <a:latin typeface="Varela Round" panose="00000500000000000000" pitchFamily="2" charset="-79"/>
                        <a:cs typeface="Varela Round" panose="00000500000000000000" pitchFamily="2" charset="-79"/>
                      </a:endParaRPr>
                    </a:p>
                    <a:p>
                      <a:pPr algn="r"/>
                      <a:endParaRPr lang="he-IL" sz="2800" dirty="0">
                        <a:latin typeface="Varela Round" panose="00000500000000000000" pitchFamily="2" charset="-79"/>
                        <a:cs typeface="Varela Round" panose="00000500000000000000" pitchFamily="2" charset="-79"/>
                      </a:endParaRPr>
                    </a:p>
                    <a:p>
                      <a:pPr algn="r"/>
                      <a:endParaRPr lang="he-IL" sz="2800" dirty="0">
                        <a:latin typeface="Varela Round" panose="00000500000000000000" pitchFamily="2" charset="-79"/>
                        <a:cs typeface="Varela Round" panose="00000500000000000000" pitchFamily="2" charset="-79"/>
                      </a:endParaRPr>
                    </a:p>
                  </a:txBody>
                  <a:tcPr marL="19050" marR="19050" marT="19050" marB="19050">
                    <a:lnL>
                      <a:noFill/>
                    </a:lnL>
                    <a:lnR>
                      <a:noFill/>
                    </a:lnR>
                    <a:lnT>
                      <a:noFill/>
                    </a:lnT>
                    <a:lnB>
                      <a:noFill/>
                    </a:lnB>
                    <a:solidFill>
                      <a:srgbClr val="FFFFFF"/>
                    </a:solidFill>
                  </a:tcPr>
                </a:tc>
                <a:extLst>
                  <a:ext uri="{0D108BD9-81ED-4DB2-BD59-A6C34878D82A}">
                    <a16:rowId xmlns:a16="http://schemas.microsoft.com/office/drawing/2014/main" val="2222747000"/>
                  </a:ext>
                </a:extLst>
              </a:tr>
            </a:tbl>
          </a:graphicData>
        </a:graphic>
      </p:graphicFrame>
      <p:sp>
        <p:nvSpPr>
          <p:cNvPr id="5" name="Rectangle 2"/>
          <p:cNvSpPr>
            <a:spLocks noChangeArrowheads="1"/>
          </p:cNvSpPr>
          <p:nvPr/>
        </p:nvSpPr>
        <p:spPr bwMode="auto">
          <a:xfrm>
            <a:off x="1096963" y="3702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e-IL" altLang="he-IL" sz="1800" b="0" i="0" u="none" strike="noStrike" cap="none" normalizeH="0" baseline="0">
                <a:ln>
                  <a:noFill/>
                </a:ln>
                <a:solidFill>
                  <a:schemeClr val="tx1"/>
                </a:solidFill>
                <a:effectLst/>
                <a:latin typeface="Arial" panose="020B0604020202020204" pitchFamily="34" charset="0"/>
              </a:rPr>
            </a:br>
            <a:endParaRPr kumimoji="0" lang="he-IL" altLang="he-I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4086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9179A4-ADC7-41A2-A4FF-487F5413DEE8}"/>
              </a:ext>
            </a:extLst>
          </p:cNvPr>
          <p:cNvSpPr>
            <a:spLocks noGrp="1"/>
          </p:cNvSpPr>
          <p:nvPr>
            <p:ph type="title"/>
          </p:nvPr>
        </p:nvSpPr>
        <p:spPr/>
        <p:txBody>
          <a:bodyPr/>
          <a:lstStyle/>
          <a:p>
            <a:pPr algn="ctr"/>
            <a:r>
              <a:rPr lang="he-IL" b="1" dirty="0">
                <a:solidFill>
                  <a:schemeClr val="accent2"/>
                </a:solidFill>
                <a:latin typeface="Varela Round" panose="020B0604020202020204" charset="-79"/>
                <a:cs typeface="Varela Round" panose="020B0604020202020204" charset="-79"/>
              </a:rPr>
              <a:t>לסיכום הנלמד</a:t>
            </a:r>
          </a:p>
        </p:txBody>
      </p:sp>
      <p:sp>
        <p:nvSpPr>
          <p:cNvPr id="3" name="מציין מיקום תוכן 2">
            <a:extLst>
              <a:ext uri="{FF2B5EF4-FFF2-40B4-BE49-F238E27FC236}">
                <a16:creationId xmlns:a16="http://schemas.microsoft.com/office/drawing/2014/main" id="{F6F8C866-1166-4C4F-A0E3-6137F548883F}"/>
              </a:ext>
            </a:extLst>
          </p:cNvPr>
          <p:cNvSpPr>
            <a:spLocks noGrp="1"/>
          </p:cNvSpPr>
          <p:nvPr>
            <p:ph idx="1"/>
          </p:nvPr>
        </p:nvSpPr>
        <p:spPr>
          <a:xfrm>
            <a:off x="838200" y="1379576"/>
            <a:ext cx="10515600" cy="4351338"/>
          </a:xfrm>
        </p:spPr>
        <p:txBody>
          <a:bodyPr>
            <a:normAutofit lnSpcReduction="10000"/>
          </a:bodyPr>
          <a:lstStyle/>
          <a:p>
            <a:pPr marL="439782" lvl="0" indent="-342934" algn="r" rtl="1">
              <a:lnSpc>
                <a:spcPct val="200000"/>
              </a:lnSpc>
              <a:spcBef>
                <a:spcPts val="0"/>
              </a:spcBef>
              <a:spcAft>
                <a:spcPts val="0"/>
              </a:spcAft>
              <a:buClr>
                <a:schemeClr val="dk1"/>
              </a:buClr>
              <a:buSzPts val="2800"/>
              <a:buChar char="•"/>
            </a:pPr>
            <a:r>
              <a:rPr lang="he-IL" sz="2600" dirty="0">
                <a:solidFill>
                  <a:srgbClr val="00B050"/>
                </a:solidFill>
                <a:latin typeface="Varela Round" panose="00000500000000000000" pitchFamily="2" charset="-79"/>
                <a:cs typeface="Varela Round" panose="00000500000000000000" pitchFamily="2" charset="-79"/>
              </a:rPr>
              <a:t>למדנו שיש שתי דרכי מסירה: דיבור ישיר ודיבור עקיף.</a:t>
            </a:r>
          </a:p>
          <a:p>
            <a:pPr marL="439782" lvl="0" indent="-342934" algn="r" rtl="1">
              <a:lnSpc>
                <a:spcPct val="200000"/>
              </a:lnSpc>
              <a:spcBef>
                <a:spcPts val="600"/>
              </a:spcBef>
              <a:spcAft>
                <a:spcPts val="0"/>
              </a:spcAft>
              <a:buClr>
                <a:schemeClr val="dk1"/>
              </a:buClr>
              <a:buSzPts val="2800"/>
              <a:buChar char="•"/>
            </a:pPr>
            <a:r>
              <a:rPr lang="he-IL" sz="2600" dirty="0">
                <a:solidFill>
                  <a:srgbClr val="00B050"/>
                </a:solidFill>
                <a:latin typeface="Varela Round" panose="00000500000000000000" pitchFamily="2" charset="-79"/>
                <a:cs typeface="Varela Round" panose="00000500000000000000" pitchFamily="2" charset="-79"/>
              </a:rPr>
              <a:t>למדנו מה התפקיד/ התרומה של כל אחת מהדרכים.</a:t>
            </a:r>
          </a:p>
          <a:p>
            <a:pPr marL="439782" lvl="0" indent="-342934" algn="r" rtl="1">
              <a:lnSpc>
                <a:spcPct val="200000"/>
              </a:lnSpc>
              <a:spcBef>
                <a:spcPts val="600"/>
              </a:spcBef>
              <a:spcAft>
                <a:spcPts val="0"/>
              </a:spcAft>
              <a:buClr>
                <a:schemeClr val="dk1"/>
              </a:buClr>
              <a:buSzPts val="2800"/>
              <a:buChar char="•"/>
            </a:pPr>
            <a:r>
              <a:rPr lang="he-IL" sz="2600" dirty="0">
                <a:solidFill>
                  <a:srgbClr val="00B050"/>
                </a:solidFill>
                <a:latin typeface="Varela Round" panose="00000500000000000000" pitchFamily="2" charset="-79"/>
                <a:cs typeface="Varela Round" panose="00000500000000000000" pitchFamily="2" charset="-79"/>
              </a:rPr>
              <a:t>למדנו לחבר משפטים בדיבור עקיף ובדיבור ישיר.</a:t>
            </a:r>
          </a:p>
          <a:p>
            <a:pPr marL="439782" lvl="0" indent="-342934" algn="r" rtl="1">
              <a:lnSpc>
                <a:spcPct val="200000"/>
              </a:lnSpc>
              <a:spcBef>
                <a:spcPts val="600"/>
              </a:spcBef>
              <a:spcAft>
                <a:spcPts val="0"/>
              </a:spcAft>
              <a:buClr>
                <a:schemeClr val="dk1"/>
              </a:buClr>
              <a:buSzPts val="2800"/>
              <a:buChar char="•"/>
            </a:pPr>
            <a:r>
              <a:rPr lang="he-IL" dirty="0">
                <a:solidFill>
                  <a:srgbClr val="00B050"/>
                </a:solidFill>
                <a:latin typeface="Varela Round" panose="00000500000000000000" pitchFamily="2" charset="-79"/>
                <a:cs typeface="Varela Round" panose="00000500000000000000" pitchFamily="2" charset="-79"/>
              </a:rPr>
              <a:t>זיהינו את סימני הפיסוק בדיבור ישיר ועקיף.</a:t>
            </a:r>
          </a:p>
          <a:p>
            <a:pPr marL="439782" lvl="0" indent="-342934" algn="r" rtl="1">
              <a:lnSpc>
                <a:spcPct val="200000"/>
              </a:lnSpc>
              <a:spcBef>
                <a:spcPts val="600"/>
              </a:spcBef>
              <a:spcAft>
                <a:spcPts val="0"/>
              </a:spcAft>
              <a:buClr>
                <a:schemeClr val="dk1"/>
              </a:buClr>
              <a:buSzPts val="2800"/>
              <a:buChar char="•"/>
            </a:pPr>
            <a:r>
              <a:rPr lang="he-IL" dirty="0">
                <a:solidFill>
                  <a:srgbClr val="00B050"/>
                </a:solidFill>
                <a:latin typeface="Varela Round" panose="00000500000000000000" pitchFamily="2" charset="-79"/>
                <a:cs typeface="Varela Round" panose="00000500000000000000" pitchFamily="2" charset="-79"/>
              </a:rPr>
              <a:t>המרנו משפטים מדיבור ישיר לעקיף וההיפך.</a:t>
            </a:r>
          </a:p>
          <a:p>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415765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2"/>
          <p:cNvSpPr txBox="1">
            <a:spLocks noGrp="1"/>
          </p:cNvSpPr>
          <p:nvPr>
            <p:ph type="title"/>
          </p:nvPr>
        </p:nvSpPr>
        <p:spPr>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r>
              <a:rPr lang="he-IL" sz="3600" b="1" dirty="0">
                <a:solidFill>
                  <a:schemeClr val="accent1">
                    <a:lumMod val="75000"/>
                  </a:schemeClr>
                </a:solidFill>
                <a:latin typeface="Varela Round" panose="020B0604020202020204" charset="-79"/>
                <a:cs typeface="Varela Round" panose="020B0604020202020204" charset="-79"/>
              </a:rPr>
              <a:t>משימה לתרגול בבית</a:t>
            </a:r>
            <a:endParaRPr sz="3600" b="1" dirty="0">
              <a:solidFill>
                <a:schemeClr val="accent1">
                  <a:lumMod val="75000"/>
                </a:schemeClr>
              </a:solidFill>
              <a:latin typeface="Varela Round" panose="020B0604020202020204" charset="-79"/>
              <a:cs typeface="Varela Round" panose="020B0604020202020204" charset="-79"/>
            </a:endParaRPr>
          </a:p>
        </p:txBody>
      </p:sp>
      <p:sp>
        <p:nvSpPr>
          <p:cNvPr id="271" name="Google Shape;271;p22"/>
          <p:cNvSpPr txBox="1">
            <a:spLocks noGrp="1"/>
          </p:cNvSpPr>
          <p:nvPr>
            <p:ph idx="1"/>
          </p:nvPr>
        </p:nvSpPr>
        <p:spPr>
          <a:xfrm>
            <a:off x="526425" y="1552596"/>
            <a:ext cx="11445498" cy="46800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2800"/>
              <a:buNone/>
            </a:pPr>
            <a:r>
              <a:rPr lang="he-IL" b="1" dirty="0">
                <a:solidFill>
                  <a:schemeClr val="accent4">
                    <a:lumMod val="50000"/>
                  </a:schemeClr>
                </a:solidFill>
                <a:latin typeface="Varela Round" panose="020B0604020202020204" charset="-79"/>
                <a:cs typeface="Varela Round" panose="020B0604020202020204" charset="-79"/>
              </a:rPr>
              <a:t>1. חפשו בעיתונים או בספרים המצויים בביתכם שני משפטים </a:t>
            </a:r>
            <a:r>
              <a:rPr lang="iw-IL" b="1" dirty="0">
                <a:solidFill>
                  <a:schemeClr val="accent4">
                    <a:lumMod val="50000"/>
                  </a:schemeClr>
                </a:solidFill>
                <a:latin typeface="Varela Round" panose="020B0604020202020204" charset="-79"/>
                <a:cs typeface="Varela Round" panose="020B0604020202020204" charset="-79"/>
              </a:rPr>
              <a:t> </a:t>
            </a:r>
            <a:r>
              <a:rPr lang="he-IL" b="1" dirty="0">
                <a:solidFill>
                  <a:schemeClr val="accent4">
                    <a:lumMod val="50000"/>
                  </a:schemeClr>
                </a:solidFill>
                <a:latin typeface="Varela Round" panose="020B0604020202020204" charset="-79"/>
                <a:cs typeface="Varela Round" panose="020B0604020202020204" charset="-79"/>
              </a:rPr>
              <a:t>ב</a:t>
            </a:r>
            <a:r>
              <a:rPr lang="iw-IL" b="1" dirty="0">
                <a:solidFill>
                  <a:schemeClr val="accent4">
                    <a:lumMod val="50000"/>
                  </a:schemeClr>
                </a:solidFill>
                <a:latin typeface="Varela Round" panose="020B0604020202020204" charset="-79"/>
                <a:cs typeface="Varela Round" panose="020B0604020202020204" charset="-79"/>
              </a:rPr>
              <a:t>דיבור ישיר</a:t>
            </a:r>
            <a:r>
              <a:rPr lang="he-IL" b="1" dirty="0">
                <a:solidFill>
                  <a:schemeClr val="accent4">
                    <a:lumMod val="50000"/>
                  </a:schemeClr>
                </a:solidFill>
                <a:latin typeface="Varela Round" panose="020B0604020202020204" charset="-79"/>
                <a:cs typeface="Varela Round" panose="020B0604020202020204" charset="-79"/>
              </a:rPr>
              <a:t> </a:t>
            </a:r>
          </a:p>
          <a:p>
            <a:pPr marL="0" lvl="0" indent="0" algn="r" rtl="1">
              <a:lnSpc>
                <a:spcPct val="150000"/>
              </a:lnSpc>
              <a:spcBef>
                <a:spcPts val="0"/>
              </a:spcBef>
              <a:spcAft>
                <a:spcPts val="0"/>
              </a:spcAft>
              <a:buClr>
                <a:schemeClr val="dk1"/>
              </a:buClr>
              <a:buSzPts val="2800"/>
              <a:buNone/>
            </a:pPr>
            <a:r>
              <a:rPr lang="he-IL" b="1" dirty="0">
                <a:solidFill>
                  <a:schemeClr val="accent4">
                    <a:lumMod val="50000"/>
                  </a:schemeClr>
                </a:solidFill>
                <a:latin typeface="Varela Round" panose="020B0604020202020204" charset="-79"/>
                <a:cs typeface="Varela Round" panose="020B0604020202020204" charset="-79"/>
              </a:rPr>
              <a:t>      ושני משפטים בדיבור עקיף</a:t>
            </a:r>
          </a:p>
          <a:p>
            <a:pPr marL="0" lvl="0" indent="0" algn="r" rtl="1">
              <a:lnSpc>
                <a:spcPct val="150000"/>
              </a:lnSpc>
              <a:spcBef>
                <a:spcPts val="0"/>
              </a:spcBef>
              <a:spcAft>
                <a:spcPts val="0"/>
              </a:spcAft>
              <a:buClr>
                <a:schemeClr val="dk1"/>
              </a:buClr>
              <a:buSzPts val="2800"/>
              <a:buNone/>
            </a:pPr>
            <a:r>
              <a:rPr lang="he-IL" b="1" dirty="0">
                <a:solidFill>
                  <a:schemeClr val="accent4">
                    <a:lumMod val="50000"/>
                  </a:schemeClr>
                </a:solidFill>
                <a:latin typeface="Varela Round" panose="020B0604020202020204" charset="-79"/>
                <a:cs typeface="Varela Round" panose="020B0604020202020204" charset="-79"/>
              </a:rPr>
              <a:t>2.  סמנו את פועלי האמירה במשפטים.</a:t>
            </a:r>
            <a:r>
              <a:rPr lang="iw-IL" sz="1800" b="1" dirty="0">
                <a:solidFill>
                  <a:schemeClr val="accent4">
                    <a:lumMod val="50000"/>
                  </a:schemeClr>
                </a:solidFill>
                <a:latin typeface="Varela Round" panose="020B0604020202020204" charset="-79"/>
                <a:cs typeface="Varela Round" panose="020B0604020202020204" charset="-79"/>
              </a:rPr>
              <a:t> </a:t>
            </a:r>
            <a:endParaRPr lang="he-IL" sz="1800" b="1" dirty="0">
              <a:solidFill>
                <a:schemeClr val="accent4">
                  <a:lumMod val="50000"/>
                </a:schemeClr>
              </a:solidFill>
              <a:latin typeface="Varela Round" panose="020B0604020202020204" charset="-79"/>
              <a:cs typeface="Varela Round" panose="020B0604020202020204" charset="-79"/>
            </a:endParaRPr>
          </a:p>
          <a:p>
            <a:pPr marL="0" lvl="0" indent="0" algn="r" rtl="1">
              <a:lnSpc>
                <a:spcPct val="150000"/>
              </a:lnSpc>
              <a:spcBef>
                <a:spcPts val="0"/>
              </a:spcBef>
              <a:spcAft>
                <a:spcPts val="0"/>
              </a:spcAft>
              <a:buClr>
                <a:schemeClr val="dk1"/>
              </a:buClr>
              <a:buSzPts val="2800"/>
              <a:buNone/>
            </a:pPr>
            <a:r>
              <a:rPr lang="he-IL" b="1" dirty="0">
                <a:solidFill>
                  <a:schemeClr val="accent4">
                    <a:lumMod val="50000"/>
                  </a:schemeClr>
                </a:solidFill>
                <a:latin typeface="Varela Round" panose="020B0604020202020204" charset="-79"/>
                <a:cs typeface="Varela Round" panose="020B0604020202020204" charset="-79"/>
              </a:rPr>
              <a:t>3.  סמנו את סימני הפיסוק (</a:t>
            </a:r>
            <a:r>
              <a:rPr lang="he-IL" b="1" dirty="0" err="1">
                <a:solidFill>
                  <a:schemeClr val="accent4">
                    <a:lumMod val="50000"/>
                  </a:schemeClr>
                </a:solidFill>
                <a:latin typeface="Varela Round" panose="020B0604020202020204" charset="-79"/>
                <a:cs typeface="Varela Round" panose="020B0604020202020204" charset="-79"/>
              </a:rPr>
              <a:t>מרכאות</a:t>
            </a:r>
            <a:r>
              <a:rPr lang="he-IL" b="1" dirty="0">
                <a:solidFill>
                  <a:schemeClr val="accent4">
                    <a:lumMod val="50000"/>
                  </a:schemeClr>
                </a:solidFill>
                <a:latin typeface="Varela Round" panose="020B0604020202020204" charset="-79"/>
                <a:cs typeface="Varela Round" panose="020B0604020202020204" charset="-79"/>
              </a:rPr>
              <a:t>, נקודתיים).</a:t>
            </a:r>
          </a:p>
          <a:p>
            <a:pPr marL="0" lvl="0" indent="0" algn="r" rtl="1">
              <a:lnSpc>
                <a:spcPct val="150000"/>
              </a:lnSpc>
              <a:spcBef>
                <a:spcPts val="0"/>
              </a:spcBef>
              <a:spcAft>
                <a:spcPts val="0"/>
              </a:spcAft>
              <a:buClr>
                <a:schemeClr val="dk1"/>
              </a:buClr>
              <a:buSzPts val="2800"/>
              <a:buNone/>
            </a:pPr>
            <a:r>
              <a:rPr lang="he-IL" b="1" dirty="0">
                <a:solidFill>
                  <a:schemeClr val="accent4">
                    <a:lumMod val="50000"/>
                  </a:schemeClr>
                </a:solidFill>
                <a:latin typeface="Varela Round" panose="020B0604020202020204" charset="-79"/>
                <a:cs typeface="Varela Round" panose="020B0604020202020204" charset="-79"/>
              </a:rPr>
              <a:t>4.  סמנו ש' השעבוד.</a:t>
            </a:r>
          </a:p>
          <a:p>
            <a:pPr marL="0" lvl="0" indent="0" algn="r" rtl="1">
              <a:lnSpc>
                <a:spcPct val="150000"/>
              </a:lnSpc>
              <a:spcBef>
                <a:spcPts val="0"/>
              </a:spcBef>
              <a:spcAft>
                <a:spcPts val="0"/>
              </a:spcAft>
              <a:buClr>
                <a:schemeClr val="dk1"/>
              </a:buClr>
              <a:buSzPts val="2800"/>
              <a:buNone/>
            </a:pPr>
            <a:r>
              <a:rPr lang="he-IL" b="1" dirty="0">
                <a:solidFill>
                  <a:schemeClr val="accent4">
                    <a:lumMod val="50000"/>
                  </a:schemeClr>
                </a:solidFill>
                <a:latin typeface="Varela Round" panose="020B0604020202020204" charset="-79"/>
                <a:cs typeface="Varela Round" panose="020B0604020202020204" charset="-79"/>
              </a:rPr>
              <a:t>5.  סמנו גוף ראשון או שלישי.</a:t>
            </a:r>
          </a:p>
          <a:p>
            <a:pPr marL="457200" lvl="0" indent="-457200" algn="r" rtl="1">
              <a:lnSpc>
                <a:spcPct val="150000"/>
              </a:lnSpc>
              <a:spcBef>
                <a:spcPts val="0"/>
              </a:spcBef>
              <a:spcAft>
                <a:spcPts val="0"/>
              </a:spcAft>
              <a:buClr>
                <a:schemeClr val="dk1"/>
              </a:buClr>
              <a:buSzPts val="2800"/>
              <a:buAutoNum type="arabicPeriod"/>
            </a:pPr>
            <a:endParaRPr b="1" dirty="0">
              <a:solidFill>
                <a:schemeClr val="tx1"/>
              </a:solidFill>
              <a:latin typeface="Varela Round" panose="020B0604020202020204" charset="-79"/>
              <a:cs typeface="Varela Round" panose="020B0604020202020204" charset="-79"/>
            </a:endParaRPr>
          </a:p>
          <a:p>
            <a:pPr marL="0" lvl="0" indent="0" algn="r" rtl="1">
              <a:lnSpc>
                <a:spcPct val="150000"/>
              </a:lnSpc>
              <a:spcBef>
                <a:spcPts val="1000"/>
              </a:spcBef>
              <a:spcAft>
                <a:spcPts val="0"/>
              </a:spcAft>
              <a:buClr>
                <a:srgbClr val="6DAA2D"/>
              </a:buClr>
              <a:buSzPts val="2800"/>
              <a:buNone/>
            </a:pPr>
            <a:r>
              <a:rPr lang="he-IL" sz="2400" dirty="0">
                <a:solidFill>
                  <a:srgbClr val="C00000"/>
                </a:solidFill>
                <a:latin typeface="Varela Round" panose="020B0604020202020204" charset="-79"/>
                <a:cs typeface="Varela Round" panose="020B0604020202020204" charset="-79"/>
              </a:rPr>
              <a:t> </a:t>
            </a:r>
            <a:endParaRPr dirty="0"/>
          </a:p>
        </p:txBody>
      </p:sp>
    </p:spTree>
    <p:extLst>
      <p:ext uri="{BB962C8B-B14F-4D97-AF65-F5344CB8AC3E}">
        <p14:creationId xmlns:p14="http://schemas.microsoft.com/office/powerpoint/2010/main" val="402769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כותרת 1"/>
          <p:cNvSpPr>
            <a:spLocks noGrp="1"/>
          </p:cNvSpPr>
          <p:nvPr>
            <p:ph type="title"/>
          </p:nvPr>
        </p:nvSpPr>
        <p:spPr>
          <a:xfrm>
            <a:off x="1695527" y="2848010"/>
            <a:ext cx="9642231" cy="720000"/>
          </a:xfrm>
        </p:spPr>
        <p:txBody>
          <a:bodyPr/>
          <a:lstStyle/>
          <a:p>
            <a:r>
              <a:rPr lang="he-IL" sz="6000" dirty="0"/>
              <a:t>תודה על ההקשבה</a:t>
            </a:r>
          </a:p>
        </p:txBody>
      </p:sp>
    </p:spTree>
    <p:extLst>
      <p:ext uri="{BB962C8B-B14F-4D97-AF65-F5344CB8AC3E}">
        <p14:creationId xmlns:p14="http://schemas.microsoft.com/office/powerpoint/2010/main" val="3023089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737D3E99-F113-4BB4-9097-B1002DE0F8D3}"/>
              </a:ext>
            </a:extLst>
          </p:cNvPr>
          <p:cNvSpPr>
            <a:spLocks noGrp="1"/>
          </p:cNvSpPr>
          <p:nvPr>
            <p:ph type="ctrTitle"/>
          </p:nvPr>
        </p:nvSpPr>
        <p:spPr>
          <a:xfrm>
            <a:off x="1289113" y="3743867"/>
            <a:ext cx="9613777" cy="1415378"/>
          </a:xfrm>
        </p:spPr>
        <p:txBody>
          <a:bodyPr vert="horz" wrap="none" lIns="36000" tIns="36000" rIns="36000" bIns="36000" rtlCol="1" anchor="ctr">
            <a:spAutoFit/>
          </a:bodyPr>
          <a:lstStyle/>
          <a:p>
            <a:pPr algn="r" rtl="1">
              <a:lnSpc>
                <a:spcPct val="150000"/>
              </a:lnSpc>
            </a:pPr>
            <a:r>
              <a:rPr lang="he-IL" sz="2000" dirty="0"/>
              <a:t>השימוש ביצירות במהלך שידור זה נעשה לפי סעיף 27א לחוק זכות יוצרים, תשס"ח-2007. </a:t>
            </a:r>
            <a:br>
              <a:rPr lang="en-US" sz="2000" dirty="0"/>
            </a:br>
            <a:r>
              <a:rPr lang="he-IL" sz="2000" dirty="0"/>
              <a:t>אם הינך בעל הזכויות באחת היצירות, באפשרותך לבקש מאיתנו לחדול מהשימוש ביצירה, </a:t>
            </a:r>
            <a:br>
              <a:rPr lang="en-US" sz="2000" dirty="0"/>
            </a:br>
            <a:r>
              <a:rPr lang="he-IL" sz="2000" dirty="0"/>
              <a:t>זאת באמצעות פנייה לדוא"ל </a:t>
            </a:r>
            <a:r>
              <a:rPr lang="en-US" sz="2000" dirty="0"/>
              <a:t>rights@education.gov.il</a:t>
            </a:r>
            <a:endParaRPr lang="he-IL" sz="2000" dirty="0"/>
          </a:p>
        </p:txBody>
      </p:sp>
      <p:sp>
        <p:nvSpPr>
          <p:cNvPr id="8" name="מלבן 7">
            <a:extLst>
              <a:ext uri="{FF2B5EF4-FFF2-40B4-BE49-F238E27FC236}">
                <a16:creationId xmlns:a16="http://schemas.microsoft.com/office/drawing/2014/main" id="{DFF735AD-340B-4FCF-969A-F904F6012CB9}"/>
              </a:ext>
            </a:extLst>
          </p:cNvPr>
          <p:cNvSpPr/>
          <p:nvPr/>
        </p:nvSpPr>
        <p:spPr>
          <a:xfrm>
            <a:off x="1273083" y="2661336"/>
            <a:ext cx="9645837" cy="743656"/>
          </a:xfrm>
          <a:prstGeom prst="rect">
            <a:avLst/>
          </a:prstGeom>
        </p:spPr>
        <p:txBody>
          <a:bodyPr wrap="none" lIns="36000" tIns="36000" rIns="36000" bIns="36000">
            <a:spAutoFit/>
          </a:bodyPr>
          <a:lstStyle/>
          <a:p>
            <a:pPr algn="ctr" defTabSz="914400" rtl="1">
              <a:lnSpc>
                <a:spcPct val="150000"/>
              </a:lnSpc>
              <a:defRPr/>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extLst>
      <p:ext uri="{BB962C8B-B14F-4D97-AF65-F5344CB8AC3E}">
        <p14:creationId xmlns:p14="http://schemas.microsoft.com/office/powerpoint/2010/main" val="273093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ctrTitle"/>
          </p:nvPr>
        </p:nvSpPr>
        <p:spPr/>
        <p:txBody>
          <a:bodyPr/>
          <a:lstStyle/>
          <a:p>
            <a:r>
              <a:rPr lang="he-IL" dirty="0">
                <a:latin typeface="Varela Round" panose="00000500000000000000" pitchFamily="2" charset="-79"/>
                <a:cs typeface="Varela Round" panose="00000500000000000000" pitchFamily="2" charset="-79"/>
              </a:rPr>
              <a:t>מה להביא לשיעור?</a:t>
            </a:r>
            <a:endParaRPr lang="x-none" dirty="0">
              <a:latin typeface="Varela Round" panose="00000500000000000000" pitchFamily="2" charset="-79"/>
              <a:cs typeface="Varela Round" panose="00000500000000000000" pitchFamily="2" charset="-79"/>
            </a:endParaRPr>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04002">
            <a:off x="5920716" y="2288205"/>
            <a:ext cx="2182644" cy="33844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31986">
            <a:off x="1889778" y="2695530"/>
            <a:ext cx="3149723" cy="1317551"/>
          </a:xfrm>
          <a:prstGeom prst="rect">
            <a:avLst/>
          </a:prstGeom>
          <a:noFill/>
          <a:extLst>
            <a:ext uri="{909E8E84-426E-40DD-AFC4-6F175D3DCCD1}">
              <a14:hiddenFill xmlns:a14="http://schemas.microsoft.com/office/drawing/2010/main">
                <a:solidFill>
                  <a:srgbClr val="FFFFFF"/>
                </a:solidFill>
              </a14:hiddenFill>
            </a:ext>
          </a:extLst>
        </p:spPr>
      </p:pic>
      <p:pic>
        <p:nvPicPr>
          <p:cNvPr id="2" name="30sec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36330" y="375583"/>
            <a:ext cx="2493364" cy="889299"/>
          </a:xfrm>
          <a:prstGeom prst="rect">
            <a:avLst/>
          </a:prstGeom>
        </p:spPr>
      </p:pic>
    </p:spTree>
    <p:extLst>
      <p:ext uri="{BB962C8B-B14F-4D97-AF65-F5344CB8AC3E}">
        <p14:creationId xmlns:p14="http://schemas.microsoft.com/office/powerpoint/2010/main" val="341825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iw-IL" dirty="0">
                <a:solidFill>
                  <a:schemeClr val="accent1">
                    <a:lumMod val="75000"/>
                  </a:schemeClr>
                </a:solidFill>
              </a:rPr>
              <a:t>בואו נניח/ </a:t>
            </a:r>
            <a:r>
              <a:rPr lang="he-IL" dirty="0">
                <a:solidFill>
                  <a:schemeClr val="accent1">
                    <a:lumMod val="75000"/>
                  </a:schemeClr>
                </a:solidFill>
              </a:rPr>
              <a:t> </a:t>
            </a:r>
            <a:r>
              <a:rPr lang="iw-IL" dirty="0">
                <a:solidFill>
                  <a:schemeClr val="accent1">
                    <a:lumMod val="75000"/>
                  </a:schemeClr>
                </a:solidFill>
              </a:rPr>
              <a:t>נדמיין </a:t>
            </a:r>
            <a:endParaRPr dirty="0">
              <a:solidFill>
                <a:schemeClr val="accent1">
                  <a:lumMod val="75000"/>
                </a:schemeClr>
              </a:solidFill>
            </a:endParaRPr>
          </a:p>
        </p:txBody>
      </p:sp>
      <p:sp>
        <p:nvSpPr>
          <p:cNvPr id="126" name="Google Shape;126;p4"/>
          <p:cNvSpPr txBox="1">
            <a:spLocks noGrp="1"/>
          </p:cNvSpPr>
          <p:nvPr>
            <p:ph type="body" idx="4294967295"/>
          </p:nvPr>
        </p:nvSpPr>
        <p:spPr>
          <a:xfrm>
            <a:off x="515274" y="1230683"/>
            <a:ext cx="11545830" cy="4153058"/>
          </a:xfrm>
          <a:prstGeom prst="rect">
            <a:avLst/>
          </a:prstGeom>
          <a:noFill/>
          <a:ln>
            <a:noFill/>
          </a:ln>
        </p:spPr>
        <p:txBody>
          <a:bodyPr spcFirstLastPara="1" wrap="square" lIns="91425" tIns="45700" rIns="91425" bIns="45700" anchor="t" anchorCtr="0">
            <a:normAutofit/>
          </a:bodyPr>
          <a:lstStyle/>
          <a:p>
            <a:pPr marL="96848" lvl="0" indent="0" algn="r" rtl="1">
              <a:lnSpc>
                <a:spcPct val="150000"/>
              </a:lnSpc>
              <a:spcBef>
                <a:spcPts val="0"/>
              </a:spcBef>
              <a:spcAft>
                <a:spcPts val="0"/>
              </a:spcAft>
              <a:buClr>
                <a:schemeClr val="dk1"/>
              </a:buClr>
              <a:buSzPts val="2800"/>
              <a:buNone/>
            </a:pPr>
            <a:endParaRPr lang="he-IL" sz="2000" dirty="0">
              <a:solidFill>
                <a:schemeClr val="bg1"/>
              </a:solidFill>
            </a:endParaRPr>
          </a:p>
          <a:p>
            <a:pPr marL="96848" lvl="0" indent="0" algn="r" rtl="1">
              <a:lnSpc>
                <a:spcPct val="150000"/>
              </a:lnSpc>
              <a:spcBef>
                <a:spcPts val="600"/>
              </a:spcBef>
              <a:spcAft>
                <a:spcPts val="0"/>
              </a:spcAft>
              <a:buClr>
                <a:srgbClr val="002060"/>
              </a:buClr>
              <a:buSzPts val="2800"/>
              <a:buNone/>
            </a:pPr>
            <a:endParaRPr sz="2000" dirty="0">
              <a:solidFill>
                <a:schemeClr val="bg1"/>
              </a:solidFill>
            </a:endParaRPr>
          </a:p>
        </p:txBody>
      </p:sp>
      <p:sp>
        <p:nvSpPr>
          <p:cNvPr id="2" name="כוכב: 5 פינות 1">
            <a:extLst>
              <a:ext uri="{FF2B5EF4-FFF2-40B4-BE49-F238E27FC236}">
                <a16:creationId xmlns:a16="http://schemas.microsoft.com/office/drawing/2014/main" id="{9B15DFFB-0571-462E-B3C5-7E4405E2ED6B}"/>
              </a:ext>
            </a:extLst>
          </p:cNvPr>
          <p:cNvSpPr/>
          <p:nvPr/>
        </p:nvSpPr>
        <p:spPr>
          <a:xfrm rot="10800000" flipV="1">
            <a:off x="5676929" y="1474259"/>
            <a:ext cx="2881746" cy="2587197"/>
          </a:xfrm>
          <a:prstGeom prst="star5">
            <a:avLst>
              <a:gd name="adj" fmla="val 26736"/>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6848" lvl="0" indent="0" algn="ctr" rtl="1">
              <a:lnSpc>
                <a:spcPct val="150000"/>
              </a:lnSpc>
              <a:spcBef>
                <a:spcPts val="0"/>
              </a:spcBef>
              <a:spcAft>
                <a:spcPts val="0"/>
              </a:spcAft>
              <a:buClr>
                <a:schemeClr val="dk1"/>
              </a:buClr>
              <a:buSzPts val="2800"/>
              <a:buNone/>
            </a:pPr>
            <a:r>
              <a:rPr lang="he-IL" sz="2000" b="1" dirty="0">
                <a:solidFill>
                  <a:schemeClr val="bg1"/>
                </a:solidFill>
                <a:latin typeface="Varela Round" panose="00000500000000000000" pitchFamily="2" charset="-79"/>
                <a:cs typeface="Varela Round" panose="00000500000000000000" pitchFamily="2" charset="-79"/>
              </a:rPr>
              <a:t>איך היה בבית הספר?</a:t>
            </a:r>
          </a:p>
        </p:txBody>
      </p:sp>
      <p:sp>
        <p:nvSpPr>
          <p:cNvPr id="3" name="כוכב: 5 פינות 2">
            <a:extLst>
              <a:ext uri="{FF2B5EF4-FFF2-40B4-BE49-F238E27FC236}">
                <a16:creationId xmlns:a16="http://schemas.microsoft.com/office/drawing/2014/main" id="{06B6F8E8-14D7-41A4-BE1C-A7E25E4625D0}"/>
              </a:ext>
            </a:extLst>
          </p:cNvPr>
          <p:cNvSpPr/>
          <p:nvPr/>
        </p:nvSpPr>
        <p:spPr>
          <a:xfrm rot="10800000" flipV="1">
            <a:off x="603567" y="1758471"/>
            <a:ext cx="2784148" cy="2503055"/>
          </a:xfrm>
          <a:prstGeom prst="star5">
            <a:avLst>
              <a:gd name="adj" fmla="val 2465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6848" lvl="0" indent="0" algn="ctr" rtl="1">
              <a:lnSpc>
                <a:spcPct val="150000"/>
              </a:lnSpc>
              <a:spcBef>
                <a:spcPts val="600"/>
              </a:spcBef>
              <a:spcAft>
                <a:spcPts val="0"/>
              </a:spcAft>
              <a:buClr>
                <a:schemeClr val="dk1"/>
              </a:buClr>
              <a:buSzPts val="2800"/>
              <a:buNone/>
            </a:pPr>
            <a:r>
              <a:rPr lang="he-IL" sz="2000" b="1" dirty="0">
                <a:solidFill>
                  <a:schemeClr val="bg1"/>
                </a:solidFill>
                <a:latin typeface="Varela Round" panose="00000500000000000000" pitchFamily="2" charset="-79"/>
                <a:cs typeface="Varela Round" panose="00000500000000000000" pitchFamily="2" charset="-79"/>
              </a:rPr>
              <a:t>מה המורה אמרה?</a:t>
            </a:r>
          </a:p>
        </p:txBody>
      </p:sp>
      <p:sp>
        <p:nvSpPr>
          <p:cNvPr id="5" name="כוכב: 5 פינות 4">
            <a:extLst>
              <a:ext uri="{FF2B5EF4-FFF2-40B4-BE49-F238E27FC236}">
                <a16:creationId xmlns:a16="http://schemas.microsoft.com/office/drawing/2014/main" id="{ECEF8DC5-ECC1-48ED-9DDE-4E68EC37E0E4}"/>
              </a:ext>
            </a:extLst>
          </p:cNvPr>
          <p:cNvSpPr/>
          <p:nvPr/>
        </p:nvSpPr>
        <p:spPr>
          <a:xfrm rot="10800000" flipV="1">
            <a:off x="3387716" y="3440842"/>
            <a:ext cx="2697019" cy="2503055"/>
          </a:xfrm>
          <a:prstGeom prst="star5">
            <a:avLst>
              <a:gd name="adj" fmla="val 2390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6848" lvl="0" indent="0" algn="ctr" rtl="1">
              <a:lnSpc>
                <a:spcPct val="150000"/>
              </a:lnSpc>
              <a:spcBef>
                <a:spcPts val="600"/>
              </a:spcBef>
              <a:spcAft>
                <a:spcPts val="0"/>
              </a:spcAft>
              <a:buClr>
                <a:schemeClr val="dk1"/>
              </a:buClr>
              <a:buSzPts val="2800"/>
              <a:buNone/>
            </a:pPr>
            <a:r>
              <a:rPr lang="iw-IL" sz="2000" b="1" dirty="0">
                <a:solidFill>
                  <a:schemeClr val="bg1"/>
                </a:solidFill>
                <a:latin typeface="Varela Round" panose="00000500000000000000" pitchFamily="2" charset="-79"/>
                <a:cs typeface="Varela Round" panose="00000500000000000000" pitchFamily="2" charset="-79"/>
              </a:rPr>
              <a:t>המורה אמרה</a:t>
            </a:r>
            <a:r>
              <a:rPr lang="he-IL" sz="2000" b="1" dirty="0">
                <a:solidFill>
                  <a:schemeClr val="bg1"/>
                </a:solidFill>
                <a:latin typeface="Varela Round" panose="00000500000000000000" pitchFamily="2" charset="-79"/>
                <a:cs typeface="Varela Round" panose="00000500000000000000" pitchFamily="2" charset="-79"/>
              </a:rPr>
              <a:t> :</a:t>
            </a:r>
          </a:p>
        </p:txBody>
      </p:sp>
      <p:sp>
        <p:nvSpPr>
          <p:cNvPr id="7" name="כוכב: 5 פינות 6">
            <a:extLst>
              <a:ext uri="{FF2B5EF4-FFF2-40B4-BE49-F238E27FC236}">
                <a16:creationId xmlns:a16="http://schemas.microsoft.com/office/drawing/2014/main" id="{B5EC244E-837B-48C7-89BD-B4DD061D4DA9}"/>
              </a:ext>
            </a:extLst>
          </p:cNvPr>
          <p:cNvSpPr/>
          <p:nvPr/>
        </p:nvSpPr>
        <p:spPr>
          <a:xfrm rot="10800000" flipV="1">
            <a:off x="8373947" y="3178275"/>
            <a:ext cx="3490391" cy="2765623"/>
          </a:xfrm>
          <a:prstGeom prst="star5">
            <a:avLst>
              <a:gd name="adj" fmla="val 24069"/>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6848" lvl="0" indent="0" algn="ctr" rtl="1">
              <a:lnSpc>
                <a:spcPct val="150000"/>
              </a:lnSpc>
              <a:spcBef>
                <a:spcPts val="600"/>
              </a:spcBef>
              <a:spcAft>
                <a:spcPts val="0"/>
              </a:spcAft>
              <a:buClr>
                <a:schemeClr val="dk1"/>
              </a:buClr>
              <a:buSzPts val="2800"/>
              <a:buNone/>
            </a:pPr>
            <a:r>
              <a:rPr lang="he-IL" sz="2000" b="1" dirty="0">
                <a:solidFill>
                  <a:schemeClr val="bg1"/>
                </a:solidFill>
                <a:latin typeface="Varela Round" panose="00000500000000000000" pitchFamily="2" charset="-79"/>
                <a:cs typeface="Varela Round" panose="00000500000000000000" pitchFamily="2" charset="-79"/>
              </a:rPr>
              <a:t>המורה אמרה </a:t>
            </a:r>
            <a:r>
              <a:rPr lang="he-IL" sz="2000" b="1" dirty="0">
                <a:solidFill>
                  <a:srgbClr val="FF7C80"/>
                </a:solidFill>
                <a:latin typeface="Varela Round" panose="00000500000000000000" pitchFamily="2" charset="-79"/>
                <a:cs typeface="Varela Round" panose="00000500000000000000" pitchFamily="2" charset="-79"/>
              </a:rPr>
              <a:t>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iw-IL" dirty="0">
                <a:solidFill>
                  <a:schemeClr val="accent3">
                    <a:lumMod val="75000"/>
                  </a:schemeClr>
                </a:solidFill>
              </a:rPr>
              <a:t>מה נלמד היום? </a:t>
            </a:r>
            <a:endParaRPr dirty="0">
              <a:solidFill>
                <a:schemeClr val="accent3">
                  <a:lumMod val="75000"/>
                </a:schemeClr>
              </a:solidFill>
            </a:endParaRPr>
          </a:p>
        </p:txBody>
      </p:sp>
      <p:sp>
        <p:nvSpPr>
          <p:cNvPr id="132" name="Google Shape;132;p5"/>
          <p:cNvSpPr txBox="1">
            <a:spLocks noGrp="1"/>
          </p:cNvSpPr>
          <p:nvPr>
            <p:ph type="body" idx="1"/>
          </p:nvPr>
        </p:nvSpPr>
        <p:spPr>
          <a:xfrm>
            <a:off x="515274" y="1195757"/>
            <a:ext cx="10624794" cy="4680000"/>
          </a:xfrm>
          <a:prstGeom prst="rect">
            <a:avLst/>
          </a:prstGeom>
          <a:noFill/>
          <a:ln>
            <a:noFill/>
          </a:ln>
        </p:spPr>
        <p:txBody>
          <a:bodyPr spcFirstLastPara="1" wrap="square" lIns="91425" tIns="45700" rIns="91425" bIns="45700" anchor="t" anchorCtr="0">
            <a:noAutofit/>
          </a:bodyPr>
          <a:lstStyle/>
          <a:p>
            <a:pPr marL="439782" lvl="0" indent="-342934" algn="r" rtl="1">
              <a:lnSpc>
                <a:spcPct val="200000"/>
              </a:lnSpc>
              <a:spcBef>
                <a:spcPts val="0"/>
              </a:spcBef>
              <a:spcAft>
                <a:spcPts val="0"/>
              </a:spcAft>
              <a:buClr>
                <a:schemeClr val="dk1"/>
              </a:buClr>
              <a:buSzPts val="2800"/>
              <a:buChar char="•"/>
            </a:pPr>
            <a:r>
              <a:rPr lang="iw-IL" dirty="0">
                <a:solidFill>
                  <a:srgbClr val="00B050"/>
                </a:solidFill>
              </a:rPr>
              <a:t>שתי דרכי מסירה: דיבור ישיר ודיבור עקיף.</a:t>
            </a:r>
            <a:endParaRPr dirty="0">
              <a:solidFill>
                <a:srgbClr val="00B050"/>
              </a:solidFill>
            </a:endParaRPr>
          </a:p>
          <a:p>
            <a:pPr marL="439782" lvl="0" indent="-342934" algn="r" rtl="1">
              <a:lnSpc>
                <a:spcPct val="200000"/>
              </a:lnSpc>
              <a:spcBef>
                <a:spcPts val="600"/>
              </a:spcBef>
              <a:spcAft>
                <a:spcPts val="0"/>
              </a:spcAft>
              <a:buClr>
                <a:schemeClr val="dk1"/>
              </a:buClr>
              <a:buSzPts val="2800"/>
              <a:buChar char="•"/>
            </a:pPr>
            <a:r>
              <a:rPr lang="iw-IL" dirty="0">
                <a:solidFill>
                  <a:srgbClr val="00B050"/>
                </a:solidFill>
              </a:rPr>
              <a:t>נלמד מה התפקיד/ התרומה של כל אחת מהדרכים.</a:t>
            </a:r>
            <a:endParaRPr dirty="0">
              <a:solidFill>
                <a:srgbClr val="00B050"/>
              </a:solidFill>
            </a:endParaRPr>
          </a:p>
          <a:p>
            <a:pPr marL="439782" lvl="0" indent="-342934" algn="r" rtl="1">
              <a:lnSpc>
                <a:spcPct val="200000"/>
              </a:lnSpc>
              <a:spcBef>
                <a:spcPts val="600"/>
              </a:spcBef>
              <a:spcAft>
                <a:spcPts val="0"/>
              </a:spcAft>
              <a:buClr>
                <a:schemeClr val="dk1"/>
              </a:buClr>
              <a:buSzPts val="2800"/>
              <a:buChar char="•"/>
            </a:pPr>
            <a:r>
              <a:rPr lang="iw-IL" dirty="0">
                <a:solidFill>
                  <a:srgbClr val="00B050"/>
                </a:solidFill>
              </a:rPr>
              <a:t>נלמד לחבר משפטים בדיבור עקיף ובדיבור ישיר.</a:t>
            </a:r>
            <a:endParaRPr lang="he-IL" dirty="0">
              <a:solidFill>
                <a:srgbClr val="00B050"/>
              </a:solidFill>
            </a:endParaRPr>
          </a:p>
          <a:p>
            <a:pPr marL="439782" lvl="0" indent="-342934" algn="r" rtl="1">
              <a:lnSpc>
                <a:spcPct val="200000"/>
              </a:lnSpc>
              <a:spcBef>
                <a:spcPts val="600"/>
              </a:spcBef>
              <a:spcAft>
                <a:spcPts val="0"/>
              </a:spcAft>
              <a:buClr>
                <a:schemeClr val="dk1"/>
              </a:buClr>
              <a:buSzPts val="2800"/>
              <a:buChar char="•"/>
            </a:pPr>
            <a:r>
              <a:rPr lang="he-IL" dirty="0">
                <a:solidFill>
                  <a:srgbClr val="00B050"/>
                </a:solidFill>
              </a:rPr>
              <a:t>נזהה את סימני הפיסוק בדיבור ישיר ועקיף.</a:t>
            </a:r>
          </a:p>
          <a:p>
            <a:pPr marL="439782" lvl="0" indent="-342934" algn="r" rtl="1">
              <a:lnSpc>
                <a:spcPct val="200000"/>
              </a:lnSpc>
              <a:spcBef>
                <a:spcPts val="600"/>
              </a:spcBef>
              <a:spcAft>
                <a:spcPts val="0"/>
              </a:spcAft>
              <a:buClr>
                <a:schemeClr val="dk1"/>
              </a:buClr>
              <a:buSzPts val="2800"/>
              <a:buChar char="•"/>
            </a:pPr>
            <a:r>
              <a:rPr lang="he-IL" dirty="0">
                <a:solidFill>
                  <a:srgbClr val="00B050"/>
                </a:solidFill>
              </a:rPr>
              <a:t>נמיר משפטים מדיבור ישיר לעקיף וההיפך.</a:t>
            </a:r>
            <a:endParaRPr dirty="0">
              <a:solidFill>
                <a:srgbClr val="00B05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1298947" y="923686"/>
            <a:ext cx="9642231" cy="720000"/>
          </a:xfrm>
          <a:prstGeom prst="rect">
            <a:avLst/>
          </a:prstGeom>
          <a:noFill/>
          <a:ln>
            <a:noFill/>
          </a:ln>
        </p:spPr>
        <p:txBody>
          <a:bodyPr spcFirstLastPara="1" wrap="square" lIns="91425" tIns="45700" rIns="91425" bIns="45700" anchor="ctr" anchorCtr="0">
            <a:noAutofit/>
          </a:bodyPr>
          <a:lstStyle/>
          <a:p>
            <a:pPr marL="0" marR="0" lvl="0" indent="0" rtl="1">
              <a:lnSpc>
                <a:spcPct val="100000"/>
              </a:lnSpc>
              <a:spcBef>
                <a:spcPts val="0"/>
              </a:spcBef>
              <a:spcAft>
                <a:spcPts val="0"/>
              </a:spcAft>
              <a:buClr>
                <a:srgbClr val="192A72"/>
              </a:buClr>
              <a:buSzPts val="4400"/>
              <a:buFont typeface="Varela Round"/>
              <a:buNone/>
            </a:pPr>
            <a:r>
              <a:rPr lang="he-IL" dirty="0">
                <a:solidFill>
                  <a:schemeClr val="accent1">
                    <a:lumMod val="75000"/>
                  </a:schemeClr>
                </a:solidFill>
              </a:rPr>
              <a:t>דיבור ישיר ודיבור עקיף</a:t>
            </a:r>
            <a:endParaRPr dirty="0">
              <a:solidFill>
                <a:schemeClr val="accent1">
                  <a:lumMod val="75000"/>
                </a:schemeClr>
              </a:solidFill>
            </a:endParaRPr>
          </a:p>
        </p:txBody>
      </p:sp>
      <p:sp>
        <p:nvSpPr>
          <p:cNvPr id="6" name="Google Shape;479;p45">
            <a:extLst>
              <a:ext uri="{FF2B5EF4-FFF2-40B4-BE49-F238E27FC236}">
                <a16:creationId xmlns:a16="http://schemas.microsoft.com/office/drawing/2014/main" id="{04ED8C3E-5293-42E1-912A-9051E4EF669F}"/>
              </a:ext>
            </a:extLst>
          </p:cNvPr>
          <p:cNvSpPr txBox="1">
            <a:spLocks/>
          </p:cNvSpPr>
          <p:nvPr/>
        </p:nvSpPr>
        <p:spPr>
          <a:xfrm>
            <a:off x="1864895" y="3476235"/>
            <a:ext cx="3920492" cy="1468744"/>
          </a:xfrm>
          <a:prstGeom prst="flowChartAlternateProcess">
            <a:avLst/>
          </a:prstGeom>
          <a:solidFill>
            <a:schemeClr val="accent5">
              <a:lumMod val="60000"/>
              <a:lumOff val="40000"/>
            </a:schemeClr>
          </a:solidFill>
          <a:ln>
            <a:noFill/>
          </a:ln>
        </p:spPr>
        <p:txBody>
          <a:bodyPr spcFirstLastPara="1" vert="horz" wrap="square" lIns="91425" tIns="45700" rIns="91425" bIns="45700" rtlCol="0" anchor="ctr" anchorCtr="0">
            <a:noAutofit/>
          </a:bodyPr>
          <a:lstStyle>
            <a:lvl1pPr marL="457200" lvl="0" indent="-228600" algn="r" defTabSz="914400" rtl="1" eaLnBrk="1" latinLnBrk="0" hangingPunct="1">
              <a:lnSpc>
                <a:spcPct val="90000"/>
              </a:lnSpc>
              <a:spcBef>
                <a:spcPts val="560"/>
              </a:spcBef>
              <a:spcAft>
                <a:spcPts val="0"/>
              </a:spcAft>
              <a:buClr>
                <a:srgbClr val="12B4BC"/>
              </a:buClr>
              <a:buSzPts val="2800"/>
              <a:buFont typeface="Calibri" panose="020F0502020204030204" pitchFamily="34" charset="0"/>
              <a:buNone/>
              <a:defRPr sz="2800" b="1" kern="1200">
                <a:solidFill>
                  <a:srgbClr val="12B4BC"/>
                </a:solidFill>
                <a:latin typeface="Varela Round"/>
                <a:ea typeface="Varela Round"/>
                <a:cs typeface="Varela Round"/>
                <a:sym typeface="Varela Round"/>
              </a:defRPr>
            </a:lvl1pPr>
            <a:lvl2pPr marL="914400" lvl="1" indent="-228600" algn="r" defTabSz="914400" rtl="1" eaLnBrk="1" latinLnBrk="0" hangingPunct="1">
              <a:lnSpc>
                <a:spcPct val="90000"/>
              </a:lnSpc>
              <a:spcBef>
                <a:spcPts val="400"/>
              </a:spcBef>
              <a:spcAft>
                <a:spcPts val="0"/>
              </a:spcAft>
              <a:buClr>
                <a:schemeClr val="dk1"/>
              </a:buClr>
              <a:buSzPts val="2000"/>
              <a:buFont typeface="Calibri" pitchFamily="34" charset="0"/>
              <a:buNone/>
              <a:defRPr sz="2000" b="1" kern="1200">
                <a:solidFill>
                  <a:schemeClr val="tx1">
                    <a:lumMod val="75000"/>
                    <a:lumOff val="25000"/>
                  </a:schemeClr>
                </a:solidFill>
                <a:latin typeface="+mn-lt"/>
                <a:ea typeface="+mn-ea"/>
                <a:cs typeface="+mn-cs"/>
              </a:defRPr>
            </a:lvl2pPr>
            <a:lvl3pPr marL="1371600" lvl="2" indent="-228600" algn="r" defTabSz="914400" rtl="1" eaLnBrk="1" latinLnBrk="0" hangingPunct="1">
              <a:lnSpc>
                <a:spcPct val="90000"/>
              </a:lnSpc>
              <a:spcBef>
                <a:spcPts val="360"/>
              </a:spcBef>
              <a:spcAft>
                <a:spcPts val="0"/>
              </a:spcAft>
              <a:buClr>
                <a:schemeClr val="dk1"/>
              </a:buClr>
              <a:buSzPts val="1800"/>
              <a:buFont typeface="Calibri" pitchFamily="34" charset="0"/>
              <a:buNone/>
              <a:defRPr sz="1800" b="1" kern="1200">
                <a:solidFill>
                  <a:schemeClr val="tx1">
                    <a:lumMod val="75000"/>
                    <a:lumOff val="25000"/>
                  </a:schemeClr>
                </a:solidFill>
                <a:latin typeface="+mn-lt"/>
                <a:ea typeface="+mn-ea"/>
                <a:cs typeface="+mn-cs"/>
              </a:defRPr>
            </a:lvl3pPr>
            <a:lvl4pPr marL="1828800" lvl="3"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4pPr>
            <a:lvl5pPr marL="2286000" lvl="4"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5pPr>
            <a:lvl6pPr marL="2743200" lvl="5"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6pPr>
            <a:lvl7pPr marL="3200400" lvl="6"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7pPr>
            <a:lvl8pPr marL="3657600" lvl="7"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8pPr>
            <a:lvl9pPr marL="4114800" lvl="8"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9pPr>
          </a:lstStyle>
          <a:p>
            <a:pPr marL="0" indent="0" algn="ctr">
              <a:spcBef>
                <a:spcPts val="0"/>
              </a:spcBef>
            </a:pPr>
            <a:r>
              <a:rPr lang="he-IL" sz="2000" dirty="0">
                <a:solidFill>
                  <a:schemeClr val="accent1">
                    <a:lumMod val="50000"/>
                  </a:schemeClr>
                </a:solidFill>
              </a:rPr>
              <a:t>העברת הדברים שנאמרו אך לא בדיוק בלשונו  של מי שאמר אותם</a:t>
            </a:r>
          </a:p>
        </p:txBody>
      </p:sp>
      <p:sp>
        <p:nvSpPr>
          <p:cNvPr id="9" name="Google Shape;479;p45">
            <a:extLst>
              <a:ext uri="{FF2B5EF4-FFF2-40B4-BE49-F238E27FC236}">
                <a16:creationId xmlns:a16="http://schemas.microsoft.com/office/drawing/2014/main" id="{F991DAA8-459E-4FE3-9FF0-9A713533324D}"/>
              </a:ext>
            </a:extLst>
          </p:cNvPr>
          <p:cNvSpPr txBox="1">
            <a:spLocks/>
          </p:cNvSpPr>
          <p:nvPr/>
        </p:nvSpPr>
        <p:spPr>
          <a:xfrm>
            <a:off x="6870032" y="3429001"/>
            <a:ext cx="3834602" cy="1359568"/>
          </a:xfrm>
          <a:prstGeom prst="flowChartAlternateProcess">
            <a:avLst/>
          </a:prstGeom>
          <a:solidFill>
            <a:schemeClr val="accent1"/>
          </a:solidFill>
          <a:ln>
            <a:noFill/>
          </a:ln>
        </p:spPr>
        <p:txBody>
          <a:bodyPr spcFirstLastPara="1" vert="horz" wrap="square" lIns="91425" tIns="45700" rIns="91425" bIns="45700" rtlCol="0" anchor="ctr" anchorCtr="0">
            <a:noAutofit/>
          </a:bodyPr>
          <a:lstStyle>
            <a:lvl1pPr marL="457200" lvl="0" indent="-228600" algn="r" defTabSz="914400" rtl="1" eaLnBrk="1" latinLnBrk="0" hangingPunct="1">
              <a:lnSpc>
                <a:spcPct val="90000"/>
              </a:lnSpc>
              <a:spcBef>
                <a:spcPts val="560"/>
              </a:spcBef>
              <a:spcAft>
                <a:spcPts val="0"/>
              </a:spcAft>
              <a:buClr>
                <a:srgbClr val="12B4BC"/>
              </a:buClr>
              <a:buSzPts val="2800"/>
              <a:buFont typeface="Calibri" panose="020F0502020204030204" pitchFamily="34" charset="0"/>
              <a:buNone/>
              <a:defRPr sz="2800" b="1" kern="1200">
                <a:solidFill>
                  <a:srgbClr val="12B4BC"/>
                </a:solidFill>
                <a:latin typeface="Varela Round"/>
                <a:ea typeface="Varela Round"/>
                <a:cs typeface="Varela Round"/>
                <a:sym typeface="Varela Round"/>
              </a:defRPr>
            </a:lvl1pPr>
            <a:lvl2pPr marL="914400" lvl="1" indent="-228600" algn="r" defTabSz="914400" rtl="1" eaLnBrk="1" latinLnBrk="0" hangingPunct="1">
              <a:lnSpc>
                <a:spcPct val="90000"/>
              </a:lnSpc>
              <a:spcBef>
                <a:spcPts val="400"/>
              </a:spcBef>
              <a:spcAft>
                <a:spcPts val="0"/>
              </a:spcAft>
              <a:buClr>
                <a:schemeClr val="dk1"/>
              </a:buClr>
              <a:buSzPts val="2000"/>
              <a:buFont typeface="Calibri" pitchFamily="34" charset="0"/>
              <a:buNone/>
              <a:defRPr sz="2000" b="1" kern="1200">
                <a:solidFill>
                  <a:schemeClr val="tx1">
                    <a:lumMod val="75000"/>
                    <a:lumOff val="25000"/>
                  </a:schemeClr>
                </a:solidFill>
                <a:latin typeface="+mn-lt"/>
                <a:ea typeface="+mn-ea"/>
                <a:cs typeface="+mn-cs"/>
              </a:defRPr>
            </a:lvl2pPr>
            <a:lvl3pPr marL="1371600" lvl="2" indent="-228600" algn="r" defTabSz="914400" rtl="1" eaLnBrk="1" latinLnBrk="0" hangingPunct="1">
              <a:lnSpc>
                <a:spcPct val="90000"/>
              </a:lnSpc>
              <a:spcBef>
                <a:spcPts val="360"/>
              </a:spcBef>
              <a:spcAft>
                <a:spcPts val="0"/>
              </a:spcAft>
              <a:buClr>
                <a:schemeClr val="dk1"/>
              </a:buClr>
              <a:buSzPts val="1800"/>
              <a:buFont typeface="Calibri" pitchFamily="34" charset="0"/>
              <a:buNone/>
              <a:defRPr sz="1800" b="1" kern="1200">
                <a:solidFill>
                  <a:schemeClr val="tx1">
                    <a:lumMod val="75000"/>
                    <a:lumOff val="25000"/>
                  </a:schemeClr>
                </a:solidFill>
                <a:latin typeface="+mn-lt"/>
                <a:ea typeface="+mn-ea"/>
                <a:cs typeface="+mn-cs"/>
              </a:defRPr>
            </a:lvl3pPr>
            <a:lvl4pPr marL="1828800" lvl="3"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4pPr>
            <a:lvl5pPr marL="2286000" lvl="4"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5pPr>
            <a:lvl6pPr marL="2743200" lvl="5"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6pPr>
            <a:lvl7pPr marL="3200400" lvl="6"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7pPr>
            <a:lvl8pPr marL="3657600" lvl="7"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8pPr>
            <a:lvl9pPr marL="4114800" lvl="8" indent="-228600" algn="r" defTabSz="914400" rtl="1" eaLnBrk="1" latinLnBrk="0" hangingPunct="1">
              <a:lnSpc>
                <a:spcPct val="90000"/>
              </a:lnSpc>
              <a:spcBef>
                <a:spcPts val="320"/>
              </a:spcBef>
              <a:spcAft>
                <a:spcPts val="0"/>
              </a:spcAft>
              <a:buClr>
                <a:schemeClr val="dk1"/>
              </a:buClr>
              <a:buSzPts val="1600"/>
              <a:buFont typeface="Calibri" pitchFamily="34" charset="0"/>
              <a:buNone/>
              <a:defRPr sz="1600" b="1" kern="1200">
                <a:solidFill>
                  <a:schemeClr val="tx1">
                    <a:lumMod val="75000"/>
                    <a:lumOff val="25000"/>
                  </a:schemeClr>
                </a:solidFill>
                <a:latin typeface="+mn-lt"/>
                <a:ea typeface="+mn-ea"/>
                <a:cs typeface="+mn-cs"/>
              </a:defRPr>
            </a:lvl9pPr>
          </a:lstStyle>
          <a:p>
            <a:pPr marL="0" indent="0" algn="ctr">
              <a:spcBef>
                <a:spcPts val="0"/>
              </a:spcBef>
            </a:pPr>
            <a:r>
              <a:rPr lang="he-IL" sz="2000" dirty="0">
                <a:solidFill>
                  <a:schemeClr val="bg1"/>
                </a:solidFill>
              </a:rPr>
              <a:t>ציטוט הדברים כפי שנאמרו בדיוק ע"י מי שאמר אותם</a:t>
            </a:r>
          </a:p>
        </p:txBody>
      </p:sp>
      <p:sp>
        <p:nvSpPr>
          <p:cNvPr id="7" name="Google Shape;501;p45">
            <a:extLst>
              <a:ext uri="{FF2B5EF4-FFF2-40B4-BE49-F238E27FC236}">
                <a16:creationId xmlns:a16="http://schemas.microsoft.com/office/drawing/2014/main" id="{63EE1224-10F4-4EDA-A284-BD9B088F8099}"/>
              </a:ext>
            </a:extLst>
          </p:cNvPr>
          <p:cNvSpPr/>
          <p:nvPr/>
        </p:nvSpPr>
        <p:spPr>
          <a:xfrm>
            <a:off x="2490729" y="2108148"/>
            <a:ext cx="2461483" cy="1159163"/>
          </a:xfrm>
          <a:prstGeom prst="downArrow">
            <a:avLst>
              <a:gd name="adj1" fmla="val 74015"/>
              <a:gd name="adj2" fmla="val 51594"/>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1" dirty="0">
                <a:solidFill>
                  <a:srgbClr val="192A72"/>
                </a:solidFill>
                <a:latin typeface="Varela Round"/>
                <a:ea typeface="Varela Round"/>
                <a:cs typeface="Varela Round"/>
                <a:sym typeface="Varela Round"/>
              </a:rPr>
              <a:t>דיבור עקיף</a:t>
            </a:r>
            <a:endParaRPr sz="2000" b="1" dirty="0"/>
          </a:p>
        </p:txBody>
      </p:sp>
      <p:sp>
        <p:nvSpPr>
          <p:cNvPr id="8" name="Google Shape;501;p45">
            <a:extLst>
              <a:ext uri="{FF2B5EF4-FFF2-40B4-BE49-F238E27FC236}">
                <a16:creationId xmlns:a16="http://schemas.microsoft.com/office/drawing/2014/main" id="{582548F2-CC5F-4C10-B3E7-03BE4F0D7CBF}"/>
              </a:ext>
            </a:extLst>
          </p:cNvPr>
          <p:cNvSpPr/>
          <p:nvPr/>
        </p:nvSpPr>
        <p:spPr>
          <a:xfrm>
            <a:off x="7591525" y="2113728"/>
            <a:ext cx="2461483" cy="1159163"/>
          </a:xfrm>
          <a:prstGeom prst="downArrow">
            <a:avLst>
              <a:gd name="adj1" fmla="val 74015"/>
              <a:gd name="adj2" fmla="val 51594"/>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he-IL" sz="2000" b="1" dirty="0">
                <a:solidFill>
                  <a:schemeClr val="bg1"/>
                </a:solidFill>
                <a:latin typeface="Varela Round"/>
                <a:ea typeface="Varela Round"/>
                <a:cs typeface="Varela Round"/>
                <a:sym typeface="Varela Round"/>
              </a:rPr>
              <a:t>דיבור ישיר</a:t>
            </a:r>
            <a:endParaRPr sz="2000" b="1" dirty="0">
              <a:solidFill>
                <a:schemeClr val="bg1"/>
              </a:solidFill>
            </a:endParaRPr>
          </a:p>
        </p:txBody>
      </p:sp>
    </p:spTree>
    <p:extLst>
      <p:ext uri="{BB962C8B-B14F-4D97-AF65-F5344CB8AC3E}">
        <p14:creationId xmlns:p14="http://schemas.microsoft.com/office/powerpoint/2010/main" val="394151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1097280" y="286604"/>
            <a:ext cx="10058400" cy="1401520"/>
          </a:xfrm>
          <a:prstGeom prst="rect">
            <a:avLst/>
          </a:prstGeom>
          <a:noFill/>
          <a:ln>
            <a:noFill/>
          </a:ln>
        </p:spPr>
        <p:txBody>
          <a:bodyPr spcFirstLastPara="1" wrap="square" lIns="36000" tIns="0" rIns="36000" bIns="0" anchor="ctr" anchorCtr="0">
            <a:noAutofit/>
          </a:bodyPr>
          <a:lstStyle/>
          <a:p>
            <a:pPr marL="536629" lvl="0" indent="0" algn="ctr" rtl="1">
              <a:spcBef>
                <a:spcPts val="0"/>
              </a:spcBef>
              <a:spcAft>
                <a:spcPts val="0"/>
              </a:spcAft>
              <a:buClr>
                <a:srgbClr val="002060"/>
              </a:buClr>
              <a:buSzPts val="4800"/>
              <a:buFont typeface="Varela Round"/>
              <a:buNone/>
            </a:pPr>
            <a:br>
              <a:rPr lang="he-IL" dirty="0"/>
            </a:br>
            <a:endParaRPr dirty="0"/>
          </a:p>
        </p:txBody>
      </p:sp>
      <p:sp>
        <p:nvSpPr>
          <p:cNvPr id="157" name="Google Shape;157;p9"/>
          <p:cNvSpPr txBox="1">
            <a:spLocks noGrp="1"/>
          </p:cNvSpPr>
          <p:nvPr>
            <p:ph idx="1"/>
          </p:nvPr>
        </p:nvSpPr>
        <p:spPr>
          <a:xfrm>
            <a:off x="398920" y="649872"/>
            <a:ext cx="11616961" cy="4942663"/>
          </a:xfrm>
          <a:prstGeom prst="rect">
            <a:avLst/>
          </a:prstGeom>
          <a:noFill/>
          <a:ln>
            <a:noFill/>
          </a:ln>
        </p:spPr>
        <p:txBody>
          <a:bodyPr spcFirstLastPara="1" wrap="square" lIns="91425" tIns="45700" rIns="91425" bIns="45700" anchor="t" anchorCtr="0">
            <a:normAutofit lnSpcReduction="10000"/>
          </a:bodyPr>
          <a:lstStyle/>
          <a:p>
            <a:pPr marL="0" lvl="0" indent="0" algn="ctr" rtl="1">
              <a:lnSpc>
                <a:spcPct val="150000"/>
              </a:lnSpc>
              <a:spcBef>
                <a:spcPts val="0"/>
              </a:spcBef>
              <a:spcAft>
                <a:spcPts val="0"/>
              </a:spcAft>
              <a:buClr>
                <a:srgbClr val="002060"/>
              </a:buClr>
              <a:buSzPts val="2800"/>
              <a:buNone/>
            </a:pPr>
            <a:r>
              <a:rPr lang="he-IL" sz="4400" b="1" dirty="0">
                <a:solidFill>
                  <a:schemeClr val="accent1">
                    <a:lumMod val="75000"/>
                  </a:schemeClr>
                </a:solidFill>
                <a:latin typeface="Varela Round" panose="020B0604020202020204" charset="-79"/>
                <a:cs typeface="Varela Round" panose="020B0604020202020204" charset="-79"/>
              </a:rPr>
              <a:t>דיבור ישיר</a:t>
            </a:r>
            <a:endParaRPr lang="he-IL" sz="4400" b="1" dirty="0">
              <a:latin typeface="Varela Round" panose="020B0604020202020204" charset="-79"/>
              <a:cs typeface="Varela Round" panose="020B0604020202020204" charset="-79"/>
            </a:endParaRPr>
          </a:p>
          <a:p>
            <a:pPr marL="342934" lvl="0" indent="-342934" algn="r" rtl="1">
              <a:lnSpc>
                <a:spcPct val="150000"/>
              </a:lnSpc>
              <a:spcBef>
                <a:spcPts val="0"/>
              </a:spcBef>
              <a:spcAft>
                <a:spcPts val="0"/>
              </a:spcAft>
              <a:buClr>
                <a:srgbClr val="002060"/>
              </a:buClr>
              <a:buSzPts val="2800"/>
              <a:buChar char="•"/>
            </a:pPr>
            <a:r>
              <a:rPr lang="he-IL" sz="2800" b="1" dirty="0">
                <a:solidFill>
                  <a:srgbClr val="00B050"/>
                </a:solidFill>
                <a:latin typeface="Varela Round" panose="020B0604020202020204" charset="-79"/>
                <a:cs typeface="Varela Round" panose="020B0604020202020204" charset="-79"/>
              </a:rPr>
              <a:t>ציטוט הדברים בדיוק כפי שנאמרו על</a:t>
            </a:r>
            <a:r>
              <a:rPr lang="iw-IL" sz="2800" b="1" dirty="0">
                <a:solidFill>
                  <a:srgbClr val="00B050"/>
                </a:solidFill>
                <a:latin typeface="Varela Round" panose="020B0604020202020204" charset="-79"/>
                <a:cs typeface="Varela Round" panose="020B0604020202020204" charset="-79"/>
              </a:rPr>
              <a:t> ידי </a:t>
            </a:r>
            <a:r>
              <a:rPr lang="he-IL" sz="2800" b="1" dirty="0">
                <a:solidFill>
                  <a:srgbClr val="00B050"/>
                </a:solidFill>
                <a:latin typeface="Varela Round" panose="020B0604020202020204" charset="-79"/>
                <a:cs typeface="Varela Round" panose="020B0604020202020204" charset="-79"/>
              </a:rPr>
              <a:t>מי שאמר אותם.</a:t>
            </a:r>
          </a:p>
          <a:p>
            <a:pPr marL="0" lvl="0" indent="0" algn="ctr" rtl="1">
              <a:lnSpc>
                <a:spcPct val="150000"/>
              </a:lnSpc>
              <a:spcBef>
                <a:spcPts val="0"/>
              </a:spcBef>
              <a:spcAft>
                <a:spcPts val="0"/>
              </a:spcAft>
              <a:buClr>
                <a:srgbClr val="002060"/>
              </a:buClr>
              <a:buSzPts val="2800"/>
              <a:buNone/>
            </a:pPr>
            <a:r>
              <a:rPr lang="he-IL" sz="2800" b="1" dirty="0">
                <a:solidFill>
                  <a:srgbClr val="C00000"/>
                </a:solidFill>
                <a:latin typeface="Varela Round" panose="020B0604020202020204" charset="-79"/>
                <a:cs typeface="Varela Round" panose="020B0604020202020204" charset="-79"/>
              </a:rPr>
              <a:t>מדוע מצטטים בדיוק את הדברים?</a:t>
            </a:r>
            <a:endParaRPr sz="1050" dirty="0">
              <a:solidFill>
                <a:srgbClr val="C00000"/>
              </a:solidFill>
              <a:latin typeface="Varela Round" panose="020B0604020202020204" charset="-79"/>
              <a:cs typeface="Varela Round" panose="020B0604020202020204" charset="-79"/>
            </a:endParaRPr>
          </a:p>
          <a:p>
            <a:pPr marL="342934" lvl="0" indent="-342934">
              <a:lnSpc>
                <a:spcPct val="150000"/>
              </a:lnSpc>
              <a:spcBef>
                <a:spcPts val="600"/>
              </a:spcBef>
              <a:spcAft>
                <a:spcPts val="0"/>
              </a:spcAft>
              <a:buClr>
                <a:srgbClr val="002060"/>
              </a:buClr>
              <a:buSzPts val="2800"/>
              <a:buChar char="•"/>
            </a:pPr>
            <a:r>
              <a:rPr lang="he-IL" b="1" dirty="0">
                <a:solidFill>
                  <a:schemeClr val="accent3"/>
                </a:solidFill>
                <a:latin typeface="Varela Round" panose="020B0604020202020204" charset="-79"/>
                <a:cs typeface="Varela Round" panose="020B0604020202020204" charset="-79"/>
              </a:rPr>
              <a:t>הבאת דברים מפי אומרם מנטרלת את דעתו של הכותב ומבליטה את מהימנות המידע כלפי הקורא.</a:t>
            </a:r>
          </a:p>
          <a:p>
            <a:pPr marL="342934" indent="-342934">
              <a:lnSpc>
                <a:spcPct val="150000"/>
              </a:lnSpc>
              <a:spcBef>
                <a:spcPts val="600"/>
              </a:spcBef>
              <a:spcAft>
                <a:spcPts val="0"/>
              </a:spcAft>
              <a:buClr>
                <a:srgbClr val="002060"/>
              </a:buClr>
              <a:buSzPts val="2800"/>
              <a:buFont typeface="Calibri" panose="020F0502020204030204" pitchFamily="34" charset="0"/>
              <a:buChar char="•"/>
            </a:pPr>
            <a:r>
              <a:rPr lang="he-IL" b="1" dirty="0">
                <a:solidFill>
                  <a:schemeClr val="accent3"/>
                </a:solidFill>
                <a:latin typeface="Varela Round" panose="020B0604020202020204" charset="-79"/>
                <a:cs typeface="Varela Round" panose="020B0604020202020204" charset="-79"/>
              </a:rPr>
              <a:t>יצירת אמינות כלפי הקורא.</a:t>
            </a:r>
          </a:p>
          <a:p>
            <a:pPr marL="342934" indent="-342934">
              <a:lnSpc>
                <a:spcPct val="150000"/>
              </a:lnSpc>
              <a:spcBef>
                <a:spcPts val="600"/>
              </a:spcBef>
              <a:spcAft>
                <a:spcPts val="0"/>
              </a:spcAft>
              <a:buClr>
                <a:srgbClr val="002060"/>
              </a:buClr>
              <a:buSzPts val="2800"/>
              <a:buFont typeface="Calibri" panose="020F0502020204030204" pitchFamily="34" charset="0"/>
              <a:buChar char="•"/>
            </a:pPr>
            <a:r>
              <a:rPr lang="he-IL" b="1" dirty="0">
                <a:solidFill>
                  <a:schemeClr val="accent3"/>
                </a:solidFill>
                <a:latin typeface="Varela Round" panose="020B0604020202020204" charset="-79"/>
                <a:cs typeface="Varela Round" panose="020B0604020202020204" charset="-79"/>
              </a:rPr>
              <a:t>במצבים מסוימים ליצור סוג של דיאלוג.</a:t>
            </a:r>
          </a:p>
          <a:p>
            <a:pPr marL="342934" indent="-342934">
              <a:lnSpc>
                <a:spcPct val="150000"/>
              </a:lnSpc>
              <a:spcBef>
                <a:spcPts val="600"/>
              </a:spcBef>
              <a:spcAft>
                <a:spcPts val="0"/>
              </a:spcAft>
              <a:buClr>
                <a:srgbClr val="002060"/>
              </a:buClr>
              <a:buSzPts val="2800"/>
              <a:buFont typeface="Calibri" panose="020F0502020204030204" pitchFamily="34" charset="0"/>
              <a:buChar char="•"/>
            </a:pPr>
            <a:endParaRPr lang="he-IL" b="1" dirty="0">
              <a:solidFill>
                <a:schemeClr val="accent3"/>
              </a:solidFill>
              <a:latin typeface="Varela Round" panose="020B0604020202020204" charset="-79"/>
              <a:cs typeface="Varela Round" panose="020B0604020202020204" charset="-79"/>
            </a:endParaRPr>
          </a:p>
          <a:p>
            <a:pPr marL="342934" lvl="0" indent="-342934">
              <a:lnSpc>
                <a:spcPct val="150000"/>
              </a:lnSpc>
              <a:spcBef>
                <a:spcPts val="600"/>
              </a:spcBef>
              <a:spcAft>
                <a:spcPts val="0"/>
              </a:spcAft>
              <a:buClr>
                <a:srgbClr val="002060"/>
              </a:buClr>
              <a:buSzPts val="2800"/>
              <a:buChar char="•"/>
            </a:pPr>
            <a:endParaRPr lang="he-IL" b="1" dirty="0">
              <a:solidFill>
                <a:schemeClr val="accent3"/>
              </a:solidFill>
              <a:latin typeface="Varela Round" panose="020B0604020202020204" charset="-79"/>
              <a:cs typeface="Varela Round" panose="020B0604020202020204" charset="-79"/>
            </a:endParaRPr>
          </a:p>
          <a:p>
            <a:pPr marL="342934" lvl="0" indent="-342934">
              <a:lnSpc>
                <a:spcPct val="150000"/>
              </a:lnSpc>
              <a:spcBef>
                <a:spcPts val="600"/>
              </a:spcBef>
              <a:spcAft>
                <a:spcPts val="0"/>
              </a:spcAft>
              <a:buClr>
                <a:srgbClr val="002060"/>
              </a:buClr>
              <a:buSzPts val="2800"/>
              <a:buChar char="•"/>
            </a:pPr>
            <a:endParaRPr b="1" dirty="0">
              <a:solidFill>
                <a:schemeClr val="accent3"/>
              </a:solidFill>
              <a:latin typeface="Varela Round" panose="020B0604020202020204" charset="-79"/>
              <a:cs typeface="Varela Round" panose="020B0604020202020204" charset="-79"/>
            </a:endParaRPr>
          </a:p>
          <a:p>
            <a:pPr marL="0" lvl="0" indent="0" algn="r" rtl="1">
              <a:lnSpc>
                <a:spcPct val="150000"/>
              </a:lnSpc>
              <a:spcBef>
                <a:spcPts val="600"/>
              </a:spcBef>
              <a:spcAft>
                <a:spcPts val="0"/>
              </a:spcAft>
              <a:buClr>
                <a:srgbClr val="002060"/>
              </a:buClr>
              <a:buSzPts val="2800"/>
              <a:buNone/>
            </a:pPr>
            <a:endParaRPr sz="2800" dirty="0">
              <a:solidFill>
                <a:srgbClr val="00B050"/>
              </a:solidFill>
              <a:latin typeface="Varela Round" panose="020B0604020202020204" charset="-79"/>
              <a:cs typeface="Varela Round" panose="020B0604020202020204" charset="-79"/>
            </a:endParaRPr>
          </a:p>
          <a:p>
            <a:pPr marL="0" lvl="0" indent="0" algn="r" rtl="1">
              <a:lnSpc>
                <a:spcPct val="150000"/>
              </a:lnSpc>
              <a:spcBef>
                <a:spcPts val="600"/>
              </a:spcBef>
              <a:spcAft>
                <a:spcPts val="0"/>
              </a:spcAft>
              <a:buClr>
                <a:srgbClr val="002060"/>
              </a:buClr>
              <a:buSzPts val="2400"/>
              <a:buNone/>
            </a:pPr>
            <a:endParaRPr dirty="0"/>
          </a:p>
          <a:p>
            <a:pPr marL="342934" lvl="0" indent="-190534" algn="r" rtl="1">
              <a:lnSpc>
                <a:spcPct val="150000"/>
              </a:lnSpc>
              <a:spcBef>
                <a:spcPts val="600"/>
              </a:spcBef>
              <a:spcAft>
                <a:spcPts val="0"/>
              </a:spcAft>
              <a:buClr>
                <a:srgbClr val="002060"/>
              </a:buClr>
              <a:buSzPts val="2400"/>
              <a:buNone/>
            </a:pPr>
            <a:endParaRPr dirty="0"/>
          </a:p>
          <a:p>
            <a:pPr marL="342934" lvl="0" indent="-190534" algn="r" rtl="1">
              <a:lnSpc>
                <a:spcPct val="150000"/>
              </a:lnSpc>
              <a:spcBef>
                <a:spcPts val="600"/>
              </a:spcBef>
              <a:spcAft>
                <a:spcPts val="0"/>
              </a:spcAft>
              <a:buClr>
                <a:srgbClr val="002060"/>
              </a:buClr>
              <a:buSzPts val="2400"/>
              <a:buNone/>
            </a:pPr>
            <a:endParaRPr dirty="0"/>
          </a:p>
          <a:p>
            <a:pPr marL="342934" lvl="0" indent="-190534" algn="r" rtl="1">
              <a:lnSpc>
                <a:spcPct val="150000"/>
              </a:lnSpc>
              <a:spcBef>
                <a:spcPts val="600"/>
              </a:spcBef>
              <a:spcAft>
                <a:spcPts val="0"/>
              </a:spcAft>
              <a:buClr>
                <a:srgbClr val="002060"/>
              </a:buClr>
              <a:buSzPts val="2400"/>
              <a:buNone/>
            </a:pPr>
            <a:endParaRPr dirty="0"/>
          </a:p>
        </p:txBody>
      </p:sp>
      <p:sp>
        <p:nvSpPr>
          <p:cNvPr id="5" name="בועת דיבור: מלבן עם פינות מעוגלות 4">
            <a:extLst>
              <a:ext uri="{FF2B5EF4-FFF2-40B4-BE49-F238E27FC236}">
                <a16:creationId xmlns:a16="http://schemas.microsoft.com/office/drawing/2014/main" id="{FB1167C5-2B6A-4139-8F10-3529D293BB9B}"/>
              </a:ext>
            </a:extLst>
          </p:cNvPr>
          <p:cNvSpPr/>
          <p:nvPr/>
        </p:nvSpPr>
        <p:spPr>
          <a:xfrm>
            <a:off x="4936264" y="3766288"/>
            <a:ext cx="2022764" cy="1038765"/>
          </a:xfrm>
          <a:prstGeom prst="wedgeRoundRectCallout">
            <a:avLst>
              <a:gd name="adj1" fmla="val -283465"/>
              <a:gd name="adj2" fmla="val 163513"/>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b="1" dirty="0">
                <a:solidFill>
                  <a:schemeClr val="tx1"/>
                </a:solidFill>
              </a:rPr>
              <a:t>דברים בשם אומרם</a:t>
            </a:r>
          </a:p>
        </p:txBody>
      </p:sp>
    </p:spTree>
    <p:extLst>
      <p:ext uri="{BB962C8B-B14F-4D97-AF65-F5344CB8AC3E}">
        <p14:creationId xmlns:p14="http://schemas.microsoft.com/office/powerpoint/2010/main" val="318264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2549768" y="217176"/>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sz="4000" dirty="0">
                <a:solidFill>
                  <a:schemeClr val="accent1">
                    <a:lumMod val="75000"/>
                  </a:schemeClr>
                </a:solidFill>
              </a:rPr>
              <a:t>דיבור ישיר</a:t>
            </a:r>
            <a:endParaRPr sz="4000" dirty="0">
              <a:solidFill>
                <a:schemeClr val="accent1">
                  <a:lumMod val="75000"/>
                </a:schemeClr>
              </a:solidFill>
            </a:endParaRPr>
          </a:p>
        </p:txBody>
      </p:sp>
      <p:sp>
        <p:nvSpPr>
          <p:cNvPr id="5" name="מציין מיקום טקסט 4">
            <a:extLst>
              <a:ext uri="{FF2B5EF4-FFF2-40B4-BE49-F238E27FC236}">
                <a16:creationId xmlns:a16="http://schemas.microsoft.com/office/drawing/2014/main" id="{7A296068-9E14-4ED7-BA05-2F755FC0BB4F}"/>
              </a:ext>
            </a:extLst>
          </p:cNvPr>
          <p:cNvSpPr>
            <a:spLocks noGrp="1"/>
          </p:cNvSpPr>
          <p:nvPr>
            <p:ph type="body" idx="4294967295"/>
          </p:nvPr>
        </p:nvSpPr>
        <p:spPr>
          <a:xfrm>
            <a:off x="515275" y="1185681"/>
            <a:ext cx="8306992" cy="540000"/>
          </a:xfrm>
        </p:spPr>
        <p:txBody>
          <a:bodyPr/>
          <a:lstStyle/>
          <a:p>
            <a:r>
              <a:rPr lang="he-IL" dirty="0"/>
              <a:t>סימני פיסוק</a:t>
            </a:r>
          </a:p>
        </p:txBody>
      </p:sp>
      <p:sp>
        <p:nvSpPr>
          <p:cNvPr id="2" name="Google Shape;481;p45">
            <a:extLst>
              <a:ext uri="{FF2B5EF4-FFF2-40B4-BE49-F238E27FC236}">
                <a16:creationId xmlns:a16="http://schemas.microsoft.com/office/drawing/2014/main" id="{5503EA96-AF57-4D04-B862-962A48776161}"/>
              </a:ext>
            </a:extLst>
          </p:cNvPr>
          <p:cNvSpPr/>
          <p:nvPr/>
        </p:nvSpPr>
        <p:spPr>
          <a:xfrm>
            <a:off x="192506" y="2681218"/>
            <a:ext cx="11139020" cy="3168073"/>
          </a:xfrm>
          <a:prstGeom prst="flowChartTerminator">
            <a:avLst/>
          </a:prstGeom>
          <a:noFill/>
          <a:ln>
            <a:noFill/>
          </a:ln>
        </p:spPr>
        <p:txBody>
          <a:bodyPr spcFirstLastPara="1" wrap="square" lIns="91425" tIns="45700" rIns="91425" bIns="45700" anchor="ctr" anchorCtr="0">
            <a:noAutofit/>
          </a:bodyPr>
          <a:lstStyle/>
          <a:p>
            <a:pPr marL="342900" lvl="0" indent="-342900" algn="r" rtl="1">
              <a:buFont typeface="Arial" panose="020B0604020202020204" pitchFamily="34" charset="0"/>
              <a:buChar char="•"/>
            </a:pPr>
            <a:r>
              <a:rPr lang="he-IL" sz="2800" b="1" dirty="0">
                <a:solidFill>
                  <a:schemeClr val="accent5">
                    <a:lumMod val="50000"/>
                  </a:schemeClr>
                </a:solidFill>
                <a:latin typeface="Varela Round" panose="020B0604020202020204" charset="-79"/>
                <a:cs typeface="Varela Round" panose="020B0604020202020204" charset="-79"/>
                <a:sym typeface="Varela Round"/>
              </a:rPr>
              <a:t>שימוש בנקודתיים לפני הציטוט  </a:t>
            </a:r>
            <a:r>
              <a:rPr lang="he-IL" sz="2800" b="1" dirty="0">
                <a:solidFill>
                  <a:srgbClr val="C00000"/>
                </a:solidFill>
                <a:latin typeface="Varela Round" panose="020B0604020202020204" charset="-79"/>
                <a:cs typeface="Varela Round" panose="020B0604020202020204" charset="-79"/>
                <a:sym typeface="Varela Round"/>
              </a:rPr>
              <a:t>:</a:t>
            </a:r>
            <a:r>
              <a:rPr lang="he-IL" sz="3600" b="1" dirty="0">
                <a:solidFill>
                  <a:schemeClr val="accent5">
                    <a:lumMod val="50000"/>
                  </a:schemeClr>
                </a:solidFill>
                <a:latin typeface="Varela Round" panose="020B0604020202020204" charset="-79"/>
                <a:cs typeface="Varela Round" panose="020B0604020202020204" charset="-79"/>
                <a:sym typeface="Varela Round"/>
              </a:rPr>
              <a:t> </a:t>
            </a:r>
          </a:p>
          <a:p>
            <a:pPr marL="342900" lvl="0" indent="-342900" algn="r" rtl="1">
              <a:buFont typeface="Arial" panose="020B0604020202020204" pitchFamily="34" charset="0"/>
              <a:buChar char="•"/>
            </a:pPr>
            <a:endParaRPr lang="he-IL" sz="3600" b="1" dirty="0">
              <a:solidFill>
                <a:schemeClr val="accent5">
                  <a:lumMod val="50000"/>
                </a:schemeClr>
              </a:solidFill>
              <a:latin typeface="Varela Round" panose="020B0604020202020204" charset="-79"/>
              <a:cs typeface="Varela Round" panose="020B0604020202020204" charset="-79"/>
              <a:sym typeface="Varela Round"/>
            </a:endParaRPr>
          </a:p>
          <a:p>
            <a:pPr marL="342900" marR="0" lvl="0" indent="-342900" algn="r" rtl="1">
              <a:spcBef>
                <a:spcPts val="0"/>
              </a:spcBef>
              <a:spcAft>
                <a:spcPts val="0"/>
              </a:spcAft>
              <a:buFont typeface="Arial" panose="020B0604020202020204" pitchFamily="34" charset="0"/>
              <a:buChar char="•"/>
            </a:pPr>
            <a:r>
              <a:rPr lang="he-IL" sz="2800" b="1" dirty="0">
                <a:solidFill>
                  <a:schemeClr val="accent5">
                    <a:lumMod val="50000"/>
                  </a:schemeClr>
                </a:solidFill>
                <a:latin typeface="Varela Round" panose="020B0604020202020204" charset="-79"/>
                <a:cs typeface="Varela Round" panose="020B0604020202020204" charset="-79"/>
                <a:sym typeface="Varela Round"/>
              </a:rPr>
              <a:t>שימוש </a:t>
            </a:r>
            <a:r>
              <a:rPr lang="he-IL" sz="2800" b="1" dirty="0" err="1">
                <a:solidFill>
                  <a:schemeClr val="accent5">
                    <a:lumMod val="50000"/>
                  </a:schemeClr>
                </a:solidFill>
                <a:latin typeface="Varela Round" panose="020B0604020202020204" charset="-79"/>
                <a:cs typeface="Varela Round" panose="020B0604020202020204" charset="-79"/>
                <a:sym typeface="Varela Round"/>
              </a:rPr>
              <a:t>במרכאות</a:t>
            </a:r>
            <a:r>
              <a:rPr lang="he-IL" sz="2800" b="1" dirty="0">
                <a:solidFill>
                  <a:schemeClr val="accent5">
                    <a:lumMod val="50000"/>
                  </a:schemeClr>
                </a:solidFill>
                <a:latin typeface="Varela Round" panose="020B0604020202020204" charset="-79"/>
                <a:cs typeface="Varela Round" panose="020B0604020202020204" charset="-79"/>
                <a:sym typeface="Varela Round"/>
              </a:rPr>
              <a:t> במשפט המצוטט. בתחילתו ובסופו   </a:t>
            </a:r>
            <a:r>
              <a:rPr lang="he-IL" sz="2800" b="1" dirty="0">
                <a:solidFill>
                  <a:srgbClr val="C00000"/>
                </a:solidFill>
                <a:latin typeface="Varela Round" panose="020B0604020202020204" charset="-79"/>
                <a:cs typeface="Varela Round" panose="020B0604020202020204" charset="-79"/>
                <a:sym typeface="Varela Round"/>
              </a:rPr>
              <a:t>"..."</a:t>
            </a:r>
          </a:p>
          <a:p>
            <a:pPr marL="342900" marR="0" lvl="0" indent="-342900" algn="r" rtl="1">
              <a:spcBef>
                <a:spcPts val="0"/>
              </a:spcBef>
              <a:spcAft>
                <a:spcPts val="0"/>
              </a:spcAft>
              <a:buFont typeface="Arial" panose="020B0604020202020204" pitchFamily="34" charset="0"/>
              <a:buChar char="•"/>
            </a:pPr>
            <a:endParaRPr lang="he-IL" sz="2800" b="1" dirty="0">
              <a:solidFill>
                <a:srgbClr val="C00000"/>
              </a:solidFill>
              <a:latin typeface="Varela Round" panose="020B0604020202020204" charset="-79"/>
              <a:cs typeface="Varela Round" panose="020B0604020202020204" charset="-79"/>
              <a:sym typeface="Varela Round"/>
            </a:endParaRPr>
          </a:p>
          <a:p>
            <a:pPr marL="342900" marR="0" lvl="0" indent="-342900" algn="r" rtl="1">
              <a:spcBef>
                <a:spcPts val="0"/>
              </a:spcBef>
              <a:spcAft>
                <a:spcPts val="0"/>
              </a:spcAft>
              <a:buFont typeface="Arial" panose="020B0604020202020204" pitchFamily="34" charset="0"/>
              <a:buChar char="•"/>
            </a:pPr>
            <a:r>
              <a:rPr lang="he-IL" sz="2800" b="1" dirty="0">
                <a:solidFill>
                  <a:schemeClr val="accent5">
                    <a:lumMod val="50000"/>
                  </a:schemeClr>
                </a:solidFill>
                <a:latin typeface="Varela Round" panose="020B0604020202020204" charset="-79"/>
                <a:cs typeface="Varela Round" panose="020B0604020202020204" charset="-79"/>
                <a:sym typeface="Varela Round"/>
              </a:rPr>
              <a:t>כתיבה בגוף ראשון (אני/מדבר)</a:t>
            </a:r>
          </a:p>
          <a:p>
            <a:pPr marL="342900" marR="0" lvl="0" indent="-342900" algn="r" rtl="1">
              <a:spcBef>
                <a:spcPts val="0"/>
              </a:spcBef>
              <a:spcAft>
                <a:spcPts val="0"/>
              </a:spcAft>
              <a:buFont typeface="Arial" panose="020B0604020202020204" pitchFamily="34" charset="0"/>
              <a:buChar char="•"/>
            </a:pPr>
            <a:endParaRPr lang="he-IL" sz="2800" b="1" dirty="0">
              <a:solidFill>
                <a:schemeClr val="accent5">
                  <a:lumMod val="50000"/>
                </a:schemeClr>
              </a:solidFill>
              <a:latin typeface="Varela Round" panose="020B0604020202020204" charset="-79"/>
              <a:cs typeface="Varela Round" panose="020B0604020202020204" charset="-79"/>
              <a:sym typeface="Varela Round"/>
            </a:endParaRPr>
          </a:p>
          <a:p>
            <a:pPr marL="342900" marR="0" lvl="0" indent="-342900" algn="r" rtl="1">
              <a:spcBef>
                <a:spcPts val="0"/>
              </a:spcBef>
              <a:spcAft>
                <a:spcPts val="0"/>
              </a:spcAft>
              <a:buFont typeface="Arial" panose="020B0604020202020204" pitchFamily="34" charset="0"/>
              <a:buChar char="•"/>
            </a:pPr>
            <a:r>
              <a:rPr lang="he-IL" sz="2800" b="1" dirty="0">
                <a:solidFill>
                  <a:schemeClr val="accent5">
                    <a:lumMod val="50000"/>
                  </a:schemeClr>
                </a:solidFill>
                <a:latin typeface="Varela Round" panose="020B0604020202020204" charset="-79"/>
                <a:cs typeface="Varela Round" panose="020B0604020202020204" charset="-79"/>
                <a:sym typeface="Varela Round"/>
              </a:rPr>
              <a:t>אין מילות שיעבוד (ש...)</a:t>
            </a:r>
          </a:p>
          <a:p>
            <a:pPr marL="342900" marR="0" lvl="0" indent="-342900" algn="r" rtl="1">
              <a:spcBef>
                <a:spcPts val="0"/>
              </a:spcBef>
              <a:spcAft>
                <a:spcPts val="0"/>
              </a:spcAft>
              <a:buFont typeface="Arial" panose="020B0604020202020204" pitchFamily="34" charset="0"/>
              <a:buChar char="•"/>
            </a:pPr>
            <a:endParaRPr lang="he-IL" sz="2800" b="1" dirty="0">
              <a:solidFill>
                <a:schemeClr val="accent5">
                  <a:lumMod val="50000"/>
                </a:schemeClr>
              </a:solidFill>
              <a:latin typeface="Varela Round" panose="020B0604020202020204" charset="-79"/>
              <a:cs typeface="Varela Round" panose="020B0604020202020204" charset="-79"/>
              <a:sym typeface="Varela Round"/>
            </a:endParaRPr>
          </a:p>
          <a:p>
            <a:pPr marL="342900" marR="0" lvl="0" indent="-342900" algn="r" rtl="1">
              <a:spcBef>
                <a:spcPts val="0"/>
              </a:spcBef>
              <a:spcAft>
                <a:spcPts val="0"/>
              </a:spcAft>
              <a:buFont typeface="Arial" panose="020B0604020202020204" pitchFamily="34" charset="0"/>
              <a:buChar char="•"/>
            </a:pPr>
            <a:endParaRPr lang="he-IL" sz="2800" b="1" dirty="0">
              <a:solidFill>
                <a:schemeClr val="accent5">
                  <a:lumMod val="50000"/>
                </a:schemeClr>
              </a:solidFill>
              <a:latin typeface="Varela Round" panose="020B0604020202020204" charset="-79"/>
              <a:cs typeface="Varela Round" panose="020B0604020202020204" charset="-79"/>
              <a:sym typeface="Varela Round"/>
            </a:endParaRPr>
          </a:p>
          <a:p>
            <a:pPr marL="342900" marR="0" lvl="0" indent="-342900" algn="r" rtl="1">
              <a:spcBef>
                <a:spcPts val="0"/>
              </a:spcBef>
              <a:spcAft>
                <a:spcPts val="0"/>
              </a:spcAft>
              <a:buFont typeface="Arial" panose="020B0604020202020204" pitchFamily="34" charset="0"/>
              <a:buChar char="•"/>
            </a:pPr>
            <a:endParaRPr sz="2800" b="1" dirty="0">
              <a:solidFill>
                <a:schemeClr val="accent5">
                  <a:lumMod val="50000"/>
                </a:schemeClr>
              </a:solidFill>
              <a:latin typeface="Varela Round" panose="020B0604020202020204" charset="-79"/>
              <a:cs typeface="Varela Round" panose="020B0604020202020204" charset="-79"/>
            </a:endParaRPr>
          </a:p>
        </p:txBody>
      </p:sp>
      <p:sp>
        <p:nvSpPr>
          <p:cNvPr id="3" name="Google Shape;481;p45">
            <a:extLst>
              <a:ext uri="{FF2B5EF4-FFF2-40B4-BE49-F238E27FC236}">
                <a16:creationId xmlns:a16="http://schemas.microsoft.com/office/drawing/2014/main" id="{BE80AC83-CD66-4B62-81DE-21172E91243D}"/>
              </a:ext>
            </a:extLst>
          </p:cNvPr>
          <p:cNvSpPr/>
          <p:nvPr/>
        </p:nvSpPr>
        <p:spPr>
          <a:xfrm>
            <a:off x="3112655" y="4005303"/>
            <a:ext cx="7713544" cy="1988214"/>
          </a:xfrm>
          <a:prstGeom prst="flowChartTerminator">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000" b="1" dirty="0">
              <a:solidFill>
                <a:schemeClr val="accent5">
                  <a:lumMod val="50000"/>
                </a:schemeClr>
              </a:solidFill>
            </a:endParaRPr>
          </a:p>
        </p:txBody>
      </p:sp>
    </p:spTree>
    <p:extLst>
      <p:ext uri="{BB962C8B-B14F-4D97-AF65-F5344CB8AC3E}">
        <p14:creationId xmlns:p14="http://schemas.microsoft.com/office/powerpoint/2010/main" val="17716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chemeClr val="accent1">
                    <a:lumMod val="75000"/>
                  </a:schemeClr>
                </a:solidFill>
              </a:rPr>
              <a:t>דיבור עקיף בתוך דיבור ישיר</a:t>
            </a:r>
            <a:endParaRPr dirty="0">
              <a:solidFill>
                <a:schemeClr val="accent1">
                  <a:lumMod val="75000"/>
                </a:schemeClr>
              </a:solidFill>
            </a:endParaRPr>
          </a:p>
        </p:txBody>
      </p:sp>
      <p:sp>
        <p:nvSpPr>
          <p:cNvPr id="132" name="Google Shape;132;p5"/>
          <p:cNvSpPr txBox="1">
            <a:spLocks noGrp="1"/>
          </p:cNvSpPr>
          <p:nvPr>
            <p:ph type="body" idx="4294967295"/>
          </p:nvPr>
        </p:nvSpPr>
        <p:spPr>
          <a:xfrm>
            <a:off x="515274" y="1074267"/>
            <a:ext cx="11545830" cy="4153058"/>
          </a:xfrm>
          <a:prstGeom prst="rect">
            <a:avLst/>
          </a:prstGeom>
          <a:noFill/>
          <a:ln>
            <a:noFill/>
          </a:ln>
        </p:spPr>
        <p:txBody>
          <a:bodyPr spcFirstLastPara="1" wrap="square" lIns="91425" tIns="45700" rIns="91425" bIns="45700" anchor="t" anchorCtr="0">
            <a:noAutofit/>
          </a:bodyPr>
          <a:lstStyle/>
          <a:p>
            <a:pPr marL="96848" lvl="0" indent="0" algn="r" rtl="1">
              <a:lnSpc>
                <a:spcPct val="200000"/>
              </a:lnSpc>
              <a:spcBef>
                <a:spcPts val="0"/>
              </a:spcBef>
              <a:spcAft>
                <a:spcPts val="0"/>
              </a:spcAft>
              <a:buClr>
                <a:schemeClr val="dk1"/>
              </a:buClr>
              <a:buSzPts val="2800"/>
            </a:pPr>
            <a:endParaRPr lang="he-IL" sz="2400" dirty="0"/>
          </a:p>
          <a:p>
            <a:pPr marL="96848" lvl="0" indent="0" algn="r" rtl="1">
              <a:lnSpc>
                <a:spcPct val="200000"/>
              </a:lnSpc>
              <a:spcBef>
                <a:spcPts val="0"/>
              </a:spcBef>
              <a:spcAft>
                <a:spcPts val="0"/>
              </a:spcAft>
              <a:buClr>
                <a:schemeClr val="dk1"/>
              </a:buClr>
              <a:buSzPts val="2800"/>
              <a:buNone/>
            </a:pPr>
            <a:r>
              <a:rPr lang="he-IL" sz="2400" dirty="0"/>
              <a:t>מומחה לשיווק טוען</a:t>
            </a:r>
            <a:r>
              <a:rPr lang="he-IL" sz="2400" dirty="0">
                <a:solidFill>
                  <a:srgbClr val="C00000"/>
                </a:solidFill>
              </a:rPr>
              <a:t>:</a:t>
            </a:r>
            <a:r>
              <a:rPr lang="he-IL" sz="2400" dirty="0"/>
              <a:t> </a:t>
            </a:r>
            <a:r>
              <a:rPr lang="he-IL" sz="2400" dirty="0">
                <a:solidFill>
                  <a:srgbClr val="C00000"/>
                </a:solidFill>
              </a:rPr>
              <a:t>"</a:t>
            </a:r>
            <a:r>
              <a:rPr lang="he-IL" sz="2400" dirty="0"/>
              <a:t>לחברות ישראליות יש 'תחביב' להיתלות בשמות לועזיים עד כדי כך שהן אינן מתאמצות כלל למצוא שם עברי למוצריהן. לטענתם של בעלי החברות האלה, שם באנגלית נשמע טוב יותר. כלומר אם השם לועזי, יש תחושה שלמוצר יש מעֵין 'מגע של חו"ל'. למרות תחושה זו, במקרים רבים הוכח שהשם הזה אינו מעיד על איכות גבוהה. כיום הצרכנים יודעים שיש מוצרים ישראליים שאיכותם אינה נופלת מזו של מוצרים שיוצרו בחו"ל</a:t>
            </a:r>
            <a:r>
              <a:rPr lang="he-IL" sz="2400" dirty="0">
                <a:solidFill>
                  <a:srgbClr val="C00000"/>
                </a:solidFill>
              </a:rPr>
              <a:t>"</a:t>
            </a:r>
            <a:r>
              <a:rPr lang="he-IL" sz="2400" dirty="0">
                <a:solidFill>
                  <a:schemeClr val="accent6">
                    <a:lumMod val="75000"/>
                  </a:schemeClr>
                </a:solidFill>
              </a:rPr>
              <a:t>.</a:t>
            </a:r>
          </a:p>
          <a:p>
            <a:pPr marL="96848" lvl="0" indent="0" algn="r" rtl="1">
              <a:lnSpc>
                <a:spcPct val="200000"/>
              </a:lnSpc>
              <a:spcBef>
                <a:spcPts val="0"/>
              </a:spcBef>
              <a:spcAft>
                <a:spcPts val="0"/>
              </a:spcAft>
              <a:buClr>
                <a:schemeClr val="dk1"/>
              </a:buClr>
              <a:buSzPts val="2800"/>
              <a:buNone/>
            </a:pPr>
            <a:r>
              <a:rPr lang="he-IL" sz="2400" dirty="0">
                <a:solidFill>
                  <a:schemeClr val="accent6">
                    <a:lumMod val="75000"/>
                  </a:schemeClr>
                </a:solidFill>
              </a:rPr>
              <a:t>										</a:t>
            </a:r>
            <a:r>
              <a:rPr lang="he-IL" sz="1800" b="0" dirty="0">
                <a:solidFill>
                  <a:schemeClr val="accent5"/>
                </a:solidFill>
              </a:rPr>
              <a:t>(מתוך מיצ"ב תשע"ט)</a:t>
            </a:r>
          </a:p>
        </p:txBody>
      </p:sp>
    </p:spTree>
    <p:extLst>
      <p:ext uri="{BB962C8B-B14F-4D97-AF65-F5344CB8AC3E}">
        <p14:creationId xmlns:p14="http://schemas.microsoft.com/office/powerpoint/2010/main" val="3488798546"/>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1375</TotalTime>
  <Words>2820</Words>
  <Application>Microsoft Office PowerPoint</Application>
  <PresentationFormat>מסך רחב</PresentationFormat>
  <Paragraphs>276</Paragraphs>
  <Slides>25</Slides>
  <Notes>24</Notes>
  <HiddenSlides>0</HiddenSlides>
  <MMClips>4</MMClips>
  <ScaleCrop>false</ScaleCrop>
  <HeadingPairs>
    <vt:vector size="6" baseType="variant">
      <vt:variant>
        <vt:lpstr>גופנים בשימוש</vt:lpstr>
      </vt:variant>
      <vt:variant>
        <vt:i4>4</vt:i4>
      </vt:variant>
      <vt:variant>
        <vt:lpstr>ערכת נושא</vt:lpstr>
      </vt:variant>
      <vt:variant>
        <vt:i4>2</vt:i4>
      </vt:variant>
      <vt:variant>
        <vt:lpstr>כותרות שקופיות</vt:lpstr>
      </vt:variant>
      <vt:variant>
        <vt:i4>25</vt:i4>
      </vt:variant>
    </vt:vector>
  </HeadingPairs>
  <TitlesOfParts>
    <vt:vector size="31" baseType="lpstr">
      <vt:lpstr>Arial</vt:lpstr>
      <vt:lpstr>Calibri</vt:lpstr>
      <vt:lpstr>Varela Round</vt:lpstr>
      <vt:lpstr>Calibri Light</vt:lpstr>
      <vt:lpstr>ערכת נושא Office</vt:lpstr>
      <vt:lpstr>1_ערכת נושא Office</vt:lpstr>
      <vt:lpstr>מערכת שיעורים למגזר החרדי</vt:lpstr>
      <vt:lpstr>דיבור ישיר ודיבור עקיף</vt:lpstr>
      <vt:lpstr>מה להביא לשיעור?</vt:lpstr>
      <vt:lpstr>בואו נניח/  נדמיין </vt:lpstr>
      <vt:lpstr>מה נלמד היום? </vt:lpstr>
      <vt:lpstr>דיבור ישיר ודיבור עקיף</vt:lpstr>
      <vt:lpstr> </vt:lpstr>
      <vt:lpstr>דיבור ישיר</vt:lpstr>
      <vt:lpstr>דיבור עקיף בתוך דיבור ישיר</vt:lpstr>
      <vt:lpstr> </vt:lpstr>
      <vt:lpstr>דיבור עקיף</vt:lpstr>
      <vt:lpstr>דיבור עקיף - פיסוק</vt:lpstr>
      <vt:lpstr>פועלי אמירה</vt:lpstr>
      <vt:lpstr>דיבור ישיר</vt:lpstr>
      <vt:lpstr>דוגמה עם דיבור עקיף</vt:lpstr>
      <vt:lpstr>המרות מדיבור ישיר לדיבור עקיף מדיבור עקיף לדיבור ישיר  דוגמה:   הרופאים אומרים: "אנו ממעטים לצחוק למרות שהצחוק תורם לבריאות"  לדיבור עקיף:  הרופאים אומרים שאנו ממעטים לצחוק למרות שהצחוק תורם לבריאות   או לדעת הרופאים אנו ממעטים לצחוק למרות שהצחוק תורם לבריאות    </vt:lpstr>
      <vt:lpstr>המרות מדיבור ישיר לעקיף</vt:lpstr>
      <vt:lpstr>המרות מדיבור עקיף לישיר</vt:lpstr>
      <vt:lpstr>    תחילת דרכו של ר' עקיבא אבות דרבי נתן, פרק ו, משנה ב</vt:lpstr>
      <vt:lpstr>    תחילת דרכו של ר' עקיבא אבות דרבי נתן, פרק ו, משנה ב</vt:lpstr>
      <vt:lpstr>דיבור ישיר בתורה</vt:lpstr>
      <vt:lpstr>לסיכום הנלמד</vt:lpstr>
      <vt:lpstr>משימה לתרגול בבית</vt:lpstr>
      <vt:lpstr>תודה על ההקשבה</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user</dc:creator>
  <cp:lastModifiedBy>נעמה כהן-לוז</cp:lastModifiedBy>
  <cp:revision>217</cp:revision>
  <dcterms:created xsi:type="dcterms:W3CDTF">2020-03-15T19:13:03Z</dcterms:created>
  <dcterms:modified xsi:type="dcterms:W3CDTF">2020-08-28T07:32:20Z</dcterms:modified>
</cp:coreProperties>
</file>