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450" r:id="rId2"/>
    <p:sldId id="443" r:id="rId3"/>
    <p:sldId id="447" r:id="rId4"/>
    <p:sldId id="338" r:id="rId5"/>
    <p:sldId id="439" r:id="rId6"/>
    <p:sldId id="442" r:id="rId7"/>
    <p:sldId id="448" r:id="rId8"/>
    <p:sldId id="435" r:id="rId9"/>
    <p:sldId id="342" r:id="rId10"/>
    <p:sldId id="311" r:id="rId11"/>
    <p:sldId id="319" r:id="rId12"/>
    <p:sldId id="307" r:id="rId13"/>
    <p:sldId id="333" r:id="rId14"/>
    <p:sldId id="295" r:id="rId15"/>
    <p:sldId id="268" r:id="rId16"/>
    <p:sldId id="343" r:id="rId17"/>
    <p:sldId id="277" r:id="rId18"/>
    <p:sldId id="331" r:id="rId19"/>
    <p:sldId id="290" r:id="rId20"/>
    <p:sldId id="438" r:id="rId21"/>
    <p:sldId id="320" r:id="rId22"/>
    <p:sldId id="445" r:id="rId23"/>
    <p:sldId id="449" r:id="rId24"/>
    <p:sldId id="444" r:id="rId25"/>
    <p:sldId id="310" r:id="rId26"/>
    <p:sldId id="441" r:id="rId27"/>
    <p:sldId id="339" r:id="rId28"/>
    <p:sldId id="281"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Varela Round" panose="00000500000000000000" pitchFamily="2" charset="-79"/>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7" roundtripDataSignature="AMtx7mjVAp0669xlZZdN5cjoSy+qGcDV+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it" initials="R" lastIdx="8" clrIdx="0">
    <p:extLst>
      <p:ext uri="{19B8F6BF-5375-455C-9EA6-DF929625EA0E}">
        <p15:presenceInfo xmlns:p15="http://schemas.microsoft.com/office/powerpoint/2012/main" userId="Ronit" providerId="None"/>
      </p:ext>
    </p:extLst>
  </p:cmAuthor>
  <p:cmAuthor id="2" name="Win10" initials="W" lastIdx="8" clrIdx="1">
    <p:extLst>
      <p:ext uri="{19B8F6BF-5375-455C-9EA6-DF929625EA0E}">
        <p15:presenceInfo xmlns:p15="http://schemas.microsoft.com/office/powerpoint/2012/main" userId="441c82f1974438a9" providerId="Windows Live"/>
      </p:ext>
    </p:extLst>
  </p:cmAuthor>
  <p:cmAuthor id="3" name="Mesiba.net" initials="M" lastIdx="1" clrIdx="2"/>
  <p:cmAuthor id="4" name="Talya Buhadana" initials="TB" lastIdx="16" clrIdx="3">
    <p:extLst>
      <p:ext uri="{19B8F6BF-5375-455C-9EA6-DF929625EA0E}">
        <p15:presenceInfo xmlns:p15="http://schemas.microsoft.com/office/powerpoint/2012/main" userId="S-1-5-21-155517832-2704794264-1257202949-74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D6"/>
    <a:srgbClr val="F5F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D9D0F3-2199-473D-AE0D-BFBF3AA64FCB}">
  <a:tblStyle styleId="{D2D9D0F3-2199-473D-AE0D-BFBF3AA64FCB}" styleName="Table_0">
    <a:wholeTbl>
      <a:tcTxStyle b="off" i="off">
        <a:font>
          <a:latin typeface="Varela Round"/>
          <a:ea typeface="Varela Round"/>
          <a:cs typeface="Varela Rou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6206" autoAdjust="0"/>
  </p:normalViewPr>
  <p:slideViewPr>
    <p:cSldViewPr snapToGrid="0">
      <p:cViewPr>
        <p:scale>
          <a:sx n="100" d="100"/>
          <a:sy n="100" d="100"/>
        </p:scale>
        <p:origin x="870" y="210"/>
      </p:cViewPr>
      <p:guideLst>
        <p:guide orient="horz" pos="2160"/>
        <p:guide pos="384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67"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4" dt="2020-07-20T00:16:00.839" idx="1">
    <p:pos x="10" y="10"/>
    <p:text>הבה ונרענן את הגופים מבנה הגופים והזמנים</p:text>
    <p:extLst>
      <p:ext uri="{C676402C-5697-4E1C-873F-D02D1690AC5C}">
        <p15:threadingInfo xmlns:p15="http://schemas.microsoft.com/office/powerpoint/2012/main" timeZoneBias="-180"/>
      </p:ext>
    </p:extLst>
  </p:cm>
  <p:cm authorId="4" dt="2020-07-20T00:18:14.456" idx="2">
    <p:pos x="10" y="146"/>
    <p:text>מה ההבדל בין הפועל כתבתי ושם הפעולה כתיבה? שימו לב: כתיבה נראית לנו כפועל אך אם נבדוק את מאפייני הפועל: האם יש גוף? האם יש זמן? צדקתם! אין גוף וזמן ולכן אינו פועל ומעמדה כשם עצם.</p:text>
    <p:extLst>
      <p:ext uri="{C676402C-5697-4E1C-873F-D02D1690AC5C}">
        <p15:threadingInfo xmlns:p15="http://schemas.microsoft.com/office/powerpoint/2012/main" timeZoneBias="-180">
          <p15:parentCm authorId="4"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07-20T01:30:56.696" idx="16">
    <p:pos x="10" y="10"/>
    <p:text>זהו מתוך הקטע פעלים</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0-07-20T01:05:57.891" idx="12">
    <p:pos x="10" y="10"/>
    <p:text>מהו הווה הרגלי?נכון, מלשון הרגל הווה זה מציין פעולה המתרחשת בדרך כלל או בדרך הטבע</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986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שלום תלמידים,</a:t>
            </a:r>
          </a:p>
          <a:p>
            <a:pPr marL="0" lvl="0" indent="0" algn="r" rtl="0">
              <a:spcBef>
                <a:spcPts val="0"/>
              </a:spcBef>
              <a:spcAft>
                <a:spcPts val="0"/>
              </a:spcAft>
              <a:buNone/>
            </a:pPr>
            <a:r>
              <a:rPr lang="he-IL" dirty="0"/>
              <a:t>ברוכים</a:t>
            </a:r>
            <a:r>
              <a:rPr lang="he-IL" baseline="0" dirty="0"/>
              <a:t> הבאים לשיעור עברית.</a:t>
            </a:r>
            <a:endParaRPr dirty="0"/>
          </a:p>
        </p:txBody>
      </p:sp>
    </p:spTree>
    <p:extLst>
      <p:ext uri="{BB962C8B-B14F-4D97-AF65-F5344CB8AC3E}">
        <p14:creationId xmlns:p14="http://schemas.microsoft.com/office/powerpoint/2010/main" val="770052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קוראת את התשובות.</a:t>
            </a:r>
          </a:p>
          <a:p>
            <a:r>
              <a:rPr lang="he-IL" dirty="0"/>
              <a:t>שימו לב:</a:t>
            </a:r>
            <a:r>
              <a:rPr lang="he-IL" baseline="0" dirty="0"/>
              <a:t> המילים הצבועות באדום אינן פעלים.</a:t>
            </a:r>
          </a:p>
          <a:p>
            <a:r>
              <a:rPr lang="he-IL" baseline="0" dirty="0"/>
              <a:t>קוראת מהשקופית. במילה סיוע </a:t>
            </a:r>
            <a:r>
              <a:rPr lang="he-IL" baseline="0" dirty="0" err="1"/>
              <a:t>וכו</a:t>
            </a:r>
            <a:r>
              <a:rPr lang="he-IL" baseline="0" dirty="0"/>
              <a:t>'..      במילה לעצור </a:t>
            </a:r>
            <a:r>
              <a:rPr lang="he-IL" baseline="0" dirty="0" err="1"/>
              <a:t>וכו</a:t>
            </a:r>
            <a:r>
              <a:rPr lang="he-IL" baseline="0" dirty="0"/>
              <a:t>.....</a:t>
            </a:r>
          </a:p>
          <a:p>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678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הטעות</a:t>
            </a:r>
            <a:r>
              <a:rPr lang="he-IL" baseline="0" dirty="0"/>
              <a:t> הרווחת</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59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4974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תרגול.</a:t>
            </a:r>
            <a:r>
              <a:rPr lang="he-IL" baseline="0" dirty="0"/>
              <a:t> אקרא משפט ואתם תציינו האם הוא נכון או שגוי. </a:t>
            </a:r>
          </a:p>
          <a:p>
            <a:r>
              <a:rPr lang="he-IL" baseline="0" dirty="0"/>
              <a:t>קוראת משפט ראשון:</a:t>
            </a:r>
            <a:r>
              <a:rPr lang="en-US" baseline="0" dirty="0"/>
              <a:t> </a:t>
            </a:r>
            <a:r>
              <a:rPr lang="he-IL" baseline="0" dirty="0"/>
              <a:t>מעלה את התשובה. זכרו שכל מה שאני עושה בעתיד מתחיל בא'. לכן נאמר אבשל ולא יבשל.</a:t>
            </a:r>
          </a:p>
          <a:p>
            <a:r>
              <a:rPr lang="he-IL" dirty="0"/>
              <a:t>חושבת: פועל בזמן הווה  כולל מספר גופים למשל: מלמד: אני מלמד אתה מלמד והוא מלמד , לכן נוסיף בזמן הווה כינוי גוף מפורש כד שנדע למי מתכוונים . אני חושבת.</a:t>
            </a:r>
          </a:p>
          <a:p>
            <a:r>
              <a:rPr lang="he-IL" dirty="0"/>
              <a:t>החדר – גוף שלישי. אפשר להמיר את המילה חדר בכינוי</a:t>
            </a:r>
            <a:r>
              <a:rPr lang="he-IL" baseline="0" dirty="0"/>
              <a:t> גוף "הוא"</a:t>
            </a:r>
          </a:p>
          <a:p>
            <a:r>
              <a:rPr lang="he-IL" baseline="0" dirty="0"/>
              <a:t>עצירה איננה פועל. אין בה זמן וגם לא גוף של מבצע הפעולה. כדי להבחין בין שם לפועל, אפשר גם להוסיף ה"א הידיעה למילה או כינוי שייכות "של". העצירה שלי</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850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נקרא את התשובות</a:t>
            </a:r>
            <a:r>
              <a:rPr lang="he-IL" baseline="0" dirty="0"/>
              <a:t> ונסביר.</a:t>
            </a:r>
          </a:p>
          <a:p>
            <a:r>
              <a:rPr lang="he-IL" baseline="0" dirty="0"/>
              <a:t>המילים להתכונן, ללמוד אין בהן זמן ולא גוף . לכן אינן פועל. מילים אלה הן שמות פועל.</a:t>
            </a:r>
          </a:p>
          <a:p>
            <a:r>
              <a:rPr lang="he-IL" baseline="0" dirty="0"/>
              <a:t>הגעת: יודעים מי הגיע ומתי הגיע. יש גוף וזמן.</a:t>
            </a:r>
          </a:p>
          <a:p>
            <a:r>
              <a:rPr lang="he-IL" baseline="0" dirty="0"/>
              <a:t>רוצה: אני רוצה. יודעים מי רוצה ומתי.</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824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התשובה</a:t>
            </a:r>
            <a:r>
              <a:rPr lang="he-IL" baseline="0" dirty="0"/>
              <a:t> היא:</a:t>
            </a:r>
          </a:p>
          <a:p>
            <a:r>
              <a:rPr lang="he-IL" baseline="0" dirty="0"/>
              <a:t>התעטשות יוצאת דופן כי היא שם ולא פועל. במילה התעטשות אין זמן ואין גוף. ואילו במילים התעטש והתעטשתי יש זמן ויש גוף של עושה הפעולה. אפשר גם להוסיף ה"א הידיעה וכינוי גוף של למילה התעטשות.</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31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נעבור לחלק השני של השיעור ונדבר על משמעויות של הפעלים בהקשרים שונים, בתחומים שונים.</a:t>
            </a:r>
          </a:p>
          <a:p>
            <a:r>
              <a:rPr lang="he-IL" dirty="0"/>
              <a:t>מה מייצגים</a:t>
            </a:r>
            <a:r>
              <a:rPr lang="he-IL" baseline="0" dirty="0"/>
              <a:t> הפעלים?</a:t>
            </a:r>
          </a:p>
          <a:p>
            <a:r>
              <a:rPr lang="he-IL" baseline="0" dirty="0"/>
              <a:t>נכון, הפעלים מייצגים עשייה, התרחשות, ומצבים שונים.</a:t>
            </a:r>
          </a:p>
          <a:p>
            <a:r>
              <a:rPr lang="he-IL" baseline="0" dirty="0"/>
              <a:t>בטקסטים המתארים התרחשות </a:t>
            </a:r>
            <a:r>
              <a:rPr lang="he-IL" baseline="0" dirty="0" err="1"/>
              <a:t>שהיתה</a:t>
            </a:r>
            <a:r>
              <a:rPr lang="he-IL" baseline="0" dirty="0"/>
              <a:t> בעבר, רוב הפעלים יהיו בזמן עבר ואילו בטקסטים המתארים התרחשויות בטבע רוב הפעלים יהיו בזמן הווה.</a:t>
            </a:r>
          </a:p>
          <a:p>
            <a:r>
              <a:rPr lang="he-IL" baseline="0" dirty="0"/>
              <a:t>נקרא שני קטעים ונבין את המשמעות של הפעלים.</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11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נקרא</a:t>
            </a:r>
            <a:r>
              <a:rPr lang="he-IL" baseline="0" dirty="0"/>
              <a:t> יחד את הטקסט.</a:t>
            </a:r>
          </a:p>
          <a:p>
            <a:r>
              <a:rPr lang="he-IL" baseline="0" dirty="0"/>
              <a:t>קוראת.</a:t>
            </a:r>
          </a:p>
          <a:p>
            <a:r>
              <a:rPr lang="he-IL" baseline="0" dirty="0"/>
              <a:t>לוחצת להצגת השאלות בצד הטקסט. קוראת אותן.</a:t>
            </a:r>
          </a:p>
          <a:p>
            <a:r>
              <a:rPr lang="he-IL" baseline="0" dirty="0"/>
              <a:t>עכשיו נקרא טקסט נוסף. שימו לב באיזה זמן הפעלים ומדוע.</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1850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נקרא יחד את הקטע. לאחר ה</a:t>
            </a:r>
            <a:r>
              <a:rPr lang="he-IL" baseline="0" dirty="0"/>
              <a:t>קריאה העתיקו חמישה פעלים בזמן הווה. אמתין דקה.</a:t>
            </a:r>
            <a:endParaRPr lang="he-IL" dirty="0"/>
          </a:p>
          <a:p>
            <a:r>
              <a:rPr lang="he-IL" dirty="0"/>
              <a:t>קוראת.</a:t>
            </a:r>
          </a:p>
          <a:p>
            <a:r>
              <a:rPr lang="he-IL" dirty="0"/>
              <a:t>דוגמאות</a:t>
            </a:r>
            <a:r>
              <a:rPr lang="he-IL" baseline="0" dirty="0"/>
              <a:t> של פעלים בהווה מתוך הקטע: ממלאים, נהוג, נמצא, אפשר, מחוברים, רצופים, מסתיים, מתחיל, </a:t>
            </a:r>
          </a:p>
          <a:p>
            <a:r>
              <a:rPr lang="he-IL" baseline="0" dirty="0"/>
              <a:t>מדוע הפעלים בזמן הווה? כי כאן מתוארת תופעת טבע שמתקיימת כל הזמן.</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2329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מהו הווה הרגלי?</a:t>
            </a:r>
          </a:p>
          <a:p>
            <a:r>
              <a:rPr lang="he-IL" dirty="0"/>
              <a:t>נכון, מלשון הרגל.</a:t>
            </a:r>
            <a:r>
              <a:rPr lang="he-IL" baseline="0" dirty="0"/>
              <a:t> הווה זה מציין פעולה המתרחשת בדרך כלל או בדרך הטבע.</a:t>
            </a:r>
          </a:p>
          <a:p>
            <a:r>
              <a:rPr lang="he-IL" baseline="0" dirty="0"/>
              <a:t>נקרא את שתי הדוגמאות ונבחין בין שני סוגי </a:t>
            </a:r>
            <a:r>
              <a:rPr lang="he-IL" baseline="0" dirty="0" err="1"/>
              <a:t>ההוה</a:t>
            </a:r>
            <a:r>
              <a:rPr lang="he-IL" baseline="0" dirty="0"/>
              <a:t>.</a:t>
            </a:r>
          </a:p>
          <a:p>
            <a:r>
              <a:rPr lang="he-IL" baseline="0" dirty="0"/>
              <a:t>קוראת את הדוגמא ואת ההסברים</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1282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525169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קראו איתי את הקטע והעתיקו שני משפטים עם הווה הרגלי. אמתין דקה.</a:t>
            </a:r>
          </a:p>
          <a:p>
            <a:r>
              <a:rPr lang="he-IL" dirty="0"/>
              <a:t>קוראת ואחר כך מפעילה</a:t>
            </a:r>
            <a:r>
              <a:rPr lang="he-IL" baseline="0" dirty="0"/>
              <a:t> את הטיימר.</a:t>
            </a:r>
          </a:p>
          <a:p>
            <a:r>
              <a:rPr lang="he-IL" baseline="0" dirty="0"/>
              <a:t>אחרי דקה:</a:t>
            </a:r>
          </a:p>
          <a:p>
            <a:r>
              <a:rPr lang="he-IL" baseline="0" dirty="0"/>
              <a:t>עוברת לשקופית הבאה לבדיקה.</a:t>
            </a:r>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018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קראו איתי את הקטע והעתיקו שני משפטים עם הווה הרגלי. אמתין דקה.</a:t>
            </a:r>
          </a:p>
          <a:p>
            <a:r>
              <a:rPr lang="he-IL" dirty="0"/>
              <a:t>קוראת ואחר כך מפעילה</a:t>
            </a:r>
            <a:r>
              <a:rPr lang="he-IL" baseline="0" dirty="0"/>
              <a:t> את הטיימר.</a:t>
            </a:r>
          </a:p>
          <a:p>
            <a:r>
              <a:rPr lang="he-IL" baseline="0" dirty="0"/>
              <a:t>אחרי דקה:</a:t>
            </a:r>
          </a:p>
          <a:p>
            <a:r>
              <a:rPr lang="he-IL" baseline="0" dirty="0"/>
              <a:t>עוברת לשקופית הבאה לבדיקה.</a:t>
            </a:r>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2098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a:t>
            </a:r>
            <a:r>
              <a:rPr lang="he-IL" baseline="0" dirty="0"/>
              <a:t> סיום, תרגול קצר של הזמנים בפועל.</a:t>
            </a:r>
          </a:p>
          <a:p>
            <a:r>
              <a:rPr lang="he-IL" baseline="0" dirty="0"/>
              <a:t>התבוננו בתמונה. כתבו פעלים בזמן עבר, הווה ועתיד.</a:t>
            </a:r>
          </a:p>
          <a:p>
            <a:r>
              <a:rPr lang="he-IL" baseline="0" dirty="0"/>
              <a:t>אמתין 2 דקות</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191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אז מה למדנו היום?</a:t>
            </a:r>
            <a:r>
              <a:rPr lang="he-IL" baseline="0" dirty="0"/>
              <a:t> קוראת.</a:t>
            </a:r>
          </a:p>
          <a:p>
            <a:endParaRPr lang="he-IL" baseline="0" dirty="0"/>
          </a:p>
          <a:p>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670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קוראת את השקופית.</a:t>
            </a:r>
          </a:p>
          <a:p>
            <a:r>
              <a:rPr lang="he-IL"/>
              <a:t>שלום ולהתראות</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617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אמתין לכם מספר שניות כדי להתארגן.</a:t>
            </a:r>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603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קוראת את ההוראה שבשקופית.</a:t>
            </a:r>
          </a:p>
          <a:p>
            <a:r>
              <a:rPr lang="he-IL" dirty="0"/>
              <a:t>אמתין</a:t>
            </a:r>
            <a:r>
              <a:rPr lang="he-IL" baseline="0" dirty="0"/>
              <a:t> שתי דקות.</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311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ממתינה שתי דקות </a:t>
            </a:r>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383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ממתינה שתי דקות .</a:t>
            </a:r>
          </a:p>
          <a:p>
            <a:r>
              <a:rPr lang="he-IL" dirty="0"/>
              <a:t>אין לי אפשרות לראות איך מיינתם את הפריטים שבתמונה.</a:t>
            </a:r>
          </a:p>
          <a:p>
            <a:r>
              <a:rPr lang="he-IL" dirty="0"/>
              <a:t>אני מיינתי לשתי קבוצות: שמות ופעלים.</a:t>
            </a:r>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00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54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נבין איך פעלים בנויים כדי שנוכל לזהות ולהבחין בין שם לפועל.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לדוגמא:1. הפועל צילמתי.</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מי צילם? אני</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מתי צילמתי? בעבר</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אם כן, יש כאן גוף וזמן. אכן לפנינו פועל.</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 2. ומה עם המילה "לטייל"? האם היא פועל? בואו נבדוק.</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מי לטייל? לא ברור מי טייל.</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מתי לטייל? לא ברור הזמן.</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אמנם קיים כאן שורש והמילה נראית כפועל, איננו יודעים מי עשה את הפעולה ומתי. כדי לקבל את המידע הזה, עלינו להרחיב ולהשלים למשפט.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לדוגמא: </a:t>
            </a:r>
            <a:r>
              <a:rPr kumimoji="0" lang="he-IL" sz="1800" b="1" i="0" u="none" strike="noStrike" kern="0" cap="none" spc="50" normalizeH="0" baseline="0" noProof="0" dirty="0">
                <a:ln w="0"/>
                <a:solidFill>
                  <a:srgbClr val="FF0000"/>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רחל </a:t>
            </a: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מתכננת לטייל מחר.</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rPr>
              <a:t>רק באמצעות ההרחבה הבנו מי הגוף ומה הזמן.</a:t>
            </a:r>
            <a:endParaRPr kumimoji="0" lang="he-IL" sz="54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Varela Round" panose="00000500000000000000" pitchFamily="2" charset="-79"/>
              <a:cs typeface="Varela Round" panose="00000500000000000000" pitchFamily="2" charset="-79"/>
              <a:sym typeface="Arial"/>
            </a:endParaRPr>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6646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נחזור על הגופים והזמנים שלמדתם בשנים</a:t>
            </a:r>
            <a:r>
              <a:rPr lang="he-IL" baseline="0" dirty="0"/>
              <a:t> הקודמות.</a:t>
            </a:r>
          </a:p>
          <a:p>
            <a:r>
              <a:rPr lang="he-IL" baseline="0" dirty="0"/>
              <a:t>קוראת את השקופית.</a:t>
            </a:r>
            <a:endParaRPr lang="he-IL" dirty="0"/>
          </a:p>
        </p:txBody>
      </p:sp>
      <p:sp>
        <p:nvSpPr>
          <p:cNvPr id="4" name="Slide Number Placeholder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1683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a:t>
            </a:r>
            <a:r>
              <a:rPr lang="he-IL" baseline="0" dirty="0"/>
              <a:t> פעלים בקטע.</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678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1" y="2693989"/>
            <a:ext cx="10363200"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8" name="מלבן מעוגל 7"/>
          <p:cNvSpPr/>
          <p:nvPr userDrawn="1"/>
        </p:nvSpPr>
        <p:spPr>
          <a:xfrm>
            <a:off x="-1488810" y="6410588"/>
            <a:ext cx="3246400"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extLst>
      <p:ext uri="{BB962C8B-B14F-4D97-AF65-F5344CB8AC3E}">
        <p14:creationId xmlns:p14="http://schemas.microsoft.com/office/powerpoint/2010/main" val="386838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מונה">
  <p:cSld name="כותרת ותמונה">
    <p:spTree>
      <p:nvGrpSpPr>
        <p:cNvPr id="1" name="Shape 58"/>
        <p:cNvGrpSpPr/>
        <p:nvPr/>
      </p:nvGrpSpPr>
      <p:grpSpPr>
        <a:xfrm>
          <a:off x="0" y="0"/>
          <a:ext cx="0" cy="0"/>
          <a:chOff x="0" y="0"/>
          <a:chExt cx="0" cy="0"/>
        </a:xfrm>
      </p:grpSpPr>
      <p:sp>
        <p:nvSpPr>
          <p:cNvPr id="59" name="Google Shape;59;p22"/>
          <p:cNvSpPr>
            <a:spLocks noGrp="1"/>
          </p:cNvSpPr>
          <p:nvPr>
            <p:ph type="pic" idx="2"/>
          </p:nvPr>
        </p:nvSpPr>
        <p:spPr>
          <a:xfrm>
            <a:off x="161147" y="964351"/>
            <a:ext cx="8483175" cy="5721551"/>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60" name="Google Shape;60;p22"/>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2"/>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2" name="Google Shape;62;p22"/>
          <p:cNvSpPr/>
          <p:nvPr/>
        </p:nvSpPr>
        <p:spPr>
          <a:xfrm>
            <a:off x="11032901" y="950191"/>
            <a:ext cx="1159099" cy="347376"/>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dirty="0">
                <a:solidFill>
                  <a:schemeClr val="lt1"/>
                </a:solidFill>
                <a:latin typeface="Varela Round"/>
                <a:ea typeface="Varela Round"/>
                <a:cs typeface="Varela Round"/>
                <a:sym typeface="Varela Round"/>
              </a:rPr>
              <a:t> </a:t>
            </a:r>
            <a:endParaRPr dirty="0">
              <a:latin typeface="Varela Round" panose="00000500000000000000" pitchFamily="2" charset="-79"/>
              <a:cs typeface="Varela Round" panose="00000500000000000000" pitchFamily="2" charset="-79"/>
            </a:endParaRPr>
          </a:p>
        </p:txBody>
      </p:sp>
      <p:sp>
        <p:nvSpPr>
          <p:cNvPr id="63" name="Google Shape;63;p22"/>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4" name="Google Shape;64;p22"/>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Rectangle 4">
            <a:extLst>
              <a:ext uri="{FF2B5EF4-FFF2-40B4-BE49-F238E27FC236}">
                <a16:creationId xmlns:a16="http://schemas.microsoft.com/office/drawing/2014/main" id="{DC000BC7-1E2F-414F-B76C-57D54D948B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FD9BB17-FC49-48F6-B39D-CBC6C383BC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99B215-E2D0-4A1B-AC1F-2ED8BD505D8E}"/>
              </a:ext>
            </a:extLst>
          </p:cNvPr>
          <p:cNvSpPr>
            <a:spLocks noGrp="1" noChangeArrowheads="1"/>
          </p:cNvSpPr>
          <p:nvPr>
            <p:ph type="sldNum" sz="quarter" idx="12"/>
          </p:nvPr>
        </p:nvSpPr>
        <p:spPr>
          <a:ln/>
        </p:spPr>
        <p:txBody>
          <a:bodyPr/>
          <a:lstStyle>
            <a:lvl1pPr>
              <a:defRPr/>
            </a:lvl1pPr>
          </a:lstStyle>
          <a:p>
            <a:fld id="{95D1BDB0-E6B5-4BFF-A228-8981F0AF4E27}" type="slidenum">
              <a:rPr lang="he-IL" altLang="he-IL"/>
              <a:pPr/>
              <a:t>‹#›</a:t>
            </a:fld>
            <a:endParaRPr lang="en-US" altLang="he-IL"/>
          </a:p>
        </p:txBody>
      </p:sp>
    </p:spTree>
    <p:extLst>
      <p:ext uri="{BB962C8B-B14F-4D97-AF65-F5344CB8AC3E}">
        <p14:creationId xmlns:p14="http://schemas.microsoft.com/office/powerpoint/2010/main" val="161225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4013F0-2D3F-4EB6-AC6C-7275DD0094F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2B744A-846E-461A-99D3-A4FFF8C78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DDFD41-B172-46D1-B045-B81C3963C49B}"/>
              </a:ext>
            </a:extLst>
          </p:cNvPr>
          <p:cNvSpPr>
            <a:spLocks noGrp="1" noChangeArrowheads="1"/>
          </p:cNvSpPr>
          <p:nvPr>
            <p:ph type="sldNum" sz="quarter" idx="12"/>
          </p:nvPr>
        </p:nvSpPr>
        <p:spPr>
          <a:ln/>
        </p:spPr>
        <p:txBody>
          <a:bodyPr/>
          <a:lstStyle>
            <a:lvl1pPr>
              <a:defRPr/>
            </a:lvl1pPr>
          </a:lstStyle>
          <a:p>
            <a:fld id="{835C396B-C290-4853-B6AB-F92C5FEE2FF9}" type="slidenum">
              <a:rPr lang="he-IL" altLang="he-IL"/>
              <a:pPr/>
              <a:t>‹#›</a:t>
            </a:fld>
            <a:endParaRPr lang="en-US" altLang="he-IL"/>
          </a:p>
        </p:txBody>
      </p:sp>
    </p:spTree>
    <p:extLst>
      <p:ext uri="{BB962C8B-B14F-4D97-AF65-F5344CB8AC3E}">
        <p14:creationId xmlns:p14="http://schemas.microsoft.com/office/powerpoint/2010/main" val="324718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45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ED37376-002F-44F0-BC45-9B9221B1AFF7}"/>
              </a:ext>
            </a:extLst>
          </p:cNvPr>
          <p:cNvSpPr>
            <a:spLocks noGrp="1"/>
          </p:cNvSpPr>
          <p:nvPr>
            <p:ph type="dt" sz="half" idx="10"/>
          </p:nvPr>
        </p:nvSpPr>
        <p:spPr/>
        <p:txBody>
          <a:bodyPr/>
          <a:lstStyle>
            <a:lvl1pPr rtl="0" eaLnBrk="0" fontAlgn="base" hangingPunct="0">
              <a:spcBef>
                <a:spcPct val="0"/>
              </a:spcBef>
              <a:spcAft>
                <a:spcPct val="0"/>
              </a:spcAft>
              <a:defRPr>
                <a:latin typeface="Varela Round" panose="00000500000000000000" pitchFamily="2" charset="-79"/>
              </a:defRPr>
            </a:lvl1pPr>
          </a:lstStyle>
          <a:p>
            <a:pPr>
              <a:defRPr/>
            </a:pPr>
            <a:fld id="{7323FD4F-983D-4E0E-94BA-3F753859F8DB}" type="datetimeFigureOut">
              <a:rPr lang="he-IL" smtClean="0"/>
              <a:pPr>
                <a:defRPr/>
              </a:pPr>
              <a:t>ד'/אלול/תש"ף</a:t>
            </a:fld>
            <a:endParaRPr lang="he-IL" dirty="0"/>
          </a:p>
        </p:txBody>
      </p:sp>
      <p:sp>
        <p:nvSpPr>
          <p:cNvPr id="5" name="מציין מיקום של כותרת תחתונה 4">
            <a:extLst>
              <a:ext uri="{FF2B5EF4-FFF2-40B4-BE49-F238E27FC236}">
                <a16:creationId xmlns:a16="http://schemas.microsoft.com/office/drawing/2014/main" id="{97E0EA89-0270-40FA-85C9-93A143DB0CC4}"/>
              </a:ext>
            </a:extLst>
          </p:cNvPr>
          <p:cNvSpPr>
            <a:spLocks noGrp="1"/>
          </p:cNvSpPr>
          <p:nvPr>
            <p:ph type="ftr" sz="quarter" idx="11"/>
          </p:nvPr>
        </p:nvSpPr>
        <p:spPr/>
        <p:txBody>
          <a:bodyPr/>
          <a:lstStyle>
            <a:lvl1pPr rtl="0" eaLnBrk="0" fontAlgn="base" hangingPunct="0">
              <a:spcBef>
                <a:spcPct val="0"/>
              </a:spcBef>
              <a:spcAft>
                <a:spcPct val="0"/>
              </a:spcAft>
              <a:defRPr>
                <a:latin typeface="Varela Round" panose="00000500000000000000" pitchFamily="2" charset="-79"/>
              </a:defRPr>
            </a:lvl1pPr>
          </a:lstStyle>
          <a:p>
            <a:pPr>
              <a:defRPr/>
            </a:pPr>
            <a:endParaRPr lang="he-IL" dirty="0"/>
          </a:p>
        </p:txBody>
      </p:sp>
      <p:sp>
        <p:nvSpPr>
          <p:cNvPr id="6" name="מציין מיקום של מספר שקופית 5">
            <a:extLst>
              <a:ext uri="{FF2B5EF4-FFF2-40B4-BE49-F238E27FC236}">
                <a16:creationId xmlns:a16="http://schemas.microsoft.com/office/drawing/2014/main" id="{62A1F7D4-043B-4F21-A366-FD5D03D190E6}"/>
              </a:ext>
            </a:extLst>
          </p:cNvPr>
          <p:cNvSpPr>
            <a:spLocks noGrp="1"/>
          </p:cNvSpPr>
          <p:nvPr>
            <p:ph type="sldNum" sz="quarter" idx="12"/>
          </p:nvPr>
        </p:nvSpPr>
        <p:spPr/>
        <p:txBody>
          <a:bodyPr/>
          <a:lstStyle>
            <a:lvl1pPr rtl="0" eaLnBrk="0" hangingPunct="0">
              <a:defRPr>
                <a:latin typeface="Varela Round" panose="00000500000000000000" pitchFamily="2" charset="-79"/>
              </a:defRPr>
            </a:lvl1pPr>
          </a:lstStyle>
          <a:p>
            <a:fld id="{1CBDEA49-8FE0-48EC-B157-18794FA729E8}" type="slidenum">
              <a:rPr lang="he-IL" altLang="he-IL" smtClean="0"/>
              <a:pPr/>
              <a:t>‹#›</a:t>
            </a:fld>
            <a:endParaRPr lang="he-IL" altLang="he-IL" dirty="0"/>
          </a:p>
        </p:txBody>
      </p:sp>
    </p:spTree>
    <p:extLst>
      <p:ext uri="{BB962C8B-B14F-4D97-AF65-F5344CB8AC3E}">
        <p14:creationId xmlns:p14="http://schemas.microsoft.com/office/powerpoint/2010/main" val="119316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4" y="1396872"/>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latin typeface="Varela Round" panose="00000500000000000000" pitchFamily="2" charset="-79"/>
                <a:cs typeface="Varela Round" panose="00000500000000000000" pitchFamily="2" charset="-79"/>
              </a:rPr>
              <a:t>  </a:t>
            </a:r>
          </a:p>
        </p:txBody>
      </p:sp>
      <p:sp>
        <p:nvSpPr>
          <p:cNvPr id="2" name="כותרת 1"/>
          <p:cNvSpPr>
            <a:spLocks noGrp="1"/>
          </p:cNvSpPr>
          <p:nvPr>
            <p:ph type="ctrTitle"/>
          </p:nvPr>
        </p:nvSpPr>
        <p:spPr>
          <a:xfrm>
            <a:off x="2" y="1640910"/>
            <a:ext cx="12192000" cy="1260000"/>
          </a:xfrm>
          <a:prstGeom prst="rect">
            <a:avLst/>
          </a:prstGeom>
        </p:spPr>
        <p:txBody>
          <a:bodyPr anchor="ctr" anchorCtr="0">
            <a:noAutofit/>
          </a:bodyPr>
          <a:lstStyle>
            <a:lvl1pPr algn="ctr">
              <a:defRPr sz="66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sp>
        <p:nvSpPr>
          <p:cNvPr id="8" name="מלבן מעוגל 7"/>
          <p:cNvSpPr/>
          <p:nvPr userDrawn="1"/>
        </p:nvSpPr>
        <p:spPr>
          <a:xfrm>
            <a:off x="9501144" y="5870970"/>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sp>
        <p:nvSpPr>
          <p:cNvPr id="12" name="Google Shape;11;p2"/>
          <p:cNvSpPr txBox="1">
            <a:spLocks noGrp="1"/>
          </p:cNvSpPr>
          <p:nvPr>
            <p:ph type="subTitle" idx="1"/>
          </p:nvPr>
        </p:nvSpPr>
        <p:spPr>
          <a:xfrm>
            <a:off x="2"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1" y="3734824"/>
            <a:ext cx="12191999" cy="720000"/>
          </a:xfrm>
        </p:spPr>
        <p:txBody>
          <a:bodyPr anchor="ctr">
            <a:noAutofit/>
          </a:bodyPr>
          <a:lstStyle>
            <a:lvl1pPr marL="0" indent="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6" y="87234"/>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65915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שער - מערכת שידורים לאומית">
    <p:spTree>
      <p:nvGrpSpPr>
        <p:cNvPr id="1" name=""/>
        <p:cNvGrpSpPr/>
        <p:nvPr/>
      </p:nvGrpSpPr>
      <p:grpSpPr>
        <a:xfrm>
          <a:off x="0" y="0"/>
          <a:ext cx="0" cy="0"/>
          <a:chOff x="0" y="0"/>
          <a:chExt cx="0" cy="0"/>
        </a:xfrm>
      </p:grpSpPr>
      <p:sp>
        <p:nvSpPr>
          <p:cNvPr id="2" name="כותרת 1"/>
          <p:cNvSpPr>
            <a:spLocks noGrp="1"/>
          </p:cNvSpPr>
          <p:nvPr>
            <p:ph type="ctrTitle"/>
          </p:nvPr>
        </p:nvSpPr>
        <p:spPr>
          <a:xfrm>
            <a:off x="516000" y="2693989"/>
            <a:ext cx="11160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anose="00000500000000000000" pitchFamily="2" charset="-79"/>
              <a:cs typeface="Varela Round" panose="00000500000000000000" pitchFamily="2" charset="-79"/>
            </a:endParaRPr>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
        <p:nvSpPr>
          <p:cNvPr id="3" name="Rectangle 2">
            <a:extLst>
              <a:ext uri="{FF2B5EF4-FFF2-40B4-BE49-F238E27FC236}">
                <a16:creationId xmlns:a16="http://schemas.microsoft.com/office/drawing/2014/main" id="{6F2D798A-D3EB-4AD6-BA0D-6AF5A272CB65}"/>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arela Round" panose="00000500000000000000" pitchFamily="2" charset="-79"/>
            </a:endParaRPr>
          </a:p>
        </p:txBody>
      </p:sp>
      <p:sp>
        <p:nvSpPr>
          <p:cNvPr id="11" name="Rectangle 10">
            <a:extLst>
              <a:ext uri="{FF2B5EF4-FFF2-40B4-BE49-F238E27FC236}">
                <a16:creationId xmlns:a16="http://schemas.microsoft.com/office/drawing/2014/main" id="{5661D397-1081-475E-877E-2C0275DD9CD7}"/>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arela Round" panose="00000500000000000000" pitchFamily="2" charset="-79"/>
            </a:endParaRPr>
          </a:p>
        </p:txBody>
      </p:sp>
      <p:sp>
        <p:nvSpPr>
          <p:cNvPr id="13" name="Rectangle 12">
            <a:extLst>
              <a:ext uri="{FF2B5EF4-FFF2-40B4-BE49-F238E27FC236}">
                <a16:creationId xmlns:a16="http://schemas.microsoft.com/office/drawing/2014/main" id="{F3C9C924-5BCF-44F6-9D2C-C85E4D329EC9}"/>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arela Round" panose="00000500000000000000" pitchFamily="2" charset="-79"/>
            </a:endParaRPr>
          </a:p>
        </p:txBody>
      </p:sp>
      <p:sp>
        <p:nvSpPr>
          <p:cNvPr id="14" name="Rectangle 13">
            <a:extLst>
              <a:ext uri="{FF2B5EF4-FFF2-40B4-BE49-F238E27FC236}">
                <a16:creationId xmlns:a16="http://schemas.microsoft.com/office/drawing/2014/main" id="{7FB07856-A797-4811-9A80-36465708097A}"/>
              </a:ext>
            </a:extLst>
          </p:cNvPr>
          <p:cNvSpPr/>
          <p:nvPr userDrawn="1"/>
        </p:nvSpPr>
        <p:spPr>
          <a:xfrm>
            <a:off x="-3261642"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arela Round" panose="00000500000000000000" pitchFamily="2" charset="-79"/>
            </a:endParaRPr>
          </a:p>
        </p:txBody>
      </p:sp>
    </p:spTree>
    <p:extLst>
      <p:ext uri="{BB962C8B-B14F-4D97-AF65-F5344CB8AC3E}">
        <p14:creationId xmlns:p14="http://schemas.microsoft.com/office/powerpoint/2010/main" val="245637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5" r:id="rId2"/>
    <p:sldLayoutId id="2147483659" r:id="rId3"/>
    <p:sldLayoutId id="2147483660" r:id="rId4"/>
    <p:sldLayoutId id="2147483661" r:id="rId5"/>
    <p:sldLayoutId id="2147483662" r:id="rId6"/>
    <p:sldLayoutId id="2147483663" r:id="rId7"/>
    <p:sldLayoutId id="2147483664"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NN9IgGTwbF0&amp;feature=youtu.be" TargetMode="External"/><Relationship Id="rId2" Type="http://schemas.openxmlformats.org/officeDocument/2006/relationships/hyperlink" Target="https://youtu.be/NN9IgGTwbF0" TargetMode="External"/><Relationship Id="rId1" Type="http://schemas.openxmlformats.org/officeDocument/2006/relationships/slideLayout" Target="../slideLayouts/slideLayout9.xml"/><Relationship Id="rId4" Type="http://schemas.openxmlformats.org/officeDocument/2006/relationships/hyperlink" Target="https://drive.google.com/open?id=1825Jnh59ECpyLkwk_TBAzvosMxiEoCG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7.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131719"/>
            <a:ext cx="12192001" cy="1470216"/>
          </a:xfrm>
        </p:spPr>
        <p:txBody>
          <a:bodyPr>
            <a:normAutofit/>
          </a:bodyPr>
          <a:lstStyle/>
          <a:p>
            <a:r>
              <a:rPr lang="he-IL" dirty="0"/>
              <a:t>מערכת שיעורים למגזר החרדי</a:t>
            </a:r>
          </a:p>
        </p:txBody>
      </p:sp>
      <p:sp>
        <p:nvSpPr>
          <p:cNvPr id="3" name="Rectangle 2">
            <a:extLst>
              <a:ext uri="{FF2B5EF4-FFF2-40B4-BE49-F238E27FC236}">
                <a16:creationId xmlns:a16="http://schemas.microsoft.com/office/drawing/2014/main" id="{6D096B80-AF29-435E-8795-1A387C87F6BD}"/>
              </a:ext>
            </a:extLst>
          </p:cNvPr>
          <p:cNvSpPr/>
          <p:nvPr/>
        </p:nvSpPr>
        <p:spPr>
          <a:xfrm>
            <a:off x="12279398" y="6653"/>
            <a:ext cx="2404790" cy="663867"/>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latin typeface="Varela Round" panose="00000500000000000000" pitchFamily="2" charset="-79"/>
                <a:cs typeface="Varela Round" panose="00000500000000000000" pitchFamily="2" charset="-79"/>
              </a:rPr>
              <a:t>שקופית זו היא חובה</a:t>
            </a:r>
            <a:endParaRPr lang="en-US" dirty="0">
              <a:solidFill>
                <a:srgbClr val="002060"/>
              </a:solidFill>
              <a:latin typeface="Varela Round" panose="00000500000000000000" pitchFamily="2" charset="-79"/>
            </a:endParaRPr>
          </a:p>
        </p:txBody>
      </p:sp>
      <p:sp>
        <p:nvSpPr>
          <p:cNvPr id="4" name="Rectangle 4">
            <a:extLst>
              <a:ext uri="{FF2B5EF4-FFF2-40B4-BE49-F238E27FC236}">
                <a16:creationId xmlns:a16="http://schemas.microsoft.com/office/drawing/2014/main" id="{4494B9A1-1541-45E7-9ACE-02721554E39F}"/>
              </a:ext>
            </a:extLst>
          </p:cNvPr>
          <p:cNvSpPr/>
          <p:nvPr/>
        </p:nvSpPr>
        <p:spPr>
          <a:xfrm>
            <a:off x="12279398" y="746985"/>
            <a:ext cx="2404790" cy="423968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dirty="0">
              <a:solidFill>
                <a:srgbClr val="002060"/>
              </a:solidFill>
              <a:latin typeface="Varela Round" panose="00000500000000000000" pitchFamily="2" charset="-79"/>
              <a:cs typeface="Varela Round" panose="00000500000000000000" pitchFamily="2" charset="-79"/>
            </a:endParaRPr>
          </a:p>
          <a:p>
            <a:pPr algn="ctr"/>
            <a:r>
              <a:rPr lang="he-IL" b="1" dirty="0">
                <a:solidFill>
                  <a:srgbClr val="002060"/>
                </a:solidFill>
                <a:latin typeface="Varela Round" panose="00000500000000000000" pitchFamily="2" charset="-79"/>
                <a:cs typeface="Varela Round" panose="00000500000000000000" pitchFamily="2" charset="-79"/>
              </a:rPr>
              <a:t>עליכם להתקין את הפונט </a:t>
            </a:r>
            <a:r>
              <a:rPr lang="en-US" b="1" dirty="0">
                <a:solidFill>
                  <a:srgbClr val="002060"/>
                </a:solidFill>
                <a:latin typeface="Varela Round" panose="00000500000000000000" pitchFamily="2" charset="-79"/>
              </a:rPr>
              <a:t>Varela</a:t>
            </a:r>
            <a:r>
              <a:rPr lang="he-IL" b="1" dirty="0">
                <a:solidFill>
                  <a:srgbClr val="002060"/>
                </a:solidFill>
                <a:latin typeface="Varela Round" panose="00000500000000000000" pitchFamily="2" charset="-79"/>
                <a:cs typeface="Varela Round" panose="00000500000000000000" pitchFamily="2" charset="-79"/>
              </a:rPr>
              <a:t> </a:t>
            </a:r>
            <a:r>
              <a:rPr lang="en-US" b="1" dirty="0">
                <a:solidFill>
                  <a:srgbClr val="002060"/>
                </a:solidFill>
                <a:latin typeface="Varela Round" panose="00000500000000000000" pitchFamily="2" charset="-79"/>
              </a:rPr>
              <a:t>Round</a:t>
            </a:r>
            <a:r>
              <a:rPr lang="he-IL" b="1" dirty="0">
                <a:solidFill>
                  <a:srgbClr val="002060"/>
                </a:solidFill>
                <a:latin typeface="Varela Round" panose="00000500000000000000" pitchFamily="2" charset="-79"/>
                <a:cs typeface="Varela Round" panose="00000500000000000000" pitchFamily="2" charset="-79"/>
              </a:rPr>
              <a:t> לפני תחילת העבודה.</a:t>
            </a:r>
          </a:p>
          <a:p>
            <a:pPr algn="ctr"/>
            <a:r>
              <a:rPr lang="he-IL" dirty="0">
                <a:solidFill>
                  <a:srgbClr val="002060"/>
                </a:solidFill>
                <a:latin typeface="Varela Round" panose="00000500000000000000" pitchFamily="2" charset="-79"/>
                <a:cs typeface="Varela Round" panose="00000500000000000000" pitchFamily="2" charset="-79"/>
              </a:rPr>
              <a:t>אם ברצונכם לצפות בהנחיות להתקנת פונט </a:t>
            </a:r>
            <a:r>
              <a:rPr lang="en-US" dirty="0">
                <a:solidFill>
                  <a:srgbClr val="002060"/>
                </a:solidFill>
                <a:latin typeface="Varela Round" panose="00000500000000000000" pitchFamily="2" charset="-79"/>
              </a:rPr>
              <a:t>Varela Round</a:t>
            </a:r>
            <a:r>
              <a:rPr lang="he-IL" dirty="0">
                <a:solidFill>
                  <a:srgbClr val="002060"/>
                </a:solidFill>
                <a:latin typeface="Varela Round" panose="00000500000000000000" pitchFamily="2" charset="-79"/>
                <a:cs typeface="Varela Round" panose="00000500000000000000" pitchFamily="2" charset="-79"/>
              </a:rPr>
              <a:t>, תוכלו לעשות זאת בקלות. </a:t>
            </a:r>
          </a:p>
          <a:p>
            <a:pPr algn="ctr"/>
            <a:r>
              <a:rPr lang="he-IL" dirty="0">
                <a:solidFill>
                  <a:srgbClr val="002060"/>
                </a:solidFill>
                <a:latin typeface="Varela Round" panose="00000500000000000000" pitchFamily="2" charset="-79"/>
                <a:cs typeface="Varela Round" panose="00000500000000000000" pitchFamily="2" charset="-79"/>
              </a:rPr>
              <a:t>צפו בסרטון הבא:</a:t>
            </a:r>
            <a:r>
              <a:rPr lang="en-US" dirty="0">
                <a:solidFill>
                  <a:srgbClr val="002060"/>
                </a:solidFill>
                <a:latin typeface="Varela Round" panose="00000500000000000000" pitchFamily="2" charset="-79"/>
              </a:rPr>
              <a:t> </a:t>
            </a:r>
            <a:endParaRPr lang="he-IL" dirty="0">
              <a:solidFill>
                <a:srgbClr val="002060"/>
              </a:solidFill>
              <a:latin typeface="Varela Round" panose="00000500000000000000" pitchFamily="2" charset="-79"/>
              <a:cs typeface="Varela Round" panose="00000500000000000000" pitchFamily="2" charset="-79"/>
            </a:endParaRPr>
          </a:p>
          <a:p>
            <a:pPr algn="ctr"/>
            <a:br>
              <a:rPr lang="en-US" dirty="0">
                <a:solidFill>
                  <a:srgbClr val="002060"/>
                </a:solidFill>
                <a:latin typeface="Varela Round" panose="00000500000000000000" pitchFamily="2" charset="-79"/>
                <a:hlinkClick r:id="rId2"/>
              </a:rPr>
            </a:br>
            <a:r>
              <a:rPr lang="en-US" dirty="0">
                <a:solidFill>
                  <a:srgbClr val="002060"/>
                </a:solidFill>
                <a:latin typeface="Varela Round" panose="00000500000000000000" pitchFamily="2" charset="-79"/>
                <a:hlinkClick r:id="rId3"/>
              </a:rPr>
              <a:t>https://www.youtube.com/watch?v=NN9IgGTwbF0&amp;feature=youtu.be</a:t>
            </a:r>
            <a:endParaRPr lang="en-US" dirty="0">
              <a:solidFill>
                <a:srgbClr val="002060"/>
              </a:solidFill>
              <a:latin typeface="Varela Round" panose="00000500000000000000" pitchFamily="2" charset="-79"/>
            </a:endParaRPr>
          </a:p>
        </p:txBody>
      </p:sp>
      <p:sp>
        <p:nvSpPr>
          <p:cNvPr id="5" name="Rectangle 2">
            <a:extLst>
              <a:ext uri="{FF2B5EF4-FFF2-40B4-BE49-F238E27FC236}">
                <a16:creationId xmlns:a16="http://schemas.microsoft.com/office/drawing/2014/main" id="{07336567-3BEF-48E7-A00C-1582E175DD05}"/>
              </a:ext>
            </a:extLst>
          </p:cNvPr>
          <p:cNvSpPr/>
          <p:nvPr/>
        </p:nvSpPr>
        <p:spPr>
          <a:xfrm>
            <a:off x="12279398" y="5063135"/>
            <a:ext cx="2404790" cy="115691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latin typeface="Varela Round" panose="00000500000000000000" pitchFamily="2" charset="-79"/>
                <a:cs typeface="Varela Round" panose="00000500000000000000" pitchFamily="2" charset="-79"/>
                <a:hlinkClick r:id="rId4"/>
              </a:rPr>
              <a:t>קישור</a:t>
            </a:r>
            <a:r>
              <a:rPr lang="he-IL" dirty="0">
                <a:solidFill>
                  <a:srgbClr val="002060"/>
                </a:solidFill>
                <a:latin typeface="Varela Round" panose="00000500000000000000" pitchFamily="2" charset="-79"/>
                <a:cs typeface="Varela Round" panose="00000500000000000000" pitchFamily="2" charset="-79"/>
              </a:rPr>
              <a:t> להורדת הפונט</a:t>
            </a:r>
            <a:br>
              <a:rPr lang="en-US" dirty="0">
                <a:solidFill>
                  <a:srgbClr val="002060"/>
                </a:solidFill>
                <a:latin typeface="Varela Round" panose="00000500000000000000" pitchFamily="2" charset="-79"/>
              </a:rPr>
            </a:br>
            <a:r>
              <a:rPr lang="he-IL" dirty="0">
                <a:solidFill>
                  <a:srgbClr val="002060"/>
                </a:solidFill>
                <a:latin typeface="Varela Round" panose="00000500000000000000" pitchFamily="2" charset="-79"/>
                <a:cs typeface="Varela Round" panose="00000500000000000000" pitchFamily="2" charset="-79"/>
              </a:rPr>
              <a:t>(אשרו את הודעת האבטחה) </a:t>
            </a:r>
            <a:endParaRPr lang="en-US" dirty="0">
              <a:solidFill>
                <a:srgbClr val="002060"/>
              </a:solidFill>
              <a:latin typeface="Varela Round" panose="00000500000000000000" pitchFamily="2" charset="-79"/>
            </a:endParaRPr>
          </a:p>
        </p:txBody>
      </p:sp>
      <p:sp>
        <p:nvSpPr>
          <p:cNvPr id="2" name="מלבן 1"/>
          <p:cNvSpPr/>
          <p:nvPr/>
        </p:nvSpPr>
        <p:spPr>
          <a:xfrm>
            <a:off x="5473521" y="332146"/>
            <a:ext cx="1390919" cy="1687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57558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2"/>
          </p:nvPr>
        </p:nvSpPr>
        <p:spPr>
          <a:xfrm>
            <a:off x="827315" y="1788584"/>
            <a:ext cx="10962970" cy="843877"/>
          </a:xfrm>
        </p:spPr>
        <p:txBody>
          <a:bodyPr>
            <a:noAutofit/>
          </a:bodyPr>
          <a:lstStyle/>
          <a:p>
            <a:pPr marL="76200" indent="0">
              <a:buNone/>
            </a:pPr>
            <a:r>
              <a:rPr lang="he-IL" sz="2800" dirty="0"/>
              <a:t>נקרא את הקטע שלפנינו, שימו לב למילים המודגשות וקבעו מי מהן פועל.</a:t>
            </a:r>
          </a:p>
          <a:p>
            <a:endParaRPr lang="he-IL" sz="2800" dirty="0"/>
          </a:p>
          <a:p>
            <a:endParaRPr lang="he-IL" sz="2800" dirty="0"/>
          </a:p>
          <a:p>
            <a:endParaRPr lang="he-IL" sz="2800" dirty="0"/>
          </a:p>
        </p:txBody>
      </p:sp>
      <p:sp>
        <p:nvSpPr>
          <p:cNvPr id="3" name="תיבת טקסט 2">
            <a:extLst>
              <a:ext uri="{FF2B5EF4-FFF2-40B4-BE49-F238E27FC236}">
                <a16:creationId xmlns:a16="http://schemas.microsoft.com/office/drawing/2014/main" id="{777ABF80-BA49-42FE-801F-EFD7110A6ECF}"/>
              </a:ext>
            </a:extLst>
          </p:cNvPr>
          <p:cNvSpPr txBox="1"/>
          <p:nvPr/>
        </p:nvSpPr>
        <p:spPr>
          <a:xfrm>
            <a:off x="5339588" y="186839"/>
            <a:ext cx="4315076" cy="1015663"/>
          </a:xfrm>
          <a:prstGeom prst="rect">
            <a:avLst/>
          </a:prstGeom>
          <a:noFill/>
        </p:spPr>
        <p:txBody>
          <a:bodyPr wrap="square" rtlCol="1">
            <a:spAutoFit/>
          </a:bodyPr>
          <a:lstStyle/>
          <a:p>
            <a:r>
              <a:rPr lang="he-IL" sz="6000" dirty="0">
                <a:solidFill>
                  <a:srgbClr val="002060"/>
                </a:solidFill>
                <a:latin typeface="Varela Round"/>
                <a:cs typeface="Varela Round"/>
                <a:sym typeface="Varela Round"/>
              </a:rPr>
              <a:t>חלק א'</a:t>
            </a:r>
          </a:p>
        </p:txBody>
      </p:sp>
      <p:sp>
        <p:nvSpPr>
          <p:cNvPr id="5" name="Rectangle 4"/>
          <p:cNvSpPr/>
          <p:nvPr/>
        </p:nvSpPr>
        <p:spPr>
          <a:xfrm>
            <a:off x="100361" y="2545373"/>
            <a:ext cx="11898351" cy="3943644"/>
          </a:xfrm>
          <a:prstGeom prst="rect">
            <a:avLst/>
          </a:prstGeom>
          <a:solidFill>
            <a:schemeClr val="tx2"/>
          </a:solidFill>
        </p:spPr>
        <p:txBody>
          <a:bodyPr wrap="square">
            <a:spAutoFit/>
          </a:bodyPr>
          <a:lstStyle/>
          <a:p>
            <a:pPr algn="ctr" rtl="1">
              <a:lnSpc>
                <a:spcPct val="107000"/>
              </a:lnSpc>
              <a:spcAft>
                <a:spcPts val="800"/>
              </a:spcAft>
            </a:pPr>
            <a:r>
              <a:rPr lang="he-IL" dirty="0">
                <a:latin typeface="Calibri" panose="020F0502020204030204" pitchFamily="34" charset="0"/>
                <a:ea typeface="Calibri" panose="020F0502020204030204" pitchFamily="34" charset="0"/>
                <a:cs typeface="Varela Round" panose="00000500000000000000" pitchFamily="2" charset="-79"/>
              </a:rPr>
              <a:t> </a:t>
            </a:r>
            <a:r>
              <a:rPr lang="he-IL" sz="2800" b="1" dirty="0">
                <a:latin typeface="Calibri" panose="020F0502020204030204" pitchFamily="34" charset="0"/>
                <a:ea typeface="Calibri" panose="020F0502020204030204" pitchFamily="34" charset="0"/>
                <a:cs typeface="Varela Round" panose="00000500000000000000" pitchFamily="2" charset="-79"/>
              </a:rPr>
              <a:t>השריפה בכרמל</a:t>
            </a:r>
            <a:endParaRPr lang="en-US" sz="2000" b="1" dirty="0">
              <a:latin typeface="Calibri" panose="020F0502020204030204" pitchFamily="34" charset="0"/>
              <a:ea typeface="Calibri" panose="020F0502020204030204" pitchFamily="34" charset="0"/>
              <a:cs typeface="Varela Round" panose="00000500000000000000" pitchFamily="2" charset="-79"/>
            </a:endParaRPr>
          </a:p>
          <a:p>
            <a:pPr algn="r" rtl="1">
              <a:lnSpc>
                <a:spcPct val="107000"/>
              </a:lnSpc>
              <a:spcAft>
                <a:spcPts val="800"/>
              </a:spcAft>
            </a:pPr>
            <a:r>
              <a:rPr lang="he-IL" sz="2800" dirty="0">
                <a:latin typeface="Calibri" panose="020F0502020204030204" pitchFamily="34" charset="0"/>
                <a:ea typeface="Calibri" panose="020F0502020204030204" pitchFamily="34" charset="0"/>
                <a:cs typeface="Varela Round" panose="00000500000000000000" pitchFamily="2" charset="-79"/>
              </a:rPr>
              <a:t>במהלך חג החנוכה בשנת תשע"א בסביבות השעה 11:00 לפני הצהריים, </a:t>
            </a:r>
            <a:r>
              <a:rPr lang="he-IL" sz="2800" b="1" dirty="0">
                <a:latin typeface="Calibri" panose="020F0502020204030204" pitchFamily="34" charset="0"/>
                <a:ea typeface="Calibri" panose="020F0502020204030204" pitchFamily="34" charset="0"/>
                <a:cs typeface="Varela Round" panose="00000500000000000000" pitchFamily="2" charset="-79"/>
              </a:rPr>
              <a:t>התלקחה שריפה</a:t>
            </a:r>
            <a:r>
              <a:rPr lang="he-IL" sz="2800" dirty="0">
                <a:latin typeface="Calibri" panose="020F0502020204030204" pitchFamily="34" charset="0"/>
                <a:ea typeface="Calibri" panose="020F0502020204030204" pitchFamily="34" charset="0"/>
                <a:cs typeface="Varela Round" panose="00000500000000000000" pitchFamily="2" charset="-79"/>
              </a:rPr>
              <a:t> באזור הכרמל.</a:t>
            </a:r>
            <a:endParaRPr lang="en-US" sz="2800" dirty="0">
              <a:latin typeface="Calibri" panose="020F0502020204030204" pitchFamily="34" charset="0"/>
              <a:ea typeface="Calibri" panose="020F0502020204030204" pitchFamily="34" charset="0"/>
              <a:cs typeface="Varela Round" panose="00000500000000000000" pitchFamily="2" charset="-79"/>
            </a:endParaRPr>
          </a:p>
          <a:p>
            <a:pPr algn="r" rtl="1">
              <a:lnSpc>
                <a:spcPct val="107000"/>
              </a:lnSpc>
              <a:spcAft>
                <a:spcPts val="800"/>
              </a:spcAft>
            </a:pPr>
            <a:r>
              <a:rPr lang="he-IL" sz="2800" dirty="0">
                <a:latin typeface="Calibri" panose="020F0502020204030204" pitchFamily="34" charset="0"/>
                <a:ea typeface="Calibri" panose="020F0502020204030204" pitchFamily="34" charset="0"/>
                <a:cs typeface="Varela Round" panose="00000500000000000000" pitchFamily="2" charset="-79"/>
              </a:rPr>
              <a:t>במהלך אותו היום </a:t>
            </a:r>
            <a:r>
              <a:rPr lang="he-IL" sz="2800" b="1" dirty="0">
                <a:latin typeface="Calibri" panose="020F0502020204030204" pitchFamily="34" charset="0"/>
                <a:ea typeface="Calibri" panose="020F0502020204030204" pitchFamily="34" charset="0"/>
                <a:cs typeface="Varela Round" panose="00000500000000000000" pitchFamily="2" charset="-79"/>
              </a:rPr>
              <a:t>נשבו</a:t>
            </a:r>
            <a:r>
              <a:rPr lang="he-IL" sz="2800" dirty="0">
                <a:latin typeface="Calibri" panose="020F0502020204030204" pitchFamily="34" charset="0"/>
                <a:ea typeface="Calibri" panose="020F0502020204030204" pitchFamily="34" charset="0"/>
                <a:cs typeface="Varela Round" panose="00000500000000000000" pitchFamily="2" charset="-79"/>
              </a:rPr>
              <a:t> רוחות חזקות </a:t>
            </a:r>
            <a:r>
              <a:rPr lang="he-IL" sz="2800" b="1" dirty="0">
                <a:latin typeface="Calibri" panose="020F0502020204030204" pitchFamily="34" charset="0"/>
                <a:ea typeface="Calibri" panose="020F0502020204030204" pitchFamily="34" charset="0"/>
                <a:cs typeface="Varela Round" panose="00000500000000000000" pitchFamily="2" charset="-79"/>
              </a:rPr>
              <a:t>שליבו</a:t>
            </a:r>
            <a:r>
              <a:rPr lang="he-IL" sz="2800" dirty="0">
                <a:latin typeface="Calibri" panose="020F0502020204030204" pitchFamily="34" charset="0"/>
                <a:ea typeface="Calibri" panose="020F0502020204030204" pitchFamily="34" charset="0"/>
                <a:cs typeface="Varela Round" panose="00000500000000000000" pitchFamily="2" charset="-79"/>
              </a:rPr>
              <a:t> את האש, וזו </a:t>
            </a:r>
            <a:r>
              <a:rPr lang="he-IL" sz="2800" b="1" dirty="0">
                <a:latin typeface="Calibri" panose="020F0502020204030204" pitchFamily="34" charset="0"/>
                <a:ea typeface="Calibri" panose="020F0502020204030204" pitchFamily="34" charset="0"/>
                <a:cs typeface="Varela Round" panose="00000500000000000000" pitchFamily="2" charset="-79"/>
              </a:rPr>
              <a:t>התפשטה</a:t>
            </a:r>
            <a:r>
              <a:rPr lang="he-IL" sz="2800" dirty="0">
                <a:latin typeface="Calibri" panose="020F0502020204030204" pitchFamily="34" charset="0"/>
                <a:ea typeface="Calibri" panose="020F0502020204030204" pitchFamily="34" charset="0"/>
                <a:cs typeface="Varela Round" panose="00000500000000000000" pitchFamily="2" charset="-79"/>
              </a:rPr>
              <a:t> במהירות לאזורים נוספים, ביניהם: נחל חיק, שמורת הר אלון וקיבוץ בית אורן, וכולם </a:t>
            </a:r>
            <a:r>
              <a:rPr lang="he-IL" sz="2800" b="1" dirty="0">
                <a:latin typeface="Calibri" panose="020F0502020204030204" pitchFamily="34" charset="0"/>
                <a:ea typeface="Calibri" panose="020F0502020204030204" pitchFamily="34" charset="0"/>
                <a:cs typeface="Varela Round" panose="00000500000000000000" pitchFamily="2" charset="-79"/>
              </a:rPr>
              <a:t>ניזוקו </a:t>
            </a:r>
            <a:r>
              <a:rPr lang="he-IL" sz="2800" dirty="0">
                <a:latin typeface="Calibri" panose="020F0502020204030204" pitchFamily="34" charset="0"/>
                <a:ea typeface="Calibri" panose="020F0502020204030204" pitchFamily="34" charset="0"/>
                <a:cs typeface="Varela Round" panose="00000500000000000000" pitchFamily="2" charset="-79"/>
              </a:rPr>
              <a:t>קשות.</a:t>
            </a:r>
            <a:endParaRPr lang="en-US" sz="2800" dirty="0">
              <a:latin typeface="Calibri" panose="020F0502020204030204" pitchFamily="34" charset="0"/>
              <a:ea typeface="Calibri" panose="020F0502020204030204" pitchFamily="34" charset="0"/>
              <a:cs typeface="Varela Round" panose="00000500000000000000" pitchFamily="2" charset="-79"/>
            </a:endParaRPr>
          </a:p>
          <a:p>
            <a:pPr algn="r" rtl="1">
              <a:lnSpc>
                <a:spcPct val="107000"/>
              </a:lnSpc>
              <a:spcAft>
                <a:spcPts val="800"/>
              </a:spcAft>
            </a:pPr>
            <a:r>
              <a:rPr lang="he-IL" sz="2800" dirty="0">
                <a:latin typeface="Calibri" panose="020F0502020204030204" pitchFamily="34" charset="0"/>
                <a:ea typeface="Calibri" panose="020F0502020204030204" pitchFamily="34" charset="0"/>
                <a:cs typeface="Varela Round" panose="00000500000000000000" pitchFamily="2" charset="-79"/>
              </a:rPr>
              <a:t>ישראל </a:t>
            </a:r>
            <a:r>
              <a:rPr lang="he-IL" sz="2800" b="1" dirty="0">
                <a:latin typeface="Calibri" panose="020F0502020204030204" pitchFamily="34" charset="0"/>
                <a:ea typeface="Calibri" panose="020F0502020204030204" pitchFamily="34" charset="0"/>
                <a:cs typeface="Varela Round" panose="00000500000000000000" pitchFamily="2" charset="-79"/>
              </a:rPr>
              <a:t>קיבלה</a:t>
            </a:r>
            <a:r>
              <a:rPr lang="he-IL" sz="2800" dirty="0">
                <a:latin typeface="Calibri" panose="020F0502020204030204" pitchFamily="34" charset="0"/>
                <a:ea typeface="Calibri" panose="020F0502020204030204" pitchFamily="34" charset="0"/>
                <a:cs typeface="Varela Round" panose="00000500000000000000" pitchFamily="2" charset="-79"/>
              </a:rPr>
              <a:t> </a:t>
            </a:r>
            <a:r>
              <a:rPr lang="he-IL" sz="2800" b="1" dirty="0">
                <a:latin typeface="Calibri" panose="020F0502020204030204" pitchFamily="34" charset="0"/>
                <a:ea typeface="Calibri" panose="020F0502020204030204" pitchFamily="34" charset="0"/>
                <a:cs typeface="Varela Round" panose="00000500000000000000" pitchFamily="2" charset="-79"/>
              </a:rPr>
              <a:t>סיוע</a:t>
            </a:r>
            <a:r>
              <a:rPr lang="he-IL" sz="2800" dirty="0">
                <a:latin typeface="Calibri" panose="020F0502020204030204" pitchFamily="34" charset="0"/>
                <a:ea typeface="Calibri" panose="020F0502020204030204" pitchFamily="34" charset="0"/>
                <a:cs typeface="Varela Round" panose="00000500000000000000" pitchFamily="2" charset="-79"/>
              </a:rPr>
              <a:t> אווירי רב ממדינות שונות בעולם כדי </a:t>
            </a:r>
            <a:r>
              <a:rPr lang="he-IL" sz="2800" b="1" dirty="0">
                <a:latin typeface="Calibri" panose="020F0502020204030204" pitchFamily="34" charset="0"/>
                <a:ea typeface="Calibri" panose="020F0502020204030204" pitchFamily="34" charset="0"/>
                <a:cs typeface="Varela Round" panose="00000500000000000000" pitchFamily="2" charset="-79"/>
              </a:rPr>
              <a:t>לעצור</a:t>
            </a:r>
            <a:r>
              <a:rPr lang="he-IL" sz="2800" dirty="0">
                <a:latin typeface="Calibri" panose="020F0502020204030204" pitchFamily="34" charset="0"/>
                <a:ea typeface="Calibri" panose="020F0502020204030204" pitchFamily="34" charset="0"/>
                <a:cs typeface="Varela Round" panose="00000500000000000000" pitchFamily="2" charset="-79"/>
              </a:rPr>
              <a:t> את </a:t>
            </a:r>
            <a:r>
              <a:rPr lang="he-IL" sz="2800" b="1" dirty="0">
                <a:latin typeface="Calibri" panose="020F0502020204030204" pitchFamily="34" charset="0"/>
                <a:ea typeface="Calibri" panose="020F0502020204030204" pitchFamily="34" charset="0"/>
                <a:cs typeface="Varela Round" panose="00000500000000000000" pitchFamily="2" charset="-79"/>
              </a:rPr>
              <a:t>השריפה</a:t>
            </a:r>
            <a:r>
              <a:rPr lang="he-IL" sz="2800" dirty="0">
                <a:latin typeface="Calibri" panose="020F0502020204030204" pitchFamily="34" charset="0"/>
                <a:ea typeface="Calibri" panose="020F0502020204030204" pitchFamily="34" charset="0"/>
                <a:cs typeface="Varela Round" panose="00000500000000000000" pitchFamily="2" charset="-79"/>
              </a:rPr>
              <a:t>. </a:t>
            </a:r>
            <a:endParaRPr lang="en-US" sz="2800" dirty="0">
              <a:latin typeface="Calibri" panose="020F0502020204030204" pitchFamily="34" charset="0"/>
              <a:ea typeface="Calibri" panose="020F0502020204030204" pitchFamily="34" charset="0"/>
              <a:cs typeface="Varela Round" panose="00000500000000000000" pitchFamily="2" charset="-79"/>
            </a:endParaRPr>
          </a:p>
          <a:p>
            <a:pPr algn="r" rtl="1">
              <a:lnSpc>
                <a:spcPct val="107000"/>
              </a:lnSpc>
              <a:spcAft>
                <a:spcPts val="800"/>
              </a:spcAft>
            </a:pPr>
            <a:r>
              <a:rPr lang="he-IL" dirty="0">
                <a:latin typeface="Calibri" panose="020F0502020204030204" pitchFamily="34" charset="0"/>
                <a:ea typeface="Calibri" panose="020F0502020204030204" pitchFamily="34" charset="0"/>
                <a:cs typeface="Varela Round" panose="00000500000000000000" pitchFamily="2" charset="-79"/>
              </a:rPr>
              <a:t>                                                                                                        מעובד על פי ידיעה מאת חיים מרגליות, עיתון "המבשר", י' בכסלו תשע"א.</a:t>
            </a:r>
          </a:p>
        </p:txBody>
      </p:sp>
    </p:spTree>
    <p:extLst>
      <p:ext uri="{BB962C8B-B14F-4D97-AF65-F5344CB8AC3E}">
        <p14:creationId xmlns:p14="http://schemas.microsoft.com/office/powerpoint/2010/main" val="177113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2"/>
          </p:nvPr>
        </p:nvSpPr>
        <p:spPr>
          <a:xfrm>
            <a:off x="6836230" y="627567"/>
            <a:ext cx="5051098" cy="5213759"/>
          </a:xfrm>
        </p:spPr>
        <p:txBody>
          <a:bodyPr>
            <a:normAutofit fontScale="92500"/>
          </a:bodyPr>
          <a:lstStyle/>
          <a:p>
            <a:r>
              <a:rPr lang="he-IL" b="1" dirty="0"/>
              <a:t>התלקחה</a:t>
            </a:r>
            <a:r>
              <a:rPr lang="he-IL" dirty="0"/>
              <a:t> , </a:t>
            </a:r>
            <a:r>
              <a:rPr lang="he-IL" b="1" dirty="0"/>
              <a:t>התפשטה, קיבלה</a:t>
            </a:r>
          </a:p>
          <a:p>
            <a:pPr marL="76200" indent="0">
              <a:buNone/>
            </a:pPr>
            <a:r>
              <a:rPr lang="he-IL" dirty="0"/>
              <a:t>     גוף שלישי יחיד נסתרת (היא)     </a:t>
            </a:r>
          </a:p>
          <a:p>
            <a:pPr marL="76200" indent="0">
              <a:buNone/>
            </a:pPr>
            <a:r>
              <a:rPr lang="he-IL" dirty="0"/>
              <a:t>     פועל בזמן עבר</a:t>
            </a:r>
          </a:p>
          <a:p>
            <a:pPr marL="76200" indent="0">
              <a:buNone/>
            </a:pPr>
            <a:endParaRPr lang="he-IL" dirty="0"/>
          </a:p>
          <a:p>
            <a:r>
              <a:rPr lang="he-IL" dirty="0"/>
              <a:t>נשבו, לִבּוּ, ניזוקו </a:t>
            </a:r>
          </a:p>
          <a:p>
            <a:pPr marL="76200" indent="0">
              <a:buNone/>
            </a:pPr>
            <a:r>
              <a:rPr lang="he-IL" dirty="0"/>
              <a:t>     גוף שלישי רבים נסתרים (הם)  </a:t>
            </a:r>
          </a:p>
          <a:p>
            <a:pPr marL="76200" indent="0">
              <a:buNone/>
            </a:pPr>
            <a:r>
              <a:rPr lang="he-IL" dirty="0"/>
              <a:t>     פועל בזמן עבר</a:t>
            </a:r>
          </a:p>
          <a:p>
            <a:endParaRPr lang="he-IL" dirty="0"/>
          </a:p>
          <a:p>
            <a:r>
              <a:rPr lang="he-IL" b="1" dirty="0">
                <a:solidFill>
                  <a:srgbClr val="FF0000"/>
                </a:solidFill>
              </a:rPr>
              <a:t>סיוע, שריפה</a:t>
            </a:r>
          </a:p>
          <a:p>
            <a:pPr marL="76200" indent="0">
              <a:buNone/>
            </a:pPr>
            <a:r>
              <a:rPr lang="he-IL" b="1" dirty="0">
                <a:solidFill>
                  <a:srgbClr val="FF0000"/>
                </a:solidFill>
              </a:rPr>
              <a:t>    אין גוף ואין זמן בתוך המילה.</a:t>
            </a:r>
          </a:p>
          <a:p>
            <a:pPr marL="76200" indent="0">
              <a:buNone/>
            </a:pPr>
            <a:r>
              <a:rPr lang="he-IL" b="1" dirty="0">
                <a:solidFill>
                  <a:srgbClr val="FF0000"/>
                </a:solidFill>
              </a:rPr>
              <a:t>    = שם עצם (שם פעולה)</a:t>
            </a:r>
          </a:p>
          <a:p>
            <a:pPr marL="76200" indent="0">
              <a:buNone/>
            </a:pPr>
            <a:endParaRPr lang="he-IL" b="1" dirty="0">
              <a:solidFill>
                <a:srgbClr val="FF0000"/>
              </a:solidFill>
            </a:endParaRPr>
          </a:p>
          <a:p>
            <a:r>
              <a:rPr lang="he-IL" b="1" dirty="0">
                <a:solidFill>
                  <a:srgbClr val="FF0000"/>
                </a:solidFill>
              </a:rPr>
              <a:t>לעצור</a:t>
            </a:r>
          </a:p>
          <a:p>
            <a:pPr marL="76200" indent="0">
              <a:buNone/>
            </a:pPr>
            <a:r>
              <a:rPr lang="he-IL" b="1" dirty="0">
                <a:solidFill>
                  <a:srgbClr val="FF0000"/>
                </a:solidFill>
              </a:rPr>
              <a:t>     אין גוף ואין זמן בתוך המילה.</a:t>
            </a:r>
          </a:p>
          <a:p>
            <a:pPr marL="76200" indent="0">
              <a:buNone/>
            </a:pPr>
            <a:r>
              <a:rPr lang="he-IL" b="1" dirty="0">
                <a:solidFill>
                  <a:srgbClr val="FF0000"/>
                </a:solidFill>
              </a:rPr>
              <a:t>    = ל + פועל בציווי (הוראה) = שם פועל</a:t>
            </a:r>
          </a:p>
          <a:p>
            <a:pPr marL="76200" indent="0">
              <a:buNone/>
            </a:pPr>
            <a:endParaRPr lang="he-IL" dirty="0"/>
          </a:p>
        </p:txBody>
      </p:sp>
      <p:sp>
        <p:nvSpPr>
          <p:cNvPr id="3" name="TextBox 2"/>
          <p:cNvSpPr txBox="1"/>
          <p:nvPr/>
        </p:nvSpPr>
        <p:spPr>
          <a:xfrm>
            <a:off x="381000" y="664029"/>
            <a:ext cx="6041571" cy="4907754"/>
          </a:xfrm>
          <a:prstGeom prst="rect">
            <a:avLst/>
          </a:prstGeom>
          <a:solidFill>
            <a:schemeClr val="accent3">
              <a:lumMod val="20000"/>
              <a:lumOff val="80000"/>
            </a:schemeClr>
          </a:solidFill>
          <a:ln>
            <a:solidFill>
              <a:srgbClr val="002060"/>
            </a:solidFill>
          </a:ln>
        </p:spPr>
        <p:txBody>
          <a:bodyPr wrap="square" rtlCol="1">
            <a:spAutoFit/>
          </a:bodyPr>
          <a:lstStyle/>
          <a:p>
            <a:pPr algn="r" rtl="1">
              <a:lnSpc>
                <a:spcPct val="107000"/>
              </a:lnSpc>
              <a:spcAft>
                <a:spcPts val="800"/>
              </a:spcAft>
            </a:pPr>
            <a:r>
              <a:rPr lang="he-IL" sz="2800" dirty="0">
                <a:latin typeface="Calibri" panose="020F0502020204030204" pitchFamily="34" charset="0"/>
                <a:ea typeface="Calibri" panose="020F0502020204030204" pitchFamily="34" charset="0"/>
                <a:cs typeface="Varela Round" panose="00000500000000000000" pitchFamily="2" charset="-79"/>
              </a:rPr>
              <a:t>במהלך חג החנוכה בשנת תשע"א בסביבות השעה 11:00 לפני הצהריים, </a:t>
            </a:r>
            <a:r>
              <a:rPr lang="he-IL" sz="2800" b="1" dirty="0">
                <a:latin typeface="Calibri" panose="020F0502020204030204" pitchFamily="34" charset="0"/>
                <a:ea typeface="Calibri" panose="020F0502020204030204" pitchFamily="34" charset="0"/>
                <a:cs typeface="Varela Round" panose="00000500000000000000" pitchFamily="2" charset="-79"/>
              </a:rPr>
              <a:t>התלקחה</a:t>
            </a:r>
            <a:r>
              <a:rPr lang="he-IL" sz="2800" dirty="0">
                <a:latin typeface="Calibri" panose="020F0502020204030204" pitchFamily="34" charset="0"/>
                <a:ea typeface="Calibri" panose="020F0502020204030204" pitchFamily="34" charset="0"/>
                <a:cs typeface="Varela Round" panose="00000500000000000000" pitchFamily="2" charset="-79"/>
              </a:rPr>
              <a:t> </a:t>
            </a:r>
            <a:r>
              <a:rPr lang="he-IL" sz="2200" b="1" dirty="0">
                <a:solidFill>
                  <a:srgbClr val="FF0000"/>
                </a:solidFill>
                <a:latin typeface="Varela Round"/>
                <a:ea typeface="Varela Round"/>
                <a:cs typeface="Varela Round"/>
                <a:sym typeface="Varela Round"/>
              </a:rPr>
              <a:t>שריפה</a:t>
            </a:r>
            <a:r>
              <a:rPr lang="he-IL" sz="2800" dirty="0">
                <a:latin typeface="Calibri" panose="020F0502020204030204" pitchFamily="34" charset="0"/>
                <a:ea typeface="Calibri" panose="020F0502020204030204" pitchFamily="34" charset="0"/>
                <a:cs typeface="Varela Round" panose="00000500000000000000" pitchFamily="2" charset="-79"/>
              </a:rPr>
              <a:t> באזור הכרמל.</a:t>
            </a:r>
            <a:endParaRPr lang="en-US" sz="2800" dirty="0">
              <a:latin typeface="Calibri" panose="020F0502020204030204" pitchFamily="34" charset="0"/>
              <a:ea typeface="Calibri" panose="020F0502020204030204" pitchFamily="34" charset="0"/>
              <a:cs typeface="Varela Round" panose="00000500000000000000" pitchFamily="2" charset="-79"/>
            </a:endParaRPr>
          </a:p>
          <a:p>
            <a:pPr algn="r" rtl="1">
              <a:lnSpc>
                <a:spcPct val="107000"/>
              </a:lnSpc>
              <a:spcAft>
                <a:spcPts val="800"/>
              </a:spcAft>
            </a:pPr>
            <a:r>
              <a:rPr lang="he-IL" sz="2800" dirty="0">
                <a:latin typeface="Calibri" panose="020F0502020204030204" pitchFamily="34" charset="0"/>
                <a:ea typeface="Calibri" panose="020F0502020204030204" pitchFamily="34" charset="0"/>
                <a:cs typeface="Varela Round" panose="00000500000000000000" pitchFamily="2" charset="-79"/>
              </a:rPr>
              <a:t>במהלך אותו היום </a:t>
            </a:r>
            <a:r>
              <a:rPr lang="he-IL" sz="2800" b="1" dirty="0">
                <a:latin typeface="Calibri" panose="020F0502020204030204" pitchFamily="34" charset="0"/>
                <a:ea typeface="Calibri" panose="020F0502020204030204" pitchFamily="34" charset="0"/>
                <a:cs typeface="Varela Round" panose="00000500000000000000" pitchFamily="2" charset="-79"/>
              </a:rPr>
              <a:t>נשבו</a:t>
            </a:r>
            <a:r>
              <a:rPr lang="he-IL" sz="2800" dirty="0">
                <a:latin typeface="Calibri" panose="020F0502020204030204" pitchFamily="34" charset="0"/>
                <a:ea typeface="Calibri" panose="020F0502020204030204" pitchFamily="34" charset="0"/>
                <a:cs typeface="Varela Round" panose="00000500000000000000" pitchFamily="2" charset="-79"/>
              </a:rPr>
              <a:t> רוחות חזקות </a:t>
            </a:r>
            <a:r>
              <a:rPr lang="he-IL" sz="2800" b="1" dirty="0">
                <a:latin typeface="Calibri" panose="020F0502020204030204" pitchFamily="34" charset="0"/>
                <a:ea typeface="Calibri" panose="020F0502020204030204" pitchFamily="34" charset="0"/>
                <a:cs typeface="Varela Round" panose="00000500000000000000" pitchFamily="2" charset="-79"/>
              </a:rPr>
              <a:t>שליבו</a:t>
            </a:r>
            <a:r>
              <a:rPr lang="he-IL" sz="2800" dirty="0">
                <a:latin typeface="Calibri" panose="020F0502020204030204" pitchFamily="34" charset="0"/>
                <a:ea typeface="Calibri" panose="020F0502020204030204" pitchFamily="34" charset="0"/>
                <a:cs typeface="Varela Round" panose="00000500000000000000" pitchFamily="2" charset="-79"/>
              </a:rPr>
              <a:t> את האש, וזו </a:t>
            </a:r>
            <a:r>
              <a:rPr lang="he-IL" sz="2800" b="1" dirty="0">
                <a:latin typeface="Calibri" panose="020F0502020204030204" pitchFamily="34" charset="0"/>
                <a:ea typeface="Calibri" panose="020F0502020204030204" pitchFamily="34" charset="0"/>
                <a:cs typeface="Varela Round" panose="00000500000000000000" pitchFamily="2" charset="-79"/>
              </a:rPr>
              <a:t>התפשטה</a:t>
            </a:r>
            <a:r>
              <a:rPr lang="he-IL" sz="2800" dirty="0">
                <a:latin typeface="Calibri" panose="020F0502020204030204" pitchFamily="34" charset="0"/>
                <a:ea typeface="Calibri" panose="020F0502020204030204" pitchFamily="34" charset="0"/>
                <a:cs typeface="Varela Round" panose="00000500000000000000" pitchFamily="2" charset="-79"/>
              </a:rPr>
              <a:t> במהירות לאזורים נוספים, ביניהם: נחל חיק, שמורת הר אלון וקיבוץ בית אורן, וכולם </a:t>
            </a:r>
            <a:r>
              <a:rPr lang="he-IL" sz="2800" b="1" dirty="0">
                <a:latin typeface="Calibri" panose="020F0502020204030204" pitchFamily="34" charset="0"/>
                <a:ea typeface="Calibri" panose="020F0502020204030204" pitchFamily="34" charset="0"/>
                <a:cs typeface="Varela Round" panose="00000500000000000000" pitchFamily="2" charset="-79"/>
              </a:rPr>
              <a:t>ניזוקו</a:t>
            </a:r>
            <a:r>
              <a:rPr lang="he-IL" sz="2800" dirty="0">
                <a:latin typeface="Calibri" panose="020F0502020204030204" pitchFamily="34" charset="0"/>
                <a:ea typeface="Calibri" panose="020F0502020204030204" pitchFamily="34" charset="0"/>
                <a:cs typeface="Varela Round" panose="00000500000000000000" pitchFamily="2" charset="-79"/>
              </a:rPr>
              <a:t> קשות.</a:t>
            </a:r>
            <a:endParaRPr lang="en-US" sz="2800" dirty="0">
              <a:latin typeface="Calibri" panose="020F0502020204030204" pitchFamily="34" charset="0"/>
              <a:ea typeface="Calibri" panose="020F0502020204030204" pitchFamily="34" charset="0"/>
              <a:cs typeface="Varela Round" panose="00000500000000000000" pitchFamily="2" charset="-79"/>
            </a:endParaRPr>
          </a:p>
          <a:p>
            <a:pPr algn="r" rtl="1">
              <a:lnSpc>
                <a:spcPct val="107000"/>
              </a:lnSpc>
              <a:spcAft>
                <a:spcPts val="800"/>
              </a:spcAft>
            </a:pPr>
            <a:r>
              <a:rPr lang="he-IL" sz="2800" dirty="0">
                <a:latin typeface="Calibri" panose="020F0502020204030204" pitchFamily="34" charset="0"/>
                <a:ea typeface="Calibri" panose="020F0502020204030204" pitchFamily="34" charset="0"/>
                <a:cs typeface="Varela Round" panose="00000500000000000000" pitchFamily="2" charset="-79"/>
              </a:rPr>
              <a:t>ישראל </a:t>
            </a:r>
            <a:r>
              <a:rPr lang="he-IL" sz="2800" b="1" dirty="0">
                <a:latin typeface="Calibri" panose="020F0502020204030204" pitchFamily="34" charset="0"/>
                <a:ea typeface="Calibri" panose="020F0502020204030204" pitchFamily="34" charset="0"/>
                <a:cs typeface="Varela Round" panose="00000500000000000000" pitchFamily="2" charset="-79"/>
              </a:rPr>
              <a:t>קיבלה</a:t>
            </a:r>
            <a:r>
              <a:rPr lang="he-IL" sz="2800" dirty="0">
                <a:latin typeface="Calibri" panose="020F0502020204030204" pitchFamily="34" charset="0"/>
                <a:ea typeface="Calibri" panose="020F0502020204030204" pitchFamily="34" charset="0"/>
                <a:cs typeface="Varela Round" panose="00000500000000000000" pitchFamily="2" charset="-79"/>
              </a:rPr>
              <a:t> </a:t>
            </a:r>
            <a:r>
              <a:rPr lang="he-IL" sz="2200" b="1" dirty="0">
                <a:solidFill>
                  <a:srgbClr val="FF0000"/>
                </a:solidFill>
                <a:latin typeface="Varela Round"/>
                <a:ea typeface="Varela Round"/>
                <a:cs typeface="Varela Round"/>
                <a:sym typeface="Varela Round"/>
              </a:rPr>
              <a:t>סיוע</a:t>
            </a:r>
            <a:r>
              <a:rPr lang="he-IL" sz="2800" dirty="0">
                <a:latin typeface="Calibri" panose="020F0502020204030204" pitchFamily="34" charset="0"/>
                <a:ea typeface="Calibri" panose="020F0502020204030204" pitchFamily="34" charset="0"/>
                <a:cs typeface="Varela Round" panose="00000500000000000000" pitchFamily="2" charset="-79"/>
              </a:rPr>
              <a:t> אווירי רב ממדינות שונות בעולם כדי </a:t>
            </a:r>
            <a:r>
              <a:rPr lang="he-IL" sz="2200" b="1" dirty="0">
                <a:solidFill>
                  <a:srgbClr val="FF0000"/>
                </a:solidFill>
                <a:latin typeface="Varela Round"/>
                <a:ea typeface="Varela Round"/>
                <a:cs typeface="Varela Round"/>
                <a:sym typeface="Varela Round"/>
              </a:rPr>
              <a:t>לעצור</a:t>
            </a:r>
            <a:r>
              <a:rPr lang="he-IL" sz="2800" dirty="0">
                <a:latin typeface="Calibri" panose="020F0502020204030204" pitchFamily="34" charset="0"/>
                <a:ea typeface="Calibri" panose="020F0502020204030204" pitchFamily="34" charset="0"/>
                <a:cs typeface="Varela Round" panose="00000500000000000000" pitchFamily="2" charset="-79"/>
              </a:rPr>
              <a:t> את ה</a:t>
            </a:r>
            <a:r>
              <a:rPr lang="he-IL" sz="2200" b="1" dirty="0">
                <a:solidFill>
                  <a:srgbClr val="FF0000"/>
                </a:solidFill>
                <a:latin typeface="Varela Round"/>
                <a:ea typeface="Varela Round"/>
                <a:cs typeface="Varela Round"/>
                <a:sym typeface="Varela Round"/>
              </a:rPr>
              <a:t>שריפה</a:t>
            </a:r>
            <a:r>
              <a:rPr lang="he-IL" sz="2800" dirty="0">
                <a:latin typeface="Calibri" panose="020F0502020204030204" pitchFamily="34" charset="0"/>
                <a:ea typeface="Calibri" panose="020F0502020204030204" pitchFamily="34" charset="0"/>
                <a:cs typeface="Varela Round" panose="00000500000000000000" pitchFamily="2" charset="-79"/>
              </a:rPr>
              <a:t>. </a:t>
            </a:r>
            <a:endParaRPr lang="en-US" sz="2800" dirty="0">
              <a:latin typeface="Calibri" panose="020F0502020204030204" pitchFamily="34" charset="0"/>
              <a:ea typeface="Calibri" panose="020F0502020204030204" pitchFamily="34" charset="0"/>
              <a:cs typeface="Varela Round" panose="00000500000000000000" pitchFamily="2" charset="-79"/>
            </a:endParaRPr>
          </a:p>
        </p:txBody>
      </p:sp>
    </p:spTree>
    <p:extLst>
      <p:ext uri="{BB962C8B-B14F-4D97-AF65-F5344CB8AC3E}">
        <p14:creationId xmlns:p14="http://schemas.microsoft.com/office/powerpoint/2010/main" val="245468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1000"/>
                                        <p:tgtEl>
                                          <p:spTgt spid="2">
                                            <p:txEl>
                                              <p:pRg st="6" end="6"/>
                                            </p:txEl>
                                          </p:spTgt>
                                        </p:tgtEl>
                                      </p:cBhvr>
                                    </p:animEffect>
                                    <p:anim calcmode="lin" valueType="num">
                                      <p:cBhvr>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1000"/>
                                        <p:tgtEl>
                                          <p:spTgt spid="2">
                                            <p:txEl>
                                              <p:pRg st="8" end="8"/>
                                            </p:txEl>
                                          </p:spTgt>
                                        </p:tgtEl>
                                      </p:cBhvr>
                                    </p:animEffect>
                                    <p:anim calcmode="lin" valueType="num">
                                      <p:cBhvr>
                                        <p:cTn id="4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Effect transition="in" filter="fade">
                                      <p:cBhvr>
                                        <p:cTn id="44" dur="1000"/>
                                        <p:tgtEl>
                                          <p:spTgt spid="2">
                                            <p:txEl>
                                              <p:pRg st="9" end="9"/>
                                            </p:txEl>
                                          </p:spTgt>
                                        </p:tgtEl>
                                      </p:cBhvr>
                                    </p:animEffect>
                                    <p:anim calcmode="lin" valueType="num">
                                      <p:cBhvr>
                                        <p:cTn id="4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Effect transition="in" filter="fade">
                                      <p:cBhvr>
                                        <p:cTn id="49" dur="1000"/>
                                        <p:tgtEl>
                                          <p:spTgt spid="2">
                                            <p:txEl>
                                              <p:pRg st="10" end="10"/>
                                            </p:txEl>
                                          </p:spTgt>
                                        </p:tgtEl>
                                      </p:cBhvr>
                                    </p:animEffect>
                                    <p:anim calcmode="lin" valueType="num">
                                      <p:cBhvr>
                                        <p:cTn id="5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xEl>
                                              <p:pRg st="12" end="12"/>
                                            </p:txEl>
                                          </p:spTgt>
                                        </p:tgtEl>
                                        <p:attrNameLst>
                                          <p:attrName>style.visibility</p:attrName>
                                        </p:attrNameLst>
                                      </p:cBhvr>
                                      <p:to>
                                        <p:strVal val="visible"/>
                                      </p:to>
                                    </p:set>
                                    <p:animEffect transition="in" filter="fade">
                                      <p:cBhvr>
                                        <p:cTn id="54" dur="1000"/>
                                        <p:tgtEl>
                                          <p:spTgt spid="2">
                                            <p:txEl>
                                              <p:pRg st="12" end="12"/>
                                            </p:txEl>
                                          </p:spTgt>
                                        </p:tgtEl>
                                      </p:cBhvr>
                                    </p:animEffect>
                                    <p:anim calcmode="lin" valueType="num">
                                      <p:cBhvr>
                                        <p:cTn id="5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animEffect transition="in" filter="fade">
                                      <p:cBhvr>
                                        <p:cTn id="59" dur="1000"/>
                                        <p:tgtEl>
                                          <p:spTgt spid="2">
                                            <p:txEl>
                                              <p:pRg st="13" end="13"/>
                                            </p:txEl>
                                          </p:spTgt>
                                        </p:tgtEl>
                                      </p:cBhvr>
                                    </p:animEffect>
                                    <p:anim calcmode="lin" valueType="num">
                                      <p:cBhvr>
                                        <p:cTn id="6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4" end="14"/>
                                            </p:txEl>
                                          </p:spTgt>
                                        </p:tgtEl>
                                        <p:attrNameLst>
                                          <p:attrName>style.visibility</p:attrName>
                                        </p:attrNameLst>
                                      </p:cBhvr>
                                      <p:to>
                                        <p:strVal val="visible"/>
                                      </p:to>
                                    </p:set>
                                    <p:animEffect transition="in" filter="fade">
                                      <p:cBhvr>
                                        <p:cTn id="64" dur="1000"/>
                                        <p:tgtEl>
                                          <p:spTgt spid="2">
                                            <p:txEl>
                                              <p:pRg st="14" end="14"/>
                                            </p:txEl>
                                          </p:spTgt>
                                        </p:tgtEl>
                                      </p:cBhvr>
                                    </p:animEffect>
                                    <p:anim calcmode="lin" valueType="num">
                                      <p:cBhvr>
                                        <p:cTn id="65"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C77B0-E4FE-4AFC-9A90-5301D66DA6F4}"/>
              </a:ext>
            </a:extLst>
          </p:cNvPr>
          <p:cNvSpPr>
            <a:spLocks noGrp="1"/>
          </p:cNvSpPr>
          <p:nvPr>
            <p:ph type="ctrTitle"/>
          </p:nvPr>
        </p:nvSpPr>
        <p:spPr>
          <a:xfrm>
            <a:off x="941904" y="113510"/>
            <a:ext cx="10687612" cy="1270436"/>
          </a:xfrm>
          <a:solidFill>
            <a:schemeClr val="bg1"/>
          </a:solidFill>
        </p:spPr>
        <p:txBody>
          <a:bodyPr/>
          <a:lstStyle/>
          <a:p>
            <a:r>
              <a:rPr lang="he-IL" sz="2000" dirty="0"/>
              <a:t>עוצרים ומדייקים </a:t>
            </a:r>
            <a:br>
              <a:rPr lang="he-IL" sz="2000" dirty="0"/>
            </a:br>
            <a:r>
              <a:rPr lang="he-IL" sz="2000" dirty="0"/>
              <a:t>מוספיות הזמן = אותיות הנוספות לאותיות השורש.</a:t>
            </a:r>
            <a:br>
              <a:rPr lang="he-IL" sz="2000" dirty="0"/>
            </a:br>
            <a:r>
              <a:rPr lang="he-IL" sz="2000" dirty="0"/>
              <a:t>נוספות בהתחלה - לדוגמא הפועל </a:t>
            </a:r>
            <a:r>
              <a:rPr lang="he-IL" sz="2000" dirty="0">
                <a:solidFill>
                  <a:schemeClr val="tx1">
                    <a:lumMod val="50000"/>
                    <a:lumOff val="50000"/>
                  </a:schemeClr>
                </a:solidFill>
              </a:rPr>
              <a:t>מ</a:t>
            </a:r>
            <a:r>
              <a:rPr lang="he-IL" sz="2000" dirty="0"/>
              <a:t>דבר - בזמן הווה - נוספה מוספית הזמן מ'.</a:t>
            </a:r>
            <a:br>
              <a:rPr lang="he-IL" sz="2000" dirty="0"/>
            </a:br>
            <a:r>
              <a:rPr lang="he-IL" sz="2000" dirty="0"/>
              <a:t>הפועל </a:t>
            </a:r>
            <a:r>
              <a:rPr lang="he-IL" sz="2000" dirty="0">
                <a:solidFill>
                  <a:schemeClr val="tx1">
                    <a:lumMod val="50000"/>
                    <a:lumOff val="50000"/>
                  </a:schemeClr>
                </a:solidFill>
              </a:rPr>
              <a:t>א</a:t>
            </a:r>
            <a:r>
              <a:rPr lang="he-IL" sz="2000" dirty="0"/>
              <a:t>דבר - אנחנו </a:t>
            </a:r>
            <a:r>
              <a:rPr lang="he-IL" sz="2000" dirty="0">
                <a:solidFill>
                  <a:schemeClr val="tx1">
                    <a:lumMod val="50000"/>
                    <a:lumOff val="50000"/>
                  </a:schemeClr>
                </a:solidFill>
              </a:rPr>
              <a:t>נ</a:t>
            </a:r>
            <a:r>
              <a:rPr lang="he-IL" sz="2000" dirty="0"/>
              <a:t>דבר היא </a:t>
            </a:r>
            <a:r>
              <a:rPr lang="he-IL" sz="2000" dirty="0">
                <a:solidFill>
                  <a:schemeClr val="tx1">
                    <a:lumMod val="50000"/>
                    <a:lumOff val="50000"/>
                  </a:schemeClr>
                </a:solidFill>
              </a:rPr>
              <a:t>ת</a:t>
            </a:r>
            <a:r>
              <a:rPr lang="he-IL" sz="2000" dirty="0"/>
              <a:t>דבר והוא </a:t>
            </a:r>
            <a:r>
              <a:rPr lang="he-IL" sz="2000" dirty="0">
                <a:solidFill>
                  <a:schemeClr val="tx1">
                    <a:lumMod val="50000"/>
                    <a:lumOff val="50000"/>
                  </a:schemeClr>
                </a:solidFill>
              </a:rPr>
              <a:t>י</a:t>
            </a:r>
            <a:r>
              <a:rPr lang="he-IL" sz="2000" dirty="0"/>
              <a:t>דבר - בזמן עתיד - תופענה מוספיות הזמן אותיות אית"ן</a:t>
            </a:r>
          </a:p>
        </p:txBody>
      </p:sp>
      <p:sp>
        <p:nvSpPr>
          <p:cNvPr id="6" name="Rectangle 5">
            <a:extLst>
              <a:ext uri="{FF2B5EF4-FFF2-40B4-BE49-F238E27FC236}">
                <a16:creationId xmlns:a16="http://schemas.microsoft.com/office/drawing/2014/main" id="{B291B512-5C4B-44DD-AC91-745E462EA761}"/>
              </a:ext>
            </a:extLst>
          </p:cNvPr>
          <p:cNvSpPr/>
          <p:nvPr/>
        </p:nvSpPr>
        <p:spPr>
          <a:xfrm>
            <a:off x="1989588" y="6099727"/>
            <a:ext cx="2055371" cy="307777"/>
          </a:xfrm>
          <a:prstGeom prst="rect">
            <a:avLst/>
          </a:prstGeom>
        </p:spPr>
        <p:txBody>
          <a:bodyPr wrap="none">
            <a:spAutoFit/>
          </a:bodyPr>
          <a:lstStyle/>
          <a:p>
            <a:r>
              <a:rPr lang="he-IL" dirty="0">
                <a:latin typeface="Varela Round" panose="00000500000000000000" pitchFamily="2" charset="-79"/>
                <a:cs typeface="Varela Round" panose="00000500000000000000" pitchFamily="2" charset="-79"/>
              </a:rPr>
              <a:t>האקדמיה ללשון העברית</a:t>
            </a:r>
          </a:p>
        </p:txBody>
      </p:sp>
      <p:sp>
        <p:nvSpPr>
          <p:cNvPr id="2" name="מלבן 1">
            <a:extLst>
              <a:ext uri="{FF2B5EF4-FFF2-40B4-BE49-F238E27FC236}">
                <a16:creationId xmlns:a16="http://schemas.microsoft.com/office/drawing/2014/main" id="{FD0CC3FE-D49C-4BB3-9CBE-0E67FEA6A6B3}"/>
              </a:ext>
            </a:extLst>
          </p:cNvPr>
          <p:cNvSpPr/>
          <p:nvPr/>
        </p:nvSpPr>
        <p:spPr>
          <a:xfrm>
            <a:off x="2569029" y="1703545"/>
            <a:ext cx="3694561" cy="830997"/>
          </a:xfrm>
          <a:prstGeom prst="rect">
            <a:avLst/>
          </a:prstGeom>
        </p:spPr>
        <p:txBody>
          <a:bodyPr wrap="square">
            <a:spAutoFit/>
          </a:bodyPr>
          <a:lstStyle/>
          <a:p>
            <a:pPr algn="r" rtl="1"/>
            <a:r>
              <a:rPr lang="he-IL" sz="2400" dirty="0">
                <a:solidFill>
                  <a:srgbClr val="002060"/>
                </a:solidFill>
                <a:latin typeface="Varela Round"/>
                <a:ea typeface="Varela Round"/>
                <a:cs typeface="Varela Round"/>
              </a:rPr>
              <a:t>   אני</a:t>
            </a:r>
            <a:r>
              <a:rPr lang="he-IL" sz="2400" dirty="0">
                <a:solidFill>
                  <a:schemeClr val="tx1"/>
                </a:solidFill>
                <a:latin typeface="Varela Round" panose="00000500000000000000" pitchFamily="2" charset="-79"/>
                <a:cs typeface="Varela Round" panose="00000500000000000000" pitchFamily="2" charset="-79"/>
              </a:rPr>
              <a:t> </a:t>
            </a:r>
            <a:r>
              <a:rPr lang="he-IL" sz="2400" dirty="0">
                <a:solidFill>
                  <a:srgbClr val="002060"/>
                </a:solidFill>
                <a:latin typeface="Varela Round"/>
                <a:ea typeface="Varela Round"/>
                <a:cs typeface="Varela Round"/>
                <a:sym typeface="Varela Round"/>
              </a:rPr>
              <a:t>יבצע את הניסוי.</a:t>
            </a:r>
          </a:p>
          <a:p>
            <a:pPr algn="r" rtl="1"/>
            <a:endParaRPr lang="he-IL" sz="2400" dirty="0">
              <a:latin typeface="Varela Round" panose="00000500000000000000" pitchFamily="2" charset="-79"/>
              <a:cs typeface="Varela Round" panose="00000500000000000000" pitchFamily="2" charset="-79"/>
            </a:endParaRPr>
          </a:p>
        </p:txBody>
      </p:sp>
      <p:sp>
        <p:nvSpPr>
          <p:cNvPr id="4" name="תיבת טקסט 3">
            <a:extLst>
              <a:ext uri="{FF2B5EF4-FFF2-40B4-BE49-F238E27FC236}">
                <a16:creationId xmlns:a16="http://schemas.microsoft.com/office/drawing/2014/main" id="{F05A7745-7B8A-4194-A683-C826DE576DF6}"/>
              </a:ext>
            </a:extLst>
          </p:cNvPr>
          <p:cNvSpPr txBox="1"/>
          <p:nvPr/>
        </p:nvSpPr>
        <p:spPr>
          <a:xfrm>
            <a:off x="3296256" y="3085846"/>
            <a:ext cx="2967334" cy="461665"/>
          </a:xfrm>
          <a:prstGeom prst="rect">
            <a:avLst/>
          </a:prstGeom>
          <a:noFill/>
        </p:spPr>
        <p:txBody>
          <a:bodyPr wrap="square" rtlCol="1">
            <a:spAutoFit/>
          </a:bodyPr>
          <a:lstStyle/>
          <a:p>
            <a:r>
              <a:rPr lang="he-IL" sz="2400" dirty="0">
                <a:solidFill>
                  <a:srgbClr val="002060"/>
                </a:solidFill>
                <a:latin typeface="Varela Round"/>
                <a:ea typeface="Varela Round"/>
                <a:cs typeface="Varela Round"/>
              </a:rPr>
              <a:t>הוא יבצע את הניסוי</a:t>
            </a:r>
            <a:r>
              <a:rPr lang="he-IL" sz="2400" dirty="0">
                <a:solidFill>
                  <a:schemeClr val="tx1"/>
                </a:solidFill>
                <a:latin typeface="Varela Round" panose="00000500000000000000" pitchFamily="2" charset="-79"/>
                <a:cs typeface="Varela Round" panose="00000500000000000000" pitchFamily="2" charset="-79"/>
              </a:rPr>
              <a:t>. </a:t>
            </a:r>
          </a:p>
        </p:txBody>
      </p:sp>
      <p:sp>
        <p:nvSpPr>
          <p:cNvPr id="12" name="Google Shape;191;p6">
            <a:extLst>
              <a:ext uri="{FF2B5EF4-FFF2-40B4-BE49-F238E27FC236}">
                <a16:creationId xmlns:a16="http://schemas.microsoft.com/office/drawing/2014/main" id="{3E6905FD-4BD9-4708-B822-4568FECB917F}"/>
              </a:ext>
            </a:extLst>
          </p:cNvPr>
          <p:cNvSpPr/>
          <p:nvPr/>
        </p:nvSpPr>
        <p:spPr>
          <a:xfrm>
            <a:off x="6441432" y="2109218"/>
            <a:ext cx="5750568" cy="3745850"/>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indent="-457200" algn="r" rtl="1">
              <a:buAutoNum type="arabicPeriod"/>
            </a:pPr>
            <a:endParaRPr lang="he-IL" sz="1800" b="1" dirty="0">
              <a:solidFill>
                <a:srgbClr val="002060"/>
              </a:solidFill>
              <a:latin typeface="Varela Round"/>
              <a:ea typeface="Varela Round"/>
              <a:cs typeface="Varela Round"/>
            </a:endParaRPr>
          </a:p>
          <a:p>
            <a:pPr algn="r" rtl="1"/>
            <a:r>
              <a:rPr lang="he-IL" sz="2400" b="1" dirty="0">
                <a:solidFill>
                  <a:srgbClr val="002060"/>
                </a:solidFill>
                <a:latin typeface="Varela Round"/>
                <a:ea typeface="Varela Round"/>
                <a:cs typeface="Varela Round"/>
              </a:rPr>
              <a:t>שימו לב:</a:t>
            </a:r>
          </a:p>
          <a:p>
            <a:pPr marL="457200" indent="-457200" algn="r" rtl="1">
              <a:buAutoNum type="arabicPeriod"/>
            </a:pPr>
            <a:r>
              <a:rPr lang="he-IL" sz="2400" b="1" dirty="0">
                <a:solidFill>
                  <a:srgbClr val="002060"/>
                </a:solidFill>
                <a:latin typeface="Varela Round"/>
                <a:ea typeface="Varela Round"/>
                <a:cs typeface="Varela Round"/>
              </a:rPr>
              <a:t>בגוף ראשון יחיד בזמן עתיד האות התחילית היא אל"ף - לא יו"ד</a:t>
            </a:r>
            <a:r>
              <a:rPr lang="he-IL" sz="2400" b="1" dirty="0">
                <a:latin typeface="Varela Round" panose="00000500000000000000" pitchFamily="2" charset="-79"/>
                <a:cs typeface="Varela Round" panose="00000500000000000000" pitchFamily="2" charset="-79"/>
              </a:rPr>
              <a:t>.</a:t>
            </a:r>
          </a:p>
          <a:p>
            <a:pPr marL="457200" indent="-457200" algn="r" rtl="1">
              <a:buAutoNum type="arabicPeriod"/>
            </a:pPr>
            <a:r>
              <a:rPr lang="he-IL" sz="2400" b="1" dirty="0">
                <a:solidFill>
                  <a:srgbClr val="002060"/>
                </a:solidFill>
                <a:latin typeface="Varela Round"/>
                <a:ea typeface="Varela Round"/>
                <a:cs typeface="Varela Round"/>
              </a:rPr>
              <a:t>בגוף ראשון אין צורך לכתוב את המילה "אני". </a:t>
            </a:r>
          </a:p>
          <a:p>
            <a:pPr marL="457200" indent="-457200" algn="r" rtl="1">
              <a:buAutoNum type="arabicPeriod"/>
            </a:pPr>
            <a:r>
              <a:rPr lang="he-IL" sz="2400" b="1" dirty="0">
                <a:solidFill>
                  <a:srgbClr val="002060"/>
                </a:solidFill>
                <a:latin typeface="Varela Round"/>
                <a:ea typeface="Varela Round"/>
                <a:cs typeface="Varela Round"/>
              </a:rPr>
              <a:t>בזמני העבר והעתיד תוספת של כינוי הגוף בנפרד היא מיותרת, כי פועלי העבר והעתיד כוללים בתוכם מוספיות של גוף למשל אני אשמור = אשמור</a:t>
            </a:r>
            <a:r>
              <a:rPr lang="he-IL" sz="1800" dirty="0">
                <a:latin typeface="Varela Round" panose="00000500000000000000" pitchFamily="2" charset="-79"/>
                <a:cs typeface="Varela Round" panose="00000500000000000000" pitchFamily="2" charset="-79"/>
              </a:rPr>
              <a:t>.</a:t>
            </a:r>
            <a:endParaRPr lang="he-IL" sz="1800" b="1" dirty="0">
              <a:solidFill>
                <a:srgbClr val="002060"/>
              </a:solidFill>
              <a:latin typeface="Varela Round"/>
              <a:ea typeface="Varela Round"/>
              <a:cs typeface="Varela Round"/>
            </a:endParaRPr>
          </a:p>
          <a:p>
            <a:pPr algn="ctr" rtl="1"/>
            <a:endParaRPr lang="he-IL" sz="1800" b="1" dirty="0">
              <a:solidFill>
                <a:srgbClr val="002060"/>
              </a:solidFill>
              <a:latin typeface="Varela Round"/>
              <a:ea typeface="Varela Round"/>
              <a:cs typeface="Varela Round"/>
            </a:endParaRPr>
          </a:p>
          <a:p>
            <a:pPr marL="0" marR="0" lvl="0" indent="0" algn="ctr" rtl="1">
              <a:spcBef>
                <a:spcPts val="0"/>
              </a:spcBef>
              <a:spcAft>
                <a:spcPts val="0"/>
              </a:spcAft>
              <a:buNone/>
            </a:pPr>
            <a:endParaRPr dirty="0">
              <a:latin typeface="Varela Round" panose="00000500000000000000" pitchFamily="2" charset="-79"/>
            </a:endParaRPr>
          </a:p>
        </p:txBody>
      </p:sp>
      <p:sp>
        <p:nvSpPr>
          <p:cNvPr id="9" name="תיבת טקסט 3">
            <a:extLst>
              <a:ext uri="{FF2B5EF4-FFF2-40B4-BE49-F238E27FC236}">
                <a16:creationId xmlns:a16="http://schemas.microsoft.com/office/drawing/2014/main" id="{8A0E44AD-B62F-4C27-94C8-C6EDF11EC1AF}"/>
              </a:ext>
            </a:extLst>
          </p:cNvPr>
          <p:cNvSpPr txBox="1"/>
          <p:nvPr/>
        </p:nvSpPr>
        <p:spPr>
          <a:xfrm>
            <a:off x="3432162" y="2583389"/>
            <a:ext cx="4585626" cy="461665"/>
          </a:xfrm>
          <a:prstGeom prst="rect">
            <a:avLst/>
          </a:prstGeom>
          <a:noFill/>
        </p:spPr>
        <p:txBody>
          <a:bodyPr wrap="square" rtlCol="1">
            <a:spAutoFit/>
          </a:bodyPr>
          <a:lstStyle/>
          <a:p>
            <a:r>
              <a:rPr lang="he-IL" sz="2400" dirty="0">
                <a:solidFill>
                  <a:srgbClr val="002060"/>
                </a:solidFill>
                <a:latin typeface="Varela Round"/>
                <a:ea typeface="Varela Round"/>
                <a:cs typeface="Varela Round"/>
              </a:rPr>
              <a:t>אבצע את הניסוי</a:t>
            </a:r>
            <a:r>
              <a:rPr lang="he-IL" sz="2400" dirty="0">
                <a:solidFill>
                  <a:schemeClr val="tx1"/>
                </a:solidFill>
                <a:latin typeface="Varela Round" panose="00000500000000000000" pitchFamily="2" charset="-79"/>
                <a:cs typeface="Varela Round" panose="00000500000000000000" pitchFamily="2" charset="-79"/>
              </a:rPr>
              <a:t>. </a:t>
            </a:r>
          </a:p>
        </p:txBody>
      </p:sp>
      <p:pic>
        <p:nvPicPr>
          <p:cNvPr id="7" name="תמונה 6">
            <a:extLst>
              <a:ext uri="{FF2B5EF4-FFF2-40B4-BE49-F238E27FC236}">
                <a16:creationId xmlns:a16="http://schemas.microsoft.com/office/drawing/2014/main" id="{63CDA536-E4F9-4C16-9DFE-2DC108D6BA4E}"/>
              </a:ext>
            </a:extLst>
          </p:cNvPr>
          <p:cNvPicPr>
            <a:picLocks noChangeAspect="1"/>
          </p:cNvPicPr>
          <p:nvPr/>
        </p:nvPicPr>
        <p:blipFill>
          <a:blip r:embed="rId3"/>
          <a:stretch>
            <a:fillRect/>
          </a:stretch>
        </p:blipFill>
        <p:spPr>
          <a:xfrm rot="21036113">
            <a:off x="365846" y="1802559"/>
            <a:ext cx="1069839" cy="1098524"/>
          </a:xfrm>
          <a:prstGeom prst="rect">
            <a:avLst/>
          </a:prstGeom>
        </p:spPr>
      </p:pic>
      <p:pic>
        <p:nvPicPr>
          <p:cNvPr id="14" name="תמונה 13">
            <a:extLst>
              <a:ext uri="{FF2B5EF4-FFF2-40B4-BE49-F238E27FC236}">
                <a16:creationId xmlns:a16="http://schemas.microsoft.com/office/drawing/2014/main" id="{6DC0DECB-E9DD-450D-8D5F-27846BD3BA13}"/>
              </a:ext>
            </a:extLst>
          </p:cNvPr>
          <p:cNvPicPr>
            <a:picLocks noChangeAspect="1"/>
          </p:cNvPicPr>
          <p:nvPr/>
        </p:nvPicPr>
        <p:blipFill>
          <a:blip r:embed="rId4"/>
          <a:stretch>
            <a:fillRect/>
          </a:stretch>
        </p:blipFill>
        <p:spPr>
          <a:xfrm>
            <a:off x="2772381" y="1687530"/>
            <a:ext cx="523875" cy="447675"/>
          </a:xfrm>
          <a:prstGeom prst="rect">
            <a:avLst/>
          </a:prstGeom>
        </p:spPr>
      </p:pic>
      <p:pic>
        <p:nvPicPr>
          <p:cNvPr id="15" name="תמונה 14">
            <a:extLst>
              <a:ext uri="{FF2B5EF4-FFF2-40B4-BE49-F238E27FC236}">
                <a16:creationId xmlns:a16="http://schemas.microsoft.com/office/drawing/2014/main" id="{F34C3E75-1A15-4F96-852B-C9120E1060BC}"/>
              </a:ext>
            </a:extLst>
          </p:cNvPr>
          <p:cNvPicPr>
            <a:picLocks noChangeAspect="1"/>
          </p:cNvPicPr>
          <p:nvPr/>
        </p:nvPicPr>
        <p:blipFill>
          <a:blip r:embed="rId5"/>
          <a:stretch>
            <a:fillRect/>
          </a:stretch>
        </p:blipFill>
        <p:spPr>
          <a:xfrm>
            <a:off x="2730445" y="2506900"/>
            <a:ext cx="523875" cy="457200"/>
          </a:xfrm>
          <a:prstGeom prst="rect">
            <a:avLst/>
          </a:prstGeom>
        </p:spPr>
      </p:pic>
      <p:pic>
        <p:nvPicPr>
          <p:cNvPr id="17" name="תמונה 16">
            <a:extLst>
              <a:ext uri="{FF2B5EF4-FFF2-40B4-BE49-F238E27FC236}">
                <a16:creationId xmlns:a16="http://schemas.microsoft.com/office/drawing/2014/main" id="{39F5CF03-08BB-4722-B4D7-29A48CCF2096}"/>
              </a:ext>
            </a:extLst>
          </p:cNvPr>
          <p:cNvPicPr>
            <a:picLocks noChangeAspect="1"/>
          </p:cNvPicPr>
          <p:nvPr/>
        </p:nvPicPr>
        <p:blipFill>
          <a:blip r:embed="rId5"/>
          <a:stretch>
            <a:fillRect/>
          </a:stretch>
        </p:blipFill>
        <p:spPr>
          <a:xfrm>
            <a:off x="2730446" y="3078432"/>
            <a:ext cx="523875" cy="457200"/>
          </a:xfrm>
          <a:prstGeom prst="rect">
            <a:avLst/>
          </a:prstGeom>
        </p:spPr>
      </p:pic>
      <p:sp>
        <p:nvSpPr>
          <p:cNvPr id="18" name="תיבת טקסט 3">
            <a:extLst>
              <a:ext uri="{FF2B5EF4-FFF2-40B4-BE49-F238E27FC236}">
                <a16:creationId xmlns:a16="http://schemas.microsoft.com/office/drawing/2014/main" id="{B6CA1222-7A16-4F97-8770-BA32C9754F72}"/>
              </a:ext>
            </a:extLst>
          </p:cNvPr>
          <p:cNvSpPr txBox="1"/>
          <p:nvPr/>
        </p:nvSpPr>
        <p:spPr>
          <a:xfrm>
            <a:off x="3180381" y="2109217"/>
            <a:ext cx="4585626" cy="461665"/>
          </a:xfrm>
          <a:prstGeom prst="rect">
            <a:avLst/>
          </a:prstGeom>
          <a:noFill/>
        </p:spPr>
        <p:txBody>
          <a:bodyPr wrap="square" rtlCol="1">
            <a:spAutoFit/>
          </a:bodyPr>
          <a:lstStyle/>
          <a:p>
            <a:r>
              <a:rPr lang="he-IL" sz="2400" dirty="0">
                <a:solidFill>
                  <a:srgbClr val="002060"/>
                </a:solidFill>
                <a:latin typeface="Varela Round"/>
                <a:ea typeface="Varela Round"/>
                <a:cs typeface="Varela Round"/>
              </a:rPr>
              <a:t> </a:t>
            </a:r>
            <a:r>
              <a:rPr lang="he-IL" sz="2400" strike="sngStrike" dirty="0">
                <a:solidFill>
                  <a:srgbClr val="002060"/>
                </a:solidFill>
                <a:latin typeface="Varela Round"/>
                <a:ea typeface="Varela Round"/>
                <a:cs typeface="Varela Round"/>
              </a:rPr>
              <a:t>אני</a:t>
            </a:r>
            <a:r>
              <a:rPr lang="he-IL" sz="2400" dirty="0">
                <a:solidFill>
                  <a:srgbClr val="002060"/>
                </a:solidFill>
                <a:latin typeface="Varela Round"/>
                <a:ea typeface="Varela Round"/>
                <a:cs typeface="Varela Round"/>
              </a:rPr>
              <a:t> אבצע את הניסוי</a:t>
            </a:r>
            <a:r>
              <a:rPr lang="he-IL" sz="2400" dirty="0">
                <a:solidFill>
                  <a:schemeClr val="tx1"/>
                </a:solidFill>
                <a:latin typeface="Varela Round" panose="00000500000000000000" pitchFamily="2" charset="-79"/>
                <a:cs typeface="Varela Round" panose="00000500000000000000" pitchFamily="2" charset="-79"/>
              </a:rPr>
              <a:t>. </a:t>
            </a:r>
          </a:p>
        </p:txBody>
      </p:sp>
      <p:pic>
        <p:nvPicPr>
          <p:cNvPr id="16" name="תמונה 15">
            <a:extLst>
              <a:ext uri="{FF2B5EF4-FFF2-40B4-BE49-F238E27FC236}">
                <a16:creationId xmlns:a16="http://schemas.microsoft.com/office/drawing/2014/main" id="{6DC0DECB-E9DD-450D-8D5F-27846BD3BA13}"/>
              </a:ext>
            </a:extLst>
          </p:cNvPr>
          <p:cNvPicPr>
            <a:picLocks noChangeAspect="1"/>
          </p:cNvPicPr>
          <p:nvPr/>
        </p:nvPicPr>
        <p:blipFill>
          <a:blip r:embed="rId4"/>
          <a:stretch>
            <a:fillRect/>
          </a:stretch>
        </p:blipFill>
        <p:spPr>
          <a:xfrm>
            <a:off x="2772381" y="2181786"/>
            <a:ext cx="523875" cy="447675"/>
          </a:xfrm>
          <a:prstGeom prst="rect">
            <a:avLst/>
          </a:prstGeom>
        </p:spPr>
      </p:pic>
      <p:sp>
        <p:nvSpPr>
          <p:cNvPr id="8" name="מלבן 7"/>
          <p:cNvSpPr/>
          <p:nvPr/>
        </p:nvSpPr>
        <p:spPr>
          <a:xfrm>
            <a:off x="4661593" y="5974826"/>
            <a:ext cx="5190845" cy="523220"/>
          </a:xfrm>
          <a:prstGeom prst="rect">
            <a:avLst/>
          </a:prstGeom>
          <a:noFill/>
        </p:spPr>
        <p:txBody>
          <a:bodyPr wrap="none" lIns="91440" tIns="45720" rIns="91440" bIns="45720">
            <a:spAutoFit/>
          </a:bodyPr>
          <a:lstStyle/>
          <a:p>
            <a:pPr algn="ctr"/>
            <a:r>
              <a:rPr lang="he-IL"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arela Round" panose="00000500000000000000" pitchFamily="2" charset="-79"/>
                <a:cs typeface="Varela Round" panose="00000500000000000000" pitchFamily="2" charset="-79"/>
              </a:rPr>
              <a:t>נזכור, כל מה שאעשה מתחיל באות א' </a:t>
            </a:r>
            <a:r>
              <a:rPr lang="he-IL"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arela Round" panose="00000500000000000000" pitchFamily="2" charset="-79"/>
                <a:cs typeface="Varela Round" panose="00000500000000000000" pitchFamily="2" charset="-79"/>
              </a:rPr>
              <a:t>!</a:t>
            </a:r>
            <a:endParaRPr lang="he-I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arela Round" panose="00000500000000000000" pitchFamily="2" charset="-79"/>
              <a:cs typeface="Varela Round" panose="00000500000000000000" pitchFamily="2" charset="-79"/>
            </a:endParaRPr>
          </a:p>
        </p:txBody>
      </p:sp>
      <p:pic>
        <p:nvPicPr>
          <p:cNvPr id="11" name="מציין מיקום של תמונה 10"/>
          <p:cNvPicPr>
            <a:picLocks noGrp="1" noChangeAspect="1"/>
          </p:cNvPicPr>
          <p:nvPr>
            <p:ph type="pic" idx="2"/>
          </p:nvPr>
        </p:nvPicPr>
        <p:blipFill rotWithShape="1">
          <a:blip r:embed="rId6"/>
          <a:srcRect l="-1622" t="42063" r="1622" b="11927"/>
          <a:stretch/>
        </p:blipFill>
        <p:spPr>
          <a:xfrm>
            <a:off x="-24567" y="3684962"/>
            <a:ext cx="4302654" cy="3173037"/>
          </a:xfrm>
          <a:prstGeom prst="rect">
            <a:avLst/>
          </a:prstGeom>
        </p:spPr>
      </p:pic>
      <p:sp>
        <p:nvSpPr>
          <p:cNvPr id="19" name="TextBox 18"/>
          <p:cNvSpPr txBox="1"/>
          <p:nvPr/>
        </p:nvSpPr>
        <p:spPr>
          <a:xfrm>
            <a:off x="4408714" y="6574971"/>
            <a:ext cx="3609074"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גיאוגרפיה לכתה ה, מט"ח</a:t>
            </a:r>
          </a:p>
        </p:txBody>
      </p:sp>
    </p:spTree>
    <p:extLst>
      <p:ext uri="{BB962C8B-B14F-4D97-AF65-F5344CB8AC3E}">
        <p14:creationId xmlns:p14="http://schemas.microsoft.com/office/powerpoint/2010/main" val="16816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animBg="1"/>
      <p:bldP spid="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ctrTitle"/>
          </p:nvPr>
        </p:nvSpPr>
        <p:spPr/>
        <p:txBody>
          <a:bodyPr/>
          <a:lstStyle/>
          <a:p>
            <a:r>
              <a:rPr lang="he-IL" dirty="0"/>
              <a:t>עוצרים ומדייקים</a:t>
            </a:r>
          </a:p>
        </p:txBody>
      </p:sp>
      <p:sp>
        <p:nvSpPr>
          <p:cNvPr id="12" name="חץ למטה 11"/>
          <p:cNvSpPr/>
          <p:nvPr/>
        </p:nvSpPr>
        <p:spPr>
          <a:xfrm>
            <a:off x="9063076" y="5326203"/>
            <a:ext cx="582286" cy="1167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err="1">
                <a:solidFill>
                  <a:schemeClr val="tx1"/>
                </a:solidFill>
                <a:latin typeface="Varela Round" panose="00000500000000000000" pitchFamily="2" charset="-79"/>
                <a:cs typeface="Varela Round" panose="00000500000000000000" pitchFamily="2" charset="-79"/>
              </a:rPr>
              <a:t>אנ</a:t>
            </a:r>
            <a:endParaRPr lang="he-IL" sz="2000" dirty="0">
              <a:solidFill>
                <a:schemeClr val="tx1"/>
              </a:solidFill>
              <a:latin typeface="Varela Round" panose="00000500000000000000" pitchFamily="2" charset="-79"/>
              <a:cs typeface="Varela Round" panose="00000500000000000000" pitchFamily="2" charset="-79"/>
            </a:endParaRPr>
          </a:p>
          <a:p>
            <a:pPr algn="ctr"/>
            <a:r>
              <a:rPr lang="he-IL" sz="2000" dirty="0">
                <a:solidFill>
                  <a:schemeClr val="tx1"/>
                </a:solidFill>
                <a:latin typeface="Varela Round" panose="00000500000000000000" pitchFamily="2" charset="-79"/>
                <a:cs typeface="Varela Round" panose="00000500000000000000" pitchFamily="2" charset="-79"/>
              </a:rPr>
              <a:t>ו </a:t>
            </a:r>
          </a:p>
        </p:txBody>
      </p:sp>
      <p:sp>
        <p:nvSpPr>
          <p:cNvPr id="13" name="חץ למטה 12"/>
          <p:cNvSpPr/>
          <p:nvPr/>
        </p:nvSpPr>
        <p:spPr>
          <a:xfrm>
            <a:off x="6509367" y="5326203"/>
            <a:ext cx="584446" cy="1154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Varela Round" panose="00000500000000000000" pitchFamily="2" charset="-79"/>
                <a:cs typeface="Varela Round" panose="00000500000000000000" pitchFamily="2" charset="-79"/>
              </a:rPr>
              <a:t>הדבר</a:t>
            </a:r>
          </a:p>
        </p:txBody>
      </p:sp>
      <p:sp>
        <p:nvSpPr>
          <p:cNvPr id="14" name="חץ למטה 13"/>
          <p:cNvSpPr/>
          <p:nvPr/>
        </p:nvSpPr>
        <p:spPr>
          <a:xfrm>
            <a:off x="7934969" y="5326203"/>
            <a:ext cx="567490" cy="1167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Varela Round" panose="00000500000000000000" pitchFamily="2" charset="-79"/>
                <a:cs typeface="Varela Round" panose="00000500000000000000" pitchFamily="2" charset="-79"/>
              </a:rPr>
              <a:t>הם</a:t>
            </a:r>
          </a:p>
        </p:txBody>
      </p:sp>
      <p:sp>
        <p:nvSpPr>
          <p:cNvPr id="10" name="Google Shape;191;p6">
            <a:extLst>
              <a:ext uri="{FF2B5EF4-FFF2-40B4-BE49-F238E27FC236}">
                <a16:creationId xmlns:a16="http://schemas.microsoft.com/office/drawing/2014/main" id="{C1A36C50-5C77-4756-8086-8F5056A4CF1D}"/>
              </a:ext>
            </a:extLst>
          </p:cNvPr>
          <p:cNvSpPr/>
          <p:nvPr/>
        </p:nvSpPr>
        <p:spPr>
          <a:xfrm>
            <a:off x="276726" y="1299167"/>
            <a:ext cx="4263378" cy="4316339"/>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360363" indent="-360363" algn="r" rtl="1">
              <a:buFont typeface="+mj-lt"/>
              <a:buAutoNum type="arabicPeriod"/>
            </a:pPr>
            <a:r>
              <a:rPr lang="he-IL" sz="2800" b="1" dirty="0">
                <a:solidFill>
                  <a:srgbClr val="002060"/>
                </a:solidFill>
                <a:latin typeface="Varela Round"/>
                <a:ea typeface="Varela Round"/>
                <a:cs typeface="Varela Round"/>
              </a:rPr>
              <a:t>בזמן הווה אם לא נוסיף כינוי גוף מפורש אפשר לייחס את הפועל לכמה גופים. </a:t>
            </a:r>
          </a:p>
          <a:p>
            <a:pPr marL="360363" indent="-360363" algn="r" rtl="1">
              <a:buFont typeface="+mj-lt"/>
              <a:buAutoNum type="arabicPeriod"/>
            </a:pPr>
            <a:r>
              <a:rPr lang="he-IL" sz="2800" b="1" dirty="0">
                <a:solidFill>
                  <a:srgbClr val="002060"/>
                </a:solidFill>
                <a:latin typeface="Varela Round"/>
                <a:ea typeface="Varela Round"/>
                <a:cs typeface="Varela Round"/>
              </a:rPr>
              <a:t>אם נוסיף כינוי גוף מפורש נדע למי מתכוונים.</a:t>
            </a:r>
          </a:p>
        </p:txBody>
      </p:sp>
      <p:sp>
        <p:nvSpPr>
          <p:cNvPr id="4" name="TextBox 3"/>
          <p:cNvSpPr txBox="1"/>
          <p:nvPr/>
        </p:nvSpPr>
        <p:spPr>
          <a:xfrm>
            <a:off x="4822371" y="1299167"/>
            <a:ext cx="6792686" cy="3416320"/>
          </a:xfrm>
          <a:prstGeom prst="rect">
            <a:avLst/>
          </a:prstGeom>
          <a:noFill/>
          <a:ln w="19050">
            <a:solidFill>
              <a:schemeClr val="accent1">
                <a:lumMod val="75000"/>
              </a:schemeClr>
            </a:solidFill>
          </a:ln>
        </p:spPr>
        <p:txBody>
          <a:bodyPr wrap="square" rtlCol="1">
            <a:spAutoFit/>
          </a:bodyPr>
          <a:lstStyle/>
          <a:p>
            <a:pPr algn="ctr"/>
            <a:r>
              <a:rPr lang="he-IL" sz="2400" b="1" dirty="0">
                <a:latin typeface="Varela Round" panose="00000500000000000000" pitchFamily="2" charset="-79"/>
                <a:cs typeface="Varela Round" panose="00000500000000000000" pitchFamily="2" charset="-79"/>
              </a:rPr>
              <a:t>מִחזוּר</a:t>
            </a:r>
          </a:p>
          <a:p>
            <a:pPr algn="r"/>
            <a:r>
              <a:rPr lang="he-IL" sz="2400" dirty="0">
                <a:latin typeface="Varela Round" panose="00000500000000000000" pitchFamily="2" charset="-79"/>
                <a:cs typeface="Varela Round" panose="00000500000000000000" pitchFamily="2" charset="-79"/>
              </a:rPr>
              <a:t>עלינו לגלות אחריות כלפי הסביבה ולהשתתף בתהליך המִחְזוּר. למשל, </a:t>
            </a:r>
            <a:r>
              <a:rPr lang="he-IL" sz="2400"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כשאנו משליכים </a:t>
            </a:r>
            <a:r>
              <a:rPr lang="he-IL" sz="2400" dirty="0">
                <a:latin typeface="Varela Round" panose="00000500000000000000" pitchFamily="2" charset="-79"/>
                <a:cs typeface="Varela Round" panose="00000500000000000000" pitchFamily="2" charset="-79"/>
              </a:rPr>
              <a:t>לפח האשפה את בקבוקי הפלסטיק שנותרו בבית, </a:t>
            </a:r>
            <a:r>
              <a:rPr lang="he-IL" sz="2400"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הם נותרים </a:t>
            </a:r>
            <a:r>
              <a:rPr lang="he-IL" sz="2400" dirty="0">
                <a:latin typeface="Varela Round" panose="00000500000000000000" pitchFamily="2" charset="-79"/>
                <a:cs typeface="Varela Round" panose="00000500000000000000" pitchFamily="2" charset="-79"/>
              </a:rPr>
              <a:t>שם שנים וממלאים את עולמנו בִפְסולת שאינה מתכלה, </a:t>
            </a:r>
            <a:r>
              <a:rPr lang="he-IL" sz="2400"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והדבר גורם </a:t>
            </a:r>
            <a:r>
              <a:rPr lang="he-IL" sz="2400" dirty="0">
                <a:latin typeface="Varela Round" panose="00000500000000000000" pitchFamily="2" charset="-79"/>
                <a:cs typeface="Varela Round" panose="00000500000000000000" pitchFamily="2" charset="-79"/>
              </a:rPr>
              <a:t>לזיהום הסביבה.</a:t>
            </a:r>
          </a:p>
          <a:p>
            <a:pPr algn="r"/>
            <a:r>
              <a:rPr lang="he-IL" sz="2400" dirty="0">
                <a:latin typeface="Varela Round" panose="00000500000000000000" pitchFamily="2" charset="-79"/>
                <a:cs typeface="Varela Round" panose="00000500000000000000" pitchFamily="2" charset="-79"/>
              </a:rPr>
              <a:t>כדי להימנע מכך יש להשליך את בקבוקי הפלסטיק למִחזורית. משם </a:t>
            </a:r>
            <a:r>
              <a:rPr lang="he-IL" sz="2400" dirty="0">
                <a:effectLst>
                  <a:outerShdw blurRad="38100" dist="38100" dir="2700000" algn="tl">
                    <a:srgbClr val="000000">
                      <a:alpha val="43137"/>
                    </a:srgbClr>
                  </a:outerShdw>
                </a:effectLst>
                <a:latin typeface="Varela Round" panose="00000500000000000000" pitchFamily="2" charset="-79"/>
                <a:cs typeface="Varela Round" panose="00000500000000000000" pitchFamily="2" charset="-79"/>
              </a:rPr>
              <a:t>הם מועברים </a:t>
            </a:r>
            <a:r>
              <a:rPr lang="he-IL" sz="2400" dirty="0">
                <a:latin typeface="Varela Round" panose="00000500000000000000" pitchFamily="2" charset="-79"/>
                <a:cs typeface="Varela Round" panose="00000500000000000000" pitchFamily="2" charset="-79"/>
              </a:rPr>
              <a:t>למחזור ומנוצלים להכנת מוצרים חדשים.</a:t>
            </a:r>
          </a:p>
        </p:txBody>
      </p:sp>
      <p:sp>
        <p:nvSpPr>
          <p:cNvPr id="6" name="TextBox 5"/>
          <p:cNvSpPr txBox="1"/>
          <p:nvPr/>
        </p:nvSpPr>
        <p:spPr>
          <a:xfrm>
            <a:off x="8897757" y="4699178"/>
            <a:ext cx="1242741" cy="400110"/>
          </a:xfrm>
          <a:prstGeom prst="rect">
            <a:avLst/>
          </a:prstGeom>
          <a:noFill/>
        </p:spPr>
        <p:txBody>
          <a:bodyPr wrap="square" rtlCol="1">
            <a:spAutoFit/>
          </a:bodyPr>
          <a:lstStyle/>
          <a:p>
            <a:pPr algn="ctr"/>
            <a:r>
              <a:rPr lang="he-IL" sz="2000" dirty="0">
                <a:latin typeface="Varela Round" panose="00000500000000000000" pitchFamily="2" charset="-79"/>
                <a:cs typeface="Varela Round" panose="00000500000000000000" pitchFamily="2" charset="-79"/>
              </a:rPr>
              <a:t>משליכים</a:t>
            </a:r>
          </a:p>
        </p:txBody>
      </p:sp>
      <p:sp>
        <p:nvSpPr>
          <p:cNvPr id="7" name="TextBox 6"/>
          <p:cNvSpPr txBox="1"/>
          <p:nvPr/>
        </p:nvSpPr>
        <p:spPr>
          <a:xfrm>
            <a:off x="7622229" y="4666902"/>
            <a:ext cx="1181894" cy="707886"/>
          </a:xfrm>
          <a:prstGeom prst="rect">
            <a:avLst/>
          </a:prstGeom>
          <a:noFill/>
        </p:spPr>
        <p:txBody>
          <a:bodyPr wrap="square" rtlCol="1">
            <a:spAutoFit/>
          </a:bodyPr>
          <a:lstStyle/>
          <a:p>
            <a:pPr algn="ctr"/>
            <a:r>
              <a:rPr lang="he-IL" sz="2000" dirty="0">
                <a:latin typeface="Varela Round" panose="00000500000000000000" pitchFamily="2" charset="-79"/>
                <a:cs typeface="Varela Round" panose="00000500000000000000" pitchFamily="2" charset="-79"/>
              </a:rPr>
              <a:t>מועברים נותרים</a:t>
            </a:r>
          </a:p>
        </p:txBody>
      </p:sp>
      <p:sp>
        <p:nvSpPr>
          <p:cNvPr id="8" name="TextBox 7"/>
          <p:cNvSpPr txBox="1"/>
          <p:nvPr/>
        </p:nvSpPr>
        <p:spPr>
          <a:xfrm>
            <a:off x="6257907" y="4774624"/>
            <a:ext cx="1133330" cy="400110"/>
          </a:xfrm>
          <a:prstGeom prst="rect">
            <a:avLst/>
          </a:prstGeom>
          <a:noFill/>
        </p:spPr>
        <p:txBody>
          <a:bodyPr wrap="square" rtlCol="1">
            <a:spAutoFit/>
          </a:bodyPr>
          <a:lstStyle/>
          <a:p>
            <a:pPr algn="ctr"/>
            <a:r>
              <a:rPr lang="he-IL" sz="2000" dirty="0">
                <a:latin typeface="Varela Round" panose="00000500000000000000" pitchFamily="2" charset="-79"/>
                <a:cs typeface="Varela Round" panose="00000500000000000000" pitchFamily="2" charset="-79"/>
              </a:rPr>
              <a:t>גורם</a:t>
            </a:r>
          </a:p>
        </p:txBody>
      </p:sp>
      <p:sp>
        <p:nvSpPr>
          <p:cNvPr id="9" name="TextBox 8"/>
          <p:cNvSpPr txBox="1"/>
          <p:nvPr/>
        </p:nvSpPr>
        <p:spPr>
          <a:xfrm>
            <a:off x="185057" y="6313714"/>
            <a:ext cx="4355047"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"להבין את הטקסט" לכתה ז'/ ג. ברקוביץ</a:t>
            </a:r>
          </a:p>
        </p:txBody>
      </p:sp>
    </p:spTree>
    <p:extLst>
      <p:ext uri="{BB962C8B-B14F-4D97-AF65-F5344CB8AC3E}">
        <p14:creationId xmlns:p14="http://schemas.microsoft.com/office/powerpoint/2010/main" val="263219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E575-0C82-49C7-8CE6-A897CD1AC1A6}"/>
              </a:ext>
            </a:extLst>
          </p:cNvPr>
          <p:cNvSpPr>
            <a:spLocks noGrp="1"/>
          </p:cNvSpPr>
          <p:nvPr>
            <p:ph type="title"/>
          </p:nvPr>
        </p:nvSpPr>
        <p:spPr>
          <a:xfrm>
            <a:off x="2549769" y="64117"/>
            <a:ext cx="9642231" cy="720000"/>
          </a:xfrm>
        </p:spPr>
        <p:txBody>
          <a:bodyPr/>
          <a:lstStyle/>
          <a:p>
            <a:r>
              <a:rPr lang="he-IL" dirty="0"/>
              <a:t>בואו נתרגל </a:t>
            </a:r>
            <a:br>
              <a:rPr lang="he-IL" dirty="0"/>
            </a:br>
            <a:r>
              <a:rPr lang="he-IL" sz="2400" dirty="0"/>
              <a:t>קראו את המשפטים הבאים. קבעו אם הם נכונים או שגויים.</a:t>
            </a:r>
          </a:p>
        </p:txBody>
      </p:sp>
      <p:sp>
        <p:nvSpPr>
          <p:cNvPr id="4" name="Text Placeholder 3">
            <a:extLst>
              <a:ext uri="{FF2B5EF4-FFF2-40B4-BE49-F238E27FC236}">
                <a16:creationId xmlns:a16="http://schemas.microsoft.com/office/drawing/2014/main" id="{7718AFA6-5AF1-4E4E-9882-27A132481D5E}"/>
              </a:ext>
            </a:extLst>
          </p:cNvPr>
          <p:cNvSpPr>
            <a:spLocks noGrp="1"/>
          </p:cNvSpPr>
          <p:nvPr>
            <p:ph type="body" idx="2"/>
          </p:nvPr>
        </p:nvSpPr>
        <p:spPr>
          <a:xfrm>
            <a:off x="-130629" y="784117"/>
            <a:ext cx="12322629" cy="5924906"/>
          </a:xfrm>
        </p:spPr>
        <p:txBody>
          <a:bodyPr>
            <a:normAutofit/>
          </a:bodyPr>
          <a:lstStyle/>
          <a:p>
            <a:pPr marL="76200" indent="0">
              <a:buNone/>
            </a:pPr>
            <a:r>
              <a:rPr lang="he-IL" dirty="0"/>
              <a:t> </a:t>
            </a:r>
          </a:p>
          <a:p>
            <a:r>
              <a:rPr lang="he-IL" dirty="0"/>
              <a:t> אבשל מחר אוכל משביע. הפועל </a:t>
            </a:r>
            <a:r>
              <a:rPr lang="he-IL" b="1" dirty="0">
                <a:solidFill>
                  <a:schemeClr val="tx1">
                    <a:lumMod val="50000"/>
                    <a:lumOff val="50000"/>
                  </a:schemeClr>
                </a:solidFill>
              </a:rPr>
              <a:t>אבשל</a:t>
            </a:r>
            <a:r>
              <a:rPr lang="he-IL" dirty="0"/>
              <a:t> הוא בזמן עתיד בגוף ראשון.</a:t>
            </a:r>
          </a:p>
          <a:p>
            <a:endParaRPr lang="he-IL" dirty="0"/>
          </a:p>
          <a:p>
            <a:pPr marL="76200" indent="0">
              <a:buNone/>
            </a:pPr>
            <a:r>
              <a:rPr lang="he-IL" dirty="0"/>
              <a:t>     </a:t>
            </a:r>
          </a:p>
          <a:p>
            <a:pPr marL="76200" indent="0">
              <a:buNone/>
            </a:pPr>
            <a:r>
              <a:rPr lang="he-IL" dirty="0"/>
              <a:t>               </a:t>
            </a:r>
          </a:p>
          <a:p>
            <a:r>
              <a:rPr lang="he-IL" dirty="0"/>
              <a:t>אני חושבת על חזרה לשגרה. הפועל </a:t>
            </a:r>
            <a:r>
              <a:rPr lang="he-IL" b="1" dirty="0">
                <a:solidFill>
                  <a:schemeClr val="tx1">
                    <a:lumMod val="50000"/>
                    <a:lumOff val="50000"/>
                  </a:schemeClr>
                </a:solidFill>
              </a:rPr>
              <a:t>חושבת</a:t>
            </a:r>
            <a:r>
              <a:rPr lang="he-IL" dirty="0"/>
              <a:t> הוא בזמן עתיד.</a:t>
            </a:r>
          </a:p>
          <a:p>
            <a:endParaRPr lang="he-IL" dirty="0"/>
          </a:p>
          <a:p>
            <a:endParaRPr lang="he-IL" dirty="0"/>
          </a:p>
          <a:p>
            <a:r>
              <a:rPr lang="he-IL" dirty="0"/>
              <a:t>החדר סודר על ידי הילד. הפועל </a:t>
            </a:r>
            <a:r>
              <a:rPr lang="he-IL" b="1" dirty="0">
                <a:solidFill>
                  <a:schemeClr val="tx1">
                    <a:lumMod val="50000"/>
                    <a:lumOff val="50000"/>
                  </a:schemeClr>
                </a:solidFill>
              </a:rPr>
              <a:t>סודר</a:t>
            </a:r>
            <a:r>
              <a:rPr lang="he-IL" dirty="0"/>
              <a:t> הוא בגוף שני.</a:t>
            </a:r>
          </a:p>
          <a:p>
            <a:endParaRPr lang="he-IL" dirty="0"/>
          </a:p>
          <a:p>
            <a:endParaRPr lang="he-IL" dirty="0"/>
          </a:p>
          <a:p>
            <a:r>
              <a:rPr lang="he-IL" dirty="0"/>
              <a:t>העצירה במעבר חצייה היא חובה. המילה </a:t>
            </a:r>
            <a:r>
              <a:rPr lang="he-IL" b="1" dirty="0">
                <a:solidFill>
                  <a:schemeClr val="tx1">
                    <a:lumMod val="50000"/>
                    <a:lumOff val="50000"/>
                  </a:schemeClr>
                </a:solidFill>
              </a:rPr>
              <a:t>עצירה</a:t>
            </a:r>
            <a:r>
              <a:rPr lang="he-IL" dirty="0"/>
              <a:t> היא פועל.</a:t>
            </a:r>
          </a:p>
          <a:p>
            <a:pPr marL="76200" indent="0">
              <a:buNone/>
            </a:pPr>
            <a:r>
              <a:rPr lang="he-IL" dirty="0"/>
              <a:t>     </a:t>
            </a:r>
          </a:p>
          <a:p>
            <a:endParaRPr lang="he-IL" dirty="0"/>
          </a:p>
          <a:p>
            <a:pPr marL="76200" indent="0">
              <a:buNone/>
            </a:pPr>
            <a:endParaRPr lang="he-IL" dirty="0"/>
          </a:p>
          <a:p>
            <a:pPr marL="76200" indent="0">
              <a:buNone/>
            </a:pPr>
            <a:endParaRPr lang="he-IL" dirty="0"/>
          </a:p>
          <a:p>
            <a:endParaRPr lang="he-IL" dirty="0"/>
          </a:p>
          <a:p>
            <a:endParaRPr lang="he-IL" dirty="0"/>
          </a:p>
        </p:txBody>
      </p:sp>
      <p:sp>
        <p:nvSpPr>
          <p:cNvPr id="5" name="Google Shape;191;p6">
            <a:extLst>
              <a:ext uri="{FF2B5EF4-FFF2-40B4-BE49-F238E27FC236}">
                <a16:creationId xmlns:a16="http://schemas.microsoft.com/office/drawing/2014/main" id="{EA8998AE-BD9C-4895-837D-1C00AABED2D4}"/>
              </a:ext>
            </a:extLst>
          </p:cNvPr>
          <p:cNvSpPr/>
          <p:nvPr/>
        </p:nvSpPr>
        <p:spPr>
          <a:xfrm>
            <a:off x="549745" y="965538"/>
            <a:ext cx="2429163" cy="653143"/>
          </a:xfrm>
          <a:prstGeom prst="flowChartAlternateProcess">
            <a:avLst/>
          </a:prstGeom>
          <a:solidFill>
            <a:srgbClr val="12B4B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0" i="0" u="none" strike="noStrike" cap="none" dirty="0">
                <a:solidFill>
                  <a:schemeClr val="lt1"/>
                </a:solidFill>
                <a:latin typeface="Varela Round"/>
                <a:ea typeface="Varela Round"/>
                <a:cs typeface="Varela Round"/>
                <a:sym typeface="Varela Round"/>
              </a:rPr>
              <a:t>נכון</a:t>
            </a:r>
            <a:endParaRPr dirty="0">
              <a:latin typeface="Varela Round" panose="00000500000000000000" pitchFamily="2" charset="-79"/>
              <a:cs typeface="Varela Round" panose="00000500000000000000" pitchFamily="2" charset="-79"/>
            </a:endParaRPr>
          </a:p>
        </p:txBody>
      </p:sp>
      <p:sp>
        <p:nvSpPr>
          <p:cNvPr id="6" name="Google Shape;191;p6">
            <a:extLst>
              <a:ext uri="{FF2B5EF4-FFF2-40B4-BE49-F238E27FC236}">
                <a16:creationId xmlns:a16="http://schemas.microsoft.com/office/drawing/2014/main" id="{C4A8A5D3-8DC2-4C9F-9D0A-BCE9FF9B7080}"/>
              </a:ext>
            </a:extLst>
          </p:cNvPr>
          <p:cNvSpPr/>
          <p:nvPr/>
        </p:nvSpPr>
        <p:spPr>
          <a:xfrm>
            <a:off x="628401" y="2435216"/>
            <a:ext cx="2429163" cy="734292"/>
          </a:xfrm>
          <a:prstGeom prst="flowChartAlternateProcess">
            <a:avLst/>
          </a:prstGeom>
          <a:solidFill>
            <a:srgbClr val="12B4B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0" i="0" u="none" strike="noStrike" cap="none" dirty="0">
                <a:solidFill>
                  <a:schemeClr val="lt1"/>
                </a:solidFill>
                <a:latin typeface="Varela Round"/>
                <a:ea typeface="Varela Round"/>
                <a:cs typeface="Varela Round"/>
                <a:sym typeface="Varela Round"/>
              </a:rPr>
              <a:t>לא נכון</a:t>
            </a:r>
            <a:endParaRPr dirty="0">
              <a:latin typeface="Varela Round" panose="00000500000000000000" pitchFamily="2" charset="-79"/>
              <a:cs typeface="Varela Round" panose="00000500000000000000" pitchFamily="2" charset="-79"/>
            </a:endParaRPr>
          </a:p>
        </p:txBody>
      </p:sp>
      <p:sp>
        <p:nvSpPr>
          <p:cNvPr id="7" name="Google Shape;191;p6">
            <a:extLst>
              <a:ext uri="{FF2B5EF4-FFF2-40B4-BE49-F238E27FC236}">
                <a16:creationId xmlns:a16="http://schemas.microsoft.com/office/drawing/2014/main" id="{D0F1D938-2EDC-42C6-A192-57B782D1271D}"/>
              </a:ext>
            </a:extLst>
          </p:cNvPr>
          <p:cNvSpPr/>
          <p:nvPr/>
        </p:nvSpPr>
        <p:spPr>
          <a:xfrm>
            <a:off x="628401" y="3555305"/>
            <a:ext cx="2429163" cy="734292"/>
          </a:xfrm>
          <a:prstGeom prst="flowChartAlternateProcess">
            <a:avLst/>
          </a:prstGeom>
          <a:solidFill>
            <a:srgbClr val="12B4B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0" i="0" u="none" strike="noStrike" cap="none" dirty="0">
                <a:solidFill>
                  <a:schemeClr val="lt1"/>
                </a:solidFill>
                <a:latin typeface="Varela Round"/>
                <a:ea typeface="Varela Round"/>
                <a:cs typeface="Varela Round"/>
                <a:sym typeface="Varela Round"/>
              </a:rPr>
              <a:t>לא נכון</a:t>
            </a:r>
            <a:endParaRPr dirty="0">
              <a:latin typeface="Varela Round" panose="00000500000000000000" pitchFamily="2" charset="-79"/>
              <a:cs typeface="Varela Round" panose="00000500000000000000" pitchFamily="2" charset="-79"/>
            </a:endParaRPr>
          </a:p>
        </p:txBody>
      </p:sp>
      <p:sp>
        <p:nvSpPr>
          <p:cNvPr id="8" name="Google Shape;191;p6">
            <a:extLst>
              <a:ext uri="{FF2B5EF4-FFF2-40B4-BE49-F238E27FC236}">
                <a16:creationId xmlns:a16="http://schemas.microsoft.com/office/drawing/2014/main" id="{93B780FB-3787-4454-BCAE-1CFA21682777}"/>
              </a:ext>
            </a:extLst>
          </p:cNvPr>
          <p:cNvSpPr/>
          <p:nvPr/>
        </p:nvSpPr>
        <p:spPr>
          <a:xfrm>
            <a:off x="687128" y="4675394"/>
            <a:ext cx="2429163" cy="621473"/>
          </a:xfrm>
          <a:prstGeom prst="flowChartAlternateProcess">
            <a:avLst/>
          </a:prstGeom>
          <a:solidFill>
            <a:srgbClr val="12B4BC"/>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0" i="0" u="none" strike="noStrike" cap="none" dirty="0">
                <a:solidFill>
                  <a:schemeClr val="lt1"/>
                </a:solidFill>
                <a:latin typeface="Varela Round"/>
                <a:ea typeface="Varela Round"/>
                <a:cs typeface="Varela Round"/>
                <a:sym typeface="Varela Round"/>
              </a:rPr>
              <a:t>לא נכון</a:t>
            </a:r>
            <a:endParaRPr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88247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 calcmode="lin" valueType="num">
                                      <p:cBhvr additive="base">
                                        <p:cTn id="5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4D5E39F8-C26B-46FF-97CB-3A54BF5D0259}"/>
              </a:ext>
            </a:extLst>
          </p:cNvPr>
          <p:cNvSpPr>
            <a:spLocks noGrp="1" noChangeArrowheads="1"/>
          </p:cNvSpPr>
          <p:nvPr>
            <p:ph type="title"/>
          </p:nvPr>
        </p:nvSpPr>
        <p:spPr>
          <a:xfrm>
            <a:off x="1981200" y="58277"/>
            <a:ext cx="8229600" cy="1143000"/>
          </a:xfrm>
        </p:spPr>
        <p:txBody>
          <a:bodyPr>
            <a:normAutofit fontScale="90000"/>
          </a:bodyPr>
          <a:lstStyle/>
          <a:p>
            <a:pPr rtl="0" eaLnBrk="1" hangingPunct="1"/>
            <a:br>
              <a:rPr lang="he-IL" altLang="he-IL" sz="4800" dirty="0"/>
            </a:br>
            <a:br>
              <a:rPr lang="he-IL" altLang="he-IL" sz="4800" dirty="0"/>
            </a:br>
            <a:r>
              <a:rPr lang="he-IL" altLang="he-IL" sz="4800" b="1" dirty="0"/>
              <a:t>בשירות הפועל - תרגול</a:t>
            </a:r>
            <a:br>
              <a:rPr lang="he-IL" altLang="he-IL" sz="4800" b="1" dirty="0"/>
            </a:br>
            <a:r>
              <a:rPr lang="he-IL" altLang="he-IL" sz="4000" b="1" dirty="0"/>
              <a:t>איזו מבין המילים שבבועות היא פועל?</a:t>
            </a:r>
            <a:br>
              <a:rPr lang="he-IL" altLang="he-IL" dirty="0"/>
            </a:br>
            <a:br>
              <a:rPr lang="he-IL" altLang="he-IL" sz="4800" dirty="0"/>
            </a:br>
            <a:endParaRPr lang="en-US" altLang="he-IL" sz="4800" dirty="0"/>
          </a:p>
        </p:txBody>
      </p:sp>
      <p:sp>
        <p:nvSpPr>
          <p:cNvPr id="26627" name="Rectangle 6">
            <a:extLst>
              <a:ext uri="{FF2B5EF4-FFF2-40B4-BE49-F238E27FC236}">
                <a16:creationId xmlns:a16="http://schemas.microsoft.com/office/drawing/2014/main" id="{22B01D32-41B5-4133-9898-73E5B324A0B5}"/>
              </a:ext>
            </a:extLst>
          </p:cNvPr>
          <p:cNvSpPr>
            <a:spLocks noChangeArrowheads="1"/>
          </p:cNvSpPr>
          <p:nvPr/>
        </p:nvSpPr>
        <p:spPr bwMode="auto">
          <a:xfrm>
            <a:off x="1665289" y="1341439"/>
            <a:ext cx="8840787"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br>
              <a:rPr lang="he-IL" altLang="he-IL" dirty="0">
                <a:solidFill>
                  <a:schemeClr val="tx2"/>
                </a:solidFill>
                <a:latin typeface="Varela Round" panose="00000500000000000000" pitchFamily="2" charset="-79"/>
                <a:cs typeface="Varela Round" panose="00000500000000000000" pitchFamily="2" charset="-79"/>
              </a:rPr>
            </a:br>
            <a:br>
              <a:rPr lang="he-IL" altLang="he-IL" dirty="0">
                <a:solidFill>
                  <a:schemeClr val="tx2"/>
                </a:solidFill>
                <a:latin typeface="Varela Round" panose="00000500000000000000" pitchFamily="2" charset="-79"/>
                <a:cs typeface="Varela Round" panose="00000500000000000000" pitchFamily="2" charset="-79"/>
              </a:rPr>
            </a:br>
            <a:br>
              <a:rPr lang="he-IL" altLang="he-IL" sz="4400" dirty="0">
                <a:solidFill>
                  <a:schemeClr val="tx2"/>
                </a:solidFill>
                <a:latin typeface="Varela Round" panose="00000500000000000000" pitchFamily="2" charset="-79"/>
                <a:cs typeface="Varela Round" panose="00000500000000000000" pitchFamily="2" charset="-79"/>
              </a:rPr>
            </a:br>
            <a:endParaRPr lang="he-IL" altLang="he-IL" sz="4400" dirty="0">
              <a:solidFill>
                <a:schemeClr val="tx2"/>
              </a:solidFill>
              <a:latin typeface="Varela Round" panose="00000500000000000000" pitchFamily="2" charset="-79"/>
              <a:cs typeface="Varela Round" panose="00000500000000000000" pitchFamily="2" charset="-79"/>
            </a:endParaRPr>
          </a:p>
        </p:txBody>
      </p:sp>
      <p:pic>
        <p:nvPicPr>
          <p:cNvPr id="23" name="תמונה 22"/>
          <p:cNvPicPr>
            <a:picLocks noChangeAspect="1"/>
          </p:cNvPicPr>
          <p:nvPr/>
        </p:nvPicPr>
        <p:blipFill rotWithShape="1">
          <a:blip r:embed="rId2">
            <a:extLst>
              <a:ext uri="{28A0092B-C50C-407E-A947-70E740481C1C}">
                <a14:useLocalDpi xmlns:a14="http://schemas.microsoft.com/office/drawing/2010/main" val="0"/>
              </a:ext>
            </a:extLst>
          </a:blip>
          <a:srcRect l="38095" t="3229" r="16667" b="2381"/>
          <a:stretch/>
        </p:blipFill>
        <p:spPr>
          <a:xfrm rot="5400000">
            <a:off x="3669382" y="-82745"/>
            <a:ext cx="4734880" cy="7868996"/>
          </a:xfrm>
          <a:prstGeom prst="rect">
            <a:avLst/>
          </a:prstGeom>
        </p:spPr>
      </p:pic>
      <p:sp>
        <p:nvSpPr>
          <p:cNvPr id="4" name="TextBox 3"/>
          <p:cNvSpPr txBox="1"/>
          <p:nvPr/>
        </p:nvSpPr>
        <p:spPr>
          <a:xfrm>
            <a:off x="664029" y="6189664"/>
            <a:ext cx="3624942"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"דרך ארץ", מולדת לכתה ג',  ג' שד"ר</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42409-B9DC-47AC-8026-0FA617426FA2}"/>
              </a:ext>
            </a:extLst>
          </p:cNvPr>
          <p:cNvSpPr txBox="1">
            <a:spLocks noChangeArrowheads="1"/>
          </p:cNvSpPr>
          <p:nvPr/>
        </p:nvSpPr>
        <p:spPr bwMode="auto">
          <a:xfrm>
            <a:off x="7983539" y="5573714"/>
            <a:ext cx="219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e-IL" altLang="he-IL" sz="1800" dirty="0">
                <a:latin typeface="Varela Round" panose="00000500000000000000" pitchFamily="2" charset="-79"/>
                <a:cs typeface="Varela Round" panose="00000500000000000000" pitchFamily="2" charset="-79"/>
              </a:rPr>
              <a:t>תשובה לא נכונה</a:t>
            </a:r>
          </a:p>
        </p:txBody>
      </p:sp>
      <p:sp>
        <p:nvSpPr>
          <p:cNvPr id="28" name="TextBox 27">
            <a:extLst>
              <a:ext uri="{FF2B5EF4-FFF2-40B4-BE49-F238E27FC236}">
                <a16:creationId xmlns:a16="http://schemas.microsoft.com/office/drawing/2014/main" id="{2F23633C-2532-4BF8-8849-C891FFEE3342}"/>
              </a:ext>
            </a:extLst>
          </p:cNvPr>
          <p:cNvSpPr txBox="1">
            <a:spLocks noChangeArrowheads="1"/>
          </p:cNvSpPr>
          <p:nvPr/>
        </p:nvSpPr>
        <p:spPr bwMode="auto">
          <a:xfrm>
            <a:off x="2066926" y="5661025"/>
            <a:ext cx="2195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e-IL" altLang="he-IL" sz="1800" dirty="0">
                <a:latin typeface="Varela Round" panose="00000500000000000000" pitchFamily="2" charset="-79"/>
                <a:cs typeface="Varela Round" panose="00000500000000000000" pitchFamily="2" charset="-79"/>
              </a:rPr>
              <a:t>תשובה  נכונה</a:t>
            </a:r>
          </a:p>
        </p:txBody>
      </p:sp>
      <p:sp>
        <p:nvSpPr>
          <p:cNvPr id="27662" name="AutoShape 42">
            <a:hlinkClick r:id="" action="ppaction://hlinkshowjump?jump=nextslide" highlightClick="1"/>
            <a:extLst>
              <a:ext uri="{FF2B5EF4-FFF2-40B4-BE49-F238E27FC236}">
                <a16:creationId xmlns:a16="http://schemas.microsoft.com/office/drawing/2014/main" id="{424A1E3F-3F3F-4661-B3A6-A1CC61445F67}"/>
              </a:ext>
            </a:extLst>
          </p:cNvPr>
          <p:cNvSpPr>
            <a:spLocks noChangeArrowheads="1"/>
          </p:cNvSpPr>
          <p:nvPr/>
        </p:nvSpPr>
        <p:spPr bwMode="auto">
          <a:xfrm>
            <a:off x="9767888" y="6237288"/>
            <a:ext cx="431800" cy="476250"/>
          </a:xfrm>
          <a:prstGeom prst="actionButtonForwardNext">
            <a:avLst/>
          </a:prstGeom>
          <a:solidFill>
            <a:srgbClr val="0099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e-IL" altLang="he-IL" sz="1800" dirty="0">
              <a:latin typeface="Varela Round" panose="00000500000000000000" pitchFamily="2" charset="-79"/>
              <a:cs typeface="Varela Round" panose="00000500000000000000" pitchFamily="2" charset="-79"/>
            </a:endParaRPr>
          </a:p>
        </p:txBody>
      </p:sp>
      <p:pic>
        <p:nvPicPr>
          <p:cNvPr id="5" name="תמונה 4"/>
          <p:cNvPicPr>
            <a:picLocks noChangeAspect="1"/>
          </p:cNvPicPr>
          <p:nvPr/>
        </p:nvPicPr>
        <p:blipFill rotWithShape="1">
          <a:blip r:embed="rId3">
            <a:extLst>
              <a:ext uri="{28A0092B-C50C-407E-A947-70E740481C1C}">
                <a14:useLocalDpi xmlns:a14="http://schemas.microsoft.com/office/drawing/2010/main" val="0"/>
              </a:ext>
            </a:extLst>
          </a:blip>
          <a:srcRect l="38095" t="3229" r="16667" b="2381"/>
          <a:stretch/>
        </p:blipFill>
        <p:spPr>
          <a:xfrm rot="5400000">
            <a:off x="3860585" y="-475240"/>
            <a:ext cx="3763260" cy="6825346"/>
          </a:xfrm>
          <a:prstGeom prst="rect">
            <a:avLst/>
          </a:prstGeom>
        </p:spPr>
      </p:pic>
      <p:sp>
        <p:nvSpPr>
          <p:cNvPr id="6" name="TextBox 5"/>
          <p:cNvSpPr txBox="1"/>
          <p:nvPr/>
        </p:nvSpPr>
        <p:spPr>
          <a:xfrm>
            <a:off x="2066926" y="304800"/>
            <a:ext cx="6913788" cy="523220"/>
          </a:xfrm>
          <a:prstGeom prst="rect">
            <a:avLst/>
          </a:prstGeom>
          <a:noFill/>
        </p:spPr>
        <p:txBody>
          <a:bodyPr wrap="square" rtlCol="1">
            <a:spAutoFit/>
          </a:bodyPr>
          <a:lstStyle/>
          <a:p>
            <a:r>
              <a:rPr lang="he-IL" sz="2800" b="1" dirty="0">
                <a:latin typeface="Varela Round" panose="00000500000000000000" pitchFamily="2" charset="-79"/>
                <a:cs typeface="Varela Round" panose="00000500000000000000" pitchFamily="2" charset="-79"/>
              </a:rPr>
              <a:t>פתרון: איזו מבין המילים שבבועות היא פועל?</a:t>
            </a:r>
          </a:p>
        </p:txBody>
      </p:sp>
      <p:sp>
        <p:nvSpPr>
          <p:cNvPr id="7" name="TextBox 6"/>
          <p:cNvSpPr txBox="1"/>
          <p:nvPr/>
        </p:nvSpPr>
        <p:spPr>
          <a:xfrm>
            <a:off x="8331883" y="5094514"/>
            <a:ext cx="2216149" cy="461665"/>
          </a:xfrm>
          <a:prstGeom prst="rect">
            <a:avLst/>
          </a:prstGeom>
          <a:noFill/>
        </p:spPr>
        <p:txBody>
          <a:bodyPr wrap="square" rtlCol="1">
            <a:spAutoFit/>
          </a:bodyPr>
          <a:lstStyle/>
          <a:p>
            <a:r>
              <a:rPr lang="he-IL" sz="2400" dirty="0">
                <a:latin typeface="Varela Round" panose="00000500000000000000" pitchFamily="2" charset="-79"/>
                <a:cs typeface="Varela Round" panose="00000500000000000000" pitchFamily="2" charset="-79"/>
              </a:rPr>
              <a:t>להתכונן, ללמוד</a:t>
            </a:r>
          </a:p>
        </p:txBody>
      </p:sp>
      <p:sp>
        <p:nvSpPr>
          <p:cNvPr id="8" name="TextBox 7"/>
          <p:cNvSpPr txBox="1"/>
          <p:nvPr/>
        </p:nvSpPr>
        <p:spPr>
          <a:xfrm>
            <a:off x="2721434" y="5094514"/>
            <a:ext cx="1747839" cy="461665"/>
          </a:xfrm>
          <a:prstGeom prst="rect">
            <a:avLst/>
          </a:prstGeom>
          <a:noFill/>
        </p:spPr>
        <p:txBody>
          <a:bodyPr wrap="square" rtlCol="1">
            <a:spAutoFit/>
          </a:bodyPr>
          <a:lstStyle/>
          <a:p>
            <a:r>
              <a:rPr lang="he-IL" sz="2400" dirty="0">
                <a:latin typeface="Varela Round" panose="00000500000000000000" pitchFamily="2" charset="-79"/>
                <a:cs typeface="Varela Round" panose="00000500000000000000" pitchFamily="2" charset="-79"/>
              </a:rPr>
              <a:t>הגעת, רוצה</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מלבן 42">
            <a:extLst>
              <a:ext uri="{FF2B5EF4-FFF2-40B4-BE49-F238E27FC236}">
                <a16:creationId xmlns:a16="http://schemas.microsoft.com/office/drawing/2014/main" id="{4F44E642-6F0C-4C17-8C70-B3DD91AA5F89}"/>
              </a:ext>
            </a:extLst>
          </p:cNvPr>
          <p:cNvSpPr/>
          <p:nvPr/>
        </p:nvSpPr>
        <p:spPr>
          <a:xfrm>
            <a:off x="1524000" y="2044701"/>
            <a:ext cx="9144000" cy="9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1" anchor="ctr"/>
          <a:lstStyle/>
          <a:p>
            <a:pPr algn="ctr" rtl="1">
              <a:defRPr/>
            </a:pPr>
            <a:endParaRPr lang="he-IL" dirty="0">
              <a:solidFill>
                <a:prstClr val="white"/>
              </a:solidFill>
              <a:latin typeface="Varela Round" panose="00000500000000000000" pitchFamily="2" charset="-79"/>
              <a:cs typeface="Varela Round" panose="00000500000000000000" pitchFamily="2" charset="-79"/>
            </a:endParaRPr>
          </a:p>
        </p:txBody>
      </p:sp>
      <p:sp>
        <p:nvSpPr>
          <p:cNvPr id="30743" name="TextBox 43">
            <a:extLst>
              <a:ext uri="{FF2B5EF4-FFF2-40B4-BE49-F238E27FC236}">
                <a16:creationId xmlns:a16="http://schemas.microsoft.com/office/drawing/2014/main" id="{88186A56-BDF7-4AD2-9F4B-665B32F24118}"/>
              </a:ext>
            </a:extLst>
          </p:cNvPr>
          <p:cNvSpPr txBox="1">
            <a:spLocks noChangeArrowheads="1"/>
          </p:cNvSpPr>
          <p:nvPr/>
        </p:nvSpPr>
        <p:spPr bwMode="auto">
          <a:xfrm>
            <a:off x="7195458" y="2102408"/>
            <a:ext cx="4572000"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he-IL" altLang="he-IL" sz="2800" dirty="0">
                <a:solidFill>
                  <a:srgbClr val="000000"/>
                </a:solidFill>
                <a:latin typeface="Calibri" panose="020F0502020204030204" pitchFamily="34" charset="0"/>
                <a:cs typeface="Varela Round" panose="00000500000000000000" pitchFamily="2" charset="-79"/>
              </a:rPr>
              <a:t>התעטשות, התעטש, התעטשתי</a:t>
            </a:r>
          </a:p>
          <a:p>
            <a:pPr algn="r" rtl="1" eaLnBrk="1" hangingPunct="1"/>
            <a:endParaRPr lang="he-IL" altLang="he-IL" dirty="0">
              <a:solidFill>
                <a:srgbClr val="000000"/>
              </a:solidFill>
              <a:latin typeface="Calibri" panose="020F0502020204030204" pitchFamily="34" charset="0"/>
              <a:cs typeface="Varela Round" panose="00000500000000000000" pitchFamily="2" charset="-79"/>
            </a:endParaRPr>
          </a:p>
          <a:p>
            <a:pPr algn="r" rtl="1" eaLnBrk="1" hangingPunct="1"/>
            <a:endParaRPr lang="he-IL" altLang="he-IL" sz="2400" b="1" dirty="0">
              <a:solidFill>
                <a:srgbClr val="000000"/>
              </a:solidFill>
              <a:latin typeface="Calibri" panose="020F0502020204030204" pitchFamily="34" charset="0"/>
              <a:cs typeface="Varela Round" panose="00000500000000000000" pitchFamily="2" charset="-79"/>
            </a:endParaRPr>
          </a:p>
          <a:p>
            <a:pPr algn="r" rtl="1" eaLnBrk="1" hangingPunct="1"/>
            <a:r>
              <a:rPr lang="he-IL" altLang="he-IL" sz="2400" b="1" dirty="0">
                <a:solidFill>
                  <a:srgbClr val="000000"/>
                </a:solidFill>
                <a:latin typeface="Calibri" panose="020F0502020204030204" pitchFamily="34" charset="0"/>
                <a:cs typeface="Varela Round" panose="00000500000000000000" pitchFamily="2" charset="-79"/>
              </a:rPr>
              <a:t>מה יוצא דופן?</a:t>
            </a:r>
          </a:p>
          <a:p>
            <a:pPr algn="r" rtl="1" eaLnBrk="1" hangingPunct="1"/>
            <a:endParaRPr lang="he-IL" altLang="he-IL" sz="2400" b="1" dirty="0">
              <a:solidFill>
                <a:srgbClr val="000000"/>
              </a:solidFill>
              <a:latin typeface="Calibri" panose="020F0502020204030204" pitchFamily="34" charset="0"/>
              <a:cs typeface="Varela Round" panose="00000500000000000000" pitchFamily="2" charset="-79"/>
            </a:endParaRPr>
          </a:p>
          <a:p>
            <a:pPr algn="r" rtl="1" eaLnBrk="1" hangingPunct="1"/>
            <a:r>
              <a:rPr lang="he-IL" altLang="he-IL" sz="2400" b="1" dirty="0">
                <a:solidFill>
                  <a:srgbClr val="000000"/>
                </a:solidFill>
                <a:latin typeface="Calibri" panose="020F0502020204030204" pitchFamily="34" charset="0"/>
                <a:cs typeface="Varela Round" panose="00000500000000000000" pitchFamily="2" charset="-79"/>
              </a:rPr>
              <a:t>מדוע?</a:t>
            </a:r>
          </a:p>
        </p:txBody>
      </p:sp>
      <p:pic>
        <p:nvPicPr>
          <p:cNvPr id="218" name="תמונה 217"/>
          <p:cNvPicPr>
            <a:picLocks noChangeAspect="1"/>
          </p:cNvPicPr>
          <p:nvPr/>
        </p:nvPicPr>
        <p:blipFill rotWithShape="1">
          <a:blip r:embed="rId3">
            <a:extLst>
              <a:ext uri="{28A0092B-C50C-407E-A947-70E740481C1C}">
                <a14:useLocalDpi xmlns:a14="http://schemas.microsoft.com/office/drawing/2010/main" val="0"/>
              </a:ext>
            </a:extLst>
          </a:blip>
          <a:srcRect l="38095" t="3229" r="16667" b="2381"/>
          <a:stretch/>
        </p:blipFill>
        <p:spPr>
          <a:xfrm rot="5400000">
            <a:off x="1411970" y="-16864"/>
            <a:ext cx="4005230" cy="66965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idx="2"/>
          </p:nvPr>
        </p:nvSpPr>
        <p:spPr>
          <a:xfrm>
            <a:off x="1619349" y="634814"/>
            <a:ext cx="8031963" cy="778161"/>
          </a:xfrm>
        </p:spPr>
        <p:txBody>
          <a:bodyPr>
            <a:normAutofit lnSpcReduction="10000"/>
          </a:bodyPr>
          <a:lstStyle/>
          <a:p>
            <a:r>
              <a:rPr lang="he-IL" dirty="0"/>
              <a:t>לפעלים יש תפקיד חשוב במשפטים ובטקסטים.</a:t>
            </a:r>
          </a:p>
          <a:p>
            <a:r>
              <a:rPr lang="he-IL" dirty="0"/>
              <a:t>הפעלים מייצגים התרחשות, אירועים ומצבים שונים.</a:t>
            </a:r>
          </a:p>
        </p:txBody>
      </p:sp>
      <p:sp>
        <p:nvSpPr>
          <p:cNvPr id="6" name="Text Placeholder 2">
            <a:extLst>
              <a:ext uri="{FF2B5EF4-FFF2-40B4-BE49-F238E27FC236}">
                <a16:creationId xmlns:a16="http://schemas.microsoft.com/office/drawing/2014/main" id="{57C044A4-E3E3-4679-8833-14D897D2A7BD}"/>
              </a:ext>
            </a:extLst>
          </p:cNvPr>
          <p:cNvSpPr>
            <a:spLocks noGrp="1"/>
          </p:cNvSpPr>
          <p:nvPr>
            <p:ph type="title"/>
          </p:nvPr>
        </p:nvSpPr>
        <p:spPr>
          <a:xfrm>
            <a:off x="2442438" y="440450"/>
            <a:ext cx="9642231" cy="495114"/>
          </a:xfrm>
        </p:spPr>
        <p:txBody>
          <a:bodyPr/>
          <a:lstStyle/>
          <a:p>
            <a:pPr algn="ctr"/>
            <a:r>
              <a:rPr lang="he-IL" dirty="0"/>
              <a:t> </a:t>
            </a:r>
            <a:r>
              <a:rPr lang="he-IL" dirty="0">
                <a:solidFill>
                  <a:schemeClr val="tx1"/>
                </a:solidFill>
                <a:latin typeface="Varela Round" panose="00000500000000000000" pitchFamily="2" charset="-79"/>
              </a:rPr>
              <a:t>חלק ב'</a:t>
            </a:r>
          </a:p>
          <a:p>
            <a:r>
              <a:rPr lang="he-IL" dirty="0"/>
              <a:t>   </a:t>
            </a:r>
            <a:endParaRPr lang="en-US" dirty="0"/>
          </a:p>
        </p:txBody>
      </p:sp>
      <p:pic>
        <p:nvPicPr>
          <p:cNvPr id="10" name="תמונה 9"/>
          <p:cNvPicPr>
            <a:picLocks noChangeAspect="1"/>
          </p:cNvPicPr>
          <p:nvPr/>
        </p:nvPicPr>
        <p:blipFill rotWithShape="1">
          <a:blip r:embed="rId3">
            <a:extLst>
              <a:ext uri="{28A0092B-C50C-407E-A947-70E740481C1C}">
                <a14:useLocalDpi xmlns:a14="http://schemas.microsoft.com/office/drawing/2010/main" val="0"/>
              </a:ext>
            </a:extLst>
          </a:blip>
          <a:srcRect l="66573" t="-109" r="3944" b="6142"/>
          <a:stretch/>
        </p:blipFill>
        <p:spPr>
          <a:xfrm rot="16200000">
            <a:off x="5151543" y="742916"/>
            <a:ext cx="1405694" cy="4229508"/>
          </a:xfrm>
          <a:prstGeom prst="rect">
            <a:avLst/>
          </a:prstGeom>
        </p:spPr>
      </p:pic>
      <p:pic>
        <p:nvPicPr>
          <p:cNvPr id="11" name="תמונה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7" y="4458478"/>
            <a:ext cx="2956122" cy="2217091"/>
          </a:xfrm>
          <a:prstGeom prst="rect">
            <a:avLst/>
          </a:prstGeom>
        </p:spPr>
      </p:pic>
      <p:pic>
        <p:nvPicPr>
          <p:cNvPr id="12" name="תמונה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331" y="3800553"/>
            <a:ext cx="3679268" cy="2064989"/>
          </a:xfrm>
          <a:prstGeom prst="rect">
            <a:avLst/>
          </a:prstGeom>
        </p:spPr>
      </p:pic>
      <p:sp>
        <p:nvSpPr>
          <p:cNvPr id="14" name="TextBox 13"/>
          <p:cNvSpPr txBox="1"/>
          <p:nvPr/>
        </p:nvSpPr>
        <p:spPr>
          <a:xfrm>
            <a:off x="8856746" y="3285049"/>
            <a:ext cx="2871853" cy="830997"/>
          </a:xfrm>
          <a:prstGeom prst="rect">
            <a:avLst/>
          </a:prstGeom>
          <a:noFill/>
        </p:spPr>
        <p:txBody>
          <a:bodyPr wrap="square" rtlCol="1">
            <a:spAutoFit/>
          </a:bodyPr>
          <a:lstStyle/>
          <a:p>
            <a:r>
              <a:rPr lang="he-IL" sz="2400" dirty="0">
                <a:latin typeface="Varela Round" panose="00000500000000000000" pitchFamily="2" charset="-79"/>
                <a:cs typeface="Varela Round" panose="00000500000000000000" pitchFamily="2" charset="-79"/>
              </a:rPr>
              <a:t>בית הכנסת בכפר נחום</a:t>
            </a:r>
          </a:p>
        </p:txBody>
      </p:sp>
      <p:sp>
        <p:nvSpPr>
          <p:cNvPr id="19" name="TextBox 18"/>
          <p:cNvSpPr txBox="1"/>
          <p:nvPr/>
        </p:nvSpPr>
        <p:spPr>
          <a:xfrm>
            <a:off x="4391527" y="1561170"/>
            <a:ext cx="2644894" cy="461665"/>
          </a:xfrm>
          <a:prstGeom prst="rect">
            <a:avLst/>
          </a:prstGeom>
          <a:noFill/>
        </p:spPr>
        <p:txBody>
          <a:bodyPr wrap="square" rtlCol="1">
            <a:spAutoFit/>
          </a:bodyPr>
          <a:lstStyle/>
          <a:p>
            <a:r>
              <a:rPr lang="he-IL" sz="2400" dirty="0">
                <a:latin typeface="Varela Round" panose="00000500000000000000" pitchFamily="2" charset="-79"/>
                <a:cs typeface="Varela Round" panose="00000500000000000000" pitchFamily="2" charset="-79"/>
              </a:rPr>
              <a:t>ייסוד העיר רחובות</a:t>
            </a:r>
          </a:p>
        </p:txBody>
      </p:sp>
      <p:sp>
        <p:nvSpPr>
          <p:cNvPr id="21" name="TextBox 20"/>
          <p:cNvSpPr txBox="1"/>
          <p:nvPr/>
        </p:nvSpPr>
        <p:spPr>
          <a:xfrm>
            <a:off x="796259" y="3970454"/>
            <a:ext cx="1646179" cy="461665"/>
          </a:xfrm>
          <a:prstGeom prst="rect">
            <a:avLst/>
          </a:prstGeom>
          <a:noFill/>
        </p:spPr>
        <p:txBody>
          <a:bodyPr wrap="square" rtlCol="1">
            <a:spAutoFit/>
          </a:bodyPr>
          <a:lstStyle/>
          <a:p>
            <a:r>
              <a:rPr lang="he-IL" sz="2400" dirty="0">
                <a:latin typeface="Varela Round" panose="00000500000000000000" pitchFamily="2" charset="-79"/>
                <a:cs typeface="Varela Round" panose="00000500000000000000" pitchFamily="2" charset="-79"/>
              </a:rPr>
              <a:t>הכנרת</a:t>
            </a:r>
          </a:p>
        </p:txBody>
      </p:sp>
      <p:pic>
        <p:nvPicPr>
          <p:cNvPr id="24" name="תמונה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538" y="4761571"/>
            <a:ext cx="2765503" cy="2074127"/>
          </a:xfrm>
          <a:prstGeom prst="rect">
            <a:avLst/>
          </a:prstGeom>
        </p:spPr>
      </p:pic>
      <p:sp>
        <p:nvSpPr>
          <p:cNvPr id="25" name="TextBox 24"/>
          <p:cNvSpPr txBox="1"/>
          <p:nvPr/>
        </p:nvSpPr>
        <p:spPr>
          <a:xfrm>
            <a:off x="4750416" y="4302364"/>
            <a:ext cx="2079115" cy="461665"/>
          </a:xfrm>
          <a:prstGeom prst="rect">
            <a:avLst/>
          </a:prstGeom>
          <a:noFill/>
        </p:spPr>
        <p:txBody>
          <a:bodyPr wrap="square" rtlCol="1">
            <a:spAutoFit/>
          </a:bodyPr>
          <a:lstStyle/>
          <a:p>
            <a:r>
              <a:rPr lang="he-IL" sz="2400" dirty="0">
                <a:latin typeface="Varela Round" panose="00000500000000000000" pitchFamily="2" charset="-79"/>
                <a:cs typeface="Varela Round" panose="00000500000000000000" pitchFamily="2" charset="-79"/>
              </a:rPr>
              <a:t>עץ </a:t>
            </a:r>
            <a:r>
              <a:rPr lang="he-IL" sz="2400" dirty="0" err="1">
                <a:latin typeface="Varela Round" panose="00000500000000000000" pitchFamily="2" charset="-79"/>
                <a:cs typeface="Varela Round" panose="00000500000000000000" pitchFamily="2" charset="-79"/>
              </a:rPr>
              <a:t>השקדיה</a:t>
            </a:r>
            <a:endParaRPr lang="he-IL" sz="24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947831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08F0DEF-3D36-47F6-9424-425B8AA2F337}"/>
              </a:ext>
            </a:extLst>
          </p:cNvPr>
          <p:cNvSpPr>
            <a:spLocks noGrp="1"/>
          </p:cNvSpPr>
          <p:nvPr>
            <p:ph type="title"/>
          </p:nvPr>
        </p:nvSpPr>
        <p:spPr>
          <a:xfrm>
            <a:off x="2540342" y="213094"/>
            <a:ext cx="9642231" cy="720000"/>
          </a:xfrm>
        </p:spPr>
        <p:txBody>
          <a:bodyPr/>
          <a:lstStyle/>
          <a:p>
            <a:br>
              <a:rPr lang="he-IL" dirty="0"/>
            </a:br>
            <a:r>
              <a:rPr lang="he-IL" sz="6000" dirty="0"/>
              <a:t>              </a:t>
            </a:r>
            <a:r>
              <a:rPr lang="he-IL" sz="3600" dirty="0"/>
              <a:t>מה שהיה....</a:t>
            </a:r>
            <a:br>
              <a:rPr lang="he-IL" sz="3200" dirty="0"/>
            </a:br>
            <a:r>
              <a:rPr lang="he-IL" sz="3200" dirty="0"/>
              <a:t>                     </a:t>
            </a:r>
            <a:r>
              <a:rPr lang="he-IL" sz="3600" dirty="0"/>
              <a:t>מהו הזמן הבולט בטקסט?</a:t>
            </a:r>
            <a:br>
              <a:rPr lang="he-IL" dirty="0"/>
            </a:br>
            <a:r>
              <a:rPr lang="he-IL" dirty="0"/>
              <a:t>   </a:t>
            </a:r>
          </a:p>
        </p:txBody>
      </p:sp>
      <p:sp>
        <p:nvSpPr>
          <p:cNvPr id="9" name="תיבת טקסט 8">
            <a:extLst>
              <a:ext uri="{FF2B5EF4-FFF2-40B4-BE49-F238E27FC236}">
                <a16:creationId xmlns:a16="http://schemas.microsoft.com/office/drawing/2014/main" id="{6FDD77DA-8BF2-4BEF-9C62-CC2C6932F514}"/>
              </a:ext>
            </a:extLst>
          </p:cNvPr>
          <p:cNvSpPr txBox="1"/>
          <p:nvPr/>
        </p:nvSpPr>
        <p:spPr>
          <a:xfrm>
            <a:off x="8951495" y="1536174"/>
            <a:ext cx="3007894" cy="3785652"/>
          </a:xfrm>
          <a:prstGeom prst="rect">
            <a:avLst/>
          </a:prstGeom>
          <a:noFill/>
        </p:spPr>
        <p:txBody>
          <a:bodyPr wrap="square" rtlCol="1">
            <a:spAutoFit/>
          </a:bodyPr>
          <a:lstStyle/>
          <a:p>
            <a:pPr algn="r"/>
            <a:r>
              <a:rPr lang="he-IL" sz="2400" b="1" dirty="0">
                <a:latin typeface="Varela Round" panose="00000500000000000000" pitchFamily="2" charset="-79"/>
                <a:cs typeface="Varela Round" panose="00000500000000000000" pitchFamily="2" charset="-79"/>
              </a:rPr>
              <a:t>מהו הזמן הבולט בטקסט?</a:t>
            </a:r>
          </a:p>
          <a:p>
            <a:pPr algn="r"/>
            <a:r>
              <a:rPr lang="he-IL" sz="2400" b="1" dirty="0">
                <a:latin typeface="Varela Round" panose="00000500000000000000" pitchFamily="2" charset="-79"/>
                <a:cs typeface="Varela Round" panose="00000500000000000000" pitchFamily="2" charset="-79"/>
              </a:rPr>
              <a:t>זמן עבר</a:t>
            </a:r>
          </a:p>
          <a:p>
            <a:pPr algn="r"/>
            <a:r>
              <a:rPr lang="he-IL" sz="2400" b="1" dirty="0">
                <a:latin typeface="Varela Round" panose="00000500000000000000" pitchFamily="2" charset="-79"/>
                <a:cs typeface="Varela Round" panose="00000500000000000000" pitchFamily="2" charset="-79"/>
              </a:rPr>
              <a:t>מדוע לדעתכם נכתב הטקסט בזמן זה?</a:t>
            </a:r>
          </a:p>
          <a:p>
            <a:pPr algn="r"/>
            <a:r>
              <a:rPr lang="he-IL" sz="2400" b="1" dirty="0">
                <a:latin typeface="Varela Round" panose="00000500000000000000" pitchFamily="2" charset="-79"/>
                <a:cs typeface="Varela Round" panose="00000500000000000000" pitchFamily="2" charset="-79"/>
              </a:rPr>
              <a:t>כיוון שאירועים אלו התרחשו בעבר והסתיימו לכן השתמשו הכותבים בזמן זה</a:t>
            </a:r>
          </a:p>
        </p:txBody>
      </p:sp>
      <p:sp>
        <p:nvSpPr>
          <p:cNvPr id="3" name="TextBox 2"/>
          <p:cNvSpPr txBox="1"/>
          <p:nvPr/>
        </p:nvSpPr>
        <p:spPr>
          <a:xfrm>
            <a:off x="642257" y="1502228"/>
            <a:ext cx="8044542" cy="4493538"/>
          </a:xfrm>
          <a:prstGeom prst="rect">
            <a:avLst/>
          </a:prstGeom>
          <a:solidFill>
            <a:schemeClr val="accent2">
              <a:lumMod val="20000"/>
              <a:lumOff val="80000"/>
            </a:schemeClr>
          </a:solidFill>
        </p:spPr>
        <p:txBody>
          <a:bodyPr wrap="square" rtlCol="1">
            <a:spAutoFit/>
          </a:bodyPr>
          <a:lstStyle/>
          <a:p>
            <a:pPr algn="ctr"/>
            <a:r>
              <a:rPr lang="he-IL" sz="2600" b="1" dirty="0">
                <a:latin typeface="Varela Round" panose="00000500000000000000" pitchFamily="2" charset="-79"/>
                <a:cs typeface="Varela Round" panose="00000500000000000000" pitchFamily="2" charset="-79"/>
              </a:rPr>
              <a:t>ר' דוד קמחי – </a:t>
            </a:r>
            <a:r>
              <a:rPr lang="he-IL" sz="2600" b="1" dirty="0" err="1">
                <a:latin typeface="Varela Round" panose="00000500000000000000" pitchFamily="2" charset="-79"/>
                <a:cs typeface="Varela Round" panose="00000500000000000000" pitchFamily="2" charset="-79"/>
              </a:rPr>
              <a:t>הרד"ק</a:t>
            </a:r>
            <a:endParaRPr lang="he-IL" sz="2600" b="1" dirty="0">
              <a:latin typeface="Varela Round" panose="00000500000000000000" pitchFamily="2" charset="-79"/>
              <a:cs typeface="Varela Round" panose="00000500000000000000" pitchFamily="2" charset="-79"/>
            </a:endParaRPr>
          </a:p>
          <a:p>
            <a:pPr algn="r"/>
            <a:r>
              <a:rPr lang="he-IL" sz="2600" dirty="0">
                <a:latin typeface="Varela Round" panose="00000500000000000000" pitchFamily="2" charset="-79"/>
                <a:cs typeface="Varela Round" panose="00000500000000000000" pitchFamily="2" charset="-79"/>
              </a:rPr>
              <a:t>ר' דוד קמחי המכונה בראשי תיבות </a:t>
            </a:r>
            <a:r>
              <a:rPr lang="he-IL" sz="2600" dirty="0" err="1">
                <a:latin typeface="Varela Round" panose="00000500000000000000" pitchFamily="2" charset="-79"/>
                <a:cs typeface="Varela Round" panose="00000500000000000000" pitchFamily="2" charset="-79"/>
              </a:rPr>
              <a:t>רד"ק</a:t>
            </a:r>
            <a:r>
              <a:rPr lang="he-IL" sz="2600" dirty="0">
                <a:latin typeface="Varela Round" panose="00000500000000000000" pitchFamily="2" charset="-79"/>
                <a:cs typeface="Varela Round" panose="00000500000000000000" pitchFamily="2" charset="-79"/>
              </a:rPr>
              <a:t> היה בן למשפחת חכמים שעסקו בפרשנות המקרא. הוא נולד בשנת תתק"כ (1160) בספרד. אביו, ר' יוסף קמחי, כתב פרושים לתורה ולנביאים, למשלי ולאיוב, ובנו </a:t>
            </a:r>
            <a:r>
              <a:rPr lang="he-IL" sz="2600" dirty="0" err="1">
                <a:latin typeface="Varela Round" panose="00000500000000000000" pitchFamily="2" charset="-79"/>
                <a:cs typeface="Varela Round" panose="00000500000000000000" pitchFamily="2" charset="-79"/>
              </a:rPr>
              <a:t>הרד"ק</a:t>
            </a:r>
            <a:r>
              <a:rPr lang="he-IL" sz="2600" dirty="0">
                <a:latin typeface="Varela Round" panose="00000500000000000000" pitchFamily="2" charset="-79"/>
                <a:cs typeface="Varela Round" panose="00000500000000000000" pitchFamily="2" charset="-79"/>
              </a:rPr>
              <a:t> נהג לשלב בפירושיו גם את דברי אביו. בבגרותו עזב </a:t>
            </a:r>
            <a:r>
              <a:rPr lang="he-IL" sz="2600" dirty="0" err="1">
                <a:latin typeface="Varela Round" panose="00000500000000000000" pitchFamily="2" charset="-79"/>
                <a:cs typeface="Varela Round" panose="00000500000000000000" pitchFamily="2" charset="-79"/>
              </a:rPr>
              <a:t>הרד"ק</a:t>
            </a:r>
            <a:r>
              <a:rPr lang="he-IL" sz="2600" dirty="0">
                <a:latin typeface="Varela Round" panose="00000500000000000000" pitchFamily="2" charset="-79"/>
                <a:cs typeface="Varela Round" panose="00000500000000000000" pitchFamily="2" charset="-79"/>
              </a:rPr>
              <a:t> את ספרד והשתקע בפרובנס שבדרום צרפת, שם פרסם שני ספרים בחקר הלשון, ולאחר מכן החל בכתיבת פירושיו למקרא. סגנונו התאפיין בבהירות ופשטות. בדרך כלל התרחק מפלפול מיותר, שאף לבאר את הפסוק מכל צדדיו ונגע בבעיות לשון, דקדוק, נוסח הכתוב ועוד.</a:t>
            </a:r>
          </a:p>
        </p:txBody>
      </p:sp>
      <p:sp>
        <p:nvSpPr>
          <p:cNvPr id="4" name="TextBox 3"/>
          <p:cNvSpPr txBox="1"/>
          <p:nvPr/>
        </p:nvSpPr>
        <p:spPr>
          <a:xfrm>
            <a:off x="462929" y="6484153"/>
            <a:ext cx="4036882"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"להבין את הטקסט" לכתה ז'/ ג. ברקוביץ</a:t>
            </a:r>
          </a:p>
        </p:txBody>
      </p:sp>
    </p:spTree>
    <p:extLst>
      <p:ext uri="{BB962C8B-B14F-4D97-AF65-F5344CB8AC3E}">
        <p14:creationId xmlns:p14="http://schemas.microsoft.com/office/powerpoint/2010/main" val="179769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7"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latin typeface="Varela Round" panose="00000500000000000000" pitchFamily="2" charset="-79"/>
              <a:cs typeface="Varela Round" panose="00000500000000000000" pitchFamily="2" charset="-79"/>
            </a:endParaRPr>
          </a:p>
        </p:txBody>
      </p:sp>
      <p:sp>
        <p:nvSpPr>
          <p:cNvPr id="5" name="כותרת 4"/>
          <p:cNvSpPr>
            <a:spLocks noGrp="1"/>
          </p:cNvSpPr>
          <p:nvPr>
            <p:ph type="ctrTitle"/>
          </p:nvPr>
        </p:nvSpPr>
        <p:spPr>
          <a:xfrm>
            <a:off x="796" y="1640910"/>
            <a:ext cx="12190413" cy="1260000"/>
          </a:xfrm>
        </p:spPr>
        <p:txBody>
          <a:bodyPr/>
          <a:lstStyle/>
          <a:p>
            <a:r>
              <a:rPr lang="he-IL" dirty="0"/>
              <a:t>להתפעל מהפועל</a:t>
            </a:r>
            <a:endParaRPr lang="he-IL" dirty="0">
              <a:solidFill>
                <a:srgbClr val="192A72"/>
              </a:solidFill>
            </a:endParaRPr>
          </a:p>
        </p:txBody>
      </p:sp>
      <p:sp>
        <p:nvSpPr>
          <p:cNvPr id="7" name="כותרת משנה 6"/>
          <p:cNvSpPr>
            <a:spLocks noGrp="1"/>
          </p:cNvSpPr>
          <p:nvPr>
            <p:ph type="subTitle" idx="1"/>
          </p:nvPr>
        </p:nvSpPr>
        <p:spPr>
          <a:xfrm>
            <a:off x="793" y="2663078"/>
            <a:ext cx="12190413" cy="720000"/>
          </a:xfrm>
        </p:spPr>
        <p:txBody>
          <a:bodyPr/>
          <a:lstStyle/>
          <a:p>
            <a:r>
              <a:rPr lang="he-IL" dirty="0">
                <a:sym typeface="Varela Round"/>
              </a:rPr>
              <a:t>כיתות ז-ח</a:t>
            </a:r>
          </a:p>
        </p:txBody>
      </p:sp>
      <p:sp>
        <p:nvSpPr>
          <p:cNvPr id="4" name="מציין מיקום תוכן 3"/>
          <p:cNvSpPr>
            <a:spLocks noGrp="1"/>
          </p:cNvSpPr>
          <p:nvPr>
            <p:ph idx="10"/>
          </p:nvPr>
        </p:nvSpPr>
        <p:spPr>
          <a:xfrm>
            <a:off x="796" y="3655832"/>
            <a:ext cx="12190413" cy="720000"/>
          </a:xfrm>
        </p:spPr>
        <p:txBody>
          <a:bodyPr/>
          <a:lstStyle/>
          <a:p>
            <a:r>
              <a:rPr lang="he-IL" sz="3600" dirty="0"/>
              <a:t>שם המורה: יהודית יוסף</a:t>
            </a:r>
          </a:p>
          <a:p>
            <a:r>
              <a:rPr lang="he-IL" dirty="0"/>
              <a:t>כתיבה: צוות עברית מחוזי</a:t>
            </a:r>
          </a:p>
          <a:p>
            <a:r>
              <a:rPr lang="he-IL" sz="2400" b="0" dirty="0"/>
              <a:t>השיעור מבוסס על שיעור של צוות עברית </a:t>
            </a:r>
            <a:r>
              <a:rPr lang="he-IL" sz="2400" b="0" dirty="0" err="1"/>
              <a:t>עי"ס</a:t>
            </a:r>
            <a:r>
              <a:rPr lang="he-IL" sz="2400" b="0" dirty="0"/>
              <a:t>, המזכירות הפדגוגית</a:t>
            </a:r>
          </a:p>
        </p:txBody>
      </p:sp>
    </p:spTree>
    <p:extLst>
      <p:ext uri="{BB962C8B-B14F-4D97-AF65-F5344CB8AC3E}">
        <p14:creationId xmlns:p14="http://schemas.microsoft.com/office/powerpoint/2010/main" val="1550195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13760" y="796072"/>
            <a:ext cx="5428477" cy="523220"/>
          </a:xfrm>
          <a:prstGeom prst="rect">
            <a:avLst/>
          </a:prstGeom>
        </p:spPr>
        <p:txBody>
          <a:bodyPr wrap="square">
            <a:spAutoFit/>
          </a:bodyPr>
          <a:lstStyle/>
          <a:p>
            <a:pPr marL="457200" indent="-228600" algn="r" rtl="1">
              <a:spcBef>
                <a:spcPts val="560"/>
              </a:spcBef>
              <a:buClr>
                <a:srgbClr val="12B4BC"/>
              </a:buClr>
              <a:buSzPts val="2800"/>
            </a:pPr>
            <a:r>
              <a:rPr lang="he-IL" sz="2800" b="1" dirty="0">
                <a:solidFill>
                  <a:srgbClr val="12B4BC"/>
                </a:solidFill>
                <a:latin typeface="Varela Round"/>
                <a:ea typeface="Varela Round"/>
                <a:cs typeface="Varela Round"/>
                <a:sym typeface="Varela Round"/>
              </a:rPr>
              <a:t>לפניכם טקסט מספר גיאוגרפיה</a:t>
            </a:r>
          </a:p>
        </p:txBody>
      </p:sp>
      <p:sp>
        <p:nvSpPr>
          <p:cNvPr id="2" name="TextBox 1"/>
          <p:cNvSpPr txBox="1"/>
          <p:nvPr/>
        </p:nvSpPr>
        <p:spPr>
          <a:xfrm>
            <a:off x="653143" y="1496355"/>
            <a:ext cx="8567057" cy="4955203"/>
          </a:xfrm>
          <a:prstGeom prst="rect">
            <a:avLst/>
          </a:prstGeom>
          <a:solidFill>
            <a:schemeClr val="tx1">
              <a:lumMod val="10000"/>
              <a:lumOff val="90000"/>
            </a:schemeClr>
          </a:solidFill>
        </p:spPr>
        <p:txBody>
          <a:bodyPr wrap="square" rtlCol="1">
            <a:spAutoFit/>
          </a:bodyPr>
          <a:lstStyle/>
          <a:p>
            <a:pPr algn="ctr"/>
            <a:r>
              <a:rPr lang="he-IL" sz="2800" b="1" dirty="0">
                <a:latin typeface="Varela Round" panose="00000500000000000000" pitchFamily="2" charset="-79"/>
                <a:cs typeface="Varela Round" panose="00000500000000000000" pitchFamily="2" charset="-79"/>
              </a:rPr>
              <a:t>האוקיינוסים והימים</a:t>
            </a:r>
          </a:p>
          <a:p>
            <a:pPr algn="r"/>
            <a:r>
              <a:rPr lang="he-IL" sz="2400" dirty="0">
                <a:latin typeface="Varela Round" panose="00000500000000000000" pitchFamily="2" charset="-79"/>
                <a:cs typeface="Varela Round" panose="00000500000000000000" pitchFamily="2" charset="-79"/>
              </a:rPr>
              <a:t>האוקיינוסים והימים הם שטחי מים מלוחים, הממלאים שקעים עמוקים ונרחבים בפני כדור הארץ.</a:t>
            </a:r>
          </a:p>
          <a:p>
            <a:pPr algn="r"/>
            <a:r>
              <a:rPr lang="he-IL" sz="2400" dirty="0">
                <a:latin typeface="Varela Round" panose="00000500000000000000" pitchFamily="2" charset="-79"/>
                <a:cs typeface="Varela Round" panose="00000500000000000000" pitchFamily="2" charset="-79"/>
              </a:rPr>
              <a:t>נהוג לחלק את שטחי המים לשלושה אוקיינוסים: האוקיינוס השקט, האוקיינוס האטלנטי והאוקיינוס ההודי.</a:t>
            </a:r>
          </a:p>
          <a:p>
            <a:pPr algn="r"/>
            <a:r>
              <a:rPr lang="he-IL" sz="2400" dirty="0">
                <a:latin typeface="Varela Round" panose="00000500000000000000" pitchFamily="2" charset="-79"/>
                <a:cs typeface="Varela Round" panose="00000500000000000000" pitchFamily="2" charset="-79"/>
              </a:rPr>
              <a:t>יש מקומות שבהם שטח המים הנמצא ליד חופי היבשת נקרא "ים". הימים קטנים יותר מהאוקיינוסים, ולמעשה, הם חלק בלתי נפרד מהם. בגלובוס אפשר לראות כי כל האוקיינוסים והימים מחוברים ביניהם, הם שטחי מים רצופים, ואין ממש גבול ברור ביניהם. כך, למשל, אי אפשר לדעת היכן בדיוק מסתיים האוקיינוס האטלנטי ומתחיל האוקיינוס ההודי. מכיוון שכל שטחי המים מחוברים ביניהם, אפשר להפליג </a:t>
            </a:r>
            <a:r>
              <a:rPr lang="he-IL" sz="2400" dirty="0" err="1">
                <a:latin typeface="Varela Round" panose="00000500000000000000" pitchFamily="2" charset="-79"/>
                <a:cs typeface="Varela Round" panose="00000500000000000000" pitchFamily="2" charset="-79"/>
              </a:rPr>
              <a:t>באונייה</a:t>
            </a:r>
            <a:r>
              <a:rPr lang="he-IL" sz="2400" dirty="0">
                <a:latin typeface="Varela Round" panose="00000500000000000000" pitchFamily="2" charset="-79"/>
                <a:cs typeface="Varela Round" panose="00000500000000000000" pitchFamily="2" charset="-79"/>
              </a:rPr>
              <a:t> ולהקיף את כל כדור הארץ בלי לחצות שום יבשה.</a:t>
            </a:r>
          </a:p>
        </p:txBody>
      </p:sp>
      <p:sp>
        <p:nvSpPr>
          <p:cNvPr id="7" name="TextBox 6"/>
          <p:cNvSpPr txBox="1"/>
          <p:nvPr/>
        </p:nvSpPr>
        <p:spPr>
          <a:xfrm>
            <a:off x="489857" y="6474732"/>
            <a:ext cx="5018314"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ספר גיאוגרפיה לכתה ה, בהוצאת מט"ח</a:t>
            </a:r>
          </a:p>
        </p:txBody>
      </p:sp>
      <p:sp>
        <p:nvSpPr>
          <p:cNvPr id="8" name="TextBox 7"/>
          <p:cNvSpPr txBox="1"/>
          <p:nvPr/>
        </p:nvSpPr>
        <p:spPr>
          <a:xfrm>
            <a:off x="9492343" y="1926771"/>
            <a:ext cx="2122714" cy="1938992"/>
          </a:xfrm>
          <a:prstGeom prst="rect">
            <a:avLst/>
          </a:prstGeom>
          <a:noFill/>
        </p:spPr>
        <p:txBody>
          <a:bodyPr wrap="square" rtlCol="1">
            <a:spAutoFit/>
          </a:bodyPr>
          <a:lstStyle/>
          <a:p>
            <a:pPr algn="r"/>
            <a:r>
              <a:rPr lang="he-IL" sz="2400" b="1" dirty="0">
                <a:latin typeface="Varela Round" panose="00000500000000000000" pitchFamily="2" charset="-79"/>
                <a:cs typeface="Varela Round" panose="00000500000000000000" pitchFamily="2" charset="-79"/>
              </a:rPr>
              <a:t>קראו את הטקסט והעתיקו מתוכו חמישה פעלים בזמן הווה</a:t>
            </a:r>
          </a:p>
        </p:txBody>
      </p:sp>
      <p:pic>
        <p:nvPicPr>
          <p:cNvPr id="9"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79758" y="148765"/>
            <a:ext cx="1814880" cy="647307"/>
          </a:xfrm>
          <a:prstGeom prst="rect">
            <a:avLst/>
          </a:prstGeom>
        </p:spPr>
      </p:pic>
    </p:spTree>
    <p:extLst>
      <p:ext uri="{BB962C8B-B14F-4D97-AF65-F5344CB8AC3E}">
        <p14:creationId xmlns:p14="http://schemas.microsoft.com/office/powerpoint/2010/main" val="198487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1340465" y="439801"/>
            <a:ext cx="8306992" cy="540000"/>
          </a:xfrm>
        </p:spPr>
        <p:txBody>
          <a:bodyPr/>
          <a:lstStyle/>
          <a:p>
            <a:r>
              <a:rPr lang="he-IL" dirty="0"/>
              <a:t>זמן הווה</a:t>
            </a:r>
          </a:p>
        </p:txBody>
      </p:sp>
      <p:sp>
        <p:nvSpPr>
          <p:cNvPr id="4" name="מציין מיקום טקסט 3"/>
          <p:cNvSpPr>
            <a:spLocks noGrp="1"/>
          </p:cNvSpPr>
          <p:nvPr>
            <p:ph type="body" idx="2"/>
          </p:nvPr>
        </p:nvSpPr>
        <p:spPr>
          <a:xfrm>
            <a:off x="2080018" y="979801"/>
            <a:ext cx="8031963" cy="1044771"/>
          </a:xfrm>
        </p:spPr>
        <p:txBody>
          <a:bodyPr/>
          <a:lstStyle/>
          <a:p>
            <a:pPr marL="76200" indent="0">
              <a:buNone/>
            </a:pPr>
            <a:endParaRPr lang="he-IL" dirty="0"/>
          </a:p>
          <a:p>
            <a:r>
              <a:rPr lang="he-IL" dirty="0"/>
              <a:t>מה ההבדל בין הפעלים בשתי הקבוצות?</a:t>
            </a:r>
          </a:p>
          <a:p>
            <a:endParaRPr lang="he-IL" dirty="0"/>
          </a:p>
          <a:p>
            <a:endParaRPr lang="he-IL" dirty="0"/>
          </a:p>
          <a:p>
            <a:endParaRPr lang="he-IL" dirty="0"/>
          </a:p>
          <a:p>
            <a:pPr marL="76200" indent="0">
              <a:buNone/>
            </a:pPr>
            <a:endParaRPr lang="he-IL" dirty="0"/>
          </a:p>
          <a:p>
            <a:pPr marL="76200" indent="0">
              <a:buNone/>
            </a:pPr>
            <a:endParaRPr lang="he-IL" dirty="0"/>
          </a:p>
          <a:p>
            <a:pPr marL="76200" indent="0">
              <a:buNone/>
            </a:pPr>
            <a:endParaRPr lang="he-IL" dirty="0"/>
          </a:p>
        </p:txBody>
      </p:sp>
      <p:graphicFrame>
        <p:nvGraphicFramePr>
          <p:cNvPr id="5" name="טבלה 4"/>
          <p:cNvGraphicFramePr>
            <a:graphicFrameLocks noGrp="1"/>
          </p:cNvGraphicFramePr>
          <p:nvPr>
            <p:extLst>
              <p:ext uri="{D42A27DB-BD31-4B8C-83A1-F6EECF244321}">
                <p14:modId xmlns:p14="http://schemas.microsoft.com/office/powerpoint/2010/main" val="3394423987"/>
              </p:ext>
            </p:extLst>
          </p:nvPr>
        </p:nvGraphicFramePr>
        <p:xfrm>
          <a:off x="1222500" y="2208726"/>
          <a:ext cx="8306991" cy="1554480"/>
        </p:xfrm>
        <a:graphic>
          <a:graphicData uri="http://schemas.openxmlformats.org/drawingml/2006/table">
            <a:tbl>
              <a:tblPr rtl="1" firstRow="1" bandRow="1">
                <a:tableStyleId>{5940675A-B579-460E-94D1-54222C63F5DA}</a:tableStyleId>
              </a:tblPr>
              <a:tblGrid>
                <a:gridCol w="4301976">
                  <a:extLst>
                    <a:ext uri="{9D8B030D-6E8A-4147-A177-3AD203B41FA5}">
                      <a16:colId xmlns:a16="http://schemas.microsoft.com/office/drawing/2014/main" val="20000"/>
                    </a:ext>
                  </a:extLst>
                </a:gridCol>
                <a:gridCol w="4005015">
                  <a:extLst>
                    <a:ext uri="{9D8B030D-6E8A-4147-A177-3AD203B41FA5}">
                      <a16:colId xmlns:a16="http://schemas.microsoft.com/office/drawing/2014/main" val="20001"/>
                    </a:ext>
                  </a:extLst>
                </a:gridCol>
              </a:tblGrid>
              <a:tr h="422975">
                <a:tc>
                  <a:txBody>
                    <a:bodyPr/>
                    <a:lstStyle/>
                    <a:p>
                      <a:pPr marR="0" algn="r" rtl="1">
                        <a:lnSpc>
                          <a:spcPct val="100000"/>
                        </a:lnSpc>
                        <a:spcBef>
                          <a:spcPts val="0"/>
                        </a:spcBef>
                        <a:spcAft>
                          <a:spcPts val="0"/>
                        </a:spcAft>
                        <a:buClr>
                          <a:srgbClr val="000000"/>
                        </a:buClr>
                        <a:buFont typeface="Arial"/>
                      </a:pPr>
                      <a:r>
                        <a:rPr lang="he-IL" sz="2800" b="1" i="0" u="none" strike="noStrike" cap="none" dirty="0">
                          <a:solidFill>
                            <a:srgbClr val="12B4BC"/>
                          </a:solidFill>
                          <a:latin typeface="Varela Round"/>
                          <a:ea typeface="+mn-ea"/>
                          <a:cs typeface="Varela Round"/>
                          <a:sym typeface="Arial"/>
                        </a:rPr>
                        <a:t>קבוצה א </a:t>
                      </a:r>
                    </a:p>
                  </a:txBody>
                  <a:tcPr/>
                </a:tc>
                <a:tc>
                  <a:txBody>
                    <a:bodyPr/>
                    <a:lstStyle/>
                    <a:p>
                      <a:pPr marR="0" algn="r" rtl="1">
                        <a:lnSpc>
                          <a:spcPct val="100000"/>
                        </a:lnSpc>
                        <a:spcBef>
                          <a:spcPts val="0"/>
                        </a:spcBef>
                        <a:spcAft>
                          <a:spcPts val="0"/>
                        </a:spcAft>
                        <a:buClr>
                          <a:srgbClr val="000000"/>
                        </a:buClr>
                        <a:buFont typeface="Arial"/>
                      </a:pPr>
                      <a:r>
                        <a:rPr lang="he-IL" sz="2400" b="1" i="0" u="none" strike="noStrike" cap="none" dirty="0">
                          <a:solidFill>
                            <a:srgbClr val="00B0F0"/>
                          </a:solidFill>
                          <a:latin typeface="Varela Round"/>
                          <a:ea typeface="+mn-ea"/>
                          <a:cs typeface="Varela Round"/>
                          <a:sym typeface="Arial"/>
                        </a:rPr>
                        <a:t> </a:t>
                      </a:r>
                      <a:r>
                        <a:rPr lang="he-IL" sz="2800" b="1" i="0" u="none" strike="noStrike" cap="none" dirty="0">
                          <a:solidFill>
                            <a:srgbClr val="12B4BC"/>
                          </a:solidFill>
                          <a:latin typeface="Varela Round"/>
                          <a:ea typeface="+mn-ea"/>
                          <a:cs typeface="Varela Round"/>
                          <a:sym typeface="Arial"/>
                        </a:rPr>
                        <a:t>קבוצה ב </a:t>
                      </a:r>
                    </a:p>
                  </a:txBody>
                  <a:tcPr/>
                </a:tc>
                <a:extLst>
                  <a:ext uri="{0D108BD9-81ED-4DB2-BD59-A6C34878D82A}">
                    <a16:rowId xmlns:a16="http://schemas.microsoft.com/office/drawing/2014/main" val="10000"/>
                  </a:ext>
                </a:extLst>
              </a:tr>
              <a:tr h="995806">
                <a:tc>
                  <a:txBody>
                    <a:bodyPr/>
                    <a:lstStyle/>
                    <a:p>
                      <a:pPr marL="0" marR="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400" b="0" i="0" u="none" strike="noStrike" cap="none" dirty="0">
                          <a:solidFill>
                            <a:srgbClr val="002060"/>
                          </a:solidFill>
                          <a:latin typeface="Varela Round"/>
                          <a:cs typeface="Varela Round"/>
                          <a:sym typeface="Varela Round"/>
                        </a:rPr>
                        <a:t>רבים מהילדים מרגישים רגשות דומים לאלה שאת מתארת. </a:t>
                      </a:r>
                    </a:p>
                    <a:p>
                      <a:pPr algn="r" rtl="1"/>
                      <a:endParaRPr lang="he-IL" dirty="0">
                        <a:latin typeface="Varela Round" charset="-79"/>
                        <a:cs typeface="+mj-cs"/>
                      </a:endParaRPr>
                    </a:p>
                  </a:txBody>
                  <a:tcPr/>
                </a:tc>
                <a:tc>
                  <a:txBody>
                    <a:bodyPr/>
                    <a:lstStyle/>
                    <a:p>
                      <a:pPr algn="r" rtl="1"/>
                      <a:r>
                        <a:rPr lang="he-IL" sz="2400" b="0" i="0" u="none" strike="noStrike" cap="none" dirty="0">
                          <a:solidFill>
                            <a:srgbClr val="002060"/>
                          </a:solidFill>
                          <a:latin typeface="Varela Round"/>
                          <a:ea typeface="+mn-ea"/>
                          <a:cs typeface="Varela Round"/>
                          <a:sym typeface="Arial"/>
                        </a:rPr>
                        <a:t>הילד משחק בכדור.</a:t>
                      </a:r>
                    </a:p>
                    <a:p>
                      <a:pPr algn="r" rtl="1"/>
                      <a:r>
                        <a:rPr lang="he-IL" sz="2400" b="0" i="0" u="none" strike="noStrike" cap="none">
                          <a:solidFill>
                            <a:srgbClr val="002060"/>
                          </a:solidFill>
                          <a:latin typeface="Varela Round"/>
                          <a:ea typeface="+mn-ea"/>
                          <a:cs typeface="Varela Round"/>
                          <a:sym typeface="Arial"/>
                        </a:rPr>
                        <a:t>הוא זורק </a:t>
                      </a:r>
                      <a:r>
                        <a:rPr lang="he-IL" sz="2400" b="0" i="0" u="none" strike="noStrike" cap="none" dirty="0">
                          <a:solidFill>
                            <a:srgbClr val="002060"/>
                          </a:solidFill>
                          <a:latin typeface="Varela Round"/>
                          <a:ea typeface="+mn-ea"/>
                          <a:cs typeface="Varela Round"/>
                          <a:sym typeface="Arial"/>
                        </a:rPr>
                        <a:t>אותו לכיוון הסל.</a:t>
                      </a:r>
                    </a:p>
                  </a:txBody>
                  <a:tcPr/>
                </a:tc>
                <a:extLst>
                  <a:ext uri="{0D108BD9-81ED-4DB2-BD59-A6C34878D82A}">
                    <a16:rowId xmlns:a16="http://schemas.microsoft.com/office/drawing/2014/main" val="10001"/>
                  </a:ext>
                </a:extLst>
              </a:tr>
            </a:tbl>
          </a:graphicData>
        </a:graphic>
      </p:graphicFrame>
      <p:graphicFrame>
        <p:nvGraphicFramePr>
          <p:cNvPr id="2" name="Table 6">
            <a:extLst>
              <a:ext uri="{FF2B5EF4-FFF2-40B4-BE49-F238E27FC236}">
                <a16:creationId xmlns:a16="http://schemas.microsoft.com/office/drawing/2014/main" id="{B9000BE3-8DDD-4D16-A6FA-DAA373E254CE}"/>
              </a:ext>
            </a:extLst>
          </p:cNvPr>
          <p:cNvGraphicFramePr>
            <a:graphicFrameLocks noGrp="1"/>
          </p:cNvGraphicFramePr>
          <p:nvPr>
            <p:extLst>
              <p:ext uri="{D42A27DB-BD31-4B8C-83A1-F6EECF244321}">
                <p14:modId xmlns:p14="http://schemas.microsoft.com/office/powerpoint/2010/main" val="1449899529"/>
              </p:ext>
            </p:extLst>
          </p:nvPr>
        </p:nvGraphicFramePr>
        <p:xfrm>
          <a:off x="1222498" y="4174698"/>
          <a:ext cx="8306992" cy="1554480"/>
        </p:xfrm>
        <a:graphic>
          <a:graphicData uri="http://schemas.openxmlformats.org/drawingml/2006/table">
            <a:tbl>
              <a:tblPr rtl="1" firstRow="1" bandRow="1">
                <a:tableStyleId>{D2D9D0F3-2199-473D-AE0D-BFBF3AA64FCB}</a:tableStyleId>
              </a:tblPr>
              <a:tblGrid>
                <a:gridCol w="4259566">
                  <a:extLst>
                    <a:ext uri="{9D8B030D-6E8A-4147-A177-3AD203B41FA5}">
                      <a16:colId xmlns:a16="http://schemas.microsoft.com/office/drawing/2014/main" val="2006758060"/>
                    </a:ext>
                  </a:extLst>
                </a:gridCol>
                <a:gridCol w="4047426">
                  <a:extLst>
                    <a:ext uri="{9D8B030D-6E8A-4147-A177-3AD203B41FA5}">
                      <a16:colId xmlns:a16="http://schemas.microsoft.com/office/drawing/2014/main" val="3427357496"/>
                    </a:ext>
                  </a:extLst>
                </a:gridCol>
              </a:tblGrid>
              <a:tr h="370840">
                <a:tc>
                  <a:txBody>
                    <a:bodyPr/>
                    <a:lstStyle/>
                    <a:p>
                      <a:pPr algn="r" rtl="1"/>
                      <a:r>
                        <a:rPr lang="he-IL" sz="2400" b="1" dirty="0"/>
                        <a:t>הווה הרגלי </a:t>
                      </a:r>
                    </a:p>
                    <a:p>
                      <a:pPr algn="r" rtl="1"/>
                      <a:r>
                        <a:rPr lang="he-IL" sz="2400" dirty="0"/>
                        <a:t>מציין פעולה המתרחשת בדרך כלל, לפעמים או תמיד, מתוך נוהג או הרגל או בדרך הטבע.</a:t>
                      </a:r>
                    </a:p>
                  </a:txBody>
                  <a:tcPr/>
                </a:tc>
                <a:tc>
                  <a:txBody>
                    <a:bodyPr/>
                    <a:lstStyle/>
                    <a:p>
                      <a:pPr algn="r" rtl="1"/>
                      <a:r>
                        <a:rPr lang="he-IL" sz="2400" b="1" dirty="0"/>
                        <a:t>הווה</a:t>
                      </a:r>
                    </a:p>
                    <a:p>
                      <a:pPr algn="r" rtl="1"/>
                      <a:r>
                        <a:rPr lang="he-IL" sz="2400" dirty="0"/>
                        <a:t>מציין פעולה המתרחשת "עכשיו", ברגע הדיבור.</a:t>
                      </a:r>
                    </a:p>
                  </a:txBody>
                  <a:tcPr/>
                </a:tc>
                <a:extLst>
                  <a:ext uri="{0D108BD9-81ED-4DB2-BD59-A6C34878D82A}">
                    <a16:rowId xmlns:a16="http://schemas.microsoft.com/office/drawing/2014/main" val="3845149417"/>
                  </a:ext>
                </a:extLst>
              </a:tr>
            </a:tbl>
          </a:graphicData>
        </a:graphic>
      </p:graphicFrame>
    </p:spTree>
    <p:extLst>
      <p:ext uri="{BB962C8B-B14F-4D97-AF65-F5344CB8AC3E}">
        <p14:creationId xmlns:p14="http://schemas.microsoft.com/office/powerpoint/2010/main" val="401415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13760" y="796072"/>
            <a:ext cx="5428477" cy="523220"/>
          </a:xfrm>
          <a:prstGeom prst="rect">
            <a:avLst/>
          </a:prstGeom>
        </p:spPr>
        <p:txBody>
          <a:bodyPr wrap="square">
            <a:spAutoFit/>
          </a:bodyPr>
          <a:lstStyle/>
          <a:p>
            <a:pPr marL="457200" indent="-228600" algn="r" rtl="1">
              <a:spcBef>
                <a:spcPts val="560"/>
              </a:spcBef>
              <a:buClr>
                <a:srgbClr val="12B4BC"/>
              </a:buClr>
              <a:buSzPts val="2800"/>
            </a:pPr>
            <a:r>
              <a:rPr lang="he-IL" sz="2800" b="1" dirty="0">
                <a:solidFill>
                  <a:srgbClr val="12B4BC"/>
                </a:solidFill>
                <a:latin typeface="Varela Round"/>
                <a:ea typeface="Varela Round"/>
                <a:cs typeface="Varela Round"/>
                <a:sym typeface="Varela Round"/>
              </a:rPr>
              <a:t>הווה הרגלי בספר גיאוגרפיה</a:t>
            </a:r>
          </a:p>
        </p:txBody>
      </p:sp>
      <p:sp>
        <p:nvSpPr>
          <p:cNvPr id="2" name="TextBox 1"/>
          <p:cNvSpPr txBox="1"/>
          <p:nvPr/>
        </p:nvSpPr>
        <p:spPr>
          <a:xfrm>
            <a:off x="653143" y="1496355"/>
            <a:ext cx="8567057" cy="4955203"/>
          </a:xfrm>
          <a:prstGeom prst="rect">
            <a:avLst/>
          </a:prstGeom>
          <a:solidFill>
            <a:schemeClr val="tx1">
              <a:lumMod val="10000"/>
              <a:lumOff val="90000"/>
            </a:schemeClr>
          </a:solidFill>
        </p:spPr>
        <p:txBody>
          <a:bodyPr wrap="square" rtlCol="1">
            <a:spAutoFit/>
          </a:bodyPr>
          <a:lstStyle/>
          <a:p>
            <a:pPr algn="ctr"/>
            <a:r>
              <a:rPr lang="he-IL" sz="2800" b="1" dirty="0">
                <a:latin typeface="Varela Round" panose="00000500000000000000" pitchFamily="2" charset="-79"/>
                <a:cs typeface="Varela Round" panose="00000500000000000000" pitchFamily="2" charset="-79"/>
              </a:rPr>
              <a:t>האוקיינוסים והימים</a:t>
            </a:r>
          </a:p>
          <a:p>
            <a:pPr algn="r"/>
            <a:r>
              <a:rPr lang="he-IL" sz="2400" dirty="0">
                <a:latin typeface="Varela Round" panose="00000500000000000000" pitchFamily="2" charset="-79"/>
                <a:cs typeface="Varela Round" panose="00000500000000000000" pitchFamily="2" charset="-79"/>
              </a:rPr>
              <a:t>האוקיינוסים והימים הם שטחי מים מלוחים, הממלאים שקעים עמוקים ונרחבים בפני כדור הארץ.</a:t>
            </a:r>
          </a:p>
          <a:p>
            <a:pPr algn="r"/>
            <a:r>
              <a:rPr lang="he-IL" sz="2400" dirty="0">
                <a:latin typeface="Varela Round" panose="00000500000000000000" pitchFamily="2" charset="-79"/>
                <a:cs typeface="Varela Round" panose="00000500000000000000" pitchFamily="2" charset="-79"/>
              </a:rPr>
              <a:t>נהוג לחלק את שטחי המים לשלושה אוקיינוסים: האוקיינוס השקט, האוקיינוס האטלנטי והאוקיינוס ההודי.</a:t>
            </a:r>
          </a:p>
          <a:p>
            <a:pPr algn="r"/>
            <a:r>
              <a:rPr lang="he-IL" sz="2400" dirty="0">
                <a:latin typeface="Varela Round" panose="00000500000000000000" pitchFamily="2" charset="-79"/>
                <a:cs typeface="Varela Round" panose="00000500000000000000" pitchFamily="2" charset="-79"/>
              </a:rPr>
              <a:t>יש מקומות שבהם שטח המים הנמצא ליד חופי היבשת נקרא "ים". הימים קטנים יותר מהאוקיינוסים, ולמעשה, הם חלק בלתי נפרד מהם. בגלובוס אפשר לראות כי כל האוקיינוסים והימים מחוברים ביניהם, הם שטחי מים רצופים, ואין ממש גבול ברור ביניהם. כך, למשל, אי אפשר לדעת היכן בדיוק מסתיים האוקיינוס האטלנטי ומתחיל האוקיינוס ההודי. מכיוון שכל שטחי המים מחוברים ביניהם, אפשר להפליג </a:t>
            </a:r>
            <a:r>
              <a:rPr lang="he-IL" sz="2400" dirty="0" err="1">
                <a:latin typeface="Varela Round" panose="00000500000000000000" pitchFamily="2" charset="-79"/>
                <a:cs typeface="Varela Round" panose="00000500000000000000" pitchFamily="2" charset="-79"/>
              </a:rPr>
              <a:t>באונייה</a:t>
            </a:r>
            <a:r>
              <a:rPr lang="he-IL" sz="2400" dirty="0">
                <a:latin typeface="Varela Round" panose="00000500000000000000" pitchFamily="2" charset="-79"/>
                <a:cs typeface="Varela Round" panose="00000500000000000000" pitchFamily="2" charset="-79"/>
              </a:rPr>
              <a:t> ולהקיף את כל כדור הארץ בלי לחצות שום יבשה.</a:t>
            </a:r>
          </a:p>
        </p:txBody>
      </p:sp>
      <p:sp>
        <p:nvSpPr>
          <p:cNvPr id="7" name="TextBox 6"/>
          <p:cNvSpPr txBox="1"/>
          <p:nvPr/>
        </p:nvSpPr>
        <p:spPr>
          <a:xfrm>
            <a:off x="501888" y="6474732"/>
            <a:ext cx="5018314"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ספר גיאוגרפיה לכתה ה, בהוצאת מט"ח</a:t>
            </a:r>
          </a:p>
        </p:txBody>
      </p:sp>
      <p:sp>
        <p:nvSpPr>
          <p:cNvPr id="4" name="מלבן 3"/>
          <p:cNvSpPr/>
          <p:nvPr/>
        </p:nvSpPr>
        <p:spPr>
          <a:xfrm>
            <a:off x="9731827" y="2350962"/>
            <a:ext cx="1995123" cy="2677656"/>
          </a:xfrm>
          <a:prstGeom prst="rect">
            <a:avLst/>
          </a:prstGeom>
          <a:ln w="28575">
            <a:solidFill>
              <a:schemeClr val="accent1">
                <a:lumMod val="50000"/>
              </a:schemeClr>
            </a:solidFill>
          </a:ln>
        </p:spPr>
        <p:txBody>
          <a:bodyPr wrap="square">
            <a:spAutoFit/>
          </a:bodyPr>
          <a:lstStyle/>
          <a:p>
            <a:pPr lvl="0" algn="r" rtl="1"/>
            <a:r>
              <a:rPr lang="he-IL" sz="2800" b="1" dirty="0">
                <a:solidFill>
                  <a:srgbClr val="002060"/>
                </a:solidFill>
                <a:latin typeface="Varela Round"/>
                <a:cs typeface="Varela Round"/>
              </a:rPr>
              <a:t>הווה הרגלי </a:t>
            </a:r>
          </a:p>
          <a:p>
            <a:pPr lvl="0" algn="r" rtl="1"/>
            <a:r>
              <a:rPr lang="he-IL" sz="2800" b="1" dirty="0">
                <a:solidFill>
                  <a:srgbClr val="002060"/>
                </a:solidFill>
                <a:latin typeface="Varela Round"/>
                <a:cs typeface="Varela Round"/>
              </a:rPr>
              <a:t>מציין פעולה המתרחשת בדרך כלל או תופעת טבע</a:t>
            </a:r>
            <a:endParaRPr lang="he-IL" sz="2800" b="1" dirty="0">
              <a:latin typeface="Varela Round" panose="00000500000000000000" pitchFamily="2" charset="-79"/>
              <a:cs typeface="Varela Round" panose="00000500000000000000" pitchFamily="2" charset="-79"/>
            </a:endParaRPr>
          </a:p>
        </p:txBody>
      </p:sp>
      <p:pic>
        <p:nvPicPr>
          <p:cNvPr id="8"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62850" y="81858"/>
            <a:ext cx="2002470" cy="714214"/>
          </a:xfrm>
          <a:prstGeom prst="rect">
            <a:avLst/>
          </a:prstGeom>
        </p:spPr>
      </p:pic>
    </p:spTree>
    <p:extLst>
      <p:ext uri="{BB962C8B-B14F-4D97-AF65-F5344CB8AC3E}">
        <p14:creationId xmlns:p14="http://schemas.microsoft.com/office/powerpoint/2010/main" val="9987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54352" y="796072"/>
            <a:ext cx="6087886" cy="523220"/>
          </a:xfrm>
          <a:prstGeom prst="rect">
            <a:avLst/>
          </a:prstGeom>
        </p:spPr>
        <p:txBody>
          <a:bodyPr wrap="square">
            <a:spAutoFit/>
          </a:bodyPr>
          <a:lstStyle/>
          <a:p>
            <a:pPr marL="457200" indent="-228600" algn="r" rtl="1">
              <a:spcBef>
                <a:spcPts val="560"/>
              </a:spcBef>
              <a:buClr>
                <a:srgbClr val="12B4BC"/>
              </a:buClr>
              <a:buSzPts val="2800"/>
            </a:pPr>
            <a:r>
              <a:rPr lang="he-IL" sz="2800" b="1" dirty="0">
                <a:solidFill>
                  <a:srgbClr val="12B4BC"/>
                </a:solidFill>
                <a:latin typeface="Varela Round"/>
                <a:ea typeface="Varela Round"/>
                <a:cs typeface="Varela Round"/>
                <a:sym typeface="Varela Round"/>
              </a:rPr>
              <a:t>פתרון: הווה הרגלי בספר גיאוגרפיה</a:t>
            </a:r>
          </a:p>
        </p:txBody>
      </p:sp>
      <p:sp>
        <p:nvSpPr>
          <p:cNvPr id="2" name="TextBox 1"/>
          <p:cNvSpPr txBox="1"/>
          <p:nvPr/>
        </p:nvSpPr>
        <p:spPr>
          <a:xfrm>
            <a:off x="653143" y="1496355"/>
            <a:ext cx="8567057" cy="4955203"/>
          </a:xfrm>
          <a:prstGeom prst="rect">
            <a:avLst/>
          </a:prstGeom>
          <a:solidFill>
            <a:schemeClr val="tx1">
              <a:lumMod val="10000"/>
              <a:lumOff val="90000"/>
            </a:schemeClr>
          </a:solidFill>
        </p:spPr>
        <p:txBody>
          <a:bodyPr wrap="square" rtlCol="1">
            <a:spAutoFit/>
          </a:bodyPr>
          <a:lstStyle/>
          <a:p>
            <a:pPr algn="ctr"/>
            <a:r>
              <a:rPr lang="he-IL" sz="2800" b="1" dirty="0">
                <a:latin typeface="Varela Round" panose="00000500000000000000" pitchFamily="2" charset="-79"/>
                <a:cs typeface="Varela Round" panose="00000500000000000000" pitchFamily="2" charset="-79"/>
              </a:rPr>
              <a:t>האוקיינוסים והימים</a:t>
            </a:r>
          </a:p>
          <a:p>
            <a:pPr algn="r"/>
            <a:r>
              <a:rPr lang="he-IL" sz="2400" dirty="0">
                <a:latin typeface="Varela Round" panose="00000500000000000000" pitchFamily="2" charset="-79"/>
                <a:cs typeface="Varela Round" panose="00000500000000000000" pitchFamily="2" charset="-79"/>
              </a:rPr>
              <a:t>האוקיינוסים והימים הם שטחי מים מלוחים, הממלאים שקעים עמוקים ונרחבים בפני כדור הארץ.</a:t>
            </a:r>
          </a:p>
          <a:p>
            <a:pPr algn="r"/>
            <a:r>
              <a:rPr lang="he-IL" sz="2400" dirty="0">
                <a:latin typeface="Varela Round" panose="00000500000000000000" pitchFamily="2" charset="-79"/>
                <a:cs typeface="Varela Round" panose="00000500000000000000" pitchFamily="2" charset="-79"/>
              </a:rPr>
              <a:t>נהוג לחלק את שטחי המים לשלושה אוקיינוסים: האוקיינוס השקט, האוקיינוס האטלנטי והאוקיינוס ההודי.</a:t>
            </a:r>
          </a:p>
          <a:p>
            <a:pPr algn="r"/>
            <a:r>
              <a:rPr lang="he-IL" sz="2400" dirty="0">
                <a:latin typeface="Varela Round" panose="00000500000000000000" pitchFamily="2" charset="-79"/>
                <a:cs typeface="Varela Round" panose="00000500000000000000" pitchFamily="2" charset="-79"/>
              </a:rPr>
              <a:t>יש מקומות שבהם שטח המים הנמצא ליד חופי היבשת נקרא "ים". הימים קטנים יותר מהאוקיינוסים, ולמעשה, הם חלק בלתי נפרד מהם. בגלובוס אפשר לראות כי כל האוקיינוסים והימים מחוברים ביניהם, הם שטחי מים רצופים, ואין ממש גבול ברור ביניהם. כך, למשל, אי אפשר לדעת היכן בדיוק מסתיים האוקיינוס האטלנטי ומתחיל האוקיינוס ההודי. מכיוון שכל שטחי המים מחוברים ביניהם, אפשר להפליג </a:t>
            </a:r>
            <a:r>
              <a:rPr lang="he-IL" sz="2400" dirty="0" err="1">
                <a:latin typeface="Varela Round" panose="00000500000000000000" pitchFamily="2" charset="-79"/>
                <a:cs typeface="Varela Round" panose="00000500000000000000" pitchFamily="2" charset="-79"/>
              </a:rPr>
              <a:t>באונייה</a:t>
            </a:r>
            <a:r>
              <a:rPr lang="he-IL" sz="2400" dirty="0">
                <a:latin typeface="Varela Round" panose="00000500000000000000" pitchFamily="2" charset="-79"/>
                <a:cs typeface="Varela Round" panose="00000500000000000000" pitchFamily="2" charset="-79"/>
              </a:rPr>
              <a:t> ולהקיף את כל כדור הארץ בלי לחצות שום יבשה.</a:t>
            </a:r>
          </a:p>
        </p:txBody>
      </p:sp>
      <p:sp>
        <p:nvSpPr>
          <p:cNvPr id="4" name="מלבן 3"/>
          <p:cNvSpPr/>
          <p:nvPr/>
        </p:nvSpPr>
        <p:spPr>
          <a:xfrm>
            <a:off x="9731827" y="2350962"/>
            <a:ext cx="1995123" cy="2677656"/>
          </a:xfrm>
          <a:prstGeom prst="rect">
            <a:avLst/>
          </a:prstGeom>
          <a:ln w="28575">
            <a:solidFill>
              <a:schemeClr val="accent1">
                <a:lumMod val="50000"/>
              </a:schemeClr>
            </a:solidFill>
          </a:ln>
        </p:spPr>
        <p:txBody>
          <a:bodyPr wrap="square">
            <a:spAutoFit/>
          </a:bodyPr>
          <a:lstStyle/>
          <a:p>
            <a:pPr lvl="0" algn="r" rtl="1"/>
            <a:r>
              <a:rPr lang="he-IL" sz="2800" b="1" dirty="0">
                <a:solidFill>
                  <a:srgbClr val="002060"/>
                </a:solidFill>
                <a:latin typeface="Varela Round"/>
                <a:cs typeface="Varela Round"/>
              </a:rPr>
              <a:t>הווה הרגלי </a:t>
            </a:r>
          </a:p>
          <a:p>
            <a:pPr lvl="0" algn="r" rtl="1"/>
            <a:r>
              <a:rPr lang="he-IL" sz="2800" b="1" dirty="0">
                <a:solidFill>
                  <a:srgbClr val="002060"/>
                </a:solidFill>
                <a:latin typeface="Varela Round"/>
                <a:cs typeface="Varela Round"/>
              </a:rPr>
              <a:t>מציין פעולה המתרחשת בדרך כלל או תופעת טבע</a:t>
            </a:r>
            <a:endParaRPr lang="he-IL" sz="2800" b="1" dirty="0">
              <a:latin typeface="Varela Round" panose="00000500000000000000" pitchFamily="2" charset="-79"/>
              <a:cs typeface="Varela Round" panose="00000500000000000000" pitchFamily="2" charset="-79"/>
            </a:endParaRPr>
          </a:p>
        </p:txBody>
      </p:sp>
      <p:sp>
        <p:nvSpPr>
          <p:cNvPr id="3" name="מלבן 2"/>
          <p:cNvSpPr/>
          <p:nvPr/>
        </p:nvSpPr>
        <p:spPr>
          <a:xfrm>
            <a:off x="1148576" y="1994309"/>
            <a:ext cx="2509025" cy="320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9" name="מלבן 8"/>
          <p:cNvSpPr/>
          <p:nvPr/>
        </p:nvSpPr>
        <p:spPr>
          <a:xfrm>
            <a:off x="4772246" y="2335060"/>
            <a:ext cx="4370105" cy="310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5" name="מלבן 4"/>
          <p:cNvSpPr/>
          <p:nvPr/>
        </p:nvSpPr>
        <p:spPr>
          <a:xfrm>
            <a:off x="3164306" y="2684423"/>
            <a:ext cx="5978046" cy="337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12" name="מלבן 11"/>
          <p:cNvSpPr/>
          <p:nvPr/>
        </p:nvSpPr>
        <p:spPr>
          <a:xfrm>
            <a:off x="8200074" y="4594834"/>
            <a:ext cx="942277" cy="2676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13" name="מלבן 12"/>
          <p:cNvSpPr/>
          <p:nvPr/>
        </p:nvSpPr>
        <p:spPr>
          <a:xfrm>
            <a:off x="1001864" y="4228258"/>
            <a:ext cx="7378812" cy="2765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14" name="מלבן 13"/>
          <p:cNvSpPr/>
          <p:nvPr/>
        </p:nvSpPr>
        <p:spPr>
          <a:xfrm>
            <a:off x="1693628" y="5308483"/>
            <a:ext cx="4208105" cy="320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15" name="מלבן 14"/>
          <p:cNvSpPr/>
          <p:nvPr/>
        </p:nvSpPr>
        <p:spPr>
          <a:xfrm>
            <a:off x="1148577" y="4952499"/>
            <a:ext cx="7051497" cy="2765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18" name="מלבן 17"/>
          <p:cNvSpPr/>
          <p:nvPr/>
        </p:nvSpPr>
        <p:spPr>
          <a:xfrm>
            <a:off x="842837" y="3420977"/>
            <a:ext cx="8305803" cy="3706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20" name="מלבן 19"/>
          <p:cNvSpPr/>
          <p:nvPr/>
        </p:nvSpPr>
        <p:spPr>
          <a:xfrm>
            <a:off x="5955632" y="5309045"/>
            <a:ext cx="3210669" cy="320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noFill/>
              <a:latin typeface="Varela Round" panose="00000500000000000000" pitchFamily="2" charset="-79"/>
              <a:cs typeface="Varela Round" panose="00000500000000000000" pitchFamily="2" charset="-79"/>
            </a:endParaRPr>
          </a:p>
        </p:txBody>
      </p:sp>
      <p:sp>
        <p:nvSpPr>
          <p:cNvPr id="8" name="TextBox 6">
            <a:extLst>
              <a:ext uri="{FF2B5EF4-FFF2-40B4-BE49-F238E27FC236}">
                <a16:creationId xmlns:a16="http://schemas.microsoft.com/office/drawing/2014/main" id="{A30B34CD-C594-4F3B-95B7-567A643653F0}"/>
              </a:ext>
            </a:extLst>
          </p:cNvPr>
          <p:cNvSpPr txBox="1"/>
          <p:nvPr/>
        </p:nvSpPr>
        <p:spPr>
          <a:xfrm>
            <a:off x="501888" y="6474732"/>
            <a:ext cx="5018314"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ספר גיאוגרפיה לכתה ה, בהוצאת מט"ח</a:t>
            </a:r>
          </a:p>
        </p:txBody>
      </p:sp>
      <p:sp>
        <p:nvSpPr>
          <p:cNvPr id="21" name="מלבן 20">
            <a:extLst>
              <a:ext uri="{FF2B5EF4-FFF2-40B4-BE49-F238E27FC236}">
                <a16:creationId xmlns:a16="http://schemas.microsoft.com/office/drawing/2014/main" id="{CF5C75AE-AA6A-49DF-8661-01A7680CE47D}"/>
              </a:ext>
            </a:extLst>
          </p:cNvPr>
          <p:cNvSpPr/>
          <p:nvPr/>
        </p:nvSpPr>
        <p:spPr>
          <a:xfrm>
            <a:off x="8200073" y="5677866"/>
            <a:ext cx="942277" cy="2676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95661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E54EFE-7072-4A21-8463-53FAE58B40D0}"/>
              </a:ext>
            </a:extLst>
          </p:cNvPr>
          <p:cNvSpPr/>
          <p:nvPr/>
        </p:nvSpPr>
        <p:spPr>
          <a:xfrm>
            <a:off x="5193542" y="3611663"/>
            <a:ext cx="2366480" cy="42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pic>
        <p:nvPicPr>
          <p:cNvPr id="4" name="תמונה 3"/>
          <p:cNvPicPr>
            <a:picLocks noChangeAspect="1"/>
          </p:cNvPicPr>
          <p:nvPr/>
        </p:nvPicPr>
        <p:blipFill rotWithShape="1">
          <a:blip r:embed="rId5">
            <a:extLst>
              <a:ext uri="{28A0092B-C50C-407E-A947-70E740481C1C}">
                <a14:useLocalDpi xmlns:a14="http://schemas.microsoft.com/office/drawing/2010/main" val="0"/>
              </a:ext>
            </a:extLst>
          </a:blip>
          <a:srcRect l="61586" t="7973" r="1588"/>
          <a:stretch/>
        </p:blipFill>
        <p:spPr>
          <a:xfrm rot="5400000">
            <a:off x="2977828" y="-701537"/>
            <a:ext cx="3652629" cy="7656452"/>
          </a:xfrm>
          <a:prstGeom prst="rect">
            <a:avLst/>
          </a:prstGeom>
        </p:spPr>
      </p:pic>
      <p:sp>
        <p:nvSpPr>
          <p:cNvPr id="2" name="TextBox 1"/>
          <p:cNvSpPr txBox="1"/>
          <p:nvPr/>
        </p:nvSpPr>
        <p:spPr>
          <a:xfrm>
            <a:off x="8915401" y="1632857"/>
            <a:ext cx="2667000" cy="2308324"/>
          </a:xfrm>
          <a:prstGeom prst="rect">
            <a:avLst/>
          </a:prstGeom>
          <a:noFill/>
          <a:ln w="38100">
            <a:solidFill>
              <a:schemeClr val="accent2">
                <a:lumMod val="75000"/>
              </a:schemeClr>
            </a:solidFill>
          </a:ln>
        </p:spPr>
        <p:txBody>
          <a:bodyPr wrap="square" rtlCol="1">
            <a:spAutoFit/>
          </a:bodyPr>
          <a:lstStyle/>
          <a:p>
            <a:pPr algn="r"/>
            <a:r>
              <a:rPr lang="he-IL" sz="2800" dirty="0">
                <a:latin typeface="Varela Round" panose="00000500000000000000" pitchFamily="2" charset="-79"/>
                <a:cs typeface="Varela Round" panose="00000500000000000000" pitchFamily="2" charset="-79"/>
              </a:rPr>
              <a:t>התבוננו בתמונה.</a:t>
            </a:r>
          </a:p>
          <a:p>
            <a:pPr algn="r"/>
            <a:r>
              <a:rPr lang="he-IL" sz="2800" dirty="0">
                <a:latin typeface="Varela Round" panose="00000500000000000000" pitchFamily="2" charset="-79"/>
                <a:cs typeface="Varela Round" panose="00000500000000000000" pitchFamily="2" charset="-79"/>
              </a:rPr>
              <a:t>כתבו פעלים בזמן עבר, הווה </a:t>
            </a:r>
            <a:r>
              <a:rPr lang="he-IL" sz="3200" dirty="0">
                <a:latin typeface="Varela Round" panose="00000500000000000000" pitchFamily="2" charset="-79"/>
                <a:cs typeface="Varela Round" panose="00000500000000000000" pitchFamily="2" charset="-79"/>
              </a:rPr>
              <a:t>ועתיד</a:t>
            </a:r>
            <a:endParaRPr lang="he-IL" sz="2800" dirty="0">
              <a:latin typeface="Varela Round" panose="00000500000000000000" pitchFamily="2" charset="-79"/>
              <a:cs typeface="Varela Round" panose="00000500000000000000" pitchFamily="2" charset="-79"/>
            </a:endParaRPr>
          </a:p>
        </p:txBody>
      </p:sp>
      <p:sp>
        <p:nvSpPr>
          <p:cNvPr id="3" name="TextBox 2"/>
          <p:cNvSpPr txBox="1"/>
          <p:nvPr/>
        </p:nvSpPr>
        <p:spPr>
          <a:xfrm>
            <a:off x="740229" y="6041571"/>
            <a:ext cx="4626428"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"להבין את הטקסט" לכתה ז'/ ג. ברקוביץ</a:t>
            </a:r>
          </a:p>
        </p:txBody>
      </p:sp>
      <p:sp>
        <p:nvSpPr>
          <p:cNvPr id="5" name="TextBox 4"/>
          <p:cNvSpPr txBox="1"/>
          <p:nvPr/>
        </p:nvSpPr>
        <p:spPr>
          <a:xfrm>
            <a:off x="3980985" y="367990"/>
            <a:ext cx="4939991" cy="523220"/>
          </a:xfrm>
          <a:prstGeom prst="rect">
            <a:avLst/>
          </a:prstGeom>
          <a:noFill/>
        </p:spPr>
        <p:txBody>
          <a:bodyPr wrap="square" rtlCol="1">
            <a:spAutoFit/>
          </a:bodyPr>
          <a:lstStyle/>
          <a:p>
            <a:r>
              <a:rPr lang="he-IL" sz="2800" dirty="0">
                <a:latin typeface="Varela Round" panose="00000500000000000000" pitchFamily="2" charset="-79"/>
                <a:cs typeface="Varela Round" panose="00000500000000000000" pitchFamily="2" charset="-79"/>
              </a:rPr>
              <a:t>תרגול: זמנים בפועל</a:t>
            </a:r>
          </a:p>
        </p:txBody>
      </p:sp>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81063" y="93189"/>
            <a:ext cx="1906701" cy="680056"/>
          </a:xfrm>
          <a:prstGeom prst="rect">
            <a:avLst/>
          </a:prstGeom>
        </p:spPr>
      </p:pic>
    </p:spTree>
    <p:extLst>
      <p:ext uri="{BB962C8B-B14F-4D97-AF65-F5344CB8AC3E}">
        <p14:creationId xmlns:p14="http://schemas.microsoft.com/office/powerpoint/2010/main" val="313363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94FB-DD5A-49D3-B940-AAA386C5657D}"/>
              </a:ext>
            </a:extLst>
          </p:cNvPr>
          <p:cNvSpPr>
            <a:spLocks noGrp="1"/>
          </p:cNvSpPr>
          <p:nvPr>
            <p:ph type="title"/>
          </p:nvPr>
        </p:nvSpPr>
        <p:spPr/>
        <p:txBody>
          <a:bodyPr/>
          <a:lstStyle/>
          <a:p>
            <a:r>
              <a:rPr lang="he-IL" dirty="0"/>
              <a:t>משימה לבית</a:t>
            </a:r>
          </a:p>
        </p:txBody>
      </p:sp>
      <p:sp>
        <p:nvSpPr>
          <p:cNvPr id="3" name="Text Placeholder 2">
            <a:extLst>
              <a:ext uri="{FF2B5EF4-FFF2-40B4-BE49-F238E27FC236}">
                <a16:creationId xmlns:a16="http://schemas.microsoft.com/office/drawing/2014/main" id="{E26C9EEC-88BE-43EC-9E6B-6E1CA1326B06}"/>
              </a:ext>
            </a:extLst>
          </p:cNvPr>
          <p:cNvSpPr>
            <a:spLocks noGrp="1"/>
          </p:cNvSpPr>
          <p:nvPr>
            <p:ph type="body" idx="1"/>
          </p:nvPr>
        </p:nvSpPr>
        <p:spPr>
          <a:xfrm>
            <a:off x="907161" y="1359852"/>
            <a:ext cx="8306992" cy="540000"/>
          </a:xfrm>
        </p:spPr>
        <p:txBody>
          <a:bodyPr/>
          <a:lstStyle/>
          <a:p>
            <a:endParaRPr lang="he-IL" dirty="0"/>
          </a:p>
          <a:p>
            <a:endParaRPr lang="he-IL" dirty="0"/>
          </a:p>
          <a:p>
            <a:endParaRPr lang="he-IL" dirty="0"/>
          </a:p>
          <a:p>
            <a:endParaRPr lang="he-IL" dirty="0"/>
          </a:p>
          <a:p>
            <a:endParaRPr lang="he-IL" dirty="0"/>
          </a:p>
          <a:p>
            <a:endParaRPr lang="he-IL" dirty="0"/>
          </a:p>
          <a:p>
            <a:pPr marL="0" indent="0"/>
            <a:r>
              <a:rPr lang="he-IL" dirty="0"/>
              <a:t>מצאו כתבה בעיתון מודפס .כתבו את נושא הכתבה ואת מטרתה.</a:t>
            </a:r>
          </a:p>
          <a:p>
            <a:pPr marL="0" indent="0"/>
            <a:r>
              <a:rPr lang="he-IL" dirty="0"/>
              <a:t>אתרו בכתבה לפחות עשרה פעלים.</a:t>
            </a:r>
          </a:p>
          <a:p>
            <a:pPr marL="0" indent="0"/>
            <a:r>
              <a:rPr lang="he-IL" dirty="0"/>
              <a:t>קבעו את הגוף ואת הזמן של כל פועל.</a:t>
            </a:r>
          </a:p>
          <a:p>
            <a:endParaRPr lang="he-IL" dirty="0"/>
          </a:p>
          <a:p>
            <a:endParaRPr lang="he-IL"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585" y="3951515"/>
            <a:ext cx="3198801" cy="2133600"/>
          </a:xfrm>
          <a:prstGeom prst="rect">
            <a:avLst/>
          </a:prstGeom>
        </p:spPr>
      </p:pic>
    </p:spTree>
    <p:extLst>
      <p:ext uri="{BB962C8B-B14F-4D97-AF65-F5344CB8AC3E}">
        <p14:creationId xmlns:p14="http://schemas.microsoft.com/office/powerpoint/2010/main" val="2159678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אז מה למדנו היום?</a:t>
            </a:r>
          </a:p>
        </p:txBody>
      </p:sp>
      <p:sp>
        <p:nvSpPr>
          <p:cNvPr id="4" name="Text Placeholder 3"/>
          <p:cNvSpPr>
            <a:spLocks noGrp="1"/>
          </p:cNvSpPr>
          <p:nvPr>
            <p:ph type="body" idx="2"/>
          </p:nvPr>
        </p:nvSpPr>
        <p:spPr>
          <a:xfrm>
            <a:off x="2758060" y="1694399"/>
            <a:ext cx="8031963" cy="1585409"/>
          </a:xfrm>
        </p:spPr>
        <p:txBody>
          <a:bodyPr/>
          <a:lstStyle/>
          <a:p>
            <a:pPr>
              <a:lnSpc>
                <a:spcPct val="200000"/>
              </a:lnSpc>
            </a:pPr>
            <a:r>
              <a:rPr lang="he-IL" dirty="0"/>
              <a:t>הבחנה בין מאפייני הפועל </a:t>
            </a:r>
          </a:p>
          <a:p>
            <a:pPr>
              <a:lnSpc>
                <a:spcPct val="200000"/>
              </a:lnSpc>
            </a:pPr>
            <a:r>
              <a:rPr lang="he-IL" dirty="0"/>
              <a:t>הבחנה בין פועל לשם פעולה ושם פועל</a:t>
            </a:r>
          </a:p>
          <a:p>
            <a:pPr>
              <a:lnSpc>
                <a:spcPct val="200000"/>
              </a:lnSpc>
            </a:pPr>
            <a:endParaRPr lang="he-IL" dirty="0"/>
          </a:p>
        </p:txBody>
      </p:sp>
    </p:spTree>
    <p:extLst>
      <p:ext uri="{BB962C8B-B14F-4D97-AF65-F5344CB8AC3E}">
        <p14:creationId xmlns:p14="http://schemas.microsoft.com/office/powerpoint/2010/main" val="407051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87299" y="905553"/>
            <a:ext cx="9642231" cy="720000"/>
          </a:xfrm>
        </p:spPr>
        <p:txBody>
          <a:bodyPr/>
          <a:lstStyle/>
          <a:p>
            <a:r>
              <a:rPr lang="he-IL" dirty="0"/>
              <a:t>   </a:t>
            </a:r>
          </a:p>
        </p:txBody>
      </p:sp>
      <p:sp>
        <p:nvSpPr>
          <p:cNvPr id="3" name="מציין מיקום טקסט 2"/>
          <p:cNvSpPr>
            <a:spLocks noGrp="1"/>
          </p:cNvSpPr>
          <p:nvPr>
            <p:ph type="body" idx="1"/>
          </p:nvPr>
        </p:nvSpPr>
        <p:spPr>
          <a:xfrm>
            <a:off x="903248" y="2901621"/>
            <a:ext cx="10504449" cy="820128"/>
          </a:xfrm>
        </p:spPr>
        <p:txBody>
          <a:bodyPr/>
          <a:lstStyle/>
          <a:p>
            <a:r>
              <a:rPr lang="he-IL" sz="5400" dirty="0"/>
              <a:t>            תודה על ההקשבה</a:t>
            </a:r>
          </a:p>
          <a:p>
            <a:r>
              <a:rPr lang="he-IL" sz="5400" dirty="0"/>
              <a:t> </a:t>
            </a:r>
          </a:p>
          <a:p>
            <a:r>
              <a:rPr lang="he-IL" sz="4800" dirty="0"/>
              <a:t>אנחנו מזמינים אתכם לפעול ולהתפעל. </a:t>
            </a:r>
          </a:p>
          <a:p>
            <a:endParaRPr lang="he-IL" dirty="0"/>
          </a:p>
        </p:txBody>
      </p:sp>
    </p:spTree>
    <p:extLst>
      <p:ext uri="{BB962C8B-B14F-4D97-AF65-F5344CB8AC3E}">
        <p14:creationId xmlns:p14="http://schemas.microsoft.com/office/powerpoint/2010/main" val="940451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737D3E99-F113-4BB4-9097-B1002DE0F8D3}"/>
              </a:ext>
            </a:extLst>
          </p:cNvPr>
          <p:cNvSpPr>
            <a:spLocks noGrp="1"/>
          </p:cNvSpPr>
          <p:nvPr>
            <p:ph type="ctrTitle"/>
          </p:nvPr>
        </p:nvSpPr>
        <p:spPr>
          <a:xfrm>
            <a:off x="1288498" y="3722579"/>
            <a:ext cx="9613766" cy="1457688"/>
          </a:xfrm>
        </p:spPr>
        <p:txBody>
          <a:bodyPr spcFirstLastPara="1" vert="horz" wrap="none" lIns="35995" tIns="35995" rIns="35995" bIns="35995" rtlCol="1" anchor="ctr" anchorCtr="0">
            <a:spAutoFit/>
          </a:bodyPr>
          <a:lstStyle/>
          <a:p>
            <a:pPr algn="r" rtl="1">
              <a:lnSpc>
                <a:spcPct val="150000"/>
              </a:lnSpc>
            </a:pPr>
            <a:r>
              <a:rPr lang="he-IL" sz="2000" dirty="0"/>
              <a:t>השימוש ביצירות במהלך שידור זה נעשה לפי סעיף 27א לחוק זכות יוצרים, תשס"ח-2007. </a:t>
            </a:r>
            <a:br>
              <a:rPr lang="en-US" sz="2000" dirty="0"/>
            </a:br>
            <a:r>
              <a:rPr lang="he-IL" sz="2000" dirty="0"/>
              <a:t>אם הינך בעל הזכויות באחת היצירות, באפשרותך לבקש מאיתנו לחדול מהשימוש ביצירה, </a:t>
            </a:r>
            <a:br>
              <a:rPr lang="en-US" sz="2000" dirty="0"/>
            </a:br>
            <a:r>
              <a:rPr lang="he-IL" sz="2000" dirty="0"/>
              <a:t>זאת באמצעות פנייה לדוא"ל </a:t>
            </a:r>
            <a:r>
              <a:rPr lang="en-US" sz="2000" dirty="0"/>
              <a:t>rights@education.gov.il</a:t>
            </a:r>
            <a:endParaRPr lang="he-IL" sz="2000" dirty="0"/>
          </a:p>
        </p:txBody>
      </p:sp>
      <p:sp>
        <p:nvSpPr>
          <p:cNvPr id="8" name="מלבן 7">
            <a:extLst>
              <a:ext uri="{FF2B5EF4-FFF2-40B4-BE49-F238E27FC236}">
                <a16:creationId xmlns:a16="http://schemas.microsoft.com/office/drawing/2014/main" id="{DFF735AD-340B-4FCF-969A-F904F6012CB9}"/>
              </a:ext>
            </a:extLst>
          </p:cNvPr>
          <p:cNvSpPr/>
          <p:nvPr/>
        </p:nvSpPr>
        <p:spPr>
          <a:xfrm>
            <a:off x="1273712" y="2661437"/>
            <a:ext cx="9644581" cy="743559"/>
          </a:xfrm>
          <a:prstGeom prst="rect">
            <a:avLst/>
          </a:prstGeom>
        </p:spPr>
        <p:txBody>
          <a:bodyPr wrap="none" lIns="35995" tIns="35995" rIns="35995" bIns="35995">
            <a:spAutoFit/>
          </a:bodyPr>
          <a:lstStyle/>
          <a:p>
            <a:pPr algn="ctr">
              <a:lnSpc>
                <a:spcPct val="150000"/>
              </a:lnSpc>
              <a:defRPr/>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273093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76200" lvl="0">
              <a:buSzPts val="2400"/>
            </a:pPr>
            <a:r>
              <a:rPr lang="x-none" sz="3600" dirty="0"/>
              <a:t>מה נלמד היום</a:t>
            </a:r>
            <a:r>
              <a:rPr lang="he-IL" sz="3600" dirty="0"/>
              <a:t>?</a:t>
            </a:r>
            <a:r>
              <a:rPr lang="x-none" sz="3600" dirty="0"/>
              <a:t> </a:t>
            </a:r>
            <a:endParaRPr sz="3600" dirty="0"/>
          </a:p>
        </p:txBody>
      </p:sp>
      <p:sp>
        <p:nvSpPr>
          <p:cNvPr id="123" name="Google Shape;123;p3"/>
          <p:cNvSpPr txBox="1">
            <a:spLocks noGrp="1"/>
          </p:cNvSpPr>
          <p:nvPr>
            <p:ph type="body" idx="2"/>
          </p:nvPr>
        </p:nvSpPr>
        <p:spPr>
          <a:xfrm>
            <a:off x="1788298" y="1736613"/>
            <a:ext cx="8306994" cy="4153058"/>
          </a:xfrm>
          <a:prstGeom prst="rect">
            <a:avLst/>
          </a:prstGeom>
          <a:noFill/>
          <a:ln>
            <a:noFill/>
          </a:ln>
        </p:spPr>
        <p:txBody>
          <a:bodyPr spcFirstLastPara="1" wrap="square" lIns="91425" tIns="45700" rIns="91425" bIns="45700" anchor="t" anchorCtr="0">
            <a:normAutofit/>
          </a:bodyPr>
          <a:lstStyle/>
          <a:p>
            <a:pPr marL="76200" indent="0">
              <a:lnSpc>
                <a:spcPct val="150000"/>
              </a:lnSpc>
              <a:buNone/>
            </a:pPr>
            <a:r>
              <a:rPr lang="he-IL" b="1" dirty="0"/>
              <a:t>חלק א'</a:t>
            </a:r>
          </a:p>
          <a:p>
            <a:pPr marL="76200" indent="0">
              <a:lnSpc>
                <a:spcPct val="150000"/>
              </a:lnSpc>
              <a:buNone/>
            </a:pPr>
            <a:r>
              <a:rPr lang="he-IL" dirty="0"/>
              <a:t>לזהות את הפועל על  פי מאפייניו</a:t>
            </a:r>
            <a:endParaRPr lang="he-IL" b="1" dirty="0">
              <a:latin typeface="Varela Round" panose="00000500000000000000" pitchFamily="2" charset="-79"/>
              <a:cs typeface="Varela Round" panose="00000500000000000000" pitchFamily="2" charset="-79"/>
            </a:endParaRPr>
          </a:p>
          <a:p>
            <a:pPr marL="76200" indent="0">
              <a:lnSpc>
                <a:spcPct val="150000"/>
              </a:lnSpc>
              <a:buNone/>
            </a:pPr>
            <a:r>
              <a:rPr lang="he-IL" b="1" dirty="0"/>
              <a:t>חלק ב'</a:t>
            </a:r>
          </a:p>
          <a:p>
            <a:pPr marL="76200" indent="0">
              <a:lnSpc>
                <a:spcPct val="150000"/>
              </a:lnSpc>
              <a:buNone/>
            </a:pPr>
            <a:r>
              <a:rPr lang="he-IL" dirty="0"/>
              <a:t>משמעות הפועל בהקשרים שונים של טקסטים</a:t>
            </a:r>
          </a:p>
          <a:p>
            <a:pPr marL="439782" lvl="0" indent="-190534" algn="r" rtl="1">
              <a:lnSpc>
                <a:spcPct val="150000"/>
              </a:lnSpc>
              <a:spcBef>
                <a:spcPts val="0"/>
              </a:spcBef>
              <a:spcAft>
                <a:spcPts val="0"/>
              </a:spcAft>
              <a:buClr>
                <a:srgbClr val="002060"/>
              </a:buClr>
              <a:buSzPts val="2400"/>
              <a:buNone/>
            </a:pPr>
            <a:endParaRPr dirty="0">
              <a:solidFill>
                <a:schemeClr val="dk1"/>
              </a:solidFill>
            </a:endParaRPr>
          </a:p>
        </p:txBody>
      </p:sp>
    </p:spTree>
    <p:extLst>
      <p:ext uri="{BB962C8B-B14F-4D97-AF65-F5344CB8AC3E}">
        <p14:creationId xmlns:p14="http://schemas.microsoft.com/office/powerpoint/2010/main" val="380653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339163" y="195141"/>
            <a:ext cx="7152795" cy="928670"/>
          </a:xfrm>
        </p:spPr>
        <p:txBody>
          <a:bodyPr>
            <a:noAutofit/>
          </a:bodyPr>
          <a:lstStyle/>
          <a:p>
            <a:r>
              <a:rPr lang="he-IL" sz="5000" dirty="0">
                <a:ln w="0"/>
                <a:effectLst>
                  <a:outerShdw blurRad="38100" dist="19050" dir="2700000" algn="tl" rotWithShape="0">
                    <a:schemeClr val="dk1">
                      <a:alpha val="40000"/>
                    </a:schemeClr>
                  </a:outerShdw>
                </a:effectLst>
              </a:rPr>
              <a:t>מה להביא לשיעור?</a:t>
            </a:r>
          </a:p>
        </p:txBody>
      </p:sp>
      <p:pic>
        <p:nvPicPr>
          <p:cNvPr id="1026" name="Picture 2" descr="מחברת A5 דגם ABC – 300gr"/>
          <p:cNvPicPr>
            <a:picLocks noChangeAspect="1" noChangeArrowheads="1"/>
          </p:cNvPicPr>
          <p:nvPr/>
        </p:nvPicPr>
        <p:blipFill>
          <a:blip r:embed="rId3" cstate="print"/>
          <a:srcRect l="21500" t="7941" r="24499" b="9999"/>
          <a:stretch>
            <a:fillRect/>
          </a:stretch>
        </p:blipFill>
        <p:spPr bwMode="auto">
          <a:xfrm>
            <a:off x="6157679" y="1459479"/>
            <a:ext cx="1347406" cy="2047529"/>
          </a:xfrm>
          <a:prstGeom prst="rect">
            <a:avLst/>
          </a:prstGeom>
          <a:noFill/>
        </p:spPr>
      </p:pic>
      <p:sp>
        <p:nvSpPr>
          <p:cNvPr id="1028" name="AutoShape 4" descr="כלי כתיבה חדה | וקטורים לשימוש ציבורי"/>
          <p:cNvSpPr>
            <a:spLocks noChangeAspect="1" noChangeArrowheads="1"/>
          </p:cNvSpPr>
          <p:nvPr/>
        </p:nvSpPr>
        <p:spPr bwMode="auto">
          <a:xfrm>
            <a:off x="1044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latin typeface="Varela Round" panose="00000500000000000000" pitchFamily="2" charset="-79"/>
              <a:cs typeface="Varela Round" panose="00000500000000000000" pitchFamily="2" charset="-79"/>
            </a:endParaRPr>
          </a:p>
        </p:txBody>
      </p:sp>
      <p:sp>
        <p:nvSpPr>
          <p:cNvPr id="1030" name="AutoShape 6" descr="כלי כתיבה חדה | וקטורים לשימוש ציבורי"/>
          <p:cNvSpPr>
            <a:spLocks noChangeAspect="1" noChangeArrowheads="1"/>
          </p:cNvSpPr>
          <p:nvPr/>
        </p:nvSpPr>
        <p:spPr bwMode="auto">
          <a:xfrm>
            <a:off x="1044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latin typeface="Varela Round" panose="00000500000000000000" pitchFamily="2" charset="-79"/>
              <a:cs typeface="Varela Round" panose="00000500000000000000" pitchFamily="2" charset="-79"/>
            </a:endParaRPr>
          </a:p>
        </p:txBody>
      </p:sp>
      <p:sp>
        <p:nvSpPr>
          <p:cNvPr id="9" name="כותרת משנה 2"/>
          <p:cNvSpPr txBox="1">
            <a:spLocks/>
          </p:cNvSpPr>
          <p:nvPr/>
        </p:nvSpPr>
        <p:spPr>
          <a:xfrm>
            <a:off x="793018" y="3400296"/>
            <a:ext cx="10141410" cy="928694"/>
          </a:xfrm>
          <a:prstGeom prst="rect">
            <a:avLst/>
          </a:prstGeom>
        </p:spPr>
        <p:txBody>
          <a:bodyPr vert="horz">
            <a:noAutofit/>
          </a:bodyPr>
          <a:lstStyle/>
          <a:p>
            <a:pPr marL="342900" indent="-342900">
              <a:spcBef>
                <a:spcPct val="20000"/>
              </a:spcBef>
              <a:buClr>
                <a:schemeClr val="accent1"/>
              </a:buClr>
              <a:buSzPct val="70000"/>
              <a:defRPr/>
            </a:pPr>
            <a:endParaRPr lang="he-IL" sz="3000" b="1" dirty="0">
              <a:latin typeface="Varela Round" panose="00000500000000000000" pitchFamily="2" charset="-79"/>
              <a:cs typeface="Varela Round" panose="00000500000000000000" pitchFamily="2" charset="-79"/>
            </a:endParaRPr>
          </a:p>
        </p:txBody>
      </p:sp>
      <p:sp>
        <p:nvSpPr>
          <p:cNvPr id="3" name="AutoShape 2" descr="ASUS X409FA - מחשב נייד 14&quot; | אקדמ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latin typeface="Varela Round" panose="00000500000000000000" pitchFamily="2" charset="-79"/>
              <a:cs typeface="Varela Round" panose="00000500000000000000" pitchFamily="2" charset="-79"/>
            </a:endParaRPr>
          </a:p>
        </p:txBody>
      </p:sp>
      <p:pic>
        <p:nvPicPr>
          <p:cNvPr id="5" name="Picture 6" descr="עט PILOT SUPER GRIP F - עטים"/>
          <p:cNvPicPr>
            <a:picLocks noChangeAspect="1" noChangeArrowheads="1"/>
          </p:cNvPicPr>
          <p:nvPr/>
        </p:nvPicPr>
        <p:blipFill>
          <a:blip r:embed="rId4" cstate="print"/>
          <a:srcRect/>
          <a:stretch>
            <a:fillRect/>
          </a:stretch>
        </p:blipFill>
        <p:spPr bwMode="auto">
          <a:xfrm rot="21012949">
            <a:off x="1934721" y="2726731"/>
            <a:ext cx="1683835" cy="2031847"/>
          </a:xfrm>
          <a:prstGeom prst="rect">
            <a:avLst/>
          </a:prstGeom>
          <a:noFill/>
        </p:spPr>
      </p:pic>
      <p:sp>
        <p:nvSpPr>
          <p:cNvPr id="6" name="AutoShape 8" descr="מחסני חשמל - סמארטפון LG V40 ThinQ 128GB LMV405EB - צבע פלטיניום ..."/>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latin typeface="Varela Round" panose="00000500000000000000" pitchFamily="2" charset="-79"/>
              <a:cs typeface="Varela Round" panose="00000500000000000000" pitchFamily="2" charset="-79"/>
            </a:endParaRPr>
          </a:p>
        </p:txBody>
      </p:sp>
      <p:sp>
        <p:nvSpPr>
          <p:cNvPr id="7" name="AutoShape 10" descr="מחסני חשמל - סמארטפון LG V40 ThinQ 128GB LMV405EB - צבע פלטיניום ..."/>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latin typeface="Varela Round" panose="00000500000000000000" pitchFamily="2" charset="-79"/>
              <a:cs typeface="Varela Round" panose="00000500000000000000" pitchFamily="2" charset="-79"/>
            </a:endParaRPr>
          </a:p>
        </p:txBody>
      </p:sp>
      <p:sp>
        <p:nvSpPr>
          <p:cNvPr id="1038" name="AutoShape 14" descr="Amazon.com: QR Code Reader: Appstore for Android"/>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latin typeface="Varela Round" panose="00000500000000000000" pitchFamily="2" charset="-79"/>
              <a:cs typeface="Varela Round" panose="00000500000000000000" pitchFamily="2" charset="-79"/>
            </a:endParaRPr>
          </a:p>
        </p:txBody>
      </p:sp>
      <p:sp>
        <p:nvSpPr>
          <p:cNvPr id="1040" name="AutoShape 16" descr="Amazon.com: QR Code Reader: Appstore for Android"/>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latin typeface="Varela Round" panose="00000500000000000000" pitchFamily="2" charset="-79"/>
              <a:cs typeface="Varela Round" panose="00000500000000000000" pitchFamily="2" charset="-79"/>
            </a:endParaRPr>
          </a:p>
        </p:txBody>
      </p:sp>
      <p:pic>
        <p:nvPicPr>
          <p:cNvPr id="21" name="Picture 8" descr="כלי כתיבה חדה">
            <a:extLst>
              <a:ext uri="{FF2B5EF4-FFF2-40B4-BE49-F238E27FC236}">
                <a16:creationId xmlns:a16="http://schemas.microsoft.com/office/drawing/2014/main" id="{12FD40E1-7CA2-417F-AF5D-19333DF02588}"/>
              </a:ext>
            </a:extLst>
          </p:cNvPr>
          <p:cNvPicPr>
            <a:picLocks noChangeAspect="1" noChangeArrowheads="1"/>
          </p:cNvPicPr>
          <p:nvPr/>
        </p:nvPicPr>
        <p:blipFill>
          <a:blip r:embed="rId5"/>
          <a:srcRect l="6374" t="39000" r="10764" b="40000"/>
          <a:stretch>
            <a:fillRect/>
          </a:stretch>
        </p:blipFill>
        <p:spPr bwMode="auto">
          <a:xfrm rot="17566281">
            <a:off x="3343148" y="2940340"/>
            <a:ext cx="2434324" cy="67294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1601" y="1117600"/>
            <a:ext cx="12191999" cy="720000"/>
          </a:xfrm>
        </p:spPr>
        <p:txBody>
          <a:bodyPr/>
          <a:lstStyle/>
          <a:p>
            <a:br>
              <a:rPr lang="he-IL" dirty="0"/>
            </a:br>
            <a:br>
              <a:rPr lang="he-IL" dirty="0"/>
            </a:br>
            <a:br>
              <a:rPr lang="he-IL" dirty="0"/>
            </a:br>
            <a:r>
              <a:rPr lang="he-IL" sz="5400" dirty="0">
                <a:solidFill>
                  <a:schemeClr val="accent6">
                    <a:lumMod val="75000"/>
                  </a:schemeClr>
                </a:solidFill>
              </a:rPr>
              <a:t>תמונה מספרת</a:t>
            </a:r>
            <a:br>
              <a:rPr lang="he-IL" dirty="0"/>
            </a:br>
            <a:r>
              <a:rPr lang="he-IL" dirty="0"/>
              <a:t>התבוננו בתמונה ומיינו את הפריטים שבה</a:t>
            </a:r>
            <a:br>
              <a:rPr lang="he-IL" dirty="0"/>
            </a:br>
            <a:r>
              <a:rPr lang="he-IL" dirty="0"/>
              <a:t> לשתי קבוצות לפי שיקול דעתכם!</a:t>
            </a:r>
          </a:p>
        </p:txBody>
      </p:sp>
    </p:spTree>
    <p:extLst>
      <p:ext uri="{BB962C8B-B14F-4D97-AF65-F5344CB8AC3E}">
        <p14:creationId xmlns:p14="http://schemas.microsoft.com/office/powerpoint/2010/main" val="1153319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p:cNvPicPr>
            <a:picLocks noChangeAspect="1"/>
          </p:cNvPicPr>
          <p:nvPr/>
        </p:nvPicPr>
        <p:blipFill>
          <a:blip r:embed="rId5"/>
          <a:stretch>
            <a:fillRect/>
          </a:stretch>
        </p:blipFill>
        <p:spPr>
          <a:xfrm>
            <a:off x="815282" y="83180"/>
            <a:ext cx="10525508" cy="6073824"/>
          </a:xfrm>
          <a:prstGeom prst="rect">
            <a:avLst/>
          </a:prstGeom>
        </p:spPr>
      </p:pic>
      <p:sp>
        <p:nvSpPr>
          <p:cNvPr id="12" name="TextBox 11"/>
          <p:cNvSpPr txBox="1"/>
          <p:nvPr/>
        </p:nvSpPr>
        <p:spPr>
          <a:xfrm>
            <a:off x="892098" y="6411951"/>
            <a:ext cx="6612673"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גיאוגרפיה לכתה ה', מט"ח</a:t>
            </a:r>
          </a:p>
        </p:txBody>
      </p:sp>
      <p:pic>
        <p:nvPicPr>
          <p:cNvPr id="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59649" y="6044433"/>
            <a:ext cx="2060847" cy="735035"/>
          </a:xfrm>
          <a:prstGeom prst="rect">
            <a:avLst/>
          </a:prstGeom>
        </p:spPr>
      </p:pic>
    </p:spTree>
    <p:extLst>
      <p:ext uri="{BB962C8B-B14F-4D97-AF65-F5344CB8AC3E}">
        <p14:creationId xmlns:p14="http://schemas.microsoft.com/office/powerpoint/2010/main" val="121819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p:cNvPicPr>
            <a:picLocks noChangeAspect="1"/>
          </p:cNvPicPr>
          <p:nvPr/>
        </p:nvPicPr>
        <p:blipFill>
          <a:blip r:embed="rId3"/>
          <a:stretch>
            <a:fillRect/>
          </a:stretch>
        </p:blipFill>
        <p:spPr>
          <a:xfrm>
            <a:off x="267630" y="1801334"/>
            <a:ext cx="7027814" cy="4145280"/>
          </a:xfrm>
          <a:prstGeom prst="rect">
            <a:avLst/>
          </a:prstGeom>
        </p:spPr>
      </p:pic>
      <p:sp>
        <p:nvSpPr>
          <p:cNvPr id="12" name="TextBox 11"/>
          <p:cNvSpPr txBox="1"/>
          <p:nvPr/>
        </p:nvSpPr>
        <p:spPr>
          <a:xfrm>
            <a:off x="892098" y="6411951"/>
            <a:ext cx="6612673" cy="307777"/>
          </a:xfrm>
          <a:prstGeom prst="rect">
            <a:avLst/>
          </a:prstGeom>
          <a:noFill/>
        </p:spPr>
        <p:txBody>
          <a:bodyPr wrap="square" rtlCol="1">
            <a:spAutoFit/>
          </a:bodyPr>
          <a:lstStyle/>
          <a:p>
            <a:r>
              <a:rPr lang="he-IL" dirty="0">
                <a:latin typeface="Varela Round" panose="00000500000000000000" pitchFamily="2" charset="-79"/>
                <a:cs typeface="Varela Round" panose="00000500000000000000" pitchFamily="2" charset="-79"/>
              </a:rPr>
              <a:t>מתוך: גיאוגרפיה לכתה ה', מט"ח</a:t>
            </a:r>
          </a:p>
        </p:txBody>
      </p:sp>
      <p:sp>
        <p:nvSpPr>
          <p:cNvPr id="2" name="TextBox 1"/>
          <p:cNvSpPr txBox="1"/>
          <p:nvPr/>
        </p:nvSpPr>
        <p:spPr>
          <a:xfrm>
            <a:off x="3925229" y="345688"/>
            <a:ext cx="5285678" cy="584775"/>
          </a:xfrm>
          <a:prstGeom prst="rect">
            <a:avLst/>
          </a:prstGeom>
          <a:noFill/>
        </p:spPr>
        <p:txBody>
          <a:bodyPr wrap="square" rtlCol="1">
            <a:spAutoFit/>
          </a:bodyPr>
          <a:lstStyle/>
          <a:p>
            <a:r>
              <a:rPr lang="he-IL" sz="3200" b="1" dirty="0">
                <a:solidFill>
                  <a:srgbClr val="0070C0"/>
                </a:solidFill>
                <a:latin typeface="Varela Round" panose="00000500000000000000" pitchFamily="2" charset="-79"/>
                <a:cs typeface="Varela Round" panose="00000500000000000000" pitchFamily="2" charset="-79"/>
              </a:rPr>
              <a:t>שמות ופעלים</a:t>
            </a:r>
          </a:p>
        </p:txBody>
      </p:sp>
      <p:graphicFrame>
        <p:nvGraphicFramePr>
          <p:cNvPr id="5" name="טבלה 4"/>
          <p:cNvGraphicFramePr>
            <a:graphicFrameLocks noGrp="1"/>
          </p:cNvGraphicFramePr>
          <p:nvPr>
            <p:extLst>
              <p:ext uri="{D42A27DB-BD31-4B8C-83A1-F6EECF244321}">
                <p14:modId xmlns:p14="http://schemas.microsoft.com/office/powerpoint/2010/main" val="3718290139"/>
              </p:ext>
            </p:extLst>
          </p:nvPr>
        </p:nvGraphicFramePr>
        <p:xfrm>
          <a:off x="8062330" y="1801334"/>
          <a:ext cx="3380059" cy="4145280"/>
        </p:xfrm>
        <a:graphic>
          <a:graphicData uri="http://schemas.openxmlformats.org/drawingml/2006/table">
            <a:tbl>
              <a:tblPr rtl="1" firstRow="1" bandRow="1">
                <a:tableStyleId>{D2D9D0F3-2199-473D-AE0D-BFBF3AA64FCB}</a:tableStyleId>
              </a:tblPr>
              <a:tblGrid>
                <a:gridCol w="1651619">
                  <a:extLst>
                    <a:ext uri="{9D8B030D-6E8A-4147-A177-3AD203B41FA5}">
                      <a16:colId xmlns:a16="http://schemas.microsoft.com/office/drawing/2014/main" val="3320531836"/>
                    </a:ext>
                  </a:extLst>
                </a:gridCol>
                <a:gridCol w="1728440">
                  <a:extLst>
                    <a:ext uri="{9D8B030D-6E8A-4147-A177-3AD203B41FA5}">
                      <a16:colId xmlns:a16="http://schemas.microsoft.com/office/drawing/2014/main" val="4100252606"/>
                    </a:ext>
                  </a:extLst>
                </a:gridCol>
              </a:tblGrid>
              <a:tr h="370840">
                <a:tc>
                  <a:txBody>
                    <a:bodyPr/>
                    <a:lstStyle/>
                    <a:p>
                      <a:pPr algn="ctr" rtl="1"/>
                      <a:r>
                        <a:rPr lang="he-IL" sz="2800" b="1" dirty="0">
                          <a:solidFill>
                            <a:srgbClr val="7030A0"/>
                          </a:solidFill>
                        </a:rPr>
                        <a:t>שמות</a:t>
                      </a:r>
                    </a:p>
                  </a:txBody>
                  <a:tcPr>
                    <a:solidFill>
                      <a:schemeClr val="tx1">
                        <a:lumMod val="10000"/>
                        <a:lumOff val="90000"/>
                      </a:schemeClr>
                    </a:solidFill>
                  </a:tcPr>
                </a:tc>
                <a:tc>
                  <a:txBody>
                    <a:bodyPr/>
                    <a:lstStyle/>
                    <a:p>
                      <a:pPr algn="ctr" rtl="1"/>
                      <a:r>
                        <a:rPr lang="he-IL" sz="2800" b="1" dirty="0">
                          <a:solidFill>
                            <a:srgbClr val="7030A0"/>
                          </a:solidFill>
                        </a:rPr>
                        <a:t>פעלים</a:t>
                      </a:r>
                    </a:p>
                  </a:txBody>
                  <a:tcPr>
                    <a:solidFill>
                      <a:schemeClr val="tx1">
                        <a:lumMod val="10000"/>
                        <a:lumOff val="90000"/>
                      </a:schemeClr>
                    </a:solidFill>
                  </a:tcPr>
                </a:tc>
                <a:extLst>
                  <a:ext uri="{0D108BD9-81ED-4DB2-BD59-A6C34878D82A}">
                    <a16:rowId xmlns:a16="http://schemas.microsoft.com/office/drawing/2014/main" val="1034688315"/>
                  </a:ext>
                </a:extLst>
              </a:tr>
              <a:tr h="370840">
                <a:tc>
                  <a:txBody>
                    <a:bodyPr/>
                    <a:lstStyle/>
                    <a:p>
                      <a:pPr algn="ctr" rtl="1"/>
                      <a:r>
                        <a:rPr lang="he-IL" sz="2800" dirty="0"/>
                        <a:t>ציפורים</a:t>
                      </a:r>
                    </a:p>
                  </a:txBody>
                  <a:tcPr>
                    <a:solidFill>
                      <a:schemeClr val="tx2"/>
                    </a:solidFill>
                  </a:tcPr>
                </a:tc>
                <a:tc>
                  <a:txBody>
                    <a:bodyPr/>
                    <a:lstStyle/>
                    <a:p>
                      <a:pPr algn="ctr" rtl="1"/>
                      <a:r>
                        <a:rPr lang="he-IL" sz="2800" dirty="0"/>
                        <a:t>עפות</a:t>
                      </a:r>
                    </a:p>
                  </a:txBody>
                  <a:tcPr>
                    <a:solidFill>
                      <a:schemeClr val="tx2"/>
                    </a:solidFill>
                  </a:tcPr>
                </a:tc>
                <a:extLst>
                  <a:ext uri="{0D108BD9-81ED-4DB2-BD59-A6C34878D82A}">
                    <a16:rowId xmlns:a16="http://schemas.microsoft.com/office/drawing/2014/main" val="185999163"/>
                  </a:ext>
                </a:extLst>
              </a:tr>
              <a:tr h="370840">
                <a:tc>
                  <a:txBody>
                    <a:bodyPr/>
                    <a:lstStyle/>
                    <a:p>
                      <a:pPr algn="ctr" rtl="1"/>
                      <a:r>
                        <a:rPr lang="he-IL" sz="2800" dirty="0"/>
                        <a:t>הרים</a:t>
                      </a:r>
                    </a:p>
                  </a:txBody>
                  <a:tcPr>
                    <a:solidFill>
                      <a:schemeClr val="tx2"/>
                    </a:solidFill>
                  </a:tcPr>
                </a:tc>
                <a:tc>
                  <a:txBody>
                    <a:bodyPr/>
                    <a:lstStyle/>
                    <a:p>
                      <a:pPr algn="ctr" rtl="1"/>
                      <a:r>
                        <a:rPr lang="he-IL" sz="2800" dirty="0"/>
                        <a:t>טיפסנו</a:t>
                      </a:r>
                    </a:p>
                  </a:txBody>
                  <a:tcPr>
                    <a:solidFill>
                      <a:schemeClr val="tx2"/>
                    </a:solidFill>
                  </a:tcPr>
                </a:tc>
                <a:extLst>
                  <a:ext uri="{0D108BD9-81ED-4DB2-BD59-A6C34878D82A}">
                    <a16:rowId xmlns:a16="http://schemas.microsoft.com/office/drawing/2014/main" val="1646227714"/>
                  </a:ext>
                </a:extLst>
              </a:tr>
              <a:tr h="370840">
                <a:tc>
                  <a:txBody>
                    <a:bodyPr/>
                    <a:lstStyle/>
                    <a:p>
                      <a:pPr algn="ctr" rtl="1"/>
                      <a:r>
                        <a:rPr lang="he-IL" sz="2800" dirty="0"/>
                        <a:t>מפה</a:t>
                      </a:r>
                    </a:p>
                  </a:txBody>
                  <a:tcPr>
                    <a:solidFill>
                      <a:schemeClr val="tx2"/>
                    </a:solidFill>
                  </a:tcPr>
                </a:tc>
                <a:tc>
                  <a:txBody>
                    <a:bodyPr/>
                    <a:lstStyle/>
                    <a:p>
                      <a:pPr algn="ctr" rtl="1"/>
                      <a:r>
                        <a:rPr lang="he-IL" sz="2800" dirty="0"/>
                        <a:t>קורא</a:t>
                      </a:r>
                    </a:p>
                  </a:txBody>
                  <a:tcPr>
                    <a:solidFill>
                      <a:schemeClr val="tx2"/>
                    </a:solidFill>
                  </a:tcPr>
                </a:tc>
                <a:extLst>
                  <a:ext uri="{0D108BD9-81ED-4DB2-BD59-A6C34878D82A}">
                    <a16:rowId xmlns:a16="http://schemas.microsoft.com/office/drawing/2014/main" val="829186253"/>
                  </a:ext>
                </a:extLst>
              </a:tr>
              <a:tr h="370840">
                <a:tc>
                  <a:txBody>
                    <a:bodyPr/>
                    <a:lstStyle/>
                    <a:p>
                      <a:pPr algn="ctr" rtl="1"/>
                      <a:r>
                        <a:rPr lang="he-IL" sz="2800" dirty="0"/>
                        <a:t>משקפת</a:t>
                      </a:r>
                    </a:p>
                  </a:txBody>
                  <a:tcPr>
                    <a:solidFill>
                      <a:schemeClr val="tx2"/>
                    </a:solidFill>
                  </a:tcPr>
                </a:tc>
                <a:tc>
                  <a:txBody>
                    <a:bodyPr/>
                    <a:lstStyle/>
                    <a:p>
                      <a:pPr algn="ctr" rtl="1"/>
                      <a:r>
                        <a:rPr lang="he-IL" sz="2800" dirty="0"/>
                        <a:t>צופה</a:t>
                      </a:r>
                    </a:p>
                  </a:txBody>
                  <a:tcPr>
                    <a:solidFill>
                      <a:schemeClr val="tx2"/>
                    </a:solidFill>
                  </a:tcPr>
                </a:tc>
                <a:extLst>
                  <a:ext uri="{0D108BD9-81ED-4DB2-BD59-A6C34878D82A}">
                    <a16:rowId xmlns:a16="http://schemas.microsoft.com/office/drawing/2014/main" val="171855243"/>
                  </a:ext>
                </a:extLst>
              </a:tr>
              <a:tr h="370840">
                <a:tc>
                  <a:txBody>
                    <a:bodyPr/>
                    <a:lstStyle/>
                    <a:p>
                      <a:pPr algn="ctr" rtl="1"/>
                      <a:r>
                        <a:rPr lang="he-IL" sz="2800" dirty="0"/>
                        <a:t>מצלמה</a:t>
                      </a:r>
                    </a:p>
                  </a:txBody>
                  <a:tcPr>
                    <a:solidFill>
                      <a:schemeClr val="tx2"/>
                    </a:solidFill>
                  </a:tcPr>
                </a:tc>
                <a:tc>
                  <a:txBody>
                    <a:bodyPr/>
                    <a:lstStyle/>
                    <a:p>
                      <a:pPr algn="ctr" rtl="1"/>
                      <a:r>
                        <a:rPr lang="he-IL" sz="2800" dirty="0"/>
                        <a:t>מצלם</a:t>
                      </a:r>
                    </a:p>
                  </a:txBody>
                  <a:tcPr>
                    <a:solidFill>
                      <a:schemeClr val="tx2"/>
                    </a:solidFill>
                  </a:tcPr>
                </a:tc>
                <a:extLst>
                  <a:ext uri="{0D108BD9-81ED-4DB2-BD59-A6C34878D82A}">
                    <a16:rowId xmlns:a16="http://schemas.microsoft.com/office/drawing/2014/main" val="1673520719"/>
                  </a:ext>
                </a:extLst>
              </a:tr>
              <a:tr h="370840">
                <a:tc>
                  <a:txBody>
                    <a:bodyPr/>
                    <a:lstStyle/>
                    <a:p>
                      <a:pPr algn="ctr" rtl="1"/>
                      <a:r>
                        <a:rPr lang="he-IL" sz="2800" dirty="0"/>
                        <a:t>ים</a:t>
                      </a:r>
                    </a:p>
                  </a:txBody>
                  <a:tcPr>
                    <a:solidFill>
                      <a:schemeClr val="tx2"/>
                    </a:solidFill>
                  </a:tcPr>
                </a:tc>
                <a:tc>
                  <a:txBody>
                    <a:bodyPr/>
                    <a:lstStyle/>
                    <a:p>
                      <a:pPr algn="ctr" rtl="1"/>
                      <a:r>
                        <a:rPr lang="he-IL" sz="2800" dirty="0"/>
                        <a:t>שחינו</a:t>
                      </a:r>
                    </a:p>
                  </a:txBody>
                  <a:tcPr>
                    <a:solidFill>
                      <a:schemeClr val="tx2"/>
                    </a:solidFill>
                  </a:tcPr>
                </a:tc>
                <a:extLst>
                  <a:ext uri="{0D108BD9-81ED-4DB2-BD59-A6C34878D82A}">
                    <a16:rowId xmlns:a16="http://schemas.microsoft.com/office/drawing/2014/main" val="2297060393"/>
                  </a:ext>
                </a:extLst>
              </a:tr>
              <a:tr h="370840">
                <a:tc>
                  <a:txBody>
                    <a:bodyPr/>
                    <a:lstStyle/>
                    <a:p>
                      <a:pPr algn="ctr" rtl="1"/>
                      <a:r>
                        <a:rPr lang="he-IL" sz="2800" dirty="0"/>
                        <a:t>צמחייה</a:t>
                      </a:r>
                    </a:p>
                  </a:txBody>
                  <a:tcPr>
                    <a:solidFill>
                      <a:schemeClr val="tx2"/>
                    </a:solidFill>
                  </a:tcPr>
                </a:tc>
                <a:tc>
                  <a:txBody>
                    <a:bodyPr/>
                    <a:lstStyle/>
                    <a:p>
                      <a:pPr algn="ctr" rtl="1"/>
                      <a:r>
                        <a:rPr lang="he-IL" sz="2800" dirty="0"/>
                        <a:t>הלכנו</a:t>
                      </a:r>
                    </a:p>
                  </a:txBody>
                  <a:tcPr>
                    <a:solidFill>
                      <a:schemeClr val="tx2"/>
                    </a:solidFill>
                  </a:tcPr>
                </a:tc>
                <a:extLst>
                  <a:ext uri="{0D108BD9-81ED-4DB2-BD59-A6C34878D82A}">
                    <a16:rowId xmlns:a16="http://schemas.microsoft.com/office/drawing/2014/main" val="2183026159"/>
                  </a:ext>
                </a:extLst>
              </a:tr>
            </a:tbl>
          </a:graphicData>
        </a:graphic>
      </p:graphicFrame>
    </p:spTree>
    <p:extLst>
      <p:ext uri="{BB962C8B-B14F-4D97-AF65-F5344CB8AC3E}">
        <p14:creationId xmlns:p14="http://schemas.microsoft.com/office/powerpoint/2010/main" val="3675265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347663" y="-168165"/>
            <a:ext cx="12308435" cy="7402026"/>
          </a:xfrm>
          <a:prstGeom prst="rect">
            <a:avLst/>
          </a:prstGeom>
          <a:noFill/>
          <a:ln>
            <a:solidFill>
              <a:schemeClr val="tx1">
                <a:lumMod val="75000"/>
                <a:lumOff val="25000"/>
              </a:schemeClr>
            </a:solidFill>
          </a:ln>
        </p:spPr>
        <p:txBody>
          <a:bodyPr wrap="square" lIns="91440" tIns="45720" rIns="91440" bIns="45720">
            <a:spAutoFit/>
          </a:bodyPr>
          <a:lstStyle/>
          <a:p>
            <a:pPr algn="ctr"/>
            <a:r>
              <a:rPr lang="he-IL" sz="44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פועל מהו?</a:t>
            </a:r>
          </a:p>
          <a:p>
            <a:pPr algn="ctr"/>
            <a:r>
              <a:rPr lang="he-IL" sz="4400" b="1" cap="none" spc="50" dirty="0" err="1">
                <a:ln w="0"/>
                <a:solidFill>
                  <a:srgbClr val="92D050"/>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פ</a:t>
            </a:r>
            <a:r>
              <a:rPr lang="he-IL" sz="4400" b="1" cap="none" spc="50" dirty="0" err="1">
                <a:ln w="0"/>
                <a:solidFill>
                  <a:schemeClr val="tx1">
                    <a:lumMod val="50000"/>
                    <a:lumOff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ג</a:t>
            </a:r>
            <a:r>
              <a:rPr lang="he-IL" sz="4400" b="1" cap="none" spc="50" dirty="0" err="1">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a:t>
            </a:r>
            <a:r>
              <a:rPr lang="he-IL" sz="4400" b="1" cap="none" spc="50" dirty="0" err="1">
                <a:ln w="0"/>
                <a:solidFill>
                  <a:srgbClr val="FF0000"/>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ז</a:t>
            </a:r>
            <a:endParaRPr lang="he-IL" sz="4400" b="1" cap="none" spc="50" dirty="0">
              <a:ln w="0"/>
              <a:solidFill>
                <a:srgbClr val="FF0000"/>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ctr"/>
            <a:endParaRPr lang="he-IL" sz="44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ctr"/>
            <a:r>
              <a:rPr lang="he-IL" sz="4400" b="1" cap="none" spc="50" dirty="0">
                <a:ln w="0"/>
                <a:solidFill>
                  <a:srgbClr val="92D050"/>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פועל</a:t>
            </a:r>
            <a:r>
              <a:rPr lang="he-IL" sz="4400" b="1" cap="none" spc="50" dirty="0">
                <a:ln w="0"/>
                <a:solidFill>
                  <a:schemeClr val="tx1">
                    <a:lumMod val="50000"/>
                    <a:lumOff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 </a:t>
            </a:r>
            <a:r>
              <a:rPr lang="he-IL" sz="44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a:t>
            </a:r>
            <a:r>
              <a:rPr lang="he-IL" sz="4400" b="1" cap="none" spc="50" dirty="0">
                <a:ln w="0"/>
                <a:solidFill>
                  <a:schemeClr val="tx1">
                    <a:lumMod val="50000"/>
                    <a:lumOff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 גוף</a:t>
            </a:r>
            <a:r>
              <a:rPr lang="he-IL" sz="4400" b="1" cap="none"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 +</a:t>
            </a:r>
            <a:r>
              <a:rPr lang="he-IL" sz="4400" b="1" cap="none" spc="50" dirty="0">
                <a:ln w="0"/>
                <a:solidFill>
                  <a:srgbClr val="FF0000"/>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זמן</a:t>
            </a:r>
            <a:endParaRPr lang="he-IL" sz="44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ctr"/>
            <a:r>
              <a:rPr lang="he-IL" sz="44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לדוגמא: הפועל: צלמתי</a:t>
            </a:r>
            <a:endParaRPr lang="en-US" sz="44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r"/>
            <a:r>
              <a:rPr lang="he-IL" sz="12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                                                                        </a:t>
            </a:r>
          </a:p>
          <a:p>
            <a:pPr algn="r"/>
            <a:r>
              <a:rPr lang="he-IL" sz="16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                                                                  </a:t>
            </a:r>
            <a:r>
              <a:rPr lang="he-IL" sz="20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מי צילם?                                   מתי צילם?</a:t>
            </a:r>
            <a:endParaRPr lang="en-US" sz="16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ctr"/>
            <a:r>
              <a:rPr lang="he-IL" sz="11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 </a:t>
            </a:r>
          </a:p>
          <a:p>
            <a:pPr algn="ctr"/>
            <a:r>
              <a:rPr lang="he-IL" sz="4400" b="1" spc="50" dirty="0">
                <a:ln w="0"/>
                <a:solidFill>
                  <a:schemeClr val="bg2"/>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אני +זמן עבר = פועל.</a:t>
            </a:r>
          </a:p>
          <a:p>
            <a:pPr algn="ctr"/>
            <a:r>
              <a:rPr lang="he-IL" sz="4400" b="1" spc="50" dirty="0">
                <a:ln w="0"/>
                <a:solidFill>
                  <a:schemeClr val="accent1">
                    <a:lumMod val="75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לדוגמא: לטייל</a:t>
            </a:r>
          </a:p>
          <a:p>
            <a:pPr algn="ctr"/>
            <a:endParaRPr lang="he-IL" sz="2000" spc="50" dirty="0">
              <a:ln w="0"/>
              <a:solidFill>
                <a:schemeClr val="accent1">
                  <a:lumMod val="75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ctr"/>
            <a:r>
              <a:rPr lang="he-IL" sz="2000" b="1" spc="50" dirty="0">
                <a:ln w="0"/>
                <a:solidFill>
                  <a:schemeClr val="accent1">
                    <a:lumMod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מי לטייל? לא ברור מי                           מתי לטייל? לא ברור מתי</a:t>
            </a:r>
            <a:endParaRPr lang="he-IL" sz="2800" b="1" spc="50" dirty="0">
              <a:ln w="0"/>
              <a:solidFill>
                <a:schemeClr val="accent1">
                  <a:lumMod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ctr"/>
            <a:r>
              <a:rPr lang="he-IL" sz="4400" b="1" spc="50" dirty="0">
                <a:ln w="0"/>
                <a:solidFill>
                  <a:schemeClr val="accent1">
                    <a:lumMod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אין גוף, אין זמן = </a:t>
            </a:r>
            <a:r>
              <a:rPr lang="he-IL" sz="4400" b="1" spc="50" dirty="0">
                <a:ln w="0"/>
                <a:solidFill>
                  <a:schemeClr val="accent1">
                    <a:lumMod val="75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rPr>
              <a:t>לכן אינו פועל</a:t>
            </a:r>
            <a:endParaRPr lang="en-US" sz="4400" b="1" spc="50" dirty="0">
              <a:ln w="0"/>
              <a:solidFill>
                <a:schemeClr val="accent1">
                  <a:lumMod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a:p>
            <a:pPr algn="ctr"/>
            <a:endParaRPr lang="he-IL" sz="4400" b="1" cap="none" spc="50" dirty="0">
              <a:ln w="0"/>
              <a:solidFill>
                <a:schemeClr val="accent1">
                  <a:lumMod val="50000"/>
                </a:schemeClr>
              </a:solidFill>
              <a:effectLst>
                <a:innerShdw blurRad="63500" dist="50800" dir="13500000">
                  <a:srgbClr val="000000">
                    <a:alpha val="50000"/>
                  </a:srgbClr>
                </a:innerShdw>
              </a:effectLst>
              <a:latin typeface="Varela Round" panose="00000500000000000000" pitchFamily="2" charset="-79"/>
              <a:cs typeface="Varela Round" panose="00000500000000000000" pitchFamily="2" charset="-79"/>
            </a:endParaRPr>
          </a:p>
        </p:txBody>
      </p:sp>
      <p:sp>
        <p:nvSpPr>
          <p:cNvPr id="3" name="חץ למטה 2"/>
          <p:cNvSpPr/>
          <p:nvPr/>
        </p:nvSpPr>
        <p:spPr>
          <a:xfrm>
            <a:off x="5446555" y="1374823"/>
            <a:ext cx="201175" cy="543580"/>
          </a:xfrm>
          <a:prstGeom prst="downArrow">
            <a:avLst/>
          </a:prstGeom>
          <a:solidFill>
            <a:schemeClr val="tx1">
              <a:lumMod val="50000"/>
              <a:lumOff val="50000"/>
            </a:schemeClr>
          </a:solidFill>
        </p:spPr>
        <p:style>
          <a:lnRef idx="1">
            <a:schemeClr val="dk1"/>
          </a:lnRef>
          <a:fillRef idx="2">
            <a:schemeClr val="dk1"/>
          </a:fillRef>
          <a:effectRef idx="1">
            <a:schemeClr val="dk1"/>
          </a:effectRef>
          <a:fontRef idx="minor">
            <a:schemeClr val="dk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4" name="חץ למטה 3"/>
          <p:cNvSpPr/>
          <p:nvPr/>
        </p:nvSpPr>
        <p:spPr>
          <a:xfrm rot="19306702">
            <a:off x="6584111" y="1337400"/>
            <a:ext cx="270925" cy="714705"/>
          </a:xfrm>
          <a:prstGeom prst="downArrow">
            <a:avLst/>
          </a:prstGeom>
          <a:solidFill>
            <a:schemeClr val="accent1">
              <a:lumMod val="60000"/>
              <a:lumOff val="40000"/>
            </a:schemeClr>
          </a:solidFill>
        </p:spPr>
        <p:style>
          <a:lnRef idx="1">
            <a:schemeClr val="dk1"/>
          </a:lnRef>
          <a:fillRef idx="2">
            <a:schemeClr val="dk1"/>
          </a:fillRef>
          <a:effectRef idx="1">
            <a:schemeClr val="dk1"/>
          </a:effectRef>
          <a:fontRef idx="minor">
            <a:schemeClr val="dk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5" name="חץ למטה 4"/>
          <p:cNvSpPr/>
          <p:nvPr/>
        </p:nvSpPr>
        <p:spPr>
          <a:xfrm rot="2480039">
            <a:off x="4488057" y="1298614"/>
            <a:ext cx="189406" cy="755660"/>
          </a:xfrm>
          <a:prstGeom prst="downArrow">
            <a:avLst/>
          </a:prstGeom>
          <a:solidFill>
            <a:srgbClr val="FF0000"/>
          </a:solidFill>
        </p:spPr>
        <p:style>
          <a:lnRef idx="1">
            <a:schemeClr val="dk1"/>
          </a:lnRef>
          <a:fillRef idx="2">
            <a:schemeClr val="dk1"/>
          </a:fillRef>
          <a:effectRef idx="1">
            <a:schemeClr val="dk1"/>
          </a:effectRef>
          <a:fontRef idx="minor">
            <a:schemeClr val="dk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083923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6543-C7D4-4B5C-B900-E648F8A509BA}"/>
              </a:ext>
            </a:extLst>
          </p:cNvPr>
          <p:cNvSpPr>
            <a:spLocks noGrp="1"/>
          </p:cNvSpPr>
          <p:nvPr>
            <p:ph type="title"/>
          </p:nvPr>
        </p:nvSpPr>
        <p:spPr/>
        <p:txBody>
          <a:bodyPr/>
          <a:lstStyle/>
          <a:p>
            <a:r>
              <a:rPr lang="he-IL" dirty="0"/>
              <a:t>רגע של ריענון - הגופים והזמנים</a:t>
            </a:r>
          </a:p>
        </p:txBody>
      </p:sp>
      <p:sp>
        <p:nvSpPr>
          <p:cNvPr id="8" name="Rectangle 7">
            <a:extLst>
              <a:ext uri="{FF2B5EF4-FFF2-40B4-BE49-F238E27FC236}">
                <a16:creationId xmlns:a16="http://schemas.microsoft.com/office/drawing/2014/main" id="{19A73744-43EA-4563-9D0E-2252AD5AE31D}"/>
              </a:ext>
            </a:extLst>
          </p:cNvPr>
          <p:cNvSpPr/>
          <p:nvPr/>
        </p:nvSpPr>
        <p:spPr>
          <a:xfrm>
            <a:off x="2130789" y="5410680"/>
            <a:ext cx="7174057" cy="1325812"/>
          </a:xfrm>
          <a:prstGeom prst="rect">
            <a:avLst/>
          </a:prstGeom>
          <a:solidFill>
            <a:schemeClr val="bg1"/>
          </a:solidFill>
        </p:spPr>
        <p:txBody>
          <a:bodyPr wrap="square">
            <a:spAutoFit/>
          </a:bodyPr>
          <a:lstStyle/>
          <a:p>
            <a:pPr marL="76200" lvl="0" algn="r" rtl="1">
              <a:lnSpc>
                <a:spcPct val="150000"/>
              </a:lnSpc>
              <a:buClr>
                <a:srgbClr val="002060"/>
              </a:buClr>
              <a:buSzPts val="2400"/>
            </a:pPr>
            <a:endParaRPr lang="he-IL" sz="2800" b="1" dirty="0">
              <a:solidFill>
                <a:srgbClr val="FF0000"/>
              </a:solidFill>
              <a:latin typeface="Varela Round"/>
              <a:cs typeface="Varela Round"/>
              <a:sym typeface="Varela Round"/>
            </a:endParaRPr>
          </a:p>
          <a:p>
            <a:pPr marL="76200" lvl="0" algn="r" rtl="1">
              <a:lnSpc>
                <a:spcPct val="150000"/>
              </a:lnSpc>
              <a:buClr>
                <a:srgbClr val="002060"/>
              </a:buClr>
              <a:buSzPts val="2400"/>
            </a:pPr>
            <a:r>
              <a:rPr lang="he-IL" sz="2800" b="1" dirty="0">
                <a:solidFill>
                  <a:srgbClr val="FF0000"/>
                </a:solidFill>
                <a:latin typeface="Varela Round"/>
                <a:cs typeface="Varela Round"/>
                <a:sym typeface="Varela Round"/>
              </a:rPr>
              <a:t>מסקנה: בכל פועל יש גוף, זמן, מתאר עשייה.</a:t>
            </a:r>
          </a:p>
        </p:txBody>
      </p:sp>
      <p:sp>
        <p:nvSpPr>
          <p:cNvPr id="10" name="מלבן 3">
            <a:extLst>
              <a:ext uri="{FF2B5EF4-FFF2-40B4-BE49-F238E27FC236}">
                <a16:creationId xmlns:a16="http://schemas.microsoft.com/office/drawing/2014/main" id="{8AE49E91-2BAC-4F90-847C-16BE1BBA7E3B}"/>
              </a:ext>
            </a:extLst>
          </p:cNvPr>
          <p:cNvSpPr/>
          <p:nvPr/>
        </p:nvSpPr>
        <p:spPr>
          <a:xfrm>
            <a:off x="6181725" y="923213"/>
            <a:ext cx="4385327" cy="1477328"/>
          </a:xfrm>
          <a:prstGeom prst="rect">
            <a:avLst/>
          </a:prstGeom>
        </p:spPr>
        <p:txBody>
          <a:bodyPr wrap="square">
            <a:spAutoFit/>
          </a:bodyPr>
          <a:lstStyle/>
          <a:p>
            <a:pPr algn="r" rtl="1"/>
            <a:r>
              <a:rPr lang="he-IL" sz="1800" b="1" dirty="0">
                <a:solidFill>
                  <a:schemeClr val="tx1">
                    <a:lumMod val="50000"/>
                    <a:lumOff val="50000"/>
                  </a:schemeClr>
                </a:solidFill>
                <a:latin typeface="Varela Round"/>
                <a:cs typeface="Varela Round"/>
                <a:sym typeface="Varela Round"/>
              </a:rPr>
              <a:t>גוף ראשון-</a:t>
            </a:r>
            <a:r>
              <a:rPr lang="he-IL" sz="1800" b="1" dirty="0">
                <a:solidFill>
                  <a:srgbClr val="FF0000"/>
                </a:solidFill>
                <a:latin typeface="Varela Round"/>
                <a:cs typeface="Varela Round"/>
                <a:sym typeface="Varela Round"/>
              </a:rPr>
              <a:t> </a:t>
            </a:r>
            <a:r>
              <a:rPr lang="he-IL" sz="1800" dirty="0">
                <a:solidFill>
                  <a:srgbClr val="FF0000"/>
                </a:solidFill>
                <a:latin typeface="Varela Round"/>
                <a:cs typeface="Varela Round"/>
                <a:sym typeface="Varela Round"/>
              </a:rPr>
              <a:t>מדבר-   </a:t>
            </a:r>
            <a:r>
              <a:rPr lang="he-IL" sz="1800" dirty="0">
                <a:solidFill>
                  <a:schemeClr val="accent1">
                    <a:lumMod val="75000"/>
                  </a:schemeClr>
                </a:solidFill>
                <a:latin typeface="Varela Round"/>
                <a:cs typeface="Varela Round"/>
                <a:sym typeface="Varela Round"/>
              </a:rPr>
              <a:t>אני-  </a:t>
            </a:r>
            <a:r>
              <a:rPr lang="he-IL" sz="1800" dirty="0">
                <a:solidFill>
                  <a:srgbClr val="002060"/>
                </a:solidFill>
                <a:latin typeface="Varela Round"/>
                <a:cs typeface="Varela Round"/>
                <a:sym typeface="Varela Round"/>
              </a:rPr>
              <a:t>             </a:t>
            </a:r>
            <a:r>
              <a:rPr lang="he-IL" sz="1800" dirty="0">
                <a:solidFill>
                  <a:schemeClr val="accent4">
                    <a:lumMod val="60000"/>
                    <a:lumOff val="40000"/>
                  </a:schemeClr>
                </a:solidFill>
                <a:latin typeface="Varela Round"/>
                <a:cs typeface="Varela Round"/>
                <a:sym typeface="Varela Round"/>
              </a:rPr>
              <a:t>אנחנו</a:t>
            </a:r>
          </a:p>
          <a:p>
            <a:pPr algn="r" rtl="1"/>
            <a:r>
              <a:rPr lang="he-IL" sz="1800" b="1" dirty="0">
                <a:solidFill>
                  <a:schemeClr val="tx1">
                    <a:lumMod val="50000"/>
                    <a:lumOff val="50000"/>
                  </a:schemeClr>
                </a:solidFill>
                <a:latin typeface="Varela Round"/>
                <a:cs typeface="Varela Round"/>
                <a:sym typeface="Varela Round"/>
              </a:rPr>
              <a:t>גוף שני-</a:t>
            </a:r>
            <a:r>
              <a:rPr lang="he-IL" sz="1800" dirty="0">
                <a:solidFill>
                  <a:srgbClr val="002060"/>
                </a:solidFill>
                <a:latin typeface="Varela Round"/>
                <a:cs typeface="Varela Round"/>
                <a:sym typeface="Varela Round"/>
              </a:rPr>
              <a:t>       </a:t>
            </a:r>
            <a:r>
              <a:rPr lang="he-IL" sz="1800" dirty="0">
                <a:solidFill>
                  <a:srgbClr val="FF0000"/>
                </a:solidFill>
                <a:latin typeface="Varela Round"/>
                <a:cs typeface="Varela Round"/>
                <a:sym typeface="Varela Round"/>
              </a:rPr>
              <a:t>נוכח-</a:t>
            </a:r>
            <a:r>
              <a:rPr lang="he-IL" sz="1800" dirty="0">
                <a:solidFill>
                  <a:srgbClr val="002060"/>
                </a:solidFill>
                <a:latin typeface="Varela Round"/>
                <a:cs typeface="Varela Round"/>
                <a:sym typeface="Varela Round"/>
              </a:rPr>
              <a:t>   </a:t>
            </a:r>
            <a:r>
              <a:rPr lang="he-IL" sz="1800" dirty="0">
                <a:solidFill>
                  <a:schemeClr val="accent1">
                    <a:lumMod val="75000"/>
                  </a:schemeClr>
                </a:solidFill>
                <a:latin typeface="Varela Round"/>
                <a:cs typeface="Varela Round"/>
                <a:sym typeface="Varela Round"/>
              </a:rPr>
              <a:t>את, אתה-     </a:t>
            </a:r>
            <a:r>
              <a:rPr lang="he-IL" sz="1800" dirty="0">
                <a:solidFill>
                  <a:schemeClr val="accent4">
                    <a:lumMod val="60000"/>
                    <a:lumOff val="40000"/>
                  </a:schemeClr>
                </a:solidFill>
                <a:latin typeface="Varela Round"/>
                <a:cs typeface="Varela Round"/>
                <a:sym typeface="Varela Round"/>
              </a:rPr>
              <a:t>אתן, אתם</a:t>
            </a:r>
          </a:p>
          <a:p>
            <a:pPr algn="r" rtl="1"/>
            <a:r>
              <a:rPr lang="he-IL" sz="1800" b="1" dirty="0">
                <a:solidFill>
                  <a:schemeClr val="tx1">
                    <a:lumMod val="50000"/>
                    <a:lumOff val="50000"/>
                  </a:schemeClr>
                </a:solidFill>
                <a:latin typeface="Varela Round"/>
                <a:cs typeface="Varela Round"/>
                <a:sym typeface="Varela Round"/>
              </a:rPr>
              <a:t>גוף שלישי-  </a:t>
            </a:r>
            <a:r>
              <a:rPr lang="he-IL" sz="1800" dirty="0">
                <a:solidFill>
                  <a:srgbClr val="FF0000"/>
                </a:solidFill>
                <a:latin typeface="Varela Round"/>
                <a:cs typeface="Varela Round"/>
                <a:sym typeface="Varela Round"/>
              </a:rPr>
              <a:t>נסתר-</a:t>
            </a:r>
            <a:r>
              <a:rPr lang="he-IL" sz="1800" dirty="0">
                <a:solidFill>
                  <a:srgbClr val="002060"/>
                </a:solidFill>
                <a:latin typeface="Varela Round"/>
                <a:cs typeface="Varela Round"/>
                <a:sym typeface="Varela Round"/>
              </a:rPr>
              <a:t>  </a:t>
            </a:r>
            <a:r>
              <a:rPr lang="he-IL" sz="1800" dirty="0">
                <a:solidFill>
                  <a:schemeClr val="accent1">
                    <a:lumMod val="75000"/>
                  </a:schemeClr>
                </a:solidFill>
                <a:latin typeface="Varela Round"/>
                <a:cs typeface="Varela Round"/>
                <a:sym typeface="Varela Round"/>
              </a:rPr>
              <a:t>היא, הוא-        </a:t>
            </a:r>
            <a:r>
              <a:rPr lang="he-IL" sz="1800" dirty="0">
                <a:solidFill>
                  <a:schemeClr val="accent4">
                    <a:lumMod val="60000"/>
                    <a:lumOff val="40000"/>
                  </a:schemeClr>
                </a:solidFill>
                <a:latin typeface="Varela Round"/>
                <a:cs typeface="Varela Round"/>
                <a:sym typeface="Varela Round"/>
              </a:rPr>
              <a:t>הן, הם</a:t>
            </a:r>
          </a:p>
          <a:p>
            <a:pPr algn="r" rtl="1"/>
            <a:endParaRPr lang="he-IL" sz="1800" dirty="0">
              <a:solidFill>
                <a:srgbClr val="002060"/>
              </a:solidFill>
              <a:latin typeface="Varela Round"/>
              <a:cs typeface="Varela Round"/>
              <a:sym typeface="Varela Round"/>
            </a:endParaRPr>
          </a:p>
          <a:p>
            <a:pPr algn="r" rtl="1"/>
            <a:r>
              <a:rPr lang="he-IL" sz="1800" b="1" dirty="0">
                <a:solidFill>
                  <a:srgbClr val="002060"/>
                </a:solidFill>
                <a:latin typeface="Varela Round"/>
                <a:cs typeface="Varela Round"/>
                <a:sym typeface="Varela Round"/>
              </a:rPr>
              <a:t>מה ההבדל בין כתבתי לכתיבה?</a:t>
            </a:r>
          </a:p>
        </p:txBody>
      </p:sp>
      <p:graphicFrame>
        <p:nvGraphicFramePr>
          <p:cNvPr id="11" name="Table 4">
            <a:extLst>
              <a:ext uri="{FF2B5EF4-FFF2-40B4-BE49-F238E27FC236}">
                <a16:creationId xmlns:a16="http://schemas.microsoft.com/office/drawing/2014/main" id="{CCDE274F-BCF3-4F5B-8E51-3026C7F1C36B}"/>
              </a:ext>
            </a:extLst>
          </p:cNvPr>
          <p:cNvGraphicFramePr>
            <a:graphicFrameLocks noGrp="1"/>
          </p:cNvGraphicFramePr>
          <p:nvPr>
            <p:extLst>
              <p:ext uri="{D42A27DB-BD31-4B8C-83A1-F6EECF244321}">
                <p14:modId xmlns:p14="http://schemas.microsoft.com/office/powerpoint/2010/main" val="2927604086"/>
              </p:ext>
            </p:extLst>
          </p:nvPr>
        </p:nvGraphicFramePr>
        <p:xfrm>
          <a:off x="5852252" y="2537907"/>
          <a:ext cx="3844383" cy="3535679"/>
        </p:xfrm>
        <a:graphic>
          <a:graphicData uri="http://schemas.openxmlformats.org/drawingml/2006/table">
            <a:tbl>
              <a:tblPr rtl="1" firstRow="1" bandRow="1">
                <a:tableStyleId>{D2D9D0F3-2199-473D-AE0D-BFBF3AA64FCB}</a:tableStyleId>
              </a:tblPr>
              <a:tblGrid>
                <a:gridCol w="3844383">
                  <a:extLst>
                    <a:ext uri="{9D8B030D-6E8A-4147-A177-3AD203B41FA5}">
                      <a16:colId xmlns:a16="http://schemas.microsoft.com/office/drawing/2014/main" val="1969861749"/>
                    </a:ext>
                  </a:extLst>
                </a:gridCol>
              </a:tblGrid>
              <a:tr h="662995">
                <a:tc>
                  <a:txBody>
                    <a:bodyPr/>
                    <a:lstStyle/>
                    <a:p>
                      <a:pPr algn="ctr" rtl="1"/>
                      <a:r>
                        <a:rPr lang="he-IL" sz="2000" b="1" dirty="0"/>
                        <a:t> </a:t>
                      </a:r>
                      <a:r>
                        <a:rPr lang="he-IL" sz="2400" b="1" dirty="0"/>
                        <a:t>כתבתי</a:t>
                      </a:r>
                      <a:r>
                        <a:rPr lang="he-IL" sz="2400" dirty="0"/>
                        <a:t> מכתב לחברתי.</a:t>
                      </a:r>
                    </a:p>
                  </a:txBody>
                  <a:tcPr/>
                </a:tc>
                <a:extLst>
                  <a:ext uri="{0D108BD9-81ED-4DB2-BD59-A6C34878D82A}">
                    <a16:rowId xmlns:a16="http://schemas.microsoft.com/office/drawing/2014/main" val="2126135555"/>
                  </a:ext>
                </a:extLst>
              </a:tr>
              <a:tr h="718171">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b="1" dirty="0"/>
                        <a:t>גוף</a:t>
                      </a:r>
                      <a:r>
                        <a:rPr lang="he-IL" sz="2000" dirty="0"/>
                        <a:t> ראשון/מדבר (אני)</a:t>
                      </a:r>
                    </a:p>
                    <a:p>
                      <a:pPr algn="ctr" rtl="1"/>
                      <a:endParaRPr lang="he-IL" sz="2000" dirty="0"/>
                    </a:p>
                  </a:txBody>
                  <a:tcPr/>
                </a:tc>
                <a:extLst>
                  <a:ext uri="{0D108BD9-81ED-4DB2-BD59-A6C34878D82A}">
                    <a16:rowId xmlns:a16="http://schemas.microsoft.com/office/drawing/2014/main" val="3484054134"/>
                  </a:ext>
                </a:extLst>
              </a:tr>
              <a:tr h="718171">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b="1" dirty="0">
                          <a:solidFill>
                            <a:srgbClr val="002060"/>
                          </a:solidFill>
                        </a:rPr>
                        <a:t>זמן </a:t>
                      </a:r>
                      <a:r>
                        <a:rPr lang="he-IL" sz="2000" b="0" dirty="0">
                          <a:solidFill>
                            <a:srgbClr val="002060"/>
                          </a:solidFill>
                        </a:rPr>
                        <a:t>עבר</a:t>
                      </a:r>
                    </a:p>
                    <a:p>
                      <a:pPr algn="ctr" rtl="1"/>
                      <a:endParaRPr lang="he-IL" sz="2000" dirty="0"/>
                    </a:p>
                  </a:txBody>
                  <a:tcPr/>
                </a:tc>
                <a:extLst>
                  <a:ext uri="{0D108BD9-81ED-4DB2-BD59-A6C34878D82A}">
                    <a16:rowId xmlns:a16="http://schemas.microsoft.com/office/drawing/2014/main" val="542217818"/>
                  </a:ext>
                </a:extLst>
              </a:tr>
              <a:tr h="718171">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dirty="0">
                          <a:solidFill>
                            <a:srgbClr val="002060"/>
                          </a:solidFill>
                        </a:rPr>
                        <a:t>יש פעולה</a:t>
                      </a:r>
                      <a:endParaRPr lang="he-IL" sz="2000" dirty="0"/>
                    </a:p>
                    <a:p>
                      <a:pPr algn="ctr" rtl="1"/>
                      <a:endParaRPr lang="he-IL" sz="2000" dirty="0"/>
                    </a:p>
                  </a:txBody>
                  <a:tcPr/>
                </a:tc>
                <a:extLst>
                  <a:ext uri="{0D108BD9-81ED-4DB2-BD59-A6C34878D82A}">
                    <a16:rowId xmlns:a16="http://schemas.microsoft.com/office/drawing/2014/main" val="393575283"/>
                  </a:ext>
                </a:extLst>
              </a:tr>
              <a:tr h="718171">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dirty="0"/>
                        <a:t>כתבתי = </a:t>
                      </a:r>
                      <a:r>
                        <a:rPr lang="he-IL" sz="2000" b="1" dirty="0">
                          <a:solidFill>
                            <a:schemeClr val="tx1"/>
                          </a:solidFill>
                        </a:rPr>
                        <a:t>פועל</a:t>
                      </a:r>
                    </a:p>
                    <a:p>
                      <a:pPr algn="ctr" rtl="1"/>
                      <a:endParaRPr lang="he-IL" sz="2000" dirty="0"/>
                    </a:p>
                  </a:txBody>
                  <a:tcPr/>
                </a:tc>
                <a:extLst>
                  <a:ext uri="{0D108BD9-81ED-4DB2-BD59-A6C34878D82A}">
                    <a16:rowId xmlns:a16="http://schemas.microsoft.com/office/drawing/2014/main" val="2233065717"/>
                  </a:ext>
                </a:extLst>
              </a:tr>
            </a:tbl>
          </a:graphicData>
        </a:graphic>
      </p:graphicFrame>
      <p:graphicFrame>
        <p:nvGraphicFramePr>
          <p:cNvPr id="12" name="Table 10">
            <a:extLst>
              <a:ext uri="{FF2B5EF4-FFF2-40B4-BE49-F238E27FC236}">
                <a16:creationId xmlns:a16="http://schemas.microsoft.com/office/drawing/2014/main" id="{02332589-7338-4C92-BEB7-3E25F461DFA6}"/>
              </a:ext>
            </a:extLst>
          </p:cNvPr>
          <p:cNvGraphicFramePr>
            <a:graphicFrameLocks noGrp="1"/>
          </p:cNvGraphicFramePr>
          <p:nvPr>
            <p:extLst>
              <p:ext uri="{D42A27DB-BD31-4B8C-83A1-F6EECF244321}">
                <p14:modId xmlns:p14="http://schemas.microsoft.com/office/powerpoint/2010/main" val="1387004408"/>
              </p:ext>
            </p:extLst>
          </p:nvPr>
        </p:nvGraphicFramePr>
        <p:xfrm>
          <a:off x="1480890" y="2507427"/>
          <a:ext cx="4102492" cy="3566160"/>
        </p:xfrm>
        <a:graphic>
          <a:graphicData uri="http://schemas.openxmlformats.org/drawingml/2006/table">
            <a:tbl>
              <a:tblPr rtl="1" firstRow="1" bandRow="1">
                <a:tableStyleId>{D2D9D0F3-2199-473D-AE0D-BFBF3AA64FCB}</a:tableStyleId>
              </a:tblPr>
              <a:tblGrid>
                <a:gridCol w="4102492">
                  <a:extLst>
                    <a:ext uri="{9D8B030D-6E8A-4147-A177-3AD203B41FA5}">
                      <a16:colId xmlns:a16="http://schemas.microsoft.com/office/drawing/2014/main" val="2414323393"/>
                    </a:ext>
                  </a:extLst>
                </a:gridCol>
              </a:tblGrid>
              <a:tr h="655716">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a:solidFill>
                            <a:srgbClr val="002060"/>
                          </a:solidFill>
                          <a:latin typeface="Varela Round"/>
                          <a:ea typeface="Varela Round"/>
                          <a:cs typeface="Varela Round"/>
                          <a:sym typeface="Varela Round"/>
                        </a:rPr>
                        <a:t>נהניתי מה</a:t>
                      </a:r>
                      <a:r>
                        <a:rPr lang="he-IL" sz="2400" b="1" dirty="0">
                          <a:solidFill>
                            <a:srgbClr val="002060"/>
                          </a:solidFill>
                          <a:latin typeface="Varela Round"/>
                          <a:ea typeface="Varela Round"/>
                          <a:cs typeface="Varela Round"/>
                          <a:sym typeface="Varela Round"/>
                        </a:rPr>
                        <a:t>כתיבה </a:t>
                      </a:r>
                      <a:r>
                        <a:rPr lang="he-IL" sz="2400" dirty="0">
                          <a:solidFill>
                            <a:srgbClr val="002060"/>
                          </a:solidFill>
                          <a:latin typeface="Varela Round"/>
                          <a:ea typeface="Varela Round"/>
                          <a:cs typeface="Varela Round"/>
                          <a:sym typeface="Varela Round"/>
                        </a:rPr>
                        <a:t>של המכתב.</a:t>
                      </a:r>
                    </a:p>
                    <a:p>
                      <a:pPr algn="ctr" rtl="1"/>
                      <a:endParaRPr lang="he-IL" sz="2000" dirty="0"/>
                    </a:p>
                  </a:txBody>
                  <a:tcPr>
                    <a:solidFill>
                      <a:schemeClr val="bg1"/>
                    </a:solidFill>
                  </a:tcPr>
                </a:tc>
                <a:extLst>
                  <a:ext uri="{0D108BD9-81ED-4DB2-BD59-A6C34878D82A}">
                    <a16:rowId xmlns:a16="http://schemas.microsoft.com/office/drawing/2014/main" val="2003693307"/>
                  </a:ext>
                </a:extLst>
              </a:tr>
              <a:tr h="655716">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b="1" dirty="0">
                          <a:solidFill>
                            <a:srgbClr val="002060"/>
                          </a:solidFill>
                        </a:rPr>
                        <a:t>אין </a:t>
                      </a:r>
                      <a:r>
                        <a:rPr lang="he-IL" sz="2000" b="0" dirty="0">
                          <a:solidFill>
                            <a:srgbClr val="002060"/>
                          </a:solidFill>
                        </a:rPr>
                        <a:t>גוף</a:t>
                      </a:r>
                      <a:endParaRPr lang="he-IL" sz="2000" b="0" dirty="0"/>
                    </a:p>
                    <a:p>
                      <a:pPr algn="ctr" rtl="1"/>
                      <a:endParaRPr lang="he-IL" sz="2000" dirty="0"/>
                    </a:p>
                  </a:txBody>
                  <a:tcPr>
                    <a:solidFill>
                      <a:schemeClr val="bg1"/>
                    </a:solidFill>
                  </a:tcPr>
                </a:tc>
                <a:extLst>
                  <a:ext uri="{0D108BD9-81ED-4DB2-BD59-A6C34878D82A}">
                    <a16:rowId xmlns:a16="http://schemas.microsoft.com/office/drawing/2014/main" val="2138196221"/>
                  </a:ext>
                </a:extLst>
              </a:tr>
              <a:tr h="655716">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b="1" dirty="0">
                          <a:solidFill>
                            <a:srgbClr val="002060"/>
                          </a:solidFill>
                        </a:rPr>
                        <a:t>אין</a:t>
                      </a:r>
                      <a:r>
                        <a:rPr lang="he-IL" sz="2000" dirty="0">
                          <a:solidFill>
                            <a:srgbClr val="002060"/>
                          </a:solidFill>
                        </a:rPr>
                        <a:t> זמן (בתוך המילה)</a:t>
                      </a:r>
                    </a:p>
                    <a:p>
                      <a:pPr algn="ctr" rtl="1"/>
                      <a:endParaRPr lang="he-IL" sz="2000" dirty="0"/>
                    </a:p>
                  </a:txBody>
                  <a:tcPr>
                    <a:solidFill>
                      <a:schemeClr val="bg1"/>
                    </a:solidFill>
                  </a:tcPr>
                </a:tc>
                <a:extLst>
                  <a:ext uri="{0D108BD9-81ED-4DB2-BD59-A6C34878D82A}">
                    <a16:rowId xmlns:a16="http://schemas.microsoft.com/office/drawing/2014/main" val="1949664125"/>
                  </a:ext>
                </a:extLst>
              </a:tr>
              <a:tr h="655716">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dirty="0">
                          <a:solidFill>
                            <a:srgbClr val="002060"/>
                          </a:solidFill>
                        </a:rPr>
                        <a:t>אין פעולה </a:t>
                      </a:r>
                      <a:endParaRPr lang="he-IL" sz="2000" dirty="0"/>
                    </a:p>
                    <a:p>
                      <a:pPr algn="ctr" rtl="1"/>
                      <a:endParaRPr lang="he-IL" sz="2000" dirty="0"/>
                    </a:p>
                  </a:txBody>
                  <a:tcPr>
                    <a:solidFill>
                      <a:schemeClr val="bg1"/>
                    </a:solidFill>
                  </a:tcPr>
                </a:tc>
                <a:extLst>
                  <a:ext uri="{0D108BD9-81ED-4DB2-BD59-A6C34878D82A}">
                    <a16:rowId xmlns:a16="http://schemas.microsoft.com/office/drawing/2014/main" val="3712930989"/>
                  </a:ext>
                </a:extLst>
              </a:tr>
              <a:tr h="655716">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000" b="1" dirty="0">
                          <a:solidFill>
                            <a:schemeClr val="tx1"/>
                          </a:solidFill>
                        </a:rPr>
                        <a:t>כתיבה = שם פעולה (שם עצם)</a:t>
                      </a:r>
                    </a:p>
                    <a:p>
                      <a:pPr algn="ctr" rtl="1"/>
                      <a:endParaRPr lang="he-IL" sz="2000" dirty="0"/>
                    </a:p>
                  </a:txBody>
                  <a:tcPr>
                    <a:solidFill>
                      <a:schemeClr val="bg1"/>
                    </a:solidFill>
                  </a:tcPr>
                </a:tc>
                <a:extLst>
                  <a:ext uri="{0D108BD9-81ED-4DB2-BD59-A6C34878D82A}">
                    <a16:rowId xmlns:a16="http://schemas.microsoft.com/office/drawing/2014/main" val="3357286970"/>
                  </a:ext>
                </a:extLst>
              </a:tr>
            </a:tbl>
          </a:graphicData>
        </a:graphic>
      </p:graphicFrame>
      <p:sp>
        <p:nvSpPr>
          <p:cNvPr id="3" name="מלבן 2"/>
          <p:cNvSpPr/>
          <p:nvPr/>
        </p:nvSpPr>
        <p:spPr>
          <a:xfrm>
            <a:off x="-243748" y="1033063"/>
            <a:ext cx="6096000" cy="1200329"/>
          </a:xfrm>
          <a:prstGeom prst="rect">
            <a:avLst/>
          </a:prstGeom>
        </p:spPr>
        <p:txBody>
          <a:bodyPr>
            <a:spAutoFit/>
          </a:bodyPr>
          <a:lstStyle/>
          <a:p>
            <a:pPr algn="r" rtl="1"/>
            <a:r>
              <a:rPr lang="he-IL" sz="1800" b="1" dirty="0">
                <a:solidFill>
                  <a:schemeClr val="tx1">
                    <a:lumMod val="50000"/>
                    <a:lumOff val="50000"/>
                  </a:schemeClr>
                </a:solidFill>
                <a:latin typeface="Varela Round"/>
                <a:cs typeface="Varela Round"/>
                <a:sym typeface="Varela Round"/>
              </a:rPr>
              <a:t>עבר - אתמול, לפני רגע, שבדם</a:t>
            </a:r>
          </a:p>
          <a:p>
            <a:pPr algn="r" rtl="1"/>
            <a:r>
              <a:rPr lang="he-IL" sz="1800" b="1" dirty="0">
                <a:solidFill>
                  <a:srgbClr val="FF0000"/>
                </a:solidFill>
                <a:latin typeface="Varela Round"/>
                <a:cs typeface="Varela Round"/>
                <a:sym typeface="Varela Round"/>
              </a:rPr>
              <a:t>הווה - עכשיו</a:t>
            </a:r>
          </a:p>
          <a:p>
            <a:pPr algn="r" rtl="1"/>
            <a:r>
              <a:rPr lang="he-IL" sz="1800" b="1" dirty="0">
                <a:solidFill>
                  <a:srgbClr val="00B050"/>
                </a:solidFill>
                <a:latin typeface="Varela Round"/>
                <a:cs typeface="Varela Round"/>
                <a:sym typeface="Varela Round"/>
              </a:rPr>
              <a:t>עתיד - מחר, בעוד יומיים</a:t>
            </a:r>
          </a:p>
          <a:p>
            <a:pPr algn="r" rtl="1"/>
            <a:r>
              <a:rPr lang="he-IL" sz="1800" b="1" dirty="0">
                <a:solidFill>
                  <a:srgbClr val="FFC000"/>
                </a:solidFill>
                <a:latin typeface="Varela Round"/>
                <a:cs typeface="Varela Round"/>
                <a:sym typeface="Varela Round"/>
              </a:rPr>
              <a:t>ציווי - הוראה, בקשה (ובכל זאת נכלל בזמנים)</a:t>
            </a:r>
            <a:endParaRPr lang="he-IL" sz="1800" dirty="0">
              <a:solidFill>
                <a:srgbClr val="FFC000"/>
              </a:solidFill>
              <a:latin typeface="Varela Round"/>
              <a:cs typeface="Varela Round"/>
              <a:sym typeface="Varela Round"/>
            </a:endParaRPr>
          </a:p>
        </p:txBody>
      </p:sp>
    </p:spTree>
    <p:extLst>
      <p:ext uri="{BB962C8B-B14F-4D97-AF65-F5344CB8AC3E}">
        <p14:creationId xmlns:p14="http://schemas.microsoft.com/office/powerpoint/2010/main" val="26609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33472</TotalTime>
  <Words>2466</Words>
  <Application>Microsoft Office PowerPoint</Application>
  <PresentationFormat>מסך רחב</PresentationFormat>
  <Paragraphs>332</Paragraphs>
  <Slides>28</Slides>
  <Notes>24</Notes>
  <HiddenSlides>0</HiddenSlides>
  <MMClips>4</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28</vt:i4>
      </vt:variant>
    </vt:vector>
  </HeadingPairs>
  <TitlesOfParts>
    <vt:vector size="32" baseType="lpstr">
      <vt:lpstr>Arial</vt:lpstr>
      <vt:lpstr>Calibri</vt:lpstr>
      <vt:lpstr>Varela Round</vt:lpstr>
      <vt:lpstr>ערכת נושא Office</vt:lpstr>
      <vt:lpstr>מערכת שיעורים למגזר החרדי</vt:lpstr>
      <vt:lpstr>להתפעל מהפועל</vt:lpstr>
      <vt:lpstr>מה נלמד היום? </vt:lpstr>
      <vt:lpstr>מה להביא לשיעור?</vt:lpstr>
      <vt:lpstr>   תמונה מספרת התבוננו בתמונה ומיינו את הפריטים שבה  לשתי קבוצות לפי שיקול דעתכם!</vt:lpstr>
      <vt:lpstr>מצגת של PowerPoint‏</vt:lpstr>
      <vt:lpstr>מצגת של PowerPoint‏</vt:lpstr>
      <vt:lpstr>מצגת של PowerPoint‏</vt:lpstr>
      <vt:lpstr>רגע של ריענון - הגופים והזמנים</vt:lpstr>
      <vt:lpstr>מצגת של PowerPoint‏</vt:lpstr>
      <vt:lpstr>מצגת של PowerPoint‏</vt:lpstr>
      <vt:lpstr>עוצרים ומדייקים  מוספיות הזמן = אותיות הנוספות לאותיות השורש. נוספות בהתחלה - לדוגמא הפועל מדבר - בזמן הווה - נוספה מוספית הזמן מ'. הפועל אדבר - אנחנו נדבר היא תדבר והוא ידבר - בזמן עתיד - תופענה מוספיות הזמן אותיות אית"ן</vt:lpstr>
      <vt:lpstr>עוצרים ומדייקים</vt:lpstr>
      <vt:lpstr>בואו נתרגל  קראו את המשפטים הבאים. קבעו אם הם נכונים או שגויים.</vt:lpstr>
      <vt:lpstr>  בשירות הפועל - תרגול איזו מבין המילים שבבועות היא פועל?  </vt:lpstr>
      <vt:lpstr>מצגת של PowerPoint‏</vt:lpstr>
      <vt:lpstr>מצגת של PowerPoint‏</vt:lpstr>
      <vt:lpstr> חלק ב'    </vt:lpstr>
      <vt:lpstr>               מה שהיה....                      מהו הזמן הבולט בטקסט?    </vt:lpstr>
      <vt:lpstr>מצגת של PowerPoint‏</vt:lpstr>
      <vt:lpstr>מצגת של PowerPoint‏</vt:lpstr>
      <vt:lpstr>מצגת של PowerPoint‏</vt:lpstr>
      <vt:lpstr>מצגת של PowerPoint‏</vt:lpstr>
      <vt:lpstr>מצגת של PowerPoint‏</vt:lpstr>
      <vt:lpstr>משימה לבית</vt:lpstr>
      <vt:lpstr>אז מה למדנו היום?</vt:lpstr>
      <vt:lpstr>   </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user</dc:creator>
  <cp:lastModifiedBy>נעמה כהן-לוז</cp:lastModifiedBy>
  <cp:revision>355</cp:revision>
  <dcterms:created xsi:type="dcterms:W3CDTF">2020-03-15T19:13:03Z</dcterms:created>
  <dcterms:modified xsi:type="dcterms:W3CDTF">2020-08-24T10:15:43Z</dcterms:modified>
</cp:coreProperties>
</file>