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74BABB-2487-4AA3-BF48-CF83587F1EA2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82E6CF6-D3C5-4121-BBC0-3659EBBA640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707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6456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8110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5474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1467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617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7532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4292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833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9456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7523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181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6830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8156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86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398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055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9226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200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74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38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37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04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316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491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850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2EDD0-E76F-4215-B672-875D12E123E8}" type="datetimeFigureOut">
              <a:rPr lang="he-IL" smtClean="0"/>
              <a:t>ו'/אייר/תש"פ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BF362-099A-4021-B23E-A33A900CC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51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39452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720000"/>
            <a:ext cx="6251715" cy="44545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529416" y="44545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תגובת היהודים- הגירה?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67746" y="1484545"/>
            <a:ext cx="8264291" cy="383112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ציין מיקום תוכן 2"/>
          <p:cNvSpPr>
            <a:spLocks noGrp="1"/>
          </p:cNvSpPr>
          <p:nvPr>
            <p:ph idx="4294967295"/>
          </p:nvPr>
        </p:nvSpPr>
        <p:spPr>
          <a:xfrm>
            <a:off x="367746" y="1739632"/>
            <a:ext cx="8229600" cy="332094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רוב היהודים 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החליטו להישאר בגרמניה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ולהתמודד עם התקופה הקשה, עד שתחלוף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כ-60 אלף יהודים בחרו להגר מגרמניה בין השנים 1934-1933, לאירופה ולארץ ישראל. </a:t>
            </a: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רבים מהם שבו לגרמניה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בעקבות הרגיעה היחסית במדיניות האנטישמית ב-1934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בשנים 1937-1935 היגרו מגרמניה בממוצע כ-22 אלף יהודים בכל שנה, ב-1938 – כ-47 אלף יהודים, וב-1939 – כ-70 אלף יהודים</a:t>
            </a:r>
          </a:p>
          <a:p>
            <a:pPr marL="0" indent="0">
              <a:buNone/>
            </a:pPr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280066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706748"/>
            <a:ext cx="7391402" cy="57798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774042" y="-13252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תגובת היהודים- הקמת ארגונים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67746" y="926685"/>
            <a:ext cx="8024191" cy="47850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תוכן 2"/>
          <p:cNvSpPr>
            <a:spLocks noGrp="1"/>
          </p:cNvSpPr>
          <p:nvPr>
            <p:ph idx="4294967295"/>
          </p:nvPr>
        </p:nvSpPr>
        <p:spPr>
          <a:xfrm>
            <a:off x="162337" y="961799"/>
            <a:ext cx="8229600" cy="485775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he-IL" altLang="he-I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ב-17 בספטמבר 1933, הקימו הארגונים היהודיים בגרמניה ארגון משותף: </a:t>
            </a:r>
            <a:r>
              <a:rPr lang="he-IL" altLang="he-IL" sz="2800" b="1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הנציגות הארצית של יהודי גרמניה</a:t>
            </a:r>
            <a:r>
              <a:rPr lang="he-IL" altLang="he-IL" sz="2800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altLang="he-IL" sz="2800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שסייע ליהודים להתמודד עם הקשיים, עסק בתחומי סעד, כלכלה, חינוך ילדים והשכלת מבוגרים.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ביוזמת הפילוסוף היהודי גרמני מרטין בובר, נוסדה </a:t>
            </a:r>
            <a:r>
              <a:rPr lang="he-IL" altLang="he-IL" sz="2800" b="1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הרשות להנחלת השכלה יהודית למבוגרים.</a:t>
            </a:r>
            <a:endParaRPr lang="he-IL" altLang="he-IL" sz="2800" b="1" dirty="0" smtClean="0">
              <a:solidFill>
                <a:srgbClr val="59595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ביוני 1934 הוקם בברלין</a:t>
            </a:r>
            <a:r>
              <a:rPr lang="he-IL" altLang="he-IL" sz="2800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b="1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איגוד התרבות היהודי.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sz="2800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יהודים רבים הצטרפו לתנועה הציונית בעקבות המדיניות הנאצית.</a:t>
            </a:r>
          </a:p>
          <a:p>
            <a:pPr>
              <a:buFont typeface="Arial" panose="020B0604020202020204" pitchFamily="34" charset="0"/>
              <a:buChar char="•"/>
            </a:pPr>
            <a:endParaRPr lang="he-IL" altLang="he-IL" sz="2800" dirty="0" smtClean="0">
              <a:solidFill>
                <a:srgbClr val="9B1759"/>
              </a:solidFill>
            </a:endParaRPr>
          </a:p>
          <a:p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41509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706748"/>
            <a:ext cx="7391402" cy="57798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774042" y="-13252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תגובת העולם על מדיניות הנאצים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162338" y="926685"/>
            <a:ext cx="8229600" cy="444044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ציין מיקום תוכן 2"/>
          <p:cNvSpPr>
            <a:spLocks noGrp="1"/>
          </p:cNvSpPr>
          <p:nvPr>
            <p:ph idx="4294967295"/>
          </p:nvPr>
        </p:nvSpPr>
        <p:spPr>
          <a:xfrm>
            <a:off x="162337" y="1218303"/>
            <a:ext cx="8229600" cy="3936793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אזרחים וארגונים </a:t>
            </a:r>
            <a:r>
              <a:rPr lang="he-IL" altLang="he-IL" b="1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מחו נגד החרם הכלכלי </a:t>
            </a: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היהודים שהוכרז בגרמניה ב-1 באפריל 1933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ב-1933 הקים חבר הלאומים </a:t>
            </a:r>
            <a:r>
              <a:rPr lang="he-IL" altLang="he-IL" b="1" dirty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משרד לטיפול בפליטים</a:t>
            </a: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אך הוא היה חסר סמכויות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ביולי 1938 התקיימה </a:t>
            </a:r>
            <a:r>
              <a:rPr lang="he-IL" altLang="he-IL" b="1" dirty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ועידת </a:t>
            </a:r>
            <a:r>
              <a:rPr lang="he-IL" altLang="he-IL" b="1" dirty="0" err="1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אוויאן</a:t>
            </a:r>
            <a:r>
              <a:rPr lang="he-IL" altLang="he-IL" b="1" dirty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בהשתתפות נציגים מ-32 מדינות וארגונים, שמטרתה לדון בגורל הפליטים היהודים, אך היא התפזרה ללא תוצאות מעשיות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מדינות המערב </a:t>
            </a:r>
            <a:r>
              <a:rPr lang="he-IL" altLang="he-IL" b="1" dirty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נקטו מדיניות פייסנית </a:t>
            </a: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ולא התערבו בענייני הפנים של גרמניה</a:t>
            </a:r>
          </a:p>
          <a:p>
            <a:pPr marL="0" indent="0">
              <a:buNone/>
            </a:pPr>
            <a:endParaRPr lang="he-IL" alt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val="2255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733252"/>
            <a:ext cx="7881732" cy="31294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442737" y="13252"/>
            <a:ext cx="11161453" cy="720000"/>
          </a:xfrm>
        </p:spPr>
        <p:txBody>
          <a:bodyPr/>
          <a:lstStyle/>
          <a:p>
            <a:r>
              <a:rPr lang="he-IL" sz="4000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תגובת העולם היהודי על מדיניות הנאצים</a:t>
            </a:r>
            <a:endParaRPr lang="he-IL" sz="4000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162337" y="926685"/>
            <a:ext cx="8623853" cy="444044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ציין מיקום תוכן 2"/>
          <p:cNvSpPr>
            <a:spLocks noGrp="1"/>
          </p:cNvSpPr>
          <p:nvPr>
            <p:ph idx="4294967295"/>
          </p:nvPr>
        </p:nvSpPr>
        <p:spPr>
          <a:xfrm>
            <a:off x="428003" y="1354033"/>
            <a:ext cx="8358187" cy="3585748"/>
          </a:xfrm>
          <a:prstGeom prst="rect">
            <a:avLst/>
          </a:prstGeo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בצד הרצון לגלות התנגדות למדיניות הנאצית האנטי-יהודית, חשש הציבור היהודי לפעול נגד צעדי המשטר הנאצי, משום שהדבר עלול היה לסכן את יהודי גרמניה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ארגונים ואזרחים יהודים בעולם נקטו פעולות התנגדות ספונטניות, כגון הפגנות מחאה והחרמת מוצרים מגרמניה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באוגוסט 1933 נחתם 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הסכם העברה </a:t>
            </a:r>
            <a:r>
              <a:rPr lang="he-IL" altLang="he-IL" dirty="0" smtClean="0">
                <a:solidFill>
                  <a:srgbClr val="5959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בין הסוכנות היהודית לבין גרמניה, שאפשר ליהודים מגרמניה לעלות לישראל בתנאי שישאירו חלק מהונם בגרמניה</a:t>
            </a:r>
          </a:p>
          <a:p>
            <a:pPr>
              <a:buFont typeface="Arial" panose="020B0604020202020204" pitchFamily="34" charset="0"/>
              <a:buChar char="•"/>
            </a:pPr>
            <a:endParaRPr lang="he-IL" altLang="he-IL" sz="3100" dirty="0" smtClea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6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1170" y="-323200"/>
            <a:ext cx="8229600" cy="1143000"/>
          </a:xfrm>
        </p:spPr>
        <p:txBody>
          <a:bodyPr/>
          <a:lstStyle/>
          <a:p>
            <a:pPr algn="l"/>
            <a:r>
              <a:rPr lang="he-IL" sz="4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משימה לתלמיד</a:t>
            </a:r>
          </a:p>
        </p:txBody>
      </p:sp>
      <p:cxnSp>
        <p:nvCxnSpPr>
          <p:cNvPr id="3" name="מחבר ישר 2"/>
          <p:cNvCxnSpPr/>
          <p:nvPr/>
        </p:nvCxnSpPr>
        <p:spPr>
          <a:xfrm>
            <a:off x="244101" y="57883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7624" y="1064526"/>
            <a:ext cx="9774150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ענו על השאלות הבאות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0"/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1.ציינו ופרטו</a:t>
            </a:r>
            <a:r>
              <a:rPr lang="he-IL" sz="32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u="sng" dirty="0">
                <a:latin typeface="David" panose="020E0502060401010101" pitchFamily="34" charset="-79"/>
                <a:cs typeface="David" panose="020E0502060401010101" pitchFamily="34" charset="-79"/>
              </a:rPr>
              <a:t>שני</a:t>
            </a:r>
            <a:r>
              <a:rPr lang="he-IL" sz="3200" u="sng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חוקים,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שנחקקו בין השנים תרצ"ג- תרצ"ט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(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1938-1933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),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המשקפים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את האנטישמיות הנאצית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2. </a:t>
            </a:r>
            <a:r>
              <a:rPr lang="he-IL" sz="32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כיצד </a:t>
            </a:r>
            <a:r>
              <a:rPr lang="he-IL" sz="32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הגיבו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היהודים בגרמניה על מדיניות הנאצים בין </a:t>
            </a:r>
            <a:r>
              <a:rPr lang="he-IL" sz="3200">
                <a:latin typeface="David" panose="020E0502060401010101" pitchFamily="34" charset="-79"/>
                <a:cs typeface="David" panose="020E0502060401010101" pitchFamily="34" charset="-79"/>
              </a:rPr>
              <a:t>השנים </a:t>
            </a:r>
            <a:r>
              <a:rPr lang="he-IL" sz="3200" smtClean="0">
                <a:latin typeface="David" panose="020E0502060401010101" pitchFamily="34" charset="-79"/>
                <a:cs typeface="David" panose="020E0502060401010101" pitchFamily="34" charset="-79"/>
              </a:rPr>
              <a:t>1933-1939?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18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2" descr="http://upload.wikimedia.org/wikipedia/commons/9/91/Burning_Synagoge_Kristallnacht_19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57" y="3232138"/>
            <a:ext cx="5432667" cy="278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מציין מיקום תוכן 5" descr="http://www.shoa.org.il/images/87062039.51190795.large.jpg"/>
          <p:cNvPicPr>
            <a:picLocks noGrp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324" y="3264530"/>
            <a:ext cx="3379089" cy="271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תמונה 8" descr="http://www.yadvashem.org/yv/ru/holocaust/about/chapter_1/images/persecution/01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324" y="781654"/>
            <a:ext cx="3410216" cy="25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4" descr="http://www.yadvashem.org/yv/en/exhibitions/kristallnacht/images/baden/photo0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56" y="742545"/>
            <a:ext cx="3581875" cy="247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תמונה 11" descr="http://www.haemek.yifat.k12.il/5/his/ya/gernaz_pic/Image5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532" y="742545"/>
            <a:ext cx="2725429" cy="249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92740" y="1604023"/>
            <a:ext cx="7488832" cy="830997"/>
          </a:xfrm>
          <a:prstGeom prst="rect">
            <a:avLst/>
          </a:prstGeom>
          <a:solidFill>
            <a:srgbClr val="00FFFF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4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2740" y="3927133"/>
            <a:ext cx="7488832" cy="830997"/>
          </a:xfrm>
          <a:prstGeom prst="rect">
            <a:avLst/>
          </a:prstGeom>
          <a:solidFill>
            <a:srgbClr val="00FFFF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 smtClean="0"/>
              <a:t>תגובת היהודים והעולם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454618" y="-124776"/>
            <a:ext cx="7704856" cy="15568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800" b="1" dirty="0">
                <a:solidFill>
                  <a:srgbClr val="00CC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נושאי המפגש</a:t>
            </a:r>
            <a:endParaRPr lang="en-US" sz="4800" b="1" dirty="0">
              <a:solidFill>
                <a:srgbClr val="00CC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ts val="3500"/>
              </a:lnSpc>
            </a:pPr>
            <a:endParaRPr lang="he-IL" sz="2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2740" y="2735143"/>
            <a:ext cx="7488832" cy="830997"/>
          </a:xfrm>
          <a:prstGeom prst="rect">
            <a:avLst/>
          </a:prstGeom>
          <a:solidFill>
            <a:srgbClr val="00FFFF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 smtClean="0"/>
              <a:t>התמודדות היהודים</a:t>
            </a:r>
            <a:endParaRPr lang="he-IL" dirty="0"/>
          </a:p>
        </p:txBody>
      </p:sp>
      <p:cxnSp>
        <p:nvCxnSpPr>
          <p:cNvPr id="8" name="מחבר ישר 7"/>
          <p:cNvCxnSpPr/>
          <p:nvPr/>
        </p:nvCxnSpPr>
        <p:spPr>
          <a:xfrm>
            <a:off x="261657" y="653642"/>
            <a:ext cx="7137775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671501" y="733717"/>
            <a:ext cx="15671136" cy="405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671501" y="1190916"/>
            <a:ext cx="15671136" cy="47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8585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04800" y="1102623"/>
            <a:ext cx="8938592" cy="472833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מחבר ישר 21"/>
          <p:cNvCxnSpPr/>
          <p:nvPr/>
        </p:nvCxnSpPr>
        <p:spPr>
          <a:xfrm flipV="1">
            <a:off x="450574" y="860350"/>
            <a:ext cx="7189077" cy="24813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96055" y="165933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59296" y="1157555"/>
            <a:ext cx="8229600" cy="4500562"/>
          </a:xfrm>
          <a:prstGeom prst="rect">
            <a:avLst/>
          </a:prstGeom>
        </p:spPr>
        <p:txBody>
          <a:bodyPr/>
          <a:lstStyle/>
          <a:p>
            <a:pPr marL="0" indent="0"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לאחר שהמפלגה הנאצית עלתה לשלטון בגרמניה, היא החלה להפעיל מדיניות אנטי-יהודית, והיהודים היו חשופים למעשי אלימות.</a:t>
            </a:r>
          </a:p>
          <a:p>
            <a:pPr marL="182563" indent="-182563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ב-1 באפריל 1933 הוטל </a:t>
            </a:r>
            <a:r>
              <a:rPr 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חרם כלכלי כלל-ארצי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עסקיהם של יהודי גרמניה. הייתה זו הפעולה המאורגנת הראשונה של גרמניה הנאצית נגד היהודים.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4" name="תמונה 4" descr="http://www.school.kotar.co.il/KotarApp/System/ApiBroker.aspx?sMethod=Pages.GetImageSection&amp;nPageID=76160418&amp;nWidth=806&amp;nHeight=1038&amp;nRectWidth=304&amp;nRectHeight=316&amp;nRectX=426&amp;nRectY=563&amp;nBookID=76078358&amp;tmp=Thu%20Sep%2010%2014:29:12%202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62" y="3344621"/>
            <a:ext cx="2341829" cy="243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2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/>
        </p:nvSpPr>
        <p:spPr>
          <a:xfrm>
            <a:off x="172278" y="4621624"/>
            <a:ext cx="9064487" cy="11828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172278" y="3629403"/>
            <a:ext cx="9064487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מעוגל 3"/>
          <p:cNvSpPr/>
          <p:nvPr/>
        </p:nvSpPr>
        <p:spPr>
          <a:xfrm>
            <a:off x="172278" y="1605163"/>
            <a:ext cx="9064487" cy="194641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מחבר ישר 21"/>
          <p:cNvCxnSpPr/>
          <p:nvPr/>
        </p:nvCxnSpPr>
        <p:spPr>
          <a:xfrm flipV="1">
            <a:off x="450574" y="860350"/>
            <a:ext cx="7189077" cy="24813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96055" y="165933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352745" y="807342"/>
            <a:ext cx="8765857" cy="1143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ב-1933 החלה חקיקה אנטי-יהודית:</a:t>
            </a:r>
          </a:p>
        </p:txBody>
      </p:sp>
      <p:sp>
        <p:nvSpPr>
          <p:cNvPr id="7" name="מציין מיקום תוכן 2"/>
          <p:cNvSpPr>
            <a:spLocks noGrp="1"/>
          </p:cNvSpPr>
          <p:nvPr>
            <p:ph idx="4294967295"/>
          </p:nvPr>
        </p:nvSpPr>
        <p:spPr>
          <a:xfrm>
            <a:off x="484007" y="1527342"/>
            <a:ext cx="8563081" cy="4786312"/>
          </a:xfrm>
          <a:prstGeom prst="rect">
            <a:avLst/>
          </a:prstGeo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e-IL" altLang="he-IL" sz="2900" b="1" i="1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החוק בדבר החזרת הפקידות המקצועית על כנה </a:t>
            </a: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לפיו פוטרו יהודים (וגם לא יהודים) שהחלו את תפקידם בימי רפובליקת </a:t>
            </a:r>
            <a:r>
              <a:rPr lang="he-IL" altLang="he-IL" sz="29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ויימאר</a:t>
            </a: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. בעקבות החוק פורסמו תקנות שדחקו את היהודים ממשרות ציבוריות, מתחום החינוך, המדע, התרבות והתקשורת.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sz="2900" b="1" i="1" dirty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החוק למניעת גודש בבתי הספר ובאוניברסיטאות </a:t>
            </a: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לפיו הוגבל מספר התלמידים היהודים בבתי הספר השונים.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ב-10 במאי 1933 </a:t>
            </a:r>
            <a:r>
              <a:rPr lang="he-IL" altLang="he-IL" sz="2900" b="1" i="1" dirty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נשרפו בכיכר </a:t>
            </a: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מול אוניברסיטת ברלין ספרי קודש יהודיים, ספרים של יוצרים יהודים או של יוצרים שלא כתבו ב"רוח הגרמנית".</a:t>
            </a:r>
          </a:p>
        </p:txBody>
      </p:sp>
    </p:spTree>
    <p:extLst>
      <p:ext uri="{BB962C8B-B14F-4D97-AF65-F5344CB8AC3E}">
        <p14:creationId xmlns:p14="http://schemas.microsoft.com/office/powerpoint/2010/main" val="309012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929755" y="4214314"/>
            <a:ext cx="7320777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1929755" y="5128714"/>
            <a:ext cx="7332238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מעוגל 3"/>
          <p:cNvSpPr/>
          <p:nvPr/>
        </p:nvSpPr>
        <p:spPr>
          <a:xfrm>
            <a:off x="1998546" y="2946478"/>
            <a:ext cx="7251986" cy="11668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1998548" y="1705342"/>
            <a:ext cx="7251984" cy="12411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מחבר ישר 21"/>
          <p:cNvCxnSpPr/>
          <p:nvPr/>
        </p:nvCxnSpPr>
        <p:spPr>
          <a:xfrm flipV="1">
            <a:off x="450574" y="860350"/>
            <a:ext cx="7189077" cy="24813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96055" y="165933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ציין מיקום תוכן 2"/>
          <p:cNvSpPr>
            <a:spLocks noGrp="1"/>
          </p:cNvSpPr>
          <p:nvPr>
            <p:ph idx="4294967295"/>
          </p:nvPr>
        </p:nvSpPr>
        <p:spPr>
          <a:xfrm>
            <a:off x="2067339" y="1692090"/>
            <a:ext cx="7206115" cy="4714875"/>
          </a:xfrm>
          <a:prstGeom prst="rect">
            <a:avLst/>
          </a:prstGeom>
        </p:spPr>
        <p:txBody>
          <a:bodyPr/>
          <a:lstStyle/>
          <a:p>
            <a:pPr marL="0" indent="0" algn="just"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בשנת 1935 נאסר על היהודים להיכנס למקומות בילוי. כמו כן נאסר עליהם להתגייס לוורמכט. בספטמבר 1935 נקבעו </a:t>
            </a:r>
            <a:r>
              <a:rPr lang="he-IL" b="1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חוקי נירנברג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179388" indent="-179388" algn="just">
              <a:buFont typeface="Arial" pitchFamily="34" charset="0"/>
              <a:buChar char="•"/>
              <a:defRPr/>
            </a:pPr>
            <a:r>
              <a:rPr 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חוק אזרחות הרייך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– לפיו רק מי שיש לו דם גרמני יכול להיות אזרח הרייך. כך נשללה האזרחות מן היהודים.</a:t>
            </a:r>
          </a:p>
          <a:p>
            <a:pPr marL="179388" indent="-179388" algn="just">
              <a:buFont typeface="Arial" pitchFamily="34" charset="0"/>
              <a:buChar char="•"/>
              <a:defRPr/>
            </a:pPr>
            <a:r>
              <a:rPr 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החוק להגנת הדם הגרמני והכבוד הגרמני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– לפיו אסורים הנישואין והיחסים בין יהודים לבין ארים.</a:t>
            </a:r>
          </a:p>
          <a:p>
            <a:pPr marL="179388" indent="-179388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בהמשך פורסמו תקנות לחוקים, למשל "</a:t>
            </a:r>
            <a:r>
              <a:rPr 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תקנה לחוק האזרחות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" שהגדירה מיהו יהודי על פי הנאציזם.</a:t>
            </a: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1556094" y="1015846"/>
            <a:ext cx="8228604" cy="639021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ב-1935 הוחרפה החקיקה האנטי-יהודית:</a:t>
            </a:r>
          </a:p>
        </p:txBody>
      </p:sp>
      <p:pic>
        <p:nvPicPr>
          <p:cNvPr id="8" name="תמונה 7" descr="שלט &quot;הכניסה ליהודים אסורה&quot; | מוזאונים בישראל - הפורטל הלאומי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6" y="1130818"/>
            <a:ext cx="1770729" cy="1227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https://i1.wp.com/upload.wikimedia.org/wikipedia/commons/thumb/8/85/Nurembergracechart.jpg/250px-Nurembergracech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2" y="2693993"/>
            <a:ext cx="1873333" cy="131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חוקי נירנברג | אני נגד. ככה. הבלוג של זיו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7" y="3961830"/>
            <a:ext cx="19621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7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742726" y="4071171"/>
            <a:ext cx="7937448" cy="108392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742726" y="1448713"/>
            <a:ext cx="7937448" cy="126514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742726" y="2806026"/>
            <a:ext cx="7937448" cy="11729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מחבר ישר 21"/>
          <p:cNvCxnSpPr/>
          <p:nvPr/>
        </p:nvCxnSpPr>
        <p:spPr>
          <a:xfrm flipV="1">
            <a:off x="450574" y="860350"/>
            <a:ext cx="7189077" cy="24813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96055" y="165933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ציין מיקום תוכן 2"/>
          <p:cNvSpPr>
            <a:spLocks noGrp="1"/>
          </p:cNvSpPr>
          <p:nvPr>
            <p:ph idx="4294967295"/>
          </p:nvPr>
        </p:nvSpPr>
        <p:spPr>
          <a:xfrm>
            <a:off x="894824" y="1448713"/>
            <a:ext cx="7633252" cy="4543425"/>
          </a:xfrm>
          <a:prstGeom prst="rect">
            <a:avLst/>
          </a:prstGeo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1936 חלה רגיעה זמנית במדיניות הגזענית כלפי היהודים, בשל המשחקים האולימפיים שהתקיימו בברלין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המשטר הנאצי השתמש באולימפיאדה לשם תעמולה - במטרה למתן את דעת הקהל העולמית כלפי המדיניות הנאצית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בימי האולימפיאדה הותר לארגוני הספורט היהודיים לפעול, והוסרו השלטים שאסרו את כניסתם של יהודים למקומות ציבוריים</a:t>
            </a:r>
          </a:p>
        </p:txBody>
      </p:sp>
    </p:spTree>
    <p:extLst>
      <p:ext uri="{BB962C8B-B14F-4D97-AF65-F5344CB8AC3E}">
        <p14:creationId xmlns:p14="http://schemas.microsoft.com/office/powerpoint/2010/main" val="15220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450574" y="860350"/>
            <a:ext cx="7189077" cy="24813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96055" y="165933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450574" y="1099930"/>
            <a:ext cx="8242851" cy="45454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1150135" y="872756"/>
            <a:ext cx="7400925" cy="1143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altLang="he-IL" sz="3200" dirty="0" smtClean="0">
                <a:solidFill>
                  <a:srgbClr val="0072BB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ב-1938 הקצנה במדיניות האנטי-יהודית: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ציין מיקום תוכן 2"/>
          <p:cNvSpPr>
            <a:spLocks noGrp="1"/>
          </p:cNvSpPr>
          <p:nvPr>
            <p:ph idx="4294967295"/>
          </p:nvPr>
        </p:nvSpPr>
        <p:spPr>
          <a:xfrm>
            <a:off x="321460" y="1976878"/>
            <a:ext cx="8229600" cy="4643437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נקבעו חוקים ותקנות נוספים שנועדו לבודד את היהודים מהחברה הגרמנית ולזהותם.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עסקים ורכוש של יהודים הופקעו מידיהם על פי חוק והועברו לארים בתהליך "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אריזציה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החוקים הגזעניים חלו גם על יהודי אוסטריה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באוסטריה הוקמה "הלשכה המרכזית להגירת יהודים בווינה" בראשות אדולף אייכמן</a:t>
            </a:r>
          </a:p>
          <a:p>
            <a:pPr>
              <a:buFont typeface="Arial" panose="020B0604020202020204" pitchFamily="34" charset="0"/>
              <a:buChar char="•"/>
            </a:pPr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364571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692993"/>
            <a:ext cx="8163339" cy="71551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270458" y="53211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היהודים- ליל הבדולח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457199" y="913159"/>
            <a:ext cx="8024191" cy="49575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ציין מיקום תוכן 2"/>
          <p:cNvSpPr>
            <a:spLocks noGrp="1"/>
          </p:cNvSpPr>
          <p:nvPr>
            <p:ph idx="4294967295"/>
          </p:nvPr>
        </p:nvSpPr>
        <p:spPr>
          <a:xfrm>
            <a:off x="457200" y="1087438"/>
            <a:ext cx="7706139" cy="5072062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גירוש </a:t>
            </a:r>
            <a:r>
              <a:rPr lang="he-IL" altLang="he-IL" dirty="0" err="1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זבונשין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אוקטובר 1938: גרמניה גירשה לפולין כ-17 אלף יהודים שהיו בעלי אזרחות פולנית. </a:t>
            </a:r>
          </a:p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ההתנקשות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בפריז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7 בנובמבר 1938: בין המגורשים היו הוריו של צעיר בשם הרשל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גרינשפן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אשר התגורר בפריז. יש הסבורים כי בעקבות הגירוש, התנקש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גרינשפן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בחייו של יועץ השגריר הגרמני בפריז, ארנסט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פום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-רט. </a:t>
            </a:r>
          </a:p>
          <a:p>
            <a:pPr marL="0" indent="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ליל הבדולח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9 - 10 בנובמבר 1938: יומיים לאחר ההתנקשות שביצע הרשל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גרינשפן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החל </a:t>
            </a:r>
            <a:r>
              <a:rPr lang="he-IL" altLang="he-IL" dirty="0" smtClean="0">
                <a:solidFill>
                  <a:srgbClr val="9B175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פוגרום ביהודי גרמניה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המכונה "ליל הבדולח".</a:t>
            </a:r>
          </a:p>
        </p:txBody>
      </p:sp>
    </p:spTree>
    <p:extLst>
      <p:ext uri="{BB962C8B-B14F-4D97-AF65-F5344CB8AC3E}">
        <p14:creationId xmlns:p14="http://schemas.microsoft.com/office/powerpoint/2010/main" val="27887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מחבר ישר 21"/>
          <p:cNvCxnSpPr/>
          <p:nvPr/>
        </p:nvCxnSpPr>
        <p:spPr>
          <a:xfrm flipV="1">
            <a:off x="228598" y="692993"/>
            <a:ext cx="8163339" cy="71551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270458" y="53211"/>
            <a:ext cx="11161453" cy="720000"/>
          </a:xfrm>
        </p:spPr>
        <p:txBody>
          <a:bodyPr/>
          <a:lstStyle/>
          <a:p>
            <a:r>
              <a:rPr lang="he-IL" dirty="0" smtClean="0">
                <a:solidFill>
                  <a:srgbClr val="99FF3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המדיניות נגד היהודים- ליל הבדולח</a:t>
            </a:r>
            <a:endParaRPr lang="he-IL" dirty="0">
              <a:solidFill>
                <a:srgbClr val="99FF3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457199" y="913159"/>
            <a:ext cx="8024191" cy="49575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ציין מיקום תוכן 2"/>
          <p:cNvSpPr>
            <a:spLocks noGrp="1"/>
          </p:cNvSpPr>
          <p:nvPr>
            <p:ph idx="4294967295"/>
          </p:nvPr>
        </p:nvSpPr>
        <p:spPr>
          <a:xfrm>
            <a:off x="-61914" y="1298713"/>
            <a:ext cx="8329613" cy="4572000"/>
          </a:xfrm>
          <a:prstGeom prst="rect">
            <a:avLst/>
          </a:prstGeom>
        </p:spPr>
        <p:txBody>
          <a:bodyPr/>
          <a:lstStyle/>
          <a:p>
            <a:pPr marL="0" indent="0" algn="just">
              <a:buFont typeface="Arial" pitchFamily="34" charset="0"/>
              <a:buChar char="•"/>
              <a:defRPr/>
            </a:pPr>
            <a:r>
              <a:rPr lang="he-IL" sz="3100" dirty="0" smtClean="0"/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91 יהודים נרצחו</a:t>
            </a:r>
          </a:p>
          <a:p>
            <a:pPr marL="0" indent="0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כ-400 בתי כנסת הוצתו וחוללו.</a:t>
            </a:r>
          </a:p>
          <a:p>
            <a:pPr marL="0" indent="0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כ-7,500 בתי עסק של יהודים ניזקו ונשדדו.</a:t>
            </a:r>
          </a:p>
          <a:p>
            <a:pPr marL="0" indent="0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בתי קברות יהודיים חוללו.</a:t>
            </a:r>
          </a:p>
          <a:p>
            <a:pPr marL="179388" indent="-179388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למעלה מ-30 אלף גברים יהודים נאסרו ונשלחו </a:t>
            </a:r>
          </a:p>
          <a:p>
            <a:pPr marL="0" indent="0" algn="just">
              <a:buNone/>
              <a:defRPr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למחנות ריכוז.</a:t>
            </a:r>
          </a:p>
          <a:p>
            <a:pPr marL="179388" indent="-179388" algn="just">
              <a:buFont typeface="Arial" pitchFamily="34" charset="0"/>
              <a:buChar char="•"/>
              <a:defRPr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היהודים הוטל לממן את תיקון נזקי הפוגרום.</a:t>
            </a:r>
          </a:p>
        </p:txBody>
      </p:sp>
      <p:pic>
        <p:nvPicPr>
          <p:cNvPr id="7" name="תמונה 4" descr="http://www.school.kotar.co.il/KotarApp/System/ApiBroker.aspx?sMethod=Pages.GetImageSection&amp;nPageID=76165744&amp;nWidth=955&amp;nHeight=1231&amp;nRectWidth=245&amp;nRectHeight=476&amp;nRectX=539&amp;nRectY=666&amp;nBookID=76078358&amp;tmp=Sun%20Sep%2013%2013:37:48%202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9" y="913158"/>
            <a:ext cx="1644493" cy="319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1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765</Words>
  <Application>Microsoft Office PowerPoint</Application>
  <PresentationFormat>מסך רחב</PresentationFormat>
  <Paragraphs>66</Paragraphs>
  <Slides>14</Slides>
  <Notes>13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3" baseType="lpstr">
      <vt:lpstr>Arial</vt:lpstr>
      <vt:lpstr>avivbold</vt:lpstr>
      <vt:lpstr>Calibri</vt:lpstr>
      <vt:lpstr>Calibri Light</vt:lpstr>
      <vt:lpstr>David</vt:lpstr>
      <vt:lpstr>Keren</vt:lpstr>
      <vt:lpstr>Times New Roman</vt:lpstr>
      <vt:lpstr>Varela Round</vt:lpstr>
      <vt:lpstr>ערכת נושא Office</vt:lpstr>
      <vt:lpstr>מערכת שידורים לאומית</vt:lpstr>
      <vt:lpstr>מצגת של PowerPoint</vt:lpstr>
      <vt:lpstr>המדיניות נגד היהודים</vt:lpstr>
      <vt:lpstr>המדיניות נגד היהודים</vt:lpstr>
      <vt:lpstr>המדיניות נגד היהודים</vt:lpstr>
      <vt:lpstr>המדיניות נגד היהודים</vt:lpstr>
      <vt:lpstr>המדיניות נגד היהודים</vt:lpstr>
      <vt:lpstr>המדיניות נגד היהודים- ליל הבדולח</vt:lpstr>
      <vt:lpstr>המדיניות נגד היהודים- ליל הבדולח</vt:lpstr>
      <vt:lpstr>תגובת היהודים- הגירה?</vt:lpstr>
      <vt:lpstr>תגובת היהודים- הקמת ארגונים</vt:lpstr>
      <vt:lpstr>תגובת העולם על מדיניות הנאצים</vt:lpstr>
      <vt:lpstr>תגובת העולם היהודי על מדיניות הנאצים</vt:lpstr>
      <vt:lpstr>משימה לתלמיד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שמידוב</dc:creator>
  <cp:lastModifiedBy>שמידוב</cp:lastModifiedBy>
  <cp:revision>4</cp:revision>
  <dcterms:created xsi:type="dcterms:W3CDTF">2020-04-29T22:22:52Z</dcterms:created>
  <dcterms:modified xsi:type="dcterms:W3CDTF">2020-04-29T22:31:48Z</dcterms:modified>
</cp:coreProperties>
</file>