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6"/>
  </p:notesMasterIdLst>
  <p:sldIdLst>
    <p:sldId id="343" r:id="rId2"/>
    <p:sldId id="262" r:id="rId3"/>
    <p:sldId id="263" r:id="rId4"/>
    <p:sldId id="330" r:id="rId5"/>
    <p:sldId id="288" r:id="rId6"/>
    <p:sldId id="289" r:id="rId7"/>
    <p:sldId id="301" r:id="rId8"/>
    <p:sldId id="296" r:id="rId9"/>
    <p:sldId id="306" r:id="rId10"/>
    <p:sldId id="344" r:id="rId11"/>
    <p:sldId id="297" r:id="rId12"/>
    <p:sldId id="311" r:id="rId13"/>
    <p:sldId id="312" r:id="rId14"/>
    <p:sldId id="337" r:id="rId15"/>
    <p:sldId id="338" r:id="rId16"/>
    <p:sldId id="339" r:id="rId17"/>
    <p:sldId id="340" r:id="rId18"/>
    <p:sldId id="341" r:id="rId19"/>
    <p:sldId id="342" r:id="rId20"/>
    <p:sldId id="298" r:id="rId21"/>
    <p:sldId id="319" r:id="rId22"/>
    <p:sldId id="315" r:id="rId23"/>
    <p:sldId id="317" r:id="rId24"/>
    <p:sldId id="318" r:id="rId25"/>
    <p:sldId id="314" r:id="rId26"/>
    <p:sldId id="313" r:id="rId27"/>
    <p:sldId id="299" r:id="rId28"/>
    <p:sldId id="321" r:id="rId29"/>
    <p:sldId id="322" r:id="rId30"/>
    <p:sldId id="323" r:id="rId31"/>
    <p:sldId id="331" r:id="rId32"/>
    <p:sldId id="334" r:id="rId33"/>
    <p:sldId id="335" r:id="rId34"/>
    <p:sldId id="336" r:id="rId35"/>
    <p:sldId id="300" r:id="rId36"/>
    <p:sldId id="329" r:id="rId37"/>
    <p:sldId id="324" r:id="rId38"/>
    <p:sldId id="325" r:id="rId39"/>
    <p:sldId id="294" r:id="rId40"/>
    <p:sldId id="326" r:id="rId41"/>
    <p:sldId id="327" r:id="rId42"/>
    <p:sldId id="328" r:id="rId43"/>
    <p:sldId id="345" r:id="rId44"/>
    <p:sldId id="346" r:id="rId45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>
        <p:scale>
          <a:sx n="102" d="100"/>
          <a:sy n="102" d="100"/>
        </p:scale>
        <p:origin x="1020" y="-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cs typeface="Varela Round" panose="00000500000000000000" pitchFamily="2" charset="-79"/>
              </a:defRPr>
            </a:lvl1pPr>
          </a:lstStyle>
          <a:p>
            <a:fld id="{5EC061A6-0796-4DA4-BCCF-C39215C865B3}" type="datetimeFigureOut">
              <a:rPr lang="he-IL" smtClean="0"/>
              <a:pPr/>
              <a:t>כ'/תמוז/תש"ף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cs typeface="Varela Round" panose="00000500000000000000" pitchFamily="2" charset="-79"/>
              </a:defRPr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 pitchFamily="2" charset="-79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 pitchFamily="2" charset="-79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 pitchFamily="2" charset="-79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 pitchFamily="2" charset="-79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 pitchFamily="2" charset="-79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6860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31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2621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cs typeface="Varela Round" panose="00000500000000000000" pitchFamily="2" charset="-79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cs typeface="Varela Round" panose="00000500000000000000" pitchFamily="2" charset="-79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5933" y="2693990"/>
            <a:ext cx="11158547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1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304087"/>
            <a:ext cx="3245977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 pitchFamily="2" charset="-79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6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 pitchFamily="2" charset="-79"/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7" y="369916"/>
            <a:ext cx="1301261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487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184" y="6875979"/>
            <a:ext cx="1467487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7795" y="1977565"/>
            <a:ext cx="6987520" cy="281903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217" y="347118"/>
            <a:ext cx="3245978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0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Varela Round" panose="00000500000000000000" pitchFamily="2" charset="-79"/>
              </a:defRPr>
            </a:lvl1pPr>
          </a:lstStyle>
          <a:p>
            <a:fld id="{BB6F552B-607E-4869-A917-C44959BDCB12}" type="datetimeFigureOut">
              <a:rPr lang="he-IL" smtClean="0"/>
              <a:pPr/>
              <a:t>כ'/תמוז/תש"ף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Varela Round" panose="00000500000000000000" pitchFamily="2" charset="-79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5" r:id="rId7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Varela Round" panose="00000500000000000000" pitchFamily="2" charset="-79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Varela Round" panose="00000500000000000000" pitchFamily="2" charset="-79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Varela Round" panose="00000500000000000000" pitchFamily="2" charset="-79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Varela Round" panose="00000500000000000000" pitchFamily="2" charset="-79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Varela Round" panose="00000500000000000000" pitchFamily="2" charset="-79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1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24.png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1.png"/><Relationship Id="rId4" Type="http://schemas.openxmlformats.org/officeDocument/2006/relationships/image" Target="../media/image43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5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8.png"/><Relationship Id="rId5" Type="http://schemas.openxmlformats.org/officeDocument/2006/relationships/image" Target="../media/image49.png"/><Relationship Id="rId4" Type="http://schemas.openxmlformats.org/officeDocument/2006/relationships/image" Target="../media/image47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131719"/>
            <a:ext cx="12190414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שיעורים למגזר החרדי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7800" y="6654"/>
            <a:ext cx="2404477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cs typeface="Varela Round" panose="00000500000000000000" pitchFamily="2" charset="-79"/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7800" y="746986"/>
            <a:ext cx="2404477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  <a:cs typeface="Varela Round" panose="00000500000000000000" pitchFamily="2" charset="-79"/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  <a:cs typeface="Varela Round" panose="00000500000000000000" pitchFamily="2" charset="-79"/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  <a:cs typeface="Varela Round" panose="00000500000000000000" pitchFamily="2" charset="-79"/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  <a:cs typeface="Varela Round" panose="00000500000000000000" pitchFamily="2" charset="-79"/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  <a:cs typeface="Varela Round" panose="00000500000000000000" pitchFamily="2" charset="-79"/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  <a:cs typeface="Varela Round" panose="00000500000000000000" pitchFamily="2" charset="-79"/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  <a:cs typeface="Varela Round" panose="00000500000000000000" pitchFamily="2" charset="-79"/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  <a:cs typeface="Varela Round" panose="00000500000000000000" pitchFamily="2" charset="-79"/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7800" y="5063135"/>
            <a:ext cx="2404477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cs typeface="Varela Round" panose="00000500000000000000" pitchFamily="2" charset="-79"/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  <a:cs typeface="Varela Round" panose="00000500000000000000" pitchFamily="2" charset="-79"/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  <a:cs typeface="Varela Round" panose="00000500000000000000" pitchFamily="2" charset="-79"/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5472809" y="332146"/>
            <a:ext cx="1390738" cy="1687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63049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F2A3DD-A75B-465D-8E2A-CCFC920D9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400" dirty="0"/>
              <a:t>מישור גאוס –משמעות גרפית של המס המרוכב, הצמוד לו והנגדי להם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81C54F2-2338-4BD4-919B-C345A21DB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      </a:t>
            </a:r>
            <a:r>
              <a:rPr lang="he-IL" dirty="0"/>
              <a:t> </a:t>
            </a:r>
            <a:endParaRPr lang="en-US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7D9FD73-3F84-4AB6-9B9F-F6E19C8FB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6670" y="900249"/>
            <a:ext cx="11160000" cy="415251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0F338FAA-B8F6-488A-B31E-CEA3F4FC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4186" y="1449657"/>
            <a:ext cx="3062582" cy="3074499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75C57381-CFB9-4AFA-8A97-3E1936319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8074" y="2276313"/>
            <a:ext cx="810704" cy="197068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69837C9A-F35F-462B-80C2-A591839DF9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603" y="3542580"/>
            <a:ext cx="838986" cy="226244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6BB128E3-9C56-4230-89AE-687066FE19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444" y="1189777"/>
            <a:ext cx="5229225" cy="4219575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11B951E6-1D07-4100-9BC3-400F70D8B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6245" y="3596374"/>
            <a:ext cx="838986" cy="226244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id="{81D7D05E-1F78-46EE-8ECE-77E959A8DC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3348" y="3316336"/>
            <a:ext cx="838986" cy="226244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0A7C9683-FE7D-4C1B-B109-9898E61CE6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1683" y="2124048"/>
            <a:ext cx="504825" cy="323850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331A45C0-3BA9-4080-88A2-F34D117A13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1688" y="2116193"/>
            <a:ext cx="1323975" cy="714375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6F848A82-F8C1-453F-90BA-47C787127F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944" y="3559274"/>
            <a:ext cx="933450" cy="419100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DFAA3AAE-5F2F-45EC-AC61-856F89EB3E1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2966" y="3596374"/>
            <a:ext cx="952500" cy="542925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975CE421-75AE-4E57-BCB7-B1FEEA9A30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5754" y="2311843"/>
            <a:ext cx="809625" cy="438150"/>
          </a:xfrm>
          <a:prstGeom prst="rect">
            <a:avLst/>
          </a:prstGeom>
        </p:spPr>
      </p:pic>
      <p:sp>
        <p:nvSpPr>
          <p:cNvPr id="17" name="מציין מיקום תוכן 2"/>
          <p:cNvSpPr txBox="1">
            <a:spLocks/>
          </p:cNvSpPr>
          <p:nvPr/>
        </p:nvSpPr>
        <p:spPr>
          <a:xfrm>
            <a:off x="515205" y="4930116"/>
            <a:ext cx="11160000" cy="720129"/>
          </a:xfrm>
          <a:prstGeom prst="rect">
            <a:avLst/>
          </a:prstGeom>
        </p:spPr>
        <p:txBody>
          <a:bodyPr/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נשים לב: האורך של כולם הוא </a:t>
            </a:r>
            <a:r>
              <a:rPr lang="en-US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r</a:t>
            </a:r>
            <a:endParaRPr lang="he-IL" sz="2400" dirty="0">
              <a:solidFill>
                <a:srgbClr val="002060"/>
              </a:solidFill>
              <a:latin typeface="Varela Round" pitchFamily="2" charset="-79"/>
              <a:cs typeface="Varela Round" pitchFamily="2" charset="-79"/>
            </a:endParaRPr>
          </a:p>
        </p:txBody>
      </p:sp>
      <p:pic>
        <p:nvPicPr>
          <p:cNvPr id="19" name="תמונה 18">
            <a:extLst>
              <a:ext uri="{FF2B5EF4-FFF2-40B4-BE49-F238E27FC236}">
                <a16:creationId xmlns:a16="http://schemas.microsoft.com/office/drawing/2014/main" id="{43017956-E3C7-403A-BCF1-F9EB940FD4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06419" y="4906468"/>
            <a:ext cx="246697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86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732937-1A12-4E33-96FA-7D8B39F8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0CF1748-E947-4691-A20B-23D25AC78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1: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BDBCD810-EFBB-46B3-81E1-3EAD79A77E4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  <a:p>
                <a:endParaRPr lang="he-IL" dirty="0"/>
              </a:p>
              <a:p>
                <a:pPr marL="0" indent="0">
                  <a:buNone/>
                </a:pPr>
                <a:r>
                  <a:rPr lang="he-IL" dirty="0"/>
                  <a:t>זו משוואה ריבועית שמקדמיה ממשיים </a:t>
                </a:r>
              </a:p>
              <a:p>
                <a:pPr marL="0" indent="0">
                  <a:buNone/>
                </a:pPr>
                <a:r>
                  <a:rPr lang="he-IL" dirty="0"/>
                  <a:t>ולכן נקבל 2 פתרונות ממשיים או צמודים</a:t>
                </a:r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r>
                  <a:rPr lang="he-IL" u="sng" dirty="0"/>
                  <a:t>דרך אחת</a:t>
                </a:r>
                <a:r>
                  <a:rPr lang="he-IL" dirty="0"/>
                  <a:t>: נפשט משוואה ריבועית </a:t>
                </a:r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endParaRPr lang="he-IL" u="sng" dirty="0"/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BDBCD810-EFBB-46B3-81E1-3EAD79A77E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2"/>
                <a:stretch>
                  <a:fillRect r="-87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6588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732937-1A12-4E33-96FA-7D8B39F8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0CF1748-E947-4691-A20B-23D25AC78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1: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BDBCD810-EFBB-46B3-81E1-3EAD79A77E4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  <a:p>
                <a:endParaRPr lang="he-IL" dirty="0"/>
              </a:p>
              <a:p>
                <a:pPr marL="0" indent="0">
                  <a:buNone/>
                </a:pPr>
                <a:r>
                  <a:rPr lang="he-IL" dirty="0"/>
                  <a:t>זו משוואה ריבועית שמקדמיה ממשיים </a:t>
                </a:r>
              </a:p>
              <a:p>
                <a:pPr marL="0" indent="0">
                  <a:buNone/>
                </a:pPr>
                <a:r>
                  <a:rPr lang="he-IL" dirty="0"/>
                  <a:t>ולכן נקבל 2 פתרונות ממשיים או צמודים</a:t>
                </a:r>
              </a:p>
              <a:p>
                <a:pPr marL="0" indent="0">
                  <a:buNone/>
                </a:pPr>
                <a:r>
                  <a:rPr lang="he-IL" u="sng" dirty="0"/>
                  <a:t>דרך אחת </a:t>
                </a:r>
                <a:r>
                  <a:rPr lang="he-IL" dirty="0"/>
                  <a:t>: נפשט משוואה ריבועית </a:t>
                </a:r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endParaRPr lang="he-IL" u="sng" dirty="0"/>
              </a:p>
              <a:p>
                <a:pPr marL="0" indent="0">
                  <a:buNone/>
                </a:pPr>
                <a:endParaRPr lang="he-IL" u="sng" dirty="0"/>
              </a:p>
              <a:p>
                <a:pPr marL="0" indent="0">
                  <a:buNone/>
                </a:pPr>
                <a:endParaRPr lang="he-IL" u="sng" dirty="0"/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BDBCD810-EFBB-46B3-81E1-3EAD79A77E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2"/>
                <a:stretch>
                  <a:fillRect r="-87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תמונה 4">
            <a:extLst>
              <a:ext uri="{FF2B5EF4-FFF2-40B4-BE49-F238E27FC236}">
                <a16:creationId xmlns:a16="http://schemas.microsoft.com/office/drawing/2014/main" id="{69BDA451-646E-4683-8407-C9155B439B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863" y="1473094"/>
            <a:ext cx="43815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92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732937-1A12-4E33-96FA-7D8B39F8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0CF1748-E947-4691-A20B-23D25AC78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BDBCD810-EFBB-46B3-81E1-3EAD79A77E4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endParaRPr lang="he-IL" dirty="0"/>
              </a:p>
              <a:p>
                <a:pPr marL="0" indent="0">
                  <a:buNone/>
                </a:pPr>
                <a:r>
                  <a:rPr lang="he-IL" dirty="0">
                    <a:solidFill>
                      <a:srgbClr val="FF0000"/>
                    </a:solidFill>
                  </a:rPr>
                  <a:t>זו משוואה ריבועית שמקדמיה ממשיים </a:t>
                </a:r>
              </a:p>
              <a:p>
                <a:pPr marL="0" indent="0">
                  <a:buNone/>
                </a:pPr>
                <a:r>
                  <a:rPr lang="he-IL" dirty="0">
                    <a:solidFill>
                      <a:srgbClr val="FF0000"/>
                    </a:solidFill>
                  </a:rPr>
                  <a:t>ולכן נקבל 2 פתרונות ממשיים או צמודים</a:t>
                </a:r>
              </a:p>
              <a:p>
                <a:pPr marL="0" indent="0">
                  <a:buNone/>
                </a:pPr>
                <a:r>
                  <a:rPr lang="he-IL" u="sng" dirty="0"/>
                  <a:t>דרך אחת </a:t>
                </a:r>
                <a:r>
                  <a:rPr lang="he-IL" dirty="0"/>
                  <a:t>: נפשט משוואה ריבועית </a:t>
                </a:r>
              </a:p>
              <a:p>
                <a:pPr marL="0" indent="0">
                  <a:buNone/>
                </a:pPr>
                <a:endParaRPr lang="he-IL" u="sng" dirty="0"/>
              </a:p>
              <a:p>
                <a:pPr marL="0" indent="0">
                  <a:buNone/>
                </a:pPr>
                <a:endParaRPr lang="he-IL" u="sng" dirty="0"/>
              </a:p>
              <a:p>
                <a:pPr marL="0" indent="0">
                  <a:buNone/>
                </a:pPr>
                <a:r>
                  <a:rPr lang="he-IL" sz="2600" u="sng" dirty="0"/>
                  <a:t>דרך שניה</a:t>
                </a:r>
                <a:r>
                  <a:rPr lang="he-IL" sz="2600" dirty="0"/>
                  <a:t>: נציב </a:t>
                </a:r>
                <a14:m>
                  <m:oMath xmlns:m="http://schemas.openxmlformats.org/officeDocument/2006/math">
                    <m:r>
                      <a:rPr lang="en-US" sz="26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6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600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600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r>
                  <a:rPr lang="he-IL" sz="2600" dirty="0"/>
                  <a:t>  ונשווה ממשי לממשי ומדומה למדומה</a:t>
                </a:r>
              </a:p>
              <a:p>
                <a:pPr marL="0" indent="0">
                  <a:buNone/>
                </a:pPr>
                <a:endParaRPr lang="he-IL" sz="3900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BDBCD810-EFBB-46B3-81E1-3EAD79A77E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2"/>
                <a:stretch>
                  <a:fillRect t="-441" r="-103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תמונה 4">
            <a:extLst>
              <a:ext uri="{FF2B5EF4-FFF2-40B4-BE49-F238E27FC236}">
                <a16:creationId xmlns:a16="http://schemas.microsoft.com/office/drawing/2014/main" id="{69BDA451-646E-4683-8407-C9155B439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931" y="1185681"/>
            <a:ext cx="2842805" cy="268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092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732937-1A12-4E33-96FA-7D8B39F8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0CF1748-E947-4691-A20B-23D25AC78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1: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DE35A3B9-A44A-43F2-BC02-14EA321CA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06" y="3169415"/>
            <a:ext cx="5353050" cy="1524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/>
              <p:nvPr/>
            </p:nvSpPr>
            <p:spPr>
              <a:xfrm>
                <a:off x="4953895" y="1726257"/>
                <a:ext cx="672131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he-IL" sz="2400" u="sng" dirty="0">
                    <a:cs typeface="Varela Round" panose="00000500000000000000" pitchFamily="2" charset="-79"/>
                  </a:rPr>
                  <a:t>דרך שניה</a:t>
                </a:r>
                <a:r>
                  <a:rPr lang="he-IL" sz="2400" dirty="0">
                    <a:cs typeface="Varela Round" panose="00000500000000000000" pitchFamily="2" charset="-79"/>
                  </a:rPr>
                  <a:t>: נציב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r>
                  <a:rPr lang="he-IL" sz="2400" dirty="0">
                    <a:cs typeface="Varela Round" panose="00000500000000000000" pitchFamily="2" charset="-79"/>
                  </a:rPr>
                  <a:t>  ונשווה ממשי לממשי ומדומה למדומה</a:t>
                </a:r>
              </a:p>
              <a:p>
                <a:r>
                  <a:rPr lang="he-IL" sz="2400" dirty="0">
                    <a:cs typeface="Varela Round" panose="00000500000000000000" pitchFamily="2" charset="-79"/>
                  </a:rPr>
                  <a:t>(בדרך זו נשתמש בדוגמאות הבאות)</a:t>
                </a:r>
              </a:p>
            </p:txBody>
          </p:sp>
        </mc:Choice>
        <mc:Fallback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895" y="1726257"/>
                <a:ext cx="6721311" cy="1200329"/>
              </a:xfrm>
              <a:prstGeom prst="rect">
                <a:avLst/>
              </a:prstGeom>
              <a:blipFill>
                <a:blip r:embed="rId3"/>
                <a:stretch>
                  <a:fillRect t="-4061" r="-1361" b="-1066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7201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732937-1A12-4E33-96FA-7D8B39F8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0CF1748-E947-4691-A20B-23D25AC78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5207" y="945757"/>
            <a:ext cx="11159999" cy="540000"/>
          </a:xfrm>
        </p:spPr>
        <p:txBody>
          <a:bodyPr/>
          <a:lstStyle/>
          <a:p>
            <a:r>
              <a:rPr lang="he-IL" dirty="0"/>
              <a:t>דוגמא 1: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DE35A3B9-A44A-43F2-BC02-14EA321CA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06" y="2667000"/>
            <a:ext cx="5353050" cy="1524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/>
              <p:nvPr/>
            </p:nvSpPr>
            <p:spPr>
              <a:xfrm>
                <a:off x="4953895" y="1531149"/>
                <a:ext cx="672131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he-IL" sz="2400" u="sng" dirty="0">
                    <a:cs typeface="Varela Round" panose="00000500000000000000" pitchFamily="2" charset="-79"/>
                  </a:rPr>
                  <a:t>דרך שניה</a:t>
                </a:r>
                <a:r>
                  <a:rPr lang="he-IL" sz="2400" dirty="0">
                    <a:cs typeface="Varela Round" panose="00000500000000000000" pitchFamily="2" charset="-79"/>
                  </a:rPr>
                  <a:t>: נציב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r>
                  <a:rPr lang="he-IL" sz="2400" dirty="0">
                    <a:cs typeface="Varela Round" panose="00000500000000000000" pitchFamily="2" charset="-79"/>
                  </a:rPr>
                  <a:t>  ונשווה ממשי לממשי ומדומה למדומה</a:t>
                </a:r>
              </a:p>
              <a:p>
                <a:r>
                  <a:rPr lang="he-IL" sz="2400" dirty="0">
                    <a:cs typeface="Varela Round" panose="00000500000000000000" pitchFamily="2" charset="-79"/>
                  </a:rPr>
                  <a:t>(בדרך זו נשתמש בדוגמאות הבאות)</a:t>
                </a:r>
              </a:p>
            </p:txBody>
          </p:sp>
        </mc:Choice>
        <mc:Fallback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895" y="1531149"/>
                <a:ext cx="6721311" cy="1200329"/>
              </a:xfrm>
              <a:prstGeom prst="rect">
                <a:avLst/>
              </a:prstGeom>
              <a:blipFill>
                <a:blip r:embed="rId3"/>
                <a:stretch>
                  <a:fillRect t="-4061" r="-1361" b="-1066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תמונה 3">
            <a:extLst>
              <a:ext uri="{FF2B5EF4-FFF2-40B4-BE49-F238E27FC236}">
                <a16:creationId xmlns:a16="http://schemas.microsoft.com/office/drawing/2014/main" id="{C63A824C-AFC1-4497-9DB1-594E3FA3A7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205" y="4344480"/>
            <a:ext cx="49149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49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732937-1A12-4E33-96FA-7D8B39F8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0CF1748-E947-4691-A20B-23D25AC78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5206" y="871054"/>
            <a:ext cx="11159999" cy="540000"/>
          </a:xfrm>
        </p:spPr>
        <p:txBody>
          <a:bodyPr/>
          <a:lstStyle/>
          <a:p>
            <a:r>
              <a:rPr lang="he-IL" dirty="0"/>
              <a:t>דוגמא 1: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DE35A3B9-A44A-43F2-BC02-14EA321CA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06" y="2667000"/>
            <a:ext cx="5353050" cy="1524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/>
              <p:nvPr/>
            </p:nvSpPr>
            <p:spPr>
              <a:xfrm>
                <a:off x="4953895" y="1392695"/>
                <a:ext cx="672131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he-IL" sz="2400" u="sng" dirty="0">
                    <a:cs typeface="Varela Round" panose="00000500000000000000" pitchFamily="2" charset="-79"/>
                  </a:rPr>
                  <a:t>דרך שניה</a:t>
                </a:r>
                <a:r>
                  <a:rPr lang="he-IL" sz="2400" dirty="0">
                    <a:cs typeface="Varela Round" panose="00000500000000000000" pitchFamily="2" charset="-79"/>
                  </a:rPr>
                  <a:t>: נציב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r>
                  <a:rPr lang="he-IL" sz="2400" dirty="0">
                    <a:cs typeface="Varela Round" panose="00000500000000000000" pitchFamily="2" charset="-79"/>
                  </a:rPr>
                  <a:t>  ונשווה ממשי לממשי ומדומה למדומה</a:t>
                </a:r>
              </a:p>
              <a:p>
                <a:r>
                  <a:rPr lang="he-IL" sz="2400" dirty="0">
                    <a:cs typeface="Varela Round" panose="00000500000000000000" pitchFamily="2" charset="-79"/>
                  </a:rPr>
                  <a:t>(בדרך זו נשתמש בדוגמאות הבאות)</a:t>
                </a:r>
              </a:p>
            </p:txBody>
          </p:sp>
        </mc:Choice>
        <mc:Fallback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895" y="1392695"/>
                <a:ext cx="6721311" cy="1200329"/>
              </a:xfrm>
              <a:prstGeom prst="rect">
                <a:avLst/>
              </a:prstGeom>
              <a:blipFill>
                <a:blip r:embed="rId3"/>
                <a:stretch>
                  <a:fillRect t="-4061" r="-1361" b="-1066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תמונה 3">
            <a:extLst>
              <a:ext uri="{FF2B5EF4-FFF2-40B4-BE49-F238E27FC236}">
                <a16:creationId xmlns:a16="http://schemas.microsoft.com/office/drawing/2014/main" id="{C63A824C-AFC1-4497-9DB1-594E3FA3A7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205" y="4344480"/>
            <a:ext cx="4914900" cy="1619250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3F47F726-538B-45C3-BCD5-FD9B84F913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660" y="2447925"/>
            <a:ext cx="490537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8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732937-1A12-4E33-96FA-7D8B39F8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0CF1748-E947-4691-A20B-23D25AC78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1: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DE35A3B9-A44A-43F2-BC02-14EA321CAD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93" t="6970" r="-4093" b="55246"/>
          <a:stretch/>
        </p:blipFill>
        <p:spPr>
          <a:xfrm>
            <a:off x="4953895" y="1203828"/>
            <a:ext cx="5353050" cy="5758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/>
              <p:nvPr/>
            </p:nvSpPr>
            <p:spPr>
              <a:xfrm>
                <a:off x="4953895" y="1726257"/>
                <a:ext cx="672131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he-IL" sz="2400" u="sng" dirty="0">
                    <a:cs typeface="Varela Round" panose="00000500000000000000" pitchFamily="2" charset="-79"/>
                  </a:rPr>
                  <a:t>דרך שניה</a:t>
                </a:r>
                <a:r>
                  <a:rPr lang="he-IL" sz="2400" dirty="0">
                    <a:cs typeface="Varela Round" panose="00000500000000000000" pitchFamily="2" charset="-79"/>
                  </a:rPr>
                  <a:t>: נציב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r>
                  <a:rPr lang="he-IL" sz="2400" dirty="0">
                    <a:cs typeface="Varela Round" panose="00000500000000000000" pitchFamily="2" charset="-79"/>
                  </a:rPr>
                  <a:t>  ונשווה ממשי לממשי ומדומה למדומה</a:t>
                </a:r>
              </a:p>
              <a:p>
                <a:r>
                  <a:rPr lang="he-IL" sz="2400" dirty="0">
                    <a:cs typeface="Varela Round" panose="00000500000000000000" pitchFamily="2" charset="-79"/>
                  </a:rPr>
                  <a:t>(בדרך זו נשתמש בדוגמאות הבאות)</a:t>
                </a:r>
              </a:p>
            </p:txBody>
          </p:sp>
        </mc:Choice>
        <mc:Fallback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895" y="1726257"/>
                <a:ext cx="6721311" cy="1200329"/>
              </a:xfrm>
              <a:prstGeom prst="rect">
                <a:avLst/>
              </a:prstGeom>
              <a:blipFill>
                <a:blip r:embed="rId3"/>
                <a:stretch>
                  <a:fillRect t="-4061" r="-1361" b="-1066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תמונה 4">
            <a:extLst>
              <a:ext uri="{FF2B5EF4-FFF2-40B4-BE49-F238E27FC236}">
                <a16:creationId xmlns:a16="http://schemas.microsoft.com/office/drawing/2014/main" id="{3F47F726-538B-45C3-BCD5-FD9B84F9130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2479"/>
          <a:stretch/>
        </p:blipFill>
        <p:spPr>
          <a:xfrm>
            <a:off x="4238119" y="3030812"/>
            <a:ext cx="4905375" cy="540000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6E4489F8-04E5-4B08-A876-52A98D5C84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95150" y="3827188"/>
            <a:ext cx="2819400" cy="428625"/>
          </a:xfrm>
          <a:prstGeom prst="rect">
            <a:avLst/>
          </a:prstGeom>
        </p:spPr>
      </p:pic>
      <p:sp>
        <p:nvSpPr>
          <p:cNvPr id="10" name="מלבן 9">
            <a:extLst>
              <a:ext uri="{FF2B5EF4-FFF2-40B4-BE49-F238E27FC236}">
                <a16:creationId xmlns:a16="http://schemas.microsoft.com/office/drawing/2014/main" id="{E4FEC788-27F1-4722-94E5-991A7F497476}"/>
              </a:ext>
            </a:extLst>
          </p:cNvPr>
          <p:cNvSpPr/>
          <p:nvPr/>
        </p:nvSpPr>
        <p:spPr>
          <a:xfrm>
            <a:off x="8732068" y="3827188"/>
            <a:ext cx="2545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Varela Round" panose="00000500000000000000" pitchFamily="2" charset="-79"/>
              </a:rPr>
              <a:t>נציב במשוואה הראשונה</a:t>
            </a:r>
            <a:endParaRPr lang="he-IL" dirty="0"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6876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732937-1A12-4E33-96FA-7D8B39F8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0CF1748-E947-4691-A20B-23D25AC78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1: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DE35A3B9-A44A-43F2-BC02-14EA321CAD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93" t="6970" r="-4093" b="55246"/>
          <a:stretch/>
        </p:blipFill>
        <p:spPr>
          <a:xfrm>
            <a:off x="4953895" y="1203828"/>
            <a:ext cx="5353050" cy="5758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/>
              <p:nvPr/>
            </p:nvSpPr>
            <p:spPr>
              <a:xfrm>
                <a:off x="4953895" y="1726257"/>
                <a:ext cx="672131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he-IL" u="sng" dirty="0">
                    <a:cs typeface="Varela Round" panose="00000500000000000000" pitchFamily="2" charset="-79"/>
                  </a:rPr>
                  <a:t>דרך שניה</a:t>
                </a:r>
                <a:r>
                  <a:rPr lang="he-IL" dirty="0">
                    <a:cs typeface="Varela Round" panose="00000500000000000000" pitchFamily="2" charset="-79"/>
                  </a:rPr>
                  <a:t>: נציב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r>
                  <a:rPr lang="he-IL" dirty="0">
                    <a:cs typeface="Varela Round" panose="00000500000000000000" pitchFamily="2" charset="-79"/>
                  </a:rPr>
                  <a:t>  ונשווה ממשי לממשי ומדומה למדומה</a:t>
                </a:r>
              </a:p>
              <a:p>
                <a:r>
                  <a:rPr lang="he-IL" dirty="0">
                    <a:cs typeface="Varela Round" panose="00000500000000000000" pitchFamily="2" charset="-79"/>
                  </a:rPr>
                  <a:t>(בדרך זו נשתמש בדוגמאות הבאות)</a:t>
                </a:r>
              </a:p>
            </p:txBody>
          </p:sp>
        </mc:Choice>
        <mc:Fallback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895" y="1726257"/>
                <a:ext cx="6721311" cy="646331"/>
              </a:xfrm>
              <a:prstGeom prst="rect">
                <a:avLst/>
              </a:prstGeom>
              <a:blipFill>
                <a:blip r:embed="rId3"/>
                <a:stretch>
                  <a:fillRect t="-3774" r="-726" b="-1415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תמונה 4">
            <a:extLst>
              <a:ext uri="{FF2B5EF4-FFF2-40B4-BE49-F238E27FC236}">
                <a16:creationId xmlns:a16="http://schemas.microsoft.com/office/drawing/2014/main" id="{3F47F726-538B-45C3-BCD5-FD9B84F9130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2479"/>
          <a:stretch/>
        </p:blipFill>
        <p:spPr>
          <a:xfrm>
            <a:off x="4132711" y="2518844"/>
            <a:ext cx="4905375" cy="540000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522FB32C-CA6A-464B-BD03-DECCEE6113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4706" y="3537234"/>
            <a:ext cx="4000500" cy="3057525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8054929C-F59A-4727-86C8-90E875CB01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95150" y="3637694"/>
            <a:ext cx="2819400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12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732937-1A12-4E33-96FA-7D8B39F8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0CF1748-E947-4691-A20B-23D25AC78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1: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DE35A3B9-A44A-43F2-BC02-14EA321CAD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93" t="6970" r="-4093" b="55246"/>
          <a:stretch/>
        </p:blipFill>
        <p:spPr>
          <a:xfrm>
            <a:off x="4953895" y="1203828"/>
            <a:ext cx="5353050" cy="5758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/>
              <p:nvPr/>
            </p:nvSpPr>
            <p:spPr>
              <a:xfrm>
                <a:off x="4953895" y="1726257"/>
                <a:ext cx="672131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he-IL" u="sng" dirty="0">
                    <a:cs typeface="Varela Round" panose="00000500000000000000" pitchFamily="2" charset="-79"/>
                  </a:rPr>
                  <a:t>דרך שניה</a:t>
                </a:r>
                <a:r>
                  <a:rPr lang="he-IL" dirty="0">
                    <a:cs typeface="Varela Round" panose="00000500000000000000" pitchFamily="2" charset="-79"/>
                  </a:rPr>
                  <a:t>: נציב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r>
                  <a:rPr lang="he-IL" dirty="0">
                    <a:cs typeface="Varela Round" panose="00000500000000000000" pitchFamily="2" charset="-79"/>
                  </a:rPr>
                  <a:t>  ונשווה ממשי לממשי ומדומה למדומה</a:t>
                </a:r>
              </a:p>
              <a:p>
                <a:r>
                  <a:rPr lang="he-IL" dirty="0">
                    <a:cs typeface="Varela Round" panose="00000500000000000000" pitchFamily="2" charset="-79"/>
                  </a:rPr>
                  <a:t>(בדרך זו נשתמש בדוגמאות הבאות)</a:t>
                </a:r>
              </a:p>
            </p:txBody>
          </p:sp>
        </mc:Choice>
        <mc:Fallback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816B7F7E-5DE2-42B3-817B-35E76AE3B5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895" y="1726257"/>
                <a:ext cx="6721311" cy="646331"/>
              </a:xfrm>
              <a:prstGeom prst="rect">
                <a:avLst/>
              </a:prstGeom>
              <a:blipFill>
                <a:blip r:embed="rId3"/>
                <a:stretch>
                  <a:fillRect t="-3774" r="-726" b="-1415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תמונה 4">
            <a:extLst>
              <a:ext uri="{FF2B5EF4-FFF2-40B4-BE49-F238E27FC236}">
                <a16:creationId xmlns:a16="http://schemas.microsoft.com/office/drawing/2014/main" id="{3F47F726-538B-45C3-BCD5-FD9B84F9130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2479"/>
          <a:stretch/>
        </p:blipFill>
        <p:spPr>
          <a:xfrm>
            <a:off x="4132711" y="2518844"/>
            <a:ext cx="4905375" cy="540000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522FB32C-CA6A-464B-BD03-DECCEE6113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0420" y="3311156"/>
            <a:ext cx="4000500" cy="3057525"/>
          </a:xfrm>
          <a:prstGeom prst="rect">
            <a:avLst/>
          </a:prstGeom>
        </p:spPr>
      </p:pic>
      <p:pic>
        <p:nvPicPr>
          <p:cNvPr id="4" name="תמונה 3">
            <a:extLst>
              <a:ext uri="{FF2B5EF4-FFF2-40B4-BE49-F238E27FC236}">
                <a16:creationId xmlns:a16="http://schemas.microsoft.com/office/drawing/2014/main" id="{FDA6A764-0118-49CC-BB0F-32749A97F4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625" y="3205100"/>
            <a:ext cx="3171825" cy="3333750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7D44DE25-F2BE-490A-8284-90EA737437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2544" y="3311156"/>
            <a:ext cx="2819400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9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מספרים מרוכבים  1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מתמטיקה שאלון 582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אורית כהן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9758CD-576B-4466-9CDB-F4FE4E77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- משוואות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514ABD1-65A1-401E-ACBE-515CD5765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DB9D4C6-4E38-4FC8-96B8-2F7EF060925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e-IL" dirty="0"/>
                  <a:t>חשבי את השורש הבא: </a:t>
                </a:r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b="1" i="1" dirty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ra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3200" b="0" i="0" dirty="0" smtClean="0">
                          <a:latin typeface="Cambria Math" panose="02040503050406030204" pitchFamily="18" charset="0"/>
                        </a:rPr>
                        <m:t>z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DB9D4C6-4E38-4FC8-96B8-2F7EF06092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2"/>
                <a:stretch>
                  <a:fillRect t="-1175" r="-8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4200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9758CD-576B-4466-9CDB-F4FE4E77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- משוואות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514ABD1-65A1-401E-ACBE-515CD5765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DB9D4C6-4E38-4FC8-96B8-2F7EF060925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e-IL" dirty="0"/>
                  <a:t>חשבי את השורש הבא: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rad>
                    <m:r>
                      <a:rPr lang="en-US" sz="32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DB9D4C6-4E38-4FC8-96B8-2F7EF06092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2"/>
                <a:stretch>
                  <a:fillRect r="-87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3761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9758CD-576B-4466-9CDB-F4FE4E77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- משוואות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514ABD1-65A1-401E-ACBE-515CD5765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DB9D4C6-4E38-4FC8-96B8-2F7EF060925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e-IL" dirty="0"/>
                  <a:t>חשבי את השורש הבא: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rad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r>
                  <a:rPr lang="he-IL" dirty="0"/>
                  <a:t>נסמן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endParaRPr lang="he-IL" dirty="0"/>
              </a:p>
              <a:p>
                <a:pPr marL="0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DB9D4C6-4E38-4FC8-96B8-2F7EF06092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2"/>
                <a:stretch>
                  <a:fillRect t="-294" r="-87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24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9758CD-576B-4466-9CDB-F4FE4E77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- משוואות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514ABD1-65A1-401E-ACBE-515CD5765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DB9D4C6-4E38-4FC8-96B8-2F7EF060925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e-IL" dirty="0"/>
                  <a:t>חשבי את השורש הבא: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rad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he-IL" dirty="0"/>
                  <a:t>נסמן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endParaRPr lang="he-IL" dirty="0"/>
              </a:p>
              <a:p>
                <a:pPr marL="0" indent="0">
                  <a:buNone/>
                </a:pPr>
                <a:endParaRPr lang="he-IL" sz="3200" dirty="0"/>
              </a:p>
              <a:p>
                <a:pPr marL="0" indent="0">
                  <a:buNone/>
                </a:pP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200" b="1" i="1" dirty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rad>
                  </m:oMath>
                </a14:m>
                <a:r>
                  <a:rPr lang="en-US" sz="3200" dirty="0"/>
                  <a:t> 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3200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r>
                  <a:rPr lang="en-US" sz="3200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𝑏𝑖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e-IL" sz="3200" dirty="0"/>
                  <a:t>=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dirty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200" b="1" i="1" dirty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he-IL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𝑎𝑏𝑖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sz="3200" dirty="0"/>
                  <a:t>=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dirty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200" b="1" i="1" dirty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32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endParaRPr lang="he-IL" sz="3200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DB9D4C6-4E38-4FC8-96B8-2F7EF06092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2"/>
                <a:stretch>
                  <a:fillRect t="-294" r="-142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4694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9758CD-576B-4466-9CDB-F4FE4E77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- משוואות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514ABD1-65A1-401E-ACBE-515CD5765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DB9D4C6-4E38-4FC8-96B8-2F7EF060925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e-IL" dirty="0"/>
                  <a:t>חשבי את השורש הבא: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rad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he-IL" dirty="0"/>
                  <a:t>נסמן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endParaRPr lang="he-IL" dirty="0"/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rad>
                  </m:oMath>
                </a14:m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𝑏𝑖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e-IL" dirty="0"/>
                  <a:t>=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he-IL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𝑎𝑏𝑖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dirty="0"/>
                  <a:t>=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he-IL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he-IL" sz="3600" dirty="0"/>
                  <a:t>נשווה ממשי לממשי ומדומה למדומה</a:t>
                </a:r>
                <a:endParaRPr lang="en-US" sz="3600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DB9D4C6-4E38-4FC8-96B8-2F7EF06092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2"/>
                <a:stretch>
                  <a:fillRect t="-294" r="-158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918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9758CD-576B-4466-9CDB-F4FE4E77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המשך-משוואות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514ABD1-65A1-401E-ACBE-515CD5765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DB9D4C6-4E38-4FC8-96B8-2F7EF060925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515206" y="1711052"/>
                <a:ext cx="11160000" cy="415251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e-IL" dirty="0"/>
                  <a:t>חשבי את השורש הבא: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rad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he-IL" dirty="0"/>
                  <a:t>נסמן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endParaRPr lang="he-IL" dirty="0"/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rad>
                  </m:oMath>
                </a14:m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𝑏𝑖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e-IL" dirty="0"/>
                  <a:t>=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he-IL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𝑎𝑏𝑖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dirty="0"/>
                  <a:t>=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he-IL" dirty="0"/>
                  <a:t>נשווה ממשי לממשי ומדומה למדומה</a:t>
                </a:r>
                <a:endParaRPr lang="en-US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DB9D4C6-4E38-4FC8-96B8-2F7EF06092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515206" y="1711052"/>
                <a:ext cx="11160000" cy="4152517"/>
              </a:xfrm>
              <a:blipFill rotWithShape="1">
                <a:blip r:embed="rId2"/>
                <a:stretch>
                  <a:fillRect t="-294" r="-87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מחבר חץ ישר 7">
            <a:extLst>
              <a:ext uri="{FF2B5EF4-FFF2-40B4-BE49-F238E27FC236}">
                <a16:creationId xmlns:a16="http://schemas.microsoft.com/office/drawing/2014/main" id="{7F4485B9-CA94-48A1-912E-BCDB005D66AF}"/>
              </a:ext>
            </a:extLst>
          </p:cNvPr>
          <p:cNvCxnSpPr/>
          <p:nvPr/>
        </p:nvCxnSpPr>
        <p:spPr>
          <a:xfrm flipH="1" flipV="1">
            <a:off x="5882325" y="2418469"/>
            <a:ext cx="1932495" cy="2187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תמונה 8">
            <a:extLst>
              <a:ext uri="{FF2B5EF4-FFF2-40B4-BE49-F238E27FC236}">
                <a16:creationId xmlns:a16="http://schemas.microsoft.com/office/drawing/2014/main" id="{F7570C0E-3676-47AF-97CB-1C0C88F6A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438" y="1529842"/>
            <a:ext cx="2695575" cy="1181100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E964D507-1246-4CC4-BE83-10A780DA2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013" y="2026453"/>
            <a:ext cx="1253766" cy="76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592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9758CD-576B-4466-9CDB-F4FE4E77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המשך-משוואות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514ABD1-65A1-401E-ACBE-515CD5765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DB9D4C6-4E38-4FC8-96B8-2F7EF060925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e-IL" dirty="0"/>
                  <a:t>חשבי את השורש הבא </a:t>
                </a:r>
              </a:p>
              <a:p>
                <a:endParaRPr lang="he-IL" dirty="0"/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rad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he-IL" dirty="0"/>
                  <a:t>נסמן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endParaRPr lang="he-IL" dirty="0"/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rad>
                  </m:oMath>
                </a14:m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𝑏𝑖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e-IL" dirty="0"/>
                  <a:t>=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US" dirty="0"/>
              </a:p>
              <a:p>
                <a:r>
                  <a:rPr lang="he-IL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𝑎𝑏𝑖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e-IL" dirty="0"/>
                  <a:t>=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he-IL" dirty="0"/>
                  <a:t>נשווה ממשי לממשי ומדומה למדומה</a:t>
                </a:r>
                <a:endParaRPr lang="en-US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DB9D4C6-4E38-4FC8-96B8-2F7EF06092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2"/>
                <a:stretch>
                  <a:fillRect t="-1028" r="-874" b="-117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מחבר חץ ישר 7">
            <a:extLst>
              <a:ext uri="{FF2B5EF4-FFF2-40B4-BE49-F238E27FC236}">
                <a16:creationId xmlns:a16="http://schemas.microsoft.com/office/drawing/2014/main" id="{7F4485B9-CA94-48A1-912E-BCDB005D66AF}"/>
              </a:ext>
            </a:extLst>
          </p:cNvPr>
          <p:cNvCxnSpPr/>
          <p:nvPr/>
        </p:nvCxnSpPr>
        <p:spPr>
          <a:xfrm flipH="1" flipV="1">
            <a:off x="5882325" y="2418469"/>
            <a:ext cx="1932495" cy="2187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תמונה 8">
            <a:extLst>
              <a:ext uri="{FF2B5EF4-FFF2-40B4-BE49-F238E27FC236}">
                <a16:creationId xmlns:a16="http://schemas.microsoft.com/office/drawing/2014/main" id="{F7570C0E-3676-47AF-97CB-1C0C88F6A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531" y="573094"/>
            <a:ext cx="2695575" cy="1181100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E964D507-1246-4CC4-BE83-10A780DA2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013" y="1060808"/>
            <a:ext cx="1253766" cy="767612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96A578AF-7EBD-41CF-8E8D-964B84A84D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30212" y="1754194"/>
            <a:ext cx="6004932" cy="4734812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3BA6A0E5-27C2-4720-BAE2-93200734B9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32847" y="6212719"/>
            <a:ext cx="349567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56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A1005A-A35B-4AF7-9E0E-D281EEC1A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400" dirty="0"/>
              <a:t>המשך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40A628E-A193-4B1A-8D3C-FADFD2FA0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דוגמא 3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E110221-EA76-4FBF-AD62-2B21002028B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e-IL" dirty="0"/>
                  <a:t>נתונה המשוואה   </a:t>
                </a:r>
                <a:r>
                  <a:rPr lang="en-US" dirty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𝑙𝑧𝑙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E110221-EA76-4FBF-AD62-2B21002028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2"/>
                <a:stretch>
                  <a:fillRect t="-1028" r="-87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3096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A1005A-A35B-4AF7-9E0E-D281EEC1A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400" dirty="0"/>
              <a:t>המשך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40A628E-A193-4B1A-8D3C-FADFD2FA0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דוגמא 3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E110221-EA76-4FBF-AD62-2B21002028B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e-IL" dirty="0"/>
                  <a:t>נתונה המשוואה   </a:t>
                </a:r>
                <a:r>
                  <a:rPr lang="en-US" dirty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𝑙𝑧𝑙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he-IL" dirty="0"/>
                  <a:t>זו איננה משוואה ריבועית.</a:t>
                </a:r>
              </a:p>
              <a:p>
                <a:pPr marL="0" indent="0">
                  <a:buNone/>
                </a:pPr>
                <a:r>
                  <a:rPr lang="he-IL" dirty="0"/>
                  <a:t>נציב: 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endParaRPr lang="he-IL" dirty="0"/>
              </a:p>
              <a:p>
                <a:pPr marL="0" indent="0">
                  <a:buNone/>
                </a:pPr>
                <a:r>
                  <a:rPr lang="he-IL" dirty="0"/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𝑙𝑧𝑙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he-IL" dirty="0"/>
              </a:p>
              <a:p>
                <a:pPr marL="0" indent="0">
                  <a:buNone/>
                </a:pPr>
                <a:r>
                  <a:rPr lang="he-IL" dirty="0"/>
                  <a:t>נקבל את המשוואה: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𝑏𝑖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he-IL" dirty="0"/>
                  <a:t>נפתח סוגריים ונשווה ממשי לממשי ומדומה למדומה          </a:t>
                </a:r>
                <a:endParaRPr lang="en-US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E110221-EA76-4FBF-AD62-2B21002028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2"/>
                <a:stretch>
                  <a:fillRect t="-1028" r="-87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2507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A1005A-A35B-4AF7-9E0E-D281EEC1A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400" dirty="0"/>
              <a:t>המשך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40A628E-A193-4B1A-8D3C-FADFD2FA0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דוגמא 3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E110221-EA76-4FBF-AD62-2B21002028B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e-IL" dirty="0"/>
                  <a:t>נתונה המשוואה   </a:t>
                </a:r>
                <a:r>
                  <a:rPr lang="en-US" dirty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𝑙𝑧𝑙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he-IL" dirty="0"/>
                  <a:t>זו איננה משוואה ריבועית.</a:t>
                </a:r>
              </a:p>
              <a:p>
                <a:r>
                  <a:rPr lang="he-IL" dirty="0"/>
                  <a:t>נציב : 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endParaRPr lang="he-IL" dirty="0"/>
              </a:p>
              <a:p>
                <a:r>
                  <a:rPr lang="he-IL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𝑙𝑧𝑙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he-IL" dirty="0"/>
                  <a:t>נקבל את המשוואה: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𝑏𝑖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he-IL" dirty="0"/>
                  <a:t>נפתח סוגריים ונשווה ממשי לממשי ומדומה למדומה          </a:t>
                </a:r>
                <a:endParaRPr lang="en-US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E110221-EA76-4FBF-AD62-2B21002028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2"/>
                <a:stretch>
                  <a:fillRect t="-1028" r="-87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תמונה 5">
            <a:extLst>
              <a:ext uri="{FF2B5EF4-FFF2-40B4-BE49-F238E27FC236}">
                <a16:creationId xmlns:a16="http://schemas.microsoft.com/office/drawing/2014/main" id="{ED3FCC5E-315B-449D-90EB-5FD8045AB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350" y="1550855"/>
            <a:ext cx="2705100" cy="1752600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E006E6BC-0756-4EC8-A27A-5F241239A9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805" y="2338420"/>
            <a:ext cx="1428750" cy="552450"/>
          </a:xfrm>
          <a:prstGeom prst="rect">
            <a:avLst/>
          </a:prstGeom>
        </p:spPr>
      </p:pic>
      <p:cxnSp>
        <p:nvCxnSpPr>
          <p:cNvPr id="10" name="מחבר חץ ישר 9">
            <a:extLst>
              <a:ext uri="{FF2B5EF4-FFF2-40B4-BE49-F238E27FC236}">
                <a16:creationId xmlns:a16="http://schemas.microsoft.com/office/drawing/2014/main" id="{01A40E17-251A-4614-9AE9-952BA8BAAAC0}"/>
              </a:ext>
            </a:extLst>
          </p:cNvPr>
          <p:cNvCxnSpPr/>
          <p:nvPr/>
        </p:nvCxnSpPr>
        <p:spPr>
          <a:xfrm flipH="1" flipV="1">
            <a:off x="5172931" y="2150930"/>
            <a:ext cx="1657077" cy="2672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586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5" y="1185681"/>
            <a:ext cx="9000000" cy="54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הנושא של מספרים מרוכבים כולל: 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9000000" cy="4152517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he-IL" u="sng" dirty="0"/>
              <a:t>מצגת מס  1 </a:t>
            </a:r>
            <a:r>
              <a:rPr lang="he-IL" dirty="0"/>
              <a:t>– הצגה תקנית</a:t>
            </a:r>
            <a:r>
              <a:rPr lang="en-US" dirty="0"/>
              <a:t> </a:t>
            </a:r>
            <a:r>
              <a:rPr lang="he-IL" dirty="0"/>
              <a:t>(</a:t>
            </a:r>
            <a:r>
              <a:rPr lang="he-IL" dirty="0" err="1"/>
              <a:t>קרטזית</a:t>
            </a:r>
            <a:r>
              <a:rPr lang="he-IL" dirty="0"/>
              <a:t>) למספר מרוכב כולל הדגמות.</a:t>
            </a:r>
          </a:p>
          <a:p>
            <a:pPr>
              <a:lnSpc>
                <a:spcPct val="200000"/>
              </a:lnSpc>
            </a:pPr>
            <a:r>
              <a:rPr lang="he-IL" u="sng" dirty="0"/>
              <a:t>מצגת מס 2</a:t>
            </a:r>
            <a:r>
              <a:rPr lang="he-IL" dirty="0"/>
              <a:t>-הצגה קוטבית למספר מרוכב כולל </a:t>
            </a:r>
            <a:r>
              <a:rPr lang="he-IL" dirty="0" err="1"/>
              <a:t>הדגמות,ומשפט</a:t>
            </a:r>
            <a:r>
              <a:rPr lang="he-IL" dirty="0"/>
              <a:t> דה-</a:t>
            </a:r>
            <a:r>
              <a:rPr lang="he-IL" dirty="0" err="1"/>
              <a:t>מואבר</a:t>
            </a:r>
            <a:r>
              <a:rPr lang="he-IL" dirty="0"/>
              <a:t>.</a:t>
            </a:r>
          </a:p>
          <a:p>
            <a:pPr>
              <a:lnSpc>
                <a:spcPct val="200000"/>
              </a:lnSpc>
            </a:pPr>
            <a:r>
              <a:rPr lang="he-IL" u="sng" dirty="0"/>
              <a:t>מצגת מס 3 </a:t>
            </a:r>
            <a:r>
              <a:rPr lang="he-IL" dirty="0"/>
              <a:t>-נפתור מספר שאלות ממבחני שאלון 582 בדגש על הסתכלות גרפית (בפרק זה השקפים לקוחים מהמצגת של תמר </a:t>
            </a:r>
            <a:r>
              <a:rPr lang="he-IL" dirty="0" err="1"/>
              <a:t>לבידון</a:t>
            </a:r>
            <a:r>
              <a:rPr lang="he-IL" dirty="0"/>
              <a:t>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A1005A-A35B-4AF7-9E0E-D281EEC1A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400" dirty="0"/>
              <a:t>המשך משוואות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40A628E-A193-4B1A-8D3C-FADFD2FA0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דוגמא 3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E110221-EA76-4FBF-AD62-2B21002028B0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e-IL" dirty="0"/>
                  <a:t>נתונה המשוואה   </a:t>
                </a:r>
                <a:r>
                  <a:rPr lang="en-US" dirty="0"/>
                  <a:t>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𝑙𝑧𝑙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he-IL" dirty="0"/>
                  <a:t>זו איננה משוואה ריבועית.</a:t>
                </a:r>
              </a:p>
              <a:p>
                <a:r>
                  <a:rPr lang="he-IL" dirty="0"/>
                  <a:t>נציב : 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𝒃𝒊</m:t>
                    </m:r>
                  </m:oMath>
                </a14:m>
                <a:endParaRPr lang="he-IL" dirty="0"/>
              </a:p>
              <a:p>
                <a:r>
                  <a:rPr lang="he-IL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𝑙𝑧𝑙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he-IL" dirty="0"/>
                  <a:t>נקבל את המשוואה: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𝑏𝑖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he-IL" dirty="0"/>
                  <a:t>נפתח סוגריים ונשווה ממשי לממשי ומדומה למדומה          </a:t>
                </a:r>
                <a:endParaRPr lang="en-US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E110221-EA76-4FBF-AD62-2B21002028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2"/>
                <a:stretch>
                  <a:fillRect t="-1028" r="-87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תמונה 5">
            <a:extLst>
              <a:ext uri="{FF2B5EF4-FFF2-40B4-BE49-F238E27FC236}">
                <a16:creationId xmlns:a16="http://schemas.microsoft.com/office/drawing/2014/main" id="{ED3FCC5E-315B-449D-90EB-5FD8045AB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350" y="1550855"/>
            <a:ext cx="2705100" cy="1752600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E006E6BC-0756-4EC8-A27A-5F241239A9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805" y="2338420"/>
            <a:ext cx="1428750" cy="55245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D2A6BA8E-ADA3-4501-80EF-802C35673C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620" y="2978283"/>
            <a:ext cx="4657725" cy="1314450"/>
          </a:xfrm>
          <a:prstGeom prst="rect">
            <a:avLst/>
          </a:prstGeom>
        </p:spPr>
      </p:pic>
      <p:cxnSp>
        <p:nvCxnSpPr>
          <p:cNvPr id="10" name="מחבר חץ ישר 9">
            <a:extLst>
              <a:ext uri="{FF2B5EF4-FFF2-40B4-BE49-F238E27FC236}">
                <a16:creationId xmlns:a16="http://schemas.microsoft.com/office/drawing/2014/main" id="{01A40E17-251A-4614-9AE9-952BA8BAAAC0}"/>
              </a:ext>
            </a:extLst>
          </p:cNvPr>
          <p:cNvCxnSpPr/>
          <p:nvPr/>
        </p:nvCxnSpPr>
        <p:spPr>
          <a:xfrm flipH="1" flipV="1">
            <a:off x="5172931" y="2150930"/>
            <a:ext cx="1657077" cy="2672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תמונה 4">
            <a:extLst>
              <a:ext uri="{FF2B5EF4-FFF2-40B4-BE49-F238E27FC236}">
                <a16:creationId xmlns:a16="http://schemas.microsoft.com/office/drawing/2014/main" id="{68FC5F59-1C11-45C2-B5E3-7EA1621DDB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838" y="4292733"/>
            <a:ext cx="48768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6893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C851A71-EC93-4E38-835B-F93B0DB1E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 </a:t>
            </a:r>
            <a:r>
              <a:rPr lang="he-IL" sz="2800" dirty="0"/>
              <a:t>פתרון משוואות בהצגה תקנית (</a:t>
            </a:r>
            <a:r>
              <a:rPr lang="he-IL" sz="2800" dirty="0" err="1"/>
              <a:t>קרטזית</a:t>
            </a:r>
            <a:r>
              <a:rPr lang="he-IL" sz="2800" dirty="0"/>
              <a:t>):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F5E3D6B-98ED-4FA1-8DD8-30BBA46823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טיפים :</a:t>
            </a: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B9204AB9-2EB4-4CE8-8AB3-DED1D645206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t="58703"/>
          <a:stretch/>
        </p:blipFill>
        <p:spPr>
          <a:xfrm>
            <a:off x="1172504" y="3429000"/>
            <a:ext cx="9522313" cy="894317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7745DDBE-C402-4C20-A6D1-59AC0A42F7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5668" y="2085975"/>
            <a:ext cx="7515225" cy="13430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מלבן 6"/>
              <p:cNvSpPr/>
              <p:nvPr/>
            </p:nvSpPr>
            <p:spPr>
              <a:xfrm>
                <a:off x="1582057" y="1185682"/>
                <a:ext cx="8143311" cy="5067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2400" b="0" i="1" smtClean="0">
                          <a:latin typeface="Cambria Math"/>
                        </a:rPr>
                        <m:t>ממשיים</m:t>
                      </m:r>
                      <m:r>
                        <a:rPr lang="he-IL" sz="2400" b="0" i="1" smtClean="0">
                          <a:latin typeface="Cambria Math"/>
                        </a:rPr>
                        <m:t> </m:t>
                      </m:r>
                      <m:r>
                        <a:rPr lang="he-IL" sz="2400" b="0" i="1" smtClean="0">
                          <a:latin typeface="Cambria Math"/>
                        </a:rPr>
                        <m:t>מספרים</m:t>
                      </m:r>
                      <m:r>
                        <a:rPr lang="he-IL" sz="2400" b="0" i="1" smtClean="0">
                          <a:latin typeface="Cambria Math"/>
                        </a:rPr>
                        <m:t> </m:t>
                      </m:r>
                      <m:r>
                        <a:rPr lang="he-IL" sz="2400" b="0" i="1" smtClean="0">
                          <a:latin typeface="Cambria Math"/>
                        </a:rPr>
                        <m:t>הם</m:t>
                      </m:r>
                      <m:r>
                        <a:rPr lang="he-IL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</a:rPr>
                        <m:t>,</m:t>
                      </m:r>
                      <m:r>
                        <a:rPr lang="en-US" sz="2400" b="0" i="1" smtClean="0"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latin typeface="Cambria Math"/>
                        </a:rPr>
                        <m:t>,</m:t>
                      </m:r>
                      <m:r>
                        <a:rPr lang="en-US" sz="2400" b="0" i="1" smtClean="0">
                          <a:latin typeface="Cambria Math"/>
                        </a:rPr>
                        <m:t>𝑐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he-IL" sz="2400" b="0" i="1" smtClean="0">
                          <a:latin typeface="Cambria Math"/>
                        </a:rPr>
                        <m:t>כאשר</m:t>
                      </m:r>
                      <m:r>
                        <a:rPr lang="he-IL" sz="2400" b="0" i="1" smtClean="0">
                          <a:latin typeface="Cambria Math"/>
                        </a:rPr>
                        <m:t>  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𝑏𝑧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he-IL" sz="2400" dirty="0">
                  <a:cs typeface="Varela Round" panose="00000500000000000000" pitchFamily="2" charset="-79"/>
                </a:endParaRPr>
              </a:p>
            </p:txBody>
          </p:sp>
        </mc:Choice>
        <mc:Fallback>
          <p:sp>
            <p:nvSpPr>
              <p:cNvPr id="7" name="מלבן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057" y="1185682"/>
                <a:ext cx="8143311" cy="5067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3116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249D62C-1C07-4224-B8C5-FBB0C75F1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חזקות של </a:t>
            </a:r>
            <a:r>
              <a:rPr lang="en-US" dirty="0" err="1"/>
              <a:t>i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A617AAF-E715-4AFD-A51F-569FB61D4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כדאי לזכור !</a:t>
            </a: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68AB682F-CE40-4461-AC63-3B29DD2533A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2459112" y="1555993"/>
            <a:ext cx="2840676" cy="335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581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249D62C-1C07-4224-B8C5-FBB0C75F1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חזקות של </a:t>
            </a:r>
            <a:r>
              <a:rPr lang="en-US" dirty="0" err="1"/>
              <a:t>i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A617AAF-E715-4AFD-A51F-569FB61D4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כדאי לזכור !</a:t>
            </a: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68AB682F-CE40-4461-AC63-3B29DD2533A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2459112" y="1555993"/>
            <a:ext cx="2840676" cy="3354703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A0861DDB-6947-4E54-A60F-88455D697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6468" y="2709862"/>
            <a:ext cx="265747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5432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249D62C-1C07-4224-B8C5-FBB0C75F1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חזקות של </a:t>
            </a:r>
            <a:r>
              <a:rPr lang="en-US" dirty="0" err="1"/>
              <a:t>i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A617AAF-E715-4AFD-A51F-569FB61D4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כדאי לזכור !</a:t>
            </a: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68AB682F-CE40-4461-AC63-3B29DD2533A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2459112" y="1555993"/>
            <a:ext cx="2840676" cy="3354703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BBD21D10-B688-4D5E-B095-BBEE45CBFA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6476" y="1782097"/>
            <a:ext cx="2689246" cy="3380766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A0861DDB-6947-4E54-A60F-88455D697C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468" y="2709862"/>
            <a:ext cx="265747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4081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339708-CCDB-4D4C-99BA-9E48A21B6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205" y="2259608"/>
            <a:ext cx="11160000" cy="720000"/>
          </a:xfrm>
        </p:spPr>
        <p:txBody>
          <a:bodyPr/>
          <a:lstStyle/>
          <a:p>
            <a:r>
              <a:rPr lang="he-IL" sz="5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המקום הגאומטרי </a:t>
            </a:r>
            <a:r>
              <a:rPr lang="he-IL" dirty="0"/>
              <a:t>של כל המספרים המרוכבים המקיימים: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8CDC366-1BD7-4CC9-B156-7C2C6F72D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                                                                            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065229"/>
            <a:ext cx="11060909" cy="4812969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הצגה תקנית</a:t>
            </a:r>
          </a:p>
        </p:txBody>
      </p:sp>
    </p:spTree>
    <p:extLst>
      <p:ext uri="{BB962C8B-B14F-4D97-AF65-F5344CB8AC3E}">
        <p14:creationId xmlns:p14="http://schemas.microsoft.com/office/powerpoint/2010/main" val="36416235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339708-CCDB-4D4C-99BA-9E48A21B6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dirty="0"/>
              <a:t>המקום הגאומטרי של כל המספרים המרוכבים   המקיימים: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8CDC366-1BD7-4CC9-B156-7C2C6F72D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1:</a:t>
            </a: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ECFA731A-31D7-429A-9406-76D25F8AB5F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b="30157"/>
          <a:stretch/>
        </p:blipFill>
        <p:spPr>
          <a:xfrm>
            <a:off x="7115069" y="1725681"/>
            <a:ext cx="5143500" cy="226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1063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339708-CCDB-4D4C-99BA-9E48A21B6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dirty="0"/>
              <a:t>המקום הגאומטרי של כל המספרים המרוכבים   המקיימים: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8CDC366-1BD7-4CC9-B156-7C2C6F72D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1:</a:t>
            </a: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ECFA731A-31D7-429A-9406-76D25F8AB5F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b="30157"/>
          <a:stretch/>
        </p:blipFill>
        <p:spPr>
          <a:xfrm>
            <a:off x="7115069" y="1725681"/>
            <a:ext cx="5143500" cy="2261857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4A4ADCBC-9B1A-4313-A9AD-518D2F1E1B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5996" y="4089562"/>
            <a:ext cx="35718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6308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339708-CCDB-4D4C-99BA-9E48A21B6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dirty="0"/>
              <a:t>המקום הגאומטרי של כל המספרים המרוכבים   המקיימים: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8CDC366-1BD7-4CC9-B156-7C2C6F72D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דוגמא 1:</a:t>
            </a: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ECFA731A-31D7-429A-9406-76D25F8AB5F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b="30157"/>
          <a:stretch/>
        </p:blipFill>
        <p:spPr>
          <a:xfrm>
            <a:off x="7115069" y="1725681"/>
            <a:ext cx="5143500" cy="2261857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DD7CC98B-143A-49BF-BC56-17910E1BC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0226" y="2277218"/>
            <a:ext cx="3514980" cy="3529153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8CB9512F-7A55-4B80-8742-916C8E5E9F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0247" y="2734419"/>
            <a:ext cx="981075" cy="91440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4A4ADCBC-9B1A-4313-A9AD-518D2F1E1B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5996" y="4089562"/>
            <a:ext cx="35718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288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dirty="0"/>
              <a:t>המקום הגאומטרי של כל המספרים המרוכבים המקיימים: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-5829033" y="4852708"/>
            <a:ext cx="11159999" cy="540000"/>
          </a:xfrm>
        </p:spPr>
        <p:txBody>
          <a:bodyPr/>
          <a:lstStyle/>
          <a:p>
            <a:r>
              <a:rPr lang="he-IL" sz="900" dirty="0"/>
              <a:t>                                                 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575881"/>
            <a:ext cx="11160000" cy="4302317"/>
          </a:xfrm>
        </p:spPr>
        <p:txBody>
          <a:bodyPr/>
          <a:lstStyle/>
          <a:p>
            <a:pPr marL="0" indent="0">
              <a:spcBef>
                <a:spcPct val="20000"/>
              </a:spcBef>
              <a:buNone/>
            </a:pPr>
            <a:r>
              <a:rPr lang="he-IL" sz="3200" b="1" dirty="0">
                <a:solidFill>
                  <a:srgbClr val="0070C0"/>
                </a:solidFill>
              </a:rPr>
              <a:t>דוגמא 2:</a:t>
            </a:r>
          </a:p>
          <a:p>
            <a:pPr marL="0" indent="0" rtl="0">
              <a:buNone/>
            </a:pPr>
            <a:r>
              <a:rPr lang="he-IL" dirty="0"/>
              <a:t>א.</a:t>
            </a: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E6B3E0BD-F0A2-41A3-9BD8-74104765CF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420"/>
          <a:stretch/>
        </p:blipFill>
        <p:spPr>
          <a:xfrm>
            <a:off x="6539739" y="2334031"/>
            <a:ext cx="4752975" cy="22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579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AEDC1DC-3FBA-4A05-B388-64B7A3003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334975B-5E3D-4893-82F8-246E019D7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5207" y="925494"/>
            <a:ext cx="11159999" cy="800187"/>
          </a:xfrm>
        </p:spPr>
        <p:txBody>
          <a:bodyPr/>
          <a:lstStyle/>
          <a:p>
            <a:r>
              <a:rPr lang="he-IL" dirty="0"/>
              <a:t>         </a:t>
            </a:r>
          </a:p>
          <a:p>
            <a:r>
              <a:rPr lang="he-IL" dirty="0"/>
              <a:t> </a:t>
            </a:r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הצגה תקנית (</a:t>
            </a:r>
            <a:r>
              <a:rPr lang="he-IL" dirty="0" err="1"/>
              <a:t>קרטזית</a:t>
            </a:r>
            <a:r>
              <a:rPr lang="he-IL" dirty="0"/>
              <a:t>) למספר מרוכב  כולל הדגמות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E65D376-5BB3-43F3-ADFB-893F9A27E6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2224" y="2384972"/>
            <a:ext cx="11160000" cy="41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הצגת המספר המרוכב במישור גאוס והערך המוחלט שלו.</a:t>
            </a:r>
          </a:p>
          <a:p>
            <a:pPr>
              <a:lnSpc>
                <a:spcPct val="150000"/>
              </a:lnSpc>
            </a:pPr>
            <a:r>
              <a:rPr lang="he-IL" dirty="0"/>
              <a:t>הצמוד והנגדי למספר מרוכב במישור גאוס.</a:t>
            </a:r>
          </a:p>
          <a:p>
            <a:pPr>
              <a:lnSpc>
                <a:spcPct val="150000"/>
              </a:lnSpc>
            </a:pPr>
            <a:r>
              <a:rPr lang="he-IL" dirty="0"/>
              <a:t>פתרון משוואות וטיפים.</a:t>
            </a:r>
          </a:p>
          <a:p>
            <a:pPr>
              <a:lnSpc>
                <a:spcPct val="150000"/>
              </a:lnSpc>
            </a:pPr>
            <a:r>
              <a:rPr lang="he-IL" dirty="0"/>
              <a:t>מציאת המקום הגאומטרי.</a:t>
            </a:r>
          </a:p>
        </p:txBody>
      </p:sp>
    </p:spTree>
    <p:extLst>
      <p:ext uri="{BB962C8B-B14F-4D97-AF65-F5344CB8AC3E}">
        <p14:creationId xmlns:p14="http://schemas.microsoft.com/office/powerpoint/2010/main" val="23146468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dirty="0"/>
              <a:t>המקום הגאומטרי של כל המספרים המרוכבים המקיימים: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-5829033" y="4852708"/>
            <a:ext cx="11159999" cy="540000"/>
          </a:xfrm>
        </p:spPr>
        <p:txBody>
          <a:bodyPr/>
          <a:lstStyle/>
          <a:p>
            <a:r>
              <a:rPr lang="he-IL" sz="900" dirty="0"/>
              <a:t>                                                 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575881"/>
            <a:ext cx="11160000" cy="4302317"/>
          </a:xfrm>
        </p:spPr>
        <p:txBody>
          <a:bodyPr/>
          <a:lstStyle/>
          <a:p>
            <a:pPr marL="0" indent="0">
              <a:spcBef>
                <a:spcPct val="20000"/>
              </a:spcBef>
              <a:buNone/>
            </a:pPr>
            <a:r>
              <a:rPr lang="he-IL" sz="3200" b="1" dirty="0">
                <a:solidFill>
                  <a:srgbClr val="0070C0"/>
                </a:solidFill>
              </a:rPr>
              <a:t>דוגמא 2:</a:t>
            </a:r>
          </a:p>
          <a:p>
            <a:pPr marL="0" indent="0" rtl="0">
              <a:buNone/>
            </a:pPr>
            <a:r>
              <a:rPr lang="he-IL" dirty="0"/>
              <a:t>א.</a:t>
            </a: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E6B3E0BD-F0A2-41A3-9BD8-74104765CF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420"/>
          <a:stretch/>
        </p:blipFill>
        <p:spPr>
          <a:xfrm>
            <a:off x="6539739" y="2334031"/>
            <a:ext cx="4752975" cy="2218514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FF0EF5B0-33BF-4808-BCA9-DA15DC6A0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924" y="4552545"/>
            <a:ext cx="39719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118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dirty="0"/>
              <a:t>המקום הגאומטרי של כל המספרים המרוכבים המקיימים: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-5829033" y="4852708"/>
            <a:ext cx="11159999" cy="540000"/>
          </a:xfrm>
        </p:spPr>
        <p:txBody>
          <a:bodyPr/>
          <a:lstStyle/>
          <a:p>
            <a:r>
              <a:rPr lang="he-IL" sz="900" dirty="0"/>
              <a:t>                                                 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575881"/>
            <a:ext cx="11160000" cy="4302317"/>
          </a:xfrm>
        </p:spPr>
        <p:txBody>
          <a:bodyPr/>
          <a:lstStyle/>
          <a:p>
            <a:pPr marL="0" indent="0">
              <a:spcBef>
                <a:spcPct val="20000"/>
              </a:spcBef>
              <a:buNone/>
            </a:pPr>
            <a:r>
              <a:rPr lang="he-IL" sz="3200" b="1" dirty="0">
                <a:solidFill>
                  <a:srgbClr val="0070C0"/>
                </a:solidFill>
              </a:rPr>
              <a:t>דוגמא 2:</a:t>
            </a:r>
          </a:p>
          <a:p>
            <a:pPr marL="0" indent="0" rtl="0">
              <a:buNone/>
            </a:pPr>
            <a:r>
              <a:rPr lang="he-IL" dirty="0"/>
              <a:t>א.</a:t>
            </a: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E6B3E0BD-F0A2-41A3-9BD8-74104765CF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420"/>
          <a:stretch/>
        </p:blipFill>
        <p:spPr>
          <a:xfrm>
            <a:off x="6539739" y="2334031"/>
            <a:ext cx="4752975" cy="2218514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405083BB-B260-43CB-A77B-1CBBEF72C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5783" y="2197576"/>
            <a:ext cx="1933575" cy="695325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214AC609-9166-4BA5-AC84-C7C2BDBE42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697" y="2334031"/>
            <a:ext cx="638175" cy="542925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0BC84A18-ECCD-460B-9B5F-7DF3ECDC7D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2756" y="2905410"/>
            <a:ext cx="4362450" cy="1190625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FF0EF5B0-33BF-4808-BCA9-DA15DC6A04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3924" y="4552545"/>
            <a:ext cx="39719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3747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dirty="0"/>
              <a:t>המקום הגאומטרי של כל המספרים המרוכבים המקיימים: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-5829033" y="4852708"/>
            <a:ext cx="11159999" cy="540000"/>
          </a:xfrm>
        </p:spPr>
        <p:txBody>
          <a:bodyPr/>
          <a:lstStyle/>
          <a:p>
            <a:r>
              <a:rPr lang="he-IL" sz="900" dirty="0"/>
              <a:t>                                                 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575881"/>
            <a:ext cx="11160000" cy="4302317"/>
          </a:xfrm>
        </p:spPr>
        <p:txBody>
          <a:bodyPr/>
          <a:lstStyle/>
          <a:p>
            <a:pPr marL="0" indent="0">
              <a:spcBef>
                <a:spcPct val="20000"/>
              </a:spcBef>
              <a:buNone/>
            </a:pPr>
            <a:r>
              <a:rPr lang="he-IL" sz="3200" b="1" dirty="0">
                <a:solidFill>
                  <a:srgbClr val="0070C0"/>
                </a:solidFill>
              </a:rPr>
              <a:t>דוגמא 2:</a:t>
            </a:r>
          </a:p>
          <a:p>
            <a:pPr marL="0" indent="0" rtl="0">
              <a:buNone/>
            </a:pPr>
            <a:r>
              <a:rPr lang="he-IL" dirty="0"/>
              <a:t>א.</a:t>
            </a: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E6B3E0BD-F0A2-41A3-9BD8-74104765CF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420"/>
          <a:stretch/>
        </p:blipFill>
        <p:spPr>
          <a:xfrm>
            <a:off x="6539739" y="2334031"/>
            <a:ext cx="4752975" cy="2218514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405083BB-B260-43CB-A77B-1CBBEF72C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5783" y="2197576"/>
            <a:ext cx="1933575" cy="695325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214AC609-9166-4BA5-AC84-C7C2BDBE42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9956" y="2334031"/>
            <a:ext cx="638175" cy="542925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27D4A4AC-A00F-4331-8E33-9B54175DA4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5783" y="2984116"/>
            <a:ext cx="2362200" cy="2847975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0BC84A18-ECCD-460B-9B5F-7DF3ECDC7D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2756" y="2905410"/>
            <a:ext cx="4362450" cy="1190625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FF0EF5B0-33BF-4808-BCA9-DA15DC6A04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3924" y="4552545"/>
            <a:ext cx="39719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0901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סיום מצגת 1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3200" b="1" dirty="0">
                <a:solidFill>
                  <a:srgbClr val="0070C0"/>
                </a:solidFill>
              </a:rPr>
              <a:t>מומלץ לתרגל מספר הלימוד</a:t>
            </a:r>
          </a:p>
          <a:p>
            <a:pPr marL="0" indent="0">
              <a:buNone/>
            </a:pPr>
            <a:r>
              <a:rPr lang="he-IL" sz="3200" b="1" dirty="0">
                <a:solidFill>
                  <a:srgbClr val="0070C0"/>
                </a:solidFill>
              </a:rPr>
              <a:t>ולעבור למצגת מס 2</a:t>
            </a:r>
          </a:p>
          <a:p>
            <a:pPr marL="0" indent="0">
              <a:buNone/>
            </a:pPr>
            <a:endParaRPr lang="he-IL" sz="32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he-IL" sz="4800" b="1" dirty="0">
                <a:ea typeface="+mj-ea"/>
              </a:rPr>
              <a:t>ב ה צ ל ח ה </a:t>
            </a:r>
          </a:p>
        </p:txBody>
      </p:sp>
    </p:spTree>
    <p:extLst>
      <p:ext uri="{BB962C8B-B14F-4D97-AF65-F5344CB8AC3E}">
        <p14:creationId xmlns:p14="http://schemas.microsoft.com/office/powerpoint/2010/main" val="11408321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1962341"/>
            <a:ext cx="10361851" cy="3980932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he-IL" sz="2400" dirty="0"/>
              <a:t>השימוש ביצירות במהלך שידור זה נעשה לפי סעיף 27א לחוק זכות יוצרים, תשס"ח-2007.</a:t>
            </a:r>
            <a:br>
              <a:rPr lang="he-IL" sz="2400" dirty="0"/>
            </a:br>
            <a:r>
              <a:rPr lang="he-IL" sz="2400" dirty="0"/>
              <a:t>אם הינך בעל הזכויות באחת היצירות, באפשרותך לבקש מאיתנו לחדול מהשימוש ביצירה, </a:t>
            </a:r>
            <a:br>
              <a:rPr lang="he-IL" sz="2400" dirty="0"/>
            </a:br>
            <a:r>
              <a:rPr lang="he-IL" sz="2400" dirty="0"/>
              <a:t>זאת באמצעות פנייה לדוא"ל  </a:t>
            </a:r>
            <a:r>
              <a:rPr lang="en-US" sz="2400" dirty="0"/>
              <a:t>rights@education.gov.il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958624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0" dirty="0"/>
              <a:t>הצגה תקנית (</a:t>
            </a:r>
            <a:r>
              <a:rPr lang="he-IL" b="0" dirty="0" err="1"/>
              <a:t>קרטזית</a:t>
            </a:r>
            <a:r>
              <a:rPr lang="he-IL" b="0" dirty="0"/>
              <a:t>) </a:t>
            </a:r>
            <a:endParaRPr lang="he-IL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1072977"/>
          </a:xfrm>
        </p:spPr>
        <p:txBody>
          <a:bodyPr/>
          <a:lstStyle/>
          <a:p>
            <a:r>
              <a:rPr lang="he-IL" sz="6000" b="0" dirty="0">
                <a:sym typeface="Varela Round"/>
              </a:rPr>
              <a:t>למספר מרוכב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מספרים מרוכבים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9000000" cy="540000"/>
          </a:xfrm>
        </p:spPr>
        <p:txBody>
          <a:bodyPr/>
          <a:lstStyle/>
          <a:p>
            <a:r>
              <a:rPr lang="he-IL" dirty="0"/>
              <a:t>הצגה תקנית למספר מרוכב </a:t>
            </a:r>
            <a:r>
              <a:rPr lang="en-US" dirty="0"/>
              <a:t>Z</a:t>
            </a:r>
            <a:r>
              <a:rPr lang="he-IL" dirty="0"/>
              <a:t>, הצמוד לו והנגדי לו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06" y="1889083"/>
            <a:ext cx="11529012" cy="479353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הצגה תקנית למספר מרוכב </a:t>
            </a:r>
            <a:r>
              <a:rPr lang="en-US" dirty="0"/>
              <a:t>Z </a:t>
            </a:r>
            <a:r>
              <a:rPr lang="he-IL" dirty="0"/>
              <a:t>  היא מהצורה: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Z=</a:t>
            </a:r>
            <a:r>
              <a:rPr lang="en-US" dirty="0" err="1"/>
              <a:t>a+bi</a:t>
            </a:r>
            <a:r>
              <a:rPr lang="en-US" dirty="0"/>
              <a:t>     </a:t>
            </a:r>
            <a:r>
              <a:rPr lang="he-IL" dirty="0"/>
              <a:t>   כאשר</a:t>
            </a:r>
            <a:r>
              <a:rPr lang="en-US" dirty="0" err="1"/>
              <a:t>a,b</a:t>
            </a:r>
            <a:r>
              <a:rPr lang="en-US" dirty="0"/>
              <a:t> </a:t>
            </a:r>
            <a:r>
              <a:rPr lang="he-IL" dirty="0"/>
              <a:t> ממשייים</a:t>
            </a:r>
          </a:p>
          <a:p>
            <a:pPr>
              <a:lnSpc>
                <a:spcPct val="150000"/>
              </a:lnSpc>
            </a:pPr>
            <a:r>
              <a:rPr lang="he-IL" dirty="0"/>
              <a:t>במישור גאוס, הנקודה 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 </a:t>
            </a:r>
            <a:r>
              <a:rPr lang="he-IL" dirty="0"/>
              <a:t>  מייצגת את המספר המרוכב: </a:t>
            </a:r>
            <a:r>
              <a:rPr lang="en-US" dirty="0"/>
              <a:t>Z=</a:t>
            </a:r>
            <a:r>
              <a:rPr lang="en-US" dirty="0" err="1"/>
              <a:t>a+bi</a:t>
            </a:r>
            <a:r>
              <a:rPr lang="he-IL" dirty="0"/>
              <a:t>   </a:t>
            </a:r>
          </a:p>
          <a:p>
            <a:pPr>
              <a:lnSpc>
                <a:spcPct val="150000"/>
              </a:lnSpc>
            </a:pPr>
            <a:r>
              <a:rPr lang="he-IL" dirty="0"/>
              <a:t>|</a:t>
            </a:r>
            <a:r>
              <a:rPr lang="en-US" dirty="0"/>
              <a:t>Z</a:t>
            </a:r>
            <a:r>
              <a:rPr lang="he-IL" dirty="0"/>
              <a:t>|</a:t>
            </a:r>
            <a:r>
              <a:rPr lang="en-US" dirty="0"/>
              <a:t>=</a:t>
            </a:r>
            <a:r>
              <a:rPr lang="he-IL" dirty="0"/>
              <a:t>הערך המוחלט של מס מרוכב=מרחק </a:t>
            </a:r>
            <a:r>
              <a:rPr lang="he-IL" dirty="0" err="1"/>
              <a:t>הנק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 </a:t>
            </a:r>
            <a:r>
              <a:rPr lang="he-IL" dirty="0"/>
              <a:t> מראשית הצירים= </a:t>
            </a:r>
            <a:r>
              <a:rPr lang="en-US" dirty="0"/>
              <a:t>r</a:t>
            </a:r>
            <a:endParaRPr lang="he-IL" dirty="0"/>
          </a:p>
          <a:p>
            <a:pPr>
              <a:lnSpc>
                <a:spcPct val="150000"/>
              </a:lnSpc>
            </a:pPr>
            <a:r>
              <a:rPr lang="he-IL" dirty="0"/>
              <a:t>הצמוד ל-</a:t>
            </a:r>
            <a:r>
              <a:rPr lang="en-US" dirty="0"/>
              <a:t>Z</a:t>
            </a:r>
            <a:r>
              <a:rPr lang="he-IL" dirty="0"/>
              <a:t> הוא : </a:t>
            </a:r>
          </a:p>
          <a:p>
            <a:pPr>
              <a:lnSpc>
                <a:spcPct val="150000"/>
              </a:lnSpc>
            </a:pPr>
            <a:r>
              <a:rPr lang="he-IL" dirty="0"/>
              <a:t>הנגדי ל-</a:t>
            </a:r>
            <a:r>
              <a:rPr lang="en-US" dirty="0"/>
              <a:t>Z</a:t>
            </a:r>
            <a:r>
              <a:rPr lang="he-IL" dirty="0"/>
              <a:t> הוא: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29D81C02-2068-4F82-A2D0-243DF05360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153" y="4555033"/>
            <a:ext cx="1819275" cy="447675"/>
          </a:xfrm>
          <a:prstGeom prst="rect">
            <a:avLst/>
          </a:prstGeom>
        </p:spPr>
      </p:pic>
      <p:pic>
        <p:nvPicPr>
          <p:cNvPr id="3" name="תמונה 2">
            <a:extLst>
              <a:ext uri="{FF2B5EF4-FFF2-40B4-BE49-F238E27FC236}">
                <a16:creationId xmlns:a16="http://schemas.microsoft.com/office/drawing/2014/main" id="{626E4AF8-6F59-47C6-BEDA-8A22987E6F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6871" y="5174266"/>
            <a:ext cx="23526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מספרים מרוכבים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9000000" cy="540000"/>
          </a:xfrm>
        </p:spPr>
        <p:txBody>
          <a:bodyPr/>
          <a:lstStyle/>
          <a:p>
            <a:r>
              <a:rPr lang="he-IL" dirty="0"/>
              <a:t>הצגה תקנית למספר מרוכב </a:t>
            </a:r>
            <a:r>
              <a:rPr lang="en-US" dirty="0"/>
              <a:t>Z</a:t>
            </a:r>
            <a:endParaRPr lang="he-IL" dirty="0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2805825" y="1978268"/>
            <a:ext cx="9000000" cy="479353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קל להשתמש בהצגה תקנית כאשר יש לחבר או לחסר בין שני מספרים מרוכבים,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וכאשר צריך לפתור משוואה שמעלתה לכל היותר 2  (נראה דוגמאות)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57479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F2A3DD-A75B-465D-8E2A-CCFC920D9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400" dirty="0"/>
              <a:t>מישור גאוס – משמעות גרפית של המס המרוכב, הצמוד לו</a:t>
            </a:r>
            <a:r>
              <a:rPr lang="en-US" sz="2400" dirty="0"/>
              <a:t> </a:t>
            </a:r>
            <a:r>
              <a:rPr lang="he-IL" sz="2400" dirty="0"/>
              <a:t>והנגדי להם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81C54F2-2338-4BD4-919B-C345A21DB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      </a:t>
            </a:r>
            <a:r>
              <a:rPr lang="he-IL" dirty="0"/>
              <a:t> </a:t>
            </a:r>
            <a:endParaRPr lang="en-US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7D9FD73-3F84-4AB6-9B9F-F6E19C8FB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6670" y="900249"/>
            <a:ext cx="11160000" cy="415251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he-IL" dirty="0"/>
          </a:p>
        </p:txBody>
      </p:sp>
      <p:pic>
        <p:nvPicPr>
          <p:cNvPr id="11" name="תמונה 10">
            <a:extLst>
              <a:ext uri="{FF2B5EF4-FFF2-40B4-BE49-F238E27FC236}">
                <a16:creationId xmlns:a16="http://schemas.microsoft.com/office/drawing/2014/main" id="{69837C9A-F35F-462B-80C2-A591839DF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604" y="4071190"/>
            <a:ext cx="838986" cy="226244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6BB128E3-9C56-4230-89AE-687066FE19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445" y="1718387"/>
            <a:ext cx="5229225" cy="4219575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11B951E6-1D07-4100-9BC3-400F70D8B5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246" y="4124984"/>
            <a:ext cx="838986" cy="226244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0A7C9683-FE7D-4C1B-B109-9898E61CE6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1684" y="2652658"/>
            <a:ext cx="50482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48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F2A3DD-A75B-465D-8E2A-CCFC920D9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400" dirty="0"/>
              <a:t>מישור גאוס –משמעות גרפית של המס המרוכב, הצמוד לו והנגדי להם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81C54F2-2338-4BD4-919B-C345A21DB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      </a:t>
            </a:r>
            <a:r>
              <a:rPr lang="he-IL" dirty="0"/>
              <a:t> </a:t>
            </a:r>
            <a:endParaRPr lang="en-US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7D9FD73-3F84-4AB6-9B9F-F6E19C8FB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6670" y="900249"/>
            <a:ext cx="11160000" cy="415251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0F338FAA-B8F6-488A-B31E-CEA3F4FC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4187" y="1978267"/>
            <a:ext cx="3062582" cy="3074499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75C57381-CFB9-4AFA-8A97-3E1936319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8075" y="2804923"/>
            <a:ext cx="810704" cy="197068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69837C9A-F35F-462B-80C2-A591839DF9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604" y="4071190"/>
            <a:ext cx="838986" cy="226244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6BB128E3-9C56-4230-89AE-687066FE19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445" y="1718387"/>
            <a:ext cx="5229225" cy="4219575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11B951E6-1D07-4100-9BC3-400F70D8B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6246" y="4124984"/>
            <a:ext cx="838986" cy="226244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id="{81D7D05E-1F78-46EE-8ECE-77E959A8DC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3349" y="3844946"/>
            <a:ext cx="838986" cy="226244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0A7C9683-FE7D-4C1B-B109-9898E61CE6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1684" y="2652658"/>
            <a:ext cx="504825" cy="323850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331A45C0-3BA9-4080-88A2-F34D117A13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1689" y="2644803"/>
            <a:ext cx="1323975" cy="714375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6F848A82-F8C1-453F-90BA-47C787127F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945" y="4087884"/>
            <a:ext cx="933450" cy="419100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DFAA3AAE-5F2F-45EC-AC61-856F89EB3E1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2967" y="4124984"/>
            <a:ext cx="952500" cy="542925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975CE421-75AE-4E57-BCB7-B1FEEA9A30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5755" y="2840453"/>
            <a:ext cx="80962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35413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1218</Words>
  <Application>Microsoft Office PowerPoint</Application>
  <PresentationFormat>מותאם אישית</PresentationFormat>
  <Paragraphs>261</Paragraphs>
  <Slides>44</Slides>
  <Notes>6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44</vt:i4>
      </vt:variant>
    </vt:vector>
  </HeadingPairs>
  <TitlesOfParts>
    <vt:vector size="49" baseType="lpstr">
      <vt:lpstr>Arial</vt:lpstr>
      <vt:lpstr>Calibri</vt:lpstr>
      <vt:lpstr>Cambria Math</vt:lpstr>
      <vt:lpstr>Varela Round</vt:lpstr>
      <vt:lpstr>ערכת נושא Office</vt:lpstr>
      <vt:lpstr>מערכת שיעורים למגזר החרדי</vt:lpstr>
      <vt:lpstr>מספרים מרוכבים  1</vt:lpstr>
      <vt:lpstr> </vt:lpstr>
      <vt:lpstr>מה נלמד היום </vt:lpstr>
      <vt:lpstr>הצגה תקנית (קרטזית) </vt:lpstr>
      <vt:lpstr>מספרים מרוכבים</vt:lpstr>
      <vt:lpstr>מספרים מרוכבים</vt:lpstr>
      <vt:lpstr>מישור גאוס – משמעות גרפית של המס המרוכב, הצמוד לו והנגדי להם</vt:lpstr>
      <vt:lpstr>מישור גאוס –משמעות גרפית של המס המרוכב, הצמוד לו והנגדי להם </vt:lpstr>
      <vt:lpstr>מישור גאוס –משמעות גרפית של המס המרוכב, הצמוד לו והנגדי להם </vt:lpstr>
      <vt:lpstr>פתרון משוואות </vt:lpstr>
      <vt:lpstr>פתרון משוואות </vt:lpstr>
      <vt:lpstr>פתרון משוואות </vt:lpstr>
      <vt:lpstr>פתרון משוואות </vt:lpstr>
      <vt:lpstr>פתרון משוואות </vt:lpstr>
      <vt:lpstr>פתרון משוואות </vt:lpstr>
      <vt:lpstr>פתרון משוואות </vt:lpstr>
      <vt:lpstr>פתרון משוואות </vt:lpstr>
      <vt:lpstr>פתרון משוואות </vt:lpstr>
      <vt:lpstr>המשך - משוואות</vt:lpstr>
      <vt:lpstr>המשך - משוואות</vt:lpstr>
      <vt:lpstr>המשך - משוואות</vt:lpstr>
      <vt:lpstr>המשך - משוואות</vt:lpstr>
      <vt:lpstr>המשך - משוואות</vt:lpstr>
      <vt:lpstr>המשך-משוואות</vt:lpstr>
      <vt:lpstr>המשך-משוואות</vt:lpstr>
      <vt:lpstr>המשך משוואות </vt:lpstr>
      <vt:lpstr>המשך משוואות </vt:lpstr>
      <vt:lpstr>המשך משוואות </vt:lpstr>
      <vt:lpstr>המשך משוואות </vt:lpstr>
      <vt:lpstr> פתרון משוואות בהצגה תקנית (קרטזית):</vt:lpstr>
      <vt:lpstr>חזקות של i</vt:lpstr>
      <vt:lpstr>חזקות של i</vt:lpstr>
      <vt:lpstr>חזקות של i</vt:lpstr>
      <vt:lpstr>המקום הגאומטרי של כל המספרים המרוכבים המקיימים:</vt:lpstr>
      <vt:lpstr>המקום הגאומטרי של כל המספרים המרוכבים   המקיימים:</vt:lpstr>
      <vt:lpstr>המקום הגאומטרי של כל המספרים המרוכבים   המקיימים:</vt:lpstr>
      <vt:lpstr>המקום הגאומטרי של כל המספרים המרוכבים   המקיימים:</vt:lpstr>
      <vt:lpstr>המקום הגאומטרי של כל המספרים המרוכבים המקיימים:</vt:lpstr>
      <vt:lpstr>המקום הגאומטרי של כל המספרים המרוכבים המקיימים:</vt:lpstr>
      <vt:lpstr>המקום הגאומטרי של כל המספרים המרוכבים המקיימים:</vt:lpstr>
      <vt:lpstr>המקום הגאומטרי של כל המספרים המרוכבים המקיימים:</vt:lpstr>
      <vt:lpstr>סיום מצגת 1</vt:lpstr>
      <vt:lpstr>השימוש ביצירות במהלך שידור זה נעשה לפי סעיף 27א לחוק זכות יוצרים, תשס"ח-2007. אם הינך בעל הזכויות באחת היצירות, באפשרותך לבקש מאיתנו לחדול מהשימוש ביצירה,  זאת באמצעות פנייה לדוא"ל  rights@education.gov.il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 Kaldaron</cp:lastModifiedBy>
  <cp:revision>91</cp:revision>
  <dcterms:created xsi:type="dcterms:W3CDTF">2020-03-15T19:13:03Z</dcterms:created>
  <dcterms:modified xsi:type="dcterms:W3CDTF">2020-07-12T07:05:42Z</dcterms:modified>
</cp:coreProperties>
</file>