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4"/>
  </p:notesMasterIdLst>
  <p:sldIdLst>
    <p:sldId id="397" r:id="rId2"/>
    <p:sldId id="394" r:id="rId3"/>
    <p:sldId id="263" r:id="rId4"/>
    <p:sldId id="344" r:id="rId5"/>
    <p:sldId id="389" r:id="rId6"/>
    <p:sldId id="390" r:id="rId7"/>
    <p:sldId id="391" r:id="rId8"/>
    <p:sldId id="345" r:id="rId9"/>
    <p:sldId id="368" r:id="rId10"/>
    <p:sldId id="346" r:id="rId11"/>
    <p:sldId id="347" r:id="rId12"/>
    <p:sldId id="369" r:id="rId13"/>
    <p:sldId id="371" r:id="rId14"/>
    <p:sldId id="372" r:id="rId15"/>
    <p:sldId id="373" r:id="rId16"/>
    <p:sldId id="398" r:id="rId17"/>
    <p:sldId id="358" r:id="rId18"/>
    <p:sldId id="354" r:id="rId19"/>
    <p:sldId id="355" r:id="rId20"/>
    <p:sldId id="356" r:id="rId21"/>
    <p:sldId id="357" r:id="rId22"/>
    <p:sldId id="374" r:id="rId23"/>
    <p:sldId id="399" r:id="rId24"/>
    <p:sldId id="351" r:id="rId25"/>
    <p:sldId id="352" r:id="rId26"/>
    <p:sldId id="353" r:id="rId27"/>
    <p:sldId id="375" r:id="rId28"/>
    <p:sldId id="376" r:id="rId29"/>
    <p:sldId id="380" r:id="rId30"/>
    <p:sldId id="377" r:id="rId31"/>
    <p:sldId id="378" r:id="rId32"/>
    <p:sldId id="379" r:id="rId33"/>
    <p:sldId id="381" r:id="rId34"/>
    <p:sldId id="382" r:id="rId35"/>
    <p:sldId id="383" r:id="rId36"/>
    <p:sldId id="384" r:id="rId37"/>
    <p:sldId id="385" r:id="rId38"/>
    <p:sldId id="388" r:id="rId39"/>
    <p:sldId id="365" r:id="rId40"/>
    <p:sldId id="366" r:id="rId41"/>
    <p:sldId id="367" r:id="rId42"/>
    <p:sldId id="281" r:id="rId4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10" initials="W" lastIdx="3" clrIdx="0">
    <p:extLst>
      <p:ext uri="{19B8F6BF-5375-455C-9EA6-DF929625EA0E}">
        <p15:presenceInfo xmlns:p15="http://schemas.microsoft.com/office/powerpoint/2012/main" userId="441c82f1974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FF6600"/>
    <a:srgbClr val="92D050"/>
    <a:srgbClr val="12B4BC"/>
    <a:srgbClr val="6CF0FF"/>
    <a:srgbClr val="E0E0E0"/>
    <a:srgbClr val="E6E6E6"/>
    <a:srgbClr val="11A4AB"/>
    <a:srgbClr val="8D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162" autoAdjust="0"/>
    <p:restoredTop sz="84153" autoAdjust="0"/>
  </p:normalViewPr>
  <p:slideViewPr>
    <p:cSldViewPr snapToGrid="0" snapToObjects="1">
      <p:cViewPr varScale="1">
        <p:scale>
          <a:sx n="86" d="100"/>
          <a:sy n="86" d="100"/>
        </p:scale>
        <p:origin x="1074" y="90"/>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ח'/אלול/תש"ף</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שלום לכולם,</a:t>
            </a:r>
          </a:p>
          <a:p>
            <a:pPr marL="0" lvl="0" indent="0" algn="r" rtl="0">
              <a:spcBef>
                <a:spcPts val="0"/>
              </a:spcBef>
              <a:spcAft>
                <a:spcPts val="0"/>
              </a:spcAft>
              <a:buNone/>
            </a:pPr>
            <a:r>
              <a:rPr lang="he-IL" dirty="0"/>
              <a:t>שמי שירה, שמחה שהצטרפתם אלי</a:t>
            </a:r>
            <a:r>
              <a:rPr lang="he-IL" baseline="0" dirty="0"/>
              <a:t> ללמוד יחד שיעור לשון.</a:t>
            </a:r>
            <a:endParaRPr dirty="0"/>
          </a:p>
        </p:txBody>
      </p:sp>
    </p:spTree>
    <p:extLst>
      <p:ext uri="{BB962C8B-B14F-4D97-AF65-F5344CB8AC3E}">
        <p14:creationId xmlns:p14="http://schemas.microsoft.com/office/powerpoint/2010/main" val="249430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ויש לנו כאן דוגמאות נוספות,</a:t>
            </a:r>
            <a:r>
              <a:rPr lang="he-IL" baseline="0" dirty="0"/>
              <a:t> הטבלה מחלקת לנו את הצירופים לנסמך וסומך,</a:t>
            </a:r>
          </a:p>
          <a:p>
            <a:r>
              <a:rPr lang="he-IL" baseline="0" dirty="0"/>
              <a:t>כששני השמות צמודים זה לזה הם יוצרים משמעות חדשה.</a:t>
            </a:r>
          </a:p>
          <a:p>
            <a:r>
              <a:rPr lang="he-IL" baseline="0" dirty="0"/>
              <a:t>המילים מחנך הכיתה- כל מילה יכולה לעמוד בפני עצמה ויש לה משמעות משלה, אבל ברגע ששתי המילים כצירוף סמיכות יש לנו משמעות חדשה.</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11</a:t>
            </a:fld>
            <a:endParaRPr lang="he-IL"/>
          </a:p>
        </p:txBody>
      </p:sp>
    </p:spTree>
    <p:extLst>
      <p:ext uri="{BB962C8B-B14F-4D97-AF65-F5344CB8AC3E}">
        <p14:creationId xmlns:p14="http://schemas.microsoft.com/office/powerpoint/2010/main" val="253109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נוכל</a:t>
            </a:r>
            <a:r>
              <a:rPr lang="he-IL" baseline="0" dirty="0"/>
              <a:t> לפגוש את הסמיכות גם בשמות של ספרים.</a:t>
            </a:r>
          </a:p>
          <a:p>
            <a:r>
              <a:rPr lang="he-IL" baseline="0" dirty="0"/>
              <a:t>הקראת השמות.</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301913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כעת נעבור למשימה, הקראת המשימה. </a:t>
            </a:r>
          </a:p>
          <a:p>
            <a:r>
              <a:rPr lang="he-IL" dirty="0"/>
              <a:t>אני</a:t>
            </a:r>
            <a:r>
              <a:rPr lang="he-IL" baseline="0" dirty="0"/>
              <a:t> ממתינה </a:t>
            </a:r>
            <a:r>
              <a:rPr lang="he-IL" dirty="0"/>
              <a:t>3 דקות.</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191997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ולפני שנעבור למשימה הבאה תוכלו</a:t>
            </a:r>
            <a:r>
              <a:rPr lang="he-IL" baseline="0" dirty="0"/>
              <a:t> לבדוק את תשובותיכם</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14</a:t>
            </a:fld>
            <a:endParaRPr lang="he-IL"/>
          </a:p>
        </p:txBody>
      </p:sp>
    </p:spTree>
    <p:extLst>
      <p:ext uri="{BB962C8B-B14F-4D97-AF65-F5344CB8AC3E}">
        <p14:creationId xmlns:p14="http://schemas.microsoft.com/office/powerpoint/2010/main" val="30055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הקראת</a:t>
            </a:r>
            <a:r>
              <a:rPr lang="he-IL" baseline="0" dirty="0"/>
              <a:t> המשימה. והסבר הדוגמה.</a:t>
            </a:r>
          </a:p>
          <a:p>
            <a:r>
              <a:rPr lang="he-IL" baseline="0" dirty="0"/>
              <a:t>אני ממתינה 2 דקות. בהצלחה!</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15</a:t>
            </a:fld>
            <a:endParaRPr lang="he-IL"/>
          </a:p>
        </p:txBody>
      </p:sp>
    </p:spTree>
    <p:extLst>
      <p:ext uri="{BB962C8B-B14F-4D97-AF65-F5344CB8AC3E}">
        <p14:creationId xmlns:p14="http://schemas.microsoft.com/office/powerpoint/2010/main" val="3564377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לפניכם</a:t>
            </a:r>
            <a:r>
              <a:rPr lang="he-IL" baseline="0" dirty="0"/>
              <a:t> דוגמאות לתשובות אפשריות.</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16</a:t>
            </a:fld>
            <a:endParaRPr lang="he-IL"/>
          </a:p>
        </p:txBody>
      </p:sp>
    </p:spTree>
    <p:extLst>
      <p:ext uri="{BB962C8B-B14F-4D97-AF65-F5344CB8AC3E}">
        <p14:creationId xmlns:p14="http://schemas.microsoft.com/office/powerpoint/2010/main" val="415010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במעבר לצורת הסמיכות הסיומת של הנסמך משתנה .</a:t>
            </a:r>
          </a:p>
          <a:p>
            <a:r>
              <a:rPr lang="he-IL" baseline="0" dirty="0"/>
              <a:t>בנקבה יחידה סיומת- ה, תהפוך ל-ת. המילים חלה ודבש בצירוף סמיכות יהפכו לחלת דבש.</a:t>
            </a:r>
          </a:p>
          <a:p>
            <a:r>
              <a:rPr lang="he-IL" baseline="0" dirty="0"/>
              <a:t>ברבים בזכר הסיומת מ' נשמטת והחיריק הופך לצירה מלא. דברים חכמים- דברי חכמים.</a:t>
            </a:r>
          </a:p>
          <a:p>
            <a:r>
              <a:rPr lang="he-IL" baseline="0" dirty="0"/>
              <a:t>אני מזכירה לכם שגם בשם המספר בזכר הה' הופכת </a:t>
            </a:r>
            <a:r>
              <a:rPr lang="he-IL" baseline="0" dirty="0" err="1"/>
              <a:t>לת</a:t>
            </a:r>
            <a:r>
              <a:rPr lang="he-IL" baseline="0" dirty="0"/>
              <a:t>'- לדוגמה שישה עפרונות יהפכו לששת העפרונות.</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17</a:t>
            </a:fld>
            <a:endParaRPr lang="he-IL"/>
          </a:p>
        </p:txBody>
      </p:sp>
    </p:spTree>
    <p:extLst>
      <p:ext uri="{BB962C8B-B14F-4D97-AF65-F5344CB8AC3E}">
        <p14:creationId xmlns:p14="http://schemas.microsoft.com/office/powerpoint/2010/main" val="1575179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דוגמה נוספת- שכונה ומגורים- יהפכו</a:t>
            </a:r>
            <a:r>
              <a:rPr lang="he-IL" baseline="0" dirty="0"/>
              <a:t> בסמיכות לשכונת מגורים,</a:t>
            </a:r>
          </a:p>
          <a:p>
            <a:r>
              <a:rPr lang="he-IL" baseline="0" dirty="0"/>
              <a:t>שוב אנחנו רואים שצורת נקבה יחידה, במקום ה בסוף המילה נקבל את האות ת'.</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18</a:t>
            </a:fld>
            <a:endParaRPr lang="he-IL"/>
          </a:p>
        </p:txBody>
      </p:sp>
    </p:spTree>
    <p:extLst>
      <p:ext uri="{BB962C8B-B14F-4D97-AF65-F5344CB8AC3E}">
        <p14:creationId xmlns:p14="http://schemas.microsoft.com/office/powerpoint/2010/main" val="149549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ודוגמאות</a:t>
            </a:r>
            <a:r>
              <a:rPr lang="he-IL" baseline="0" dirty="0"/>
              <a:t> נוספות- עוגת תפוחים, חלוקת תעודות.</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2880348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סיומת </a:t>
            </a:r>
            <a:r>
              <a:rPr lang="he-IL" dirty="0" err="1"/>
              <a:t>אים</a:t>
            </a:r>
            <a:r>
              <a:rPr lang="he-IL" dirty="0"/>
              <a:t> ברבים הופכת לצירה</a:t>
            </a:r>
            <a:r>
              <a:rPr lang="he-IL" baseline="0" dirty="0"/>
              <a:t> מלא- אי</a:t>
            </a:r>
            <a:r>
              <a:rPr lang="he-IL" dirty="0"/>
              <a:t>-</a:t>
            </a:r>
            <a:r>
              <a:rPr lang="he-IL" baseline="0" dirty="0"/>
              <a:t> דברים של חכמים יהיו בצירוף הסמיכות- דברי חכמים.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20</a:t>
            </a:fld>
            <a:endParaRPr lang="he-IL"/>
          </a:p>
        </p:txBody>
      </p:sp>
    </p:spTree>
    <p:extLst>
      <p:ext uri="{BB962C8B-B14F-4D97-AF65-F5344CB8AC3E}">
        <p14:creationId xmlns:p14="http://schemas.microsoft.com/office/powerpoint/2010/main" val="406080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הקראת השקופית.</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שברי הכוס, ראשי הממשלה.</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21</a:t>
            </a:fld>
            <a:endParaRPr lang="he-IL"/>
          </a:p>
        </p:txBody>
      </p:sp>
    </p:spTree>
    <p:extLst>
      <p:ext uri="{BB962C8B-B14F-4D97-AF65-F5344CB8AC3E}">
        <p14:creationId xmlns:p14="http://schemas.microsoft.com/office/powerpoint/2010/main" val="248442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ונעבור</a:t>
            </a:r>
            <a:r>
              <a:rPr lang="he-IL" baseline="0" dirty="0"/>
              <a:t> לתרגול קצר- הקראת התרגיל והדוגמה. חצי דקה</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9601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תוכלו</a:t>
            </a:r>
            <a:r>
              <a:rPr lang="he-IL" baseline="0" dirty="0"/>
              <a:t> לבדוק את תשובותיכם.</a:t>
            </a:r>
          </a:p>
          <a:p>
            <a:r>
              <a:rPr lang="he-IL" baseline="0" dirty="0"/>
              <a:t>אנו רואים את ההבדל בין צורת הנפרד- ברכות, לצורת הסמך ברכות, השינוי הוא בניקוד ולא בהרכב האותיות.</a:t>
            </a:r>
          </a:p>
          <a:p>
            <a:r>
              <a:rPr lang="he-IL" baseline="0" dirty="0"/>
              <a:t>וכן שְׂמָלוֹת בצורת נפרד ושִׂמְלוֹת בצורת הנסמך. נאמר שִׂמְלוֹת השבת וכן כִּבְשׂוֹת הצאן.</a:t>
            </a:r>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23</a:t>
            </a:fld>
            <a:endParaRPr lang="he-IL"/>
          </a:p>
        </p:txBody>
      </p:sp>
    </p:spTree>
    <p:extLst>
      <p:ext uri="{BB962C8B-B14F-4D97-AF65-F5344CB8AC3E}">
        <p14:creationId xmlns:p14="http://schemas.microsoft.com/office/powerpoint/2010/main" val="211764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יידוע הסמיכות- כיצד ניידע</a:t>
            </a:r>
            <a:r>
              <a:rPr lang="he-IL" baseline="0" dirty="0"/>
              <a:t> את הסמיכות?</a:t>
            </a:r>
          </a:p>
          <a:p>
            <a:r>
              <a:rPr lang="he-IL" baseline="0" dirty="0"/>
              <a:t>ה' הידיעה תצטרף אך ורק לסומך.</a:t>
            </a:r>
          </a:p>
          <a:p>
            <a:r>
              <a:rPr lang="he-IL" baseline="0" dirty="0"/>
              <a:t>בניגוד לסמיכות של שם עצם ותוארו ששם גם השם וגם התואר מיודעים כפי שלמדנו בשיעור הקודם.</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24</a:t>
            </a:fld>
            <a:endParaRPr lang="he-IL"/>
          </a:p>
        </p:txBody>
      </p:sp>
    </p:spTree>
    <p:extLst>
      <p:ext uri="{BB962C8B-B14F-4D97-AF65-F5344CB8AC3E}">
        <p14:creationId xmlns:p14="http://schemas.microsoft.com/office/powerpoint/2010/main" val="162327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יש דרכים נוספות ליידע סמיכות.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הקראת השקופית והסבר.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אפשר ליידע באמצעות שם עצם פרטי והוספת כינוי שייכות ולהקריא את הדוגמאות מהשקופית.</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596357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תרגול</a:t>
            </a:r>
            <a:r>
              <a:rPr lang="he-IL" baseline="0" dirty="0"/>
              <a:t> – הקראת המשימה, יש לכם חצי דקה. </a:t>
            </a:r>
          </a:p>
          <a:p>
            <a:r>
              <a:rPr lang="he-IL" baseline="0" dirty="0"/>
              <a:t>כמו שאמרנו- ה' הידיעה תמיד תצטרף לסומך.</a:t>
            </a:r>
          </a:p>
          <a:p>
            <a:r>
              <a:rPr lang="he-IL" baseline="0" dirty="0"/>
              <a:t>נאמר- עורך הדין, להקת האריות...</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26</a:t>
            </a:fld>
            <a:endParaRPr lang="he-IL"/>
          </a:p>
        </p:txBody>
      </p:sp>
    </p:spTree>
    <p:extLst>
      <p:ext uri="{BB962C8B-B14F-4D97-AF65-F5344CB8AC3E}">
        <p14:creationId xmlns:p14="http://schemas.microsoft.com/office/powerpoint/2010/main" val="277001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הזו נתרגל את שלוש דרכי</a:t>
            </a:r>
            <a:r>
              <a:rPr lang="he-IL" baseline="0" dirty="0"/>
              <a:t> היידוע שלמדנו: באמצעות ה' הידיעה, ש"ע פרטי ושייכות. </a:t>
            </a:r>
          </a:p>
          <a:p>
            <a:r>
              <a:rPr lang="he-IL" baseline="0" dirty="0"/>
              <a:t>הקראת המשימה.</a:t>
            </a:r>
          </a:p>
          <a:p>
            <a:r>
              <a:rPr lang="he-IL" dirty="0"/>
              <a:t>דקה המתנה.</a:t>
            </a:r>
          </a:p>
          <a:p>
            <a:r>
              <a:rPr lang="he-IL" dirty="0"/>
              <a:t>עד</a:t>
            </a:r>
            <a:r>
              <a:rPr lang="he-IL" baseline="0" dirty="0"/>
              <a:t> כאן ראינו איך ניידע סמיכות, מה קורה כשאנחנו רוצים לומר צירוף סמיכות ברבים?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3729170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לנו אפשרויות</a:t>
            </a:r>
            <a:r>
              <a:rPr lang="he-IL" baseline="0" dirty="0"/>
              <a:t> שונות כדי לרבות את צירופי הסמיכות.</a:t>
            </a:r>
          </a:p>
          <a:p>
            <a:r>
              <a:rPr lang="he-IL" baseline="0" dirty="0"/>
              <a:t>לדוגמה- בית ספר- ריבוי: האם יהיה בתי ספרים? לא, רק הנסמך הופך לרבים,</a:t>
            </a:r>
          </a:p>
          <a:p>
            <a:r>
              <a:rPr lang="he-IL" baseline="0" dirty="0"/>
              <a:t>בואו נכיר אפשרויות ריבוי נוספות. </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28</a:t>
            </a:fld>
            <a:endParaRPr lang="he-IL"/>
          </a:p>
        </p:txBody>
      </p:sp>
    </p:spTree>
    <p:extLst>
      <p:ext uri="{BB962C8B-B14F-4D97-AF65-F5344CB8AC3E}">
        <p14:creationId xmlns:p14="http://schemas.microsoft.com/office/powerpoint/2010/main" val="391595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הקראת השקופית.</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29</a:t>
            </a:fld>
            <a:endParaRPr lang="he-IL"/>
          </a:p>
        </p:txBody>
      </p:sp>
    </p:spTree>
    <p:extLst>
      <p:ext uri="{BB962C8B-B14F-4D97-AF65-F5344CB8AC3E}">
        <p14:creationId xmlns:p14="http://schemas.microsoft.com/office/powerpoint/2010/main" val="3589633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כשהנסמך הוא בזכר</a:t>
            </a:r>
            <a:r>
              <a:rPr lang="he-IL" baseline="0" dirty="0"/>
              <a:t> ה- 'י' של הרבים נשארת.</a:t>
            </a:r>
          </a:p>
          <a:p>
            <a:r>
              <a:rPr lang="he-IL" baseline="0" dirty="0"/>
              <a:t>צמחים הופך לצמחי, בתים הופך לבתי.</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30</a:t>
            </a:fld>
            <a:endParaRPr lang="he-IL"/>
          </a:p>
        </p:txBody>
      </p:sp>
    </p:spTree>
    <p:extLst>
      <p:ext uri="{BB962C8B-B14F-4D97-AF65-F5344CB8AC3E}">
        <p14:creationId xmlns:p14="http://schemas.microsoft.com/office/powerpoint/2010/main" val="424674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לפנינו צירופי סמיכות, אגרת המלך, איש אשכולות,</a:t>
            </a:r>
            <a:r>
              <a:rPr lang="he-IL" baseline="0" dirty="0"/>
              <a:t> עוגת שוקולד ועוד נוספים שאנחנו רואים בשקופית שלפנינו.</a:t>
            </a:r>
          </a:p>
          <a:p>
            <a:r>
              <a:rPr lang="he-IL" baseline="0" dirty="0"/>
              <a:t>לצירופי הסמיכות יש משמעויות שונות. מהן המשמעויות האפשריות?</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4</a:t>
            </a:fld>
            <a:endParaRPr lang="he-IL"/>
          </a:p>
        </p:txBody>
      </p:sp>
    </p:spTree>
    <p:extLst>
      <p:ext uri="{BB962C8B-B14F-4D97-AF65-F5344CB8AC3E}">
        <p14:creationId xmlns:p14="http://schemas.microsoft.com/office/powerpoint/2010/main" val="3100446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a:t>לעומז</a:t>
            </a:r>
            <a:r>
              <a:rPr lang="he-IL" dirty="0"/>
              <a:t>"</a:t>
            </a:r>
            <a:r>
              <a:rPr lang="he-IL" baseline="0" dirty="0"/>
              <a:t> בנקבה- אין שינוי בצורת הרבים בסמיכות.</a:t>
            </a:r>
          </a:p>
          <a:p>
            <a:r>
              <a:rPr lang="he-IL" baseline="0" dirty="0"/>
              <a:t>ועדה- ועדות, ועדות הרווחה.</a:t>
            </a:r>
          </a:p>
          <a:p>
            <a:r>
              <a:rPr lang="he-IL" baseline="0" dirty="0"/>
              <a:t>עוגות בנפרד ועוגות סולת בסמיכות. </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31</a:t>
            </a:fld>
            <a:endParaRPr lang="he-IL"/>
          </a:p>
        </p:txBody>
      </p:sp>
    </p:spTree>
    <p:extLst>
      <p:ext uri="{BB962C8B-B14F-4D97-AF65-F5344CB8AC3E}">
        <p14:creationId xmlns:p14="http://schemas.microsoft.com/office/powerpoint/2010/main" val="279097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דקה המתנה.</a:t>
            </a:r>
          </a:p>
          <a:p>
            <a:r>
              <a:rPr lang="he-IL" dirty="0"/>
              <a:t>אך יש גם</a:t>
            </a:r>
            <a:r>
              <a:rPr lang="he-IL" baseline="0" dirty="0"/>
              <a:t> מקרים שבהם נרבה את שתי המילים שבסמיכות.</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32</a:t>
            </a:fld>
            <a:endParaRPr lang="he-IL"/>
          </a:p>
        </p:txBody>
      </p:sp>
    </p:spTree>
    <p:extLst>
      <p:ext uri="{BB962C8B-B14F-4D97-AF65-F5344CB8AC3E}">
        <p14:creationId xmlns:p14="http://schemas.microsoft.com/office/powerpoint/2010/main" val="1123323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לדוגמה...</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3767851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צירופים שאפשר לרבות את הסומך</a:t>
            </a:r>
            <a:r>
              <a:rPr lang="he-IL" baseline="0" dirty="0"/>
              <a:t> וגם את הנסמך – סגני מנהלים.</a:t>
            </a:r>
          </a:p>
          <a:p>
            <a:r>
              <a:rPr lang="he-IL" baseline="0" dirty="0"/>
              <a:t>ולעתים ריבוי רק של הנסמך- סגני מנהל.</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1830591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הקראת השקופית</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35</a:t>
            </a:fld>
            <a:endParaRPr lang="he-IL"/>
          </a:p>
        </p:txBody>
      </p:sp>
    </p:spTree>
    <p:extLst>
      <p:ext uri="{BB962C8B-B14F-4D97-AF65-F5344CB8AC3E}">
        <p14:creationId xmlns:p14="http://schemas.microsoft.com/office/powerpoint/2010/main" val="3961285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נראה</a:t>
            </a:r>
            <a:r>
              <a:rPr lang="he-IL" baseline="0" dirty="0"/>
              <a:t> דוגמאות של צירופים שביסודם הסומך הוא ברבים. אבל הצירוף הראשוני הוא ביחיד,</a:t>
            </a:r>
          </a:p>
          <a:p>
            <a:r>
              <a:rPr lang="he-IL" baseline="0" dirty="0"/>
              <a:t>כדי לרבות את הצירוף כולו נהפוך </a:t>
            </a:r>
            <a:r>
              <a:rPr lang="he-IL" baseline="0"/>
              <a:t>את הנסמך </a:t>
            </a:r>
            <a:r>
              <a:rPr lang="he-IL" baseline="0" dirty="0"/>
              <a:t>לרבים, גן ילדים- גני ילדים ברבים.</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36</a:t>
            </a:fld>
            <a:endParaRPr lang="he-IL"/>
          </a:p>
        </p:txBody>
      </p:sp>
    </p:spTree>
    <p:extLst>
      <p:ext uri="{BB962C8B-B14F-4D97-AF65-F5344CB8AC3E}">
        <p14:creationId xmlns:p14="http://schemas.microsoft.com/office/powerpoint/2010/main" val="1857000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2 דקות.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2367856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לפניכם קטע מעניין , קראו אותו. חצי דקה המתנה </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38</a:t>
            </a:fld>
            <a:endParaRPr lang="he-IL"/>
          </a:p>
        </p:txBody>
      </p:sp>
    </p:spTree>
    <p:extLst>
      <p:ext uri="{BB962C8B-B14F-4D97-AF65-F5344CB8AC3E}">
        <p14:creationId xmlns:p14="http://schemas.microsoft.com/office/powerpoint/2010/main" val="373839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חצי</a:t>
            </a:r>
            <a:r>
              <a:rPr lang="he-IL" baseline="0" dirty="0"/>
              <a:t> דקה התנה לקריאה.</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39</a:t>
            </a:fld>
            <a:endParaRPr lang="he-IL"/>
          </a:p>
        </p:txBody>
      </p:sp>
    </p:spTree>
    <p:extLst>
      <p:ext uri="{BB962C8B-B14F-4D97-AF65-F5344CB8AC3E}">
        <p14:creationId xmlns:p14="http://schemas.microsoft.com/office/powerpoint/2010/main" val="217612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he-IL" dirty="0"/>
          </a:p>
          <a:p>
            <a:pPr marL="0" lvl="0" indent="0" algn="r" rtl="0">
              <a:spcBef>
                <a:spcPts val="0"/>
              </a:spcBef>
              <a:spcAft>
                <a:spcPts val="0"/>
              </a:spcAft>
              <a:buNone/>
            </a:pPr>
            <a:r>
              <a:rPr lang="he-IL" dirty="0"/>
              <a:t>הקראת השקופית.</a:t>
            </a:r>
            <a:endParaRPr dirty="0"/>
          </a:p>
        </p:txBody>
      </p:sp>
    </p:spTree>
    <p:extLst>
      <p:ext uri="{BB962C8B-B14F-4D97-AF65-F5344CB8AC3E}">
        <p14:creationId xmlns:p14="http://schemas.microsoft.com/office/powerpoint/2010/main" val="258191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ניתן לראות שיש</a:t>
            </a:r>
            <a:r>
              <a:rPr lang="he-IL" baseline="0" dirty="0"/>
              <a:t> צירופים שמבטאים שייכות , כמו למשל: רחובות העיר, פנסי הרחוב- פנסים של הרחוב.</a:t>
            </a:r>
          </a:p>
          <a:p>
            <a:r>
              <a:rPr lang="he-IL" baseline="0" dirty="0"/>
              <a:t>יש צירוף סמיכות המבטא חומר- טבעת זהב- טבעת העשויה זהב, לוח אבן- לוח העשוי אבן</a:t>
            </a:r>
          </a:p>
          <a:p>
            <a:r>
              <a:rPr lang="he-IL" baseline="0" dirty="0"/>
              <a:t>ישנו צירוף סמיכות המבטא אמצעי- </a:t>
            </a:r>
            <a:r>
              <a:rPr lang="he-IL" baseline="0" dirty="0" err="1"/>
              <a:t>אוניית</a:t>
            </a:r>
            <a:r>
              <a:rPr lang="he-IL" baseline="0" dirty="0"/>
              <a:t> קיטור, תנור נפט- תנור הפועל ע"י נפט.</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1998166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תודה שהייתם איתי, בהצלחה בהמשך!</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41</a:t>
            </a:fld>
            <a:endParaRPr lang="he-IL"/>
          </a:p>
        </p:txBody>
      </p:sp>
    </p:spTree>
    <p:extLst>
      <p:ext uri="{BB962C8B-B14F-4D97-AF65-F5344CB8AC3E}">
        <p14:creationId xmlns:p14="http://schemas.microsoft.com/office/powerpoint/2010/main" val="3515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סמיכות</a:t>
            </a:r>
            <a:r>
              <a:rPr lang="he-IL" baseline="0" dirty="0"/>
              <a:t> המבטאת ייעוד/ מטרה- מטוסי קרב- מטוסים המיועדים לקרב וכו'</a:t>
            </a:r>
          </a:p>
          <a:p>
            <a:r>
              <a:rPr lang="he-IL" baseline="0" dirty="0"/>
              <a:t>תכולה- כוס קפה, מכולת אשפה.</a:t>
            </a:r>
          </a:p>
          <a:p>
            <a:r>
              <a:rPr lang="he-IL" baseline="0" dirty="0"/>
              <a:t>סמיכות המבטאת צורה- עיני שקד- עיניים בצורת שקד, עוגת קומות.</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6</a:t>
            </a:fld>
            <a:endParaRPr lang="he-IL"/>
          </a:p>
        </p:txBody>
      </p:sp>
    </p:spTree>
    <p:extLst>
      <p:ext uri="{BB962C8B-B14F-4D97-AF65-F5344CB8AC3E}">
        <p14:creationId xmlns:p14="http://schemas.microsoft.com/office/powerpoint/2010/main" val="416190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סמיכות</a:t>
            </a:r>
            <a:r>
              <a:rPr lang="he-IL" baseline="0" dirty="0"/>
              <a:t> יכולה להיות גם בשם פרטי- הר מירון, נחל פולג.</a:t>
            </a:r>
          </a:p>
          <a:p>
            <a:r>
              <a:rPr lang="he-IL" baseline="0" dirty="0"/>
              <a:t>הסמיכות יכולה להיות גם בקשר של הפלגה- היוצרת משמעות של "ביותר" ,העצמה- פלאי פלאים, קולי קולות.</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7</a:t>
            </a:fld>
            <a:endParaRPr lang="he-IL"/>
          </a:p>
        </p:txBody>
      </p:sp>
    </p:spTree>
    <p:extLst>
      <p:ext uri="{BB962C8B-B14F-4D97-AF65-F5344CB8AC3E}">
        <p14:creationId xmlns:p14="http://schemas.microsoft.com/office/powerpoint/2010/main" val="156339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פרוש המילה סמיכות? לפנינו הגדרה מילונית.</a:t>
            </a:r>
          </a:p>
          <a:p>
            <a:r>
              <a:rPr lang="he-IL" dirty="0"/>
              <a:t>הקראת הפירושים.</a:t>
            </a:r>
            <a:r>
              <a:rPr lang="he-IL" baseline="0" dirty="0"/>
              <a:t> וכמובן, הפירוש המתאים ביותר לסמיכות שאנחנו מדברים זהו הפירוש האחרון.</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8</a:t>
            </a:fld>
            <a:endParaRPr lang="he-IL"/>
          </a:p>
        </p:txBody>
      </p:sp>
    </p:spTree>
    <p:extLst>
      <p:ext uri="{BB962C8B-B14F-4D97-AF65-F5344CB8AC3E}">
        <p14:creationId xmlns:p14="http://schemas.microsoft.com/office/powerpoint/2010/main" val="75077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הקראת השקופית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9</a:t>
            </a:fld>
            <a:endParaRPr lang="he-IL"/>
          </a:p>
        </p:txBody>
      </p:sp>
    </p:spTree>
    <p:extLst>
      <p:ext uri="{BB962C8B-B14F-4D97-AF65-F5344CB8AC3E}">
        <p14:creationId xmlns:p14="http://schemas.microsoft.com/office/powerpoint/2010/main" val="3378954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והנה דוגמה- בית</a:t>
            </a:r>
            <a:r>
              <a:rPr lang="he-IL" baseline="0" dirty="0"/>
              <a:t> ספר- המילה הראשונה- בית משמשת כנסמך,</a:t>
            </a:r>
          </a:p>
          <a:p>
            <a:r>
              <a:rPr lang="he-IL" baseline="0" dirty="0"/>
              <a:t>המילה </a:t>
            </a:r>
            <a:r>
              <a:rPr lang="he-IL" baseline="0" dirty="0" err="1"/>
              <a:t>השניה</a:t>
            </a:r>
            <a:r>
              <a:rPr lang="he-IL" baseline="0" dirty="0"/>
              <a:t>- ספר, משמשת כסומך</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2953062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642"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07175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81171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701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1" y="2693989"/>
            <a:ext cx="10363200" cy="1470025"/>
          </a:xfrm>
        </p:spPr>
        <p:txBody>
          <a:bodyPr vert="horz" lIns="91440" tIns="45720" rIns="91440" bIns="45720" rtlCol="1" anchor="ctr">
            <a:normAutofit/>
          </a:bodyPr>
          <a:lstStyle>
            <a:lvl1pPr rtl="1">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410588"/>
            <a:ext cx="3246400"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287211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טי השיעור, מקצוע ו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4000014" cy="2978963"/>
          </a:xfrm>
          <a:prstGeom prst="roundRect">
            <a:avLst>
              <a:gd name="adj" fmla="val 50000"/>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7" name="מלבן מעוגל 6"/>
          <p:cNvSpPr/>
          <p:nvPr userDrawn="1"/>
        </p:nvSpPr>
        <p:spPr>
          <a:xfrm>
            <a:off x="7329949" y="6240593"/>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872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לבן מעוגל 7">
            <a:extLst>
              <a:ext uri="{FF2B5EF4-FFF2-40B4-BE49-F238E27FC236}">
                <a16:creationId xmlns:a16="http://schemas.microsoft.com/office/drawing/2014/main" id="{F6801116-CC43-4B2A-8C30-E06B51438E5F}"/>
              </a:ext>
            </a:extLst>
          </p:cNvPr>
          <p:cNvSpPr/>
          <p:nvPr userDrawn="1"/>
        </p:nvSpPr>
        <p:spPr>
          <a:xfrm>
            <a:off x="9066088" y="593003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Rectangle 15">
            <a:extLst>
              <a:ext uri="{FF2B5EF4-FFF2-40B4-BE49-F238E27FC236}">
                <a16:creationId xmlns:a16="http://schemas.microsoft.com/office/drawing/2014/main" id="{083851AC-7C39-4D24-80F3-E23F47BEFFD4}"/>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AEE328-D2C3-444A-8724-BDAF608C4860}"/>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96B898-2CF0-49F5-BBD6-BB8ACC47A495}"/>
              </a:ext>
            </a:extLst>
          </p:cNvPr>
          <p:cNvSpPr/>
          <p:nvPr userDrawn="1"/>
        </p:nvSpPr>
        <p:spPr>
          <a:xfrm rot="5400000">
            <a:off x="10107939"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EA7E53-F4C8-4E78-8841-55D753889071}"/>
              </a:ext>
            </a:extLst>
          </p:cNvPr>
          <p:cNvSpPr/>
          <p:nvPr userDrawn="1"/>
        </p:nvSpPr>
        <p:spPr>
          <a:xfrm>
            <a:off x="-3246402" y="-426720"/>
            <a:ext cx="3246401" cy="80785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כותרת 1">
            <a:extLst>
              <a:ext uri="{FF2B5EF4-FFF2-40B4-BE49-F238E27FC236}">
                <a16:creationId xmlns:a16="http://schemas.microsoft.com/office/drawing/2014/main" id="{6AF90618-5011-488D-8577-8090B2BE5488}"/>
              </a:ext>
            </a:extLst>
          </p:cNvPr>
          <p:cNvSpPr>
            <a:spLocks noGrp="1"/>
          </p:cNvSpPr>
          <p:nvPr>
            <p:ph type="ctrTitle"/>
          </p:nvPr>
        </p:nvSpPr>
        <p:spPr>
          <a:xfrm>
            <a:off x="696000" y="1400768"/>
            <a:ext cx="10800000"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23" name="Google Shape;11;p2">
            <a:extLst>
              <a:ext uri="{FF2B5EF4-FFF2-40B4-BE49-F238E27FC236}">
                <a16:creationId xmlns:a16="http://schemas.microsoft.com/office/drawing/2014/main" id="{60774046-55DB-47C4-8731-49E4A217CD42}"/>
              </a:ext>
            </a:extLst>
          </p:cNvPr>
          <p:cNvSpPr txBox="1">
            <a:spLocks noGrp="1"/>
          </p:cNvSpPr>
          <p:nvPr>
            <p:ph type="subTitle" idx="1"/>
          </p:nvPr>
        </p:nvSpPr>
        <p:spPr>
          <a:xfrm>
            <a:off x="696000" y="2798300"/>
            <a:ext cx="10800000" cy="72000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24" name="מציין מיקום תוכן 2">
            <a:extLst>
              <a:ext uri="{FF2B5EF4-FFF2-40B4-BE49-F238E27FC236}">
                <a16:creationId xmlns:a16="http://schemas.microsoft.com/office/drawing/2014/main" id="{4EE53297-C04D-4B07-99F8-BCEC4E3B9EB8}"/>
              </a:ext>
            </a:extLst>
          </p:cNvPr>
          <p:cNvSpPr>
            <a:spLocks noGrp="1"/>
          </p:cNvSpPr>
          <p:nvPr>
            <p:ph idx="10"/>
          </p:nvPr>
        </p:nvSpPr>
        <p:spPr>
          <a:xfrm>
            <a:off x="696000" y="3655832"/>
            <a:ext cx="10800000" cy="720000"/>
          </a:xfrm>
        </p:spPr>
        <p:txBody>
          <a:bodyPr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20" name="מציין מיקום של מספר שקופית 22">
            <a:extLst>
              <a:ext uri="{FF2B5EF4-FFF2-40B4-BE49-F238E27FC236}">
                <a16:creationId xmlns:a16="http://schemas.microsoft.com/office/drawing/2014/main" id="{58C13A1B-004E-44B4-BBDC-E08548A96B81}"/>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1">
    <p:spTree>
      <p:nvGrpSpPr>
        <p:cNvPr id="1" name=""/>
        <p:cNvGrpSpPr/>
        <p:nvPr/>
      </p:nvGrpSpPr>
      <p:grpSpPr>
        <a:xfrm>
          <a:off x="0" y="0"/>
          <a:ext cx="0" cy="0"/>
          <a:chOff x="0" y="0"/>
          <a:chExt cx="0" cy="0"/>
        </a:xfrm>
      </p:grpSpPr>
      <p:sp>
        <p:nvSpPr>
          <p:cNvPr id="11" name="מלבן מעוגל 10">
            <a:extLst>
              <a:ext uri="{FF2B5EF4-FFF2-40B4-BE49-F238E27FC236}">
                <a16:creationId xmlns:a16="http://schemas.microsoft.com/office/drawing/2014/main" id="{EAE132D4-D270-4859-A0A8-0EABA938935B}"/>
              </a:ext>
            </a:extLst>
          </p:cNvPr>
          <p:cNvSpPr/>
          <p:nvPr userDrawn="1"/>
        </p:nvSpPr>
        <p:spPr>
          <a:xfrm>
            <a:off x="6581228" y="6447542"/>
            <a:ext cx="5993234"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6">
            <a:extLst>
              <a:ext uri="{FF2B5EF4-FFF2-40B4-BE49-F238E27FC236}">
                <a16:creationId xmlns:a16="http://schemas.microsoft.com/office/drawing/2014/main" id="{8A467694-CC08-4C30-BF05-885FCBD4CAB0}"/>
              </a:ext>
            </a:extLst>
          </p:cNvPr>
          <p:cNvSpPr/>
          <p:nvPr userDrawn="1"/>
        </p:nvSpPr>
        <p:spPr>
          <a:xfrm>
            <a:off x="9704146" y="5381191"/>
            <a:ext cx="3496396" cy="442359"/>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6" name="מציין מיקום תוכן 5"/>
          <p:cNvSpPr>
            <a:spLocks noGrp="1"/>
          </p:cNvSpPr>
          <p:nvPr>
            <p:ph sz="quarter" idx="4"/>
          </p:nvPr>
        </p:nvSpPr>
        <p:spPr>
          <a:xfrm>
            <a:off x="515273" y="998859"/>
            <a:ext cx="11161453" cy="4062435"/>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2" name="כותרת 1"/>
          <p:cNvSpPr>
            <a:spLocks noGrp="1"/>
          </p:cNvSpPr>
          <p:nvPr>
            <p:ph type="title"/>
          </p:nvPr>
        </p:nvSpPr>
        <p:spPr>
          <a:xfrm>
            <a:off x="1024128" y="155448"/>
            <a:ext cx="9802206"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226982" y="101748"/>
            <a:ext cx="2160598" cy="21681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54055" y="390797"/>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53219EEB-A406-4AC2-B87E-54A955D7D483}"/>
              </a:ext>
            </a:extLst>
          </p:cNvPr>
          <p:cNvSpPr/>
          <p:nvPr userDrawn="1"/>
        </p:nvSpPr>
        <p:spPr>
          <a:xfrm>
            <a:off x="7978665" y="5944772"/>
            <a:ext cx="4766811" cy="38154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Rectangle 11">
            <a:extLst>
              <a:ext uri="{FF2B5EF4-FFF2-40B4-BE49-F238E27FC236}">
                <a16:creationId xmlns:a16="http://schemas.microsoft.com/office/drawing/2014/main" id="{DB5BA376-F667-4A43-9264-CB356AE2FBF1}"/>
              </a:ext>
            </a:extLst>
          </p:cNvPr>
          <p:cNvSpPr/>
          <p:nvPr userDrawn="1"/>
        </p:nvSpPr>
        <p:spPr>
          <a:xfrm rot="5400000">
            <a:off x="9936561" y="2157343"/>
            <a:ext cx="735717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CE73A552-D52C-4EE0-9E7A-557CEB6CE479}"/>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6" name="Rectangle 15">
            <a:extLst>
              <a:ext uri="{FF2B5EF4-FFF2-40B4-BE49-F238E27FC236}">
                <a16:creationId xmlns:a16="http://schemas.microsoft.com/office/drawing/2014/main" id="{45208D21-C13C-48D3-8634-05FCD1520B3D}"/>
              </a:ext>
            </a:extLst>
          </p:cNvPr>
          <p:cNvSpPr/>
          <p:nvPr userDrawn="1"/>
        </p:nvSpPr>
        <p:spPr>
          <a:xfrm>
            <a:off x="5903744" y="6876112"/>
            <a:ext cx="6894095" cy="149330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FFA872-60FE-48B4-B509-3F90F2F53575}"/>
              </a:ext>
            </a:extLst>
          </p:cNvPr>
          <p:cNvSpPr/>
          <p:nvPr userDrawn="1"/>
        </p:nvSpPr>
        <p:spPr>
          <a:xfrm>
            <a:off x="-2191928" y="-31850"/>
            <a:ext cx="2165034"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02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2">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3" y="1024128"/>
            <a:ext cx="11161453" cy="457200"/>
          </a:xfrm>
        </p:spPr>
        <p:txBody>
          <a:bodyPr lIns="0" tIns="0" rIns="0" bIns="0" anchor="ctr">
            <a:noAutofit/>
          </a:bodyPr>
          <a:lstStyle>
            <a:lvl1pPr marL="0" indent="0" algn="r">
              <a:buNone/>
              <a:defRPr sz="3000" b="1">
                <a:solidFill>
                  <a:srgbClr val="12B4BC"/>
                </a:solidFill>
                <a:latin typeface="Varela Round" pitchFamily="2" charset="-79"/>
                <a:cs typeface="Varela Round" panose="00000500000000000000"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567973"/>
            <a:ext cx="11161453" cy="3522187"/>
          </a:xfrm>
        </p:spPr>
        <p:txBody>
          <a:bodyPr>
            <a:normAutofit/>
          </a:bodyPr>
          <a:lstStyle>
            <a:lvl1pPr marL="268288" indent="-268288">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anose="00000500000000000000"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377633" y="110284"/>
            <a:ext cx="2105524"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729189" y="435139"/>
            <a:ext cx="2615798" cy="32187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0" name="מלבן מעוגל 6">
            <a:extLst>
              <a:ext uri="{FF2B5EF4-FFF2-40B4-BE49-F238E27FC236}">
                <a16:creationId xmlns:a16="http://schemas.microsoft.com/office/drawing/2014/main" id="{8A91BCC4-EC47-43E2-9595-B89F757E1A7A}"/>
              </a:ext>
            </a:extLst>
          </p:cNvPr>
          <p:cNvSpPr/>
          <p:nvPr userDrawn="1"/>
        </p:nvSpPr>
        <p:spPr>
          <a:xfrm>
            <a:off x="9323387" y="5555326"/>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a:extLst>
              <a:ext uri="{FF2B5EF4-FFF2-40B4-BE49-F238E27FC236}">
                <a16:creationId xmlns:a16="http://schemas.microsoft.com/office/drawing/2014/main" id="{238EE3F7-5012-4191-9ABD-A8E69370622E}"/>
              </a:ext>
            </a:extLst>
          </p:cNvPr>
          <p:cNvSpPr/>
          <p:nvPr userDrawn="1"/>
        </p:nvSpPr>
        <p:spPr>
          <a:xfrm>
            <a:off x="8679109" y="6024163"/>
            <a:ext cx="4127100"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מספר שקופית 22">
            <a:extLst>
              <a:ext uri="{FF2B5EF4-FFF2-40B4-BE49-F238E27FC236}">
                <a16:creationId xmlns:a16="http://schemas.microsoft.com/office/drawing/2014/main" id="{31BF6EDC-D21A-4961-802C-6C57056DED88}"/>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
        <p:nvSpPr>
          <p:cNvPr id="14" name="מלבן מעוגל 6">
            <a:extLst>
              <a:ext uri="{FF2B5EF4-FFF2-40B4-BE49-F238E27FC236}">
                <a16:creationId xmlns:a16="http://schemas.microsoft.com/office/drawing/2014/main" id="{09765D6C-4312-45BD-AEDC-93B641915820}"/>
              </a:ext>
            </a:extLst>
          </p:cNvPr>
          <p:cNvSpPr/>
          <p:nvPr userDrawn="1"/>
        </p:nvSpPr>
        <p:spPr>
          <a:xfrm>
            <a:off x="11005702" y="5213334"/>
            <a:ext cx="2372591" cy="2513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Rectangle 11">
            <a:extLst>
              <a:ext uri="{FF2B5EF4-FFF2-40B4-BE49-F238E27FC236}">
                <a16:creationId xmlns:a16="http://schemas.microsoft.com/office/drawing/2014/main" id="{0D0EF58C-1955-4299-80B8-7931E9453E0B}"/>
              </a:ext>
            </a:extLst>
          </p:cNvPr>
          <p:cNvSpPr/>
          <p:nvPr userDrawn="1"/>
        </p:nvSpPr>
        <p:spPr>
          <a:xfrm rot="5400000">
            <a:off x="10107939" y="1954539"/>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E651A-F01C-47F6-93CB-FED077AFFFB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כותרת ותוכן פריסה 3">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2134"/>
            <a:ext cx="9802368" cy="720000"/>
          </a:xfrm>
        </p:spPr>
        <p:txBody>
          <a:bodyPr lIns="36000" tIns="0" rIns="36000" bIns="0">
            <a:noAutofit/>
          </a:bodyPr>
          <a:lstStyle>
            <a:lvl1pPr marL="0"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1024128" y="1049185"/>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234936" y="5807316"/>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11218431" y="239177"/>
            <a:ext cx="1706880" cy="4583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388620" y="6235866"/>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0" name="Rectangle 9">
            <a:extLst>
              <a:ext uri="{FF2B5EF4-FFF2-40B4-BE49-F238E27FC236}">
                <a16:creationId xmlns:a16="http://schemas.microsoft.com/office/drawing/2014/main" id="{FFC6E834-92B3-4A32-920C-9FA2D6987411}"/>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D60292-D9F7-4A35-9D0A-68A9095BDE1E}"/>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53CA14-A360-48A3-A071-94DFC2B62EDC}"/>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536A81-6863-4B7C-BB9A-6F6DBBAB87E2}"/>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ציין מיקום של מספר שקופית 22">
            <a:extLst>
              <a:ext uri="{FF2B5EF4-FFF2-40B4-BE49-F238E27FC236}">
                <a16:creationId xmlns:a16="http://schemas.microsoft.com/office/drawing/2014/main" id="{6A93F88D-0694-4107-9D3A-245864065D84}"/>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פריסה 4">
    <p:spTree>
      <p:nvGrpSpPr>
        <p:cNvPr id="1" name=""/>
        <p:cNvGrpSpPr/>
        <p:nvPr/>
      </p:nvGrpSpPr>
      <p:grpSpPr>
        <a:xfrm>
          <a:off x="0" y="0"/>
          <a:ext cx="0" cy="0"/>
          <a:chOff x="0" y="0"/>
          <a:chExt cx="0" cy="0"/>
        </a:xfrm>
      </p:grpSpPr>
      <p:sp>
        <p:nvSpPr>
          <p:cNvPr id="2" name="כותרת 1"/>
          <p:cNvSpPr>
            <a:spLocks noGrp="1"/>
          </p:cNvSpPr>
          <p:nvPr>
            <p:ph type="title"/>
          </p:nvPr>
        </p:nvSpPr>
        <p:spPr>
          <a:xfrm>
            <a:off x="1024128" y="155448"/>
            <a:ext cx="9802368" cy="720000"/>
          </a:xfr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11497481" y="487099"/>
            <a:ext cx="1576672" cy="289443"/>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11150538" y="127099"/>
            <a:ext cx="1879662" cy="28944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anose="00000500000000000000" pitchFamily="2" charset="-79"/>
              <a:cs typeface="Varela Round" panose="00000500000000000000" pitchFamily="2" charset="-79"/>
            </a:endParaRPr>
          </a:p>
        </p:txBody>
      </p:sp>
      <p:sp>
        <p:nvSpPr>
          <p:cNvPr id="7" name="מלבן מעוגל 6">
            <a:extLst>
              <a:ext uri="{FF2B5EF4-FFF2-40B4-BE49-F238E27FC236}">
                <a16:creationId xmlns:a16="http://schemas.microsoft.com/office/drawing/2014/main" id="{469E9F25-935E-4A65-8AF2-C1B8F105C612}"/>
              </a:ext>
            </a:extLst>
          </p:cNvPr>
          <p:cNvSpPr/>
          <p:nvPr userDrawn="1"/>
        </p:nvSpPr>
        <p:spPr>
          <a:xfrm>
            <a:off x="-487680" y="5923581"/>
            <a:ext cx="3133018"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10">
            <a:extLst>
              <a:ext uri="{FF2B5EF4-FFF2-40B4-BE49-F238E27FC236}">
                <a16:creationId xmlns:a16="http://schemas.microsoft.com/office/drawing/2014/main" id="{DD33049F-8FB3-46DC-B84B-8E763BCBCAC1}"/>
              </a:ext>
            </a:extLst>
          </p:cNvPr>
          <p:cNvSpPr/>
          <p:nvPr userDrawn="1"/>
        </p:nvSpPr>
        <p:spPr>
          <a:xfrm>
            <a:off x="-976438" y="6359813"/>
            <a:ext cx="7301038" cy="65808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Rectangle 11">
            <a:extLst>
              <a:ext uri="{FF2B5EF4-FFF2-40B4-BE49-F238E27FC236}">
                <a16:creationId xmlns:a16="http://schemas.microsoft.com/office/drawing/2014/main" id="{761EC8D2-662F-4FBE-BF29-06100D51DE7E}"/>
              </a:ext>
            </a:extLst>
          </p:cNvPr>
          <p:cNvSpPr/>
          <p:nvPr userDrawn="1"/>
        </p:nvSpPr>
        <p:spPr>
          <a:xfrm rot="5400000">
            <a:off x="9360283" y="2733622"/>
            <a:ext cx="6987520" cy="129719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ציין מיקום של מספר שקופית 22">
            <a:extLst>
              <a:ext uri="{FF2B5EF4-FFF2-40B4-BE49-F238E27FC236}">
                <a16:creationId xmlns:a16="http://schemas.microsoft.com/office/drawing/2014/main" id="{23075256-456E-41D8-BDFD-8C3A8EA654D2}"/>
              </a:ext>
            </a:extLst>
          </p:cNvPr>
          <p:cNvSpPr txBox="1">
            <a:spLocks/>
          </p:cNvSpPr>
          <p:nvPr userDrawn="1"/>
        </p:nvSpPr>
        <p:spPr>
          <a:xfrm>
            <a:off x="-131730" y="6361368"/>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85000"/>
                  </a:schemeClr>
                </a:solidFill>
                <a:latin typeface="Varela Round" panose="00000500000000000000" pitchFamily="2" charset="-79"/>
                <a:cs typeface="Varela Round" panose="00000500000000000000" pitchFamily="2" charset="-79"/>
              </a:rPr>
              <a:pPr/>
              <a:t>‹#›</a:t>
            </a:fld>
            <a:endParaRPr lang="he-IL" sz="1800" b="0" dirty="0">
              <a:solidFill>
                <a:schemeClr val="bg1">
                  <a:lumMod val="85000"/>
                </a:schemeClr>
              </a:solidFill>
              <a:latin typeface="Varela Round" panose="00000500000000000000" pitchFamily="2" charset="-79"/>
              <a:cs typeface="Varela Round" panose="00000500000000000000" pitchFamily="2" charset="-79"/>
            </a:endParaRPr>
          </a:p>
        </p:txBody>
      </p:sp>
      <p:sp>
        <p:nvSpPr>
          <p:cNvPr id="15" name="Rectangle 14">
            <a:extLst>
              <a:ext uri="{FF2B5EF4-FFF2-40B4-BE49-F238E27FC236}">
                <a16:creationId xmlns:a16="http://schemas.microsoft.com/office/drawing/2014/main" id="{4FB42163-9C8B-4AEB-9C50-F5529BD5C36B}"/>
              </a:ext>
            </a:extLst>
          </p:cNvPr>
          <p:cNvSpPr/>
          <p:nvPr userDrawn="1"/>
        </p:nvSpPr>
        <p:spPr>
          <a:xfrm rot="16200000">
            <a:off x="5821949" y="1027133"/>
            <a:ext cx="521207" cy="12218895"/>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6CB3A-BCA5-4171-BE99-1D6F46911786}"/>
              </a:ext>
            </a:extLst>
          </p:cNvPr>
          <p:cNvSpPr/>
          <p:nvPr userDrawn="1"/>
        </p:nvSpPr>
        <p:spPr>
          <a:xfrm rot="5400000">
            <a:off x="5683838" y="-6805249"/>
            <a:ext cx="947627" cy="1263971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964ABF-EE59-4E45-BC5F-A3665732FD21}"/>
              </a:ext>
            </a:extLst>
          </p:cNvPr>
          <p:cNvSpPr/>
          <p:nvPr userDrawn="1"/>
        </p:nvSpPr>
        <p:spPr>
          <a:xfrm>
            <a:off x="-2001567" y="-416688"/>
            <a:ext cx="1974672" cy="806853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4596A93-68B7-48E8-8354-9EAE3F8183B0}"/>
              </a:ext>
            </a:extLst>
          </p:cNvPr>
          <p:cNvSpPr>
            <a:spLocks noGrp="1"/>
          </p:cNvSpPr>
          <p:nvPr>
            <p:ph type="body" sz="quarter" idx="10"/>
          </p:nvPr>
        </p:nvSpPr>
        <p:spPr>
          <a:xfrm>
            <a:off x="2951578" y="1212161"/>
            <a:ext cx="7885112" cy="4090988"/>
          </a:xfrm>
        </p:spPr>
        <p:txBody>
          <a:bodyPr>
            <a:normAutofit/>
          </a:bodyPr>
          <a:lstStyle>
            <a:lvl1pPr>
              <a:defRPr sz="2800"/>
            </a:lvl1pPr>
          </a:lstStyle>
          <a:p>
            <a:pPr lvl="0"/>
            <a:r>
              <a:rPr lang="en-US" dirty="0"/>
              <a:t>Click to edit Master text styles</a:t>
            </a:r>
          </a:p>
        </p:txBody>
      </p:sp>
    </p:spTree>
    <p:extLst>
      <p:ext uri="{BB962C8B-B14F-4D97-AF65-F5344CB8AC3E}">
        <p14:creationId xmlns:p14="http://schemas.microsoft.com/office/powerpoint/2010/main" val="165104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ותוכן פריסה 5">
    <p:spTree>
      <p:nvGrpSpPr>
        <p:cNvPr id="1" name=""/>
        <p:cNvGrpSpPr/>
        <p:nvPr/>
      </p:nvGrpSpPr>
      <p:grpSpPr>
        <a:xfrm>
          <a:off x="0" y="0"/>
          <a:ext cx="0" cy="0"/>
          <a:chOff x="0" y="0"/>
          <a:chExt cx="0" cy="0"/>
        </a:xfrm>
      </p:grpSpPr>
      <p:sp>
        <p:nvSpPr>
          <p:cNvPr id="17" name="מלבן מעוגל 8">
            <a:extLst>
              <a:ext uri="{FF2B5EF4-FFF2-40B4-BE49-F238E27FC236}">
                <a16:creationId xmlns:a16="http://schemas.microsoft.com/office/drawing/2014/main" id="{820BD794-101C-426F-8015-9C33A0E995FA}"/>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2" name="כותרת 1"/>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1026926" y="1025601"/>
            <a:ext cx="9802368" cy="431447"/>
          </a:xfrm>
        </p:spPr>
        <p:txBody>
          <a:bodyPr anchor="ctr">
            <a:noAutofit/>
          </a:bodyPr>
          <a:lstStyle>
            <a:lvl1pPr marL="185757" indent="0" algn="r">
              <a:buNone/>
              <a:defRPr sz="30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1026927" y="1710442"/>
            <a:ext cx="8212766"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Rectangle 9">
            <a:extLst>
              <a:ext uri="{FF2B5EF4-FFF2-40B4-BE49-F238E27FC236}">
                <a16:creationId xmlns:a16="http://schemas.microsoft.com/office/drawing/2014/main" id="{8084947B-AFA4-410D-A793-689C573D144E}"/>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D4F41F-EAD8-495C-A662-C4F40F404DB3}"/>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A1181A-6B49-4EE5-AE44-1B5B124FA758}"/>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3178B-7D7E-4A10-9724-453DF758F663}"/>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מציין מיקום של מספר שקופית 22">
            <a:extLst>
              <a:ext uri="{FF2B5EF4-FFF2-40B4-BE49-F238E27FC236}">
                <a16:creationId xmlns:a16="http://schemas.microsoft.com/office/drawing/2014/main" id="{7947FE0C-D7CF-4209-91A5-93564F2C3543}"/>
              </a:ext>
            </a:extLst>
          </p:cNvPr>
          <p:cNvSpPr txBox="1">
            <a:spLocks/>
          </p:cNvSpPr>
          <p:nvPr userDrawn="1"/>
        </p:nvSpPr>
        <p:spPr>
          <a:xfrm>
            <a:off x="-162210" y="6389199"/>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8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800" b="0" dirty="0">
              <a:solidFill>
                <a:schemeClr val="bg1">
                  <a:lumMod val="65000"/>
                </a:schemeClr>
              </a:solidFill>
              <a:latin typeface="Varela Round" panose="00000500000000000000" pitchFamily="2" charset="-79"/>
              <a:cs typeface="Varela Round" panose="00000500000000000000" pitchFamily="2" charset="-79"/>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8" name="מלבן מעוגל 7"/>
          <p:cNvSpPr/>
          <p:nvPr userDrawn="1"/>
        </p:nvSpPr>
        <p:spPr>
          <a:xfrm>
            <a:off x="8667715" y="-161750"/>
            <a:ext cx="5300119" cy="38235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
        <p:nvSpPr>
          <p:cNvPr id="10" name="Rectangle 9">
            <a:extLst>
              <a:ext uri="{FF2B5EF4-FFF2-40B4-BE49-F238E27FC236}">
                <a16:creationId xmlns:a16="http://schemas.microsoft.com/office/drawing/2014/main" id="{90226196-3340-4F6C-9B09-34934599BAD7}"/>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91965B-48C3-4AD9-9066-E67195630BFD}"/>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CB16E1-D93B-440E-81F5-6366FDB428B8}"/>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20DF7-29CF-4A0A-BC0A-7568981BF8AD}"/>
              </a:ext>
            </a:extLst>
          </p:cNvPr>
          <p:cNvSpPr/>
          <p:nvPr userDrawn="1"/>
        </p:nvSpPr>
        <p:spPr>
          <a:xfrm>
            <a:off x="-3948180"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F0C566-C47D-446F-9E8E-EC9B0F5F1BF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3A8D2-0547-47E3-84C0-5D60CFDB7CB1}"/>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0104F3-C98B-4790-842F-F7B1B2FBDE13}"/>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7C576E-38DA-426A-9C16-921DE9A0835B}"/>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מציין מיקום של מספר שקופית 22">
            <a:extLst>
              <a:ext uri="{FF2B5EF4-FFF2-40B4-BE49-F238E27FC236}">
                <a16:creationId xmlns:a16="http://schemas.microsoft.com/office/drawing/2014/main" id="{5F1A13CD-CEB6-4958-B99A-46020ADA9375}"/>
              </a:ext>
            </a:extLst>
          </p:cNvPr>
          <p:cNvSpPr txBox="1">
            <a:spLocks/>
          </p:cNvSpPr>
          <p:nvPr userDrawn="1"/>
        </p:nvSpPr>
        <p:spPr>
          <a:xfrm>
            <a:off x="-231414" y="6409126"/>
            <a:ext cx="8128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60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60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687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ראשית ושתי תמונות">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EA3643-4251-43C2-A891-4C9664978EA8}"/>
              </a:ext>
            </a:extLst>
          </p:cNvPr>
          <p:cNvSpPr>
            <a:spLocks noGrp="1"/>
          </p:cNvSpPr>
          <p:nvPr>
            <p:ph type="pic" sz="quarter" idx="13"/>
          </p:nvPr>
        </p:nvSpPr>
        <p:spPr>
          <a:xfrm>
            <a:off x="594360" y="1310640"/>
            <a:ext cx="4511040" cy="4267200"/>
          </a:xfrm>
        </p:spPr>
        <p:txBody>
          <a:bodyPr/>
          <a:lstStyle/>
          <a:p>
            <a:endParaRPr lang="en-US"/>
          </a:p>
        </p:txBody>
      </p:sp>
      <p:sp>
        <p:nvSpPr>
          <p:cNvPr id="8" name="כותרת 1">
            <a:extLst>
              <a:ext uri="{FF2B5EF4-FFF2-40B4-BE49-F238E27FC236}">
                <a16:creationId xmlns:a16="http://schemas.microsoft.com/office/drawing/2014/main" id="{C304FB8B-5E14-469F-8BA4-BF0F011B94E4}"/>
              </a:ext>
            </a:extLst>
          </p:cNvPr>
          <p:cNvSpPr>
            <a:spLocks noGrp="1"/>
          </p:cNvSpPr>
          <p:nvPr>
            <p:ph type="title"/>
          </p:nvPr>
        </p:nvSpPr>
        <p:spPr>
          <a:xfrm>
            <a:off x="1026926" y="155448"/>
            <a:ext cx="9802368"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9" name="מלבן מעוגל 8">
            <a:extLst>
              <a:ext uri="{FF2B5EF4-FFF2-40B4-BE49-F238E27FC236}">
                <a16:creationId xmlns:a16="http://schemas.microsoft.com/office/drawing/2014/main" id="{B712628B-0991-4441-8324-4563256F9B32}"/>
              </a:ext>
            </a:extLst>
          </p:cNvPr>
          <p:cNvSpPr/>
          <p:nvPr userDrawn="1"/>
        </p:nvSpPr>
        <p:spPr>
          <a:xfrm>
            <a:off x="-2429707" y="195047"/>
            <a:ext cx="2969302" cy="247597"/>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6">
            <a:extLst>
              <a:ext uri="{FF2B5EF4-FFF2-40B4-BE49-F238E27FC236}">
                <a16:creationId xmlns:a16="http://schemas.microsoft.com/office/drawing/2014/main" id="{26E72AF6-8AD0-4AAD-B906-30424D022CD1}"/>
              </a:ext>
            </a:extLst>
          </p:cNvPr>
          <p:cNvSpPr/>
          <p:nvPr userDrawn="1"/>
        </p:nvSpPr>
        <p:spPr>
          <a:xfrm>
            <a:off x="9974795" y="5878199"/>
            <a:ext cx="4766811" cy="35766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1" name="מלבן מעוגל 8">
            <a:extLst>
              <a:ext uri="{FF2B5EF4-FFF2-40B4-BE49-F238E27FC236}">
                <a16:creationId xmlns:a16="http://schemas.microsoft.com/office/drawing/2014/main" id="{68D073A7-D8C0-45AA-A5E4-B6122A52E8F5}"/>
              </a:ext>
            </a:extLst>
          </p:cNvPr>
          <p:cNvSpPr/>
          <p:nvPr userDrawn="1"/>
        </p:nvSpPr>
        <p:spPr>
          <a:xfrm>
            <a:off x="-2017472" y="518276"/>
            <a:ext cx="2969302" cy="36951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0">
            <a:extLst>
              <a:ext uri="{FF2B5EF4-FFF2-40B4-BE49-F238E27FC236}">
                <a16:creationId xmlns:a16="http://schemas.microsoft.com/office/drawing/2014/main" id="{DF89C8AF-9EDF-46EF-BAB7-2D35F683552B}"/>
              </a:ext>
            </a:extLst>
          </p:cNvPr>
          <p:cNvSpPr/>
          <p:nvPr userDrawn="1"/>
        </p:nvSpPr>
        <p:spPr>
          <a:xfrm>
            <a:off x="8144699" y="6307826"/>
            <a:ext cx="5175721" cy="72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Picture Placeholder 6">
            <a:extLst>
              <a:ext uri="{FF2B5EF4-FFF2-40B4-BE49-F238E27FC236}">
                <a16:creationId xmlns:a16="http://schemas.microsoft.com/office/drawing/2014/main" id="{52FC1393-B378-4A8A-8716-61E038E3D631}"/>
              </a:ext>
            </a:extLst>
          </p:cNvPr>
          <p:cNvSpPr>
            <a:spLocks noGrp="1"/>
          </p:cNvSpPr>
          <p:nvPr>
            <p:ph type="pic" sz="quarter" idx="14"/>
          </p:nvPr>
        </p:nvSpPr>
        <p:spPr>
          <a:xfrm>
            <a:off x="5372315" y="1310640"/>
            <a:ext cx="4511040" cy="4267200"/>
          </a:xfrm>
        </p:spPr>
        <p:txBody>
          <a:bodyPr/>
          <a:lstStyle/>
          <a:p>
            <a:endParaRPr lang="en-US"/>
          </a:p>
        </p:txBody>
      </p:sp>
      <p:sp>
        <p:nvSpPr>
          <p:cNvPr id="14" name="Rectangle 13">
            <a:extLst>
              <a:ext uri="{FF2B5EF4-FFF2-40B4-BE49-F238E27FC236}">
                <a16:creationId xmlns:a16="http://schemas.microsoft.com/office/drawing/2014/main" id="{BEA01DEB-EE2D-463E-B92D-20469AC2DACB}"/>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DC8B5D-6FF7-4E76-819C-95A4A6017B9C}"/>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0F30E8-13B7-4C55-A126-67529F765268}"/>
              </a:ext>
            </a:extLst>
          </p:cNvPr>
          <p:cNvSpPr/>
          <p:nvPr userDrawn="1"/>
        </p:nvSpPr>
        <p:spPr>
          <a:xfrm rot="5400000">
            <a:off x="10092700" y="2084060"/>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7D38CE-7F73-4533-B25A-F628D3EBA7C1}"/>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44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ח'/אלול/תש"ף</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
        <p:nvSpPr>
          <p:cNvPr id="7" name="Rectangle 6">
            <a:extLst>
              <a:ext uri="{FF2B5EF4-FFF2-40B4-BE49-F238E27FC236}">
                <a16:creationId xmlns:a16="http://schemas.microsoft.com/office/drawing/2014/main" id="{7D1A36FD-4A58-4EC2-B769-2CB4558CD860}"/>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A89C66-91F2-409B-AE3C-970820728814}"/>
              </a:ext>
            </a:extLst>
          </p:cNvPr>
          <p:cNvSpPr/>
          <p:nvPr userDrawn="1"/>
        </p:nvSpPr>
        <p:spPr>
          <a:xfrm>
            <a:off x="-1356361" y="6889426"/>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AF9B00-5AF6-47AB-81E5-2BE048851E3E}"/>
              </a:ext>
            </a:extLst>
          </p:cNvPr>
          <p:cNvSpPr/>
          <p:nvPr userDrawn="1"/>
        </p:nvSpPr>
        <p:spPr>
          <a:xfrm rot="5400000">
            <a:off x="10121386" y="1972518"/>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3C55C6-DFDE-44BF-BB37-E582014C2D44}"/>
              </a:ext>
            </a:extLst>
          </p:cNvPr>
          <p:cNvSpPr/>
          <p:nvPr userDrawn="1"/>
        </p:nvSpPr>
        <p:spPr>
          <a:xfrm>
            <a:off x="-3273296" y="-31850"/>
            <a:ext cx="3246401" cy="768369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74" r:id="rId3"/>
    <p:sldLayoutId id="2147483675" r:id="rId4"/>
    <p:sldLayoutId id="2147483650" r:id="rId5"/>
    <p:sldLayoutId id="2147483676" r:id="rId6"/>
    <p:sldLayoutId id="2147483653" r:id="rId7"/>
    <p:sldLayoutId id="2147483666" r:id="rId8"/>
    <p:sldLayoutId id="2147483677" r:id="rId9"/>
    <p:sldLayoutId id="2147483678" r:id="rId10"/>
    <p:sldLayoutId id="2147483681" r:id="rId11"/>
    <p:sldLayoutId id="2147483684" r:id="rId12"/>
    <p:sldLayoutId id="2147483685" r:id="rId13"/>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ommons.wikimedia.org/wiki/File:Arbcom_ru_ready.svg"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hyperlink" Target="https://pt.wikipedia.org/wiki/Ficheiro:Vraagteken-2.svg" TargetMode="External"/><Relationship Id="rId4" Type="http://schemas.openxmlformats.org/officeDocument/2006/relationships/image" Target="../media/image25.png"/><Relationship Id="rId9" Type="http://schemas.openxmlformats.org/officeDocument/2006/relationships/image" Target="../media/image3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131719"/>
            <a:ext cx="12192001" cy="1470216"/>
          </a:xfrm>
        </p:spPr>
        <p:txBody>
          <a:bodyPr>
            <a:normAutofit/>
          </a:bodyPr>
          <a:lstStyle/>
          <a:p>
            <a:r>
              <a:rPr lang="he-IL" dirty="0"/>
              <a:t>מערכת שיעורים למגזר החרדי</a:t>
            </a:r>
          </a:p>
        </p:txBody>
      </p:sp>
      <p:sp>
        <p:nvSpPr>
          <p:cNvPr id="2" name="מלבן 1"/>
          <p:cNvSpPr/>
          <p:nvPr/>
        </p:nvSpPr>
        <p:spPr>
          <a:xfrm>
            <a:off x="5473521" y="332146"/>
            <a:ext cx="1390919" cy="168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24327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77C5F9-466A-47A2-8FCA-701145779CCF}"/>
              </a:ext>
            </a:extLst>
          </p:cNvPr>
          <p:cNvSpPr>
            <a:spLocks noGrp="1"/>
          </p:cNvSpPr>
          <p:nvPr>
            <p:ph type="title"/>
          </p:nvPr>
        </p:nvSpPr>
        <p:spPr>
          <a:xfrm>
            <a:off x="2363502" y="414172"/>
            <a:ext cx="9642231" cy="720000"/>
          </a:xfrm>
        </p:spPr>
        <p:txBody>
          <a:bodyPr/>
          <a:lstStyle/>
          <a:p>
            <a:r>
              <a:rPr lang="he-IL" dirty="0">
                <a:latin typeface="Calibri" panose="020F0502020204030204" pitchFamily="34" charset="0"/>
                <a:cs typeface="+mj-cs"/>
              </a:rPr>
              <a:t>הסמיכות – הנסמך והסומך</a:t>
            </a:r>
          </a:p>
        </p:txBody>
      </p:sp>
      <p:grpSp>
        <p:nvGrpSpPr>
          <p:cNvPr id="3" name="קבוצה 2"/>
          <p:cNvGrpSpPr/>
          <p:nvPr/>
        </p:nvGrpSpPr>
        <p:grpSpPr>
          <a:xfrm>
            <a:off x="4540990" y="2029215"/>
            <a:ext cx="5287253" cy="1689280"/>
            <a:chOff x="5163033" y="2306408"/>
            <a:chExt cx="5287253" cy="1689280"/>
          </a:xfrm>
        </p:grpSpPr>
        <p:sp>
          <p:nvSpPr>
            <p:cNvPr id="8" name="מלבן: פינות מעוגלות 7">
              <a:extLst>
                <a:ext uri="{FF2B5EF4-FFF2-40B4-BE49-F238E27FC236}">
                  <a16:creationId xmlns:a16="http://schemas.microsoft.com/office/drawing/2014/main" id="{751C699E-1B25-4943-86CD-0CF1E99E0250}"/>
                </a:ext>
              </a:extLst>
            </p:cNvPr>
            <p:cNvSpPr/>
            <p:nvPr/>
          </p:nvSpPr>
          <p:spPr>
            <a:xfrm>
              <a:off x="5163033" y="3347988"/>
              <a:ext cx="5287253" cy="647700"/>
            </a:xfrm>
            <a:prstGeom prst="roundRect">
              <a:avLst/>
            </a:prstGeom>
            <a:solidFill>
              <a:schemeClr val="bg1">
                <a:lumMod val="95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latin typeface="Calibri" panose="020F0502020204030204" pitchFamily="34" charset="0"/>
                  <a:cs typeface="+mj-cs"/>
                </a:rPr>
                <a:t>בית       ספר</a:t>
              </a:r>
            </a:p>
          </p:txBody>
        </p:sp>
        <p:sp>
          <p:nvSpPr>
            <p:cNvPr id="9" name="מלבן: פינות מעוגלות 8">
              <a:extLst>
                <a:ext uri="{FF2B5EF4-FFF2-40B4-BE49-F238E27FC236}">
                  <a16:creationId xmlns:a16="http://schemas.microsoft.com/office/drawing/2014/main" id="{13515073-EAB4-4168-B9FB-72F3291347B6}"/>
                </a:ext>
              </a:extLst>
            </p:cNvPr>
            <p:cNvSpPr/>
            <p:nvPr/>
          </p:nvSpPr>
          <p:spPr>
            <a:xfrm>
              <a:off x="8326595" y="2306408"/>
              <a:ext cx="185698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5400" dirty="0">
                  <a:solidFill>
                    <a:srgbClr val="FF0000"/>
                  </a:solidFill>
                  <a:latin typeface="Calibri" panose="020F0502020204030204" pitchFamily="34" charset="0"/>
                </a:rPr>
                <a:t>נ</a:t>
              </a:r>
              <a:r>
                <a:rPr lang="he-IL" sz="3600" dirty="0">
                  <a:latin typeface="Calibri" panose="020F0502020204030204" pitchFamily="34" charset="0"/>
                </a:rPr>
                <a:t>סמך</a:t>
              </a:r>
            </a:p>
          </p:txBody>
        </p:sp>
        <p:sp>
          <p:nvSpPr>
            <p:cNvPr id="10" name="מלבן: פינות מעוגלות 9">
              <a:extLst>
                <a:ext uri="{FF2B5EF4-FFF2-40B4-BE49-F238E27FC236}">
                  <a16:creationId xmlns:a16="http://schemas.microsoft.com/office/drawing/2014/main" id="{B76114C3-DF6D-4914-8E26-851482672545}"/>
                </a:ext>
              </a:extLst>
            </p:cNvPr>
            <p:cNvSpPr/>
            <p:nvPr/>
          </p:nvSpPr>
          <p:spPr>
            <a:xfrm>
              <a:off x="5535567" y="2306408"/>
              <a:ext cx="2171700" cy="66968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5400" dirty="0">
                  <a:solidFill>
                    <a:srgbClr val="FF0000"/>
                  </a:solidFill>
                  <a:latin typeface="Calibri" panose="020F0502020204030204" pitchFamily="34" charset="0"/>
                </a:rPr>
                <a:t>ס</a:t>
              </a:r>
              <a:r>
                <a:rPr lang="he-IL" sz="3200" dirty="0">
                  <a:latin typeface="Calibri" panose="020F0502020204030204" pitchFamily="34" charset="0"/>
                </a:rPr>
                <a:t>ומך</a:t>
              </a:r>
            </a:p>
          </p:txBody>
        </p:sp>
      </p:grpSp>
      <p:sp>
        <p:nvSpPr>
          <p:cNvPr id="5" name="מלבן: פינות מעוגלות 4">
            <a:extLst>
              <a:ext uri="{FF2B5EF4-FFF2-40B4-BE49-F238E27FC236}">
                <a16:creationId xmlns:a16="http://schemas.microsoft.com/office/drawing/2014/main" id="{C6AF0FBC-A45C-4B1F-91CB-7F71A9876556}"/>
              </a:ext>
            </a:extLst>
          </p:cNvPr>
          <p:cNvSpPr/>
          <p:nvPr/>
        </p:nvSpPr>
        <p:spPr>
          <a:xfrm>
            <a:off x="957944" y="4614118"/>
            <a:ext cx="8029712" cy="1264081"/>
          </a:xfrm>
          <a:prstGeom prst="roundRect">
            <a:avLst/>
          </a:prstGeom>
          <a:solidFill>
            <a:schemeClr val="bg1">
              <a:lumMod val="9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rPr>
              <a:t>שם העצם הראשון בצירוף הסמיכות נקרא נסמך,</a:t>
            </a:r>
          </a:p>
          <a:p>
            <a:pPr algn="ctr"/>
            <a:r>
              <a:rPr lang="he-IL" sz="2400" dirty="0">
                <a:solidFill>
                  <a:schemeClr val="tx2"/>
                </a:solidFill>
                <a:latin typeface="Calibri" panose="020F0502020204030204" pitchFamily="34" charset="0"/>
              </a:rPr>
              <a:t>ושם העצם השני נקרא סומך.</a:t>
            </a:r>
          </a:p>
        </p:txBody>
      </p:sp>
    </p:spTree>
    <p:extLst>
      <p:ext uri="{BB962C8B-B14F-4D97-AF65-F5344CB8AC3E}">
        <p14:creationId xmlns:p14="http://schemas.microsoft.com/office/powerpoint/2010/main" val="24174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522D5-ACA3-4131-A16F-1E8234C8EE1F}"/>
              </a:ext>
            </a:extLst>
          </p:cNvPr>
          <p:cNvSpPr>
            <a:spLocks noGrp="1"/>
          </p:cNvSpPr>
          <p:nvPr>
            <p:ph type="title"/>
          </p:nvPr>
        </p:nvSpPr>
        <p:spPr>
          <a:xfrm>
            <a:off x="1559110" y="154419"/>
            <a:ext cx="9642231" cy="720000"/>
          </a:xfrm>
        </p:spPr>
        <p:txBody>
          <a:bodyPr/>
          <a:lstStyle/>
          <a:p>
            <a:r>
              <a:rPr lang="he-IL" dirty="0">
                <a:latin typeface="Calibri" panose="020F0502020204030204" pitchFamily="34" charset="0"/>
                <a:cs typeface="+mn-cs"/>
              </a:rPr>
              <a:t>הנסמך והסומך</a:t>
            </a:r>
          </a:p>
        </p:txBody>
      </p:sp>
      <p:graphicFrame>
        <p:nvGraphicFramePr>
          <p:cNvPr id="5" name="טבלה 5">
            <a:extLst>
              <a:ext uri="{FF2B5EF4-FFF2-40B4-BE49-F238E27FC236}">
                <a16:creationId xmlns:a16="http://schemas.microsoft.com/office/drawing/2014/main" id="{57134313-4A0F-4622-B04F-B45B82A9700C}"/>
              </a:ext>
            </a:extLst>
          </p:cNvPr>
          <p:cNvGraphicFramePr>
            <a:graphicFrameLocks noGrp="1"/>
          </p:cNvGraphicFramePr>
          <p:nvPr>
            <p:ph sz="quarter" idx="4"/>
            <p:extLst>
              <p:ext uri="{D42A27DB-BD31-4B8C-83A1-F6EECF244321}">
                <p14:modId xmlns:p14="http://schemas.microsoft.com/office/powerpoint/2010/main" val="2141919171"/>
              </p:ext>
            </p:extLst>
          </p:nvPr>
        </p:nvGraphicFramePr>
        <p:xfrm>
          <a:off x="6151484" y="1187954"/>
          <a:ext cx="5049857" cy="3946640"/>
        </p:xfrm>
        <a:graphic>
          <a:graphicData uri="http://schemas.openxmlformats.org/drawingml/2006/table">
            <a:tbl>
              <a:tblPr rtl="1" firstRow="1" bandRow="1">
                <a:tableStyleId>{5C22544A-7EE6-4342-B048-85BDC9FD1C3A}</a:tableStyleId>
              </a:tblPr>
              <a:tblGrid>
                <a:gridCol w="2506163">
                  <a:extLst>
                    <a:ext uri="{9D8B030D-6E8A-4147-A177-3AD203B41FA5}">
                      <a16:colId xmlns:a16="http://schemas.microsoft.com/office/drawing/2014/main" val="2392854618"/>
                    </a:ext>
                  </a:extLst>
                </a:gridCol>
                <a:gridCol w="2543694">
                  <a:extLst>
                    <a:ext uri="{9D8B030D-6E8A-4147-A177-3AD203B41FA5}">
                      <a16:colId xmlns:a16="http://schemas.microsoft.com/office/drawing/2014/main" val="2600315657"/>
                    </a:ext>
                  </a:extLst>
                </a:gridCol>
              </a:tblGrid>
              <a:tr h="986660">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2116333266"/>
                  </a:ext>
                </a:extLst>
              </a:tr>
              <a:tr h="986660">
                <a:tc>
                  <a:txBody>
                    <a:bodyPr/>
                    <a:lstStyle/>
                    <a:p>
                      <a:pPr rtl="1"/>
                      <a:r>
                        <a:rPr lang="he-IL" dirty="0"/>
                        <a:t>                 </a:t>
                      </a:r>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459760067"/>
                  </a:ext>
                </a:extLst>
              </a:tr>
              <a:tr h="986660">
                <a:tc>
                  <a:txBody>
                    <a:bodyPr/>
                    <a:lstStyle/>
                    <a:p>
                      <a:pPr rtl="1"/>
                      <a:endParaRPr lang="he-IL" dirty="0"/>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10583960"/>
                  </a:ext>
                </a:extLst>
              </a:tr>
              <a:tr h="986660">
                <a:tc>
                  <a:txBody>
                    <a:bodyPr/>
                    <a:lstStyle/>
                    <a:p>
                      <a:pPr rtl="1"/>
                      <a:endParaRPr lang="he-IL"/>
                    </a:p>
                  </a:txBody>
                  <a:tcPr>
                    <a:solidFill>
                      <a:schemeClr val="bg1">
                        <a:lumMod val="95000"/>
                      </a:schemeClr>
                    </a:solidFill>
                  </a:tcPr>
                </a:tc>
                <a:tc>
                  <a:txBody>
                    <a:bodyPr/>
                    <a:lstStyle/>
                    <a:p>
                      <a:pPr rtl="1"/>
                      <a:endParaRPr lang="he-IL" dirty="0"/>
                    </a:p>
                  </a:txBody>
                  <a:tcPr>
                    <a:solidFill>
                      <a:schemeClr val="bg1">
                        <a:lumMod val="95000"/>
                      </a:schemeClr>
                    </a:solidFill>
                  </a:tcPr>
                </a:tc>
                <a:extLst>
                  <a:ext uri="{0D108BD9-81ED-4DB2-BD59-A6C34878D82A}">
                    <a16:rowId xmlns:a16="http://schemas.microsoft.com/office/drawing/2014/main" val="569733600"/>
                  </a:ext>
                </a:extLst>
              </a:tr>
            </a:tbl>
          </a:graphicData>
        </a:graphic>
      </p:graphicFrame>
      <p:grpSp>
        <p:nvGrpSpPr>
          <p:cNvPr id="3" name="קבוצה 2"/>
          <p:cNvGrpSpPr/>
          <p:nvPr/>
        </p:nvGrpSpPr>
        <p:grpSpPr>
          <a:xfrm>
            <a:off x="6399090" y="1392701"/>
            <a:ext cx="4528102" cy="3652764"/>
            <a:chOff x="6399090" y="1392701"/>
            <a:chExt cx="4528102" cy="3652764"/>
          </a:xfrm>
        </p:grpSpPr>
        <p:sp>
          <p:nvSpPr>
            <p:cNvPr id="8" name="מלבן: פינות מעוגלות 7">
              <a:extLst>
                <a:ext uri="{FF2B5EF4-FFF2-40B4-BE49-F238E27FC236}">
                  <a16:creationId xmlns:a16="http://schemas.microsoft.com/office/drawing/2014/main" id="{2B2317A6-FB85-4A83-B47F-B3F551DB01EC}"/>
                </a:ext>
              </a:extLst>
            </p:cNvPr>
            <p:cNvSpPr/>
            <p:nvPr/>
          </p:nvSpPr>
          <p:spPr>
            <a:xfrm>
              <a:off x="6579165" y="1392701"/>
              <a:ext cx="1639728" cy="540000"/>
            </a:xfrm>
            <a:prstGeom prst="roundRect">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tx2"/>
                  </a:solidFill>
                  <a:latin typeface="Arial" panose="020B0604020202020204" pitchFamily="34" charset="0"/>
                  <a:cs typeface="Arial" panose="020B0604020202020204" pitchFamily="34" charset="0"/>
                </a:rPr>
                <a:t>סומך</a:t>
              </a:r>
            </a:p>
          </p:txBody>
        </p:sp>
        <p:sp>
          <p:nvSpPr>
            <p:cNvPr id="9" name="מלבן: פינות מעוגלות 8">
              <a:extLst>
                <a:ext uri="{FF2B5EF4-FFF2-40B4-BE49-F238E27FC236}">
                  <a16:creationId xmlns:a16="http://schemas.microsoft.com/office/drawing/2014/main" id="{B001C153-58BC-4FDA-8037-B3093DB7E778}"/>
                </a:ext>
              </a:extLst>
            </p:cNvPr>
            <p:cNvSpPr/>
            <p:nvPr/>
          </p:nvSpPr>
          <p:spPr>
            <a:xfrm>
              <a:off x="8865635" y="2210358"/>
              <a:ext cx="2061557"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Arial" panose="020B0604020202020204" pitchFamily="34" charset="0"/>
                  <a:cs typeface="Arial" panose="020B0604020202020204" pitchFamily="34" charset="0"/>
                </a:rPr>
                <a:t>בית</a:t>
              </a:r>
            </a:p>
          </p:txBody>
        </p:sp>
        <p:sp>
          <p:nvSpPr>
            <p:cNvPr id="10" name="מלבן: פינות מעוגלות 9">
              <a:extLst>
                <a:ext uri="{FF2B5EF4-FFF2-40B4-BE49-F238E27FC236}">
                  <a16:creationId xmlns:a16="http://schemas.microsoft.com/office/drawing/2014/main" id="{507FBBC2-DBA4-4B81-8E27-90E76BC0319C}"/>
                </a:ext>
              </a:extLst>
            </p:cNvPr>
            <p:cNvSpPr/>
            <p:nvPr/>
          </p:nvSpPr>
          <p:spPr>
            <a:xfrm>
              <a:off x="6461231" y="2221411"/>
              <a:ext cx="1878676"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ספר</a:t>
              </a:r>
            </a:p>
          </p:txBody>
        </p:sp>
        <p:sp>
          <p:nvSpPr>
            <p:cNvPr id="11" name="מלבן: פינות מעוגלות 10">
              <a:extLst>
                <a:ext uri="{FF2B5EF4-FFF2-40B4-BE49-F238E27FC236}">
                  <a16:creationId xmlns:a16="http://schemas.microsoft.com/office/drawing/2014/main" id="{D5952387-ECF6-466B-9341-B42779078B57}"/>
                </a:ext>
              </a:extLst>
            </p:cNvPr>
            <p:cNvSpPr/>
            <p:nvPr/>
          </p:nvSpPr>
          <p:spPr>
            <a:xfrm>
              <a:off x="8857164" y="2935962"/>
              <a:ext cx="2061557"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rgbClr val="002060"/>
                  </a:solidFill>
                  <a:latin typeface="Calibri" panose="020F0502020204030204" pitchFamily="34" charset="0"/>
                  <a:cs typeface="Calibri" panose="020F0502020204030204" pitchFamily="34" charset="0"/>
                </a:rPr>
                <a:t> משחק</a:t>
              </a:r>
            </a:p>
          </p:txBody>
        </p:sp>
        <p:sp>
          <p:nvSpPr>
            <p:cNvPr id="12" name="מלבן: פינות מעוגלות 11">
              <a:extLst>
                <a:ext uri="{FF2B5EF4-FFF2-40B4-BE49-F238E27FC236}">
                  <a16:creationId xmlns:a16="http://schemas.microsoft.com/office/drawing/2014/main" id="{EAA3CDCB-2C38-4C7B-9548-C74169764EC2}"/>
                </a:ext>
              </a:extLst>
            </p:cNvPr>
            <p:cNvSpPr/>
            <p:nvPr/>
          </p:nvSpPr>
          <p:spPr>
            <a:xfrm>
              <a:off x="6422131" y="2935963"/>
              <a:ext cx="1878676"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ילדים</a:t>
              </a:r>
            </a:p>
          </p:txBody>
        </p:sp>
        <p:sp>
          <p:nvSpPr>
            <p:cNvPr id="13" name="מלבן: פינות מעוגלות 12">
              <a:extLst>
                <a:ext uri="{FF2B5EF4-FFF2-40B4-BE49-F238E27FC236}">
                  <a16:creationId xmlns:a16="http://schemas.microsoft.com/office/drawing/2014/main" id="{F8E88D49-761B-4D6A-B06D-EC56CA865713}"/>
                </a:ext>
              </a:extLst>
            </p:cNvPr>
            <p:cNvSpPr/>
            <p:nvPr/>
          </p:nvSpPr>
          <p:spPr>
            <a:xfrm>
              <a:off x="8797692" y="3616184"/>
              <a:ext cx="2061557"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מחנך</a:t>
              </a:r>
            </a:p>
          </p:txBody>
        </p:sp>
        <p:sp>
          <p:nvSpPr>
            <p:cNvPr id="14" name="מלבן: פינות מעוגלות 13">
              <a:extLst>
                <a:ext uri="{FF2B5EF4-FFF2-40B4-BE49-F238E27FC236}">
                  <a16:creationId xmlns:a16="http://schemas.microsoft.com/office/drawing/2014/main" id="{F6B85714-99AB-4E50-A3BF-178536A398FD}"/>
                </a:ext>
              </a:extLst>
            </p:cNvPr>
            <p:cNvSpPr/>
            <p:nvPr/>
          </p:nvSpPr>
          <p:spPr>
            <a:xfrm>
              <a:off x="6427373" y="3667629"/>
              <a:ext cx="1878676" cy="53101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הכיתה</a:t>
              </a:r>
            </a:p>
          </p:txBody>
        </p:sp>
        <p:sp>
          <p:nvSpPr>
            <p:cNvPr id="15" name="מלבן: פינות מעוגלות 14">
              <a:extLst>
                <a:ext uri="{FF2B5EF4-FFF2-40B4-BE49-F238E27FC236}">
                  <a16:creationId xmlns:a16="http://schemas.microsoft.com/office/drawing/2014/main" id="{5F23612B-C35F-4359-81E4-B91BFC2BE756}"/>
                </a:ext>
              </a:extLst>
            </p:cNvPr>
            <p:cNvSpPr/>
            <p:nvPr/>
          </p:nvSpPr>
          <p:spPr>
            <a:xfrm>
              <a:off x="8797691" y="4470504"/>
              <a:ext cx="2061557" cy="54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רכזת</a:t>
              </a:r>
            </a:p>
          </p:txBody>
        </p:sp>
        <p:sp>
          <p:nvSpPr>
            <p:cNvPr id="16" name="מלבן: פינות מעוגלות 15">
              <a:extLst>
                <a:ext uri="{FF2B5EF4-FFF2-40B4-BE49-F238E27FC236}">
                  <a16:creationId xmlns:a16="http://schemas.microsoft.com/office/drawing/2014/main" id="{5B4E0EAD-1712-4EF8-BE84-6EFEFD130BF4}"/>
                </a:ext>
              </a:extLst>
            </p:cNvPr>
            <p:cNvSpPr/>
            <p:nvPr/>
          </p:nvSpPr>
          <p:spPr>
            <a:xfrm>
              <a:off x="6399090" y="4505464"/>
              <a:ext cx="1901376" cy="5400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Calibri" panose="020F0502020204030204" pitchFamily="34" charset="0"/>
                  <a:cs typeface="Calibri" panose="020F0502020204030204" pitchFamily="34" charset="0"/>
                </a:rPr>
                <a:t>המקצוע</a:t>
              </a:r>
            </a:p>
          </p:txBody>
        </p:sp>
        <p:sp>
          <p:nvSpPr>
            <p:cNvPr id="7" name="מלבן: פינות מעוגלות 6">
              <a:extLst>
                <a:ext uri="{FF2B5EF4-FFF2-40B4-BE49-F238E27FC236}">
                  <a16:creationId xmlns:a16="http://schemas.microsoft.com/office/drawing/2014/main" id="{BCAA15E6-C81F-4F75-ADD2-35708600FE19}"/>
                </a:ext>
              </a:extLst>
            </p:cNvPr>
            <p:cNvSpPr/>
            <p:nvPr/>
          </p:nvSpPr>
          <p:spPr>
            <a:xfrm>
              <a:off x="9058865" y="1397625"/>
              <a:ext cx="1639727" cy="540000"/>
            </a:xfrm>
            <a:prstGeom prst="roundRect">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tx2"/>
                  </a:solidFill>
                  <a:latin typeface="Arial" panose="020B0604020202020204" pitchFamily="34" charset="0"/>
                  <a:cs typeface="Arial" panose="020B0604020202020204" pitchFamily="34" charset="0"/>
                </a:rPr>
                <a:t>נסמך</a:t>
              </a:r>
            </a:p>
          </p:txBody>
        </p:sp>
      </p:grpSp>
      <p:pic>
        <p:nvPicPr>
          <p:cNvPr id="18" name="תמונה 17">
            <a:extLst>
              <a:ext uri="{FF2B5EF4-FFF2-40B4-BE49-F238E27FC236}">
                <a16:creationId xmlns:a16="http://schemas.microsoft.com/office/drawing/2014/main" id="{814FDF1A-5857-4C57-A438-7A21422AC5EB}"/>
              </a:ext>
            </a:extLst>
          </p:cNvPr>
          <p:cNvPicPr>
            <a:picLocks noChangeAspect="1"/>
          </p:cNvPicPr>
          <p:nvPr/>
        </p:nvPicPr>
        <p:blipFill>
          <a:blip r:embed="rId3"/>
          <a:stretch>
            <a:fillRect/>
          </a:stretch>
        </p:blipFill>
        <p:spPr>
          <a:xfrm>
            <a:off x="170968" y="1348013"/>
            <a:ext cx="5426988" cy="5208498"/>
          </a:xfrm>
          <a:prstGeom prst="rect">
            <a:avLst/>
          </a:prstGeom>
        </p:spPr>
      </p:pic>
    </p:spTree>
    <p:extLst>
      <p:ext uri="{BB962C8B-B14F-4D97-AF65-F5344CB8AC3E}">
        <p14:creationId xmlns:p14="http://schemas.microsoft.com/office/powerpoint/2010/main" val="97914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323A8D-9A7F-4E35-A8CD-3FB49A955DF5}"/>
              </a:ext>
            </a:extLst>
          </p:cNvPr>
          <p:cNvSpPr>
            <a:spLocks noGrp="1"/>
          </p:cNvSpPr>
          <p:nvPr>
            <p:ph type="title"/>
          </p:nvPr>
        </p:nvSpPr>
        <p:spPr>
          <a:xfrm>
            <a:off x="2013160" y="196301"/>
            <a:ext cx="9642231" cy="720000"/>
          </a:xfrm>
        </p:spPr>
        <p:txBody>
          <a:bodyPr/>
          <a:lstStyle/>
          <a:p>
            <a:r>
              <a:rPr lang="he-IL" sz="4800" dirty="0">
                <a:solidFill>
                  <a:schemeClr val="accent4">
                    <a:lumMod val="50000"/>
                  </a:schemeClr>
                </a:solidFill>
                <a:latin typeface="Calibri" panose="020F0502020204030204" pitchFamily="34" charset="0"/>
                <a:cs typeface="+mj-cs"/>
              </a:rPr>
              <a:t>סמיכות בשמות של ספרים</a:t>
            </a:r>
          </a:p>
        </p:txBody>
      </p:sp>
      <p:sp>
        <p:nvSpPr>
          <p:cNvPr id="8" name="מלבן: פינות מעוגלות 7">
            <a:extLst>
              <a:ext uri="{FF2B5EF4-FFF2-40B4-BE49-F238E27FC236}">
                <a16:creationId xmlns:a16="http://schemas.microsoft.com/office/drawing/2014/main" id="{A9E7DAB8-FD4B-4BDF-BC40-2EDE31710E3C}"/>
              </a:ext>
            </a:extLst>
          </p:cNvPr>
          <p:cNvSpPr/>
          <p:nvPr/>
        </p:nvSpPr>
        <p:spPr>
          <a:xfrm>
            <a:off x="8701149" y="1492530"/>
            <a:ext cx="2809506" cy="833323"/>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solidFill>
                  <a:schemeClr val="accent6">
                    <a:lumMod val="50000"/>
                  </a:schemeClr>
                </a:solidFill>
                <a:latin typeface="Arial" panose="020B0604020202020204" pitchFamily="34" charset="0"/>
              </a:rPr>
              <a:t>חבורת תרי"ג</a:t>
            </a:r>
          </a:p>
        </p:txBody>
      </p:sp>
      <p:sp>
        <p:nvSpPr>
          <p:cNvPr id="9" name="מלבן: פינות מעוגלות 8">
            <a:extLst>
              <a:ext uri="{FF2B5EF4-FFF2-40B4-BE49-F238E27FC236}">
                <a16:creationId xmlns:a16="http://schemas.microsoft.com/office/drawing/2014/main" id="{11FA1820-0954-4748-93C0-E2B64E2D36EE}"/>
              </a:ext>
            </a:extLst>
          </p:cNvPr>
          <p:cNvSpPr/>
          <p:nvPr/>
        </p:nvSpPr>
        <p:spPr>
          <a:xfrm>
            <a:off x="6241389" y="2552917"/>
            <a:ext cx="2605186" cy="784813"/>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solidFill>
                  <a:schemeClr val="accent6">
                    <a:lumMod val="50000"/>
                  </a:schemeClr>
                </a:solidFill>
                <a:latin typeface="Arial" panose="020B0604020202020204" pitchFamily="34" charset="0"/>
              </a:rPr>
              <a:t>סיפור חיינו</a:t>
            </a:r>
          </a:p>
        </p:txBody>
      </p:sp>
      <p:sp>
        <p:nvSpPr>
          <p:cNvPr id="10" name="מלבן: פינות מעוגלות 9">
            <a:extLst>
              <a:ext uri="{FF2B5EF4-FFF2-40B4-BE49-F238E27FC236}">
                <a16:creationId xmlns:a16="http://schemas.microsoft.com/office/drawing/2014/main" id="{DBD2E377-703C-4959-AC46-FDD3E254CBF8}"/>
              </a:ext>
            </a:extLst>
          </p:cNvPr>
          <p:cNvSpPr/>
          <p:nvPr/>
        </p:nvSpPr>
        <p:spPr>
          <a:xfrm>
            <a:off x="3658610" y="1538135"/>
            <a:ext cx="2582779" cy="79117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solidFill>
                  <a:schemeClr val="accent6">
                    <a:lumMod val="50000"/>
                  </a:schemeClr>
                </a:solidFill>
                <a:latin typeface="Arial" panose="020B0604020202020204" pitchFamily="34" charset="0"/>
              </a:rPr>
              <a:t>שעת סיפור</a:t>
            </a:r>
          </a:p>
        </p:txBody>
      </p:sp>
      <p:pic>
        <p:nvPicPr>
          <p:cNvPr id="2050" name="Picture 2" descr="https://www.heichal.co.il/th/160x240/pics/4810/554224826_19121857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849" y="2484204"/>
            <a:ext cx="1524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heichal.co.il/th/160x240/pics/3400/521437975_6728876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630" y="3474196"/>
            <a:ext cx="1524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heichal.co.il/th/160x240/pics/2623/534326060_9580306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640" y="2697514"/>
            <a:ext cx="1381793" cy="20726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heichal.co.il/th/160x240/pics/1974/1219923097_16964388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691" y="3627204"/>
            <a:ext cx="1524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1" name="מלבן: פינות מעוגלות 9">
            <a:extLst>
              <a:ext uri="{FF2B5EF4-FFF2-40B4-BE49-F238E27FC236}">
                <a16:creationId xmlns:a16="http://schemas.microsoft.com/office/drawing/2014/main" id="{DBD2E377-703C-4959-AC46-FDD3E254CBF8}"/>
              </a:ext>
            </a:extLst>
          </p:cNvPr>
          <p:cNvSpPr/>
          <p:nvPr/>
        </p:nvSpPr>
        <p:spPr>
          <a:xfrm>
            <a:off x="590224" y="2484204"/>
            <a:ext cx="2763586" cy="79117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solidFill>
                  <a:schemeClr val="accent6">
                    <a:lumMod val="50000"/>
                  </a:schemeClr>
                </a:solidFill>
                <a:latin typeface="Arial" panose="020B0604020202020204" pitchFamily="34" charset="0"/>
              </a:rPr>
              <a:t>עלילת הרופאים</a:t>
            </a:r>
          </a:p>
        </p:txBody>
      </p:sp>
    </p:spTree>
    <p:extLst>
      <p:ext uri="{BB962C8B-B14F-4D97-AF65-F5344CB8AC3E}">
        <p14:creationId xmlns:p14="http://schemas.microsoft.com/office/powerpoint/2010/main" val="164068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D738C25-260D-4E3F-A8F2-64DD5B2579FB}"/>
              </a:ext>
            </a:extLst>
          </p:cNvPr>
          <p:cNvSpPr>
            <a:spLocks noGrp="1"/>
          </p:cNvSpPr>
          <p:nvPr>
            <p:ph sz="quarter" idx="4"/>
          </p:nvPr>
        </p:nvSpPr>
        <p:spPr>
          <a:xfrm>
            <a:off x="108873" y="906865"/>
            <a:ext cx="11161453" cy="1119873"/>
          </a:xfrm>
        </p:spPr>
        <p:txBody>
          <a:bodyPr>
            <a:normAutofit/>
          </a:bodyPr>
          <a:lstStyle/>
          <a:p>
            <a:pPr marL="0" indent="0">
              <a:buNone/>
            </a:pPr>
            <a:r>
              <a:rPr lang="he-IL" sz="2800" b="1" dirty="0">
                <a:solidFill>
                  <a:srgbClr val="00B0F0"/>
                </a:solidFill>
                <a:latin typeface="Calibri" panose="020F0502020204030204" pitchFamily="34" charset="0"/>
                <a:ea typeface="+mj-ea"/>
                <a:cs typeface="+mj-cs"/>
              </a:rPr>
              <a:t>לפניכם טקסט ובו צירופי סמיכות.</a:t>
            </a:r>
          </a:p>
          <a:p>
            <a:pPr marL="0" indent="0">
              <a:buNone/>
            </a:pPr>
            <a:r>
              <a:rPr lang="he-IL" sz="2800" b="1" dirty="0">
                <a:solidFill>
                  <a:srgbClr val="00B0F0"/>
                </a:solidFill>
                <a:latin typeface="Calibri" panose="020F0502020204030204" pitchFamily="34" charset="0"/>
                <a:ea typeface="+mj-ea"/>
                <a:cs typeface="+mj-cs"/>
              </a:rPr>
              <a:t> העתיקו את צירופי הסמיכות ורשמו נ' מעל נסמך וס' מעל סומך.</a:t>
            </a:r>
          </a:p>
          <a:p>
            <a:pPr marL="0" indent="0">
              <a:buNone/>
            </a:pPr>
            <a:endParaRPr lang="en-US" dirty="0"/>
          </a:p>
        </p:txBody>
      </p:sp>
      <p:sp>
        <p:nvSpPr>
          <p:cNvPr id="4" name="מציין מיקום תוכן 2">
            <a:extLst>
              <a:ext uri="{FF2B5EF4-FFF2-40B4-BE49-F238E27FC236}">
                <a16:creationId xmlns:a16="http://schemas.microsoft.com/office/drawing/2014/main" id="{BD738C25-260D-4E3F-A8F2-64DD5B2579FB}"/>
              </a:ext>
            </a:extLst>
          </p:cNvPr>
          <p:cNvSpPr txBox="1">
            <a:spLocks/>
          </p:cNvSpPr>
          <p:nvPr/>
        </p:nvSpPr>
        <p:spPr>
          <a:xfrm>
            <a:off x="1277049" y="2118732"/>
            <a:ext cx="9993277" cy="4054416"/>
          </a:xfrm>
          <a:prstGeom prst="roundRect">
            <a:avLst/>
          </a:prstGeom>
          <a:ln w="28575">
            <a:solidFill>
              <a:srgbClr val="FF0000"/>
            </a:solidFill>
          </a:ln>
        </p:spPr>
        <p:txBody>
          <a:bodyPr vert="horz" lIns="91440" tIns="45720" rIns="91440" bIns="45720" rtlCol="1">
            <a:normAutofit fontScale="62500" lnSpcReduction="20000"/>
          </a:bodyPr>
          <a:lstStyle>
            <a:lvl1pPr marL="268288" indent="-268288"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anose="00000500000000000000"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anose="00000500000000000000"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lnSpc>
                <a:spcPct val="120000"/>
              </a:lnSpc>
              <a:buNone/>
            </a:pPr>
            <a:r>
              <a:rPr lang="he-IL" sz="2800" b="1" dirty="0">
                <a:latin typeface="+mj-lt"/>
                <a:cs typeface="+mn-cs"/>
              </a:rPr>
              <a:t>נחל השופט</a:t>
            </a:r>
          </a:p>
          <a:p>
            <a:pPr marL="0" indent="0" algn="just">
              <a:lnSpc>
                <a:spcPct val="120000"/>
              </a:lnSpc>
              <a:buNone/>
            </a:pPr>
            <a:r>
              <a:rPr lang="he-IL" sz="2300" dirty="0">
                <a:latin typeface="Arial" panose="020B0604020202020204" pitchFamily="34" charset="0"/>
                <a:cs typeface="+mn-cs"/>
              </a:rPr>
              <a:t>מעובד ע"פ טקסט שהתפרסם באתר של קק"ל, המלצה לטיול.</a:t>
            </a:r>
          </a:p>
          <a:p>
            <a:pPr marL="0" indent="0" algn="just">
              <a:lnSpc>
                <a:spcPct val="150000"/>
              </a:lnSpc>
              <a:buNone/>
            </a:pPr>
            <a:r>
              <a:rPr lang="he-IL" sz="3400" dirty="0">
                <a:latin typeface="Arial" panose="020B0604020202020204" pitchFamily="34" charset="0"/>
                <a:cs typeface="+mn-cs"/>
              </a:rPr>
              <a:t>נחל השופט מנקז את המדרונות המזרחיים של רמת מנשה. הנחל שאורכו שבעה ק"מ מתחיל את מהלכו בין מושב עין העמק וקיבוץ רמת השופט. בין שני הישובים נובע עין </a:t>
            </a:r>
            <a:r>
              <a:rPr lang="he-IL" sz="3400" dirty="0" err="1">
                <a:latin typeface="Arial" panose="020B0604020202020204" pitchFamily="34" charset="0"/>
                <a:cs typeface="+mn-cs"/>
              </a:rPr>
              <a:t>ריחנייה</a:t>
            </a:r>
            <a:r>
              <a:rPr lang="he-IL" sz="3400" dirty="0">
                <a:latin typeface="Arial" panose="020B0604020202020204" pitchFamily="34" charset="0"/>
                <a:cs typeface="+mn-cs"/>
              </a:rPr>
              <a:t>, המעיין החשוב בנחל. הנחל זורם בנוף של גבעות מעוגלות, חוצה את קיבוץ הזורע ויוצא לנוף הפתוח של עמק יזרעאל. מעיינות הנחל יוצרים פלג איתן, הזורם כל השנה. בגדותיו צומחים עצי ערבה מחודדת ובפינות אחדות גם עצי אולמוס שעיר, עץ נדיר בישראל.</a:t>
            </a:r>
          </a:p>
          <a:p>
            <a:pPr marL="0" indent="0" algn="just">
              <a:lnSpc>
                <a:spcPct val="150000"/>
              </a:lnSpc>
              <a:buNone/>
            </a:pPr>
            <a:r>
              <a:rPr lang="he-IL" sz="2300" dirty="0">
                <a:latin typeface="Arial" panose="020B0604020202020204" pitchFamily="34" charset="0"/>
                <a:cs typeface="+mn-cs"/>
              </a:rPr>
              <a:t>                                                                                                       (ג. ברקוביץ – "להבין את הטקסט" כתה ח')</a:t>
            </a:r>
          </a:p>
        </p:txBody>
      </p:sp>
      <p:pic>
        <p:nvPicPr>
          <p:cNvPr id="1028" name="Picture 4" descr="ג'נט פוס, מלהם, יורקשיי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35" y="5047970"/>
            <a:ext cx="2445627" cy="163041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EFCF75DF-A68A-4BAE-A829-C7C52E323A5F}"/>
              </a:ext>
            </a:extLst>
          </p:cNvPr>
          <p:cNvSpPr txBox="1">
            <a:spLocks/>
          </p:cNvSpPr>
          <p:nvPr/>
        </p:nvSpPr>
        <p:spPr>
          <a:xfrm>
            <a:off x="9371140" y="362922"/>
            <a:ext cx="1654380" cy="543943"/>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2"/>
              </a:buClr>
            </a:pPr>
            <a:r>
              <a:rPr lang="he-IL" sz="2800" b="1" dirty="0">
                <a:latin typeface="Calibri" panose="020F0502020204030204" pitchFamily="34" charset="0"/>
                <a:cs typeface="+mn-cs"/>
              </a:rPr>
              <a:t>משימה</a:t>
            </a:r>
            <a:r>
              <a:rPr lang="he-IL" sz="2800" b="1" dirty="0">
                <a:latin typeface="+mn-lt"/>
                <a:cs typeface="+mn-cs"/>
              </a:rPr>
              <a:t> </a:t>
            </a:r>
            <a:r>
              <a:rPr lang="he-IL" sz="2800" b="1" dirty="0">
                <a:latin typeface="Calibri" panose="020F0502020204030204" pitchFamily="34" charset="0"/>
                <a:cs typeface="+mn-cs"/>
              </a:rPr>
              <a:t>1</a:t>
            </a:r>
            <a:endParaRPr lang="x-none" sz="2800" b="1" dirty="0">
              <a:latin typeface="Calibri" panose="020F0502020204030204" pitchFamily="34" charset="0"/>
              <a:cs typeface="+mn-cs"/>
            </a:endParaRPr>
          </a:p>
        </p:txBody>
      </p:sp>
      <p:pic>
        <p:nvPicPr>
          <p:cNvPr id="6"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52543" y="212629"/>
            <a:ext cx="1540938" cy="549601"/>
          </a:xfrm>
          <a:prstGeom prst="rect">
            <a:avLst/>
          </a:prstGeom>
        </p:spPr>
      </p:pic>
    </p:spTree>
    <p:extLst>
      <p:ext uri="{BB962C8B-B14F-4D97-AF65-F5344CB8AC3E}">
        <p14:creationId xmlns:p14="http://schemas.microsoft.com/office/powerpoint/2010/main" val="15906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2">
            <a:extLst>
              <a:ext uri="{FF2B5EF4-FFF2-40B4-BE49-F238E27FC236}">
                <a16:creationId xmlns:a16="http://schemas.microsoft.com/office/drawing/2014/main" id="{BD738C25-260D-4E3F-A8F2-64DD5B2579FB}"/>
              </a:ext>
            </a:extLst>
          </p:cNvPr>
          <p:cNvSpPr txBox="1">
            <a:spLocks/>
          </p:cNvSpPr>
          <p:nvPr/>
        </p:nvSpPr>
        <p:spPr>
          <a:xfrm>
            <a:off x="1144272" y="817882"/>
            <a:ext cx="9993277" cy="4961336"/>
          </a:xfrm>
          <a:prstGeom prst="roundRect">
            <a:avLst/>
          </a:prstGeom>
          <a:ln w="28575">
            <a:solidFill>
              <a:srgbClr val="FF0000"/>
            </a:solidFill>
          </a:ln>
        </p:spPr>
        <p:txBody>
          <a:bodyPr vert="horz" lIns="91440" tIns="45720" rIns="91440" bIns="45720" rtlCol="1">
            <a:normAutofit fontScale="92500" lnSpcReduction="10000"/>
          </a:bodyPr>
          <a:lstStyle>
            <a:lvl1pPr marL="268288" indent="-268288"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anose="00000500000000000000"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anose="00000500000000000000"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lnSpc>
                <a:spcPct val="120000"/>
              </a:lnSpc>
              <a:buNone/>
            </a:pPr>
            <a:r>
              <a:rPr lang="he-IL" sz="2800" b="1" dirty="0">
                <a:latin typeface="Arial" panose="020B0604020202020204" pitchFamily="34" charset="0"/>
                <a:cs typeface="+mj-cs"/>
              </a:rPr>
              <a:t>נחל השופט</a:t>
            </a:r>
          </a:p>
          <a:p>
            <a:pPr marL="0" indent="0" algn="just">
              <a:lnSpc>
                <a:spcPct val="120000"/>
              </a:lnSpc>
              <a:buNone/>
            </a:pPr>
            <a:r>
              <a:rPr lang="he-IL" sz="1900" dirty="0">
                <a:latin typeface="Arial" panose="020B0604020202020204" pitchFamily="34" charset="0"/>
                <a:cs typeface="+mj-cs"/>
              </a:rPr>
              <a:t>מעובד ע"פ טקסט שהתפרסם באתר של קק"ל, המלצה לטיול.</a:t>
            </a:r>
          </a:p>
          <a:p>
            <a:pPr marL="0" indent="0" algn="just">
              <a:lnSpc>
                <a:spcPct val="150000"/>
              </a:lnSpc>
              <a:buNone/>
            </a:pPr>
            <a:r>
              <a:rPr lang="he-IL" dirty="0">
                <a:solidFill>
                  <a:srgbClr val="FF0000"/>
                </a:solidFill>
                <a:latin typeface="Arial" panose="020B0604020202020204" pitchFamily="34" charset="0"/>
                <a:cs typeface="+mj-cs"/>
              </a:rPr>
              <a:t>נחל השופט </a:t>
            </a:r>
            <a:r>
              <a:rPr lang="he-IL" dirty="0">
                <a:latin typeface="Arial" panose="020B0604020202020204" pitchFamily="34" charset="0"/>
                <a:cs typeface="+mj-cs"/>
              </a:rPr>
              <a:t>מנקז את המדרונות המזרחיים של </a:t>
            </a:r>
            <a:r>
              <a:rPr lang="he-IL" dirty="0">
                <a:solidFill>
                  <a:srgbClr val="FF0000"/>
                </a:solidFill>
                <a:latin typeface="Arial" panose="020B0604020202020204" pitchFamily="34" charset="0"/>
                <a:cs typeface="+mj-cs"/>
              </a:rPr>
              <a:t>רמת מנשה</a:t>
            </a:r>
            <a:r>
              <a:rPr lang="he-IL" dirty="0">
                <a:latin typeface="Arial" panose="020B0604020202020204" pitchFamily="34" charset="0"/>
                <a:cs typeface="+mj-cs"/>
              </a:rPr>
              <a:t>. הנחל שאורכו שבעה ק"מ מתחיל את מהלכו בין מושב </a:t>
            </a:r>
            <a:r>
              <a:rPr lang="he-IL" dirty="0">
                <a:solidFill>
                  <a:srgbClr val="FF0000"/>
                </a:solidFill>
                <a:latin typeface="Arial" panose="020B0604020202020204" pitchFamily="34" charset="0"/>
                <a:cs typeface="+mj-cs"/>
              </a:rPr>
              <a:t>עין העמק </a:t>
            </a:r>
            <a:r>
              <a:rPr lang="he-IL" dirty="0">
                <a:latin typeface="Arial" panose="020B0604020202020204" pitchFamily="34" charset="0"/>
                <a:cs typeface="+mj-cs"/>
              </a:rPr>
              <a:t>וקיבוץ רמת השופט. בין שני הישובים נובע </a:t>
            </a:r>
            <a:r>
              <a:rPr lang="he-IL" dirty="0">
                <a:solidFill>
                  <a:srgbClr val="FF0000"/>
                </a:solidFill>
                <a:latin typeface="Arial" panose="020B0604020202020204" pitchFamily="34" charset="0"/>
                <a:cs typeface="+mj-cs"/>
              </a:rPr>
              <a:t>עין </a:t>
            </a:r>
            <a:r>
              <a:rPr lang="he-IL" dirty="0" err="1">
                <a:solidFill>
                  <a:srgbClr val="FF0000"/>
                </a:solidFill>
                <a:latin typeface="Arial" panose="020B0604020202020204" pitchFamily="34" charset="0"/>
                <a:cs typeface="+mj-cs"/>
              </a:rPr>
              <a:t>ריחנייה</a:t>
            </a:r>
            <a:r>
              <a:rPr lang="he-IL" dirty="0">
                <a:latin typeface="Arial" panose="020B0604020202020204" pitchFamily="34" charset="0"/>
                <a:cs typeface="+mj-cs"/>
              </a:rPr>
              <a:t>, המעיין החשוב בנחל. הנחל זורם בנוף של גבעות מעוגלות, חוצה את </a:t>
            </a:r>
            <a:r>
              <a:rPr lang="he-IL" dirty="0">
                <a:solidFill>
                  <a:srgbClr val="FF0000"/>
                </a:solidFill>
                <a:latin typeface="Arial" panose="020B0604020202020204" pitchFamily="34" charset="0"/>
                <a:cs typeface="+mj-cs"/>
              </a:rPr>
              <a:t>קיבוץ הזורע </a:t>
            </a:r>
            <a:r>
              <a:rPr lang="he-IL" dirty="0">
                <a:latin typeface="Arial" panose="020B0604020202020204" pitchFamily="34" charset="0"/>
                <a:cs typeface="+mj-cs"/>
              </a:rPr>
              <a:t>ויוצא לנוף הפתוח</a:t>
            </a:r>
            <a:r>
              <a:rPr lang="he-IL" dirty="0">
                <a:solidFill>
                  <a:srgbClr val="FF0000"/>
                </a:solidFill>
                <a:latin typeface="Arial" panose="020B0604020202020204" pitchFamily="34" charset="0"/>
                <a:cs typeface="+mj-cs"/>
              </a:rPr>
              <a:t> </a:t>
            </a:r>
            <a:r>
              <a:rPr lang="he-IL" dirty="0">
                <a:latin typeface="Arial" panose="020B0604020202020204" pitchFamily="34" charset="0"/>
                <a:cs typeface="+mj-cs"/>
              </a:rPr>
              <a:t>של </a:t>
            </a:r>
            <a:r>
              <a:rPr lang="he-IL" dirty="0">
                <a:solidFill>
                  <a:srgbClr val="FF0000"/>
                </a:solidFill>
                <a:latin typeface="Arial" panose="020B0604020202020204" pitchFamily="34" charset="0"/>
                <a:cs typeface="+mj-cs"/>
              </a:rPr>
              <a:t>עמק יזרעאל.</a:t>
            </a:r>
            <a:r>
              <a:rPr lang="he-IL" dirty="0">
                <a:latin typeface="Arial" panose="020B0604020202020204" pitchFamily="34" charset="0"/>
                <a:cs typeface="+mj-cs"/>
              </a:rPr>
              <a:t> מעיינות הנחל יוצרים פלג איתן, הזורם כל השנה. בגדותיו צומחים </a:t>
            </a:r>
            <a:r>
              <a:rPr lang="he-IL" dirty="0">
                <a:solidFill>
                  <a:srgbClr val="FF0000"/>
                </a:solidFill>
                <a:latin typeface="Arial" panose="020B0604020202020204" pitchFamily="34" charset="0"/>
                <a:cs typeface="+mj-cs"/>
              </a:rPr>
              <a:t>עצי ערבה </a:t>
            </a:r>
            <a:r>
              <a:rPr lang="he-IL" dirty="0">
                <a:latin typeface="Arial" panose="020B0604020202020204" pitchFamily="34" charset="0"/>
                <a:cs typeface="+mj-cs"/>
              </a:rPr>
              <a:t>מחודדת ובפינות אחדות גם </a:t>
            </a:r>
            <a:r>
              <a:rPr lang="he-IL" dirty="0">
                <a:solidFill>
                  <a:srgbClr val="FF0000"/>
                </a:solidFill>
                <a:latin typeface="Arial" panose="020B0604020202020204" pitchFamily="34" charset="0"/>
                <a:cs typeface="+mj-cs"/>
              </a:rPr>
              <a:t>עצי אולמוס </a:t>
            </a:r>
            <a:r>
              <a:rPr lang="he-IL" dirty="0">
                <a:latin typeface="Arial" panose="020B0604020202020204" pitchFamily="34" charset="0"/>
                <a:cs typeface="+mj-cs"/>
              </a:rPr>
              <a:t>שעיר, עץ נדיר בישראל.</a:t>
            </a:r>
          </a:p>
          <a:p>
            <a:pPr marL="0" indent="0" algn="just">
              <a:lnSpc>
                <a:spcPct val="150000"/>
              </a:lnSpc>
              <a:buNone/>
            </a:pPr>
            <a:r>
              <a:rPr lang="he-IL" sz="1900" dirty="0">
                <a:latin typeface="Arial" panose="020B0604020202020204" pitchFamily="34" charset="0"/>
                <a:cs typeface="+mj-cs"/>
              </a:rPr>
              <a:t>                                                                                           (גאולה ברקוביץ – להבין את הטקסט)</a:t>
            </a:r>
          </a:p>
          <a:p>
            <a:pPr marL="0" indent="0" algn="just">
              <a:lnSpc>
                <a:spcPct val="150000"/>
              </a:lnSpc>
              <a:buNone/>
            </a:pPr>
            <a:endParaRPr lang="he-IL" dirty="0">
              <a:latin typeface="Arial" panose="020B0604020202020204" pitchFamily="34" charset="0"/>
              <a:cs typeface="Arial" panose="020B0604020202020204" pitchFamily="34" charset="0"/>
            </a:endParaRPr>
          </a:p>
        </p:txBody>
      </p:sp>
      <p:pic>
        <p:nvPicPr>
          <p:cNvPr id="1028" name="Picture 4" descr="ג'נט פוס, מלהם, יורקשיי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71" y="167432"/>
            <a:ext cx="2716529" cy="18110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86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FCF75DF-A68A-4BAE-A829-C7C52E323A5F}"/>
              </a:ext>
            </a:extLst>
          </p:cNvPr>
          <p:cNvSpPr txBox="1">
            <a:spLocks/>
          </p:cNvSpPr>
          <p:nvPr/>
        </p:nvSpPr>
        <p:spPr>
          <a:xfrm>
            <a:off x="9528867" y="919944"/>
            <a:ext cx="1654380" cy="543943"/>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2"/>
              </a:buClr>
            </a:pPr>
            <a:r>
              <a:rPr lang="he-IL" sz="2800" b="1" dirty="0">
                <a:latin typeface="+mj-lt"/>
                <a:cs typeface="+mj-cs"/>
              </a:rPr>
              <a:t>משימה 2</a:t>
            </a:r>
            <a:endParaRPr lang="x-none" sz="2800" b="1" dirty="0">
              <a:latin typeface="+mj-lt"/>
              <a:cs typeface="+mj-cs"/>
            </a:endParaRPr>
          </a:p>
        </p:txBody>
      </p:sp>
      <p:sp>
        <p:nvSpPr>
          <p:cNvPr id="9" name="מציין מיקום תוכן 2">
            <a:extLst>
              <a:ext uri="{FF2B5EF4-FFF2-40B4-BE49-F238E27FC236}">
                <a16:creationId xmlns:a16="http://schemas.microsoft.com/office/drawing/2014/main" id="{BD738C25-260D-4E3F-A8F2-64DD5B2579FB}"/>
              </a:ext>
            </a:extLst>
          </p:cNvPr>
          <p:cNvSpPr>
            <a:spLocks noGrp="1"/>
          </p:cNvSpPr>
          <p:nvPr>
            <p:ph sz="quarter" idx="4"/>
          </p:nvPr>
        </p:nvSpPr>
        <p:spPr>
          <a:xfrm>
            <a:off x="-1785110" y="839334"/>
            <a:ext cx="11161453" cy="1119873"/>
          </a:xfrm>
        </p:spPr>
        <p:txBody>
          <a:bodyPr>
            <a:normAutofit lnSpcReduction="10000"/>
          </a:bodyPr>
          <a:lstStyle/>
          <a:p>
            <a:pPr marL="0" indent="0">
              <a:buNone/>
            </a:pPr>
            <a:r>
              <a:rPr lang="he-IL" sz="3000" b="1" dirty="0">
                <a:solidFill>
                  <a:srgbClr val="00B0F0"/>
                </a:solidFill>
                <a:latin typeface="Calibri" panose="020F0502020204030204" pitchFamily="34" charset="0"/>
                <a:ea typeface="+mj-ea"/>
                <a:cs typeface="+mj-cs"/>
              </a:rPr>
              <a:t>לפניכם שמות עצם.</a:t>
            </a:r>
          </a:p>
          <a:p>
            <a:pPr marL="0" indent="0">
              <a:buNone/>
            </a:pPr>
            <a:r>
              <a:rPr lang="he-IL" sz="3000" b="1" dirty="0">
                <a:solidFill>
                  <a:srgbClr val="00B0F0"/>
                </a:solidFill>
                <a:latin typeface="Calibri" panose="020F0502020204030204" pitchFamily="34" charset="0"/>
                <a:ea typeface="+mj-ea"/>
                <a:cs typeface="+mj-cs"/>
              </a:rPr>
              <a:t> השתמשו בהם פעם כנסמך ופעם כסומך</a:t>
            </a:r>
            <a:r>
              <a:rPr lang="he-IL" sz="2600" b="1" dirty="0">
                <a:solidFill>
                  <a:srgbClr val="00B0F0"/>
                </a:solidFill>
                <a:latin typeface="Calibri" panose="020F0502020204030204" pitchFamily="34" charset="0"/>
                <a:ea typeface="+mj-ea"/>
                <a:cs typeface="+mj-cs"/>
              </a:rPr>
              <a:t>.</a:t>
            </a:r>
          </a:p>
          <a:p>
            <a:pPr marL="0" indent="0">
              <a:buNone/>
            </a:pPr>
            <a:endParaRPr lang="en-US" dirty="0"/>
          </a:p>
        </p:txBody>
      </p:sp>
      <p:grpSp>
        <p:nvGrpSpPr>
          <p:cNvPr id="14" name="קבוצה 13"/>
          <p:cNvGrpSpPr/>
          <p:nvPr/>
        </p:nvGrpSpPr>
        <p:grpSpPr>
          <a:xfrm>
            <a:off x="4419600" y="2239519"/>
            <a:ext cx="2451222" cy="3721517"/>
            <a:chOff x="4419600" y="2688973"/>
            <a:chExt cx="2451222" cy="3721517"/>
          </a:xfrm>
        </p:grpSpPr>
        <p:sp>
          <p:nvSpPr>
            <p:cNvPr id="10" name="מלבן: פינות מעוגלות 8">
              <a:extLst>
                <a:ext uri="{FF2B5EF4-FFF2-40B4-BE49-F238E27FC236}">
                  <a16:creationId xmlns:a16="http://schemas.microsoft.com/office/drawing/2014/main" id="{13515073-EAB4-4168-B9FB-72F3291347B6}"/>
                </a:ext>
              </a:extLst>
            </p:cNvPr>
            <p:cNvSpPr/>
            <p:nvPr/>
          </p:nvSpPr>
          <p:spPr>
            <a:xfrm>
              <a:off x="4419600" y="2688973"/>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ספרים</a:t>
              </a:r>
              <a:endParaRPr lang="he-IL" sz="3600" dirty="0">
                <a:latin typeface="Calibri" panose="020F0502020204030204" pitchFamily="34" charset="0"/>
                <a:cs typeface="+mj-cs"/>
              </a:endParaRPr>
            </a:p>
          </p:txBody>
        </p:sp>
        <p:sp>
          <p:nvSpPr>
            <p:cNvPr id="11" name="מלבן: פינות מעוגלות 8">
              <a:extLst>
                <a:ext uri="{FF2B5EF4-FFF2-40B4-BE49-F238E27FC236}">
                  <a16:creationId xmlns:a16="http://schemas.microsoft.com/office/drawing/2014/main" id="{13515073-EAB4-4168-B9FB-72F3291347B6}"/>
                </a:ext>
              </a:extLst>
            </p:cNvPr>
            <p:cNvSpPr/>
            <p:nvPr/>
          </p:nvSpPr>
          <p:spPr>
            <a:xfrm>
              <a:off x="4419600" y="3693158"/>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ראש</a:t>
              </a:r>
            </a:p>
          </p:txBody>
        </p:sp>
        <p:sp>
          <p:nvSpPr>
            <p:cNvPr id="12" name="מלבן: פינות מעוגלות 8">
              <a:extLst>
                <a:ext uri="{FF2B5EF4-FFF2-40B4-BE49-F238E27FC236}">
                  <a16:creationId xmlns:a16="http://schemas.microsoft.com/office/drawing/2014/main" id="{13515073-EAB4-4168-B9FB-72F3291347B6}"/>
                </a:ext>
              </a:extLst>
            </p:cNvPr>
            <p:cNvSpPr/>
            <p:nvPr/>
          </p:nvSpPr>
          <p:spPr>
            <a:xfrm>
              <a:off x="4419600" y="4725883"/>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דרכים</a:t>
              </a:r>
            </a:p>
          </p:txBody>
        </p:sp>
        <p:sp>
          <p:nvSpPr>
            <p:cNvPr id="13" name="מלבן: פינות מעוגלות 8">
              <a:extLst>
                <a:ext uri="{FF2B5EF4-FFF2-40B4-BE49-F238E27FC236}">
                  <a16:creationId xmlns:a16="http://schemas.microsoft.com/office/drawing/2014/main" id="{13515073-EAB4-4168-B9FB-72F3291347B6}"/>
                </a:ext>
              </a:extLst>
            </p:cNvPr>
            <p:cNvSpPr/>
            <p:nvPr/>
          </p:nvSpPr>
          <p:spPr>
            <a:xfrm>
              <a:off x="4419600" y="5762790"/>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עצים</a:t>
              </a:r>
            </a:p>
          </p:txBody>
        </p:sp>
      </p:grpSp>
      <p:grpSp>
        <p:nvGrpSpPr>
          <p:cNvPr id="18" name="קבוצה 17"/>
          <p:cNvGrpSpPr/>
          <p:nvPr/>
        </p:nvGrpSpPr>
        <p:grpSpPr>
          <a:xfrm>
            <a:off x="7223640" y="2382209"/>
            <a:ext cx="1099457" cy="3486508"/>
            <a:chOff x="7576458" y="2258731"/>
            <a:chExt cx="1099457" cy="3486508"/>
          </a:xfrm>
        </p:grpSpPr>
        <p:sp>
          <p:nvSpPr>
            <p:cNvPr id="8" name="חץ ימינה 7"/>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ימינה 14"/>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ימינה 15"/>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ימינה 16"/>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0" name="קבוצה 19"/>
          <p:cNvGrpSpPr/>
          <p:nvPr/>
        </p:nvGrpSpPr>
        <p:grpSpPr>
          <a:xfrm flipH="1">
            <a:off x="2934668" y="2382209"/>
            <a:ext cx="1099457" cy="3486508"/>
            <a:chOff x="7576458" y="2258731"/>
            <a:chExt cx="1099457" cy="3486508"/>
          </a:xfrm>
        </p:grpSpPr>
        <p:sp>
          <p:nvSpPr>
            <p:cNvPr id="21" name="חץ ימינה 20"/>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חץ ימינה 21"/>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ימינה 22"/>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ימינה 23"/>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5" name="מלבן: פינות מעוגלות 8">
            <a:extLst>
              <a:ext uri="{FF2B5EF4-FFF2-40B4-BE49-F238E27FC236}">
                <a16:creationId xmlns:a16="http://schemas.microsoft.com/office/drawing/2014/main" id="{13515073-EAB4-4168-B9FB-72F3291347B6}"/>
              </a:ext>
            </a:extLst>
          </p:cNvPr>
          <p:cNvSpPr/>
          <p:nvPr/>
        </p:nvSpPr>
        <p:spPr>
          <a:xfrm>
            <a:off x="8396629" y="2245378"/>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ספרי קריאה</a:t>
            </a:r>
            <a:endParaRPr lang="he-IL" sz="2400" dirty="0">
              <a:latin typeface="Arial" panose="020B0604020202020204" pitchFamily="34" charset="0"/>
              <a:cs typeface="+mj-cs"/>
            </a:endParaRPr>
          </a:p>
        </p:txBody>
      </p:sp>
      <p:sp>
        <p:nvSpPr>
          <p:cNvPr id="26" name="מלבן: פינות מעוגלות 8">
            <a:extLst>
              <a:ext uri="{FF2B5EF4-FFF2-40B4-BE49-F238E27FC236}">
                <a16:creationId xmlns:a16="http://schemas.microsoft.com/office/drawing/2014/main" id="{13515073-EAB4-4168-B9FB-72F3291347B6}"/>
              </a:ext>
            </a:extLst>
          </p:cNvPr>
          <p:cNvSpPr/>
          <p:nvPr/>
        </p:nvSpPr>
        <p:spPr>
          <a:xfrm>
            <a:off x="722753" y="2268010"/>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יריד הספרים</a:t>
            </a:r>
          </a:p>
        </p:txBody>
      </p:sp>
      <p:pic>
        <p:nvPicPr>
          <p:cNvPr id="2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243" y="171065"/>
            <a:ext cx="1540938" cy="549601"/>
          </a:xfrm>
          <a:prstGeom prst="rect">
            <a:avLst/>
          </a:prstGeom>
        </p:spPr>
      </p:pic>
    </p:spTree>
    <p:extLst>
      <p:ext uri="{BB962C8B-B14F-4D97-AF65-F5344CB8AC3E}">
        <p14:creationId xmlns:p14="http://schemas.microsoft.com/office/powerpoint/2010/main" val="32731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fill="hold" display="0">
                  <p:stCondLst>
                    <p:cond delay="indefinite"/>
                  </p:stCondLst>
                </p:cTn>
                <p:tgtEl>
                  <p:spTgt spid="2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FCF75DF-A68A-4BAE-A829-C7C52E323A5F}"/>
              </a:ext>
            </a:extLst>
          </p:cNvPr>
          <p:cNvSpPr txBox="1">
            <a:spLocks/>
          </p:cNvSpPr>
          <p:nvPr/>
        </p:nvSpPr>
        <p:spPr>
          <a:xfrm>
            <a:off x="9528867" y="919944"/>
            <a:ext cx="1654380" cy="543943"/>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2"/>
              </a:buClr>
            </a:pPr>
            <a:r>
              <a:rPr lang="he-IL" sz="2800" b="1" dirty="0">
                <a:latin typeface="+mj-lt"/>
                <a:cs typeface="+mj-cs"/>
              </a:rPr>
              <a:t>משימה 2</a:t>
            </a:r>
            <a:endParaRPr lang="x-none" sz="2800" b="1" dirty="0">
              <a:latin typeface="+mj-lt"/>
              <a:cs typeface="+mj-cs"/>
            </a:endParaRPr>
          </a:p>
        </p:txBody>
      </p:sp>
      <p:sp>
        <p:nvSpPr>
          <p:cNvPr id="9" name="מציין מיקום תוכן 2">
            <a:extLst>
              <a:ext uri="{FF2B5EF4-FFF2-40B4-BE49-F238E27FC236}">
                <a16:creationId xmlns:a16="http://schemas.microsoft.com/office/drawing/2014/main" id="{BD738C25-260D-4E3F-A8F2-64DD5B2579FB}"/>
              </a:ext>
            </a:extLst>
          </p:cNvPr>
          <p:cNvSpPr>
            <a:spLocks noGrp="1"/>
          </p:cNvSpPr>
          <p:nvPr>
            <p:ph sz="quarter" idx="4"/>
          </p:nvPr>
        </p:nvSpPr>
        <p:spPr>
          <a:xfrm>
            <a:off x="-1785110" y="839334"/>
            <a:ext cx="11161453" cy="1119873"/>
          </a:xfrm>
        </p:spPr>
        <p:txBody>
          <a:bodyPr>
            <a:normAutofit lnSpcReduction="10000"/>
          </a:bodyPr>
          <a:lstStyle/>
          <a:p>
            <a:pPr marL="0" indent="0">
              <a:buNone/>
            </a:pPr>
            <a:r>
              <a:rPr lang="he-IL" sz="3000" b="1" dirty="0">
                <a:solidFill>
                  <a:srgbClr val="00B0F0"/>
                </a:solidFill>
                <a:latin typeface="Calibri" panose="020F0502020204030204" pitchFamily="34" charset="0"/>
                <a:ea typeface="+mj-ea"/>
                <a:cs typeface="+mj-cs"/>
              </a:rPr>
              <a:t>לפניכם שמות עצם.</a:t>
            </a:r>
          </a:p>
          <a:p>
            <a:pPr marL="0" indent="0">
              <a:buNone/>
            </a:pPr>
            <a:r>
              <a:rPr lang="he-IL" sz="3000" b="1" dirty="0">
                <a:solidFill>
                  <a:srgbClr val="00B0F0"/>
                </a:solidFill>
                <a:latin typeface="Calibri" panose="020F0502020204030204" pitchFamily="34" charset="0"/>
                <a:ea typeface="+mj-ea"/>
                <a:cs typeface="+mj-cs"/>
              </a:rPr>
              <a:t> השתמשו בהם פעם כנסמך ופעם כסומך</a:t>
            </a:r>
            <a:r>
              <a:rPr lang="he-IL" sz="2600" b="1" dirty="0">
                <a:solidFill>
                  <a:srgbClr val="00B0F0"/>
                </a:solidFill>
                <a:latin typeface="Calibri" panose="020F0502020204030204" pitchFamily="34" charset="0"/>
                <a:ea typeface="+mj-ea"/>
                <a:cs typeface="+mj-cs"/>
              </a:rPr>
              <a:t>.</a:t>
            </a:r>
          </a:p>
          <a:p>
            <a:pPr marL="0" indent="0">
              <a:buNone/>
            </a:pPr>
            <a:endParaRPr lang="en-US" dirty="0"/>
          </a:p>
        </p:txBody>
      </p:sp>
      <p:grpSp>
        <p:nvGrpSpPr>
          <p:cNvPr id="14" name="קבוצה 13"/>
          <p:cNvGrpSpPr/>
          <p:nvPr/>
        </p:nvGrpSpPr>
        <p:grpSpPr>
          <a:xfrm>
            <a:off x="4419600" y="2239519"/>
            <a:ext cx="2451222" cy="3721517"/>
            <a:chOff x="4419600" y="2688973"/>
            <a:chExt cx="2451222" cy="3721517"/>
          </a:xfrm>
        </p:grpSpPr>
        <p:sp>
          <p:nvSpPr>
            <p:cNvPr id="10" name="מלבן: פינות מעוגלות 8">
              <a:extLst>
                <a:ext uri="{FF2B5EF4-FFF2-40B4-BE49-F238E27FC236}">
                  <a16:creationId xmlns:a16="http://schemas.microsoft.com/office/drawing/2014/main" id="{13515073-EAB4-4168-B9FB-72F3291347B6}"/>
                </a:ext>
              </a:extLst>
            </p:cNvPr>
            <p:cNvSpPr/>
            <p:nvPr/>
          </p:nvSpPr>
          <p:spPr>
            <a:xfrm>
              <a:off x="4419600" y="2688973"/>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ספרים</a:t>
              </a:r>
              <a:endParaRPr lang="he-IL" sz="3600" dirty="0">
                <a:latin typeface="Calibri" panose="020F0502020204030204" pitchFamily="34" charset="0"/>
                <a:cs typeface="+mj-cs"/>
              </a:endParaRPr>
            </a:p>
          </p:txBody>
        </p:sp>
        <p:sp>
          <p:nvSpPr>
            <p:cNvPr id="11" name="מלבן: פינות מעוגלות 8">
              <a:extLst>
                <a:ext uri="{FF2B5EF4-FFF2-40B4-BE49-F238E27FC236}">
                  <a16:creationId xmlns:a16="http://schemas.microsoft.com/office/drawing/2014/main" id="{13515073-EAB4-4168-B9FB-72F3291347B6}"/>
                </a:ext>
              </a:extLst>
            </p:cNvPr>
            <p:cNvSpPr/>
            <p:nvPr/>
          </p:nvSpPr>
          <p:spPr>
            <a:xfrm>
              <a:off x="4419600" y="3693158"/>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ראש</a:t>
              </a:r>
            </a:p>
          </p:txBody>
        </p:sp>
        <p:sp>
          <p:nvSpPr>
            <p:cNvPr id="12" name="מלבן: פינות מעוגלות 8">
              <a:extLst>
                <a:ext uri="{FF2B5EF4-FFF2-40B4-BE49-F238E27FC236}">
                  <a16:creationId xmlns:a16="http://schemas.microsoft.com/office/drawing/2014/main" id="{13515073-EAB4-4168-B9FB-72F3291347B6}"/>
                </a:ext>
              </a:extLst>
            </p:cNvPr>
            <p:cNvSpPr/>
            <p:nvPr/>
          </p:nvSpPr>
          <p:spPr>
            <a:xfrm>
              <a:off x="4419600" y="4725883"/>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דרכים</a:t>
              </a:r>
            </a:p>
          </p:txBody>
        </p:sp>
        <p:sp>
          <p:nvSpPr>
            <p:cNvPr id="13" name="מלבן: פינות מעוגלות 8">
              <a:extLst>
                <a:ext uri="{FF2B5EF4-FFF2-40B4-BE49-F238E27FC236}">
                  <a16:creationId xmlns:a16="http://schemas.microsoft.com/office/drawing/2014/main" id="{13515073-EAB4-4168-B9FB-72F3291347B6}"/>
                </a:ext>
              </a:extLst>
            </p:cNvPr>
            <p:cNvSpPr/>
            <p:nvPr/>
          </p:nvSpPr>
          <p:spPr>
            <a:xfrm>
              <a:off x="4419600" y="5762790"/>
              <a:ext cx="2451222"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cs typeface="+mj-cs"/>
                </a:rPr>
                <a:t>עצים</a:t>
              </a:r>
            </a:p>
          </p:txBody>
        </p:sp>
      </p:grpSp>
      <p:grpSp>
        <p:nvGrpSpPr>
          <p:cNvPr id="18" name="קבוצה 17"/>
          <p:cNvGrpSpPr/>
          <p:nvPr/>
        </p:nvGrpSpPr>
        <p:grpSpPr>
          <a:xfrm>
            <a:off x="7223640" y="2382209"/>
            <a:ext cx="1099457" cy="3486508"/>
            <a:chOff x="7576458" y="2258731"/>
            <a:chExt cx="1099457" cy="3486508"/>
          </a:xfrm>
        </p:grpSpPr>
        <p:sp>
          <p:nvSpPr>
            <p:cNvPr id="8" name="חץ ימינה 7"/>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ימינה 14"/>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ימינה 15"/>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ימינה 16"/>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0" name="קבוצה 19"/>
          <p:cNvGrpSpPr/>
          <p:nvPr/>
        </p:nvGrpSpPr>
        <p:grpSpPr>
          <a:xfrm flipH="1">
            <a:off x="2934668" y="2382209"/>
            <a:ext cx="1099457" cy="3486508"/>
            <a:chOff x="7576458" y="2258731"/>
            <a:chExt cx="1099457" cy="3486508"/>
          </a:xfrm>
        </p:grpSpPr>
        <p:sp>
          <p:nvSpPr>
            <p:cNvPr id="21" name="חץ ימינה 20"/>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חץ ימינה 21"/>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ימינה 22"/>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ימינה 23"/>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5" name="מלבן: פינות מעוגלות 8">
            <a:extLst>
              <a:ext uri="{FF2B5EF4-FFF2-40B4-BE49-F238E27FC236}">
                <a16:creationId xmlns:a16="http://schemas.microsoft.com/office/drawing/2014/main" id="{13515073-EAB4-4168-B9FB-72F3291347B6}"/>
              </a:ext>
            </a:extLst>
          </p:cNvPr>
          <p:cNvSpPr/>
          <p:nvPr/>
        </p:nvSpPr>
        <p:spPr>
          <a:xfrm>
            <a:off x="8396629" y="2245378"/>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ספרי קריאה</a:t>
            </a:r>
            <a:endParaRPr lang="he-IL" sz="2400" dirty="0">
              <a:latin typeface="Arial" panose="020B0604020202020204" pitchFamily="34" charset="0"/>
              <a:cs typeface="+mj-cs"/>
            </a:endParaRPr>
          </a:p>
        </p:txBody>
      </p:sp>
      <p:sp>
        <p:nvSpPr>
          <p:cNvPr id="26" name="מלבן: פינות מעוגלות 8">
            <a:extLst>
              <a:ext uri="{FF2B5EF4-FFF2-40B4-BE49-F238E27FC236}">
                <a16:creationId xmlns:a16="http://schemas.microsoft.com/office/drawing/2014/main" id="{13515073-EAB4-4168-B9FB-72F3291347B6}"/>
              </a:ext>
            </a:extLst>
          </p:cNvPr>
          <p:cNvSpPr/>
          <p:nvPr/>
        </p:nvSpPr>
        <p:spPr>
          <a:xfrm>
            <a:off x="722753" y="2268010"/>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יריד הספרים</a:t>
            </a:r>
          </a:p>
        </p:txBody>
      </p:sp>
      <p:sp>
        <p:nvSpPr>
          <p:cNvPr id="27" name="מלבן: פינות מעוגלות 8">
            <a:extLst>
              <a:ext uri="{FF2B5EF4-FFF2-40B4-BE49-F238E27FC236}">
                <a16:creationId xmlns:a16="http://schemas.microsoft.com/office/drawing/2014/main" id="{13515073-EAB4-4168-B9FB-72F3291347B6}"/>
              </a:ext>
            </a:extLst>
          </p:cNvPr>
          <p:cNvSpPr/>
          <p:nvPr/>
        </p:nvSpPr>
        <p:spPr>
          <a:xfrm>
            <a:off x="8549029" y="3283476"/>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ראש העיר</a:t>
            </a:r>
            <a:endParaRPr lang="he-IL" sz="2400" dirty="0">
              <a:latin typeface="Arial" panose="020B0604020202020204" pitchFamily="34" charset="0"/>
              <a:cs typeface="+mj-cs"/>
            </a:endParaRPr>
          </a:p>
        </p:txBody>
      </p:sp>
      <p:sp>
        <p:nvSpPr>
          <p:cNvPr id="28" name="מלבן: פינות מעוגלות 8">
            <a:extLst>
              <a:ext uri="{FF2B5EF4-FFF2-40B4-BE49-F238E27FC236}">
                <a16:creationId xmlns:a16="http://schemas.microsoft.com/office/drawing/2014/main" id="{13515073-EAB4-4168-B9FB-72F3291347B6}"/>
              </a:ext>
            </a:extLst>
          </p:cNvPr>
          <p:cNvSpPr/>
          <p:nvPr/>
        </p:nvSpPr>
        <p:spPr>
          <a:xfrm>
            <a:off x="722753" y="3288245"/>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כאב ראש</a:t>
            </a:r>
          </a:p>
        </p:txBody>
      </p:sp>
      <p:sp>
        <p:nvSpPr>
          <p:cNvPr id="29" name="מלבן: פינות מעוגלות 8">
            <a:extLst>
              <a:ext uri="{FF2B5EF4-FFF2-40B4-BE49-F238E27FC236}">
                <a16:creationId xmlns:a16="http://schemas.microsoft.com/office/drawing/2014/main" id="{13515073-EAB4-4168-B9FB-72F3291347B6}"/>
              </a:ext>
            </a:extLst>
          </p:cNvPr>
          <p:cNvSpPr/>
          <p:nvPr/>
        </p:nvSpPr>
        <p:spPr>
          <a:xfrm>
            <a:off x="8549029" y="2198278"/>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ספרי קריאה</a:t>
            </a:r>
            <a:endParaRPr lang="he-IL" sz="2400" dirty="0">
              <a:latin typeface="Arial" panose="020B0604020202020204" pitchFamily="34" charset="0"/>
              <a:cs typeface="+mj-cs"/>
            </a:endParaRPr>
          </a:p>
        </p:txBody>
      </p:sp>
      <p:sp>
        <p:nvSpPr>
          <p:cNvPr id="30" name="מלבן: פינות מעוגלות 8">
            <a:extLst>
              <a:ext uri="{FF2B5EF4-FFF2-40B4-BE49-F238E27FC236}">
                <a16:creationId xmlns:a16="http://schemas.microsoft.com/office/drawing/2014/main" id="{13515073-EAB4-4168-B9FB-72F3291347B6}"/>
              </a:ext>
            </a:extLst>
          </p:cNvPr>
          <p:cNvSpPr/>
          <p:nvPr/>
        </p:nvSpPr>
        <p:spPr>
          <a:xfrm>
            <a:off x="8549029" y="4272614"/>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דרכי נועם</a:t>
            </a:r>
          </a:p>
        </p:txBody>
      </p:sp>
      <p:sp>
        <p:nvSpPr>
          <p:cNvPr id="31" name="מלבן: פינות מעוגלות 8">
            <a:extLst>
              <a:ext uri="{FF2B5EF4-FFF2-40B4-BE49-F238E27FC236}">
                <a16:creationId xmlns:a16="http://schemas.microsoft.com/office/drawing/2014/main" id="{13515073-EAB4-4168-B9FB-72F3291347B6}"/>
              </a:ext>
            </a:extLst>
          </p:cNvPr>
          <p:cNvSpPr/>
          <p:nvPr/>
        </p:nvSpPr>
        <p:spPr>
          <a:xfrm>
            <a:off x="722753" y="4308480"/>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פרשת דרכים</a:t>
            </a:r>
          </a:p>
        </p:txBody>
      </p:sp>
      <p:sp>
        <p:nvSpPr>
          <p:cNvPr id="32" name="מלבן: פינות מעוגלות 8">
            <a:extLst>
              <a:ext uri="{FF2B5EF4-FFF2-40B4-BE49-F238E27FC236}">
                <a16:creationId xmlns:a16="http://schemas.microsoft.com/office/drawing/2014/main" id="{13515073-EAB4-4168-B9FB-72F3291347B6}"/>
              </a:ext>
            </a:extLst>
          </p:cNvPr>
          <p:cNvSpPr/>
          <p:nvPr/>
        </p:nvSpPr>
        <p:spPr>
          <a:xfrm>
            <a:off x="8549029" y="5261752"/>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עצי פרי</a:t>
            </a:r>
          </a:p>
        </p:txBody>
      </p:sp>
      <p:sp>
        <p:nvSpPr>
          <p:cNvPr id="33" name="מלבן: פינות מעוגלות 8">
            <a:extLst>
              <a:ext uri="{FF2B5EF4-FFF2-40B4-BE49-F238E27FC236}">
                <a16:creationId xmlns:a16="http://schemas.microsoft.com/office/drawing/2014/main" id="{13515073-EAB4-4168-B9FB-72F3291347B6}"/>
              </a:ext>
            </a:extLst>
          </p:cNvPr>
          <p:cNvSpPr/>
          <p:nvPr/>
        </p:nvSpPr>
        <p:spPr>
          <a:xfrm>
            <a:off x="511005" y="5352103"/>
            <a:ext cx="2382923"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2400" dirty="0">
                <a:solidFill>
                  <a:srgbClr val="FF0000"/>
                </a:solidFill>
                <a:latin typeface="Arial" panose="020B0604020202020204" pitchFamily="34" charset="0"/>
                <a:cs typeface="+mj-cs"/>
              </a:rPr>
              <a:t>שדרת עצים</a:t>
            </a:r>
          </a:p>
        </p:txBody>
      </p:sp>
    </p:spTree>
    <p:extLst>
      <p:ext uri="{BB962C8B-B14F-4D97-AF65-F5344CB8AC3E}">
        <p14:creationId xmlns:p14="http://schemas.microsoft.com/office/powerpoint/2010/main" val="81258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6492092F-CC96-44DF-8A7B-CD5E572A35E6}"/>
              </a:ext>
            </a:extLst>
          </p:cNvPr>
          <p:cNvSpPr>
            <a:spLocks noGrp="1"/>
          </p:cNvSpPr>
          <p:nvPr>
            <p:ph type="body" sz="quarter" idx="3"/>
          </p:nvPr>
        </p:nvSpPr>
        <p:spPr>
          <a:xfrm>
            <a:off x="3517003" y="315709"/>
            <a:ext cx="6659930" cy="695804"/>
          </a:xfrm>
        </p:spPr>
        <p:txBody>
          <a:bodyPr/>
          <a:lstStyle/>
          <a:p>
            <a:r>
              <a:rPr lang="he-IL" sz="4000" dirty="0">
                <a:solidFill>
                  <a:schemeClr val="accent5">
                    <a:lumMod val="75000"/>
                  </a:schemeClr>
                </a:solidFill>
                <a:latin typeface="Calibri" panose="020F0502020204030204" pitchFamily="34" charset="0"/>
                <a:cs typeface="+mn-cs"/>
              </a:rPr>
              <a:t>השינויים בצורת הסמיכות</a:t>
            </a:r>
          </a:p>
        </p:txBody>
      </p:sp>
      <p:sp>
        <p:nvSpPr>
          <p:cNvPr id="4" name="מציין מיקום תוכן 3">
            <a:extLst>
              <a:ext uri="{FF2B5EF4-FFF2-40B4-BE49-F238E27FC236}">
                <a16:creationId xmlns:a16="http://schemas.microsoft.com/office/drawing/2014/main" id="{D119526F-13AB-4566-A19A-623B9FE42F3B}"/>
              </a:ext>
            </a:extLst>
          </p:cNvPr>
          <p:cNvSpPr>
            <a:spLocks noGrp="1"/>
          </p:cNvSpPr>
          <p:nvPr>
            <p:ph sz="quarter" idx="4"/>
          </p:nvPr>
        </p:nvSpPr>
        <p:spPr>
          <a:xfrm>
            <a:off x="8333201" y="4134957"/>
            <a:ext cx="2931122" cy="611374"/>
          </a:xfrm>
        </p:spPr>
        <p:txBody>
          <a:bodyPr>
            <a:noAutofit/>
          </a:bodyPr>
          <a:lstStyle/>
          <a:p>
            <a:pPr marL="96848" indent="0">
              <a:buNone/>
            </a:pPr>
            <a:r>
              <a:rPr lang="he-IL" sz="2800" dirty="0">
                <a:solidFill>
                  <a:srgbClr val="FF0000"/>
                </a:solidFill>
                <a:latin typeface="Arial" panose="020B0604020202020204" pitchFamily="34" charset="0"/>
                <a:cs typeface="+mj-cs"/>
              </a:rPr>
              <a:t>ברבים</a:t>
            </a:r>
            <a:r>
              <a:rPr lang="en-US" sz="2800" dirty="0">
                <a:solidFill>
                  <a:srgbClr val="FF0000"/>
                </a:solidFill>
                <a:latin typeface="Arial" panose="020B0604020202020204" pitchFamily="34" charset="0"/>
                <a:cs typeface="+mj-cs"/>
              </a:rPr>
              <a:t> </a:t>
            </a:r>
            <a:r>
              <a:rPr lang="he-IL" sz="2800" dirty="0">
                <a:solidFill>
                  <a:srgbClr val="FF0000"/>
                </a:solidFill>
                <a:latin typeface="Arial" panose="020B0604020202020204" pitchFamily="34" charset="0"/>
                <a:cs typeface="+mj-cs"/>
              </a:rPr>
              <a:t>סיומת</a:t>
            </a:r>
            <a:r>
              <a:rPr lang="en-US" sz="2800" dirty="0">
                <a:solidFill>
                  <a:srgbClr val="FF0000"/>
                </a:solidFill>
                <a:latin typeface="Arial" panose="020B0604020202020204" pitchFamily="34" charset="0"/>
                <a:cs typeface="+mj-cs"/>
              </a:rPr>
              <a:t> </a:t>
            </a:r>
            <a:r>
              <a:rPr lang="he-IL" sz="2800" dirty="0">
                <a:solidFill>
                  <a:srgbClr val="FF0000"/>
                </a:solidFill>
                <a:latin typeface="Arial" panose="020B0604020202020204" pitchFamily="34" charset="0"/>
                <a:cs typeface="+mj-cs"/>
              </a:rPr>
              <a:t> </a:t>
            </a:r>
          </a:p>
          <a:p>
            <a:pPr marL="96848" indent="0">
              <a:buNone/>
            </a:pPr>
            <a:endParaRPr lang="he-IL" sz="2800" dirty="0">
              <a:latin typeface="Arial" panose="020B0604020202020204" pitchFamily="34" charset="0"/>
              <a:cs typeface="Arial" panose="020B0604020202020204" pitchFamily="34" charset="0"/>
            </a:endParaRPr>
          </a:p>
          <a:p>
            <a:pPr marL="96848" indent="0">
              <a:buNone/>
            </a:pPr>
            <a:endParaRPr lang="he-IL" sz="2800" dirty="0">
              <a:latin typeface="Arial" panose="020B0604020202020204" pitchFamily="34" charset="0"/>
              <a:cs typeface="Arial" panose="020B0604020202020204" pitchFamily="34" charset="0"/>
            </a:endParaRPr>
          </a:p>
          <a:p>
            <a:endParaRPr lang="he-IL" sz="2800" dirty="0">
              <a:latin typeface="Arial" panose="020B0604020202020204" pitchFamily="34" charset="0"/>
              <a:cs typeface="Arial" panose="020B0604020202020204" pitchFamily="34" charset="0"/>
            </a:endParaRPr>
          </a:p>
          <a:p>
            <a:endParaRPr lang="he-IL" sz="2800" dirty="0">
              <a:latin typeface="Arial" panose="020B0604020202020204" pitchFamily="34" charset="0"/>
              <a:cs typeface="Arial" panose="020B0604020202020204" pitchFamily="34" charset="0"/>
            </a:endParaRPr>
          </a:p>
        </p:txBody>
      </p:sp>
      <p:sp>
        <p:nvSpPr>
          <p:cNvPr id="7" name="חץ: שמאלה 6">
            <a:extLst>
              <a:ext uri="{FF2B5EF4-FFF2-40B4-BE49-F238E27FC236}">
                <a16:creationId xmlns:a16="http://schemas.microsoft.com/office/drawing/2014/main" id="{4CE7BE82-ABFB-42E3-8EFD-82A957BFFDE3}"/>
              </a:ext>
            </a:extLst>
          </p:cNvPr>
          <p:cNvSpPr/>
          <p:nvPr/>
        </p:nvSpPr>
        <p:spPr>
          <a:xfrm>
            <a:off x="5316105" y="1921828"/>
            <a:ext cx="1365504" cy="280416"/>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פינות מעוגלות 7">
            <a:extLst>
              <a:ext uri="{FF2B5EF4-FFF2-40B4-BE49-F238E27FC236}">
                <a16:creationId xmlns:a16="http://schemas.microsoft.com/office/drawing/2014/main" id="{586CD33A-D955-460E-829D-E3F32334F4D2}"/>
              </a:ext>
            </a:extLst>
          </p:cNvPr>
          <p:cNvSpPr/>
          <p:nvPr/>
        </p:nvSpPr>
        <p:spPr>
          <a:xfrm>
            <a:off x="3509525" y="1842331"/>
            <a:ext cx="1297737" cy="54864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Arial" panose="020B0604020202020204" pitchFamily="34" charset="0"/>
                <a:cs typeface="+mj-cs"/>
              </a:rPr>
              <a:t>ת</a:t>
            </a:r>
          </a:p>
        </p:txBody>
      </p:sp>
      <p:sp>
        <p:nvSpPr>
          <p:cNvPr id="10" name="מלבן: פינות מעוגלות 9">
            <a:extLst>
              <a:ext uri="{FF2B5EF4-FFF2-40B4-BE49-F238E27FC236}">
                <a16:creationId xmlns:a16="http://schemas.microsoft.com/office/drawing/2014/main" id="{1324D8AD-0B0D-4C98-82CE-ED584DF361FB}"/>
              </a:ext>
            </a:extLst>
          </p:cNvPr>
          <p:cNvSpPr/>
          <p:nvPr/>
        </p:nvSpPr>
        <p:spPr>
          <a:xfrm>
            <a:off x="7094389" y="4126129"/>
            <a:ext cx="1475876"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2"/>
                </a:solidFill>
                <a:latin typeface="Arial" panose="020B0604020202020204" pitchFamily="34" charset="0"/>
                <a:cs typeface="+mj-cs"/>
              </a:rPr>
              <a:t>X</a:t>
            </a:r>
            <a:r>
              <a:rPr lang="he-IL" sz="3200" dirty="0">
                <a:solidFill>
                  <a:schemeClr val="tx2"/>
                </a:solidFill>
                <a:latin typeface="Arial" panose="020B0604020202020204" pitchFamily="34" charset="0"/>
                <a:cs typeface="+mj-cs"/>
              </a:rPr>
              <a:t>ים</a:t>
            </a:r>
          </a:p>
        </p:txBody>
      </p:sp>
      <p:sp>
        <p:nvSpPr>
          <p:cNvPr id="12" name="חץ: שמאלה 11">
            <a:extLst>
              <a:ext uri="{FF2B5EF4-FFF2-40B4-BE49-F238E27FC236}">
                <a16:creationId xmlns:a16="http://schemas.microsoft.com/office/drawing/2014/main" id="{3093A932-C0C0-44C1-A0C9-7A6BF6DF5C51}"/>
              </a:ext>
            </a:extLst>
          </p:cNvPr>
          <p:cNvSpPr/>
          <p:nvPr/>
        </p:nvSpPr>
        <p:spPr>
          <a:xfrm>
            <a:off x="5553169" y="4349945"/>
            <a:ext cx="1365504" cy="280416"/>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פינות מעוגלות 12">
            <a:extLst>
              <a:ext uri="{FF2B5EF4-FFF2-40B4-BE49-F238E27FC236}">
                <a16:creationId xmlns:a16="http://schemas.microsoft.com/office/drawing/2014/main" id="{EA47BB0B-AD4A-4567-B39E-A9BC855AA305}"/>
              </a:ext>
            </a:extLst>
          </p:cNvPr>
          <p:cNvSpPr/>
          <p:nvPr/>
        </p:nvSpPr>
        <p:spPr>
          <a:xfrm>
            <a:off x="3868217" y="4121007"/>
            <a:ext cx="1438978"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a:solidFill>
                  <a:schemeClr val="tx2"/>
                </a:solidFill>
                <a:latin typeface="Arial" panose="020B0604020202020204" pitchFamily="34" charset="0"/>
                <a:cs typeface="+mj-cs"/>
              </a:rPr>
              <a:t>אֵי</a:t>
            </a:r>
            <a:endParaRPr lang="he-IL" sz="3200" dirty="0">
              <a:solidFill>
                <a:schemeClr val="tx2"/>
              </a:solidFill>
              <a:latin typeface="Arial" panose="020B0604020202020204" pitchFamily="34" charset="0"/>
              <a:cs typeface="+mj-cs"/>
            </a:endParaRPr>
          </a:p>
        </p:txBody>
      </p:sp>
      <p:sp>
        <p:nvSpPr>
          <p:cNvPr id="5" name="מלבן: פינות מעוגלות 4">
            <a:extLst>
              <a:ext uri="{FF2B5EF4-FFF2-40B4-BE49-F238E27FC236}">
                <a16:creationId xmlns:a16="http://schemas.microsoft.com/office/drawing/2014/main" id="{07DA256E-6C64-4711-ACD0-47C3F82FD058}"/>
              </a:ext>
            </a:extLst>
          </p:cNvPr>
          <p:cNvSpPr/>
          <p:nvPr/>
        </p:nvSpPr>
        <p:spPr>
          <a:xfrm>
            <a:off x="771750" y="2650396"/>
            <a:ext cx="337827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חלת דבש</a:t>
            </a:r>
          </a:p>
        </p:txBody>
      </p:sp>
      <p:sp>
        <p:nvSpPr>
          <p:cNvPr id="14" name="מלבן: פינות מעוגלות 13">
            <a:extLst>
              <a:ext uri="{FF2B5EF4-FFF2-40B4-BE49-F238E27FC236}">
                <a16:creationId xmlns:a16="http://schemas.microsoft.com/office/drawing/2014/main" id="{91C2F32F-B857-44C0-908D-F2AB236EBC13}"/>
              </a:ext>
            </a:extLst>
          </p:cNvPr>
          <p:cNvSpPr/>
          <p:nvPr/>
        </p:nvSpPr>
        <p:spPr>
          <a:xfrm>
            <a:off x="847577" y="5037445"/>
            <a:ext cx="337827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דברי חכמים</a:t>
            </a:r>
          </a:p>
        </p:txBody>
      </p:sp>
      <p:sp>
        <p:nvSpPr>
          <p:cNvPr id="15" name="מלבן: פינות מעוגלות 14">
            <a:extLst>
              <a:ext uri="{FF2B5EF4-FFF2-40B4-BE49-F238E27FC236}">
                <a16:creationId xmlns:a16="http://schemas.microsoft.com/office/drawing/2014/main" id="{998FF088-8EBF-4389-994F-ED0FCEF6B5C4}"/>
              </a:ext>
            </a:extLst>
          </p:cNvPr>
          <p:cNvSpPr/>
          <p:nvPr/>
        </p:nvSpPr>
        <p:spPr>
          <a:xfrm>
            <a:off x="5650147" y="2617654"/>
            <a:ext cx="2870572"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חלה + דבש</a:t>
            </a:r>
          </a:p>
        </p:txBody>
      </p:sp>
      <p:sp>
        <p:nvSpPr>
          <p:cNvPr id="16" name="חץ: שמאלה 15">
            <a:extLst>
              <a:ext uri="{FF2B5EF4-FFF2-40B4-BE49-F238E27FC236}">
                <a16:creationId xmlns:a16="http://schemas.microsoft.com/office/drawing/2014/main" id="{2DE12FE9-4955-466D-BBE7-8C6F816BB278}"/>
              </a:ext>
            </a:extLst>
          </p:cNvPr>
          <p:cNvSpPr/>
          <p:nvPr/>
        </p:nvSpPr>
        <p:spPr>
          <a:xfrm>
            <a:off x="4542083" y="2783716"/>
            <a:ext cx="693878" cy="302322"/>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פינות מעוגלות 16">
            <a:extLst>
              <a:ext uri="{FF2B5EF4-FFF2-40B4-BE49-F238E27FC236}">
                <a16:creationId xmlns:a16="http://schemas.microsoft.com/office/drawing/2014/main" id="{0D4B4C14-E88E-468C-AFFD-65E5132222E5}"/>
              </a:ext>
            </a:extLst>
          </p:cNvPr>
          <p:cNvSpPr/>
          <p:nvPr/>
        </p:nvSpPr>
        <p:spPr>
          <a:xfrm>
            <a:off x="5836873" y="5019350"/>
            <a:ext cx="2878821" cy="6705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דברים +</a:t>
            </a:r>
            <a:r>
              <a:rPr lang="en-US" sz="2400" dirty="0">
                <a:solidFill>
                  <a:schemeClr val="tx2"/>
                </a:solidFill>
                <a:latin typeface="Arial" panose="020B0604020202020204" pitchFamily="34" charset="0"/>
              </a:rPr>
              <a:t> </a:t>
            </a:r>
            <a:r>
              <a:rPr lang="he-IL" sz="2400" dirty="0">
                <a:solidFill>
                  <a:schemeClr val="tx2"/>
                </a:solidFill>
                <a:latin typeface="Arial" panose="020B0604020202020204" pitchFamily="34" charset="0"/>
              </a:rPr>
              <a:t>חכמים</a:t>
            </a:r>
          </a:p>
        </p:txBody>
      </p:sp>
      <p:sp>
        <p:nvSpPr>
          <p:cNvPr id="18" name="חץ: שמאלה 17">
            <a:extLst>
              <a:ext uri="{FF2B5EF4-FFF2-40B4-BE49-F238E27FC236}">
                <a16:creationId xmlns:a16="http://schemas.microsoft.com/office/drawing/2014/main" id="{F945523F-E1F7-4D06-A419-341B4CBB9840}"/>
              </a:ext>
            </a:extLst>
          </p:cNvPr>
          <p:cNvSpPr/>
          <p:nvPr/>
        </p:nvSpPr>
        <p:spPr>
          <a:xfrm>
            <a:off x="4587706" y="5203923"/>
            <a:ext cx="693878" cy="302322"/>
          </a:xfrm>
          <a:prstGeom prst="leftArrow">
            <a:avLst/>
          </a:prstGeom>
          <a:solidFill>
            <a:srgbClr val="D3EF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ציין מיקום תוכן 3">
            <a:extLst>
              <a:ext uri="{FF2B5EF4-FFF2-40B4-BE49-F238E27FC236}">
                <a16:creationId xmlns:a16="http://schemas.microsoft.com/office/drawing/2014/main" id="{D119526F-13AB-4566-A19A-623B9FE42F3B}"/>
              </a:ext>
            </a:extLst>
          </p:cNvPr>
          <p:cNvSpPr txBox="1">
            <a:spLocks/>
          </p:cNvSpPr>
          <p:nvPr/>
        </p:nvSpPr>
        <p:spPr>
          <a:xfrm>
            <a:off x="8333201" y="1835955"/>
            <a:ext cx="3626063" cy="630732"/>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buFont typeface="Arial" pitchFamily="34" charset="0"/>
              <a:buNone/>
            </a:pPr>
            <a:r>
              <a:rPr lang="he-IL" sz="2800" dirty="0">
                <a:solidFill>
                  <a:srgbClr val="FF0000"/>
                </a:solidFill>
                <a:latin typeface="Arial" panose="020B0604020202020204" pitchFamily="34" charset="0"/>
                <a:cs typeface="+mj-cs"/>
              </a:rPr>
              <a:t>בנקבה יחידה סיומת</a:t>
            </a:r>
          </a:p>
          <a:p>
            <a:pPr marL="96848" indent="0">
              <a:buFont typeface="Arial" pitchFamily="34" charset="0"/>
              <a:buNone/>
            </a:pPr>
            <a:endParaRPr lang="he-IL" sz="2800" dirty="0">
              <a:latin typeface="Arial" panose="020B0604020202020204" pitchFamily="34" charset="0"/>
              <a:cs typeface="Arial" panose="020B0604020202020204" pitchFamily="34" charset="0"/>
            </a:endParaRPr>
          </a:p>
          <a:p>
            <a:pPr marL="96848" indent="0">
              <a:buFont typeface="Arial" pitchFamily="34" charset="0"/>
              <a:buNone/>
            </a:pPr>
            <a:endParaRPr lang="he-IL" sz="2800" dirty="0">
              <a:latin typeface="Arial" panose="020B0604020202020204" pitchFamily="34" charset="0"/>
              <a:cs typeface="Arial" panose="020B0604020202020204" pitchFamily="34" charset="0"/>
            </a:endParaRPr>
          </a:p>
          <a:p>
            <a:endParaRPr lang="he-IL" sz="2800" dirty="0">
              <a:latin typeface="Arial" panose="020B0604020202020204" pitchFamily="34" charset="0"/>
              <a:cs typeface="Arial" panose="020B0604020202020204" pitchFamily="34" charset="0"/>
            </a:endParaRPr>
          </a:p>
        </p:txBody>
      </p:sp>
      <p:sp>
        <p:nvSpPr>
          <p:cNvPr id="20" name="מלבן: פינות מעוגלות 7">
            <a:extLst>
              <a:ext uri="{FF2B5EF4-FFF2-40B4-BE49-F238E27FC236}">
                <a16:creationId xmlns:a16="http://schemas.microsoft.com/office/drawing/2014/main" id="{586CD33A-D955-460E-829D-E3F32334F4D2}"/>
              </a:ext>
            </a:extLst>
          </p:cNvPr>
          <p:cNvSpPr/>
          <p:nvPr/>
        </p:nvSpPr>
        <p:spPr>
          <a:xfrm>
            <a:off x="7039220" y="1872350"/>
            <a:ext cx="1297737" cy="54864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2"/>
                </a:solidFill>
                <a:latin typeface="Arial" panose="020B0604020202020204" pitchFamily="34" charset="0"/>
                <a:cs typeface="+mj-cs"/>
              </a:rPr>
              <a:t>X</a:t>
            </a:r>
            <a:r>
              <a:rPr lang="he-IL" sz="3200" dirty="0">
                <a:solidFill>
                  <a:schemeClr val="tx2"/>
                </a:solidFill>
                <a:latin typeface="Arial" panose="020B0604020202020204" pitchFamily="34" charset="0"/>
                <a:cs typeface="+mj-cs"/>
              </a:rPr>
              <a:t>ה</a:t>
            </a:r>
          </a:p>
        </p:txBody>
      </p:sp>
    </p:spTree>
    <p:extLst>
      <p:ext uri="{BB962C8B-B14F-4D97-AF65-F5344CB8AC3E}">
        <p14:creationId xmlns:p14="http://schemas.microsoft.com/office/powerpoint/2010/main" val="39594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מציין מיקום תוכן 8">
            <a:extLst>
              <a:ext uri="{FF2B5EF4-FFF2-40B4-BE49-F238E27FC236}">
                <a16:creationId xmlns:a16="http://schemas.microsoft.com/office/drawing/2014/main" id="{BD6DEA4C-CF73-4CAA-9C73-A42A805D4C8B}"/>
              </a:ext>
            </a:extLst>
          </p:cNvPr>
          <p:cNvPicPr>
            <a:picLocks noGrp="1" noChangeAspect="1"/>
          </p:cNvPicPr>
          <p:nvPr>
            <p:ph sz="quarter" idx="4"/>
          </p:nvPr>
        </p:nvPicPr>
        <p:blipFill>
          <a:blip r:embed="rId3"/>
          <a:stretch>
            <a:fillRect/>
          </a:stretch>
        </p:blipFill>
        <p:spPr>
          <a:xfrm>
            <a:off x="4668771" y="3568351"/>
            <a:ext cx="548688" cy="951058"/>
          </a:xfrm>
          <a:prstGeom prst="rect">
            <a:avLst/>
          </a:prstGeom>
        </p:spPr>
      </p:pic>
      <p:sp>
        <p:nvSpPr>
          <p:cNvPr id="8" name="סימן חיבור 7">
            <a:extLst>
              <a:ext uri="{FF2B5EF4-FFF2-40B4-BE49-F238E27FC236}">
                <a16:creationId xmlns:a16="http://schemas.microsoft.com/office/drawing/2014/main" id="{D6701B5C-1735-4B9E-B0F7-C967024B984F}"/>
              </a:ext>
            </a:extLst>
          </p:cNvPr>
          <p:cNvSpPr/>
          <p:nvPr/>
        </p:nvSpPr>
        <p:spPr>
          <a:xfrm>
            <a:off x="4523232" y="2747771"/>
            <a:ext cx="874615" cy="448057"/>
          </a:xfrm>
          <a:prstGeom prst="mathPl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n>
                <a:solidFill>
                  <a:sysClr val="windowText" lastClr="000000"/>
                </a:solidFill>
              </a:ln>
              <a:solidFill>
                <a:sysClr val="windowText" lastClr="000000"/>
              </a:solidFill>
            </a:endParaRPr>
          </a:p>
        </p:txBody>
      </p:sp>
      <p:sp>
        <p:nvSpPr>
          <p:cNvPr id="11" name="מלבן: פינות מעוגלות 10">
            <a:extLst>
              <a:ext uri="{FF2B5EF4-FFF2-40B4-BE49-F238E27FC236}">
                <a16:creationId xmlns:a16="http://schemas.microsoft.com/office/drawing/2014/main" id="{606920D0-5407-4B42-BD68-3F02D7508C47}"/>
              </a:ext>
            </a:extLst>
          </p:cNvPr>
          <p:cNvSpPr/>
          <p:nvPr/>
        </p:nvSpPr>
        <p:spPr>
          <a:xfrm>
            <a:off x="5744811" y="2523733"/>
            <a:ext cx="1950720" cy="9144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שכונה</a:t>
            </a:r>
          </a:p>
        </p:txBody>
      </p:sp>
      <p:sp>
        <p:nvSpPr>
          <p:cNvPr id="12" name="מלבן: פינות מעוגלות 11">
            <a:extLst>
              <a:ext uri="{FF2B5EF4-FFF2-40B4-BE49-F238E27FC236}">
                <a16:creationId xmlns:a16="http://schemas.microsoft.com/office/drawing/2014/main" id="{D14E5AE2-1E2B-4612-9B32-9ACD7AEB705C}"/>
              </a:ext>
            </a:extLst>
          </p:cNvPr>
          <p:cNvSpPr/>
          <p:nvPr/>
        </p:nvSpPr>
        <p:spPr>
          <a:xfrm>
            <a:off x="1765815" y="2514600"/>
            <a:ext cx="2377440" cy="90526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מגורים</a:t>
            </a:r>
          </a:p>
        </p:txBody>
      </p:sp>
      <p:sp>
        <p:nvSpPr>
          <p:cNvPr id="13" name="מלבן: פינות מעוגלות 12">
            <a:extLst>
              <a:ext uri="{FF2B5EF4-FFF2-40B4-BE49-F238E27FC236}">
                <a16:creationId xmlns:a16="http://schemas.microsoft.com/office/drawing/2014/main" id="{D3250E4A-EF4D-4015-865A-957A3C4E9DBE}"/>
              </a:ext>
            </a:extLst>
          </p:cNvPr>
          <p:cNvSpPr/>
          <p:nvPr/>
        </p:nvSpPr>
        <p:spPr>
          <a:xfrm>
            <a:off x="3174411" y="4755290"/>
            <a:ext cx="3572256" cy="98806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שכונת מגורים</a:t>
            </a:r>
          </a:p>
        </p:txBody>
      </p:sp>
      <p:sp>
        <p:nvSpPr>
          <p:cNvPr id="15" name="אליפסה 14">
            <a:extLst>
              <a:ext uri="{FF2B5EF4-FFF2-40B4-BE49-F238E27FC236}">
                <a16:creationId xmlns:a16="http://schemas.microsoft.com/office/drawing/2014/main" id="{DC24A2CB-0E3A-4576-9E06-77EB171CEECC}"/>
              </a:ext>
            </a:extLst>
          </p:cNvPr>
          <p:cNvSpPr/>
          <p:nvPr/>
        </p:nvSpPr>
        <p:spPr>
          <a:xfrm>
            <a:off x="6027339" y="2702803"/>
            <a:ext cx="478697" cy="556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7" name="מחבר חץ ישר 16">
            <a:extLst>
              <a:ext uri="{FF2B5EF4-FFF2-40B4-BE49-F238E27FC236}">
                <a16:creationId xmlns:a16="http://schemas.microsoft.com/office/drawing/2014/main" id="{328402A5-0A9F-4D80-85EA-0E8A9559DDA1}"/>
              </a:ext>
            </a:extLst>
          </p:cNvPr>
          <p:cNvCxnSpPr/>
          <p:nvPr/>
        </p:nvCxnSpPr>
        <p:spPr>
          <a:xfrm flipH="1">
            <a:off x="5296249" y="3304031"/>
            <a:ext cx="868841" cy="157276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אליפסה 17">
            <a:extLst>
              <a:ext uri="{FF2B5EF4-FFF2-40B4-BE49-F238E27FC236}">
                <a16:creationId xmlns:a16="http://schemas.microsoft.com/office/drawing/2014/main" id="{B27EBF7C-62A6-4980-8FCD-402815F74701}"/>
              </a:ext>
            </a:extLst>
          </p:cNvPr>
          <p:cNvSpPr/>
          <p:nvPr/>
        </p:nvSpPr>
        <p:spPr>
          <a:xfrm>
            <a:off x="5013799" y="4876800"/>
            <a:ext cx="313783" cy="672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347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a:extLst>
              <a:ext uri="{FF2B5EF4-FFF2-40B4-BE49-F238E27FC236}">
                <a16:creationId xmlns:a16="http://schemas.microsoft.com/office/drawing/2014/main" id="{2AB1B61A-87E0-4FC0-B9D7-A607B5382A25}"/>
              </a:ext>
            </a:extLst>
          </p:cNvPr>
          <p:cNvSpPr>
            <a:spLocks noGrp="1"/>
          </p:cNvSpPr>
          <p:nvPr>
            <p:ph sz="quarter" idx="4"/>
          </p:nvPr>
        </p:nvSpPr>
        <p:spPr>
          <a:xfrm>
            <a:off x="2550394" y="1368952"/>
            <a:ext cx="8653111" cy="4152517"/>
          </a:xfrm>
        </p:spPr>
        <p:txBody>
          <a:bodyPr/>
          <a:lstStyle/>
          <a:p>
            <a:r>
              <a:rPr lang="he-IL" sz="2800" dirty="0">
                <a:latin typeface="Arial" panose="020B0604020202020204" pitchFamily="34" charset="0"/>
                <a:cs typeface="+mj-cs"/>
              </a:rPr>
              <a:t>עוגה  + תפוחים  </a:t>
            </a: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r>
              <a:rPr lang="he-IL" sz="2800" dirty="0">
                <a:latin typeface="Arial" panose="020B0604020202020204" pitchFamily="34" charset="0"/>
                <a:cs typeface="+mj-cs"/>
              </a:rPr>
              <a:t>חלוקה  + תעודות </a:t>
            </a:r>
          </a:p>
        </p:txBody>
      </p:sp>
      <p:grpSp>
        <p:nvGrpSpPr>
          <p:cNvPr id="18" name="קבוצה 17"/>
          <p:cNvGrpSpPr/>
          <p:nvPr/>
        </p:nvGrpSpPr>
        <p:grpSpPr>
          <a:xfrm>
            <a:off x="1604338" y="1368952"/>
            <a:ext cx="8641830" cy="4050767"/>
            <a:chOff x="1604338" y="1368952"/>
            <a:chExt cx="8641830" cy="4050767"/>
          </a:xfrm>
        </p:grpSpPr>
        <p:sp>
          <p:nvSpPr>
            <p:cNvPr id="9" name="אליפסה 8">
              <a:extLst>
                <a:ext uri="{FF2B5EF4-FFF2-40B4-BE49-F238E27FC236}">
                  <a16:creationId xmlns:a16="http://schemas.microsoft.com/office/drawing/2014/main" id="{AB88EC1F-D3BC-4517-9149-E95888050C9B}"/>
                </a:ext>
              </a:extLst>
            </p:cNvPr>
            <p:cNvSpPr/>
            <p:nvPr/>
          </p:nvSpPr>
          <p:spPr>
            <a:xfrm>
              <a:off x="9946751" y="1381318"/>
              <a:ext cx="299417"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AF260A1C-DF70-4AF6-93A0-BCDB63EB4242}"/>
                </a:ext>
              </a:extLst>
            </p:cNvPr>
            <p:cNvSpPr/>
            <p:nvPr/>
          </p:nvSpPr>
          <p:spPr>
            <a:xfrm>
              <a:off x="9647334" y="3631722"/>
              <a:ext cx="299417"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0" name="קבוצה 9"/>
            <p:cNvGrpSpPr/>
            <p:nvPr/>
          </p:nvGrpSpPr>
          <p:grpSpPr>
            <a:xfrm>
              <a:off x="1604338" y="1368952"/>
              <a:ext cx="8585144" cy="1771901"/>
              <a:chOff x="1604338" y="1081088"/>
              <a:chExt cx="8585144" cy="1771901"/>
            </a:xfrm>
          </p:grpSpPr>
          <p:sp>
            <p:nvSpPr>
              <p:cNvPr id="5" name="חץ: שמאלה 4">
                <a:extLst>
                  <a:ext uri="{FF2B5EF4-FFF2-40B4-BE49-F238E27FC236}">
                    <a16:creationId xmlns:a16="http://schemas.microsoft.com/office/drawing/2014/main" id="{FA87E451-8F67-4EFA-9CA4-76D6E6CBD82F}"/>
                  </a:ext>
                </a:extLst>
              </p:cNvPr>
              <p:cNvSpPr/>
              <p:nvPr/>
            </p:nvSpPr>
            <p:spPr>
              <a:xfrm>
                <a:off x="6134022" y="1190448"/>
                <a:ext cx="1548384" cy="395725"/>
              </a:xfrm>
              <a:prstGeom prst="leftArrow">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מעוקל למעלה 10">
                <a:extLst>
                  <a:ext uri="{FF2B5EF4-FFF2-40B4-BE49-F238E27FC236}">
                    <a16:creationId xmlns:a16="http://schemas.microsoft.com/office/drawing/2014/main" id="{DFA141B3-2759-4998-8793-F3BF6EC74F5C}"/>
                  </a:ext>
                </a:extLst>
              </p:cNvPr>
              <p:cNvSpPr/>
              <p:nvPr/>
            </p:nvSpPr>
            <p:spPr>
              <a:xfrm>
                <a:off x="4035017" y="2043176"/>
                <a:ext cx="6154465"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grpSp>
            <p:nvGrpSpPr>
              <p:cNvPr id="3" name="קבוצה 2"/>
              <p:cNvGrpSpPr/>
              <p:nvPr/>
            </p:nvGrpSpPr>
            <p:grpSpPr>
              <a:xfrm>
                <a:off x="1604338" y="1081088"/>
                <a:ext cx="4004361" cy="890015"/>
                <a:chOff x="1370714" y="1081088"/>
                <a:chExt cx="4004361" cy="890015"/>
              </a:xfrm>
            </p:grpSpPr>
            <p:sp>
              <p:nvSpPr>
                <p:cNvPr id="6" name="מלבן: פינות מעוגלות 5">
                  <a:extLst>
                    <a:ext uri="{FF2B5EF4-FFF2-40B4-BE49-F238E27FC236}">
                      <a16:creationId xmlns:a16="http://schemas.microsoft.com/office/drawing/2014/main" id="{AD67F8CF-41C7-489F-8C50-D9D3AA22CEBA}"/>
                    </a:ext>
                  </a:extLst>
                </p:cNvPr>
                <p:cNvSpPr/>
                <p:nvPr/>
              </p:nvSpPr>
              <p:spPr>
                <a:xfrm>
                  <a:off x="1370714" y="1081088"/>
                  <a:ext cx="4004361" cy="890015"/>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Arial" panose="020B0604020202020204" pitchFamily="34" charset="0"/>
                      <a:cs typeface="+mj-cs"/>
                    </a:rPr>
                    <a:t>עוג</a:t>
                  </a:r>
                  <a:r>
                    <a:rPr lang="he-IL" sz="3600" dirty="0">
                      <a:solidFill>
                        <a:srgbClr val="FF0000"/>
                      </a:solidFill>
                      <a:latin typeface="Arial" panose="020B0604020202020204" pitchFamily="34" charset="0"/>
                      <a:cs typeface="+mj-cs"/>
                    </a:rPr>
                    <a:t>ת</a:t>
                  </a:r>
                  <a:r>
                    <a:rPr lang="he-IL" sz="3200" dirty="0">
                      <a:solidFill>
                        <a:schemeClr val="tx2"/>
                      </a:solidFill>
                      <a:latin typeface="Arial" panose="020B0604020202020204" pitchFamily="34" charset="0"/>
                      <a:cs typeface="+mj-cs"/>
                    </a:rPr>
                    <a:t> תפוחים</a:t>
                  </a:r>
                </a:p>
              </p:txBody>
            </p:sp>
            <p:sp>
              <p:nvSpPr>
                <p:cNvPr id="14" name="אליפסה 13">
                  <a:extLst>
                    <a:ext uri="{FF2B5EF4-FFF2-40B4-BE49-F238E27FC236}">
                      <a16:creationId xmlns:a16="http://schemas.microsoft.com/office/drawing/2014/main" id="{FCE5296B-90FC-4054-AD4F-84E1FAE8E242}"/>
                    </a:ext>
                  </a:extLst>
                </p:cNvPr>
                <p:cNvSpPr/>
                <p:nvPr/>
              </p:nvSpPr>
              <p:spPr>
                <a:xfrm>
                  <a:off x="3606519" y="1177560"/>
                  <a:ext cx="389749" cy="72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grpSp>
          <p:nvGrpSpPr>
            <p:cNvPr id="17" name="קבוצה 16"/>
            <p:cNvGrpSpPr/>
            <p:nvPr/>
          </p:nvGrpSpPr>
          <p:grpSpPr>
            <a:xfrm>
              <a:off x="1620184" y="3581796"/>
              <a:ext cx="8190476" cy="1837923"/>
              <a:chOff x="1620184" y="3293932"/>
              <a:chExt cx="8190476" cy="1837923"/>
            </a:xfrm>
          </p:grpSpPr>
          <p:sp>
            <p:nvSpPr>
              <p:cNvPr id="13" name="חץ: מעוקל למעלה 12">
                <a:extLst>
                  <a:ext uri="{FF2B5EF4-FFF2-40B4-BE49-F238E27FC236}">
                    <a16:creationId xmlns:a16="http://schemas.microsoft.com/office/drawing/2014/main" id="{C15AF8DC-1418-4C63-8A14-6E01BBB47DC7}"/>
                  </a:ext>
                </a:extLst>
              </p:cNvPr>
              <p:cNvSpPr/>
              <p:nvPr/>
            </p:nvSpPr>
            <p:spPr>
              <a:xfrm>
                <a:off x="3840143" y="4322042"/>
                <a:ext cx="5970517"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חץ: שמאלה 6">
                <a:extLst>
                  <a:ext uri="{FF2B5EF4-FFF2-40B4-BE49-F238E27FC236}">
                    <a16:creationId xmlns:a16="http://schemas.microsoft.com/office/drawing/2014/main" id="{A94A17E3-C19B-445F-8AEA-36281EFB007A}"/>
                  </a:ext>
                </a:extLst>
              </p:cNvPr>
              <p:cNvSpPr/>
              <p:nvPr/>
            </p:nvSpPr>
            <p:spPr>
              <a:xfrm>
                <a:off x="6164267" y="3480999"/>
                <a:ext cx="1548384" cy="395725"/>
              </a:xfrm>
              <a:prstGeom prst="leftArrow">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6" name="קבוצה 15"/>
              <p:cNvGrpSpPr/>
              <p:nvPr/>
            </p:nvGrpSpPr>
            <p:grpSpPr>
              <a:xfrm>
                <a:off x="1620184" y="3293932"/>
                <a:ext cx="4004361" cy="890015"/>
                <a:chOff x="1806447" y="3293932"/>
                <a:chExt cx="4004361" cy="890015"/>
              </a:xfrm>
            </p:grpSpPr>
            <p:sp>
              <p:nvSpPr>
                <p:cNvPr id="8" name="מלבן: פינות מעוגלות 7">
                  <a:extLst>
                    <a:ext uri="{FF2B5EF4-FFF2-40B4-BE49-F238E27FC236}">
                      <a16:creationId xmlns:a16="http://schemas.microsoft.com/office/drawing/2014/main" id="{B0E8DFC7-DD8C-4ED1-859A-F32B4F5C96B2}"/>
                    </a:ext>
                  </a:extLst>
                </p:cNvPr>
                <p:cNvSpPr/>
                <p:nvPr/>
              </p:nvSpPr>
              <p:spPr>
                <a:xfrm>
                  <a:off x="1806447" y="3293932"/>
                  <a:ext cx="4004361" cy="890015"/>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Arial" panose="020B0604020202020204" pitchFamily="34" charset="0"/>
                      <a:cs typeface="+mj-cs"/>
                    </a:rPr>
                    <a:t>חלוק</a:t>
                  </a:r>
                  <a:r>
                    <a:rPr lang="he-IL" sz="3600" dirty="0">
                      <a:solidFill>
                        <a:srgbClr val="FF0000"/>
                      </a:solidFill>
                      <a:latin typeface="Arial" panose="020B0604020202020204" pitchFamily="34" charset="0"/>
                      <a:cs typeface="+mj-cs"/>
                    </a:rPr>
                    <a:t>ת</a:t>
                  </a:r>
                  <a:r>
                    <a:rPr lang="he-IL" sz="3200" dirty="0">
                      <a:solidFill>
                        <a:schemeClr val="tx2"/>
                      </a:solidFill>
                      <a:latin typeface="Arial" panose="020B0604020202020204" pitchFamily="34" charset="0"/>
                      <a:cs typeface="+mj-cs"/>
                    </a:rPr>
                    <a:t> תעודות</a:t>
                  </a:r>
                </a:p>
              </p:txBody>
            </p:sp>
            <p:sp>
              <p:nvSpPr>
                <p:cNvPr id="15" name="אליפסה 14">
                  <a:extLst>
                    <a:ext uri="{FF2B5EF4-FFF2-40B4-BE49-F238E27FC236}">
                      <a16:creationId xmlns:a16="http://schemas.microsoft.com/office/drawing/2014/main" id="{E6915459-08AF-4024-A72D-769F5C630E88}"/>
                    </a:ext>
                  </a:extLst>
                </p:cNvPr>
                <p:cNvSpPr/>
                <p:nvPr/>
              </p:nvSpPr>
              <p:spPr>
                <a:xfrm>
                  <a:off x="3760440" y="3378939"/>
                  <a:ext cx="557232" cy="72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grpSp>
        </p:grpSp>
      </p:grpSp>
    </p:spTree>
    <p:extLst>
      <p:ext uri="{BB962C8B-B14F-4D97-AF65-F5344CB8AC3E}">
        <p14:creationId xmlns:p14="http://schemas.microsoft.com/office/powerpoint/2010/main" val="244373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37733" y="1380649"/>
            <a:ext cx="12192001" cy="1260164"/>
          </a:xfrm>
        </p:spPr>
        <p:txBody>
          <a:bodyPr/>
          <a:lstStyle/>
          <a:p>
            <a:r>
              <a:rPr lang="he-IL" dirty="0"/>
              <a:t>צירופים שמניים - סמיכות</a:t>
            </a:r>
            <a:endParaRPr lang="he-IL" dirty="0">
              <a:solidFill>
                <a:srgbClr val="192A72"/>
              </a:solidFill>
            </a:endParaRPr>
          </a:p>
        </p:txBody>
      </p:sp>
      <p:sp>
        <p:nvSpPr>
          <p:cNvPr id="7" name="כותרת משנה 6"/>
          <p:cNvSpPr>
            <a:spLocks noGrp="1"/>
          </p:cNvSpPr>
          <p:nvPr>
            <p:ph type="subTitle" idx="1"/>
          </p:nvPr>
        </p:nvSpPr>
        <p:spPr>
          <a:xfrm>
            <a:off x="137732" y="2542581"/>
            <a:ext cx="12192001" cy="720094"/>
          </a:xfrm>
        </p:spPr>
        <p:txBody>
          <a:bodyPr/>
          <a:lstStyle/>
          <a:p>
            <a:r>
              <a:rPr lang="he-IL" dirty="0">
                <a:sym typeface="Varela Round"/>
              </a:rPr>
              <a:t>כיתות ז-ח</a:t>
            </a:r>
          </a:p>
        </p:txBody>
      </p:sp>
      <p:sp>
        <p:nvSpPr>
          <p:cNvPr id="4" name="מציין מיקום תוכן 3"/>
          <p:cNvSpPr>
            <a:spLocks noGrp="1"/>
          </p:cNvSpPr>
          <p:nvPr>
            <p:ph idx="10"/>
          </p:nvPr>
        </p:nvSpPr>
        <p:spPr>
          <a:xfrm>
            <a:off x="137733" y="3704381"/>
            <a:ext cx="12192001" cy="720094"/>
          </a:xfrm>
        </p:spPr>
        <p:txBody>
          <a:bodyPr/>
          <a:lstStyle/>
          <a:p>
            <a:r>
              <a:rPr lang="he-IL" sz="3200" dirty="0">
                <a:sym typeface="Varela Round"/>
              </a:rPr>
              <a:t>שם המורה: שירה פוליטי</a:t>
            </a:r>
          </a:p>
          <a:p>
            <a:r>
              <a:rPr lang="he-IL" sz="2400" dirty="0">
                <a:sym typeface="Varela Round"/>
              </a:rPr>
              <a:t>כתיבה: אסתר מלכה, ברוך וולנר</a:t>
            </a:r>
          </a:p>
          <a:p>
            <a:r>
              <a:rPr lang="he-IL" sz="2400" b="0" dirty="0">
                <a:sym typeface="Varela Round"/>
              </a:rPr>
              <a:t>השיעור מבוסס על שיעור של צוות עברית </a:t>
            </a:r>
            <a:r>
              <a:rPr lang="he-IL" sz="2400" b="0" dirty="0" err="1">
                <a:sym typeface="Varela Round"/>
              </a:rPr>
              <a:t>עי"ס</a:t>
            </a:r>
            <a:r>
              <a:rPr lang="he-IL" sz="2400" b="0" dirty="0">
                <a:sym typeface="Varela Round"/>
              </a:rPr>
              <a:t>, המזכירות הפדגוגית</a:t>
            </a:r>
          </a:p>
        </p:txBody>
      </p:sp>
    </p:spTree>
    <p:extLst>
      <p:ext uri="{BB962C8B-B14F-4D97-AF65-F5344CB8AC3E}">
        <p14:creationId xmlns:p14="http://schemas.microsoft.com/office/powerpoint/2010/main" val="226366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p:cNvGrpSpPr/>
          <p:nvPr/>
        </p:nvGrpSpPr>
        <p:grpSpPr>
          <a:xfrm>
            <a:off x="2877950" y="1741625"/>
            <a:ext cx="6980826" cy="3456057"/>
            <a:chOff x="2877950" y="1741625"/>
            <a:chExt cx="6980826" cy="3456057"/>
          </a:xfrm>
        </p:grpSpPr>
        <p:grpSp>
          <p:nvGrpSpPr>
            <p:cNvPr id="2" name="קבוצה 1"/>
            <p:cNvGrpSpPr/>
            <p:nvPr/>
          </p:nvGrpSpPr>
          <p:grpSpPr>
            <a:xfrm>
              <a:off x="2877950" y="1741625"/>
              <a:ext cx="6980826" cy="3456057"/>
              <a:chOff x="2781183" y="2487623"/>
              <a:chExt cx="6980826" cy="3456057"/>
            </a:xfrm>
          </p:grpSpPr>
          <p:sp>
            <p:nvSpPr>
              <p:cNvPr id="7" name="סימן חיבור 6">
                <a:extLst>
                  <a:ext uri="{FF2B5EF4-FFF2-40B4-BE49-F238E27FC236}">
                    <a16:creationId xmlns:a16="http://schemas.microsoft.com/office/drawing/2014/main" id="{428F88BD-205A-4004-8007-942429391719}"/>
                  </a:ext>
                </a:extLst>
              </p:cNvPr>
              <p:cNvSpPr/>
              <p:nvPr/>
            </p:nvSpPr>
            <p:spPr>
              <a:xfrm>
                <a:off x="5321808" y="2646276"/>
                <a:ext cx="1548384" cy="432816"/>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טה 7">
                <a:extLst>
                  <a:ext uri="{FF2B5EF4-FFF2-40B4-BE49-F238E27FC236}">
                    <a16:creationId xmlns:a16="http://schemas.microsoft.com/office/drawing/2014/main" id="{7E4DB7E1-ADDD-49F2-BAA4-69E928E77EB4}"/>
                  </a:ext>
                </a:extLst>
              </p:cNvPr>
              <p:cNvSpPr/>
              <p:nvPr/>
            </p:nvSpPr>
            <p:spPr>
              <a:xfrm>
                <a:off x="5742432" y="3381606"/>
                <a:ext cx="707136" cy="1255776"/>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מלבן: פינות מעוגלות 8">
                <a:extLst>
                  <a:ext uri="{FF2B5EF4-FFF2-40B4-BE49-F238E27FC236}">
                    <a16:creationId xmlns:a16="http://schemas.microsoft.com/office/drawing/2014/main" id="{59A63F07-F92D-4B22-B237-CFD86F47012D}"/>
                  </a:ext>
                </a:extLst>
              </p:cNvPr>
              <p:cNvSpPr/>
              <p:nvPr/>
            </p:nvSpPr>
            <p:spPr>
              <a:xfrm>
                <a:off x="3889248" y="4895168"/>
                <a:ext cx="4413504" cy="10485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דִּבְרֵי    חֲכָמִים</a:t>
                </a:r>
              </a:p>
            </p:txBody>
          </p:sp>
          <p:sp>
            <p:nvSpPr>
              <p:cNvPr id="29" name="מלבן: פינות מעוגלות 4">
                <a:extLst>
                  <a:ext uri="{FF2B5EF4-FFF2-40B4-BE49-F238E27FC236}">
                    <a16:creationId xmlns:a16="http://schemas.microsoft.com/office/drawing/2014/main" id="{CFBEE672-2CDF-4DD3-AE44-FD48802CFF48}"/>
                  </a:ext>
                </a:extLst>
              </p:cNvPr>
              <p:cNvSpPr/>
              <p:nvPr/>
            </p:nvSpPr>
            <p:spPr>
              <a:xfrm>
                <a:off x="7396761" y="2487623"/>
                <a:ext cx="2365248" cy="86563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דְּבָרִים</a:t>
                </a:r>
              </a:p>
            </p:txBody>
          </p:sp>
          <p:sp>
            <p:nvSpPr>
              <p:cNvPr id="30" name="מלבן: פינות מעוגלות 5">
                <a:extLst>
                  <a:ext uri="{FF2B5EF4-FFF2-40B4-BE49-F238E27FC236}">
                    <a16:creationId xmlns:a16="http://schemas.microsoft.com/office/drawing/2014/main" id="{1C523C32-F794-4FC3-AA8C-B430206541A0}"/>
                  </a:ext>
                </a:extLst>
              </p:cNvPr>
              <p:cNvSpPr/>
              <p:nvPr/>
            </p:nvSpPr>
            <p:spPr>
              <a:xfrm>
                <a:off x="2781183" y="2497309"/>
                <a:ext cx="2048256" cy="86563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חכמים</a:t>
                </a:r>
              </a:p>
            </p:txBody>
          </p:sp>
        </p:grpSp>
        <p:sp>
          <p:nvSpPr>
            <p:cNvPr id="19" name="אליפסה 18">
              <a:extLst>
                <a:ext uri="{FF2B5EF4-FFF2-40B4-BE49-F238E27FC236}">
                  <a16:creationId xmlns:a16="http://schemas.microsoft.com/office/drawing/2014/main" id="{AAA1D448-D186-4103-B1B9-476F8CAEFD23}"/>
                </a:ext>
              </a:extLst>
            </p:cNvPr>
            <p:cNvSpPr/>
            <p:nvPr/>
          </p:nvSpPr>
          <p:spPr>
            <a:xfrm>
              <a:off x="8133100" y="1900278"/>
              <a:ext cx="646176" cy="6247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CFC45489-C7BC-4F1A-A772-A3E66B2E902A}"/>
                </a:ext>
              </a:extLst>
            </p:cNvPr>
            <p:cNvSpPr/>
            <p:nvPr/>
          </p:nvSpPr>
          <p:spPr>
            <a:xfrm>
              <a:off x="6518200" y="4370912"/>
              <a:ext cx="315365" cy="605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418689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a:extLst>
              <a:ext uri="{FF2B5EF4-FFF2-40B4-BE49-F238E27FC236}">
                <a16:creationId xmlns:a16="http://schemas.microsoft.com/office/drawing/2014/main" id="{63B1DDD2-1ACC-438D-A6D9-B28FAE6889CF}"/>
              </a:ext>
            </a:extLst>
          </p:cNvPr>
          <p:cNvSpPr>
            <a:spLocks noGrp="1"/>
          </p:cNvSpPr>
          <p:nvPr>
            <p:ph sz="quarter" idx="4"/>
          </p:nvPr>
        </p:nvSpPr>
        <p:spPr>
          <a:xfrm>
            <a:off x="3110928" y="1435184"/>
            <a:ext cx="8031963" cy="4152517"/>
          </a:xfrm>
        </p:spPr>
        <p:txBody>
          <a:bodyPr/>
          <a:lstStyle/>
          <a:p>
            <a:pPr marL="96848" indent="0">
              <a:buNone/>
            </a:pPr>
            <a:r>
              <a:rPr lang="he-IL" sz="2800" dirty="0">
                <a:latin typeface="Arial" panose="020B0604020202020204" pitchFamily="34" charset="0"/>
                <a:cs typeface="Arial" panose="020B0604020202020204" pitchFamily="34" charset="0"/>
              </a:rPr>
              <a:t>    </a:t>
            </a:r>
            <a:r>
              <a:rPr lang="he-IL" sz="2800" dirty="0">
                <a:latin typeface="Arial" panose="020B0604020202020204" pitchFamily="34" charset="0"/>
                <a:cs typeface="+mn-cs"/>
              </a:rPr>
              <a:t>שברים   +  כוס</a:t>
            </a:r>
          </a:p>
          <a:p>
            <a:pPr marL="96848" indent="0">
              <a:buNone/>
            </a:pPr>
            <a:endParaRPr lang="he-IL" sz="2800" dirty="0">
              <a:latin typeface="Arial" panose="020B0604020202020204" pitchFamily="34" charset="0"/>
              <a:cs typeface="Arial" panose="020B0604020202020204" pitchFamily="34" charset="0"/>
            </a:endParaRPr>
          </a:p>
          <a:p>
            <a:pPr marL="96848" indent="0">
              <a:buNone/>
            </a:pPr>
            <a:endParaRPr lang="he-IL" sz="2800" dirty="0">
              <a:latin typeface="Arial" panose="020B0604020202020204" pitchFamily="34" charset="0"/>
              <a:cs typeface="Arial" panose="020B0604020202020204" pitchFamily="34" charset="0"/>
            </a:endParaRPr>
          </a:p>
          <a:p>
            <a:pPr marL="96848" indent="0">
              <a:buNone/>
            </a:pPr>
            <a:r>
              <a:rPr lang="he-IL" sz="2800" dirty="0">
                <a:latin typeface="Arial" panose="020B0604020202020204" pitchFamily="34" charset="0"/>
                <a:cs typeface="Arial" panose="020B0604020202020204" pitchFamily="34" charset="0"/>
              </a:rPr>
              <a:t>  </a:t>
            </a:r>
          </a:p>
          <a:p>
            <a:pPr marL="96848" indent="0">
              <a:buNone/>
            </a:pPr>
            <a:r>
              <a:rPr lang="he-IL" sz="2800" dirty="0">
                <a:latin typeface="Arial" panose="020B0604020202020204" pitchFamily="34" charset="0"/>
                <a:cs typeface="Arial" panose="020B0604020202020204" pitchFamily="34" charset="0"/>
              </a:rPr>
              <a:t>   </a:t>
            </a:r>
            <a:r>
              <a:rPr lang="he-IL" sz="2800" dirty="0">
                <a:latin typeface="Arial" panose="020B0604020202020204" pitchFamily="34" charset="0"/>
                <a:cs typeface="+mn-cs"/>
              </a:rPr>
              <a:t>ראשים  + ממשלה    </a:t>
            </a:r>
          </a:p>
        </p:txBody>
      </p:sp>
      <p:pic>
        <p:nvPicPr>
          <p:cNvPr id="9" name="תמונה 8">
            <a:extLst>
              <a:ext uri="{FF2B5EF4-FFF2-40B4-BE49-F238E27FC236}">
                <a16:creationId xmlns:a16="http://schemas.microsoft.com/office/drawing/2014/main" id="{0263A506-0D0A-4028-914E-5D86891AC581}"/>
              </a:ext>
            </a:extLst>
          </p:cNvPr>
          <p:cNvPicPr>
            <a:picLocks noChangeAspect="1"/>
          </p:cNvPicPr>
          <p:nvPr/>
        </p:nvPicPr>
        <p:blipFill>
          <a:blip r:embed="rId3"/>
          <a:stretch>
            <a:fillRect/>
          </a:stretch>
        </p:blipFill>
        <p:spPr>
          <a:xfrm>
            <a:off x="3003921" y="4563533"/>
            <a:ext cx="7267839" cy="835224"/>
          </a:xfrm>
          <a:prstGeom prst="rect">
            <a:avLst/>
          </a:prstGeom>
        </p:spPr>
      </p:pic>
      <p:grpSp>
        <p:nvGrpSpPr>
          <p:cNvPr id="2" name="קבוצה 1"/>
          <p:cNvGrpSpPr/>
          <p:nvPr/>
        </p:nvGrpSpPr>
        <p:grpSpPr>
          <a:xfrm>
            <a:off x="1434790" y="1300227"/>
            <a:ext cx="8780470" cy="3182726"/>
            <a:chOff x="1491290" y="1300227"/>
            <a:chExt cx="8780470" cy="3182726"/>
          </a:xfrm>
        </p:grpSpPr>
        <p:pic>
          <p:nvPicPr>
            <p:cNvPr id="5" name="תמונה 4">
              <a:extLst>
                <a:ext uri="{FF2B5EF4-FFF2-40B4-BE49-F238E27FC236}">
                  <a16:creationId xmlns:a16="http://schemas.microsoft.com/office/drawing/2014/main" id="{6FA5502C-1818-4F9C-8B2B-5651E143BBE3}"/>
                </a:ext>
              </a:extLst>
            </p:cNvPr>
            <p:cNvPicPr>
              <a:picLocks noChangeAspect="1"/>
            </p:cNvPicPr>
            <p:nvPr/>
          </p:nvPicPr>
          <p:blipFill>
            <a:blip r:embed="rId4"/>
            <a:stretch>
              <a:fillRect/>
            </a:stretch>
          </p:blipFill>
          <p:spPr>
            <a:xfrm>
              <a:off x="5688075" y="1512709"/>
              <a:ext cx="1572904" cy="420660"/>
            </a:xfrm>
            <a:prstGeom prst="rect">
              <a:avLst/>
            </a:prstGeom>
          </p:spPr>
        </p:pic>
        <p:sp>
          <p:nvSpPr>
            <p:cNvPr id="7" name="מלבן: פינות מעוגלות 6">
              <a:extLst>
                <a:ext uri="{FF2B5EF4-FFF2-40B4-BE49-F238E27FC236}">
                  <a16:creationId xmlns:a16="http://schemas.microsoft.com/office/drawing/2014/main" id="{ED27FC02-80C6-421F-A61C-E5A892914CA2}"/>
                </a:ext>
              </a:extLst>
            </p:cNvPr>
            <p:cNvSpPr/>
            <p:nvPr/>
          </p:nvSpPr>
          <p:spPr>
            <a:xfrm>
              <a:off x="1491290" y="1300227"/>
              <a:ext cx="3239276" cy="103622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ש</a:t>
              </a:r>
              <a:r>
                <a:rPr lang="he-IL" sz="2400" dirty="0">
                  <a:solidFill>
                    <a:schemeClr val="tx2"/>
                  </a:solidFill>
                  <a:latin typeface="Arial" panose="020B0604020202020204" pitchFamily="34" charset="0"/>
                </a:rPr>
                <a:t>ִׁ</a:t>
              </a:r>
              <a:r>
                <a:rPr lang="he-IL" sz="2800" dirty="0">
                  <a:solidFill>
                    <a:schemeClr val="tx2"/>
                  </a:solidFill>
                  <a:latin typeface="Arial" panose="020B0604020202020204" pitchFamily="34" charset="0"/>
                </a:rPr>
                <a:t>בְרֵי  הַכּוֹס</a:t>
              </a:r>
            </a:p>
          </p:txBody>
        </p:sp>
        <p:sp>
          <p:nvSpPr>
            <p:cNvPr id="8" name="חץ: מעוקל למעלה 7">
              <a:extLst>
                <a:ext uri="{FF2B5EF4-FFF2-40B4-BE49-F238E27FC236}">
                  <a16:creationId xmlns:a16="http://schemas.microsoft.com/office/drawing/2014/main" id="{BDE722B9-B036-43BF-A328-BFCCF4296F68}"/>
                </a:ext>
              </a:extLst>
            </p:cNvPr>
            <p:cNvSpPr/>
            <p:nvPr/>
          </p:nvSpPr>
          <p:spPr>
            <a:xfrm>
              <a:off x="2657969" y="2390705"/>
              <a:ext cx="7312039" cy="809813"/>
            </a:xfrm>
            <a:prstGeom prst="curvedUpArrow">
              <a:avLst>
                <a:gd name="adj1" fmla="val 0"/>
                <a:gd name="adj2" fmla="val 50000"/>
                <a:gd name="adj3" fmla="val 25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אליפסה 9">
              <a:extLst>
                <a:ext uri="{FF2B5EF4-FFF2-40B4-BE49-F238E27FC236}">
                  <a16:creationId xmlns:a16="http://schemas.microsoft.com/office/drawing/2014/main" id="{D663C9D6-936F-4A65-979E-FDEC8C07AAA5}"/>
                </a:ext>
              </a:extLst>
            </p:cNvPr>
            <p:cNvSpPr/>
            <p:nvPr/>
          </p:nvSpPr>
          <p:spPr>
            <a:xfrm>
              <a:off x="9539422" y="1435184"/>
              <a:ext cx="597408"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11" name="אליפסה 10">
              <a:extLst>
                <a:ext uri="{FF2B5EF4-FFF2-40B4-BE49-F238E27FC236}">
                  <a16:creationId xmlns:a16="http://schemas.microsoft.com/office/drawing/2014/main" id="{F2AD35BC-B32F-4AE9-A32D-C27C2CA11156}"/>
                </a:ext>
              </a:extLst>
            </p:cNvPr>
            <p:cNvSpPr/>
            <p:nvPr/>
          </p:nvSpPr>
          <p:spPr>
            <a:xfrm>
              <a:off x="3144794" y="1629425"/>
              <a:ext cx="375979" cy="49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פינות מעוגלות 11">
              <a:extLst>
                <a:ext uri="{FF2B5EF4-FFF2-40B4-BE49-F238E27FC236}">
                  <a16:creationId xmlns:a16="http://schemas.microsoft.com/office/drawing/2014/main" id="{730BFCFB-4E89-4DBB-A8DD-1B3C05961C4E}"/>
                </a:ext>
              </a:extLst>
            </p:cNvPr>
            <p:cNvSpPr/>
            <p:nvPr/>
          </p:nvSpPr>
          <p:spPr>
            <a:xfrm>
              <a:off x="1491290" y="3423952"/>
              <a:ext cx="3239276" cy="1059001"/>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ראשי  הממשלה</a:t>
              </a:r>
            </a:p>
          </p:txBody>
        </p:sp>
        <p:pic>
          <p:nvPicPr>
            <p:cNvPr id="13" name="תמונה 12">
              <a:extLst>
                <a:ext uri="{FF2B5EF4-FFF2-40B4-BE49-F238E27FC236}">
                  <a16:creationId xmlns:a16="http://schemas.microsoft.com/office/drawing/2014/main" id="{CACF01B6-3289-4CC7-ACA7-E0ADA1419EA9}"/>
                </a:ext>
              </a:extLst>
            </p:cNvPr>
            <p:cNvPicPr>
              <a:picLocks noChangeAspect="1"/>
            </p:cNvPicPr>
            <p:nvPr/>
          </p:nvPicPr>
          <p:blipFill>
            <a:blip r:embed="rId4"/>
            <a:stretch>
              <a:fillRect/>
            </a:stretch>
          </p:blipFill>
          <p:spPr>
            <a:xfrm>
              <a:off x="5688075" y="3532793"/>
              <a:ext cx="1572904" cy="420660"/>
            </a:xfrm>
            <a:prstGeom prst="rect">
              <a:avLst/>
            </a:prstGeom>
          </p:spPr>
        </p:pic>
        <p:sp>
          <p:nvSpPr>
            <p:cNvPr id="14" name="אליפסה 13">
              <a:extLst>
                <a:ext uri="{FF2B5EF4-FFF2-40B4-BE49-F238E27FC236}">
                  <a16:creationId xmlns:a16="http://schemas.microsoft.com/office/drawing/2014/main" id="{95F460A5-327E-49A9-B150-5C2F1947648B}"/>
                </a:ext>
              </a:extLst>
            </p:cNvPr>
            <p:cNvSpPr/>
            <p:nvPr/>
          </p:nvSpPr>
          <p:spPr>
            <a:xfrm>
              <a:off x="9668256" y="3422888"/>
              <a:ext cx="603504" cy="640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אליפסה 15">
              <a:extLst>
                <a:ext uri="{FF2B5EF4-FFF2-40B4-BE49-F238E27FC236}">
                  <a16:creationId xmlns:a16="http://schemas.microsoft.com/office/drawing/2014/main" id="{F2AD35BC-B32F-4AE9-A32D-C27C2CA11156}"/>
                </a:ext>
              </a:extLst>
            </p:cNvPr>
            <p:cNvSpPr/>
            <p:nvPr/>
          </p:nvSpPr>
          <p:spPr>
            <a:xfrm>
              <a:off x="3520773" y="3743123"/>
              <a:ext cx="400679" cy="502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3463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ציין מיקום תוכן 2">
            <a:extLst>
              <a:ext uri="{FF2B5EF4-FFF2-40B4-BE49-F238E27FC236}">
                <a16:creationId xmlns:a16="http://schemas.microsoft.com/office/drawing/2014/main" id="{BD738C25-260D-4E3F-A8F2-64DD5B2579FB}"/>
              </a:ext>
            </a:extLst>
          </p:cNvPr>
          <p:cNvSpPr>
            <a:spLocks noGrp="1"/>
          </p:cNvSpPr>
          <p:nvPr>
            <p:ph sz="quarter" idx="4"/>
          </p:nvPr>
        </p:nvSpPr>
        <p:spPr>
          <a:xfrm>
            <a:off x="216884" y="981820"/>
            <a:ext cx="11161453" cy="1119873"/>
          </a:xfrm>
        </p:spPr>
        <p:txBody>
          <a:bodyPr>
            <a:normAutofit/>
          </a:bodyPr>
          <a:lstStyle/>
          <a:p>
            <a:pPr marL="0" indent="0">
              <a:buNone/>
            </a:pPr>
            <a:r>
              <a:rPr lang="he-IL" sz="3200" dirty="0">
                <a:solidFill>
                  <a:srgbClr val="00B0F0"/>
                </a:solidFill>
                <a:latin typeface="Calibri" panose="020F0502020204030204" pitchFamily="34" charset="0"/>
                <a:ea typeface="+mj-ea"/>
                <a:cs typeface="+mn-cs"/>
              </a:rPr>
              <a:t>כתבו את צורת הנפרד של הנסמכים בצירופי הסמיכות הבאים</a:t>
            </a:r>
            <a:r>
              <a:rPr lang="he-IL" sz="2800" dirty="0">
                <a:solidFill>
                  <a:srgbClr val="00B0F0"/>
                </a:solidFill>
                <a:latin typeface="Calibri" panose="020F0502020204030204" pitchFamily="34" charset="0"/>
                <a:ea typeface="+mj-ea"/>
                <a:cs typeface="+mn-cs"/>
              </a:rPr>
              <a:t>.</a:t>
            </a:r>
          </a:p>
          <a:p>
            <a:pPr marL="0" indent="0">
              <a:buNone/>
            </a:pPr>
            <a:endParaRPr lang="en-US" dirty="0"/>
          </a:p>
        </p:txBody>
      </p:sp>
      <p:grpSp>
        <p:nvGrpSpPr>
          <p:cNvPr id="2" name="קבוצה 1"/>
          <p:cNvGrpSpPr/>
          <p:nvPr/>
        </p:nvGrpSpPr>
        <p:grpSpPr>
          <a:xfrm>
            <a:off x="4219299" y="1955564"/>
            <a:ext cx="4978767" cy="3721517"/>
            <a:chOff x="4219299" y="1955564"/>
            <a:chExt cx="4978767" cy="3721517"/>
          </a:xfrm>
        </p:grpSpPr>
        <p:grpSp>
          <p:nvGrpSpPr>
            <p:cNvPr id="14" name="קבוצה 13"/>
            <p:cNvGrpSpPr/>
            <p:nvPr/>
          </p:nvGrpSpPr>
          <p:grpSpPr>
            <a:xfrm>
              <a:off x="5645210" y="1955564"/>
              <a:ext cx="3552856" cy="3721517"/>
              <a:chOff x="3905936" y="2688973"/>
              <a:chExt cx="3552856" cy="3721517"/>
            </a:xfrm>
          </p:grpSpPr>
          <p:sp>
            <p:nvSpPr>
              <p:cNvPr id="10" name="מלבן: פינות מעוגלות 8">
                <a:extLst>
                  <a:ext uri="{FF2B5EF4-FFF2-40B4-BE49-F238E27FC236}">
                    <a16:creationId xmlns:a16="http://schemas.microsoft.com/office/drawing/2014/main" id="{13515073-EAB4-4168-B9FB-72F3291347B6}"/>
                  </a:ext>
                </a:extLst>
              </p:cNvPr>
              <p:cNvSpPr/>
              <p:nvPr/>
            </p:nvSpPr>
            <p:spPr>
              <a:xfrm>
                <a:off x="3905936" y="2688973"/>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מועדי השנה</a:t>
                </a:r>
                <a:endParaRPr lang="he-IL" sz="3600" dirty="0">
                  <a:latin typeface="Calibri" panose="020F0502020204030204" pitchFamily="34" charset="0"/>
                </a:endParaRPr>
              </a:p>
            </p:txBody>
          </p:sp>
          <p:sp>
            <p:nvSpPr>
              <p:cNvPr id="11" name="מלבן: פינות מעוגלות 8">
                <a:extLst>
                  <a:ext uri="{FF2B5EF4-FFF2-40B4-BE49-F238E27FC236}">
                    <a16:creationId xmlns:a16="http://schemas.microsoft.com/office/drawing/2014/main" id="{13515073-EAB4-4168-B9FB-72F3291347B6}"/>
                  </a:ext>
                </a:extLst>
              </p:cNvPr>
              <p:cNvSpPr/>
              <p:nvPr/>
            </p:nvSpPr>
            <p:spPr>
              <a:xfrm>
                <a:off x="3905936" y="3725880"/>
                <a:ext cx="3552856" cy="730666"/>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קבלת שבת</a:t>
                </a:r>
              </a:p>
            </p:txBody>
          </p:sp>
          <p:sp>
            <p:nvSpPr>
              <p:cNvPr id="12" name="מלבן: פינות מעוגלות 8">
                <a:extLst>
                  <a:ext uri="{FF2B5EF4-FFF2-40B4-BE49-F238E27FC236}">
                    <a16:creationId xmlns:a16="http://schemas.microsoft.com/office/drawing/2014/main" id="{13515073-EAB4-4168-B9FB-72F3291347B6}"/>
                  </a:ext>
                </a:extLst>
              </p:cNvPr>
              <p:cNvSpPr/>
              <p:nvPr/>
            </p:nvSpPr>
            <p:spPr>
              <a:xfrm>
                <a:off x="3905936" y="4725883"/>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בִּרְכוֹת </a:t>
                </a:r>
                <a:r>
                  <a:rPr lang="he-IL" sz="3600" dirty="0" err="1">
                    <a:solidFill>
                      <a:srgbClr val="FF0000"/>
                    </a:solidFill>
                    <a:latin typeface="Calibri" panose="020F0502020204030204" pitchFamily="34" charset="0"/>
                  </a:rPr>
                  <a:t>הנהנין</a:t>
                </a:r>
                <a:endParaRPr lang="he-IL" sz="3600" dirty="0">
                  <a:solidFill>
                    <a:srgbClr val="FF0000"/>
                  </a:solidFill>
                  <a:latin typeface="Calibri" panose="020F0502020204030204" pitchFamily="34" charset="0"/>
                </a:endParaRPr>
              </a:p>
            </p:txBody>
          </p:sp>
          <p:sp>
            <p:nvSpPr>
              <p:cNvPr id="13" name="מלבן: פינות מעוגלות 8">
                <a:extLst>
                  <a:ext uri="{FF2B5EF4-FFF2-40B4-BE49-F238E27FC236}">
                    <a16:creationId xmlns:a16="http://schemas.microsoft.com/office/drawing/2014/main" id="{13515073-EAB4-4168-B9FB-72F3291347B6}"/>
                  </a:ext>
                </a:extLst>
              </p:cNvPr>
              <p:cNvSpPr/>
              <p:nvPr/>
            </p:nvSpPr>
            <p:spPr>
              <a:xfrm>
                <a:off x="3905936" y="5762790"/>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ערי מקלט</a:t>
                </a:r>
              </a:p>
            </p:txBody>
          </p:sp>
        </p:grpSp>
        <p:grpSp>
          <p:nvGrpSpPr>
            <p:cNvPr id="20" name="קבוצה 19"/>
            <p:cNvGrpSpPr/>
            <p:nvPr/>
          </p:nvGrpSpPr>
          <p:grpSpPr>
            <a:xfrm flipH="1">
              <a:off x="4219299" y="2087122"/>
              <a:ext cx="1099457" cy="3486508"/>
              <a:chOff x="7576458" y="2258731"/>
              <a:chExt cx="1099457" cy="3486508"/>
            </a:xfrm>
          </p:grpSpPr>
          <p:sp>
            <p:nvSpPr>
              <p:cNvPr id="21" name="חץ ימינה 20"/>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חץ ימינה 21"/>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ימינה 22"/>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ימינה 23"/>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sp>
        <p:nvSpPr>
          <p:cNvPr id="26" name="מלבן: פינות מעוגלות 8">
            <a:extLst>
              <a:ext uri="{FF2B5EF4-FFF2-40B4-BE49-F238E27FC236}">
                <a16:creationId xmlns:a16="http://schemas.microsoft.com/office/drawing/2014/main" id="{13515073-EAB4-4168-B9FB-72F3291347B6}"/>
              </a:ext>
            </a:extLst>
          </p:cNvPr>
          <p:cNvSpPr/>
          <p:nvPr/>
        </p:nvSpPr>
        <p:spPr>
          <a:xfrm>
            <a:off x="2259871" y="1954440"/>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200" dirty="0">
                <a:solidFill>
                  <a:srgbClr val="FF0000"/>
                </a:solidFill>
                <a:latin typeface="Arial" panose="020B0604020202020204" pitchFamily="34" charset="0"/>
                <a:cs typeface="+mj-cs"/>
              </a:rPr>
              <a:t>מועדים</a:t>
            </a:r>
            <a:endParaRPr lang="he-IL" sz="3200" dirty="0">
              <a:latin typeface="Arial" panose="020B0604020202020204" pitchFamily="34" charset="0"/>
              <a:cs typeface="+mj-cs"/>
            </a:endParaRPr>
          </a:p>
        </p:txBody>
      </p:sp>
      <p:sp>
        <p:nvSpPr>
          <p:cNvPr id="27" name="כותרת 1">
            <a:extLst>
              <a:ext uri="{FF2B5EF4-FFF2-40B4-BE49-F238E27FC236}">
                <a16:creationId xmlns:a16="http://schemas.microsoft.com/office/drawing/2014/main" id="{F29CB7FD-705A-4AFD-B7A3-B7819D0C79AA}"/>
              </a:ext>
            </a:extLst>
          </p:cNvPr>
          <p:cNvSpPr txBox="1">
            <a:spLocks/>
          </p:cNvSpPr>
          <p:nvPr/>
        </p:nvSpPr>
        <p:spPr>
          <a:xfrm>
            <a:off x="6043648" y="192705"/>
            <a:ext cx="1415144"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r>
              <a:rPr lang="he-IL" sz="4000" dirty="0">
                <a:latin typeface="Calibri" panose="020F0502020204030204" pitchFamily="34" charset="0"/>
                <a:cs typeface="+mj-cs"/>
              </a:rPr>
              <a:t>תרגול</a:t>
            </a:r>
          </a:p>
        </p:txBody>
      </p:sp>
      <p:pic>
        <p:nvPicPr>
          <p:cNvPr id="1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056" y="220710"/>
            <a:ext cx="1540938" cy="549601"/>
          </a:xfrm>
          <a:prstGeom prst="rect">
            <a:avLst/>
          </a:prstGeom>
        </p:spPr>
      </p:pic>
    </p:spTree>
    <p:extLst>
      <p:ext uri="{BB962C8B-B14F-4D97-AF65-F5344CB8AC3E}">
        <p14:creationId xmlns:p14="http://schemas.microsoft.com/office/powerpoint/2010/main" val="16025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ציין מיקום תוכן 2">
            <a:extLst>
              <a:ext uri="{FF2B5EF4-FFF2-40B4-BE49-F238E27FC236}">
                <a16:creationId xmlns:a16="http://schemas.microsoft.com/office/drawing/2014/main" id="{BD738C25-260D-4E3F-A8F2-64DD5B2579FB}"/>
              </a:ext>
            </a:extLst>
          </p:cNvPr>
          <p:cNvSpPr>
            <a:spLocks noGrp="1"/>
          </p:cNvSpPr>
          <p:nvPr>
            <p:ph sz="quarter" idx="4"/>
          </p:nvPr>
        </p:nvSpPr>
        <p:spPr>
          <a:xfrm>
            <a:off x="216884" y="981820"/>
            <a:ext cx="11161453" cy="1119873"/>
          </a:xfrm>
        </p:spPr>
        <p:txBody>
          <a:bodyPr>
            <a:normAutofit/>
          </a:bodyPr>
          <a:lstStyle/>
          <a:p>
            <a:pPr marL="0" indent="0">
              <a:buNone/>
            </a:pPr>
            <a:r>
              <a:rPr lang="he-IL" sz="3200" dirty="0">
                <a:solidFill>
                  <a:srgbClr val="00B0F0"/>
                </a:solidFill>
                <a:latin typeface="Calibri" panose="020F0502020204030204" pitchFamily="34" charset="0"/>
                <a:ea typeface="+mj-ea"/>
                <a:cs typeface="+mn-cs"/>
              </a:rPr>
              <a:t>כתבו את צורת הנפרד של הנסמכים בצירופי הסמיכות הבאים</a:t>
            </a:r>
            <a:r>
              <a:rPr lang="he-IL" sz="2800" dirty="0">
                <a:solidFill>
                  <a:srgbClr val="00B0F0"/>
                </a:solidFill>
                <a:latin typeface="Calibri" panose="020F0502020204030204" pitchFamily="34" charset="0"/>
                <a:ea typeface="+mj-ea"/>
                <a:cs typeface="+mn-cs"/>
              </a:rPr>
              <a:t>.</a:t>
            </a:r>
          </a:p>
          <a:p>
            <a:pPr marL="0" indent="0">
              <a:buNone/>
            </a:pPr>
            <a:endParaRPr lang="en-US" dirty="0"/>
          </a:p>
        </p:txBody>
      </p:sp>
      <p:grpSp>
        <p:nvGrpSpPr>
          <p:cNvPr id="2" name="קבוצה 1"/>
          <p:cNvGrpSpPr/>
          <p:nvPr/>
        </p:nvGrpSpPr>
        <p:grpSpPr>
          <a:xfrm>
            <a:off x="4219299" y="1955564"/>
            <a:ext cx="4978767" cy="3721517"/>
            <a:chOff x="4219299" y="1955564"/>
            <a:chExt cx="4978767" cy="3721517"/>
          </a:xfrm>
        </p:grpSpPr>
        <p:grpSp>
          <p:nvGrpSpPr>
            <p:cNvPr id="14" name="קבוצה 13"/>
            <p:cNvGrpSpPr/>
            <p:nvPr/>
          </p:nvGrpSpPr>
          <p:grpSpPr>
            <a:xfrm>
              <a:off x="5645210" y="1955564"/>
              <a:ext cx="3552856" cy="3721517"/>
              <a:chOff x="3905936" y="2688973"/>
              <a:chExt cx="3552856" cy="3721517"/>
            </a:xfrm>
          </p:grpSpPr>
          <p:sp>
            <p:nvSpPr>
              <p:cNvPr id="10" name="מלבן: פינות מעוגלות 8">
                <a:extLst>
                  <a:ext uri="{FF2B5EF4-FFF2-40B4-BE49-F238E27FC236}">
                    <a16:creationId xmlns:a16="http://schemas.microsoft.com/office/drawing/2014/main" id="{13515073-EAB4-4168-B9FB-72F3291347B6}"/>
                  </a:ext>
                </a:extLst>
              </p:cNvPr>
              <p:cNvSpPr/>
              <p:nvPr/>
            </p:nvSpPr>
            <p:spPr>
              <a:xfrm>
                <a:off x="3905936" y="2688973"/>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מועדי השנה</a:t>
                </a:r>
                <a:endParaRPr lang="he-IL" sz="3600" dirty="0">
                  <a:latin typeface="Calibri" panose="020F0502020204030204" pitchFamily="34" charset="0"/>
                </a:endParaRPr>
              </a:p>
            </p:txBody>
          </p:sp>
          <p:sp>
            <p:nvSpPr>
              <p:cNvPr id="11" name="מלבן: פינות מעוגלות 8">
                <a:extLst>
                  <a:ext uri="{FF2B5EF4-FFF2-40B4-BE49-F238E27FC236}">
                    <a16:creationId xmlns:a16="http://schemas.microsoft.com/office/drawing/2014/main" id="{13515073-EAB4-4168-B9FB-72F3291347B6}"/>
                  </a:ext>
                </a:extLst>
              </p:cNvPr>
              <p:cNvSpPr/>
              <p:nvPr/>
            </p:nvSpPr>
            <p:spPr>
              <a:xfrm>
                <a:off x="3905936" y="3725880"/>
                <a:ext cx="3552856" cy="730666"/>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קבלת שבת</a:t>
                </a:r>
              </a:p>
            </p:txBody>
          </p:sp>
          <p:sp>
            <p:nvSpPr>
              <p:cNvPr id="12" name="מלבן: פינות מעוגלות 8">
                <a:extLst>
                  <a:ext uri="{FF2B5EF4-FFF2-40B4-BE49-F238E27FC236}">
                    <a16:creationId xmlns:a16="http://schemas.microsoft.com/office/drawing/2014/main" id="{13515073-EAB4-4168-B9FB-72F3291347B6}"/>
                  </a:ext>
                </a:extLst>
              </p:cNvPr>
              <p:cNvSpPr/>
              <p:nvPr/>
            </p:nvSpPr>
            <p:spPr>
              <a:xfrm>
                <a:off x="3905936" y="4725883"/>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בִּרְכוֹת </a:t>
                </a:r>
                <a:r>
                  <a:rPr lang="he-IL" sz="3600" dirty="0" err="1">
                    <a:solidFill>
                      <a:srgbClr val="FF0000"/>
                    </a:solidFill>
                    <a:latin typeface="Calibri" panose="020F0502020204030204" pitchFamily="34" charset="0"/>
                  </a:rPr>
                  <a:t>הנהנין</a:t>
                </a:r>
                <a:endParaRPr lang="he-IL" sz="3600" dirty="0">
                  <a:solidFill>
                    <a:srgbClr val="FF0000"/>
                  </a:solidFill>
                  <a:latin typeface="Calibri" panose="020F0502020204030204" pitchFamily="34" charset="0"/>
                </a:endParaRPr>
              </a:p>
            </p:txBody>
          </p:sp>
          <p:sp>
            <p:nvSpPr>
              <p:cNvPr id="13" name="מלבן: פינות מעוגלות 8">
                <a:extLst>
                  <a:ext uri="{FF2B5EF4-FFF2-40B4-BE49-F238E27FC236}">
                    <a16:creationId xmlns:a16="http://schemas.microsoft.com/office/drawing/2014/main" id="{13515073-EAB4-4168-B9FB-72F3291347B6}"/>
                  </a:ext>
                </a:extLst>
              </p:cNvPr>
              <p:cNvSpPr/>
              <p:nvPr/>
            </p:nvSpPr>
            <p:spPr>
              <a:xfrm>
                <a:off x="3905936" y="5762790"/>
                <a:ext cx="3552856" cy="64770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rgbClr val="FF0000"/>
                    </a:solidFill>
                    <a:latin typeface="Calibri" panose="020F0502020204030204" pitchFamily="34" charset="0"/>
                  </a:rPr>
                  <a:t>ערי מקלט</a:t>
                </a:r>
              </a:p>
            </p:txBody>
          </p:sp>
        </p:grpSp>
        <p:grpSp>
          <p:nvGrpSpPr>
            <p:cNvPr id="20" name="קבוצה 19"/>
            <p:cNvGrpSpPr/>
            <p:nvPr/>
          </p:nvGrpSpPr>
          <p:grpSpPr>
            <a:xfrm flipH="1">
              <a:off x="4219299" y="2087122"/>
              <a:ext cx="1099457" cy="3486508"/>
              <a:chOff x="7576458" y="2258731"/>
              <a:chExt cx="1099457" cy="3486508"/>
            </a:xfrm>
          </p:grpSpPr>
          <p:sp>
            <p:nvSpPr>
              <p:cNvPr id="21" name="חץ ימינה 20"/>
              <p:cNvSpPr/>
              <p:nvPr/>
            </p:nvSpPr>
            <p:spPr>
              <a:xfrm>
                <a:off x="7576458" y="2258731"/>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חץ ימינה 21"/>
              <p:cNvSpPr/>
              <p:nvPr/>
            </p:nvSpPr>
            <p:spPr>
              <a:xfrm>
                <a:off x="7609115" y="327419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ימינה 22"/>
              <p:cNvSpPr/>
              <p:nvPr/>
            </p:nvSpPr>
            <p:spPr>
              <a:xfrm>
                <a:off x="7609115" y="4289030"/>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ימינה 23"/>
              <p:cNvSpPr/>
              <p:nvPr/>
            </p:nvSpPr>
            <p:spPr>
              <a:xfrm>
                <a:off x="7609115" y="5325937"/>
                <a:ext cx="1066800" cy="419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sp>
        <p:nvSpPr>
          <p:cNvPr id="26" name="מלבן: פינות מעוגלות 8">
            <a:extLst>
              <a:ext uri="{FF2B5EF4-FFF2-40B4-BE49-F238E27FC236}">
                <a16:creationId xmlns:a16="http://schemas.microsoft.com/office/drawing/2014/main" id="{13515073-EAB4-4168-B9FB-72F3291347B6}"/>
              </a:ext>
            </a:extLst>
          </p:cNvPr>
          <p:cNvSpPr/>
          <p:nvPr/>
        </p:nvSpPr>
        <p:spPr>
          <a:xfrm>
            <a:off x="2259871" y="1954440"/>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200" dirty="0">
                <a:solidFill>
                  <a:srgbClr val="FF0000"/>
                </a:solidFill>
                <a:latin typeface="Arial" panose="020B0604020202020204" pitchFamily="34" charset="0"/>
                <a:cs typeface="+mj-cs"/>
              </a:rPr>
              <a:t>מועדים</a:t>
            </a:r>
            <a:endParaRPr lang="he-IL" sz="3200" dirty="0">
              <a:latin typeface="Arial" panose="020B0604020202020204" pitchFamily="34" charset="0"/>
              <a:cs typeface="+mj-cs"/>
            </a:endParaRPr>
          </a:p>
        </p:txBody>
      </p:sp>
      <p:sp>
        <p:nvSpPr>
          <p:cNvPr id="27" name="כותרת 1">
            <a:extLst>
              <a:ext uri="{FF2B5EF4-FFF2-40B4-BE49-F238E27FC236}">
                <a16:creationId xmlns:a16="http://schemas.microsoft.com/office/drawing/2014/main" id="{F29CB7FD-705A-4AFD-B7A3-B7819D0C79AA}"/>
              </a:ext>
            </a:extLst>
          </p:cNvPr>
          <p:cNvSpPr txBox="1">
            <a:spLocks/>
          </p:cNvSpPr>
          <p:nvPr/>
        </p:nvSpPr>
        <p:spPr>
          <a:xfrm>
            <a:off x="6043648" y="192705"/>
            <a:ext cx="1415144" cy="720000"/>
          </a:xfrm>
          <a:prstGeom prst="rect">
            <a:avLst/>
          </a:prstGeom>
          <a:noFill/>
        </p:spPr>
        <p:txBody>
          <a:bodyPr vert="horz" lIns="0" tIns="0" rIns="0" bIns="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r>
              <a:rPr lang="he-IL" sz="4000" dirty="0">
                <a:latin typeface="Calibri" panose="020F0502020204030204" pitchFamily="34" charset="0"/>
                <a:cs typeface="+mj-cs"/>
              </a:rPr>
              <a:t>פתרון</a:t>
            </a:r>
          </a:p>
        </p:txBody>
      </p:sp>
      <p:sp>
        <p:nvSpPr>
          <p:cNvPr id="16" name="מלבן: פינות מעוגלות 8">
            <a:extLst>
              <a:ext uri="{FF2B5EF4-FFF2-40B4-BE49-F238E27FC236}">
                <a16:creationId xmlns:a16="http://schemas.microsoft.com/office/drawing/2014/main" id="{13515073-EAB4-4168-B9FB-72F3291347B6}"/>
              </a:ext>
            </a:extLst>
          </p:cNvPr>
          <p:cNvSpPr/>
          <p:nvPr/>
        </p:nvSpPr>
        <p:spPr>
          <a:xfrm>
            <a:off x="2259871" y="2906684"/>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200" dirty="0">
                <a:solidFill>
                  <a:srgbClr val="FF0000"/>
                </a:solidFill>
                <a:latin typeface="Arial" panose="020B0604020202020204" pitchFamily="34" charset="0"/>
                <a:cs typeface="+mj-cs"/>
              </a:rPr>
              <a:t>קבלה</a:t>
            </a:r>
          </a:p>
        </p:txBody>
      </p:sp>
      <p:sp>
        <p:nvSpPr>
          <p:cNvPr id="17" name="מלבן: פינות מעוגלות 8">
            <a:extLst>
              <a:ext uri="{FF2B5EF4-FFF2-40B4-BE49-F238E27FC236}">
                <a16:creationId xmlns:a16="http://schemas.microsoft.com/office/drawing/2014/main" id="{13515073-EAB4-4168-B9FB-72F3291347B6}"/>
              </a:ext>
            </a:extLst>
          </p:cNvPr>
          <p:cNvSpPr/>
          <p:nvPr/>
        </p:nvSpPr>
        <p:spPr>
          <a:xfrm>
            <a:off x="2259871" y="3992474"/>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200">
                <a:solidFill>
                  <a:srgbClr val="FF0000"/>
                </a:solidFill>
                <a:latin typeface="Arial" panose="020B0604020202020204" pitchFamily="34" charset="0"/>
                <a:cs typeface="+mj-cs"/>
              </a:rPr>
              <a:t>בְּרָכוֹת</a:t>
            </a:r>
            <a:endParaRPr lang="he-IL" sz="3200" dirty="0">
              <a:solidFill>
                <a:srgbClr val="FF0000"/>
              </a:solidFill>
              <a:latin typeface="Arial" panose="020B0604020202020204" pitchFamily="34" charset="0"/>
              <a:cs typeface="+mj-cs"/>
            </a:endParaRPr>
          </a:p>
        </p:txBody>
      </p:sp>
      <p:sp>
        <p:nvSpPr>
          <p:cNvPr id="18" name="מלבן: פינות מעוגלות 8">
            <a:extLst>
              <a:ext uri="{FF2B5EF4-FFF2-40B4-BE49-F238E27FC236}">
                <a16:creationId xmlns:a16="http://schemas.microsoft.com/office/drawing/2014/main" id="{13515073-EAB4-4168-B9FB-72F3291347B6}"/>
              </a:ext>
            </a:extLst>
          </p:cNvPr>
          <p:cNvSpPr/>
          <p:nvPr/>
        </p:nvSpPr>
        <p:spPr>
          <a:xfrm>
            <a:off x="2259871" y="5028381"/>
            <a:ext cx="1959428" cy="6477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200" dirty="0">
                <a:solidFill>
                  <a:srgbClr val="FF0000"/>
                </a:solidFill>
                <a:latin typeface="Arial" panose="020B0604020202020204" pitchFamily="34" charset="0"/>
                <a:cs typeface="+mj-cs"/>
              </a:rPr>
              <a:t>ערים</a:t>
            </a:r>
          </a:p>
        </p:txBody>
      </p:sp>
    </p:spTree>
    <p:extLst>
      <p:ext uri="{BB962C8B-B14F-4D97-AF65-F5344CB8AC3E}">
        <p14:creationId xmlns:p14="http://schemas.microsoft.com/office/powerpoint/2010/main" val="394597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77C5F9-466A-47A2-8FCA-701145779CCF}"/>
              </a:ext>
            </a:extLst>
          </p:cNvPr>
          <p:cNvSpPr>
            <a:spLocks noGrp="1"/>
          </p:cNvSpPr>
          <p:nvPr>
            <p:ph type="title"/>
          </p:nvPr>
        </p:nvSpPr>
        <p:spPr>
          <a:xfrm>
            <a:off x="2527363" y="592154"/>
            <a:ext cx="9642231" cy="720000"/>
          </a:xfrm>
        </p:spPr>
        <p:txBody>
          <a:bodyPr/>
          <a:lstStyle/>
          <a:p>
            <a:r>
              <a:rPr lang="he-IL" dirty="0">
                <a:latin typeface="Calibri" panose="020F0502020204030204" pitchFamily="34" charset="0"/>
                <a:cs typeface="+mj-cs"/>
              </a:rPr>
              <a:t>יידוע הסמיכות</a:t>
            </a:r>
          </a:p>
        </p:txBody>
      </p:sp>
      <p:sp>
        <p:nvSpPr>
          <p:cNvPr id="4" name="מציין מיקום תוכן 3">
            <a:extLst>
              <a:ext uri="{FF2B5EF4-FFF2-40B4-BE49-F238E27FC236}">
                <a16:creationId xmlns:a16="http://schemas.microsoft.com/office/drawing/2014/main" id="{930B53FE-DFAB-423F-96AD-D7C21405D0EA}"/>
              </a:ext>
            </a:extLst>
          </p:cNvPr>
          <p:cNvSpPr>
            <a:spLocks noGrp="1"/>
          </p:cNvSpPr>
          <p:nvPr>
            <p:ph sz="quarter" idx="4"/>
          </p:nvPr>
        </p:nvSpPr>
        <p:spPr>
          <a:xfrm>
            <a:off x="557901" y="1675010"/>
            <a:ext cx="8031963" cy="4152517"/>
          </a:xfrm>
        </p:spPr>
        <p:txBody>
          <a:bodyPr/>
          <a:lstStyle/>
          <a:p>
            <a:endParaRPr lang="he-IL" dirty="0"/>
          </a:p>
          <a:p>
            <a:endParaRPr lang="he-IL" dirty="0"/>
          </a:p>
          <a:p>
            <a:endParaRPr lang="he-IL" dirty="0"/>
          </a:p>
          <a:p>
            <a:endParaRPr lang="he-IL" dirty="0"/>
          </a:p>
        </p:txBody>
      </p:sp>
      <p:pic>
        <p:nvPicPr>
          <p:cNvPr id="6" name="תמונה 5">
            <a:extLst>
              <a:ext uri="{FF2B5EF4-FFF2-40B4-BE49-F238E27FC236}">
                <a16:creationId xmlns:a16="http://schemas.microsoft.com/office/drawing/2014/main" id="{C8736CE5-97CC-48AD-ABE1-DBF1DF1D1769}"/>
              </a:ext>
            </a:extLst>
          </p:cNvPr>
          <p:cNvPicPr>
            <a:picLocks noChangeAspect="1"/>
          </p:cNvPicPr>
          <p:nvPr/>
        </p:nvPicPr>
        <p:blipFill rotWithShape="1">
          <a:blip r:embed="rId3"/>
          <a:srcRect b="74104"/>
          <a:stretch/>
        </p:blipFill>
        <p:spPr>
          <a:xfrm>
            <a:off x="235473" y="1388621"/>
            <a:ext cx="3783395" cy="1219478"/>
          </a:xfrm>
          <a:prstGeom prst="rect">
            <a:avLst/>
          </a:prstGeom>
          <a:effectLst>
            <a:softEdge rad="127000"/>
          </a:effectLst>
        </p:spPr>
      </p:pic>
      <p:sp>
        <p:nvSpPr>
          <p:cNvPr id="8" name="מלבן: פינות מעוגלות 7">
            <a:extLst>
              <a:ext uri="{FF2B5EF4-FFF2-40B4-BE49-F238E27FC236}">
                <a16:creationId xmlns:a16="http://schemas.microsoft.com/office/drawing/2014/main" id="{751C699E-1B25-4943-86CD-0CF1E99E0250}"/>
              </a:ext>
            </a:extLst>
          </p:cNvPr>
          <p:cNvSpPr/>
          <p:nvPr/>
        </p:nvSpPr>
        <p:spPr>
          <a:xfrm>
            <a:off x="4985658" y="2013563"/>
            <a:ext cx="4912322" cy="647700"/>
          </a:xfrm>
          <a:prstGeom prst="roundRect">
            <a:avLst/>
          </a:prstGeom>
          <a:solidFill>
            <a:schemeClr val="bg1">
              <a:lumMod val="95000"/>
            </a:schemeClr>
          </a:solidFill>
          <a:ln w="28575">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solidFill>
                  <a:schemeClr val="accent1"/>
                </a:solidFill>
                <a:latin typeface="Arial" panose="020B0604020202020204" pitchFamily="34" charset="0"/>
                <a:cs typeface="+mj-cs"/>
              </a:rPr>
              <a:t>בית     ספר</a:t>
            </a:r>
          </a:p>
        </p:txBody>
      </p:sp>
      <p:sp>
        <p:nvSpPr>
          <p:cNvPr id="9" name="מלבן: פינות מעוגלות 8">
            <a:extLst>
              <a:ext uri="{FF2B5EF4-FFF2-40B4-BE49-F238E27FC236}">
                <a16:creationId xmlns:a16="http://schemas.microsoft.com/office/drawing/2014/main" id="{13515073-EAB4-4168-B9FB-72F3291347B6}"/>
              </a:ext>
            </a:extLst>
          </p:cNvPr>
          <p:cNvSpPr/>
          <p:nvPr/>
        </p:nvSpPr>
        <p:spPr>
          <a:xfrm>
            <a:off x="7815943" y="3233041"/>
            <a:ext cx="2082037" cy="647700"/>
          </a:xfrm>
          <a:prstGeom prst="round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solidFill>
                  <a:srgbClr val="FF0000"/>
                </a:solidFill>
                <a:latin typeface="Arial" panose="020B0604020202020204" pitchFamily="34" charset="0"/>
                <a:cs typeface="+mj-cs"/>
              </a:rPr>
              <a:t>נ</a:t>
            </a:r>
            <a:r>
              <a:rPr lang="he-IL" sz="3600" dirty="0">
                <a:solidFill>
                  <a:schemeClr val="accent1"/>
                </a:solidFill>
                <a:latin typeface="Arial" panose="020B0604020202020204" pitchFamily="34" charset="0"/>
                <a:cs typeface="+mj-cs"/>
              </a:rPr>
              <a:t>סמך</a:t>
            </a:r>
          </a:p>
        </p:txBody>
      </p:sp>
      <p:sp>
        <p:nvSpPr>
          <p:cNvPr id="10" name="מלבן: פינות מעוגלות 9">
            <a:extLst>
              <a:ext uri="{FF2B5EF4-FFF2-40B4-BE49-F238E27FC236}">
                <a16:creationId xmlns:a16="http://schemas.microsoft.com/office/drawing/2014/main" id="{B76114C3-DF6D-4914-8E26-851482672545}"/>
              </a:ext>
            </a:extLst>
          </p:cNvPr>
          <p:cNvSpPr/>
          <p:nvPr/>
        </p:nvSpPr>
        <p:spPr>
          <a:xfrm>
            <a:off x="4978214" y="3233041"/>
            <a:ext cx="2370265" cy="669682"/>
          </a:xfrm>
          <a:prstGeom prst="round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sz="4800" dirty="0">
                <a:solidFill>
                  <a:srgbClr val="FF0000"/>
                </a:solidFill>
                <a:latin typeface="Arial" panose="020B0604020202020204" pitchFamily="34" charset="0"/>
                <a:cs typeface="+mj-cs"/>
              </a:rPr>
              <a:t>ס</a:t>
            </a:r>
            <a:r>
              <a:rPr lang="he-IL" sz="3600" dirty="0">
                <a:solidFill>
                  <a:schemeClr val="accent1"/>
                </a:solidFill>
                <a:latin typeface="Arial" panose="020B0604020202020204" pitchFamily="34" charset="0"/>
                <a:cs typeface="+mj-cs"/>
              </a:rPr>
              <a:t>ומך</a:t>
            </a:r>
          </a:p>
        </p:txBody>
      </p:sp>
      <p:sp>
        <p:nvSpPr>
          <p:cNvPr id="11" name="מלבן: פינות מעוגלות 10">
            <a:extLst>
              <a:ext uri="{FF2B5EF4-FFF2-40B4-BE49-F238E27FC236}">
                <a16:creationId xmlns:a16="http://schemas.microsoft.com/office/drawing/2014/main" id="{753A49D6-584F-415C-A488-6BA6E16B08C9}"/>
              </a:ext>
            </a:extLst>
          </p:cNvPr>
          <p:cNvSpPr/>
          <p:nvPr/>
        </p:nvSpPr>
        <p:spPr>
          <a:xfrm>
            <a:off x="7063845" y="1911853"/>
            <a:ext cx="670867" cy="7524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800" dirty="0">
                <a:solidFill>
                  <a:srgbClr val="FF0000"/>
                </a:solidFill>
                <a:latin typeface="Arial" panose="020B0604020202020204" pitchFamily="34" charset="0"/>
                <a:cs typeface="+mj-cs"/>
              </a:rPr>
              <a:t>ה</a:t>
            </a:r>
          </a:p>
        </p:txBody>
      </p:sp>
      <p:sp>
        <p:nvSpPr>
          <p:cNvPr id="5" name="מלבן: פינות מעוגלות 4">
            <a:extLst>
              <a:ext uri="{FF2B5EF4-FFF2-40B4-BE49-F238E27FC236}">
                <a16:creationId xmlns:a16="http://schemas.microsoft.com/office/drawing/2014/main" id="{C6AF0FBC-A45C-4B1F-91CB-7F71A9876556}"/>
              </a:ext>
            </a:extLst>
          </p:cNvPr>
          <p:cNvSpPr/>
          <p:nvPr/>
        </p:nvSpPr>
        <p:spPr>
          <a:xfrm>
            <a:off x="4204712" y="4233084"/>
            <a:ext cx="7222461" cy="1264081"/>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2"/>
                </a:solidFill>
                <a:latin typeface="Arial" panose="020B0604020202020204" pitchFamily="34" charset="0"/>
              </a:rPr>
              <a:t>בצירוף הסמיכות רק הסומך יהיה מיודע</a:t>
            </a:r>
            <a:r>
              <a:rPr lang="he-IL" sz="3200" dirty="0">
                <a:solidFill>
                  <a:schemeClr val="tx2"/>
                </a:solidFill>
                <a:latin typeface="Arial" panose="020B0604020202020204" pitchFamily="34" charset="0"/>
                <a:cs typeface="Arial" panose="020B0604020202020204" pitchFamily="34" charset="0"/>
              </a:rPr>
              <a:t>.</a:t>
            </a:r>
          </a:p>
        </p:txBody>
      </p:sp>
      <p:pic>
        <p:nvPicPr>
          <p:cNvPr id="2050" name="Picture 2" descr="כיתה, בית ספר, חינוך, למיד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61" y="2791579"/>
            <a:ext cx="3783395" cy="275770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1BF9DA-420E-46B9-9FE8-15DEE68AD4F1}"/>
              </a:ext>
            </a:extLst>
          </p:cNvPr>
          <p:cNvSpPr>
            <a:spLocks noGrp="1"/>
          </p:cNvSpPr>
          <p:nvPr>
            <p:ph type="title"/>
          </p:nvPr>
        </p:nvSpPr>
        <p:spPr/>
        <p:txBody>
          <a:bodyPr/>
          <a:lstStyle/>
          <a:p>
            <a:r>
              <a:rPr lang="he-IL" dirty="0">
                <a:latin typeface="Calibri" panose="020F0502020204030204" pitchFamily="34" charset="0"/>
                <a:cs typeface="+mn-cs"/>
              </a:rPr>
              <a:t>דַּרְכֵי היידוע </a:t>
            </a:r>
          </a:p>
        </p:txBody>
      </p:sp>
      <p:sp>
        <p:nvSpPr>
          <p:cNvPr id="8" name="מלבן: פינות מעוגלות 7">
            <a:extLst>
              <a:ext uri="{FF2B5EF4-FFF2-40B4-BE49-F238E27FC236}">
                <a16:creationId xmlns:a16="http://schemas.microsoft.com/office/drawing/2014/main" id="{373BD1A5-2D3B-4583-8772-4948909BAF04}"/>
              </a:ext>
            </a:extLst>
          </p:cNvPr>
          <p:cNvSpPr/>
          <p:nvPr/>
        </p:nvSpPr>
        <p:spPr>
          <a:xfrm>
            <a:off x="5864888" y="2729135"/>
            <a:ext cx="3037666" cy="648997"/>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בירת ישראל</a:t>
            </a:r>
          </a:p>
        </p:txBody>
      </p:sp>
      <p:sp>
        <p:nvSpPr>
          <p:cNvPr id="9" name="מלבן: פינות מעוגלות 8">
            <a:extLst>
              <a:ext uri="{FF2B5EF4-FFF2-40B4-BE49-F238E27FC236}">
                <a16:creationId xmlns:a16="http://schemas.microsoft.com/office/drawing/2014/main" id="{894D8730-9BF9-412C-97F4-C0460A046046}"/>
              </a:ext>
            </a:extLst>
          </p:cNvPr>
          <p:cNvSpPr/>
          <p:nvPr/>
        </p:nvSpPr>
        <p:spPr>
          <a:xfrm>
            <a:off x="4759008" y="3737913"/>
            <a:ext cx="4143546"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חומות ירושלים</a:t>
            </a:r>
          </a:p>
        </p:txBody>
      </p:sp>
      <p:sp>
        <p:nvSpPr>
          <p:cNvPr id="10" name="מלבן: פינות מעוגלות 9">
            <a:extLst>
              <a:ext uri="{FF2B5EF4-FFF2-40B4-BE49-F238E27FC236}">
                <a16:creationId xmlns:a16="http://schemas.microsoft.com/office/drawing/2014/main" id="{F8EBBF6F-D2BF-48EB-8DE9-431E9D1BF454}"/>
              </a:ext>
            </a:extLst>
          </p:cNvPr>
          <p:cNvSpPr/>
          <p:nvPr/>
        </p:nvSpPr>
        <p:spPr>
          <a:xfrm>
            <a:off x="5456823" y="4657384"/>
            <a:ext cx="3432894" cy="540001"/>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בן משפחת</a:t>
            </a:r>
            <a:r>
              <a:rPr lang="he-IL" sz="2800" dirty="0">
                <a:solidFill>
                  <a:srgbClr val="FF0000"/>
                </a:solidFill>
                <a:latin typeface="Arial" panose="020B0604020202020204" pitchFamily="34" charset="0"/>
                <a:cs typeface="+mj-cs"/>
              </a:rPr>
              <a:t>נו</a:t>
            </a:r>
          </a:p>
        </p:txBody>
      </p:sp>
      <p:sp>
        <p:nvSpPr>
          <p:cNvPr id="11" name="מלבן: פינות מעוגלות 10">
            <a:extLst>
              <a:ext uri="{FF2B5EF4-FFF2-40B4-BE49-F238E27FC236}">
                <a16:creationId xmlns:a16="http://schemas.microsoft.com/office/drawing/2014/main" id="{00E87E3F-19B0-4826-A5C6-7DC10A662F69}"/>
              </a:ext>
            </a:extLst>
          </p:cNvPr>
          <p:cNvSpPr/>
          <p:nvPr/>
        </p:nvSpPr>
        <p:spPr>
          <a:xfrm>
            <a:off x="1524000" y="4673029"/>
            <a:ext cx="3624100" cy="542501"/>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מתנת ידיד</a:t>
            </a:r>
            <a:r>
              <a:rPr lang="he-IL" sz="2800" dirty="0">
                <a:solidFill>
                  <a:srgbClr val="FF0000"/>
                </a:solidFill>
                <a:latin typeface="Arial" panose="020B0604020202020204" pitchFamily="34" charset="0"/>
                <a:cs typeface="+mj-cs"/>
              </a:rPr>
              <a:t>י</a:t>
            </a:r>
          </a:p>
        </p:txBody>
      </p:sp>
      <p:sp>
        <p:nvSpPr>
          <p:cNvPr id="12" name="מלבן: פינות מעוגלות 11">
            <a:extLst>
              <a:ext uri="{FF2B5EF4-FFF2-40B4-BE49-F238E27FC236}">
                <a16:creationId xmlns:a16="http://schemas.microsoft.com/office/drawing/2014/main" id="{447B5B62-53E2-40FD-9EEB-0E9E27E67175}"/>
              </a:ext>
            </a:extLst>
          </p:cNvPr>
          <p:cNvSpPr/>
          <p:nvPr/>
        </p:nvSpPr>
        <p:spPr>
          <a:xfrm>
            <a:off x="2477345" y="1509992"/>
            <a:ext cx="3037666" cy="58466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מגדל </a:t>
            </a:r>
            <a:r>
              <a:rPr lang="he-IL" sz="2800" dirty="0">
                <a:solidFill>
                  <a:srgbClr val="FF0000"/>
                </a:solidFill>
                <a:latin typeface="Arial" panose="020B0604020202020204" pitchFamily="34" charset="0"/>
                <a:cs typeface="+mj-cs"/>
              </a:rPr>
              <a:t>ה</a:t>
            </a:r>
            <a:r>
              <a:rPr lang="he-IL" sz="2800" dirty="0">
                <a:solidFill>
                  <a:schemeClr val="tx2"/>
                </a:solidFill>
                <a:latin typeface="Arial" panose="020B0604020202020204" pitchFamily="34" charset="0"/>
                <a:cs typeface="+mj-cs"/>
              </a:rPr>
              <a:t>מים</a:t>
            </a:r>
          </a:p>
        </p:txBody>
      </p:sp>
      <p:sp>
        <p:nvSpPr>
          <p:cNvPr id="14" name="מלבן: פינות מעוגלות 13">
            <a:extLst>
              <a:ext uri="{FF2B5EF4-FFF2-40B4-BE49-F238E27FC236}">
                <a16:creationId xmlns:a16="http://schemas.microsoft.com/office/drawing/2014/main" id="{42B67CB3-B540-4A26-9F02-29A608EA82F5}"/>
              </a:ext>
            </a:extLst>
          </p:cNvPr>
          <p:cNvSpPr/>
          <p:nvPr/>
        </p:nvSpPr>
        <p:spPr>
          <a:xfrm>
            <a:off x="2450444" y="2727188"/>
            <a:ext cx="3048000" cy="650944"/>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rPr>
              <a:t>בירת </a:t>
            </a:r>
            <a:r>
              <a:rPr lang="he-IL" sz="2800" dirty="0">
                <a:solidFill>
                  <a:srgbClr val="FF0000"/>
                </a:solidFill>
                <a:latin typeface="Arial" panose="020B0604020202020204" pitchFamily="34" charset="0"/>
              </a:rPr>
              <a:t>ישראל</a:t>
            </a:r>
          </a:p>
        </p:txBody>
      </p:sp>
      <p:sp>
        <p:nvSpPr>
          <p:cNvPr id="15" name="מלבן: פינות מעוגלות 14">
            <a:extLst>
              <a:ext uri="{FF2B5EF4-FFF2-40B4-BE49-F238E27FC236}">
                <a16:creationId xmlns:a16="http://schemas.microsoft.com/office/drawing/2014/main" id="{C6F198F3-A45B-4F7A-A36C-E8ACF86BA093}"/>
              </a:ext>
            </a:extLst>
          </p:cNvPr>
          <p:cNvSpPr/>
          <p:nvPr/>
        </p:nvSpPr>
        <p:spPr>
          <a:xfrm>
            <a:off x="1081743" y="3720433"/>
            <a:ext cx="3415260"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חומות </a:t>
            </a:r>
            <a:r>
              <a:rPr lang="he-IL" sz="2800" dirty="0">
                <a:solidFill>
                  <a:srgbClr val="FF0000"/>
                </a:solidFill>
                <a:latin typeface="Arial" panose="020B0604020202020204" pitchFamily="34" charset="0"/>
                <a:cs typeface="+mj-cs"/>
              </a:rPr>
              <a:t>ירושלים</a:t>
            </a:r>
          </a:p>
        </p:txBody>
      </p:sp>
      <p:grpSp>
        <p:nvGrpSpPr>
          <p:cNvPr id="21" name="קבוצה 20"/>
          <p:cNvGrpSpPr/>
          <p:nvPr/>
        </p:nvGrpSpPr>
        <p:grpSpPr>
          <a:xfrm>
            <a:off x="8706601" y="1637130"/>
            <a:ext cx="2808514" cy="3308746"/>
            <a:chOff x="9144000" y="1288874"/>
            <a:chExt cx="2219314" cy="3308746"/>
          </a:xfrm>
        </p:grpSpPr>
        <p:sp>
          <p:nvSpPr>
            <p:cNvPr id="17" name="TextBox 16"/>
            <p:cNvSpPr txBox="1"/>
            <p:nvPr/>
          </p:nvSpPr>
          <p:spPr>
            <a:xfrm>
              <a:off x="9144000" y="1288874"/>
              <a:ext cx="2177143" cy="461665"/>
            </a:xfrm>
            <a:prstGeom prst="rect">
              <a:avLst/>
            </a:prstGeom>
            <a:noFill/>
          </p:spPr>
          <p:txBody>
            <a:bodyPr wrap="square" rtlCol="1">
              <a:spAutoFit/>
            </a:bodyPr>
            <a:lstStyle>
              <a:defPPr>
                <a:defRPr lang="he-IL"/>
              </a:defPPr>
              <a:lvl1pPr>
                <a:defRPr sz="2400">
                  <a:solidFill>
                    <a:srgbClr val="00B0F0"/>
                  </a:solidFill>
                </a:defRPr>
              </a:lvl1pPr>
            </a:lstStyle>
            <a:p>
              <a:r>
                <a:rPr lang="he-IL" dirty="0">
                  <a:latin typeface="Arial" panose="020B0604020202020204" pitchFamily="34" charset="0"/>
                  <a:cs typeface="+mj-cs"/>
                </a:rPr>
                <a:t>ה"א הידיעה</a:t>
              </a:r>
            </a:p>
          </p:txBody>
        </p:sp>
        <p:sp>
          <p:nvSpPr>
            <p:cNvPr id="18" name="TextBox 17"/>
            <p:cNvSpPr txBox="1"/>
            <p:nvPr/>
          </p:nvSpPr>
          <p:spPr>
            <a:xfrm>
              <a:off x="9144000" y="2634767"/>
              <a:ext cx="2177143" cy="461665"/>
            </a:xfrm>
            <a:prstGeom prst="rect">
              <a:avLst/>
            </a:prstGeom>
            <a:noFill/>
          </p:spPr>
          <p:txBody>
            <a:bodyPr wrap="square" rtlCol="1">
              <a:spAutoFit/>
            </a:bodyPr>
            <a:lstStyle>
              <a:defPPr>
                <a:defRPr lang="he-IL"/>
              </a:defPPr>
              <a:lvl1pPr>
                <a:defRPr sz="2400">
                  <a:solidFill>
                    <a:srgbClr val="00B0F0"/>
                  </a:solidFill>
                </a:defRPr>
              </a:lvl1pPr>
            </a:lstStyle>
            <a:p>
              <a:r>
                <a:rPr lang="he-IL" dirty="0">
                  <a:latin typeface="Arial" panose="020B0604020202020204" pitchFamily="34" charset="0"/>
                  <a:cs typeface="+mj-cs"/>
                </a:rPr>
                <a:t>שם עצם פרטי</a:t>
              </a:r>
            </a:p>
          </p:txBody>
        </p:sp>
        <p:sp>
          <p:nvSpPr>
            <p:cNvPr id="19" name="TextBox 18"/>
            <p:cNvSpPr txBox="1"/>
            <p:nvPr/>
          </p:nvSpPr>
          <p:spPr>
            <a:xfrm>
              <a:off x="9186171" y="4135955"/>
              <a:ext cx="2177143" cy="461665"/>
            </a:xfrm>
            <a:prstGeom prst="rect">
              <a:avLst/>
            </a:prstGeom>
            <a:noFill/>
          </p:spPr>
          <p:txBody>
            <a:bodyPr wrap="square" rtlCol="1">
              <a:spAutoFit/>
            </a:bodyPr>
            <a:lstStyle>
              <a:defPPr>
                <a:defRPr lang="he-IL"/>
              </a:defPPr>
              <a:lvl1pPr>
                <a:defRPr sz="2400">
                  <a:solidFill>
                    <a:srgbClr val="00B0F0"/>
                  </a:solidFill>
                </a:defRPr>
              </a:lvl1pPr>
            </a:lstStyle>
            <a:p>
              <a:r>
                <a:rPr lang="he-IL" dirty="0">
                  <a:latin typeface="Arial" panose="020B0604020202020204" pitchFamily="34" charset="0"/>
                  <a:cs typeface="+mj-cs"/>
                </a:rPr>
                <a:t>שייכות/ קניין</a:t>
              </a:r>
            </a:p>
          </p:txBody>
        </p:sp>
      </p:grpSp>
      <p:sp>
        <p:nvSpPr>
          <p:cNvPr id="22" name="מלבן: פינות מעוגלות 11">
            <a:extLst>
              <a:ext uri="{FF2B5EF4-FFF2-40B4-BE49-F238E27FC236}">
                <a16:creationId xmlns:a16="http://schemas.microsoft.com/office/drawing/2014/main" id="{447B5B62-53E2-40FD-9EEB-0E9E27E67175}"/>
              </a:ext>
            </a:extLst>
          </p:cNvPr>
          <p:cNvSpPr/>
          <p:nvPr/>
        </p:nvSpPr>
        <p:spPr>
          <a:xfrm>
            <a:off x="5852051" y="1524987"/>
            <a:ext cx="3037666" cy="58466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מגדל מים</a:t>
            </a:r>
          </a:p>
        </p:txBody>
      </p:sp>
    </p:spTree>
    <p:extLst>
      <p:ext uri="{BB962C8B-B14F-4D97-AF65-F5344CB8AC3E}">
        <p14:creationId xmlns:p14="http://schemas.microsoft.com/office/powerpoint/2010/main" val="12892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C011F8-A291-4307-9B6B-AC63DB20E41B}"/>
              </a:ext>
            </a:extLst>
          </p:cNvPr>
          <p:cNvSpPr>
            <a:spLocks noGrp="1"/>
          </p:cNvSpPr>
          <p:nvPr>
            <p:ph type="title"/>
          </p:nvPr>
        </p:nvSpPr>
        <p:spPr/>
        <p:txBody>
          <a:bodyPr/>
          <a:lstStyle/>
          <a:p>
            <a:r>
              <a:rPr lang="he-IL" dirty="0">
                <a:latin typeface="Calibri" panose="020F0502020204030204" pitchFamily="34" charset="0"/>
                <a:cs typeface="+mn-cs"/>
              </a:rPr>
              <a:t>יידוע הסמיכות</a:t>
            </a:r>
            <a:r>
              <a:rPr lang="en-US" dirty="0">
                <a:latin typeface="Calibri" panose="020F0502020204030204" pitchFamily="34" charset="0"/>
                <a:cs typeface="+mn-cs"/>
              </a:rPr>
              <a:t>-</a:t>
            </a:r>
            <a:r>
              <a:rPr lang="he-IL" dirty="0">
                <a:latin typeface="Calibri" panose="020F0502020204030204" pitchFamily="34" charset="0"/>
                <a:cs typeface="+mn-cs"/>
              </a:rPr>
              <a:t> תרגול </a:t>
            </a:r>
          </a:p>
        </p:txBody>
      </p:sp>
      <p:sp>
        <p:nvSpPr>
          <p:cNvPr id="3" name="מציין מיקום טקסט 2">
            <a:extLst>
              <a:ext uri="{FF2B5EF4-FFF2-40B4-BE49-F238E27FC236}">
                <a16:creationId xmlns:a16="http://schemas.microsoft.com/office/drawing/2014/main" id="{63E0C67F-7AFE-4220-8F3F-F9A894F869BA}"/>
              </a:ext>
            </a:extLst>
          </p:cNvPr>
          <p:cNvSpPr>
            <a:spLocks noGrp="1"/>
          </p:cNvSpPr>
          <p:nvPr>
            <p:ph type="body" sz="quarter" idx="3"/>
          </p:nvPr>
        </p:nvSpPr>
        <p:spPr>
          <a:xfrm>
            <a:off x="97891" y="637219"/>
            <a:ext cx="10110576" cy="1526325"/>
          </a:xfrm>
        </p:spPr>
        <p:txBody>
          <a:bodyPr/>
          <a:lstStyle/>
          <a:p>
            <a:r>
              <a:rPr lang="he-IL" sz="3200" b="0" dirty="0">
                <a:latin typeface="Calibri" panose="020F0502020204030204" pitchFamily="34" charset="0"/>
                <a:cs typeface="+mn-cs"/>
              </a:rPr>
              <a:t>לפניכם צירופי סמיכות, הוסיפו את ה"א הידיעה.</a:t>
            </a:r>
          </a:p>
        </p:txBody>
      </p:sp>
      <p:graphicFrame>
        <p:nvGraphicFramePr>
          <p:cNvPr id="5" name="טבלה 5">
            <a:extLst>
              <a:ext uri="{FF2B5EF4-FFF2-40B4-BE49-F238E27FC236}">
                <a16:creationId xmlns:a16="http://schemas.microsoft.com/office/drawing/2014/main" id="{3E439795-5818-47BC-BC5E-41927748DA43}"/>
              </a:ext>
            </a:extLst>
          </p:cNvPr>
          <p:cNvGraphicFramePr>
            <a:graphicFrameLocks noGrp="1"/>
          </p:cNvGraphicFramePr>
          <p:nvPr>
            <p:ph sz="quarter" idx="4"/>
            <p:extLst>
              <p:ext uri="{D42A27DB-BD31-4B8C-83A1-F6EECF244321}">
                <p14:modId xmlns:p14="http://schemas.microsoft.com/office/powerpoint/2010/main" val="444799681"/>
              </p:ext>
            </p:extLst>
          </p:nvPr>
        </p:nvGraphicFramePr>
        <p:xfrm>
          <a:off x="2230115" y="2070179"/>
          <a:ext cx="7621376" cy="3479504"/>
        </p:xfrm>
        <a:graphic>
          <a:graphicData uri="http://schemas.openxmlformats.org/drawingml/2006/table">
            <a:tbl>
              <a:tblPr rtl="1" firstRow="1" bandRow="1">
                <a:tableStyleId>{BC89EF96-8CEA-46FF-86C4-4CE0E7609802}</a:tableStyleId>
              </a:tblPr>
              <a:tblGrid>
                <a:gridCol w="3810688">
                  <a:extLst>
                    <a:ext uri="{9D8B030D-6E8A-4147-A177-3AD203B41FA5}">
                      <a16:colId xmlns:a16="http://schemas.microsoft.com/office/drawing/2014/main" val="363809590"/>
                    </a:ext>
                  </a:extLst>
                </a:gridCol>
                <a:gridCol w="3810688">
                  <a:extLst>
                    <a:ext uri="{9D8B030D-6E8A-4147-A177-3AD203B41FA5}">
                      <a16:colId xmlns:a16="http://schemas.microsoft.com/office/drawing/2014/main" val="466479518"/>
                    </a:ext>
                  </a:extLst>
                </a:gridCol>
              </a:tblGrid>
              <a:tr h="869876">
                <a:tc>
                  <a:txBody>
                    <a:bodyPr/>
                    <a:lstStyle/>
                    <a:p>
                      <a:pPr marL="0" algn="r" defTabSz="914491" rtl="1" eaLnBrk="1" latinLnBrk="0" hangingPunct="1"/>
                      <a:r>
                        <a:rPr lang="he-IL" sz="2400" b="0" kern="1200" dirty="0">
                          <a:solidFill>
                            <a:schemeClr val="tx1"/>
                          </a:solidFill>
                          <a:latin typeface="Arial" panose="020B0604020202020204" pitchFamily="34" charset="0"/>
                          <a:ea typeface="+mn-ea"/>
                          <a:cs typeface="+mn-cs"/>
                        </a:rPr>
                        <a:t>עורך דין</a:t>
                      </a:r>
                    </a:p>
                  </a:txBody>
                  <a:tcPr/>
                </a:tc>
                <a:tc>
                  <a:txBody>
                    <a:bodyPr/>
                    <a:lstStyle/>
                    <a:p>
                      <a:pPr marL="0" algn="r" defTabSz="914491" rtl="1" eaLnBrk="1" latinLnBrk="0" hangingPunct="1"/>
                      <a:endParaRPr lang="he-IL" sz="2800" b="0" kern="1200" dirty="0">
                        <a:solidFill>
                          <a:schemeClr val="tx1"/>
                        </a:solidFill>
                        <a:latin typeface="Arial" panose="020B0604020202020204" pitchFamily="34" charset="0"/>
                        <a:ea typeface="+mn-ea"/>
                        <a:cs typeface="+mn-cs"/>
                      </a:endParaRPr>
                    </a:p>
                  </a:txBody>
                  <a:tcPr/>
                </a:tc>
                <a:extLst>
                  <a:ext uri="{0D108BD9-81ED-4DB2-BD59-A6C34878D82A}">
                    <a16:rowId xmlns:a16="http://schemas.microsoft.com/office/drawing/2014/main" val="70504302"/>
                  </a:ext>
                </a:extLst>
              </a:tr>
              <a:tr h="869876">
                <a:tc>
                  <a:txBody>
                    <a:bodyPr/>
                    <a:lstStyle/>
                    <a:p>
                      <a:pPr marL="0" algn="r" defTabSz="914491" rtl="1" eaLnBrk="1" latinLnBrk="0" hangingPunct="1"/>
                      <a:r>
                        <a:rPr lang="he-IL" sz="2400" b="0" kern="1200" dirty="0">
                          <a:solidFill>
                            <a:schemeClr val="tx1"/>
                          </a:solidFill>
                          <a:latin typeface="Arial" panose="020B0604020202020204" pitchFamily="34" charset="0"/>
                          <a:ea typeface="+mn-ea"/>
                          <a:cs typeface="+mn-cs"/>
                        </a:rPr>
                        <a:t>להקת אריות</a:t>
                      </a:r>
                    </a:p>
                  </a:txBody>
                  <a:tcPr/>
                </a:tc>
                <a:tc>
                  <a:txBody>
                    <a:bodyPr/>
                    <a:lstStyle/>
                    <a:p>
                      <a:pPr marL="0" algn="r" defTabSz="914491" rtl="1" eaLnBrk="1" latinLnBrk="0" hangingPunct="1"/>
                      <a:endParaRPr lang="he-IL" sz="2800" b="0" kern="1200" dirty="0">
                        <a:solidFill>
                          <a:schemeClr val="tx1"/>
                        </a:solidFill>
                        <a:latin typeface="Arial" panose="020B0604020202020204" pitchFamily="34" charset="0"/>
                        <a:ea typeface="+mn-ea"/>
                        <a:cs typeface="+mn-cs"/>
                      </a:endParaRPr>
                    </a:p>
                  </a:txBody>
                  <a:tcPr/>
                </a:tc>
                <a:extLst>
                  <a:ext uri="{0D108BD9-81ED-4DB2-BD59-A6C34878D82A}">
                    <a16:rowId xmlns:a16="http://schemas.microsoft.com/office/drawing/2014/main" val="282055317"/>
                  </a:ext>
                </a:extLst>
              </a:tr>
              <a:tr h="869876">
                <a:tc>
                  <a:txBody>
                    <a:bodyPr/>
                    <a:lstStyle/>
                    <a:p>
                      <a:pPr marL="0" algn="r" defTabSz="914491" rtl="1" eaLnBrk="1" latinLnBrk="0" hangingPunct="1"/>
                      <a:r>
                        <a:rPr lang="he-IL" sz="2400" b="0" kern="1200" dirty="0">
                          <a:solidFill>
                            <a:schemeClr val="tx1"/>
                          </a:solidFill>
                          <a:latin typeface="Arial" panose="020B0604020202020204" pitchFamily="34" charset="0"/>
                          <a:ea typeface="+mn-ea"/>
                          <a:cs typeface="+mn-cs"/>
                        </a:rPr>
                        <a:t>אנשי מקצוע</a:t>
                      </a:r>
                    </a:p>
                  </a:txBody>
                  <a:tcPr/>
                </a:tc>
                <a:tc>
                  <a:txBody>
                    <a:bodyPr/>
                    <a:lstStyle/>
                    <a:p>
                      <a:pPr marL="0" algn="r" defTabSz="914491" rtl="1" eaLnBrk="1" latinLnBrk="0" hangingPunct="1"/>
                      <a:endParaRPr lang="he-IL" sz="2800" b="0" kern="1200" dirty="0">
                        <a:solidFill>
                          <a:schemeClr val="tx1"/>
                        </a:solidFill>
                        <a:latin typeface="Arial" panose="020B0604020202020204" pitchFamily="34" charset="0"/>
                        <a:ea typeface="+mn-ea"/>
                        <a:cs typeface="+mn-cs"/>
                      </a:endParaRPr>
                    </a:p>
                  </a:txBody>
                  <a:tcPr/>
                </a:tc>
                <a:extLst>
                  <a:ext uri="{0D108BD9-81ED-4DB2-BD59-A6C34878D82A}">
                    <a16:rowId xmlns:a16="http://schemas.microsoft.com/office/drawing/2014/main" val="1317491574"/>
                  </a:ext>
                </a:extLst>
              </a:tr>
              <a:tr h="869876">
                <a:tc>
                  <a:txBody>
                    <a:bodyPr/>
                    <a:lstStyle/>
                    <a:p>
                      <a:pPr marL="0" algn="r" defTabSz="914491" rtl="1" eaLnBrk="1" latinLnBrk="0" hangingPunct="1"/>
                      <a:r>
                        <a:rPr lang="he-IL" sz="2400" b="0" kern="1200" dirty="0">
                          <a:solidFill>
                            <a:schemeClr val="tx1"/>
                          </a:solidFill>
                          <a:latin typeface="Arial" panose="020B0604020202020204" pitchFamily="34" charset="0"/>
                          <a:ea typeface="+mn-ea"/>
                          <a:cs typeface="+mn-cs"/>
                        </a:rPr>
                        <a:t>דברי חוכמה</a:t>
                      </a:r>
                    </a:p>
                  </a:txBody>
                  <a:tcPr/>
                </a:tc>
                <a:tc>
                  <a:txBody>
                    <a:bodyPr/>
                    <a:lstStyle/>
                    <a:p>
                      <a:pPr marL="0" algn="r" defTabSz="914491" rtl="1" eaLnBrk="1" latinLnBrk="0" hangingPunct="1"/>
                      <a:endParaRPr lang="he-IL" sz="2800" b="0" kern="1200" dirty="0">
                        <a:solidFill>
                          <a:schemeClr val="tx1"/>
                        </a:solidFill>
                        <a:latin typeface="Arial" panose="020B0604020202020204" pitchFamily="34" charset="0"/>
                        <a:ea typeface="+mn-ea"/>
                        <a:cs typeface="+mn-cs"/>
                      </a:endParaRPr>
                    </a:p>
                  </a:txBody>
                  <a:tcPr/>
                </a:tc>
                <a:extLst>
                  <a:ext uri="{0D108BD9-81ED-4DB2-BD59-A6C34878D82A}">
                    <a16:rowId xmlns:a16="http://schemas.microsoft.com/office/drawing/2014/main" val="3104670546"/>
                  </a:ext>
                </a:extLst>
              </a:tr>
            </a:tbl>
          </a:graphicData>
        </a:graphic>
      </p:graphicFrame>
      <p:sp>
        <p:nvSpPr>
          <p:cNvPr id="7" name="מלבן: פינות מעוגלות 6">
            <a:extLst>
              <a:ext uri="{FF2B5EF4-FFF2-40B4-BE49-F238E27FC236}">
                <a16:creationId xmlns:a16="http://schemas.microsoft.com/office/drawing/2014/main" id="{01B658ED-24CA-428A-9773-8A717A2E1422}"/>
              </a:ext>
            </a:extLst>
          </p:cNvPr>
          <p:cNvSpPr/>
          <p:nvPr/>
        </p:nvSpPr>
        <p:spPr>
          <a:xfrm>
            <a:off x="3013991" y="2256910"/>
            <a:ext cx="2438400"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עורך </a:t>
            </a:r>
            <a:r>
              <a:rPr lang="he-IL" sz="2800" dirty="0">
                <a:solidFill>
                  <a:srgbClr val="FF0000"/>
                </a:solidFill>
                <a:latin typeface="Arial" panose="020B0604020202020204" pitchFamily="34" charset="0"/>
              </a:rPr>
              <a:t>ה</a:t>
            </a:r>
            <a:r>
              <a:rPr lang="he-IL" sz="2400" dirty="0">
                <a:solidFill>
                  <a:schemeClr val="tx2"/>
                </a:solidFill>
                <a:latin typeface="Arial" panose="020B0604020202020204" pitchFamily="34" charset="0"/>
              </a:rPr>
              <a:t>דין</a:t>
            </a:r>
          </a:p>
        </p:txBody>
      </p:sp>
      <p:sp>
        <p:nvSpPr>
          <p:cNvPr id="8" name="מלבן: פינות מעוגלות 7">
            <a:extLst>
              <a:ext uri="{FF2B5EF4-FFF2-40B4-BE49-F238E27FC236}">
                <a16:creationId xmlns:a16="http://schemas.microsoft.com/office/drawing/2014/main" id="{14405507-B5A0-435B-BF18-F3776932F9FE}"/>
              </a:ext>
            </a:extLst>
          </p:cNvPr>
          <p:cNvSpPr/>
          <p:nvPr/>
        </p:nvSpPr>
        <p:spPr>
          <a:xfrm>
            <a:off x="3013991" y="3085215"/>
            <a:ext cx="2438400"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להקת </a:t>
            </a:r>
            <a:r>
              <a:rPr lang="he-IL" sz="2400" dirty="0">
                <a:solidFill>
                  <a:srgbClr val="FF0000"/>
                </a:solidFill>
                <a:latin typeface="Arial" panose="020B0604020202020204" pitchFamily="34" charset="0"/>
                <a:cs typeface="+mj-cs"/>
              </a:rPr>
              <a:t>ה</a:t>
            </a:r>
            <a:r>
              <a:rPr lang="he-IL" sz="2400" dirty="0">
                <a:solidFill>
                  <a:schemeClr val="tx2"/>
                </a:solidFill>
                <a:latin typeface="Arial" panose="020B0604020202020204" pitchFamily="34" charset="0"/>
                <a:cs typeface="+mj-cs"/>
              </a:rPr>
              <a:t>אריות</a:t>
            </a:r>
          </a:p>
        </p:txBody>
      </p:sp>
      <p:sp>
        <p:nvSpPr>
          <p:cNvPr id="9" name="מלבן: פינות מעוגלות 8">
            <a:extLst>
              <a:ext uri="{FF2B5EF4-FFF2-40B4-BE49-F238E27FC236}">
                <a16:creationId xmlns:a16="http://schemas.microsoft.com/office/drawing/2014/main" id="{5C93AF2E-5856-4BF2-B853-C69FCA515C08}"/>
              </a:ext>
            </a:extLst>
          </p:cNvPr>
          <p:cNvSpPr/>
          <p:nvPr/>
        </p:nvSpPr>
        <p:spPr>
          <a:xfrm>
            <a:off x="3013991" y="4034014"/>
            <a:ext cx="2438400"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אנשי </a:t>
            </a:r>
            <a:r>
              <a:rPr lang="he-IL" sz="2800" dirty="0">
                <a:solidFill>
                  <a:srgbClr val="FF0000"/>
                </a:solidFill>
                <a:latin typeface="Arial" panose="020B0604020202020204" pitchFamily="34" charset="0"/>
              </a:rPr>
              <a:t>ה</a:t>
            </a:r>
            <a:r>
              <a:rPr lang="he-IL" sz="2400" dirty="0">
                <a:solidFill>
                  <a:schemeClr val="tx2"/>
                </a:solidFill>
                <a:latin typeface="Arial" panose="020B0604020202020204" pitchFamily="34" charset="0"/>
              </a:rPr>
              <a:t>מקצוע</a:t>
            </a:r>
          </a:p>
        </p:txBody>
      </p:sp>
      <p:sp>
        <p:nvSpPr>
          <p:cNvPr id="4" name="מלבן: פינות מעוגלות 3">
            <a:extLst>
              <a:ext uri="{FF2B5EF4-FFF2-40B4-BE49-F238E27FC236}">
                <a16:creationId xmlns:a16="http://schemas.microsoft.com/office/drawing/2014/main" id="{C07AEB0A-897E-4D8B-83CE-890DABFFCD09}"/>
              </a:ext>
            </a:extLst>
          </p:cNvPr>
          <p:cNvSpPr/>
          <p:nvPr/>
        </p:nvSpPr>
        <p:spPr>
          <a:xfrm>
            <a:off x="3013991" y="4824130"/>
            <a:ext cx="2438400" cy="540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דברי </a:t>
            </a:r>
            <a:r>
              <a:rPr lang="he-IL" sz="2400" dirty="0">
                <a:solidFill>
                  <a:srgbClr val="FF0000"/>
                </a:solidFill>
                <a:latin typeface="Arial" panose="020B0604020202020204" pitchFamily="34" charset="0"/>
              </a:rPr>
              <a:t>ה</a:t>
            </a:r>
            <a:r>
              <a:rPr lang="he-IL" sz="2400" dirty="0">
                <a:solidFill>
                  <a:schemeClr val="tx2"/>
                </a:solidFill>
                <a:latin typeface="Arial" panose="020B0604020202020204" pitchFamily="34" charset="0"/>
              </a:rPr>
              <a:t>חוכמה</a:t>
            </a:r>
          </a:p>
        </p:txBody>
      </p:sp>
      <p:pic>
        <p:nvPicPr>
          <p:cNvPr id="10"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009" y="933094"/>
            <a:ext cx="1540938" cy="549601"/>
          </a:xfrm>
          <a:prstGeom prst="rect">
            <a:avLst/>
          </a:prstGeom>
        </p:spPr>
      </p:pic>
    </p:spTree>
    <p:extLst>
      <p:ext uri="{BB962C8B-B14F-4D97-AF65-F5344CB8AC3E}">
        <p14:creationId xmlns:p14="http://schemas.microsoft.com/office/powerpoint/2010/main" val="26589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0"/>
                                        </p:tgtEl>
                                      </p:cBhvr>
                                    </p:cmd>
                                  </p:childTnLst>
                                </p:cTn>
                              </p:par>
                            </p:childTnLst>
                          </p:cTn>
                        </p:par>
                      </p:childTnLst>
                    </p:cTn>
                  </p:par>
                </p:childTnLst>
              </p:cTn>
              <p:nextCondLst>
                <p:cond evt="onClick" delay="0">
                  <p:tgtEl>
                    <p:spTgt spid="10"/>
                  </p:tgtEl>
                </p:cond>
              </p:nextCondLst>
            </p:seq>
            <p:video>
              <p:cMediaNode vol="80000">
                <p:cTn id="28" fill="hold" display="0">
                  <p:stCondLst>
                    <p:cond delay="indefinite"/>
                  </p:stCondLst>
                </p:cTn>
                <p:tgtEl>
                  <p:spTgt spid="10"/>
                </p:tgtEl>
              </p:cMediaNode>
            </p:video>
          </p:childTnLst>
        </p:cTn>
      </p:par>
    </p:tnLst>
    <p:bldLst>
      <p:bldP spid="7" grpId="0" animBg="1"/>
      <p:bldP spid="8" grpId="0" animBg="1"/>
      <p:bldP spid="9"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82E02D-ED3D-445F-8A22-2A284ED0A76A}"/>
              </a:ext>
            </a:extLst>
          </p:cNvPr>
          <p:cNvSpPr>
            <a:spLocks noGrp="1"/>
          </p:cNvSpPr>
          <p:nvPr>
            <p:ph type="title"/>
          </p:nvPr>
        </p:nvSpPr>
        <p:spPr>
          <a:xfrm>
            <a:off x="2343763" y="159753"/>
            <a:ext cx="9944100" cy="1006106"/>
          </a:xfrm>
        </p:spPr>
        <p:txBody>
          <a:bodyPr/>
          <a:lstStyle/>
          <a:p>
            <a:r>
              <a:rPr lang="he-IL" sz="3200" b="0" dirty="0">
                <a:solidFill>
                  <a:srgbClr val="12B4BC"/>
                </a:solidFill>
                <a:latin typeface="Calibri" panose="020F0502020204030204" pitchFamily="34" charset="0"/>
                <a:ea typeface="+mn-ea"/>
                <a:cs typeface="+mj-cs"/>
              </a:rPr>
              <a:t>לפניכם צירופים שמניים, העתיקו את הצירופים המיודעים</a:t>
            </a:r>
            <a:br>
              <a:rPr lang="he-IL" sz="3200" b="0" dirty="0">
                <a:solidFill>
                  <a:srgbClr val="12B4BC"/>
                </a:solidFill>
                <a:latin typeface="Calibri" panose="020F0502020204030204" pitchFamily="34" charset="0"/>
                <a:ea typeface="+mn-ea"/>
                <a:cs typeface="+mj-cs"/>
              </a:rPr>
            </a:br>
            <a:r>
              <a:rPr lang="he-IL" sz="3200" b="0" dirty="0">
                <a:solidFill>
                  <a:srgbClr val="12B4BC"/>
                </a:solidFill>
                <a:latin typeface="Calibri" panose="020F0502020204030204" pitchFamily="34" charset="0"/>
                <a:ea typeface="+mn-ea"/>
                <a:cs typeface="+mj-cs"/>
              </a:rPr>
              <a:t>וציינו את דרך היידוע.</a:t>
            </a:r>
          </a:p>
        </p:txBody>
      </p:sp>
      <p:graphicFrame>
        <p:nvGraphicFramePr>
          <p:cNvPr id="5" name="טבלה 5">
            <a:extLst>
              <a:ext uri="{FF2B5EF4-FFF2-40B4-BE49-F238E27FC236}">
                <a16:creationId xmlns:a16="http://schemas.microsoft.com/office/drawing/2014/main" id="{ED7F304E-0DDD-4BF4-9BB4-DF26315D04F2}"/>
              </a:ext>
            </a:extLst>
          </p:cNvPr>
          <p:cNvGraphicFramePr>
            <a:graphicFrameLocks noGrp="1"/>
          </p:cNvGraphicFramePr>
          <p:nvPr>
            <p:ph sz="quarter" idx="4"/>
            <p:extLst>
              <p:ext uri="{D42A27DB-BD31-4B8C-83A1-F6EECF244321}">
                <p14:modId xmlns:p14="http://schemas.microsoft.com/office/powerpoint/2010/main" val="3628275626"/>
              </p:ext>
            </p:extLst>
          </p:nvPr>
        </p:nvGraphicFramePr>
        <p:xfrm>
          <a:off x="1181754" y="1464999"/>
          <a:ext cx="9189048" cy="4121604"/>
        </p:xfrm>
        <a:graphic>
          <a:graphicData uri="http://schemas.openxmlformats.org/drawingml/2006/table">
            <a:tbl>
              <a:tblPr rtl="1" firstRow="1" bandRow="1">
                <a:tableStyleId>{F5AB1C69-6EDB-4FF4-983F-18BD219EF322}</a:tableStyleId>
              </a:tblPr>
              <a:tblGrid>
                <a:gridCol w="705852">
                  <a:extLst>
                    <a:ext uri="{9D8B030D-6E8A-4147-A177-3AD203B41FA5}">
                      <a16:colId xmlns:a16="http://schemas.microsoft.com/office/drawing/2014/main" val="974097880"/>
                    </a:ext>
                  </a:extLst>
                </a:gridCol>
                <a:gridCol w="2775284">
                  <a:extLst>
                    <a:ext uri="{9D8B030D-6E8A-4147-A177-3AD203B41FA5}">
                      <a16:colId xmlns:a16="http://schemas.microsoft.com/office/drawing/2014/main" val="333733605"/>
                    </a:ext>
                  </a:extLst>
                </a:gridCol>
                <a:gridCol w="2502569">
                  <a:extLst>
                    <a:ext uri="{9D8B030D-6E8A-4147-A177-3AD203B41FA5}">
                      <a16:colId xmlns:a16="http://schemas.microsoft.com/office/drawing/2014/main" val="504185994"/>
                    </a:ext>
                  </a:extLst>
                </a:gridCol>
                <a:gridCol w="3205343">
                  <a:extLst>
                    <a:ext uri="{9D8B030D-6E8A-4147-A177-3AD203B41FA5}">
                      <a16:colId xmlns:a16="http://schemas.microsoft.com/office/drawing/2014/main" val="1420016745"/>
                    </a:ext>
                  </a:extLst>
                </a:gridCol>
              </a:tblGrid>
              <a:tr h="414039">
                <a:tc>
                  <a:txBody>
                    <a:bodyPr/>
                    <a:lstStyle/>
                    <a:p>
                      <a:pPr rtl="1"/>
                      <a:endPar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mj-ea"/>
                        <a:cs typeface="+mj-cs"/>
                      </a:endParaRPr>
                    </a:p>
                  </a:txBody>
                  <a:tcPr>
                    <a:solidFill>
                      <a:srgbClr val="D3EFF5"/>
                    </a:solidFill>
                  </a:tcPr>
                </a:tc>
                <a:tc>
                  <a:txBody>
                    <a:bodyPr/>
                    <a:lstStyle/>
                    <a:p>
                      <a:pPr marL="0" algn="ctr" defTabSz="914491" rtl="1" eaLnBrk="1" latinLnBrk="0" hangingPunct="1"/>
                      <a:r>
                        <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הצירוף השמני</a:t>
                      </a:r>
                    </a:p>
                  </a:txBody>
                  <a:tcPr>
                    <a:solidFill>
                      <a:srgbClr val="D3EFF5"/>
                    </a:solidFill>
                  </a:tcPr>
                </a:tc>
                <a:tc>
                  <a:txBody>
                    <a:bodyPr/>
                    <a:lstStyle/>
                    <a:p>
                      <a:pPr marL="0" algn="ctr" defTabSz="914491" rtl="1" eaLnBrk="1" latinLnBrk="0" hangingPunct="1"/>
                      <a:r>
                        <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mj-ea"/>
                          <a:cs typeface="+mn-cs"/>
                        </a:rPr>
                        <a:t>צירופים מיודעים</a:t>
                      </a:r>
                    </a:p>
                  </a:txBody>
                  <a:tcPr>
                    <a:solidFill>
                      <a:srgbClr val="D3EFF5"/>
                    </a:solidFill>
                  </a:tcPr>
                </a:tc>
                <a:tc>
                  <a:txBody>
                    <a:bodyPr/>
                    <a:lstStyle/>
                    <a:p>
                      <a:pPr algn="ctr" rtl="1"/>
                      <a:r>
                        <a:rPr kumimoji="0" lang="he-IL" sz="2400" b="1" i="0" u="none" strike="noStrike" kern="1200" cap="none" spc="0" normalizeH="0" baseline="0" dirty="0">
                          <a:ln>
                            <a:noFill/>
                          </a:ln>
                          <a:solidFill>
                            <a:srgbClr val="002060"/>
                          </a:solidFill>
                          <a:effectLst/>
                          <a:uLnTx/>
                          <a:uFillTx/>
                          <a:latin typeface="Calibri" panose="020F0502020204030204" pitchFamily="34" charset="0"/>
                          <a:ea typeface="+mj-ea"/>
                          <a:cs typeface="+mn-cs"/>
                        </a:rPr>
                        <a:t>דרך היידוע</a:t>
                      </a:r>
                    </a:p>
                  </a:txBody>
                  <a:tcPr>
                    <a:solidFill>
                      <a:srgbClr val="D3EFF5"/>
                    </a:solidFill>
                  </a:tcPr>
                </a:tc>
                <a:extLst>
                  <a:ext uri="{0D108BD9-81ED-4DB2-BD59-A6C34878D82A}">
                    <a16:rowId xmlns:a16="http://schemas.microsoft.com/office/drawing/2014/main" val="452889589"/>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1</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יציאת מצרים</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endParaRPr kumimoji="0" lang="he-IL" sz="2800" b="1" i="0" u="none" strike="noStrike" kern="1200" cap="none" spc="0" normalizeH="0" baseline="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140561142"/>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2</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חג  הפסח</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endParaRPr lang="he-IL" sz="2800" dirty="0"/>
                    </a:p>
                  </a:txBody>
                  <a:tcPr>
                    <a:solidFill>
                      <a:schemeClr val="bg1">
                        <a:lumMod val="95000"/>
                      </a:schemeClr>
                    </a:solidFill>
                  </a:tcPr>
                </a:tc>
                <a:extLst>
                  <a:ext uri="{0D108BD9-81ED-4DB2-BD59-A6C34878D82A}">
                    <a16:rowId xmlns:a16="http://schemas.microsoft.com/office/drawing/2014/main" val="1524562640"/>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3</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הומור יהודי</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endParaRPr lang="he-IL" sz="2800" dirty="0"/>
                    </a:p>
                  </a:txBody>
                  <a:tcPr>
                    <a:solidFill>
                      <a:schemeClr val="bg1">
                        <a:lumMod val="95000"/>
                      </a:schemeClr>
                    </a:solidFill>
                  </a:tcPr>
                </a:tc>
                <a:extLst>
                  <a:ext uri="{0D108BD9-81ED-4DB2-BD59-A6C34878D82A}">
                    <a16:rowId xmlns:a16="http://schemas.microsoft.com/office/drawing/2014/main" val="2927752725"/>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4</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בני ישראל</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r>
                        <a:rPr lang="he-IL" sz="2800" dirty="0"/>
                        <a:t> </a:t>
                      </a:r>
                    </a:p>
                  </a:txBody>
                  <a:tcPr>
                    <a:solidFill>
                      <a:schemeClr val="bg1">
                        <a:lumMod val="95000"/>
                      </a:schemeClr>
                    </a:solidFill>
                  </a:tcPr>
                </a:tc>
                <a:extLst>
                  <a:ext uri="{0D108BD9-81ED-4DB2-BD59-A6C34878D82A}">
                    <a16:rowId xmlns:a16="http://schemas.microsoft.com/office/drawing/2014/main" val="826717080"/>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5</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קידוש לבנה</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r>
                        <a:rPr lang="he-IL" sz="2800" dirty="0"/>
                        <a:t> </a:t>
                      </a:r>
                    </a:p>
                  </a:txBody>
                  <a:tcPr>
                    <a:solidFill>
                      <a:schemeClr val="bg1">
                        <a:lumMod val="95000"/>
                      </a:schemeClr>
                    </a:solidFill>
                  </a:tcPr>
                </a:tc>
                <a:extLst>
                  <a:ext uri="{0D108BD9-81ED-4DB2-BD59-A6C34878D82A}">
                    <a16:rowId xmlns:a16="http://schemas.microsoft.com/office/drawing/2014/main" val="929391993"/>
                  </a:ext>
                </a:extLst>
              </a:tr>
              <a:tr h="610734">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6</a:t>
                      </a:r>
                    </a:p>
                  </a:txBody>
                  <a:tcPr>
                    <a:solidFill>
                      <a:schemeClr val="bg1">
                        <a:lumMod val="95000"/>
                      </a:schemeClr>
                    </a:solidFill>
                  </a:tcPr>
                </a:tc>
                <a:tc>
                  <a:txBody>
                    <a:bodyPr/>
                    <a:lstStyle/>
                    <a:p>
                      <a:pPr rtl="1"/>
                      <a:r>
                        <a:rPr kumimoji="0" lang="he-IL" sz="2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קברי אבותינו</a:t>
                      </a:r>
                    </a:p>
                  </a:txBody>
                  <a:tcPr>
                    <a:solidFill>
                      <a:schemeClr val="bg1">
                        <a:lumMod val="95000"/>
                      </a:schemeClr>
                    </a:solidFill>
                  </a:tcPr>
                </a:tc>
                <a:tc>
                  <a:txBody>
                    <a:bodyPr/>
                    <a:lstStyle/>
                    <a:p>
                      <a:pPr rtl="1"/>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endParaRPr>
                    </a:p>
                  </a:txBody>
                  <a:tcPr>
                    <a:solidFill>
                      <a:schemeClr val="bg1">
                        <a:lumMod val="95000"/>
                      </a:schemeClr>
                    </a:solidFill>
                  </a:tcPr>
                </a:tc>
                <a:tc>
                  <a:txBody>
                    <a:bodyPr/>
                    <a:lstStyle/>
                    <a:p>
                      <a:pPr rtl="1"/>
                      <a:endParaRPr lang="he-IL" sz="2800" dirty="0"/>
                    </a:p>
                  </a:txBody>
                  <a:tcPr>
                    <a:solidFill>
                      <a:schemeClr val="bg1">
                        <a:lumMod val="95000"/>
                      </a:schemeClr>
                    </a:solidFill>
                  </a:tcPr>
                </a:tc>
                <a:extLst>
                  <a:ext uri="{0D108BD9-81ED-4DB2-BD59-A6C34878D82A}">
                    <a16:rowId xmlns:a16="http://schemas.microsoft.com/office/drawing/2014/main" val="3883902206"/>
                  </a:ext>
                </a:extLst>
              </a:tr>
            </a:tbl>
          </a:graphicData>
        </a:graphic>
      </p:graphicFrame>
      <p:sp>
        <p:nvSpPr>
          <p:cNvPr id="9" name="סימן חיבור 8">
            <a:extLst>
              <a:ext uri="{FF2B5EF4-FFF2-40B4-BE49-F238E27FC236}">
                <a16:creationId xmlns:a16="http://schemas.microsoft.com/office/drawing/2014/main" id="{A6B37813-5CF8-46EA-B3EB-80E40DE65119}"/>
              </a:ext>
            </a:extLst>
          </p:cNvPr>
          <p:cNvSpPr/>
          <p:nvPr/>
        </p:nvSpPr>
        <p:spPr>
          <a:xfrm>
            <a:off x="5367610" y="2097146"/>
            <a:ext cx="657726" cy="479814"/>
          </a:xfrm>
          <a:prstGeom prst="mathPlus">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סימן חיבור 11">
            <a:extLst>
              <a:ext uri="{FF2B5EF4-FFF2-40B4-BE49-F238E27FC236}">
                <a16:creationId xmlns:a16="http://schemas.microsoft.com/office/drawing/2014/main" id="{42601543-28EF-4C86-B5DF-3AB96D897D05}"/>
              </a:ext>
            </a:extLst>
          </p:cNvPr>
          <p:cNvSpPr/>
          <p:nvPr/>
        </p:nvSpPr>
        <p:spPr>
          <a:xfrm>
            <a:off x="5367610" y="2714979"/>
            <a:ext cx="657726" cy="479814"/>
          </a:xfrm>
          <a:prstGeom prst="mathPlus">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סימן חיבור 15">
            <a:extLst>
              <a:ext uri="{FF2B5EF4-FFF2-40B4-BE49-F238E27FC236}">
                <a16:creationId xmlns:a16="http://schemas.microsoft.com/office/drawing/2014/main" id="{BA5601C5-85D0-4A76-ACA1-C1F891FFA054}"/>
              </a:ext>
            </a:extLst>
          </p:cNvPr>
          <p:cNvSpPr/>
          <p:nvPr/>
        </p:nvSpPr>
        <p:spPr>
          <a:xfrm>
            <a:off x="5384301" y="3842278"/>
            <a:ext cx="657726" cy="507923"/>
          </a:xfrm>
          <a:prstGeom prst="mathPlus">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סימן חיבור 16">
            <a:extLst>
              <a:ext uri="{FF2B5EF4-FFF2-40B4-BE49-F238E27FC236}">
                <a16:creationId xmlns:a16="http://schemas.microsoft.com/office/drawing/2014/main" id="{6DAE431C-EBF0-4CE0-85C2-EDC1E30F7D2B}"/>
              </a:ext>
            </a:extLst>
          </p:cNvPr>
          <p:cNvSpPr/>
          <p:nvPr/>
        </p:nvSpPr>
        <p:spPr>
          <a:xfrm>
            <a:off x="5333744" y="5072368"/>
            <a:ext cx="747963" cy="479814"/>
          </a:xfrm>
          <a:prstGeom prst="mathPlus">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פינות מעוגלות 2">
            <a:extLst>
              <a:ext uri="{FF2B5EF4-FFF2-40B4-BE49-F238E27FC236}">
                <a16:creationId xmlns:a16="http://schemas.microsoft.com/office/drawing/2014/main" id="{71D8C954-EA1E-4ED5-B59E-2710EE4104E1}"/>
              </a:ext>
            </a:extLst>
          </p:cNvPr>
          <p:cNvSpPr/>
          <p:nvPr/>
        </p:nvSpPr>
        <p:spPr>
          <a:xfrm>
            <a:off x="1749768" y="1968480"/>
            <a:ext cx="2143124" cy="494987"/>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2"/>
                </a:solidFill>
                <a:latin typeface="Varela Round" panose="00000500000000000000" pitchFamily="2" charset="-79"/>
                <a:cs typeface="Varela Round" panose="00000500000000000000" pitchFamily="2" charset="-79"/>
              </a:rPr>
              <a:t>שם עצם פרטי</a:t>
            </a:r>
          </a:p>
        </p:txBody>
      </p:sp>
      <p:sp>
        <p:nvSpPr>
          <p:cNvPr id="6" name="מלבן: פינות מעוגלות 5">
            <a:extLst>
              <a:ext uri="{FF2B5EF4-FFF2-40B4-BE49-F238E27FC236}">
                <a16:creationId xmlns:a16="http://schemas.microsoft.com/office/drawing/2014/main" id="{5CCBD831-47BB-49B5-AEA8-E2C3AAE88743}"/>
              </a:ext>
            </a:extLst>
          </p:cNvPr>
          <p:cNvSpPr/>
          <p:nvPr/>
        </p:nvSpPr>
        <p:spPr>
          <a:xfrm>
            <a:off x="1460684" y="4997007"/>
            <a:ext cx="2721289" cy="530612"/>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2"/>
                </a:solidFill>
                <a:latin typeface="Varela Round" panose="00000500000000000000" pitchFamily="2" charset="-79"/>
                <a:cs typeface="Varela Round" panose="00000500000000000000" pitchFamily="2" charset="-79"/>
              </a:rPr>
              <a:t>כינוי הקניין/ השייכות</a:t>
            </a:r>
          </a:p>
        </p:txBody>
      </p:sp>
      <p:sp>
        <p:nvSpPr>
          <p:cNvPr id="7" name="מלבן: פינות מעוגלות 6">
            <a:extLst>
              <a:ext uri="{FF2B5EF4-FFF2-40B4-BE49-F238E27FC236}">
                <a16:creationId xmlns:a16="http://schemas.microsoft.com/office/drawing/2014/main" id="{414B2617-EE24-4665-AF9A-255790676BB1}"/>
              </a:ext>
            </a:extLst>
          </p:cNvPr>
          <p:cNvSpPr/>
          <p:nvPr/>
        </p:nvSpPr>
        <p:spPr>
          <a:xfrm>
            <a:off x="1544033" y="3783556"/>
            <a:ext cx="2554593" cy="50792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2"/>
                </a:solidFill>
                <a:latin typeface="Varela Round" panose="00000500000000000000" pitchFamily="2" charset="-79"/>
                <a:cs typeface="Varela Round" panose="00000500000000000000" pitchFamily="2" charset="-79"/>
              </a:rPr>
              <a:t>שם עצם פרטי</a:t>
            </a:r>
          </a:p>
        </p:txBody>
      </p:sp>
      <p:sp>
        <p:nvSpPr>
          <p:cNvPr id="8" name="מלבן: פינות מעוגלות 7">
            <a:extLst>
              <a:ext uri="{FF2B5EF4-FFF2-40B4-BE49-F238E27FC236}">
                <a16:creationId xmlns:a16="http://schemas.microsoft.com/office/drawing/2014/main" id="{90162D77-125C-4294-B60D-BC578AE3103F}"/>
              </a:ext>
            </a:extLst>
          </p:cNvPr>
          <p:cNvSpPr/>
          <p:nvPr/>
        </p:nvSpPr>
        <p:spPr>
          <a:xfrm>
            <a:off x="1749768" y="2627144"/>
            <a:ext cx="2143124" cy="43218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2"/>
                </a:solidFill>
                <a:latin typeface="Varela Round" panose="00000500000000000000" pitchFamily="2" charset="-79"/>
                <a:cs typeface="Varela Round" panose="00000500000000000000" pitchFamily="2" charset="-79"/>
              </a:rPr>
              <a:t>ה"א הידיעה</a:t>
            </a:r>
          </a:p>
        </p:txBody>
      </p:sp>
      <p:pic>
        <p:nvPicPr>
          <p:cNvPr id="13"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830" y="951843"/>
            <a:ext cx="1540938" cy="549601"/>
          </a:xfrm>
          <a:prstGeom prst="rect">
            <a:avLst/>
          </a:prstGeom>
        </p:spPr>
      </p:pic>
    </p:spTree>
    <p:extLst>
      <p:ext uri="{BB962C8B-B14F-4D97-AF65-F5344CB8AC3E}">
        <p14:creationId xmlns:p14="http://schemas.microsoft.com/office/powerpoint/2010/main" val="29342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3"/>
                                        </p:tgtEl>
                                      </p:cBhvr>
                                    </p:cmd>
                                  </p:childTnLst>
                                </p:cTn>
                              </p:par>
                            </p:childTnLst>
                          </p:cTn>
                        </p:par>
                      </p:childTnLst>
                    </p:cTn>
                  </p:par>
                </p:childTnLst>
              </p:cTn>
              <p:nextCondLst>
                <p:cond evt="onClick" delay="0">
                  <p:tgtEl>
                    <p:spTgt spid="13"/>
                  </p:tgtEl>
                </p:cond>
              </p:nextCondLst>
            </p:seq>
            <p:video>
              <p:cMediaNode vol="80000">
                <p:cTn id="47" fill="hold" display="0">
                  <p:stCondLst>
                    <p:cond delay="indefinite"/>
                  </p:stCondLst>
                </p:cTn>
                <p:tgtEl>
                  <p:spTgt spid="13"/>
                </p:tgtEl>
              </p:cMediaNode>
            </p:video>
          </p:childTnLst>
        </p:cTn>
      </p:par>
    </p:tnLst>
    <p:bldLst>
      <p:bldP spid="9" grpId="0" animBg="1"/>
      <p:bldP spid="12" grpId="0" animBg="1"/>
      <p:bldP spid="16" grpId="0" animBg="1"/>
      <p:bldP spid="17" grpId="0" animBg="1"/>
      <p:bldP spid="3"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2D56E1-EE57-4220-A948-A1112DF3562D}"/>
              </a:ext>
            </a:extLst>
          </p:cNvPr>
          <p:cNvSpPr>
            <a:spLocks noGrp="1"/>
          </p:cNvSpPr>
          <p:nvPr>
            <p:ph type="title"/>
          </p:nvPr>
        </p:nvSpPr>
        <p:spPr>
          <a:xfrm>
            <a:off x="3519854" y="266095"/>
            <a:ext cx="5883031" cy="720000"/>
          </a:xfrm>
          <a:ln>
            <a:solidFill>
              <a:srgbClr val="00B050"/>
            </a:solidFill>
          </a:ln>
        </p:spPr>
        <p:txBody>
          <a:bodyPr/>
          <a:lstStyle/>
          <a:p>
            <a:r>
              <a:rPr lang="he-IL" dirty="0">
                <a:solidFill>
                  <a:schemeClr val="accent5">
                    <a:lumMod val="75000"/>
                  </a:schemeClr>
                </a:solidFill>
                <a:latin typeface="Calibri" panose="020F0502020204030204" pitchFamily="34" charset="0"/>
                <a:cs typeface="+mn-cs"/>
              </a:rPr>
              <a:t>ריבוי צירוף הסמיכות</a:t>
            </a:r>
          </a:p>
        </p:txBody>
      </p:sp>
      <p:sp>
        <p:nvSpPr>
          <p:cNvPr id="3" name="מציין מיקום טקסט 2">
            <a:extLst>
              <a:ext uri="{FF2B5EF4-FFF2-40B4-BE49-F238E27FC236}">
                <a16:creationId xmlns:a16="http://schemas.microsoft.com/office/drawing/2014/main" id="{9A326329-2F8A-4D83-B5DD-8540C48ED143}"/>
              </a:ext>
            </a:extLst>
          </p:cNvPr>
          <p:cNvSpPr>
            <a:spLocks noGrp="1"/>
          </p:cNvSpPr>
          <p:nvPr>
            <p:ph type="body" sz="quarter" idx="3"/>
          </p:nvPr>
        </p:nvSpPr>
        <p:spPr/>
        <p:txBody>
          <a:bodyPr/>
          <a:lstStyle/>
          <a:p>
            <a:r>
              <a:rPr lang="he-IL" dirty="0"/>
              <a:t> </a:t>
            </a:r>
          </a:p>
        </p:txBody>
      </p:sp>
      <p:sp>
        <p:nvSpPr>
          <p:cNvPr id="4" name="מציין מיקום תוכן 3">
            <a:extLst>
              <a:ext uri="{FF2B5EF4-FFF2-40B4-BE49-F238E27FC236}">
                <a16:creationId xmlns:a16="http://schemas.microsoft.com/office/drawing/2014/main" id="{41990870-B654-4D3F-8862-7697F6BF4409}"/>
              </a:ext>
            </a:extLst>
          </p:cNvPr>
          <p:cNvSpPr>
            <a:spLocks noGrp="1"/>
          </p:cNvSpPr>
          <p:nvPr>
            <p:ph sz="quarter" idx="4"/>
          </p:nvPr>
        </p:nvSpPr>
        <p:spPr>
          <a:xfrm>
            <a:off x="567188" y="1173184"/>
            <a:ext cx="8203165" cy="5459224"/>
          </a:xfrm>
        </p:spPr>
        <p:txBody>
          <a:bodyPr>
            <a:normAutofit/>
          </a:bodyPr>
          <a:lstStyle/>
          <a:p>
            <a:pPr marL="96848" indent="0">
              <a:buNone/>
            </a:pPr>
            <a:r>
              <a:rPr lang="he-IL" sz="4000" b="1" dirty="0">
                <a:latin typeface="Arial" panose="020B0604020202020204" pitchFamily="34" charset="0"/>
                <a:cs typeface="Arial" panose="020B0604020202020204" pitchFamily="34" charset="0"/>
              </a:rPr>
              <a:t>   </a:t>
            </a:r>
            <a:r>
              <a:rPr lang="he-IL" sz="4000" b="1" dirty="0">
                <a:solidFill>
                  <a:schemeClr val="accent2">
                    <a:lumMod val="75000"/>
                  </a:schemeClr>
                </a:solidFill>
                <a:latin typeface="Arial" panose="020B0604020202020204" pitchFamily="34" charset="0"/>
                <a:cs typeface="+mj-cs"/>
              </a:rPr>
              <a:t>בית         ספר</a:t>
            </a:r>
          </a:p>
          <a:p>
            <a:endParaRPr lang="he-IL" sz="4800" b="1" dirty="0">
              <a:latin typeface="Arial" panose="020B0604020202020204" pitchFamily="34" charset="0"/>
              <a:cs typeface="Arial" panose="020B0604020202020204" pitchFamily="34" charset="0"/>
            </a:endParaRPr>
          </a:p>
          <a:p>
            <a:endParaRPr lang="he-IL" sz="4800" b="1" dirty="0">
              <a:latin typeface="Arial" panose="020B0604020202020204" pitchFamily="34" charset="0"/>
              <a:cs typeface="Arial" panose="020B0604020202020204" pitchFamily="34" charset="0"/>
            </a:endParaRPr>
          </a:p>
          <a:p>
            <a:pPr marL="96848" indent="0">
              <a:buNone/>
            </a:pPr>
            <a:r>
              <a:rPr lang="he-IL" sz="4800" b="1" dirty="0">
                <a:latin typeface="Arial" panose="020B0604020202020204" pitchFamily="34" charset="0"/>
                <a:cs typeface="Arial" panose="020B0604020202020204" pitchFamily="34" charset="0"/>
              </a:rPr>
              <a:t>  </a:t>
            </a:r>
            <a:r>
              <a:rPr lang="he-IL" sz="4400" b="1" dirty="0">
                <a:latin typeface="Arial" panose="020B0604020202020204" pitchFamily="34" charset="0"/>
                <a:cs typeface="+mn-cs"/>
              </a:rPr>
              <a:t>בתי    ספרים</a:t>
            </a:r>
          </a:p>
          <a:p>
            <a:pPr marL="96848" indent="0">
              <a:buNone/>
            </a:pPr>
            <a:r>
              <a:rPr lang="he-IL" sz="4800" b="1" dirty="0">
                <a:latin typeface="Arial" panose="020B0604020202020204" pitchFamily="34" charset="0"/>
                <a:cs typeface="Arial" panose="020B0604020202020204" pitchFamily="34" charset="0"/>
              </a:rPr>
              <a:t>  </a:t>
            </a:r>
          </a:p>
          <a:p>
            <a:pPr marL="96848" indent="0">
              <a:buNone/>
            </a:pPr>
            <a:r>
              <a:rPr lang="en-US" sz="4400" dirty="0">
                <a:latin typeface="Arial" panose="020B0604020202020204" pitchFamily="34" charset="0"/>
                <a:cs typeface="Arial" panose="020B0604020202020204" pitchFamily="34" charset="0"/>
              </a:rPr>
              <a:t> </a:t>
            </a:r>
            <a:r>
              <a:rPr lang="he-IL" sz="4400" dirty="0">
                <a:latin typeface="Arial" panose="020B0604020202020204" pitchFamily="34" charset="0"/>
                <a:cs typeface="Arial" panose="020B0604020202020204" pitchFamily="34" charset="0"/>
              </a:rPr>
              <a:t> </a:t>
            </a:r>
            <a:r>
              <a:rPr lang="he-IL" sz="4400" b="1" dirty="0">
                <a:latin typeface="Arial" panose="020B0604020202020204" pitchFamily="34" charset="0"/>
                <a:cs typeface="+mn-cs"/>
              </a:rPr>
              <a:t>בתי  ספר           </a:t>
            </a:r>
          </a:p>
        </p:txBody>
      </p:sp>
      <p:pic>
        <p:nvPicPr>
          <p:cNvPr id="6" name="תמונה 5">
            <a:extLst>
              <a:ext uri="{FF2B5EF4-FFF2-40B4-BE49-F238E27FC236}">
                <a16:creationId xmlns:a16="http://schemas.microsoft.com/office/drawing/2014/main" id="{67E51DA8-72E4-40D6-A14C-65DA6F3F246A}"/>
              </a:ext>
            </a:extLst>
          </p:cNvPr>
          <p:cNvPicPr>
            <a:picLocks noChangeAspect="1"/>
          </p:cNvPicPr>
          <p:nvPr/>
        </p:nvPicPr>
        <p:blipFill>
          <a:blip r:embed="rId3">
            <a:duotone>
              <a:schemeClr val="accent5">
                <a:shade val="45000"/>
                <a:satMod val="135000"/>
              </a:schemeClr>
              <a:prstClr val="white"/>
            </a:duotone>
          </a:blip>
          <a:stretch>
            <a:fillRect/>
          </a:stretch>
        </p:blipFill>
        <p:spPr>
          <a:xfrm>
            <a:off x="7319578" y="2124854"/>
            <a:ext cx="548688" cy="951058"/>
          </a:xfrm>
          <a:prstGeom prst="rect">
            <a:avLst/>
          </a:prstGeom>
        </p:spPr>
      </p:pic>
      <p:pic>
        <p:nvPicPr>
          <p:cNvPr id="7" name="תמונה 6">
            <a:extLst>
              <a:ext uri="{FF2B5EF4-FFF2-40B4-BE49-F238E27FC236}">
                <a16:creationId xmlns:a16="http://schemas.microsoft.com/office/drawing/2014/main" id="{5060F000-4084-40B1-9C6E-AD98FAEDC4AF}"/>
              </a:ext>
            </a:extLst>
          </p:cNvPr>
          <p:cNvPicPr>
            <a:picLocks noChangeAspect="1"/>
          </p:cNvPicPr>
          <p:nvPr/>
        </p:nvPicPr>
        <p:blipFill>
          <a:blip r:embed="rId3">
            <a:duotone>
              <a:schemeClr val="accent5">
                <a:shade val="45000"/>
                <a:satMod val="135000"/>
              </a:schemeClr>
              <a:prstClr val="white"/>
            </a:duotone>
          </a:blip>
          <a:stretch>
            <a:fillRect/>
          </a:stretch>
        </p:blipFill>
        <p:spPr>
          <a:xfrm>
            <a:off x="5536870" y="2115774"/>
            <a:ext cx="548688" cy="951058"/>
          </a:xfrm>
          <a:prstGeom prst="rect">
            <a:avLst/>
          </a:prstGeom>
        </p:spPr>
      </p:pic>
      <p:pic>
        <p:nvPicPr>
          <p:cNvPr id="9" name="תמונה 8">
            <a:extLst>
              <a:ext uri="{FF2B5EF4-FFF2-40B4-BE49-F238E27FC236}">
                <a16:creationId xmlns:a16="http://schemas.microsoft.com/office/drawing/2014/main" id="{FA9CBC0F-6195-469B-BCCF-1463BEF525D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772" y="1086939"/>
            <a:ext cx="1793505" cy="1963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תמונה 15">
            <a:extLst>
              <a:ext uri="{FF2B5EF4-FFF2-40B4-BE49-F238E27FC236}">
                <a16:creationId xmlns:a16="http://schemas.microsoft.com/office/drawing/2014/main" id="{0281BC75-BDA8-4BB2-931A-9737DEF3B85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54084" y="4802155"/>
            <a:ext cx="829374" cy="957274"/>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501253" y="3247270"/>
                <a:ext cx="1716205" cy="1477328"/>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9600" i="1" smtClean="0">
                          <a:solidFill>
                            <a:srgbClr val="FF0000"/>
                          </a:solidFill>
                          <a:latin typeface="Cambria Math" panose="02040503050406030204" pitchFamily="18" charset="0"/>
                          <a:sym typeface="Webdings" panose="05030102010509060703" pitchFamily="18" charset="2"/>
                        </a:rPr>
                        <m:t></m:t>
                      </m:r>
                    </m:oMath>
                  </m:oMathPara>
                </a14:m>
                <a:endParaRPr lang="he-IL" sz="96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01253" y="3247270"/>
                <a:ext cx="1716205" cy="1477328"/>
              </a:xfrm>
              <a:prstGeom prst="rect">
                <a:avLst/>
              </a:prstGeom>
              <a:blipFill>
                <a:blip r:embed="rId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1168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80">
                                          <p:stCondLst>
                                            <p:cond delay="0"/>
                                          </p:stCondLst>
                                        </p:cTn>
                                        <p:tgtEl>
                                          <p:spTgt spid="16"/>
                                        </p:tgtEl>
                                      </p:cBhvr>
                                    </p:animEffect>
                                    <p:anim calcmode="lin" valueType="num">
                                      <p:cBhvr>
                                        <p:cTn id="4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9" dur="26">
                                          <p:stCondLst>
                                            <p:cond delay="650"/>
                                          </p:stCondLst>
                                        </p:cTn>
                                        <p:tgtEl>
                                          <p:spTgt spid="16"/>
                                        </p:tgtEl>
                                      </p:cBhvr>
                                      <p:to x="100000" y="60000"/>
                                    </p:animScale>
                                    <p:animScale>
                                      <p:cBhvr>
                                        <p:cTn id="50" dur="166" decel="50000">
                                          <p:stCondLst>
                                            <p:cond delay="676"/>
                                          </p:stCondLst>
                                        </p:cTn>
                                        <p:tgtEl>
                                          <p:spTgt spid="16"/>
                                        </p:tgtEl>
                                      </p:cBhvr>
                                      <p:to x="100000" y="100000"/>
                                    </p:animScale>
                                    <p:animScale>
                                      <p:cBhvr>
                                        <p:cTn id="51" dur="26">
                                          <p:stCondLst>
                                            <p:cond delay="1312"/>
                                          </p:stCondLst>
                                        </p:cTn>
                                        <p:tgtEl>
                                          <p:spTgt spid="16"/>
                                        </p:tgtEl>
                                      </p:cBhvr>
                                      <p:to x="100000" y="80000"/>
                                    </p:animScale>
                                    <p:animScale>
                                      <p:cBhvr>
                                        <p:cTn id="52" dur="166" decel="50000">
                                          <p:stCondLst>
                                            <p:cond delay="1338"/>
                                          </p:stCondLst>
                                        </p:cTn>
                                        <p:tgtEl>
                                          <p:spTgt spid="16"/>
                                        </p:tgtEl>
                                      </p:cBhvr>
                                      <p:to x="100000" y="100000"/>
                                    </p:animScale>
                                    <p:animScale>
                                      <p:cBhvr>
                                        <p:cTn id="53" dur="26">
                                          <p:stCondLst>
                                            <p:cond delay="1642"/>
                                          </p:stCondLst>
                                        </p:cTn>
                                        <p:tgtEl>
                                          <p:spTgt spid="16"/>
                                        </p:tgtEl>
                                      </p:cBhvr>
                                      <p:to x="100000" y="90000"/>
                                    </p:animScale>
                                    <p:animScale>
                                      <p:cBhvr>
                                        <p:cTn id="54" dur="166" decel="50000">
                                          <p:stCondLst>
                                            <p:cond delay="1668"/>
                                          </p:stCondLst>
                                        </p:cTn>
                                        <p:tgtEl>
                                          <p:spTgt spid="16"/>
                                        </p:tgtEl>
                                      </p:cBhvr>
                                      <p:to x="100000" y="100000"/>
                                    </p:animScale>
                                    <p:animScale>
                                      <p:cBhvr>
                                        <p:cTn id="55" dur="26">
                                          <p:stCondLst>
                                            <p:cond delay="1808"/>
                                          </p:stCondLst>
                                        </p:cTn>
                                        <p:tgtEl>
                                          <p:spTgt spid="16"/>
                                        </p:tgtEl>
                                      </p:cBhvr>
                                      <p:to x="100000" y="95000"/>
                                    </p:animScale>
                                    <p:animScale>
                                      <p:cBhvr>
                                        <p:cTn id="5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6FED53-F7E2-42AA-91BA-C46B460348E3}"/>
              </a:ext>
            </a:extLst>
          </p:cNvPr>
          <p:cNvSpPr>
            <a:spLocks noGrp="1"/>
          </p:cNvSpPr>
          <p:nvPr>
            <p:ph type="title"/>
          </p:nvPr>
        </p:nvSpPr>
        <p:spPr>
          <a:xfrm>
            <a:off x="2160302" y="0"/>
            <a:ext cx="9642231" cy="720000"/>
          </a:xfrm>
        </p:spPr>
        <p:txBody>
          <a:bodyPr/>
          <a:lstStyle/>
          <a:p>
            <a:br>
              <a:rPr lang="he-IL" sz="4000" dirty="0">
                <a:solidFill>
                  <a:schemeClr val="accent5">
                    <a:lumMod val="75000"/>
                  </a:schemeClr>
                </a:solidFill>
                <a:latin typeface="Arial" panose="020B0604020202020204" pitchFamily="34" charset="0"/>
                <a:cs typeface="+mj-cs"/>
              </a:rPr>
            </a:br>
            <a:r>
              <a:rPr lang="he-IL" sz="4800" dirty="0">
                <a:solidFill>
                  <a:schemeClr val="accent5">
                    <a:lumMod val="75000"/>
                  </a:schemeClr>
                </a:solidFill>
                <a:latin typeface="Arial" panose="020B0604020202020204" pitchFamily="34" charset="0"/>
                <a:cs typeface="+mj-cs"/>
              </a:rPr>
              <a:t>ריבוי הסמיכות</a:t>
            </a:r>
            <a:endParaRPr lang="he-IL" sz="4000" dirty="0">
              <a:solidFill>
                <a:schemeClr val="accent5">
                  <a:lumMod val="75000"/>
                </a:schemeClr>
              </a:solidFill>
              <a:latin typeface="Arial" panose="020B0604020202020204" pitchFamily="34" charset="0"/>
              <a:cs typeface="+mj-cs"/>
            </a:endParaRPr>
          </a:p>
        </p:txBody>
      </p:sp>
      <p:sp>
        <p:nvSpPr>
          <p:cNvPr id="4" name="מציין מיקום תוכן 3">
            <a:extLst>
              <a:ext uri="{FF2B5EF4-FFF2-40B4-BE49-F238E27FC236}">
                <a16:creationId xmlns:a16="http://schemas.microsoft.com/office/drawing/2014/main" id="{FF4681BC-66CD-4006-B592-F3C7A96C588F}"/>
              </a:ext>
            </a:extLst>
          </p:cNvPr>
          <p:cNvSpPr>
            <a:spLocks noGrp="1"/>
          </p:cNvSpPr>
          <p:nvPr>
            <p:ph sz="quarter" idx="4"/>
          </p:nvPr>
        </p:nvSpPr>
        <p:spPr>
          <a:xfrm>
            <a:off x="1251872" y="1356161"/>
            <a:ext cx="9670128" cy="4732011"/>
          </a:xfrm>
        </p:spPr>
        <p:txBody>
          <a:bodyPr>
            <a:normAutofit/>
          </a:bodyPr>
          <a:lstStyle/>
          <a:p>
            <a:pPr marL="96848" indent="0" fontAlgn="base">
              <a:lnSpc>
                <a:spcPct val="150000"/>
              </a:lnSpc>
              <a:buNone/>
            </a:pPr>
            <a:r>
              <a:rPr lang="he-IL" sz="2800" b="1" dirty="0">
                <a:latin typeface="Arial" panose="020B0604020202020204" pitchFamily="34" charset="0"/>
                <a:cs typeface="+mj-cs"/>
              </a:rPr>
              <a:t>הריבוי</a:t>
            </a:r>
          </a:p>
          <a:p>
            <a:pPr marL="96848" indent="0" fontAlgn="base">
              <a:lnSpc>
                <a:spcPct val="150000"/>
              </a:lnSpc>
              <a:buNone/>
            </a:pPr>
            <a:r>
              <a:rPr lang="he-IL" sz="2800" dirty="0">
                <a:latin typeface="Arial" panose="020B0604020202020204" pitchFamily="34" charset="0"/>
                <a:cs typeface="+mn-cs"/>
              </a:rPr>
              <a:t>כשרוצים להפוך את צירוף הסמיכות לרבים, מרבים את הנסמך, ודי בזה כדי לרבות את הצירוף כולו. למשל: מכו</a:t>
            </a:r>
            <a:r>
              <a:rPr lang="he-IL" sz="2800" dirty="0">
                <a:solidFill>
                  <a:srgbClr val="FF0000"/>
                </a:solidFill>
                <a:latin typeface="Arial" panose="020B0604020202020204" pitchFamily="34" charset="0"/>
                <a:cs typeface="+mn-cs"/>
              </a:rPr>
              <a:t>נ</a:t>
            </a:r>
            <a:r>
              <a:rPr lang="he-IL" sz="2800" b="1" dirty="0">
                <a:solidFill>
                  <a:srgbClr val="FF0000"/>
                </a:solidFill>
                <a:latin typeface="Arial" panose="020B0604020202020204" pitchFamily="34" charset="0"/>
                <a:cs typeface="+mn-cs"/>
              </a:rPr>
              <a:t>ות</a:t>
            </a:r>
            <a:r>
              <a:rPr lang="he-IL" sz="2800" dirty="0">
                <a:latin typeface="Arial" panose="020B0604020202020204" pitchFamily="34" charset="0"/>
                <a:cs typeface="+mn-cs"/>
              </a:rPr>
              <a:t> כביסה, גנ</a:t>
            </a:r>
            <a:r>
              <a:rPr lang="he-IL" sz="2800" b="1" dirty="0">
                <a:latin typeface="Arial" panose="020B0604020202020204" pitchFamily="34" charset="0"/>
                <a:cs typeface="+mn-cs"/>
              </a:rPr>
              <a:t>י</a:t>
            </a:r>
            <a:r>
              <a:rPr lang="he-IL" sz="2800" dirty="0">
                <a:latin typeface="Arial" panose="020B0604020202020204" pitchFamily="34" charset="0"/>
                <a:cs typeface="+mn-cs"/>
              </a:rPr>
              <a:t> ילדים, שולח</a:t>
            </a:r>
            <a:r>
              <a:rPr lang="he-IL" sz="2800" dirty="0">
                <a:solidFill>
                  <a:srgbClr val="FF0000"/>
                </a:solidFill>
                <a:latin typeface="Arial" panose="020B0604020202020204" pitchFamily="34" charset="0"/>
                <a:cs typeface="+mn-cs"/>
              </a:rPr>
              <a:t>נ</a:t>
            </a:r>
            <a:r>
              <a:rPr lang="he-IL" sz="2800" b="1" dirty="0">
                <a:solidFill>
                  <a:srgbClr val="FF0000"/>
                </a:solidFill>
                <a:latin typeface="Arial" panose="020B0604020202020204" pitchFamily="34" charset="0"/>
                <a:cs typeface="+mn-cs"/>
              </a:rPr>
              <a:t>ות</a:t>
            </a:r>
            <a:r>
              <a:rPr lang="he-IL" sz="2800" dirty="0">
                <a:latin typeface="Arial" panose="020B0604020202020204" pitchFamily="34" charset="0"/>
                <a:cs typeface="+mn-cs"/>
              </a:rPr>
              <a:t> כתיבה, י</a:t>
            </a:r>
            <a:r>
              <a:rPr lang="he-IL" sz="2800" dirty="0">
                <a:solidFill>
                  <a:srgbClr val="FF0000"/>
                </a:solidFill>
                <a:latin typeface="Arial" panose="020B0604020202020204" pitchFamily="34" charset="0"/>
                <a:cs typeface="+mn-cs"/>
              </a:rPr>
              <a:t>מ</a:t>
            </a:r>
            <a:r>
              <a:rPr lang="he-IL" sz="2800" b="1" dirty="0">
                <a:solidFill>
                  <a:srgbClr val="FF0000"/>
                </a:solidFill>
                <a:latin typeface="Arial" panose="020B0604020202020204" pitchFamily="34" charset="0"/>
                <a:cs typeface="+mn-cs"/>
              </a:rPr>
              <a:t>י</a:t>
            </a:r>
            <a:r>
              <a:rPr lang="he-IL" sz="2800" dirty="0">
                <a:latin typeface="Arial" panose="020B0604020202020204" pitchFamily="34" charset="0"/>
                <a:cs typeface="+mn-cs"/>
              </a:rPr>
              <a:t> הולדת.</a:t>
            </a:r>
          </a:p>
          <a:p>
            <a:pPr>
              <a:lnSpc>
                <a:spcPct val="150000"/>
              </a:lnSpc>
            </a:pP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97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2940014" y="833270"/>
            <a:ext cx="9802368" cy="720000"/>
          </a:xfrm>
        </p:spPr>
        <p:txBody>
          <a:bodyPr/>
          <a:lstStyle/>
          <a:p>
            <a:r>
              <a:rPr lang="he-IL" sz="5400" dirty="0">
                <a:solidFill>
                  <a:srgbClr val="00B0F0"/>
                </a:solidFill>
                <a:latin typeface="+mn-lt"/>
                <a:cs typeface="+mj-cs"/>
              </a:rPr>
              <a:t>מה נלמד היום ?</a:t>
            </a:r>
          </a:p>
        </p:txBody>
      </p:sp>
      <p:sp>
        <p:nvSpPr>
          <p:cNvPr id="3" name="מציין מיקום טקסט 2"/>
          <p:cNvSpPr>
            <a:spLocks noGrp="1"/>
          </p:cNvSpPr>
          <p:nvPr>
            <p:ph idx="1"/>
          </p:nvPr>
        </p:nvSpPr>
        <p:spPr>
          <a:xfrm>
            <a:off x="2147533" y="1676203"/>
            <a:ext cx="8031962" cy="4611559"/>
          </a:xfrm>
        </p:spPr>
        <p:txBody>
          <a:bodyPr/>
          <a:lstStyle/>
          <a:p>
            <a:pPr>
              <a:buClr>
                <a:srgbClr val="FF0000"/>
              </a:buClr>
            </a:pPr>
            <a:r>
              <a:rPr lang="he-IL" sz="3200" dirty="0">
                <a:solidFill>
                  <a:schemeClr val="accent6">
                    <a:lumMod val="50000"/>
                  </a:schemeClr>
                </a:solidFill>
                <a:latin typeface="+mj-lt"/>
                <a:cs typeface="+mj-cs"/>
              </a:rPr>
              <a:t>משמעות הסמיכות</a:t>
            </a:r>
          </a:p>
          <a:p>
            <a:pPr>
              <a:buClr>
                <a:srgbClr val="FF0000"/>
              </a:buClr>
            </a:pPr>
            <a:r>
              <a:rPr lang="he-IL" sz="3200" dirty="0">
                <a:solidFill>
                  <a:schemeClr val="accent6">
                    <a:lumMod val="50000"/>
                  </a:schemeClr>
                </a:solidFill>
                <a:latin typeface="+mj-lt"/>
                <a:cs typeface="+mj-cs"/>
              </a:rPr>
              <a:t>שינוי בצורת הסמיכות</a:t>
            </a:r>
          </a:p>
          <a:p>
            <a:pPr>
              <a:buClr>
                <a:srgbClr val="FF0000"/>
              </a:buClr>
            </a:pPr>
            <a:r>
              <a:rPr lang="he-IL" sz="3200" dirty="0">
                <a:solidFill>
                  <a:schemeClr val="accent6">
                    <a:lumMod val="50000"/>
                  </a:schemeClr>
                </a:solidFill>
                <a:latin typeface="+mj-lt"/>
                <a:cs typeface="+mj-cs"/>
              </a:rPr>
              <a:t>יידוע הסמיכות</a:t>
            </a:r>
          </a:p>
          <a:p>
            <a:pPr>
              <a:buClr>
                <a:srgbClr val="FF0000"/>
              </a:buClr>
            </a:pPr>
            <a:r>
              <a:rPr lang="he-IL" sz="3200" dirty="0">
                <a:solidFill>
                  <a:schemeClr val="accent6">
                    <a:lumMod val="50000"/>
                  </a:schemeClr>
                </a:solidFill>
                <a:latin typeface="+mj-lt"/>
                <a:cs typeface="+mj-cs"/>
              </a:rPr>
              <a:t>ריבוי צירוף הסמיכות</a:t>
            </a:r>
          </a:p>
          <a:p>
            <a:pPr>
              <a:buClr>
                <a:srgbClr val="FF0000"/>
              </a:buClr>
            </a:pPr>
            <a:endParaRPr lang="he-I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54129BFC-F7C1-490C-AD0D-55F52FBCC6CB}"/>
              </a:ext>
            </a:extLst>
          </p:cNvPr>
          <p:cNvSpPr>
            <a:spLocks noGrp="1"/>
          </p:cNvSpPr>
          <p:nvPr>
            <p:ph type="body" sz="quarter" idx="3"/>
          </p:nvPr>
        </p:nvSpPr>
        <p:spPr>
          <a:xfrm>
            <a:off x="1881699" y="519353"/>
            <a:ext cx="8306992" cy="540000"/>
          </a:xfrm>
        </p:spPr>
        <p:txBody>
          <a:bodyPr/>
          <a:lstStyle/>
          <a:p>
            <a:r>
              <a:rPr lang="he-IL" sz="4000" dirty="0">
                <a:solidFill>
                  <a:srgbClr val="00B050"/>
                </a:solidFill>
                <a:latin typeface="Arial" panose="020B0604020202020204" pitchFamily="34" charset="0"/>
                <a:cs typeface="+mn-cs"/>
              </a:rPr>
              <a:t>ריבוי הסמיכות בזכר</a:t>
            </a:r>
          </a:p>
        </p:txBody>
      </p:sp>
      <p:graphicFrame>
        <p:nvGraphicFramePr>
          <p:cNvPr id="9" name="טבלה 9">
            <a:extLst>
              <a:ext uri="{FF2B5EF4-FFF2-40B4-BE49-F238E27FC236}">
                <a16:creationId xmlns:a16="http://schemas.microsoft.com/office/drawing/2014/main" id="{FA9F83AE-0649-41AA-B3B1-159D898C30B5}"/>
              </a:ext>
            </a:extLst>
          </p:cNvPr>
          <p:cNvGraphicFramePr>
            <a:graphicFrameLocks noGrp="1"/>
          </p:cNvGraphicFramePr>
          <p:nvPr>
            <p:ph sz="quarter" idx="4"/>
            <p:extLst>
              <p:ext uri="{D42A27DB-BD31-4B8C-83A1-F6EECF244321}">
                <p14:modId xmlns:p14="http://schemas.microsoft.com/office/powerpoint/2010/main" val="2782808589"/>
              </p:ext>
            </p:extLst>
          </p:nvPr>
        </p:nvGraphicFramePr>
        <p:xfrm>
          <a:off x="2157529" y="1552193"/>
          <a:ext cx="8031162" cy="4326050"/>
        </p:xfrm>
        <a:graphic>
          <a:graphicData uri="http://schemas.openxmlformats.org/drawingml/2006/table">
            <a:tbl>
              <a:tblPr rtl="1" firstRow="1" bandRow="1">
                <a:tableStyleId>{F5AB1C69-6EDB-4FF4-983F-18BD219EF322}</a:tableStyleId>
              </a:tblPr>
              <a:tblGrid>
                <a:gridCol w="4015581">
                  <a:extLst>
                    <a:ext uri="{9D8B030D-6E8A-4147-A177-3AD203B41FA5}">
                      <a16:colId xmlns:a16="http://schemas.microsoft.com/office/drawing/2014/main" val="3120616042"/>
                    </a:ext>
                  </a:extLst>
                </a:gridCol>
                <a:gridCol w="4015581">
                  <a:extLst>
                    <a:ext uri="{9D8B030D-6E8A-4147-A177-3AD203B41FA5}">
                      <a16:colId xmlns:a16="http://schemas.microsoft.com/office/drawing/2014/main" val="1330829618"/>
                    </a:ext>
                  </a:extLst>
                </a:gridCol>
              </a:tblGrid>
              <a:tr h="865210">
                <a:tc>
                  <a:txBody>
                    <a:bodyPr/>
                    <a:lstStyle/>
                    <a:p>
                      <a:pPr algn="ctr" rtl="1"/>
                      <a:r>
                        <a:rPr lang="he-IL" sz="3200" b="1" dirty="0">
                          <a:solidFill>
                            <a:srgbClr val="192A72"/>
                          </a:solidFill>
                          <a:latin typeface="Arial" panose="020B0604020202020204" pitchFamily="34" charset="0"/>
                          <a:cs typeface="+mj-cs"/>
                        </a:rPr>
                        <a:t>יחיד</a:t>
                      </a:r>
                    </a:p>
                  </a:txBody>
                  <a:tcPr>
                    <a:solidFill>
                      <a:srgbClr val="D3EFF5"/>
                    </a:solidFill>
                  </a:tcPr>
                </a:tc>
                <a:tc>
                  <a:txBody>
                    <a:bodyPr/>
                    <a:lstStyle/>
                    <a:p>
                      <a:pPr algn="ctr" rtl="1"/>
                      <a:r>
                        <a:rPr lang="he-IL" sz="3200" dirty="0">
                          <a:solidFill>
                            <a:srgbClr val="192A72"/>
                          </a:solidFill>
                          <a:latin typeface="Arial" panose="020B0604020202020204" pitchFamily="34" charset="0"/>
                          <a:cs typeface="+mj-cs"/>
                        </a:rPr>
                        <a:t>רבים</a:t>
                      </a:r>
                    </a:p>
                  </a:txBody>
                  <a:tcPr>
                    <a:solidFill>
                      <a:srgbClr val="D3EFF5"/>
                    </a:solidFill>
                  </a:tcPr>
                </a:tc>
                <a:extLst>
                  <a:ext uri="{0D108BD9-81ED-4DB2-BD59-A6C34878D82A}">
                    <a16:rowId xmlns:a16="http://schemas.microsoft.com/office/drawing/2014/main" val="1861300164"/>
                  </a:ext>
                </a:extLst>
              </a:tr>
              <a:tr h="865210">
                <a:tc>
                  <a:txBody>
                    <a:bodyPr/>
                    <a:lstStyle/>
                    <a:p>
                      <a:pPr algn="ctr" rtl="1"/>
                      <a:r>
                        <a:rPr lang="he-IL" sz="3200" dirty="0">
                          <a:latin typeface="Arial" panose="020B0604020202020204" pitchFamily="34" charset="0"/>
                          <a:cs typeface="+mj-cs"/>
                        </a:rPr>
                        <a:t>בית ספר</a:t>
                      </a:r>
                    </a:p>
                  </a:txBody>
                  <a:tcPr>
                    <a:solidFill>
                      <a:schemeClr val="bg1">
                        <a:lumMod val="95000"/>
                      </a:schemeClr>
                    </a:solidFill>
                  </a:tcPr>
                </a:tc>
                <a:tc>
                  <a:txBody>
                    <a:bodyPr/>
                    <a:lstStyle/>
                    <a:p>
                      <a:pPr algn="ctr" rtl="1"/>
                      <a:r>
                        <a:rPr lang="he-IL" sz="3200" dirty="0">
                          <a:latin typeface="Arial" panose="020B0604020202020204" pitchFamily="34" charset="0"/>
                          <a:cs typeface="+mj-cs"/>
                        </a:rPr>
                        <a:t>בתי ספר</a:t>
                      </a:r>
                    </a:p>
                  </a:txBody>
                  <a:tcPr>
                    <a:solidFill>
                      <a:schemeClr val="bg1">
                        <a:lumMod val="95000"/>
                      </a:schemeClr>
                    </a:solidFill>
                  </a:tcPr>
                </a:tc>
                <a:extLst>
                  <a:ext uri="{0D108BD9-81ED-4DB2-BD59-A6C34878D82A}">
                    <a16:rowId xmlns:a16="http://schemas.microsoft.com/office/drawing/2014/main" val="3342025319"/>
                  </a:ext>
                </a:extLst>
              </a:tr>
              <a:tr h="865210">
                <a:tc>
                  <a:txBody>
                    <a:bodyPr/>
                    <a:lstStyle/>
                    <a:p>
                      <a:pPr algn="ctr" rtl="1"/>
                      <a:r>
                        <a:rPr lang="he-IL" sz="3200" dirty="0">
                          <a:latin typeface="Arial" panose="020B0604020202020204" pitchFamily="34" charset="0"/>
                          <a:cs typeface="+mj-cs"/>
                        </a:rPr>
                        <a:t>צמח מרפא</a:t>
                      </a:r>
                    </a:p>
                  </a:txBody>
                  <a:tcPr>
                    <a:solidFill>
                      <a:schemeClr val="bg1">
                        <a:lumMod val="95000"/>
                      </a:schemeClr>
                    </a:solidFill>
                  </a:tcPr>
                </a:tc>
                <a:tc>
                  <a:txBody>
                    <a:bodyPr/>
                    <a:lstStyle/>
                    <a:p>
                      <a:pPr algn="ctr" rtl="1"/>
                      <a:r>
                        <a:rPr lang="he-IL" sz="3200" dirty="0">
                          <a:latin typeface="Arial" panose="020B0604020202020204" pitchFamily="34" charset="0"/>
                          <a:cs typeface="+mj-cs"/>
                        </a:rPr>
                        <a:t>צמחי מרפא</a:t>
                      </a:r>
                    </a:p>
                  </a:txBody>
                  <a:tcPr>
                    <a:solidFill>
                      <a:schemeClr val="bg1">
                        <a:lumMod val="95000"/>
                      </a:schemeClr>
                    </a:solidFill>
                  </a:tcPr>
                </a:tc>
                <a:extLst>
                  <a:ext uri="{0D108BD9-81ED-4DB2-BD59-A6C34878D82A}">
                    <a16:rowId xmlns:a16="http://schemas.microsoft.com/office/drawing/2014/main" val="1127777747"/>
                  </a:ext>
                </a:extLst>
              </a:tr>
              <a:tr h="865210">
                <a:tc>
                  <a:txBody>
                    <a:bodyPr/>
                    <a:lstStyle/>
                    <a:p>
                      <a:pPr algn="ctr" rtl="1"/>
                      <a:r>
                        <a:rPr lang="he-IL" sz="3200" dirty="0">
                          <a:latin typeface="Arial" panose="020B0604020202020204" pitchFamily="34" charset="0"/>
                          <a:cs typeface="+mj-cs"/>
                        </a:rPr>
                        <a:t>פח אשפה</a:t>
                      </a:r>
                    </a:p>
                  </a:txBody>
                  <a:tcPr>
                    <a:solidFill>
                      <a:schemeClr val="bg1">
                        <a:lumMod val="95000"/>
                      </a:schemeClr>
                    </a:solidFill>
                  </a:tcPr>
                </a:tc>
                <a:tc>
                  <a:txBody>
                    <a:bodyPr/>
                    <a:lstStyle/>
                    <a:p>
                      <a:pPr algn="ctr" rtl="1"/>
                      <a:r>
                        <a:rPr lang="he-IL" sz="3200" dirty="0">
                          <a:latin typeface="Arial" panose="020B0604020202020204" pitchFamily="34" charset="0"/>
                          <a:cs typeface="+mj-cs"/>
                        </a:rPr>
                        <a:t>פחי אשפה</a:t>
                      </a:r>
                    </a:p>
                  </a:txBody>
                  <a:tcPr>
                    <a:solidFill>
                      <a:schemeClr val="bg1">
                        <a:lumMod val="95000"/>
                      </a:schemeClr>
                    </a:solidFill>
                  </a:tcPr>
                </a:tc>
                <a:extLst>
                  <a:ext uri="{0D108BD9-81ED-4DB2-BD59-A6C34878D82A}">
                    <a16:rowId xmlns:a16="http://schemas.microsoft.com/office/drawing/2014/main" val="1895205381"/>
                  </a:ext>
                </a:extLst>
              </a:tr>
              <a:tr h="865210">
                <a:tc>
                  <a:txBody>
                    <a:bodyPr/>
                    <a:lstStyle/>
                    <a:p>
                      <a:pPr algn="ctr" rtl="1"/>
                      <a:r>
                        <a:rPr lang="he-IL" sz="3200" dirty="0">
                          <a:latin typeface="Arial" panose="020B0604020202020204" pitchFamily="34" charset="0"/>
                          <a:cs typeface="+mj-cs"/>
                        </a:rPr>
                        <a:t>עורך דין</a:t>
                      </a:r>
                    </a:p>
                  </a:txBody>
                  <a:tcPr>
                    <a:solidFill>
                      <a:schemeClr val="bg1">
                        <a:lumMod val="95000"/>
                      </a:schemeClr>
                    </a:solidFill>
                  </a:tcPr>
                </a:tc>
                <a:tc>
                  <a:txBody>
                    <a:bodyPr/>
                    <a:lstStyle/>
                    <a:p>
                      <a:pPr algn="ctr" rtl="1"/>
                      <a:r>
                        <a:rPr lang="he-IL" sz="3200" dirty="0">
                          <a:latin typeface="Arial" panose="020B0604020202020204" pitchFamily="34" charset="0"/>
                          <a:cs typeface="+mj-cs"/>
                        </a:rPr>
                        <a:t>עורכי דין</a:t>
                      </a:r>
                    </a:p>
                  </a:txBody>
                  <a:tcPr>
                    <a:solidFill>
                      <a:schemeClr val="bg1">
                        <a:lumMod val="95000"/>
                      </a:schemeClr>
                    </a:solidFill>
                  </a:tcPr>
                </a:tc>
                <a:extLst>
                  <a:ext uri="{0D108BD9-81ED-4DB2-BD59-A6C34878D82A}">
                    <a16:rowId xmlns:a16="http://schemas.microsoft.com/office/drawing/2014/main" val="2551390151"/>
                  </a:ext>
                </a:extLst>
              </a:tr>
            </a:tbl>
          </a:graphicData>
        </a:graphic>
      </p:graphicFrame>
    </p:spTree>
    <p:extLst>
      <p:ext uri="{BB962C8B-B14F-4D97-AF65-F5344CB8AC3E}">
        <p14:creationId xmlns:p14="http://schemas.microsoft.com/office/powerpoint/2010/main" val="164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43A162-AE6A-4930-9F4B-4717FC2F0B90}"/>
              </a:ext>
            </a:extLst>
          </p:cNvPr>
          <p:cNvSpPr>
            <a:spLocks noGrp="1"/>
          </p:cNvSpPr>
          <p:nvPr>
            <p:ph type="title"/>
          </p:nvPr>
        </p:nvSpPr>
        <p:spPr>
          <a:xfrm>
            <a:off x="2752969" y="220684"/>
            <a:ext cx="9642231" cy="720000"/>
          </a:xfrm>
        </p:spPr>
        <p:txBody>
          <a:bodyPr/>
          <a:lstStyle/>
          <a:p>
            <a:br>
              <a:rPr lang="he-IL" sz="3600" dirty="0">
                <a:solidFill>
                  <a:srgbClr val="12B4BC"/>
                </a:solidFill>
                <a:latin typeface="Arial" panose="020B0604020202020204" pitchFamily="34" charset="0"/>
                <a:ea typeface="+mn-ea"/>
                <a:cs typeface="Arial" panose="020B0604020202020204" pitchFamily="34" charset="0"/>
              </a:rPr>
            </a:br>
            <a:r>
              <a:rPr lang="he-IL" sz="4000" dirty="0">
                <a:solidFill>
                  <a:srgbClr val="00B050"/>
                </a:solidFill>
                <a:latin typeface="Arial" panose="020B0604020202020204" pitchFamily="34" charset="0"/>
                <a:ea typeface="+mn-ea"/>
                <a:cs typeface="+mn-cs"/>
              </a:rPr>
              <a:t>ריבוי הסמיכות בנקבה</a:t>
            </a:r>
            <a:br>
              <a:rPr lang="he-IL" sz="3600" dirty="0">
                <a:solidFill>
                  <a:srgbClr val="12B4BC"/>
                </a:solidFill>
                <a:latin typeface="Arial" panose="020B0604020202020204" pitchFamily="34" charset="0"/>
                <a:ea typeface="+mn-ea"/>
                <a:cs typeface="Arial" panose="020B0604020202020204" pitchFamily="34" charset="0"/>
              </a:rPr>
            </a:br>
            <a:endParaRPr lang="he-IL" sz="3600" dirty="0">
              <a:solidFill>
                <a:srgbClr val="12B4BC"/>
              </a:solidFill>
              <a:latin typeface="Arial" panose="020B0604020202020204" pitchFamily="34" charset="0"/>
              <a:ea typeface="+mn-ea"/>
              <a:cs typeface="Arial" panose="020B0604020202020204" pitchFamily="34" charset="0"/>
            </a:endParaRPr>
          </a:p>
        </p:txBody>
      </p:sp>
      <p:graphicFrame>
        <p:nvGraphicFramePr>
          <p:cNvPr id="5" name="טבלה 5">
            <a:extLst>
              <a:ext uri="{FF2B5EF4-FFF2-40B4-BE49-F238E27FC236}">
                <a16:creationId xmlns:a16="http://schemas.microsoft.com/office/drawing/2014/main" id="{1BC2FC1D-A41A-46CE-8410-C87ACED63140}"/>
              </a:ext>
            </a:extLst>
          </p:cNvPr>
          <p:cNvGraphicFramePr>
            <a:graphicFrameLocks noGrp="1"/>
          </p:cNvGraphicFramePr>
          <p:nvPr>
            <p:ph sz="quarter" idx="4"/>
            <p:extLst>
              <p:ext uri="{D42A27DB-BD31-4B8C-83A1-F6EECF244321}">
                <p14:modId xmlns:p14="http://schemas.microsoft.com/office/powerpoint/2010/main" val="1115663372"/>
              </p:ext>
            </p:extLst>
          </p:nvPr>
        </p:nvGraphicFramePr>
        <p:xfrm>
          <a:off x="2556933" y="1422397"/>
          <a:ext cx="7576798" cy="3877736"/>
        </p:xfrm>
        <a:graphic>
          <a:graphicData uri="http://schemas.openxmlformats.org/drawingml/2006/table">
            <a:tbl>
              <a:tblPr rtl="1" firstRow="1" bandRow="1">
                <a:tableStyleId>{F5AB1C69-6EDB-4FF4-983F-18BD219EF322}</a:tableStyleId>
              </a:tblPr>
              <a:tblGrid>
                <a:gridCol w="3788399">
                  <a:extLst>
                    <a:ext uri="{9D8B030D-6E8A-4147-A177-3AD203B41FA5}">
                      <a16:colId xmlns:a16="http://schemas.microsoft.com/office/drawing/2014/main" val="4238276031"/>
                    </a:ext>
                  </a:extLst>
                </a:gridCol>
                <a:gridCol w="3788399">
                  <a:extLst>
                    <a:ext uri="{9D8B030D-6E8A-4147-A177-3AD203B41FA5}">
                      <a16:colId xmlns:a16="http://schemas.microsoft.com/office/drawing/2014/main" val="833467817"/>
                    </a:ext>
                  </a:extLst>
                </a:gridCol>
              </a:tblGrid>
              <a:tr h="969434">
                <a:tc>
                  <a:txBody>
                    <a:bodyPr/>
                    <a:lstStyle/>
                    <a:p>
                      <a:pPr algn="ctr" rtl="1"/>
                      <a:r>
                        <a:rPr lang="he-IL" sz="3200" kern="1200" dirty="0">
                          <a:solidFill>
                            <a:srgbClr val="002060"/>
                          </a:solidFill>
                          <a:latin typeface="Arial" panose="020B0604020202020204" pitchFamily="34" charset="0"/>
                          <a:ea typeface="+mn-ea"/>
                          <a:cs typeface="+mj-cs"/>
                        </a:rPr>
                        <a:t>יחידה</a:t>
                      </a:r>
                    </a:p>
                  </a:txBody>
                  <a:tcPr>
                    <a:solidFill>
                      <a:srgbClr val="D3EFF5"/>
                    </a:solidFill>
                  </a:tcPr>
                </a:tc>
                <a:tc>
                  <a:txBody>
                    <a:bodyPr/>
                    <a:lstStyle/>
                    <a:p>
                      <a:pPr algn="ctr" rtl="1"/>
                      <a:r>
                        <a:rPr lang="he-IL" sz="3200" kern="1200" dirty="0">
                          <a:solidFill>
                            <a:srgbClr val="002060"/>
                          </a:solidFill>
                          <a:latin typeface="Arial" panose="020B0604020202020204" pitchFamily="34" charset="0"/>
                          <a:ea typeface="+mn-ea"/>
                          <a:cs typeface="+mj-cs"/>
                        </a:rPr>
                        <a:t>רבות</a:t>
                      </a:r>
                    </a:p>
                  </a:txBody>
                  <a:tcPr>
                    <a:solidFill>
                      <a:srgbClr val="D3EFF5"/>
                    </a:solidFill>
                  </a:tcPr>
                </a:tc>
                <a:extLst>
                  <a:ext uri="{0D108BD9-81ED-4DB2-BD59-A6C34878D82A}">
                    <a16:rowId xmlns:a16="http://schemas.microsoft.com/office/drawing/2014/main" val="3406910609"/>
                  </a:ext>
                </a:extLst>
              </a:tr>
              <a:tr h="969434">
                <a:tc>
                  <a:txBody>
                    <a:bodyPr/>
                    <a:lstStyle/>
                    <a:p>
                      <a:pPr algn="ctr" rtl="1"/>
                      <a:r>
                        <a:rPr lang="he-IL" sz="3200" kern="1200" dirty="0">
                          <a:solidFill>
                            <a:schemeClr val="dk1"/>
                          </a:solidFill>
                          <a:latin typeface="Arial" panose="020B0604020202020204" pitchFamily="34" charset="0"/>
                          <a:ea typeface="+mn-ea"/>
                          <a:cs typeface="+mj-cs"/>
                        </a:rPr>
                        <a:t>ועדת הרווחה</a:t>
                      </a:r>
                    </a:p>
                  </a:txBody>
                  <a:tcPr>
                    <a:solidFill>
                      <a:schemeClr val="bg1">
                        <a:lumMod val="95000"/>
                      </a:schemeClr>
                    </a:solidFill>
                  </a:tcPr>
                </a:tc>
                <a:tc>
                  <a:txBody>
                    <a:bodyPr/>
                    <a:lstStyle/>
                    <a:p>
                      <a:pPr algn="ctr" rtl="1"/>
                      <a:r>
                        <a:rPr lang="he-IL" sz="3200" kern="1200" dirty="0">
                          <a:solidFill>
                            <a:schemeClr val="dk1"/>
                          </a:solidFill>
                          <a:latin typeface="Arial" panose="020B0604020202020204" pitchFamily="34" charset="0"/>
                          <a:ea typeface="+mn-ea"/>
                          <a:cs typeface="+mj-cs"/>
                        </a:rPr>
                        <a:t>ועדות הרווחה</a:t>
                      </a:r>
                    </a:p>
                  </a:txBody>
                  <a:tcPr>
                    <a:solidFill>
                      <a:schemeClr val="bg1">
                        <a:lumMod val="95000"/>
                      </a:schemeClr>
                    </a:solidFill>
                  </a:tcPr>
                </a:tc>
                <a:extLst>
                  <a:ext uri="{0D108BD9-81ED-4DB2-BD59-A6C34878D82A}">
                    <a16:rowId xmlns:a16="http://schemas.microsoft.com/office/drawing/2014/main" val="2851986526"/>
                  </a:ext>
                </a:extLst>
              </a:tr>
              <a:tr h="969434">
                <a:tc>
                  <a:txBody>
                    <a:bodyPr/>
                    <a:lstStyle/>
                    <a:p>
                      <a:pPr algn="ctr" rtl="1"/>
                      <a:r>
                        <a:rPr lang="he-IL" sz="3200" kern="1200" dirty="0">
                          <a:solidFill>
                            <a:schemeClr val="dk1"/>
                          </a:solidFill>
                          <a:latin typeface="Arial" panose="020B0604020202020204" pitchFamily="34" charset="0"/>
                          <a:ea typeface="+mn-ea"/>
                          <a:cs typeface="+mj-cs"/>
                        </a:rPr>
                        <a:t>עוגת סולת</a:t>
                      </a:r>
                    </a:p>
                  </a:txBody>
                  <a:tcPr>
                    <a:solidFill>
                      <a:schemeClr val="bg1">
                        <a:lumMod val="95000"/>
                      </a:schemeClr>
                    </a:solidFill>
                  </a:tcPr>
                </a:tc>
                <a:tc>
                  <a:txBody>
                    <a:bodyPr/>
                    <a:lstStyle/>
                    <a:p>
                      <a:pPr algn="ctr" rtl="1"/>
                      <a:r>
                        <a:rPr lang="he-IL" sz="3200" kern="1200" dirty="0">
                          <a:solidFill>
                            <a:schemeClr val="dk1"/>
                          </a:solidFill>
                          <a:latin typeface="Arial" panose="020B0604020202020204" pitchFamily="34" charset="0"/>
                          <a:ea typeface="+mn-ea"/>
                          <a:cs typeface="+mj-cs"/>
                        </a:rPr>
                        <a:t>עוגות סולת </a:t>
                      </a:r>
                    </a:p>
                  </a:txBody>
                  <a:tcPr>
                    <a:solidFill>
                      <a:schemeClr val="bg1">
                        <a:lumMod val="95000"/>
                      </a:schemeClr>
                    </a:solidFill>
                  </a:tcPr>
                </a:tc>
                <a:extLst>
                  <a:ext uri="{0D108BD9-81ED-4DB2-BD59-A6C34878D82A}">
                    <a16:rowId xmlns:a16="http://schemas.microsoft.com/office/drawing/2014/main" val="1462735346"/>
                  </a:ext>
                </a:extLst>
              </a:tr>
              <a:tr h="969434">
                <a:tc>
                  <a:txBody>
                    <a:bodyPr/>
                    <a:lstStyle/>
                    <a:p>
                      <a:pPr algn="ctr" rtl="1"/>
                      <a:r>
                        <a:rPr lang="he-IL" sz="3200" kern="1200" dirty="0">
                          <a:solidFill>
                            <a:schemeClr val="dk1"/>
                          </a:solidFill>
                          <a:latin typeface="Arial" panose="020B0604020202020204" pitchFamily="34" charset="0"/>
                          <a:ea typeface="+mn-ea"/>
                          <a:cs typeface="+mj-cs"/>
                        </a:rPr>
                        <a:t>ספרנית השכונה</a:t>
                      </a:r>
                    </a:p>
                  </a:txBody>
                  <a:tcPr>
                    <a:solidFill>
                      <a:schemeClr val="bg1">
                        <a:lumMod val="95000"/>
                      </a:schemeClr>
                    </a:solidFill>
                  </a:tcPr>
                </a:tc>
                <a:tc>
                  <a:txBody>
                    <a:bodyPr/>
                    <a:lstStyle/>
                    <a:p>
                      <a:pPr algn="ctr" rtl="1"/>
                      <a:r>
                        <a:rPr lang="he-IL" sz="3200" kern="1200" dirty="0">
                          <a:solidFill>
                            <a:schemeClr val="dk1"/>
                          </a:solidFill>
                          <a:latin typeface="Arial" panose="020B0604020202020204" pitchFamily="34" charset="0"/>
                          <a:ea typeface="+mn-ea"/>
                          <a:cs typeface="+mj-cs"/>
                        </a:rPr>
                        <a:t>ספרניות השכונה</a:t>
                      </a:r>
                    </a:p>
                  </a:txBody>
                  <a:tcPr>
                    <a:solidFill>
                      <a:schemeClr val="bg1">
                        <a:lumMod val="95000"/>
                      </a:schemeClr>
                    </a:solidFill>
                  </a:tcPr>
                </a:tc>
                <a:extLst>
                  <a:ext uri="{0D108BD9-81ED-4DB2-BD59-A6C34878D82A}">
                    <a16:rowId xmlns:a16="http://schemas.microsoft.com/office/drawing/2014/main" val="705721277"/>
                  </a:ext>
                </a:extLst>
              </a:tr>
            </a:tbl>
          </a:graphicData>
        </a:graphic>
      </p:graphicFrame>
    </p:spTree>
    <p:extLst>
      <p:ext uri="{BB962C8B-B14F-4D97-AF65-F5344CB8AC3E}">
        <p14:creationId xmlns:p14="http://schemas.microsoft.com/office/powerpoint/2010/main" val="204876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68D916-AFC3-4D7B-ABAB-5202976AE04D}"/>
              </a:ext>
            </a:extLst>
          </p:cNvPr>
          <p:cNvSpPr>
            <a:spLocks noGrp="1"/>
          </p:cNvSpPr>
          <p:nvPr>
            <p:ph type="title"/>
          </p:nvPr>
        </p:nvSpPr>
        <p:spPr>
          <a:xfrm>
            <a:off x="1652303" y="221713"/>
            <a:ext cx="9642231" cy="1207718"/>
          </a:xfrm>
        </p:spPr>
        <p:txBody>
          <a:bodyPr/>
          <a:lstStyle/>
          <a:p>
            <a:r>
              <a:rPr lang="he-IL" sz="3200" dirty="0">
                <a:latin typeface="Arial" panose="020B0604020202020204" pitchFamily="34" charset="0"/>
                <a:cs typeface="+mj-cs"/>
              </a:rPr>
              <a:t>תרגול –</a:t>
            </a:r>
            <a:br>
              <a:rPr lang="he-IL" sz="3200" dirty="0">
                <a:latin typeface="Arial" panose="020B0604020202020204" pitchFamily="34" charset="0"/>
                <a:cs typeface="+mj-cs"/>
              </a:rPr>
            </a:br>
            <a:r>
              <a:rPr lang="he-IL" sz="3600" dirty="0">
                <a:latin typeface="Arial" panose="020B0604020202020204" pitchFamily="34" charset="0"/>
                <a:cs typeface="+mj-cs"/>
              </a:rPr>
              <a:t>לפניכם צירופי סמיכות ביחיד, כתבו אותם ברבים.</a:t>
            </a:r>
          </a:p>
        </p:txBody>
      </p:sp>
      <p:graphicFrame>
        <p:nvGraphicFramePr>
          <p:cNvPr id="9" name="טבלה 9">
            <a:extLst>
              <a:ext uri="{FF2B5EF4-FFF2-40B4-BE49-F238E27FC236}">
                <a16:creationId xmlns:a16="http://schemas.microsoft.com/office/drawing/2014/main" id="{FF9FEFF3-8B57-478D-AF2C-F4195A7D0155}"/>
              </a:ext>
            </a:extLst>
          </p:cNvPr>
          <p:cNvGraphicFramePr>
            <a:graphicFrameLocks noGrp="1"/>
          </p:cNvGraphicFramePr>
          <p:nvPr>
            <p:ph sz="quarter" idx="4"/>
            <p:extLst>
              <p:ext uri="{D42A27DB-BD31-4B8C-83A1-F6EECF244321}">
                <p14:modId xmlns:p14="http://schemas.microsoft.com/office/powerpoint/2010/main" val="503108974"/>
              </p:ext>
            </p:extLst>
          </p:nvPr>
        </p:nvGraphicFramePr>
        <p:xfrm>
          <a:off x="2039938" y="1609892"/>
          <a:ext cx="8031162" cy="4099190"/>
        </p:xfrm>
        <a:graphic>
          <a:graphicData uri="http://schemas.openxmlformats.org/drawingml/2006/table">
            <a:tbl>
              <a:tblPr rtl="1" firstRow="1" bandRow="1">
                <a:tableStyleId>{8799B23B-EC83-4686-B30A-512413B5E67A}</a:tableStyleId>
              </a:tblPr>
              <a:tblGrid>
                <a:gridCol w="4015581">
                  <a:extLst>
                    <a:ext uri="{9D8B030D-6E8A-4147-A177-3AD203B41FA5}">
                      <a16:colId xmlns:a16="http://schemas.microsoft.com/office/drawing/2014/main" val="2399375395"/>
                    </a:ext>
                  </a:extLst>
                </a:gridCol>
                <a:gridCol w="4015581">
                  <a:extLst>
                    <a:ext uri="{9D8B030D-6E8A-4147-A177-3AD203B41FA5}">
                      <a16:colId xmlns:a16="http://schemas.microsoft.com/office/drawing/2014/main" val="3941707452"/>
                    </a:ext>
                  </a:extLst>
                </a:gridCol>
              </a:tblGrid>
              <a:tr h="625308">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0" kern="1200" dirty="0">
                          <a:solidFill>
                            <a:schemeClr val="accent4">
                              <a:lumMod val="50000"/>
                            </a:schemeClr>
                          </a:solidFill>
                          <a:latin typeface="Arial" panose="020B0604020202020204" pitchFamily="34" charset="0"/>
                          <a:ea typeface="+mn-ea"/>
                          <a:cs typeface="+mj-cs"/>
                        </a:rPr>
                        <a:t>צירופי סמיכות ביחיד</a:t>
                      </a:r>
                    </a:p>
                    <a:p>
                      <a:pPr rtl="1"/>
                      <a:endParaRPr lang="he-IL" sz="2400" dirty="0">
                        <a:latin typeface="Arial" panose="020B0604020202020204" pitchFamily="34" charset="0"/>
                        <a:cs typeface="+mj-cs"/>
                      </a:endParaRPr>
                    </a:p>
                  </a:txBody>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800" b="0" kern="1200" dirty="0">
                          <a:solidFill>
                            <a:schemeClr val="accent4">
                              <a:lumMod val="50000"/>
                            </a:schemeClr>
                          </a:solidFill>
                          <a:latin typeface="Arial" panose="020B0604020202020204" pitchFamily="34" charset="0"/>
                          <a:ea typeface="+mn-ea"/>
                          <a:cs typeface="+mj-cs"/>
                        </a:rPr>
                        <a:t>צירופי סמיכות ברבים</a:t>
                      </a:r>
                    </a:p>
                    <a:p>
                      <a:pPr rtl="1"/>
                      <a:endParaRPr lang="he-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1265888"/>
                  </a:ext>
                </a:extLst>
              </a:tr>
              <a:tr h="643054">
                <a:tc>
                  <a:txBody>
                    <a:bodyPr/>
                    <a:lstStyle/>
                    <a:p>
                      <a:pPr rtl="1"/>
                      <a:r>
                        <a:rPr lang="he-IL" sz="2400" dirty="0">
                          <a:latin typeface="Arial" panose="020B0604020202020204" pitchFamily="34" charset="0"/>
                          <a:cs typeface="+mj-cs"/>
                        </a:rPr>
                        <a:t>בית החרושת</a:t>
                      </a:r>
                    </a:p>
                  </a:txBody>
                  <a:tcPr/>
                </a:tc>
                <a:tc>
                  <a:txBody>
                    <a:bodyPr/>
                    <a:lstStyle/>
                    <a:p>
                      <a:pPr rtl="1"/>
                      <a:endParaRPr lang="he-I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7572896"/>
                  </a:ext>
                </a:extLst>
              </a:tr>
              <a:tr h="643054">
                <a:tc>
                  <a:txBody>
                    <a:bodyPr/>
                    <a:lstStyle/>
                    <a:p>
                      <a:pPr rtl="1"/>
                      <a:r>
                        <a:rPr lang="he-IL" sz="2400" dirty="0">
                          <a:latin typeface="Arial" panose="020B0604020202020204" pitchFamily="34" charset="0"/>
                          <a:cs typeface="+mj-cs"/>
                        </a:rPr>
                        <a:t>תמונת מצב</a:t>
                      </a:r>
                    </a:p>
                  </a:txBody>
                  <a:tcPr/>
                </a:tc>
                <a:tc>
                  <a:txBody>
                    <a:bodyPr/>
                    <a:lstStyle/>
                    <a:p>
                      <a:pPr rtl="1"/>
                      <a:endParaRPr lang="he-I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1989764"/>
                  </a:ext>
                </a:extLst>
              </a:tr>
              <a:tr h="643054">
                <a:tc>
                  <a:txBody>
                    <a:bodyPr/>
                    <a:lstStyle/>
                    <a:p>
                      <a:pPr rtl="1"/>
                      <a:r>
                        <a:rPr lang="he-IL" sz="2400" dirty="0">
                          <a:latin typeface="Arial" panose="020B0604020202020204" pitchFamily="34" charset="0"/>
                          <a:cs typeface="+mj-cs"/>
                        </a:rPr>
                        <a:t>צורת הרבים</a:t>
                      </a:r>
                    </a:p>
                  </a:txBody>
                  <a:tcPr/>
                </a:tc>
                <a:tc>
                  <a:txBody>
                    <a:bodyPr/>
                    <a:lstStyle/>
                    <a:p>
                      <a:pPr rtl="1"/>
                      <a:endParaRPr lang="he-I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8565005"/>
                  </a:ext>
                </a:extLst>
              </a:tr>
              <a:tr h="643054">
                <a:tc>
                  <a:txBody>
                    <a:bodyPr/>
                    <a:lstStyle/>
                    <a:p>
                      <a:pPr rtl="1"/>
                      <a:r>
                        <a:rPr lang="he-IL" sz="2400" dirty="0">
                          <a:latin typeface="Arial" panose="020B0604020202020204" pitchFamily="34" charset="0"/>
                          <a:cs typeface="+mj-cs"/>
                        </a:rPr>
                        <a:t>צירוף סמיכות</a:t>
                      </a:r>
                    </a:p>
                  </a:txBody>
                  <a:tcPr/>
                </a:tc>
                <a:tc>
                  <a:txBody>
                    <a:bodyPr/>
                    <a:lstStyle/>
                    <a:p>
                      <a:pPr rtl="1"/>
                      <a:endParaRPr lang="he-I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9021742"/>
                  </a:ext>
                </a:extLst>
              </a:tr>
              <a:tr h="643054">
                <a:tc>
                  <a:txBody>
                    <a:bodyPr/>
                    <a:lstStyle/>
                    <a:p>
                      <a:pPr rtl="1"/>
                      <a:r>
                        <a:rPr lang="he-IL" sz="2400" dirty="0">
                          <a:latin typeface="Arial" panose="020B0604020202020204" pitchFamily="34" charset="0"/>
                          <a:cs typeface="+mj-cs"/>
                        </a:rPr>
                        <a:t>דבר חוכמה</a:t>
                      </a:r>
                    </a:p>
                  </a:txBody>
                  <a:tcPr/>
                </a:tc>
                <a:tc>
                  <a:txBody>
                    <a:bodyPr/>
                    <a:lstStyle/>
                    <a:p>
                      <a:pPr rtl="1"/>
                      <a:endParaRPr lang="he-IL"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58493566"/>
                  </a:ext>
                </a:extLst>
              </a:tr>
            </a:tbl>
          </a:graphicData>
        </a:graphic>
      </p:graphicFrame>
      <p:sp>
        <p:nvSpPr>
          <p:cNvPr id="11" name="מלבן: פינות מעוגלות 10">
            <a:extLst>
              <a:ext uri="{FF2B5EF4-FFF2-40B4-BE49-F238E27FC236}">
                <a16:creationId xmlns:a16="http://schemas.microsoft.com/office/drawing/2014/main" id="{F25674AC-EF92-4B5A-8FD8-50182F7B051C}"/>
              </a:ext>
            </a:extLst>
          </p:cNvPr>
          <p:cNvSpPr/>
          <p:nvPr/>
        </p:nvSpPr>
        <p:spPr>
          <a:xfrm>
            <a:off x="2764536" y="2609085"/>
            <a:ext cx="2682240" cy="40233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rgbClr val="FF0000"/>
                </a:solidFill>
                <a:latin typeface="Arial" panose="020B0604020202020204" pitchFamily="34" charset="0"/>
                <a:cs typeface="+mj-cs"/>
              </a:rPr>
              <a:t>בתי </a:t>
            </a:r>
            <a:r>
              <a:rPr lang="he-IL" sz="2400" dirty="0">
                <a:solidFill>
                  <a:schemeClr val="tx2"/>
                </a:solidFill>
                <a:latin typeface="Arial" panose="020B0604020202020204" pitchFamily="34" charset="0"/>
                <a:cs typeface="+mj-cs"/>
              </a:rPr>
              <a:t>החרושת</a:t>
            </a:r>
          </a:p>
        </p:txBody>
      </p:sp>
      <p:sp>
        <p:nvSpPr>
          <p:cNvPr id="12" name="מלבן: פינות מעוגלות 11">
            <a:extLst>
              <a:ext uri="{FF2B5EF4-FFF2-40B4-BE49-F238E27FC236}">
                <a16:creationId xmlns:a16="http://schemas.microsoft.com/office/drawing/2014/main" id="{C1F3DB6E-E5F4-4064-A4E6-4D97CEB41880}"/>
              </a:ext>
            </a:extLst>
          </p:cNvPr>
          <p:cNvSpPr/>
          <p:nvPr/>
        </p:nvSpPr>
        <p:spPr>
          <a:xfrm>
            <a:off x="2764536" y="3250520"/>
            <a:ext cx="2682240" cy="40233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rgbClr val="FF0000"/>
                </a:solidFill>
                <a:latin typeface="Arial" panose="020B0604020202020204" pitchFamily="34" charset="0"/>
              </a:rPr>
              <a:t>תמונות </a:t>
            </a:r>
            <a:r>
              <a:rPr lang="he-IL" sz="2400" dirty="0">
                <a:solidFill>
                  <a:schemeClr val="tx2"/>
                </a:solidFill>
                <a:latin typeface="Arial" panose="020B0604020202020204" pitchFamily="34" charset="0"/>
              </a:rPr>
              <a:t>מצב</a:t>
            </a:r>
          </a:p>
        </p:txBody>
      </p:sp>
      <p:sp>
        <p:nvSpPr>
          <p:cNvPr id="13" name="מלבן: פינות מעוגלות 12">
            <a:extLst>
              <a:ext uri="{FF2B5EF4-FFF2-40B4-BE49-F238E27FC236}">
                <a16:creationId xmlns:a16="http://schemas.microsoft.com/office/drawing/2014/main" id="{9EAC3A87-D2A9-485F-985D-41887974007F}"/>
              </a:ext>
            </a:extLst>
          </p:cNvPr>
          <p:cNvSpPr/>
          <p:nvPr/>
        </p:nvSpPr>
        <p:spPr>
          <a:xfrm>
            <a:off x="2764536" y="3891955"/>
            <a:ext cx="2682240" cy="40233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rgbClr val="FF0000"/>
                </a:solidFill>
                <a:latin typeface="Arial" panose="020B0604020202020204" pitchFamily="34" charset="0"/>
              </a:rPr>
              <a:t>צורות</a:t>
            </a:r>
            <a:r>
              <a:rPr lang="he-IL" sz="2400" dirty="0">
                <a:solidFill>
                  <a:schemeClr val="tx2"/>
                </a:solidFill>
                <a:latin typeface="Arial" panose="020B0604020202020204" pitchFamily="34" charset="0"/>
              </a:rPr>
              <a:t> הרבים</a:t>
            </a:r>
          </a:p>
        </p:txBody>
      </p:sp>
      <p:sp>
        <p:nvSpPr>
          <p:cNvPr id="14" name="מלבן: פינות מעוגלות 13">
            <a:extLst>
              <a:ext uri="{FF2B5EF4-FFF2-40B4-BE49-F238E27FC236}">
                <a16:creationId xmlns:a16="http://schemas.microsoft.com/office/drawing/2014/main" id="{48913781-F465-4EAC-BC32-55D825199A6E}"/>
              </a:ext>
            </a:extLst>
          </p:cNvPr>
          <p:cNvSpPr/>
          <p:nvPr/>
        </p:nvSpPr>
        <p:spPr>
          <a:xfrm>
            <a:off x="2764536" y="4530680"/>
            <a:ext cx="2682240" cy="40233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rgbClr val="FF0000"/>
                </a:solidFill>
                <a:latin typeface="Arial" panose="020B0604020202020204" pitchFamily="34" charset="0"/>
                <a:cs typeface="+mj-cs"/>
              </a:rPr>
              <a:t>צירופי </a:t>
            </a:r>
            <a:r>
              <a:rPr lang="he-IL" sz="2400" dirty="0">
                <a:solidFill>
                  <a:schemeClr val="tx2"/>
                </a:solidFill>
                <a:latin typeface="Arial" panose="020B0604020202020204" pitchFamily="34" charset="0"/>
                <a:cs typeface="+mj-cs"/>
              </a:rPr>
              <a:t>סמיכות</a:t>
            </a:r>
          </a:p>
        </p:txBody>
      </p:sp>
      <p:sp>
        <p:nvSpPr>
          <p:cNvPr id="15" name="מלבן: פינות מעוגלות 14">
            <a:extLst>
              <a:ext uri="{FF2B5EF4-FFF2-40B4-BE49-F238E27FC236}">
                <a16:creationId xmlns:a16="http://schemas.microsoft.com/office/drawing/2014/main" id="{72550817-62D3-47E6-9194-5ACE7B8EC884}"/>
              </a:ext>
            </a:extLst>
          </p:cNvPr>
          <p:cNvSpPr/>
          <p:nvPr/>
        </p:nvSpPr>
        <p:spPr>
          <a:xfrm>
            <a:off x="2764536" y="5186338"/>
            <a:ext cx="2682240" cy="40233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dirty="0">
                <a:solidFill>
                  <a:srgbClr val="FF0000"/>
                </a:solidFill>
                <a:latin typeface="Arial" panose="020B0604020202020204" pitchFamily="34" charset="0"/>
              </a:rPr>
              <a:t>דברי</a:t>
            </a:r>
            <a:r>
              <a:rPr lang="he-IL" sz="2400" dirty="0">
                <a:solidFill>
                  <a:schemeClr val="tx2"/>
                </a:solidFill>
                <a:latin typeface="Arial" panose="020B0604020202020204" pitchFamily="34" charset="0"/>
              </a:rPr>
              <a:t> חוכמה</a:t>
            </a:r>
          </a:p>
        </p:txBody>
      </p:sp>
      <p:pic>
        <p:nvPicPr>
          <p:cNvPr id="10"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4718" y="275971"/>
            <a:ext cx="1540938" cy="549601"/>
          </a:xfrm>
          <a:prstGeom prst="rect">
            <a:avLst/>
          </a:prstGeom>
        </p:spPr>
      </p:pic>
    </p:spTree>
    <p:extLst>
      <p:ext uri="{BB962C8B-B14F-4D97-AF65-F5344CB8AC3E}">
        <p14:creationId xmlns:p14="http://schemas.microsoft.com/office/powerpoint/2010/main" val="4154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0"/>
                </p:tgtEl>
              </p:cMediaNode>
            </p:video>
          </p:childTnLst>
        </p:cTn>
      </p:par>
    </p:tnLst>
    <p:bldLst>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FBBCFDD-E966-4BE3-A8AF-A2101083BB07}"/>
              </a:ext>
            </a:extLst>
          </p:cNvPr>
          <p:cNvSpPr>
            <a:spLocks noGrp="1"/>
          </p:cNvSpPr>
          <p:nvPr>
            <p:ph type="title"/>
          </p:nvPr>
        </p:nvSpPr>
        <p:spPr/>
        <p:txBody>
          <a:bodyPr/>
          <a:lstStyle/>
          <a:p>
            <a:r>
              <a:rPr lang="he-IL" sz="3600" dirty="0"/>
              <a:t> </a:t>
            </a:r>
          </a:p>
        </p:txBody>
      </p:sp>
      <p:grpSp>
        <p:nvGrpSpPr>
          <p:cNvPr id="10" name="קבוצה 9"/>
          <p:cNvGrpSpPr/>
          <p:nvPr/>
        </p:nvGrpSpPr>
        <p:grpSpPr>
          <a:xfrm>
            <a:off x="2903254" y="1913186"/>
            <a:ext cx="7267076" cy="2672972"/>
            <a:chOff x="1280160" y="1304170"/>
            <a:chExt cx="7267076" cy="2672972"/>
          </a:xfrm>
        </p:grpSpPr>
        <p:sp>
          <p:nvSpPr>
            <p:cNvPr id="5" name="מלבן: פינות מעוגלות 4">
              <a:extLst>
                <a:ext uri="{FF2B5EF4-FFF2-40B4-BE49-F238E27FC236}">
                  <a16:creationId xmlns:a16="http://schemas.microsoft.com/office/drawing/2014/main" id="{1EB57F9D-BC95-4537-B5EA-2BB095FC7184}"/>
                </a:ext>
              </a:extLst>
            </p:cNvPr>
            <p:cNvSpPr/>
            <p:nvPr/>
          </p:nvSpPr>
          <p:spPr>
            <a:xfrm>
              <a:off x="5767460" y="3309746"/>
              <a:ext cx="2779776" cy="66739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75000"/>
                    </a:schemeClr>
                  </a:solidFill>
                  <a:latin typeface="Arial" panose="020B0604020202020204" pitchFamily="34" charset="0"/>
                  <a:cs typeface="+mj-cs"/>
                </a:rPr>
                <a:t>סגני מנהל</a:t>
              </a:r>
            </a:p>
          </p:txBody>
        </p:sp>
        <p:sp>
          <p:nvSpPr>
            <p:cNvPr id="6" name="מלבן: פינות מעוגלות 5">
              <a:extLst>
                <a:ext uri="{FF2B5EF4-FFF2-40B4-BE49-F238E27FC236}">
                  <a16:creationId xmlns:a16="http://schemas.microsoft.com/office/drawing/2014/main" id="{592BF952-629E-4D6D-9A7B-A6B33BBA7525}"/>
                </a:ext>
              </a:extLst>
            </p:cNvPr>
            <p:cNvSpPr/>
            <p:nvPr/>
          </p:nvSpPr>
          <p:spPr>
            <a:xfrm>
              <a:off x="1280160" y="3309746"/>
              <a:ext cx="2889504" cy="667396"/>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75000"/>
                    </a:schemeClr>
                  </a:solidFill>
                  <a:latin typeface="Arial" panose="020B0604020202020204" pitchFamily="34" charset="0"/>
                  <a:cs typeface="+mj-cs"/>
                </a:rPr>
                <a:t>סגני מנהלים</a:t>
              </a:r>
            </a:p>
          </p:txBody>
        </p:sp>
        <p:sp>
          <p:nvSpPr>
            <p:cNvPr id="7" name="חץ: למטה 6">
              <a:extLst>
                <a:ext uri="{FF2B5EF4-FFF2-40B4-BE49-F238E27FC236}">
                  <a16:creationId xmlns:a16="http://schemas.microsoft.com/office/drawing/2014/main" id="{A20774D8-8F32-423D-822C-8EE8AF114AC4}"/>
                </a:ext>
              </a:extLst>
            </p:cNvPr>
            <p:cNvSpPr/>
            <p:nvPr/>
          </p:nvSpPr>
          <p:spPr>
            <a:xfrm rot="19680204">
              <a:off x="5669280" y="2293152"/>
              <a:ext cx="853440" cy="855470"/>
            </a:xfrm>
            <a:prstGeom prst="downArrow">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anose="020B0604020202020204" pitchFamily="34" charset="0"/>
                <a:cs typeface="Arial" panose="020B0604020202020204" pitchFamily="34" charset="0"/>
              </a:endParaRPr>
            </a:p>
          </p:txBody>
        </p:sp>
        <p:sp>
          <p:nvSpPr>
            <p:cNvPr id="8" name="חץ: למטה 7">
              <a:extLst>
                <a:ext uri="{FF2B5EF4-FFF2-40B4-BE49-F238E27FC236}">
                  <a16:creationId xmlns:a16="http://schemas.microsoft.com/office/drawing/2014/main" id="{8152E81D-7A86-4F8B-89A8-038670251A62}"/>
                </a:ext>
              </a:extLst>
            </p:cNvPr>
            <p:cNvSpPr/>
            <p:nvPr/>
          </p:nvSpPr>
          <p:spPr>
            <a:xfrm rot="2623808">
              <a:off x="3210389" y="2343622"/>
              <a:ext cx="853440" cy="855470"/>
            </a:xfrm>
            <a:prstGeom prst="downArrow">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anose="020B0604020202020204" pitchFamily="34" charset="0"/>
                <a:cs typeface="Arial" panose="020B0604020202020204" pitchFamily="34" charset="0"/>
              </a:endParaRPr>
            </a:p>
          </p:txBody>
        </p:sp>
        <p:sp>
          <p:nvSpPr>
            <p:cNvPr id="9" name="מלבן: פינות מעוגלות 8">
              <a:extLst>
                <a:ext uri="{FF2B5EF4-FFF2-40B4-BE49-F238E27FC236}">
                  <a16:creationId xmlns:a16="http://schemas.microsoft.com/office/drawing/2014/main" id="{CD894987-6AC5-4099-AC5D-03CFB13E24B0}"/>
                </a:ext>
              </a:extLst>
            </p:cNvPr>
            <p:cNvSpPr/>
            <p:nvPr/>
          </p:nvSpPr>
          <p:spPr>
            <a:xfrm>
              <a:off x="3369733" y="1304170"/>
              <a:ext cx="3047427" cy="827857"/>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accent6">
                      <a:lumMod val="75000"/>
                    </a:schemeClr>
                  </a:solidFill>
                  <a:latin typeface="Arial" panose="020B0604020202020204" pitchFamily="34" charset="0"/>
                  <a:cs typeface="+mj-cs"/>
                </a:rPr>
                <a:t>סגן מנהל</a:t>
              </a:r>
            </a:p>
          </p:txBody>
        </p:sp>
      </p:grpSp>
      <p:sp>
        <p:nvSpPr>
          <p:cNvPr id="11" name="כותרת 1">
            <a:extLst>
              <a:ext uri="{FF2B5EF4-FFF2-40B4-BE49-F238E27FC236}">
                <a16:creationId xmlns:a16="http://schemas.microsoft.com/office/drawing/2014/main" id="{C771F70E-EECB-46ED-BA4C-6C3D5852B830}"/>
              </a:ext>
            </a:extLst>
          </p:cNvPr>
          <p:cNvSpPr txBox="1">
            <a:spLocks/>
          </p:cNvSpPr>
          <p:nvPr/>
        </p:nvSpPr>
        <p:spPr>
          <a:xfrm>
            <a:off x="2189810" y="258259"/>
            <a:ext cx="9642231" cy="720000"/>
          </a:xfrm>
          <a:prstGeom prst="rect">
            <a:avLst/>
          </a:prstGeo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r>
              <a:rPr lang="he-IL" sz="4000" dirty="0">
                <a:latin typeface="Arial" panose="020B0604020202020204" pitchFamily="34" charset="0"/>
                <a:cs typeface="+mn-cs"/>
              </a:rPr>
              <a:t>מתי ניתן לרבות את שתי המילים? </a:t>
            </a:r>
          </a:p>
        </p:txBody>
      </p:sp>
    </p:spTree>
    <p:extLst>
      <p:ext uri="{BB962C8B-B14F-4D97-AF65-F5344CB8AC3E}">
        <p14:creationId xmlns:p14="http://schemas.microsoft.com/office/powerpoint/2010/main" val="426023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71F70E-EECB-46ED-BA4C-6C3D5852B830}"/>
              </a:ext>
            </a:extLst>
          </p:cNvPr>
          <p:cNvSpPr>
            <a:spLocks noGrp="1"/>
          </p:cNvSpPr>
          <p:nvPr>
            <p:ph type="title"/>
          </p:nvPr>
        </p:nvSpPr>
        <p:spPr/>
        <p:txBody>
          <a:bodyPr/>
          <a:lstStyle/>
          <a:p>
            <a:r>
              <a:rPr lang="he-IL" sz="3600" dirty="0">
                <a:latin typeface="Arial" panose="020B0604020202020204" pitchFamily="34" charset="0"/>
                <a:cs typeface="+mn-cs"/>
              </a:rPr>
              <a:t>מתי ניתן לרבות את שתי המילים? </a:t>
            </a:r>
          </a:p>
        </p:txBody>
      </p:sp>
      <p:sp>
        <p:nvSpPr>
          <p:cNvPr id="3" name="מציין מיקום טקסט 2">
            <a:extLst>
              <a:ext uri="{FF2B5EF4-FFF2-40B4-BE49-F238E27FC236}">
                <a16:creationId xmlns:a16="http://schemas.microsoft.com/office/drawing/2014/main" id="{2425F41A-01FE-4B20-A826-69DA7AD70B4E}"/>
              </a:ext>
            </a:extLst>
          </p:cNvPr>
          <p:cNvSpPr>
            <a:spLocks noGrp="1"/>
          </p:cNvSpPr>
          <p:nvPr>
            <p:ph type="body" sz="quarter" idx="3"/>
          </p:nvPr>
        </p:nvSpPr>
        <p:spPr>
          <a:xfrm>
            <a:off x="515274" y="1003432"/>
            <a:ext cx="10895675" cy="540000"/>
          </a:xfrm>
        </p:spPr>
        <p:txBody>
          <a:bodyPr/>
          <a:lstStyle/>
          <a:p>
            <a:r>
              <a:rPr lang="he-IL" dirty="0">
                <a:latin typeface="Arial" panose="020B0604020202020204" pitchFamily="34" charset="0"/>
                <a:cs typeface="+mj-cs"/>
              </a:rPr>
              <a:t>קיימים צירופים בהם גם הנסמך וגם הסומך באים בצורת הריבוי.</a:t>
            </a:r>
          </a:p>
        </p:txBody>
      </p:sp>
      <p:sp>
        <p:nvSpPr>
          <p:cNvPr id="4" name="מציין מיקום תוכן 3">
            <a:extLst>
              <a:ext uri="{FF2B5EF4-FFF2-40B4-BE49-F238E27FC236}">
                <a16:creationId xmlns:a16="http://schemas.microsoft.com/office/drawing/2014/main" id="{A4032212-5385-4FE7-A4EC-023F4BDC3366}"/>
              </a:ext>
            </a:extLst>
          </p:cNvPr>
          <p:cNvSpPr>
            <a:spLocks noGrp="1"/>
          </p:cNvSpPr>
          <p:nvPr>
            <p:ph sz="quarter" idx="4"/>
          </p:nvPr>
        </p:nvSpPr>
        <p:spPr>
          <a:xfrm>
            <a:off x="429702" y="1870307"/>
            <a:ext cx="9780884" cy="4419086"/>
          </a:xfrm>
        </p:spPr>
        <p:txBody>
          <a:bodyPr>
            <a:normAutofit/>
          </a:bodyPr>
          <a:lstStyle/>
          <a:p>
            <a:r>
              <a:rPr lang="he-IL" sz="2800" dirty="0">
                <a:latin typeface="Arial" panose="020B0604020202020204" pitchFamily="34" charset="0"/>
                <a:cs typeface="+mn-cs"/>
              </a:rPr>
              <a:t>סגן   מנהל         - סגני   מנהלים</a:t>
            </a:r>
          </a:p>
          <a:p>
            <a:endParaRPr lang="he-IL" sz="2800" dirty="0">
              <a:latin typeface="Arial" panose="020B0604020202020204" pitchFamily="34" charset="0"/>
              <a:cs typeface="+mn-cs"/>
            </a:endParaRPr>
          </a:p>
          <a:p>
            <a:r>
              <a:rPr lang="he-IL" sz="2800" dirty="0">
                <a:latin typeface="Arial" panose="020B0604020202020204" pitchFamily="34" charset="0"/>
                <a:cs typeface="+mn-cs"/>
              </a:rPr>
              <a:t>מנהל  המפעל       - מנהלי   המפעלים</a:t>
            </a:r>
          </a:p>
          <a:p>
            <a:endParaRPr lang="he-IL" sz="2800" dirty="0">
              <a:latin typeface="Arial" panose="020B0604020202020204" pitchFamily="34" charset="0"/>
              <a:cs typeface="+mn-cs"/>
            </a:endParaRPr>
          </a:p>
          <a:p>
            <a:r>
              <a:rPr lang="he-IL" sz="2800" dirty="0">
                <a:latin typeface="Arial" panose="020B0604020202020204" pitchFamily="34" charset="0"/>
                <a:cs typeface="+mn-cs"/>
              </a:rPr>
              <a:t>חבר   הועדה         - חברי   הועדות</a:t>
            </a:r>
          </a:p>
          <a:p>
            <a:endParaRPr lang="he-IL" sz="2800" dirty="0">
              <a:latin typeface="Arial" panose="020B0604020202020204" pitchFamily="34" charset="0"/>
              <a:cs typeface="+mn-cs"/>
            </a:endParaRPr>
          </a:p>
          <a:p>
            <a:r>
              <a:rPr lang="he-IL" sz="2800" dirty="0">
                <a:latin typeface="Arial" panose="020B0604020202020204" pitchFamily="34" charset="0"/>
                <a:cs typeface="+mn-cs"/>
              </a:rPr>
              <a:t>תושב   העיר        -  תושבי   הערים</a:t>
            </a:r>
          </a:p>
          <a:p>
            <a:endParaRPr lang="he-IL" sz="3600" dirty="0">
              <a:latin typeface="Arial" panose="020B0604020202020204" pitchFamily="34" charset="0"/>
              <a:cs typeface="Arial" panose="020B0604020202020204" pitchFamily="34" charset="0"/>
            </a:endParaRPr>
          </a:p>
          <a:p>
            <a:endParaRPr lang="he-IL" sz="3600" dirty="0">
              <a:latin typeface="Arial" panose="020B0604020202020204" pitchFamily="34" charset="0"/>
              <a:cs typeface="Arial" panose="020B0604020202020204" pitchFamily="34" charset="0"/>
            </a:endParaRPr>
          </a:p>
        </p:txBody>
      </p:sp>
      <p:sp>
        <p:nvSpPr>
          <p:cNvPr id="5" name="אליפסה 4">
            <a:extLst>
              <a:ext uri="{FF2B5EF4-FFF2-40B4-BE49-F238E27FC236}">
                <a16:creationId xmlns:a16="http://schemas.microsoft.com/office/drawing/2014/main" id="{5930BA04-BE3D-4E6A-81E5-BAECCC0FECAB}"/>
              </a:ext>
            </a:extLst>
          </p:cNvPr>
          <p:cNvSpPr/>
          <p:nvPr/>
        </p:nvSpPr>
        <p:spPr>
          <a:xfrm>
            <a:off x="6436468" y="1904173"/>
            <a:ext cx="268224"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a:extLst>
              <a:ext uri="{FF2B5EF4-FFF2-40B4-BE49-F238E27FC236}">
                <a16:creationId xmlns:a16="http://schemas.microsoft.com/office/drawing/2014/main" id="{D04B662C-0DD7-4485-8AFD-772A832CB2AD}"/>
              </a:ext>
            </a:extLst>
          </p:cNvPr>
          <p:cNvSpPr/>
          <p:nvPr/>
        </p:nvSpPr>
        <p:spPr>
          <a:xfrm>
            <a:off x="5034628" y="1813057"/>
            <a:ext cx="560070" cy="566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95B18EF0-D048-4036-9954-D481F1CCC188}"/>
              </a:ext>
            </a:extLst>
          </p:cNvPr>
          <p:cNvSpPr/>
          <p:nvPr/>
        </p:nvSpPr>
        <p:spPr>
          <a:xfrm>
            <a:off x="5800542" y="2922356"/>
            <a:ext cx="268224"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אליפסה 7">
            <a:extLst>
              <a:ext uri="{FF2B5EF4-FFF2-40B4-BE49-F238E27FC236}">
                <a16:creationId xmlns:a16="http://schemas.microsoft.com/office/drawing/2014/main" id="{70F3A15F-55D0-4AAA-B7A3-DA9094D58C3F}"/>
              </a:ext>
            </a:extLst>
          </p:cNvPr>
          <p:cNvSpPr/>
          <p:nvPr/>
        </p:nvSpPr>
        <p:spPr>
          <a:xfrm>
            <a:off x="4098323" y="2837686"/>
            <a:ext cx="560070" cy="566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id="{FD89CD5E-AF43-43A6-B0D1-41E5746CA474}"/>
              </a:ext>
            </a:extLst>
          </p:cNvPr>
          <p:cNvSpPr/>
          <p:nvPr/>
        </p:nvSpPr>
        <p:spPr>
          <a:xfrm>
            <a:off x="4562239" y="3862920"/>
            <a:ext cx="560070" cy="566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31BD4FDE-64A9-43B0-B0ED-8D7AD24E2BE3}"/>
              </a:ext>
            </a:extLst>
          </p:cNvPr>
          <p:cNvSpPr/>
          <p:nvPr/>
        </p:nvSpPr>
        <p:spPr>
          <a:xfrm>
            <a:off x="5916627" y="3926672"/>
            <a:ext cx="268224"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46902F37-95C0-4398-B792-7B59FD2AC459}"/>
              </a:ext>
            </a:extLst>
          </p:cNvPr>
          <p:cNvSpPr/>
          <p:nvPr/>
        </p:nvSpPr>
        <p:spPr>
          <a:xfrm>
            <a:off x="5784965" y="4930988"/>
            <a:ext cx="399885" cy="43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63304164-0DC2-409F-9EC5-6696273843F6}"/>
              </a:ext>
            </a:extLst>
          </p:cNvPr>
          <p:cNvSpPr/>
          <p:nvPr/>
        </p:nvSpPr>
        <p:spPr>
          <a:xfrm>
            <a:off x="4562239" y="4897122"/>
            <a:ext cx="560070" cy="5664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2371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6FBF31-DA20-41B0-8C2B-8E88C730B8FB}"/>
              </a:ext>
            </a:extLst>
          </p:cNvPr>
          <p:cNvSpPr>
            <a:spLocks noGrp="1"/>
          </p:cNvSpPr>
          <p:nvPr>
            <p:ph type="title"/>
          </p:nvPr>
        </p:nvSpPr>
        <p:spPr>
          <a:xfrm>
            <a:off x="1775714" y="240117"/>
            <a:ext cx="10603099" cy="720000"/>
          </a:xfrm>
        </p:spPr>
        <p:txBody>
          <a:bodyPr/>
          <a:lstStyle/>
          <a:p>
            <a:r>
              <a:rPr lang="he-IL" sz="3600" dirty="0">
                <a:latin typeface="Arial" panose="020B0604020202020204" pitchFamily="34" charset="0"/>
                <a:cs typeface="+mj-cs"/>
              </a:rPr>
              <a:t>מתי ניתן לרבות את הנסמך והסומך?</a:t>
            </a:r>
          </a:p>
        </p:txBody>
      </p:sp>
      <p:sp>
        <p:nvSpPr>
          <p:cNvPr id="4" name="מציין מיקום תוכן 3">
            <a:extLst>
              <a:ext uri="{FF2B5EF4-FFF2-40B4-BE49-F238E27FC236}">
                <a16:creationId xmlns:a16="http://schemas.microsoft.com/office/drawing/2014/main" id="{78B7CB00-247C-4C6F-A6FB-7995DEBEB5FB}"/>
              </a:ext>
            </a:extLst>
          </p:cNvPr>
          <p:cNvSpPr>
            <a:spLocks noGrp="1"/>
          </p:cNvSpPr>
          <p:nvPr>
            <p:ph sz="quarter" idx="4"/>
          </p:nvPr>
        </p:nvSpPr>
        <p:spPr>
          <a:xfrm>
            <a:off x="304800" y="1390267"/>
            <a:ext cx="11599333" cy="4152517"/>
          </a:xfrm>
        </p:spPr>
        <p:txBody>
          <a:bodyPr>
            <a:normAutofit/>
          </a:bodyPr>
          <a:lstStyle/>
          <a:p>
            <a:pPr marL="96848" indent="0">
              <a:buNone/>
            </a:pPr>
            <a:r>
              <a:rPr lang="he-IL" sz="2800" dirty="0">
                <a:latin typeface="Arial" panose="020B0604020202020204" pitchFamily="34" charset="0"/>
                <a:cs typeface="+mn-cs"/>
              </a:rPr>
              <a:t>ריבוי הנסמך והסומך גם יחד משמש בימינו בעיקר כשכל אחד מהם מציין רבים במציאות, </a:t>
            </a:r>
          </a:p>
          <a:p>
            <a:pPr marL="96848" indent="0">
              <a:buNone/>
            </a:pPr>
            <a:r>
              <a:rPr lang="he-IL" sz="2800" dirty="0">
                <a:latin typeface="Arial" panose="020B0604020202020204" pitchFamily="34" charset="0"/>
                <a:cs typeface="+mn-cs"/>
              </a:rPr>
              <a:t>כגון "</a:t>
            </a:r>
            <a:r>
              <a:rPr lang="he-IL" sz="2800" dirty="0">
                <a:solidFill>
                  <a:srgbClr val="FF0000"/>
                </a:solidFill>
                <a:latin typeface="Arial" panose="020B0604020202020204" pitchFamily="34" charset="0"/>
                <a:cs typeface="+mn-cs"/>
              </a:rPr>
              <a:t>תושבי הערים" </a:t>
            </a:r>
            <a:r>
              <a:rPr lang="he-IL" sz="2800" dirty="0">
                <a:latin typeface="Arial" panose="020B0604020202020204" pitchFamily="34" charset="0"/>
                <a:cs typeface="+mn-cs"/>
              </a:rPr>
              <a:t>- תושבים מכמה ערים לעומת "</a:t>
            </a:r>
            <a:r>
              <a:rPr lang="he-IL" sz="2800" dirty="0">
                <a:solidFill>
                  <a:srgbClr val="FF0000"/>
                </a:solidFill>
                <a:latin typeface="Arial" panose="020B0604020202020204" pitchFamily="34" charset="0"/>
                <a:cs typeface="+mn-cs"/>
              </a:rPr>
              <a:t>תושבי העיר</a:t>
            </a:r>
            <a:r>
              <a:rPr lang="he-IL" sz="2800" dirty="0">
                <a:latin typeface="Arial" panose="020B0604020202020204" pitchFamily="34" charset="0"/>
                <a:cs typeface="+mn-cs"/>
              </a:rPr>
              <a:t>" – תושבים מעיר אחת, וכך גם "</a:t>
            </a:r>
            <a:r>
              <a:rPr lang="he-IL" sz="2800" dirty="0">
                <a:solidFill>
                  <a:srgbClr val="FF0000"/>
                </a:solidFill>
                <a:latin typeface="Arial" panose="020B0604020202020204" pitchFamily="34" charset="0"/>
                <a:cs typeface="+mn-cs"/>
              </a:rPr>
              <a:t>הישגי המתמודדים</a:t>
            </a:r>
            <a:r>
              <a:rPr lang="he-IL" sz="2800" dirty="0">
                <a:latin typeface="Arial" panose="020B0604020202020204" pitchFamily="34" charset="0"/>
                <a:cs typeface="+mn-cs"/>
              </a:rPr>
              <a:t>"  לעומת "</a:t>
            </a:r>
            <a:r>
              <a:rPr lang="he-IL" sz="2800" dirty="0">
                <a:solidFill>
                  <a:srgbClr val="FF0000"/>
                </a:solidFill>
                <a:latin typeface="Arial" panose="020B0604020202020204" pitchFamily="34" charset="0"/>
                <a:cs typeface="+mn-cs"/>
              </a:rPr>
              <a:t>הישגי המתמודד</a:t>
            </a:r>
            <a:r>
              <a:rPr lang="he-IL" sz="2800" dirty="0">
                <a:latin typeface="Arial" panose="020B0604020202020204" pitchFamily="34" charset="0"/>
                <a:cs typeface="+mn-cs"/>
              </a:rPr>
              <a:t>". </a:t>
            </a:r>
          </a:p>
          <a:p>
            <a:pPr marL="96848" indent="0">
              <a:buNone/>
            </a:pPr>
            <a:endParaRPr lang="he-IL" sz="2800" dirty="0">
              <a:latin typeface="Arial" panose="020B0604020202020204" pitchFamily="34" charset="0"/>
              <a:cs typeface="+mn-cs"/>
            </a:endParaRPr>
          </a:p>
          <a:p>
            <a:pPr marL="96848" indent="0">
              <a:buNone/>
            </a:pPr>
            <a:r>
              <a:rPr lang="he-IL" sz="2800" dirty="0">
                <a:latin typeface="Arial" panose="020B0604020202020204" pitchFamily="34" charset="0"/>
                <a:cs typeface="+mn-cs"/>
              </a:rPr>
              <a:t>ויש צירופי סמיכות שביסודם הסומך ברבים, כגון "</a:t>
            </a:r>
            <a:r>
              <a:rPr lang="he-IL" sz="2800" dirty="0">
                <a:solidFill>
                  <a:srgbClr val="FF0000"/>
                </a:solidFill>
                <a:latin typeface="Arial" panose="020B0604020202020204" pitchFamily="34" charset="0"/>
                <a:cs typeface="+mn-cs"/>
              </a:rPr>
              <a:t>גן ילדים</a:t>
            </a:r>
            <a:r>
              <a:rPr lang="he-IL" sz="2800" dirty="0">
                <a:latin typeface="Arial" panose="020B0604020202020204" pitchFamily="34" charset="0"/>
                <a:cs typeface="+mn-cs"/>
              </a:rPr>
              <a:t>", "</a:t>
            </a:r>
            <a:r>
              <a:rPr lang="he-IL" sz="2800" dirty="0">
                <a:solidFill>
                  <a:srgbClr val="FF0000"/>
                </a:solidFill>
                <a:latin typeface="Arial" panose="020B0604020202020204" pitchFamily="34" charset="0"/>
                <a:cs typeface="+mn-cs"/>
              </a:rPr>
              <a:t>שדה חמניות</a:t>
            </a:r>
            <a:r>
              <a:rPr lang="he-IL" sz="2800" dirty="0">
                <a:latin typeface="Arial" panose="020B0604020202020204" pitchFamily="34" charset="0"/>
                <a:cs typeface="+mn-cs"/>
              </a:rPr>
              <a:t>".</a:t>
            </a:r>
          </a:p>
        </p:txBody>
      </p:sp>
    </p:spTree>
    <p:extLst>
      <p:ext uri="{BB962C8B-B14F-4D97-AF65-F5344CB8AC3E}">
        <p14:creationId xmlns:p14="http://schemas.microsoft.com/office/powerpoint/2010/main" val="1209780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78C96D-8ED8-4A15-A691-72E2FAEB2D46}"/>
              </a:ext>
            </a:extLst>
          </p:cNvPr>
          <p:cNvSpPr>
            <a:spLocks noGrp="1"/>
          </p:cNvSpPr>
          <p:nvPr>
            <p:ph type="title"/>
          </p:nvPr>
        </p:nvSpPr>
        <p:spPr/>
        <p:txBody>
          <a:bodyPr/>
          <a:lstStyle/>
          <a:p>
            <a:r>
              <a:rPr lang="he-IL" sz="3600" dirty="0">
                <a:latin typeface="Arial" panose="020B0604020202020204" pitchFamily="34" charset="0"/>
                <a:cs typeface="+mn-cs"/>
              </a:rPr>
              <a:t>דוגמאות - סומך ברבים</a:t>
            </a:r>
          </a:p>
        </p:txBody>
      </p:sp>
      <p:sp>
        <p:nvSpPr>
          <p:cNvPr id="4" name="מציין מיקום תוכן 3">
            <a:extLst>
              <a:ext uri="{FF2B5EF4-FFF2-40B4-BE49-F238E27FC236}">
                <a16:creationId xmlns:a16="http://schemas.microsoft.com/office/drawing/2014/main" id="{5A2CE5C7-8357-4E27-8599-049014918EC6}"/>
              </a:ext>
            </a:extLst>
          </p:cNvPr>
          <p:cNvSpPr>
            <a:spLocks noGrp="1"/>
          </p:cNvSpPr>
          <p:nvPr>
            <p:ph sz="quarter" idx="4"/>
          </p:nvPr>
        </p:nvSpPr>
        <p:spPr>
          <a:xfrm>
            <a:off x="1839576" y="1675588"/>
            <a:ext cx="8031963" cy="4152517"/>
          </a:xfrm>
        </p:spPr>
        <p:txBody>
          <a:bodyPr/>
          <a:lstStyle/>
          <a:p>
            <a:r>
              <a:rPr lang="he-IL" dirty="0">
                <a:latin typeface="Arial" panose="020B0604020202020204" pitchFamily="34" charset="0"/>
                <a:cs typeface="+mn-cs"/>
              </a:rPr>
              <a:t>גן ילדים</a:t>
            </a:r>
          </a:p>
          <a:p>
            <a:endParaRPr lang="he-IL" dirty="0">
              <a:latin typeface="Arial" panose="020B0604020202020204" pitchFamily="34" charset="0"/>
              <a:cs typeface="+mn-cs"/>
            </a:endParaRPr>
          </a:p>
          <a:p>
            <a:r>
              <a:rPr lang="he-IL" dirty="0">
                <a:latin typeface="Arial" panose="020B0604020202020204" pitchFamily="34" charset="0"/>
                <a:cs typeface="+mn-cs"/>
              </a:rPr>
              <a:t>בית חולים</a:t>
            </a:r>
          </a:p>
          <a:p>
            <a:endParaRPr lang="he-IL" dirty="0">
              <a:latin typeface="Arial" panose="020B0604020202020204" pitchFamily="34" charset="0"/>
              <a:cs typeface="+mn-cs"/>
            </a:endParaRPr>
          </a:p>
          <a:p>
            <a:r>
              <a:rPr lang="he-IL" dirty="0">
                <a:latin typeface="Arial" panose="020B0604020202020204" pitchFamily="34" charset="0"/>
                <a:cs typeface="+mn-cs"/>
              </a:rPr>
              <a:t>מערכת שרירים</a:t>
            </a:r>
          </a:p>
          <a:p>
            <a:pPr marL="96848" indent="0">
              <a:buNone/>
            </a:pPr>
            <a:endParaRPr lang="he-IL" dirty="0">
              <a:latin typeface="Arial" panose="020B0604020202020204" pitchFamily="34" charset="0"/>
              <a:cs typeface="+mn-cs"/>
            </a:endParaRPr>
          </a:p>
          <a:p>
            <a:r>
              <a:rPr lang="he-IL" dirty="0">
                <a:latin typeface="Arial" panose="020B0604020202020204" pitchFamily="34" charset="0"/>
                <a:cs typeface="+mn-cs"/>
              </a:rPr>
              <a:t>שדה חמניות</a:t>
            </a:r>
          </a:p>
        </p:txBody>
      </p:sp>
      <p:sp>
        <p:nvSpPr>
          <p:cNvPr id="5" name="מלבן: פינות מעוגלות 4">
            <a:extLst>
              <a:ext uri="{FF2B5EF4-FFF2-40B4-BE49-F238E27FC236}">
                <a16:creationId xmlns:a16="http://schemas.microsoft.com/office/drawing/2014/main" id="{B63E65D3-83FB-4B95-9BDE-70343DB2060B}"/>
              </a:ext>
            </a:extLst>
          </p:cNvPr>
          <p:cNvSpPr/>
          <p:nvPr/>
        </p:nvSpPr>
        <p:spPr>
          <a:xfrm>
            <a:off x="1239129" y="1769936"/>
            <a:ext cx="2621280" cy="468878"/>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גני ילדים</a:t>
            </a:r>
          </a:p>
        </p:txBody>
      </p:sp>
      <p:sp>
        <p:nvSpPr>
          <p:cNvPr id="6" name="מלבן: פינות מעוגלות 5">
            <a:extLst>
              <a:ext uri="{FF2B5EF4-FFF2-40B4-BE49-F238E27FC236}">
                <a16:creationId xmlns:a16="http://schemas.microsoft.com/office/drawing/2014/main" id="{F9EAD139-B522-4E79-B737-11D10098EE39}"/>
              </a:ext>
            </a:extLst>
          </p:cNvPr>
          <p:cNvSpPr/>
          <p:nvPr/>
        </p:nvSpPr>
        <p:spPr>
          <a:xfrm>
            <a:off x="1239129" y="2523190"/>
            <a:ext cx="2621280" cy="468879"/>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בתי חולים</a:t>
            </a:r>
          </a:p>
        </p:txBody>
      </p:sp>
      <p:sp>
        <p:nvSpPr>
          <p:cNvPr id="7" name="מלבן: פינות מעוגלות 6">
            <a:extLst>
              <a:ext uri="{FF2B5EF4-FFF2-40B4-BE49-F238E27FC236}">
                <a16:creationId xmlns:a16="http://schemas.microsoft.com/office/drawing/2014/main" id="{43F8498E-2844-453D-94BB-E4C0FAD66B89}"/>
              </a:ext>
            </a:extLst>
          </p:cNvPr>
          <p:cNvSpPr/>
          <p:nvPr/>
        </p:nvSpPr>
        <p:spPr>
          <a:xfrm>
            <a:off x="1256062" y="3466609"/>
            <a:ext cx="2621280" cy="468878"/>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מערכות שרירים</a:t>
            </a:r>
          </a:p>
        </p:txBody>
      </p:sp>
      <p:sp>
        <p:nvSpPr>
          <p:cNvPr id="8" name="מלבן: פינות מעוגלות 7">
            <a:extLst>
              <a:ext uri="{FF2B5EF4-FFF2-40B4-BE49-F238E27FC236}">
                <a16:creationId xmlns:a16="http://schemas.microsoft.com/office/drawing/2014/main" id="{280D1CB8-F94C-4A6D-94A5-6649526F08E5}"/>
              </a:ext>
            </a:extLst>
          </p:cNvPr>
          <p:cNvSpPr/>
          <p:nvPr/>
        </p:nvSpPr>
        <p:spPr>
          <a:xfrm>
            <a:off x="1239129" y="4313326"/>
            <a:ext cx="2621280" cy="468878"/>
          </a:xfrm>
          <a:prstGeom prst="roundRect">
            <a:avLst/>
          </a:prstGeom>
          <a:solidFill>
            <a:schemeClr val="bg1">
              <a:lumMod val="9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rPr>
              <a:t>שדות חמניות</a:t>
            </a:r>
          </a:p>
        </p:txBody>
      </p:sp>
      <p:sp>
        <p:nvSpPr>
          <p:cNvPr id="9" name="חץ: שמאלה 8">
            <a:extLst>
              <a:ext uri="{FF2B5EF4-FFF2-40B4-BE49-F238E27FC236}">
                <a16:creationId xmlns:a16="http://schemas.microsoft.com/office/drawing/2014/main" id="{D84FB1D1-1819-4821-813D-82F4197D50A1}"/>
              </a:ext>
            </a:extLst>
          </p:cNvPr>
          <p:cNvSpPr/>
          <p:nvPr/>
        </p:nvSpPr>
        <p:spPr>
          <a:xfrm>
            <a:off x="5037174" y="1789900"/>
            <a:ext cx="1219200" cy="252586"/>
          </a:xfrm>
          <a:prstGeom prst="lef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שמאלה 9">
            <a:extLst>
              <a:ext uri="{FF2B5EF4-FFF2-40B4-BE49-F238E27FC236}">
                <a16:creationId xmlns:a16="http://schemas.microsoft.com/office/drawing/2014/main" id="{F94407F9-9ECA-498B-B4A0-71D48AC2D490}"/>
              </a:ext>
            </a:extLst>
          </p:cNvPr>
          <p:cNvSpPr/>
          <p:nvPr/>
        </p:nvSpPr>
        <p:spPr>
          <a:xfrm>
            <a:off x="5037174" y="2644598"/>
            <a:ext cx="1219200" cy="252586"/>
          </a:xfrm>
          <a:prstGeom prst="lef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שמאלה 10">
            <a:extLst>
              <a:ext uri="{FF2B5EF4-FFF2-40B4-BE49-F238E27FC236}">
                <a16:creationId xmlns:a16="http://schemas.microsoft.com/office/drawing/2014/main" id="{33F673BA-B8F6-4605-AD5A-5E90F55870D8}"/>
              </a:ext>
            </a:extLst>
          </p:cNvPr>
          <p:cNvSpPr/>
          <p:nvPr/>
        </p:nvSpPr>
        <p:spPr>
          <a:xfrm>
            <a:off x="5037174" y="3563479"/>
            <a:ext cx="1219200" cy="252586"/>
          </a:xfrm>
          <a:prstGeom prst="lef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a:extLst>
              <a:ext uri="{FF2B5EF4-FFF2-40B4-BE49-F238E27FC236}">
                <a16:creationId xmlns:a16="http://schemas.microsoft.com/office/drawing/2014/main" id="{B9CCB31E-C33C-4823-8CCA-2B81DDCD2411}"/>
              </a:ext>
            </a:extLst>
          </p:cNvPr>
          <p:cNvSpPr/>
          <p:nvPr/>
        </p:nvSpPr>
        <p:spPr>
          <a:xfrm>
            <a:off x="5037174" y="4437215"/>
            <a:ext cx="1219200" cy="252586"/>
          </a:xfrm>
          <a:prstGeom prst="lef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571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B25435-09EA-463B-AA37-A59FEB132D7A}"/>
              </a:ext>
            </a:extLst>
          </p:cNvPr>
          <p:cNvSpPr>
            <a:spLocks noGrp="1"/>
          </p:cNvSpPr>
          <p:nvPr>
            <p:ph type="title"/>
          </p:nvPr>
        </p:nvSpPr>
        <p:spPr>
          <a:xfrm>
            <a:off x="9322245" y="512359"/>
            <a:ext cx="2261937" cy="720000"/>
          </a:xfrm>
        </p:spPr>
        <p:txBody>
          <a:bodyPr/>
          <a:lstStyle/>
          <a:p>
            <a:r>
              <a:rPr lang="he-IL" sz="3200" dirty="0">
                <a:latin typeface="Arial" panose="020B0604020202020204" pitchFamily="34" charset="0"/>
                <a:cs typeface="+mj-cs"/>
              </a:rPr>
              <a:t>תרגול - </a:t>
            </a:r>
          </a:p>
        </p:txBody>
      </p:sp>
      <p:sp>
        <p:nvSpPr>
          <p:cNvPr id="3" name="מציין מיקום טקסט 2">
            <a:extLst>
              <a:ext uri="{FF2B5EF4-FFF2-40B4-BE49-F238E27FC236}">
                <a16:creationId xmlns:a16="http://schemas.microsoft.com/office/drawing/2014/main" id="{6490B4C7-4BB1-47B6-A283-CE586FD89F5D}"/>
              </a:ext>
            </a:extLst>
          </p:cNvPr>
          <p:cNvSpPr>
            <a:spLocks noGrp="1"/>
          </p:cNvSpPr>
          <p:nvPr>
            <p:ph type="body" sz="quarter" idx="3"/>
          </p:nvPr>
        </p:nvSpPr>
        <p:spPr>
          <a:xfrm>
            <a:off x="753004" y="850898"/>
            <a:ext cx="9288462" cy="540000"/>
          </a:xfrm>
        </p:spPr>
        <p:txBody>
          <a:bodyPr/>
          <a:lstStyle/>
          <a:p>
            <a:r>
              <a:rPr lang="he-IL" dirty="0">
                <a:latin typeface="Arial" panose="020B0604020202020204" pitchFamily="34" charset="0"/>
                <a:cs typeface="+mj-cs"/>
              </a:rPr>
              <a:t> לפניכם צירופי סמיכות, </a:t>
            </a:r>
          </a:p>
          <a:p>
            <a:r>
              <a:rPr lang="he-IL" dirty="0">
                <a:latin typeface="Arial" panose="020B0604020202020204" pitchFamily="34" charset="0"/>
                <a:cs typeface="+mj-cs"/>
              </a:rPr>
              <a:t>העתיקו את הטבלה והשלימו את צורת הרבים של כל צירוף.</a:t>
            </a:r>
          </a:p>
        </p:txBody>
      </p:sp>
      <p:graphicFrame>
        <p:nvGraphicFramePr>
          <p:cNvPr id="9" name="טבלה 9">
            <a:extLst>
              <a:ext uri="{FF2B5EF4-FFF2-40B4-BE49-F238E27FC236}">
                <a16:creationId xmlns:a16="http://schemas.microsoft.com/office/drawing/2014/main" id="{674A1259-9EF2-4856-941B-A6E2BD8BBB87}"/>
              </a:ext>
            </a:extLst>
          </p:cNvPr>
          <p:cNvGraphicFramePr>
            <a:graphicFrameLocks noGrp="1"/>
          </p:cNvGraphicFramePr>
          <p:nvPr>
            <p:ph sz="quarter" idx="4"/>
            <p:extLst>
              <p:ext uri="{D42A27DB-BD31-4B8C-83A1-F6EECF244321}">
                <p14:modId xmlns:p14="http://schemas.microsoft.com/office/powerpoint/2010/main" val="2078423291"/>
              </p:ext>
            </p:extLst>
          </p:nvPr>
        </p:nvGraphicFramePr>
        <p:xfrm>
          <a:off x="769936" y="1793180"/>
          <a:ext cx="9271530" cy="3715068"/>
        </p:xfrm>
        <a:graphic>
          <a:graphicData uri="http://schemas.openxmlformats.org/drawingml/2006/table">
            <a:tbl>
              <a:tblPr rtl="1" firstRow="1" bandRow="1">
                <a:tableStyleId>{8799B23B-EC83-4686-B30A-512413B5E67A}</a:tableStyleId>
              </a:tblPr>
              <a:tblGrid>
                <a:gridCol w="3090510">
                  <a:extLst>
                    <a:ext uri="{9D8B030D-6E8A-4147-A177-3AD203B41FA5}">
                      <a16:colId xmlns:a16="http://schemas.microsoft.com/office/drawing/2014/main" val="519086"/>
                    </a:ext>
                  </a:extLst>
                </a:gridCol>
                <a:gridCol w="3090510">
                  <a:extLst>
                    <a:ext uri="{9D8B030D-6E8A-4147-A177-3AD203B41FA5}">
                      <a16:colId xmlns:a16="http://schemas.microsoft.com/office/drawing/2014/main" val="911800959"/>
                    </a:ext>
                  </a:extLst>
                </a:gridCol>
                <a:gridCol w="3090510">
                  <a:extLst>
                    <a:ext uri="{9D8B030D-6E8A-4147-A177-3AD203B41FA5}">
                      <a16:colId xmlns:a16="http://schemas.microsoft.com/office/drawing/2014/main" val="1493240757"/>
                    </a:ext>
                  </a:extLst>
                </a:gridCol>
              </a:tblGrid>
              <a:tr h="1119852">
                <a:tc>
                  <a:txBody>
                    <a:bodyPr/>
                    <a:lstStyle/>
                    <a:p>
                      <a:pPr rtl="1"/>
                      <a:r>
                        <a:rPr lang="he-IL" sz="2400" dirty="0">
                          <a:solidFill>
                            <a:schemeClr val="accent6">
                              <a:lumMod val="75000"/>
                            </a:schemeClr>
                          </a:solidFill>
                          <a:latin typeface="Arial" panose="020B0604020202020204" pitchFamily="34" charset="0"/>
                          <a:cs typeface="+mj-cs"/>
                        </a:rPr>
                        <a:t>צירוף סמיכות ביחיד</a:t>
                      </a:r>
                    </a:p>
                  </a:txBody>
                  <a:tcPr/>
                </a:tc>
                <a:tc>
                  <a:txBody>
                    <a:bodyPr/>
                    <a:lstStyle/>
                    <a:p>
                      <a:pPr rtl="1"/>
                      <a:r>
                        <a:rPr lang="he-IL" sz="2400" dirty="0">
                          <a:solidFill>
                            <a:schemeClr val="accent6">
                              <a:lumMod val="75000"/>
                            </a:schemeClr>
                          </a:solidFill>
                          <a:latin typeface="Arial" panose="020B0604020202020204" pitchFamily="34" charset="0"/>
                          <a:cs typeface="+mj-cs"/>
                        </a:rPr>
                        <a:t>צירוף סמיכות ברבים</a:t>
                      </a:r>
                    </a:p>
                    <a:p>
                      <a:pPr rtl="1"/>
                      <a:endParaRPr lang="he-IL" sz="2400" dirty="0">
                        <a:solidFill>
                          <a:schemeClr val="accent6">
                            <a:lumMod val="75000"/>
                          </a:schemeClr>
                        </a:solidFill>
                        <a:latin typeface="Arial" panose="020B0604020202020204" pitchFamily="34" charset="0"/>
                        <a:cs typeface="+mj-cs"/>
                      </a:endParaRPr>
                    </a:p>
                  </a:txBody>
                  <a:tcPr/>
                </a:tc>
                <a:tc>
                  <a:txBody>
                    <a:bodyPr/>
                    <a:lstStyle/>
                    <a:p>
                      <a:pPr marL="0" marR="0" lvl="0" indent="0" algn="r" defTabSz="914491" rtl="1" eaLnBrk="1" fontAlgn="auto" latinLnBrk="0" hangingPunct="1">
                        <a:lnSpc>
                          <a:spcPct val="100000"/>
                        </a:lnSpc>
                        <a:spcBef>
                          <a:spcPts val="0"/>
                        </a:spcBef>
                        <a:spcAft>
                          <a:spcPts val="0"/>
                        </a:spcAft>
                        <a:buClrTx/>
                        <a:buSzTx/>
                        <a:buFontTx/>
                        <a:buNone/>
                        <a:tabLst/>
                        <a:defRPr/>
                      </a:pPr>
                      <a:r>
                        <a:rPr lang="he-IL" sz="2400" dirty="0">
                          <a:solidFill>
                            <a:schemeClr val="accent6">
                              <a:lumMod val="75000"/>
                            </a:schemeClr>
                          </a:solidFill>
                          <a:latin typeface="Arial" panose="020B0604020202020204" pitchFamily="34" charset="0"/>
                          <a:cs typeface="+mj-cs"/>
                        </a:rPr>
                        <a:t>צירוף סמיכות ברבים</a:t>
                      </a:r>
                    </a:p>
                    <a:p>
                      <a:pPr rtl="1"/>
                      <a:endParaRPr lang="he-IL" sz="2400" dirty="0">
                        <a:solidFill>
                          <a:schemeClr val="accent6">
                            <a:lumMod val="75000"/>
                          </a:schemeClr>
                        </a:solidFill>
                        <a:latin typeface="Arial" panose="020B0604020202020204" pitchFamily="34" charset="0"/>
                        <a:cs typeface="+mj-cs"/>
                      </a:endParaRPr>
                    </a:p>
                  </a:txBody>
                  <a:tcPr/>
                </a:tc>
                <a:extLst>
                  <a:ext uri="{0D108BD9-81ED-4DB2-BD59-A6C34878D82A}">
                    <a16:rowId xmlns:a16="http://schemas.microsoft.com/office/drawing/2014/main" val="4148844045"/>
                  </a:ext>
                </a:extLst>
              </a:tr>
              <a:tr h="648804">
                <a:tc>
                  <a:txBody>
                    <a:bodyPr/>
                    <a:lstStyle/>
                    <a:p>
                      <a:pPr rtl="1"/>
                      <a:r>
                        <a:rPr lang="he-IL" sz="2400" dirty="0">
                          <a:latin typeface="Arial" panose="020B0604020202020204" pitchFamily="34" charset="0"/>
                          <a:cs typeface="+mj-cs"/>
                        </a:rPr>
                        <a:t>חתונת הכסף</a:t>
                      </a:r>
                    </a:p>
                  </a:txBody>
                  <a:tcPr/>
                </a:tc>
                <a:tc>
                  <a:txBody>
                    <a:bodyPr/>
                    <a:lstStyle/>
                    <a:p>
                      <a:pPr rtl="1"/>
                      <a:endParaRPr lang="he-IL" sz="2400" dirty="0">
                        <a:latin typeface="Arial" panose="020B0604020202020204" pitchFamily="34" charset="0"/>
                        <a:cs typeface="Arial" panose="020B0604020202020204" pitchFamily="34" charset="0"/>
                      </a:endParaRPr>
                    </a:p>
                  </a:txBody>
                  <a:tcPr/>
                </a:tc>
                <a:tc>
                  <a:txBody>
                    <a:bodyPr/>
                    <a:lstStyle/>
                    <a:p>
                      <a:pPr rtl="1"/>
                      <a:endParaRPr lang="he-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3786116"/>
                  </a:ext>
                </a:extLst>
              </a:tr>
              <a:tr h="648804">
                <a:tc>
                  <a:txBody>
                    <a:bodyPr/>
                    <a:lstStyle/>
                    <a:p>
                      <a:pPr rtl="1"/>
                      <a:r>
                        <a:rPr lang="he-IL" sz="2400" dirty="0">
                          <a:latin typeface="Arial" panose="020B0604020202020204" pitchFamily="34" charset="0"/>
                          <a:cs typeface="+mj-cs"/>
                        </a:rPr>
                        <a:t>דבר המלך</a:t>
                      </a:r>
                    </a:p>
                  </a:txBody>
                  <a:tcPr/>
                </a:tc>
                <a:tc>
                  <a:txBody>
                    <a:bodyPr/>
                    <a:lstStyle/>
                    <a:p>
                      <a:pPr rtl="1"/>
                      <a:endParaRPr lang="he-IL" sz="2400" dirty="0">
                        <a:latin typeface="Arial" panose="020B0604020202020204" pitchFamily="34" charset="0"/>
                        <a:cs typeface="Arial" panose="020B0604020202020204" pitchFamily="34" charset="0"/>
                      </a:endParaRPr>
                    </a:p>
                  </a:txBody>
                  <a:tcPr/>
                </a:tc>
                <a:tc>
                  <a:txBody>
                    <a:bodyPr/>
                    <a:lstStyle/>
                    <a:p>
                      <a:pPr rtl="1"/>
                      <a:endParaRPr lang="he-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60187541"/>
                  </a:ext>
                </a:extLst>
              </a:tr>
              <a:tr h="648804">
                <a:tc>
                  <a:txBody>
                    <a:bodyPr/>
                    <a:lstStyle/>
                    <a:p>
                      <a:pPr rtl="1"/>
                      <a:r>
                        <a:rPr lang="he-IL" sz="2400" dirty="0">
                          <a:latin typeface="Arial" panose="020B0604020202020204" pitchFamily="34" charset="0"/>
                          <a:cs typeface="+mj-cs"/>
                        </a:rPr>
                        <a:t>חוק מדינה</a:t>
                      </a:r>
                    </a:p>
                  </a:txBody>
                  <a:tcPr/>
                </a:tc>
                <a:tc>
                  <a:txBody>
                    <a:bodyPr/>
                    <a:lstStyle/>
                    <a:p>
                      <a:pPr rtl="1"/>
                      <a:endParaRPr lang="he-IL" sz="2400" dirty="0">
                        <a:latin typeface="Arial" panose="020B0604020202020204" pitchFamily="34" charset="0"/>
                        <a:cs typeface="Arial" panose="020B0604020202020204" pitchFamily="34" charset="0"/>
                      </a:endParaRPr>
                    </a:p>
                  </a:txBody>
                  <a:tcPr/>
                </a:tc>
                <a:tc>
                  <a:txBody>
                    <a:bodyPr/>
                    <a:lstStyle/>
                    <a:p>
                      <a:pPr rtl="1"/>
                      <a:endParaRPr lang="he-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571072"/>
                  </a:ext>
                </a:extLst>
              </a:tr>
              <a:tr h="648804">
                <a:tc>
                  <a:txBody>
                    <a:bodyPr/>
                    <a:lstStyle/>
                    <a:p>
                      <a:pPr rtl="1"/>
                      <a:r>
                        <a:rPr lang="he-IL" sz="2400" dirty="0">
                          <a:latin typeface="Arial" panose="020B0604020202020204" pitchFamily="34" charset="0"/>
                          <a:cs typeface="+mj-cs"/>
                        </a:rPr>
                        <a:t>בן בתי</a:t>
                      </a:r>
                    </a:p>
                  </a:txBody>
                  <a:tcPr/>
                </a:tc>
                <a:tc>
                  <a:txBody>
                    <a:bodyPr/>
                    <a:lstStyle/>
                    <a:p>
                      <a:pPr rtl="1"/>
                      <a:endParaRPr lang="he-IL" sz="2400" dirty="0">
                        <a:latin typeface="Arial" panose="020B0604020202020204" pitchFamily="34" charset="0"/>
                        <a:cs typeface="Arial" panose="020B0604020202020204" pitchFamily="34" charset="0"/>
                      </a:endParaRPr>
                    </a:p>
                  </a:txBody>
                  <a:tcPr/>
                </a:tc>
                <a:tc>
                  <a:txBody>
                    <a:bodyPr/>
                    <a:lstStyle/>
                    <a:p>
                      <a:pPr rtl="1"/>
                      <a:endParaRPr lang="he-IL"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24719143"/>
                  </a:ext>
                </a:extLst>
              </a:tr>
            </a:tbl>
          </a:graphicData>
        </a:graphic>
      </p:graphicFrame>
      <p:sp>
        <p:nvSpPr>
          <p:cNvPr id="4" name="מלבן: פינות מעוגלות 3">
            <a:extLst>
              <a:ext uri="{FF2B5EF4-FFF2-40B4-BE49-F238E27FC236}">
                <a16:creationId xmlns:a16="http://schemas.microsoft.com/office/drawing/2014/main" id="{A3173256-D8D0-44D7-B2C3-92B20D5B761C}"/>
              </a:ext>
            </a:extLst>
          </p:cNvPr>
          <p:cNvSpPr/>
          <p:nvPr/>
        </p:nvSpPr>
        <p:spPr>
          <a:xfrm>
            <a:off x="4262671" y="2944394"/>
            <a:ext cx="2269128" cy="57075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חתונות הכסף</a:t>
            </a:r>
          </a:p>
        </p:txBody>
      </p:sp>
      <p:sp>
        <p:nvSpPr>
          <p:cNvPr id="5" name="מלבן: פינות מעוגלות 4">
            <a:extLst>
              <a:ext uri="{FF2B5EF4-FFF2-40B4-BE49-F238E27FC236}">
                <a16:creationId xmlns:a16="http://schemas.microsoft.com/office/drawing/2014/main" id="{52897E43-EAAD-441D-B584-1E37351ED9AD}"/>
              </a:ext>
            </a:extLst>
          </p:cNvPr>
          <p:cNvSpPr/>
          <p:nvPr/>
        </p:nvSpPr>
        <p:spPr>
          <a:xfrm>
            <a:off x="4311688" y="3650713"/>
            <a:ext cx="2101517" cy="41221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דברי המלך</a:t>
            </a:r>
          </a:p>
        </p:txBody>
      </p:sp>
      <p:sp>
        <p:nvSpPr>
          <p:cNvPr id="6" name="מלבן: פינות מעוגלות 5">
            <a:extLst>
              <a:ext uri="{FF2B5EF4-FFF2-40B4-BE49-F238E27FC236}">
                <a16:creationId xmlns:a16="http://schemas.microsoft.com/office/drawing/2014/main" id="{CD5BF321-C182-429E-8A0F-6146F100CA67}"/>
              </a:ext>
            </a:extLst>
          </p:cNvPr>
          <p:cNvSpPr/>
          <p:nvPr/>
        </p:nvSpPr>
        <p:spPr>
          <a:xfrm>
            <a:off x="1068988" y="3676626"/>
            <a:ext cx="2261937" cy="397044"/>
          </a:xfrm>
          <a:prstGeom prst="roundRect">
            <a:avLst/>
          </a:prstGeom>
          <a:solidFill>
            <a:schemeClr val="bg1"/>
          </a:solidFill>
          <a:ln>
            <a:solidFill>
              <a:srgbClr val="AFEB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דברי המלכים</a:t>
            </a:r>
          </a:p>
        </p:txBody>
      </p:sp>
      <p:sp>
        <p:nvSpPr>
          <p:cNvPr id="7" name="מלבן: פינות מעוגלות 6">
            <a:extLst>
              <a:ext uri="{FF2B5EF4-FFF2-40B4-BE49-F238E27FC236}">
                <a16:creationId xmlns:a16="http://schemas.microsoft.com/office/drawing/2014/main" id="{9CFFB0CA-15E4-44AD-B392-BAF348A6C5F3}"/>
              </a:ext>
            </a:extLst>
          </p:cNvPr>
          <p:cNvSpPr/>
          <p:nvPr/>
        </p:nvSpPr>
        <p:spPr>
          <a:xfrm>
            <a:off x="4311689" y="4312694"/>
            <a:ext cx="2101516" cy="397043"/>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חוקי מדינה</a:t>
            </a:r>
          </a:p>
        </p:txBody>
      </p:sp>
      <p:sp>
        <p:nvSpPr>
          <p:cNvPr id="8" name="מלבן: פינות מעוגלות 7">
            <a:extLst>
              <a:ext uri="{FF2B5EF4-FFF2-40B4-BE49-F238E27FC236}">
                <a16:creationId xmlns:a16="http://schemas.microsoft.com/office/drawing/2014/main" id="{CE49E776-66EE-4669-BA0B-8F079132BC1D}"/>
              </a:ext>
            </a:extLst>
          </p:cNvPr>
          <p:cNvSpPr/>
          <p:nvPr/>
        </p:nvSpPr>
        <p:spPr>
          <a:xfrm>
            <a:off x="1068987" y="4312694"/>
            <a:ext cx="2261937" cy="397043"/>
          </a:xfrm>
          <a:prstGeom prst="roundRect">
            <a:avLst/>
          </a:prstGeom>
          <a:solidFill>
            <a:schemeClr val="bg1">
              <a:lumMod val="95000"/>
            </a:schemeClr>
          </a:solidFill>
          <a:ln>
            <a:solidFill>
              <a:srgbClr val="AFEB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חוקי מדינות</a:t>
            </a:r>
          </a:p>
        </p:txBody>
      </p:sp>
      <p:sp>
        <p:nvSpPr>
          <p:cNvPr id="10" name="מלבן: פינות מעוגלות 9">
            <a:extLst>
              <a:ext uri="{FF2B5EF4-FFF2-40B4-BE49-F238E27FC236}">
                <a16:creationId xmlns:a16="http://schemas.microsoft.com/office/drawing/2014/main" id="{FD383E87-1973-4662-966A-2CCEDBDEBBE1}"/>
              </a:ext>
            </a:extLst>
          </p:cNvPr>
          <p:cNvSpPr/>
          <p:nvPr/>
        </p:nvSpPr>
        <p:spPr>
          <a:xfrm>
            <a:off x="4311689" y="4992934"/>
            <a:ext cx="2101516" cy="397043"/>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בני בתי</a:t>
            </a:r>
          </a:p>
        </p:txBody>
      </p:sp>
      <p:sp>
        <p:nvSpPr>
          <p:cNvPr id="11" name="מלבן: פינות מעוגלות 10">
            <a:extLst>
              <a:ext uri="{FF2B5EF4-FFF2-40B4-BE49-F238E27FC236}">
                <a16:creationId xmlns:a16="http://schemas.microsoft.com/office/drawing/2014/main" id="{122A6A15-3231-49F8-A596-3C64DA4C409F}"/>
              </a:ext>
            </a:extLst>
          </p:cNvPr>
          <p:cNvSpPr/>
          <p:nvPr/>
        </p:nvSpPr>
        <p:spPr>
          <a:xfrm>
            <a:off x="1068987" y="4966722"/>
            <a:ext cx="2261937" cy="423255"/>
          </a:xfrm>
          <a:prstGeom prst="roundRect">
            <a:avLst/>
          </a:prstGeom>
          <a:solidFill>
            <a:schemeClr val="bg1"/>
          </a:solidFill>
          <a:ln>
            <a:solidFill>
              <a:srgbClr val="AFEB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2"/>
                </a:solidFill>
                <a:latin typeface="Arial" panose="020B0604020202020204" pitchFamily="34" charset="0"/>
                <a:cs typeface="+mj-cs"/>
              </a:rPr>
              <a:t>בני בנותיי</a:t>
            </a:r>
          </a:p>
        </p:txBody>
      </p:sp>
      <p:pic>
        <p:nvPicPr>
          <p:cNvPr id="12"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0455" y="276908"/>
            <a:ext cx="1540938" cy="549601"/>
          </a:xfrm>
          <a:prstGeom prst="rect">
            <a:avLst/>
          </a:prstGeom>
        </p:spPr>
      </p:pic>
    </p:spTree>
    <p:extLst>
      <p:ext uri="{BB962C8B-B14F-4D97-AF65-F5344CB8AC3E}">
        <p14:creationId xmlns:p14="http://schemas.microsoft.com/office/powerpoint/2010/main" val="246388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2"/>
                </p:tgtEl>
              </p:cMediaNode>
            </p:video>
          </p:childTnLst>
        </p:cTn>
      </p:par>
    </p:tnLst>
    <p:bldLst>
      <p:bldP spid="4" grpId="0" animBg="1"/>
      <p:bldP spid="5" grpId="0" animBg="1"/>
      <p:bldP spid="6" grpId="0" animBg="1"/>
      <p:bldP spid="7" grpId="0" animBg="1"/>
      <p:bldP spid="8"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0E0CC2-0F09-4516-8E5F-7CC9C66C9371}"/>
              </a:ext>
            </a:extLst>
          </p:cNvPr>
          <p:cNvSpPr>
            <a:spLocks noGrp="1"/>
          </p:cNvSpPr>
          <p:nvPr>
            <p:ph type="title"/>
          </p:nvPr>
        </p:nvSpPr>
        <p:spPr>
          <a:xfrm>
            <a:off x="1670763" y="213094"/>
            <a:ext cx="9642231" cy="720000"/>
          </a:xfrm>
        </p:spPr>
        <p:txBody>
          <a:bodyPr/>
          <a:lstStyle/>
          <a:p>
            <a:r>
              <a:rPr lang="he-IL" sz="3200" dirty="0">
                <a:latin typeface="Arial" panose="020B0604020202020204" pitchFamily="34" charset="0"/>
                <a:cs typeface="+mj-cs"/>
              </a:rPr>
              <a:t>הידעת </a:t>
            </a:r>
            <a:r>
              <a:rPr lang="he-IL" sz="3200" dirty="0">
                <a:solidFill>
                  <a:srgbClr val="FF0000"/>
                </a:solidFill>
                <a:latin typeface="Arial" panose="020B0604020202020204" pitchFamily="34" charset="0"/>
                <a:cs typeface="+mj-cs"/>
              </a:rPr>
              <a:t>???    בתי כנסת או בתי כנסיות ?</a:t>
            </a:r>
          </a:p>
        </p:txBody>
      </p:sp>
      <p:sp>
        <p:nvSpPr>
          <p:cNvPr id="4" name="מציין מיקום תוכן 3">
            <a:extLst>
              <a:ext uri="{FF2B5EF4-FFF2-40B4-BE49-F238E27FC236}">
                <a16:creationId xmlns:a16="http://schemas.microsoft.com/office/drawing/2014/main" id="{ABB95474-20DA-47DB-9039-9CADCFC1CC03}"/>
              </a:ext>
            </a:extLst>
          </p:cNvPr>
          <p:cNvSpPr>
            <a:spLocks noGrp="1"/>
          </p:cNvSpPr>
          <p:nvPr>
            <p:ph sz="quarter" idx="4"/>
          </p:nvPr>
        </p:nvSpPr>
        <p:spPr>
          <a:xfrm>
            <a:off x="0" y="573094"/>
            <a:ext cx="10926157" cy="5352288"/>
          </a:xfrm>
        </p:spPr>
        <p:txBody>
          <a:bodyPr>
            <a:noAutofit/>
          </a:bodyPr>
          <a:lstStyle/>
          <a:p>
            <a:pPr marL="96848" indent="0" fontAlgn="base">
              <a:buNone/>
            </a:pPr>
            <a:endParaRPr lang="he-IL" sz="2800" dirty="0">
              <a:latin typeface="Arial" panose="020B0604020202020204" pitchFamily="34" charset="0"/>
              <a:cs typeface="Arial" panose="020B0604020202020204" pitchFamily="34" charset="0"/>
            </a:endParaRPr>
          </a:p>
          <a:p>
            <a:pPr marL="96848" indent="0" fontAlgn="base">
              <a:buNone/>
            </a:pPr>
            <a:r>
              <a:rPr lang="he-IL" dirty="0">
                <a:latin typeface="Arial" panose="020B0604020202020204" pitchFamily="34" charset="0"/>
                <a:cs typeface="+mj-cs"/>
              </a:rPr>
              <a:t>לצירוף </a:t>
            </a:r>
            <a:r>
              <a:rPr lang="he-IL" b="1" dirty="0">
                <a:latin typeface="Arial" panose="020B0604020202020204" pitchFamily="34" charset="0"/>
                <a:cs typeface="+mj-cs"/>
              </a:rPr>
              <a:t>בית כנסת</a:t>
            </a:r>
            <a:r>
              <a:rPr lang="he-IL" dirty="0">
                <a:latin typeface="Arial" panose="020B0604020202020204" pitchFamily="34" charset="0"/>
                <a:cs typeface="+mj-cs"/>
              </a:rPr>
              <a:t> שתי צורות ריבוי תקניות: </a:t>
            </a:r>
            <a:r>
              <a:rPr lang="he-IL" b="1" dirty="0">
                <a:latin typeface="Arial" panose="020B0604020202020204" pitchFamily="34" charset="0"/>
                <a:cs typeface="+mj-cs"/>
              </a:rPr>
              <a:t>בתי כנסת</a:t>
            </a:r>
            <a:r>
              <a:rPr lang="he-IL" dirty="0">
                <a:latin typeface="Arial" panose="020B0604020202020204" pitchFamily="34" charset="0"/>
                <a:cs typeface="+mj-cs"/>
              </a:rPr>
              <a:t> ו</a:t>
            </a:r>
            <a:r>
              <a:rPr lang="he-IL" b="1" dirty="0">
                <a:latin typeface="Arial" panose="020B0604020202020204" pitchFamily="34" charset="0"/>
                <a:cs typeface="+mj-cs"/>
              </a:rPr>
              <a:t>בתי כנסיות</a:t>
            </a:r>
            <a:r>
              <a:rPr lang="he-IL" dirty="0">
                <a:latin typeface="Arial" panose="020B0604020202020204" pitchFamily="34" charset="0"/>
                <a:cs typeface="+mj-cs"/>
              </a:rPr>
              <a:t>.</a:t>
            </a:r>
          </a:p>
          <a:p>
            <a:pPr marL="96848" indent="0" fontAlgn="base">
              <a:buNone/>
            </a:pPr>
            <a:r>
              <a:rPr lang="he-IL" dirty="0">
                <a:latin typeface="Arial" panose="020B0604020202020204" pitchFamily="34" charset="0"/>
                <a:cs typeface="+mj-cs"/>
              </a:rPr>
              <a:t>דרך הריבוי הרגילה של צירופי סמיכות בלשוננו היא על ידי ריבוי </a:t>
            </a:r>
            <a:br>
              <a:rPr lang="en-US" dirty="0">
                <a:latin typeface="Arial" panose="020B0604020202020204" pitchFamily="34" charset="0"/>
                <a:cs typeface="+mj-cs"/>
              </a:rPr>
            </a:br>
            <a:r>
              <a:rPr lang="he-IL" dirty="0">
                <a:latin typeface="Arial" panose="020B0604020202020204" pitchFamily="34" charset="0"/>
                <a:cs typeface="+mj-cs"/>
              </a:rPr>
              <a:t>הנסמך (הרכיב הראשון בצירוף): בני אדם, בתי ספר, שִׂמלות כלה, נעלי בית, שעוני יד, וכך גם </a:t>
            </a:r>
            <a:r>
              <a:rPr lang="he-IL" b="1" dirty="0">
                <a:latin typeface="Arial" panose="020B0604020202020204" pitchFamily="34" charset="0"/>
                <a:cs typeface="+mj-cs"/>
              </a:rPr>
              <a:t>בתי כנסת</a:t>
            </a:r>
            <a:r>
              <a:rPr lang="he-IL" dirty="0">
                <a:latin typeface="Arial" panose="020B0604020202020204" pitchFamily="34" charset="0"/>
                <a:cs typeface="+mj-cs"/>
              </a:rPr>
              <a:t>.</a:t>
            </a:r>
          </a:p>
          <a:p>
            <a:pPr marL="96848" indent="0" fontAlgn="base">
              <a:buNone/>
            </a:pPr>
            <a:endParaRPr lang="he-IL" dirty="0">
              <a:latin typeface="Arial" panose="020B0604020202020204" pitchFamily="34" charset="0"/>
              <a:cs typeface="+mj-cs"/>
            </a:endParaRPr>
          </a:p>
          <a:p>
            <a:pPr marL="96848" indent="0" fontAlgn="base">
              <a:buNone/>
            </a:pPr>
            <a:r>
              <a:rPr lang="he-IL" b="1" u="sng" dirty="0">
                <a:latin typeface="Arial" panose="020B0604020202020204" pitchFamily="34" charset="0"/>
                <a:cs typeface="+mj-cs"/>
              </a:rPr>
              <a:t>אולם</a:t>
            </a:r>
            <a:r>
              <a:rPr lang="he-IL" dirty="0">
                <a:latin typeface="Arial" panose="020B0604020202020204" pitchFamily="34" charset="0"/>
                <a:cs typeface="+mj-cs"/>
              </a:rPr>
              <a:t> בלשון חז"ל הצירוף </a:t>
            </a:r>
            <a:r>
              <a:rPr lang="he-IL" b="1" dirty="0">
                <a:latin typeface="Arial" panose="020B0604020202020204" pitchFamily="34" charset="0"/>
                <a:cs typeface="+mj-cs"/>
              </a:rPr>
              <a:t>בית כנסת</a:t>
            </a:r>
            <a:r>
              <a:rPr lang="he-IL" dirty="0">
                <a:latin typeface="Arial" panose="020B0604020202020204" pitchFamily="34" charset="0"/>
                <a:cs typeface="+mj-cs"/>
              </a:rPr>
              <a:t> משמש דווקא בריבוי </a:t>
            </a:r>
            <a:r>
              <a:rPr lang="he-IL" b="1" dirty="0">
                <a:latin typeface="Arial" panose="020B0604020202020204" pitchFamily="34" charset="0"/>
                <a:cs typeface="+mj-cs"/>
              </a:rPr>
              <a:t>בתי כנסיות.</a:t>
            </a:r>
          </a:p>
          <a:p>
            <a:pPr marL="96848" indent="0" fontAlgn="base">
              <a:buNone/>
            </a:pPr>
            <a:endParaRPr lang="he-IL" b="1" dirty="0">
              <a:latin typeface="Arial" panose="020B0604020202020204" pitchFamily="34" charset="0"/>
              <a:cs typeface="+mj-cs"/>
            </a:endParaRPr>
          </a:p>
          <a:p>
            <a:pPr marL="96848" indent="0" fontAlgn="base">
              <a:buNone/>
            </a:pPr>
            <a:r>
              <a:rPr lang="he-IL" dirty="0">
                <a:latin typeface="Arial" panose="020B0604020202020204" pitchFamily="34" charset="0"/>
                <a:cs typeface="+mj-cs"/>
              </a:rPr>
              <a:t>בעברית בת ימינו רווחת יותר צורת הריבוי </a:t>
            </a:r>
            <a:r>
              <a:rPr lang="he-IL" b="1" dirty="0">
                <a:latin typeface="Arial" panose="020B0604020202020204" pitchFamily="34" charset="0"/>
                <a:cs typeface="+mj-cs"/>
              </a:rPr>
              <a:t>בתי כנסת </a:t>
            </a:r>
            <a:r>
              <a:rPr lang="he-IL" dirty="0">
                <a:latin typeface="Arial" panose="020B0604020202020204" pitchFamily="34" charset="0"/>
                <a:cs typeface="+mj-cs"/>
              </a:rPr>
              <a:t>העולה בקנה אחד עם דרך הריבוי הרגילה של צירופי הסמיכות, ואילו הצורה </a:t>
            </a:r>
            <a:r>
              <a:rPr lang="he-IL" b="1" dirty="0">
                <a:latin typeface="Arial" panose="020B0604020202020204" pitchFamily="34" charset="0"/>
                <a:cs typeface="+mj-cs"/>
              </a:rPr>
              <a:t>בתי כנסיות</a:t>
            </a:r>
            <a:r>
              <a:rPr lang="he-IL" dirty="0">
                <a:latin typeface="Arial" panose="020B0604020202020204" pitchFamily="34" charset="0"/>
                <a:cs typeface="+mj-cs"/>
              </a:rPr>
              <a:t> משמשת בעיקר בלשון הגבוהה ובספרות.</a:t>
            </a:r>
          </a:p>
        </p:txBody>
      </p:sp>
      <p:pic>
        <p:nvPicPr>
          <p:cNvPr id="5" name="תמונה 4">
            <a:extLst>
              <a:ext uri="{FF2B5EF4-FFF2-40B4-BE49-F238E27FC236}">
                <a16:creationId xmlns:a16="http://schemas.microsoft.com/office/drawing/2014/main" id="{B18AD0E8-970E-4C55-93C7-1A304838C858}"/>
              </a:ext>
            </a:extLst>
          </p:cNvPr>
          <p:cNvPicPr>
            <a:picLocks noChangeAspect="1"/>
          </p:cNvPicPr>
          <p:nvPr/>
        </p:nvPicPr>
        <p:blipFill>
          <a:blip r:embed="rId5"/>
          <a:stretch>
            <a:fillRect/>
          </a:stretch>
        </p:blipFill>
        <p:spPr>
          <a:xfrm>
            <a:off x="3942793" y="5061781"/>
            <a:ext cx="1665093" cy="1653709"/>
          </a:xfrm>
          <a:prstGeom prst="rect">
            <a:avLst/>
          </a:prstGeom>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2009" y="933094"/>
            <a:ext cx="1540938" cy="549601"/>
          </a:xfrm>
          <a:prstGeom prst="rect">
            <a:avLst/>
          </a:prstGeom>
        </p:spPr>
      </p:pic>
    </p:spTree>
    <p:extLst>
      <p:ext uri="{BB962C8B-B14F-4D97-AF65-F5344CB8AC3E}">
        <p14:creationId xmlns:p14="http://schemas.microsoft.com/office/powerpoint/2010/main" val="2128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4FF51A-078A-4414-A287-17F7D242B96F}"/>
              </a:ext>
            </a:extLst>
          </p:cNvPr>
          <p:cNvSpPr>
            <a:spLocks noGrp="1"/>
          </p:cNvSpPr>
          <p:nvPr>
            <p:ph type="title"/>
          </p:nvPr>
        </p:nvSpPr>
        <p:spPr>
          <a:xfrm rot="656328">
            <a:off x="6178972" y="1287613"/>
            <a:ext cx="4704471" cy="720000"/>
          </a:xfrm>
          <a:ln>
            <a:solidFill>
              <a:srgbClr val="00B050"/>
            </a:solidFill>
          </a:ln>
        </p:spPr>
        <p:txBody>
          <a:bodyPr/>
          <a:lstStyle/>
          <a:p>
            <a:r>
              <a:rPr lang="he-IL" b="0" dirty="0">
                <a:latin typeface="Arial" panose="020B0604020202020204" pitchFamily="34" charset="0"/>
                <a:cs typeface="+mn-cs"/>
              </a:rPr>
              <a:t>הידעת ???</a:t>
            </a:r>
          </a:p>
        </p:txBody>
      </p:sp>
      <p:sp>
        <p:nvSpPr>
          <p:cNvPr id="4" name="מציין מיקום תוכן 3">
            <a:extLst>
              <a:ext uri="{FF2B5EF4-FFF2-40B4-BE49-F238E27FC236}">
                <a16:creationId xmlns:a16="http://schemas.microsoft.com/office/drawing/2014/main" id="{FFE07BAE-EB7C-448D-BFED-5C49B0D55AD8}"/>
              </a:ext>
            </a:extLst>
          </p:cNvPr>
          <p:cNvSpPr>
            <a:spLocks noGrp="1"/>
          </p:cNvSpPr>
          <p:nvPr>
            <p:ph sz="quarter" idx="4"/>
          </p:nvPr>
        </p:nvSpPr>
        <p:spPr>
          <a:xfrm>
            <a:off x="1041401" y="1647613"/>
            <a:ext cx="8738616" cy="5077968"/>
          </a:xfrm>
        </p:spPr>
        <p:txBody>
          <a:bodyPr>
            <a:normAutofit/>
          </a:bodyPr>
          <a:lstStyle/>
          <a:p>
            <a:pPr marL="96848" indent="0">
              <a:buNone/>
            </a:pPr>
            <a:endParaRPr lang="he-IL" dirty="0">
              <a:latin typeface="Arial" panose="020B0604020202020204" pitchFamily="34" charset="0"/>
              <a:cs typeface="Arial" panose="020B0604020202020204" pitchFamily="34" charset="0"/>
            </a:endParaRPr>
          </a:p>
          <a:p>
            <a:pPr marL="96848" indent="0">
              <a:buNone/>
            </a:pPr>
            <a:endParaRPr lang="he-IL" sz="2800" dirty="0">
              <a:latin typeface="Arial" panose="020B0604020202020204" pitchFamily="34" charset="0"/>
              <a:cs typeface="+mn-cs"/>
            </a:endParaRPr>
          </a:p>
          <a:p>
            <a:pPr marL="96848" indent="0">
              <a:buNone/>
            </a:pPr>
            <a:r>
              <a:rPr lang="he-IL" sz="2800" dirty="0">
                <a:latin typeface="Arial" panose="020B0604020202020204" pitchFamily="34" charset="0"/>
                <a:cs typeface="+mn-cs"/>
              </a:rPr>
              <a:t>בעל חיים או בעל חי ?</a:t>
            </a:r>
          </a:p>
          <a:p>
            <a:pPr marL="96848" indent="0" fontAlgn="base">
              <a:buNone/>
            </a:pPr>
            <a:r>
              <a:rPr lang="he-IL" sz="2800" dirty="0">
                <a:latin typeface="Arial" panose="020B0604020202020204" pitchFamily="34" charset="0"/>
                <a:cs typeface="+mn-cs"/>
              </a:rPr>
              <a:t>יש המשתמשים בצירוף "</a:t>
            </a:r>
            <a:r>
              <a:rPr lang="he-IL" sz="2800" b="1" dirty="0">
                <a:solidFill>
                  <a:srgbClr val="FF0000"/>
                </a:solidFill>
                <a:latin typeface="Arial" panose="020B0604020202020204" pitchFamily="34" charset="0"/>
                <a:cs typeface="+mn-cs"/>
              </a:rPr>
              <a:t>בעל חי</a:t>
            </a:r>
            <a:r>
              <a:rPr lang="he-IL" sz="2800" dirty="0">
                <a:latin typeface="Arial" panose="020B0604020202020204" pitchFamily="34" charset="0"/>
                <a:cs typeface="+mn-cs"/>
              </a:rPr>
              <a:t>" לציון חיה, ואולם צירוף זה נחשב שיבוש והצירוף התקני הוא "</a:t>
            </a:r>
            <a:r>
              <a:rPr lang="he-IL" sz="2800" b="1" dirty="0">
                <a:solidFill>
                  <a:srgbClr val="FF0000"/>
                </a:solidFill>
                <a:latin typeface="Arial" panose="020B0604020202020204" pitchFamily="34" charset="0"/>
                <a:cs typeface="+mn-cs"/>
              </a:rPr>
              <a:t>בעל חיים</a:t>
            </a:r>
            <a:r>
              <a:rPr lang="he-IL" sz="2800" dirty="0">
                <a:latin typeface="Arial" panose="020B0604020202020204" pitchFamily="34" charset="0"/>
                <a:cs typeface="+mn-cs"/>
              </a:rPr>
              <a:t>".</a:t>
            </a:r>
          </a:p>
          <a:p>
            <a:pPr marL="96848" indent="0" fontAlgn="base">
              <a:buNone/>
            </a:pPr>
            <a:endParaRPr lang="he-IL" sz="2800" dirty="0">
              <a:latin typeface="Arial" panose="020B0604020202020204" pitchFamily="34" charset="0"/>
              <a:cs typeface="+mn-cs"/>
            </a:endParaRPr>
          </a:p>
          <a:p>
            <a:pPr marL="96848" indent="0" fontAlgn="base">
              <a:buNone/>
            </a:pPr>
            <a:r>
              <a:rPr lang="he-IL" sz="2800" dirty="0">
                <a:latin typeface="Arial" panose="020B0604020202020204" pitchFamily="34" charset="0"/>
                <a:cs typeface="+mn-cs"/>
              </a:rPr>
              <a:t>מבחינה מילולית </a:t>
            </a:r>
            <a:r>
              <a:rPr lang="he-IL" sz="2800" b="1" dirty="0">
                <a:solidFill>
                  <a:srgbClr val="FF0000"/>
                </a:solidFill>
                <a:latin typeface="Arial" panose="020B0604020202020204" pitchFamily="34" charset="0"/>
                <a:cs typeface="+mn-cs"/>
              </a:rPr>
              <a:t>בעל חיים</a:t>
            </a:r>
            <a:r>
              <a:rPr lang="he-IL" sz="2800" dirty="0">
                <a:latin typeface="Arial" panose="020B0604020202020204" pitchFamily="34" charset="0"/>
                <a:cs typeface="+mn-cs"/>
              </a:rPr>
              <a:t> הוא 'מי שיש לו חיים'. מקור הצירוף בחז"ל, והוא מציין יצור חי שאיננו אדם, כגון בצירוף היידוע "</a:t>
            </a:r>
            <a:r>
              <a:rPr lang="he-IL" sz="2800" b="1" dirty="0">
                <a:solidFill>
                  <a:srgbClr val="FF0000"/>
                </a:solidFill>
                <a:latin typeface="Arial" panose="020B0604020202020204" pitchFamily="34" charset="0"/>
                <a:cs typeface="+mn-cs"/>
              </a:rPr>
              <a:t>צער בעלי חיים</a:t>
            </a:r>
            <a:r>
              <a:rPr lang="he-IL" sz="2800" dirty="0">
                <a:latin typeface="Arial" panose="020B0604020202020204" pitchFamily="34" charset="0"/>
                <a:cs typeface="+mn-cs"/>
              </a:rPr>
              <a:t>".</a:t>
            </a:r>
          </a:p>
          <a:p>
            <a:endParaRPr lang="he-IL" dirty="0">
              <a:latin typeface="Arial" panose="020B0604020202020204" pitchFamily="34" charset="0"/>
              <a:cs typeface="Arial" panose="020B0604020202020204" pitchFamily="34" charset="0"/>
            </a:endParaRPr>
          </a:p>
        </p:txBody>
      </p:sp>
      <p:pic>
        <p:nvPicPr>
          <p:cNvPr id="5" name="תמונה 4">
            <a:extLst>
              <a:ext uri="{FF2B5EF4-FFF2-40B4-BE49-F238E27FC236}">
                <a16:creationId xmlns:a16="http://schemas.microsoft.com/office/drawing/2014/main" id="{EF7905C5-C1C7-4733-A631-243F43311EED}"/>
              </a:ext>
            </a:extLst>
          </p:cNvPr>
          <p:cNvPicPr>
            <a:picLocks noChangeAspect="1"/>
          </p:cNvPicPr>
          <p:nvPr/>
        </p:nvPicPr>
        <p:blipFill rotWithShape="1">
          <a:blip r:embed="rId5"/>
          <a:srcRect r="44870"/>
          <a:stretch/>
        </p:blipFill>
        <p:spPr>
          <a:xfrm>
            <a:off x="2663952" y="213094"/>
            <a:ext cx="2990087" cy="2366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2009" y="933094"/>
            <a:ext cx="1540938" cy="549601"/>
          </a:xfrm>
          <a:prstGeom prst="rect">
            <a:avLst/>
          </a:prstGeom>
        </p:spPr>
      </p:pic>
    </p:spTree>
    <p:extLst>
      <p:ext uri="{BB962C8B-B14F-4D97-AF65-F5344CB8AC3E}">
        <p14:creationId xmlns:p14="http://schemas.microsoft.com/office/powerpoint/2010/main" val="21772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5A6808-5BDD-4E4B-8247-02BE13E08A9E}"/>
              </a:ext>
            </a:extLst>
          </p:cNvPr>
          <p:cNvSpPr>
            <a:spLocks noGrp="1"/>
          </p:cNvSpPr>
          <p:nvPr>
            <p:ph type="title"/>
          </p:nvPr>
        </p:nvSpPr>
        <p:spPr>
          <a:xfrm>
            <a:off x="1723628" y="208867"/>
            <a:ext cx="9642231" cy="720000"/>
          </a:xfrm>
        </p:spPr>
        <p:txBody>
          <a:bodyPr/>
          <a:lstStyle/>
          <a:p>
            <a:r>
              <a:rPr lang="he-IL" dirty="0">
                <a:latin typeface="Calibri" panose="020F0502020204030204" pitchFamily="34" charset="0"/>
                <a:cs typeface="+mj-cs"/>
              </a:rPr>
              <a:t>סמיכות</a:t>
            </a:r>
          </a:p>
        </p:txBody>
      </p:sp>
      <p:sp>
        <p:nvSpPr>
          <p:cNvPr id="5" name="מלבן: פינות מעוגלות 4">
            <a:extLst>
              <a:ext uri="{FF2B5EF4-FFF2-40B4-BE49-F238E27FC236}">
                <a16:creationId xmlns:a16="http://schemas.microsoft.com/office/drawing/2014/main" id="{5F04F2EB-9850-4386-8151-F3A8BE6DCF64}"/>
              </a:ext>
            </a:extLst>
          </p:cNvPr>
          <p:cNvSpPr/>
          <p:nvPr/>
        </p:nvSpPr>
        <p:spPr>
          <a:xfrm>
            <a:off x="4903585" y="2838444"/>
            <a:ext cx="2929180" cy="795929"/>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2"/>
                </a:solidFill>
                <a:latin typeface="Arial" panose="020B0604020202020204" pitchFamily="34" charset="0"/>
                <a:cs typeface="+mj-cs"/>
              </a:rPr>
              <a:t> </a:t>
            </a:r>
            <a:r>
              <a:rPr lang="he-IL" sz="2800" dirty="0">
                <a:solidFill>
                  <a:schemeClr val="accent6">
                    <a:lumMod val="50000"/>
                  </a:schemeClr>
                </a:solidFill>
                <a:latin typeface="Arial" panose="020B0604020202020204" pitchFamily="34" charset="0"/>
                <a:cs typeface="+mj-cs"/>
              </a:rPr>
              <a:t>איש  אשכולות</a:t>
            </a:r>
          </a:p>
        </p:txBody>
      </p:sp>
      <p:sp>
        <p:nvSpPr>
          <p:cNvPr id="6" name="מלבן: פינות מעוגלות 5">
            <a:extLst>
              <a:ext uri="{FF2B5EF4-FFF2-40B4-BE49-F238E27FC236}">
                <a16:creationId xmlns:a16="http://schemas.microsoft.com/office/drawing/2014/main" id="{681C6DA9-83B6-491F-B2D2-4B7B92B04D2F}"/>
              </a:ext>
            </a:extLst>
          </p:cNvPr>
          <p:cNvSpPr/>
          <p:nvPr/>
        </p:nvSpPr>
        <p:spPr>
          <a:xfrm>
            <a:off x="4920518" y="4223728"/>
            <a:ext cx="2929180" cy="795930"/>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עוגת  שוקולד</a:t>
            </a:r>
          </a:p>
        </p:txBody>
      </p:sp>
      <p:sp>
        <p:nvSpPr>
          <p:cNvPr id="7" name="מלבן: פינות מעוגלות 6">
            <a:extLst>
              <a:ext uri="{FF2B5EF4-FFF2-40B4-BE49-F238E27FC236}">
                <a16:creationId xmlns:a16="http://schemas.microsoft.com/office/drawing/2014/main" id="{85B59908-8A46-48F5-8B9D-AAE268CB5933}"/>
              </a:ext>
            </a:extLst>
          </p:cNvPr>
          <p:cNvSpPr/>
          <p:nvPr/>
        </p:nvSpPr>
        <p:spPr>
          <a:xfrm>
            <a:off x="4879349" y="1515962"/>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מלמדי תינוקות</a:t>
            </a:r>
          </a:p>
        </p:txBody>
      </p:sp>
      <p:sp>
        <p:nvSpPr>
          <p:cNvPr id="3" name="מלבן: פינות מעוגלות 2">
            <a:extLst>
              <a:ext uri="{FF2B5EF4-FFF2-40B4-BE49-F238E27FC236}">
                <a16:creationId xmlns:a16="http://schemas.microsoft.com/office/drawing/2014/main" id="{99350E87-12D8-4752-8800-57A55993E2BC}"/>
              </a:ext>
            </a:extLst>
          </p:cNvPr>
          <p:cNvSpPr/>
          <p:nvPr/>
        </p:nvSpPr>
        <p:spPr>
          <a:xfrm>
            <a:off x="8385947" y="1510445"/>
            <a:ext cx="2929180" cy="795930"/>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אגרת המלך</a:t>
            </a:r>
          </a:p>
        </p:txBody>
      </p:sp>
      <p:sp>
        <p:nvSpPr>
          <p:cNvPr id="4" name="מלבן: פינות מעוגלות 3">
            <a:extLst>
              <a:ext uri="{FF2B5EF4-FFF2-40B4-BE49-F238E27FC236}">
                <a16:creationId xmlns:a16="http://schemas.microsoft.com/office/drawing/2014/main" id="{A4EB86C0-6580-46ED-8553-EF176DB730F4}"/>
              </a:ext>
            </a:extLst>
          </p:cNvPr>
          <p:cNvSpPr/>
          <p:nvPr/>
        </p:nvSpPr>
        <p:spPr>
          <a:xfrm>
            <a:off x="8385947" y="2843033"/>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חברי המושב</a:t>
            </a:r>
          </a:p>
        </p:txBody>
      </p:sp>
      <p:sp>
        <p:nvSpPr>
          <p:cNvPr id="12" name="מלבן: פינות מעוגלות 3">
            <a:extLst>
              <a:ext uri="{FF2B5EF4-FFF2-40B4-BE49-F238E27FC236}">
                <a16:creationId xmlns:a16="http://schemas.microsoft.com/office/drawing/2014/main" id="{A4EB86C0-6580-46ED-8553-EF176DB730F4}"/>
              </a:ext>
            </a:extLst>
          </p:cNvPr>
          <p:cNvSpPr/>
          <p:nvPr/>
        </p:nvSpPr>
        <p:spPr>
          <a:xfrm>
            <a:off x="8451351" y="4218783"/>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תלמיד הישיבה</a:t>
            </a:r>
          </a:p>
        </p:txBody>
      </p:sp>
      <p:sp>
        <p:nvSpPr>
          <p:cNvPr id="13" name="מלבן: פינות מעוגלות 3">
            <a:extLst>
              <a:ext uri="{FF2B5EF4-FFF2-40B4-BE49-F238E27FC236}">
                <a16:creationId xmlns:a16="http://schemas.microsoft.com/office/drawing/2014/main" id="{A4EB86C0-6580-46ED-8553-EF176DB730F4}"/>
              </a:ext>
            </a:extLst>
          </p:cNvPr>
          <p:cNvSpPr/>
          <p:nvPr/>
        </p:nvSpPr>
        <p:spPr>
          <a:xfrm>
            <a:off x="1373552" y="1533627"/>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חנות ספרים</a:t>
            </a:r>
          </a:p>
        </p:txBody>
      </p:sp>
      <p:sp>
        <p:nvSpPr>
          <p:cNvPr id="14" name="מלבן: פינות מעוגלות 3">
            <a:extLst>
              <a:ext uri="{FF2B5EF4-FFF2-40B4-BE49-F238E27FC236}">
                <a16:creationId xmlns:a16="http://schemas.microsoft.com/office/drawing/2014/main" id="{A4EB86C0-6580-46ED-8553-EF176DB730F4}"/>
              </a:ext>
            </a:extLst>
          </p:cNvPr>
          <p:cNvSpPr/>
          <p:nvPr/>
        </p:nvSpPr>
        <p:spPr>
          <a:xfrm>
            <a:off x="1389685" y="4214847"/>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בגדי תינוקות</a:t>
            </a:r>
          </a:p>
        </p:txBody>
      </p:sp>
      <p:sp>
        <p:nvSpPr>
          <p:cNvPr id="15" name="מלבן: פינות מעוגלות 3">
            <a:extLst>
              <a:ext uri="{FF2B5EF4-FFF2-40B4-BE49-F238E27FC236}">
                <a16:creationId xmlns:a16="http://schemas.microsoft.com/office/drawing/2014/main" id="{A4EB86C0-6580-46ED-8553-EF176DB730F4}"/>
              </a:ext>
            </a:extLst>
          </p:cNvPr>
          <p:cNvSpPr/>
          <p:nvPr/>
        </p:nvSpPr>
        <p:spPr>
          <a:xfrm>
            <a:off x="1389685" y="2857304"/>
            <a:ext cx="2929180" cy="790413"/>
          </a:xfrm>
          <a:prstGeom prst="round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6">
                    <a:lumMod val="50000"/>
                  </a:schemeClr>
                </a:solidFill>
                <a:latin typeface="Arial" panose="020B0604020202020204" pitchFamily="34" charset="0"/>
                <a:cs typeface="+mj-cs"/>
              </a:rPr>
              <a:t>בית מרקחת</a:t>
            </a:r>
          </a:p>
        </p:txBody>
      </p:sp>
    </p:spTree>
    <p:extLst>
      <p:ext uri="{BB962C8B-B14F-4D97-AF65-F5344CB8AC3E}">
        <p14:creationId xmlns:p14="http://schemas.microsoft.com/office/powerpoint/2010/main" val="105721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4"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6143291" y="534547"/>
            <a:ext cx="5969391" cy="720000"/>
          </a:xfrm>
        </p:spPr>
        <p:txBody>
          <a:bodyPr/>
          <a:lstStyle/>
          <a:p>
            <a:r>
              <a:rPr lang="he-IL" dirty="0">
                <a:latin typeface="Calibri" panose="020F0502020204030204" pitchFamily="34" charset="0"/>
                <a:cs typeface="+mn-cs"/>
              </a:rPr>
              <a:t>מה למדנו? </a:t>
            </a:r>
          </a:p>
        </p:txBody>
      </p:sp>
      <p:sp>
        <p:nvSpPr>
          <p:cNvPr id="3" name="מציין מיקום טקסט 2"/>
          <p:cNvSpPr>
            <a:spLocks noGrp="1"/>
          </p:cNvSpPr>
          <p:nvPr>
            <p:ph type="body" sz="quarter" idx="3"/>
          </p:nvPr>
        </p:nvSpPr>
        <p:spPr>
          <a:xfrm>
            <a:off x="1874520" y="1455424"/>
            <a:ext cx="8537543" cy="540070"/>
          </a:xfrm>
        </p:spPr>
        <p:txBody>
          <a:bodyPr/>
          <a:lstStyle/>
          <a:p>
            <a:r>
              <a:rPr lang="he-IL" sz="3200" dirty="0">
                <a:latin typeface="Arial" panose="020B0604020202020204" pitchFamily="34" charset="0"/>
                <a:cs typeface="+mj-cs"/>
                <a:sym typeface="Varela Round"/>
              </a:rPr>
              <a:t>צירופים שמניים </a:t>
            </a:r>
            <a:endParaRPr lang="he-IL" sz="3200" dirty="0">
              <a:latin typeface="Arial" panose="020B0604020202020204" pitchFamily="34" charset="0"/>
              <a:cs typeface="+mj-cs"/>
            </a:endParaRPr>
          </a:p>
        </p:txBody>
      </p:sp>
      <p:sp>
        <p:nvSpPr>
          <p:cNvPr id="8" name="מציין מיקום תוכן 7"/>
          <p:cNvSpPr>
            <a:spLocks noGrp="1"/>
          </p:cNvSpPr>
          <p:nvPr>
            <p:ph sz="quarter" idx="4"/>
          </p:nvPr>
        </p:nvSpPr>
        <p:spPr>
          <a:xfrm>
            <a:off x="1874520" y="2011573"/>
            <a:ext cx="8822268" cy="4153058"/>
          </a:xfrm>
        </p:spPr>
        <p:txBody>
          <a:bodyPr>
            <a:normAutofit/>
          </a:bodyPr>
          <a:lstStyle/>
          <a:p>
            <a:pPr>
              <a:lnSpc>
                <a:spcPct val="200000"/>
              </a:lnSpc>
              <a:buClr>
                <a:srgbClr val="FF0000"/>
              </a:buClr>
              <a:buFont typeface="Wingdings" panose="05000000000000000000" pitchFamily="2" charset="2"/>
              <a:buChar char="ü"/>
            </a:pPr>
            <a:r>
              <a:rPr lang="he-IL" sz="3200" dirty="0">
                <a:solidFill>
                  <a:schemeClr val="accent6">
                    <a:lumMod val="75000"/>
                  </a:schemeClr>
                </a:solidFill>
                <a:latin typeface="Arial" panose="020B0604020202020204" pitchFamily="34" charset="0"/>
                <a:cs typeface="+mj-cs"/>
              </a:rPr>
              <a:t>סמיכות – נסמך וסומך</a:t>
            </a:r>
          </a:p>
          <a:p>
            <a:pPr>
              <a:lnSpc>
                <a:spcPct val="200000"/>
              </a:lnSpc>
              <a:buClr>
                <a:srgbClr val="FF0000"/>
              </a:buClr>
              <a:buFont typeface="Wingdings" panose="05000000000000000000" pitchFamily="2" charset="2"/>
              <a:buChar char="ü"/>
            </a:pPr>
            <a:r>
              <a:rPr lang="he-IL" sz="3200" dirty="0">
                <a:solidFill>
                  <a:schemeClr val="accent6">
                    <a:lumMod val="75000"/>
                  </a:schemeClr>
                </a:solidFill>
                <a:latin typeface="Arial" panose="020B0604020202020204" pitchFamily="34" charset="0"/>
                <a:cs typeface="+mj-cs"/>
              </a:rPr>
              <a:t>יידוע סמיכות</a:t>
            </a:r>
          </a:p>
          <a:p>
            <a:pPr>
              <a:lnSpc>
                <a:spcPct val="200000"/>
              </a:lnSpc>
              <a:buClr>
                <a:srgbClr val="FF0000"/>
              </a:buClr>
              <a:buFont typeface="Wingdings" panose="05000000000000000000" pitchFamily="2" charset="2"/>
              <a:buChar char="ü"/>
            </a:pPr>
            <a:r>
              <a:rPr lang="he-IL" sz="3200" dirty="0">
                <a:solidFill>
                  <a:schemeClr val="accent6">
                    <a:lumMod val="75000"/>
                  </a:schemeClr>
                </a:solidFill>
                <a:latin typeface="Arial" panose="020B0604020202020204" pitchFamily="34" charset="0"/>
                <a:cs typeface="+mj-cs"/>
              </a:rPr>
              <a:t>ריבוי סמיכות</a:t>
            </a:r>
          </a:p>
          <a:p>
            <a:pPr>
              <a:lnSpc>
                <a:spcPct val="200000"/>
              </a:lnSpc>
              <a:buClr>
                <a:srgbClr val="FF0000"/>
              </a:buClr>
            </a:pPr>
            <a:endParaRPr lang="he-IL"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91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EBA2261-5990-4F07-B564-2CE1A21FCE9B}"/>
              </a:ext>
            </a:extLst>
          </p:cNvPr>
          <p:cNvSpPr>
            <a:spLocks noGrp="1"/>
          </p:cNvSpPr>
          <p:nvPr>
            <p:ph type="ctrTitle"/>
          </p:nvPr>
        </p:nvSpPr>
        <p:spPr>
          <a:xfrm>
            <a:off x="118535" y="2141073"/>
            <a:ext cx="12192000" cy="1260000"/>
          </a:xfrm>
        </p:spPr>
        <p:txBody>
          <a:bodyPr/>
          <a:lstStyle/>
          <a:p>
            <a:r>
              <a:rPr lang="he-IL" sz="7200" dirty="0">
                <a:latin typeface="Arial" panose="020B0604020202020204" pitchFamily="34" charset="0"/>
                <a:cs typeface="+mn-cs"/>
              </a:rPr>
              <a:t>תודה על ההקשבה</a:t>
            </a:r>
          </a:p>
        </p:txBody>
      </p:sp>
    </p:spTree>
    <p:extLst>
      <p:ext uri="{BB962C8B-B14F-4D97-AF65-F5344CB8AC3E}">
        <p14:creationId xmlns:p14="http://schemas.microsoft.com/office/powerpoint/2010/main" val="303752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737D3E99-F113-4BB4-9097-B1002DE0F8D3}"/>
              </a:ext>
            </a:extLst>
          </p:cNvPr>
          <p:cNvSpPr>
            <a:spLocks noGrp="1"/>
          </p:cNvSpPr>
          <p:nvPr>
            <p:ph type="ctrTitle"/>
          </p:nvPr>
        </p:nvSpPr>
        <p:spPr>
          <a:xfrm>
            <a:off x="1289113" y="3743867"/>
            <a:ext cx="9613777" cy="1415378"/>
          </a:xfrm>
        </p:spPr>
        <p:txBody>
          <a:bodyPr vert="horz" wrap="none" lIns="36000" tIns="36000" rIns="36000" bIns="36000" rtlCol="1" anchor="ctr">
            <a:spAutoFit/>
          </a:bodyPr>
          <a:lstStyle/>
          <a:p>
            <a:pPr algn="r" rtl="1">
              <a:lnSpc>
                <a:spcPct val="150000"/>
              </a:lnSpc>
            </a:pPr>
            <a:r>
              <a:rPr lang="he-IL" sz="2000" dirty="0"/>
              <a:t>השימוש ביצירות במהלך שידור זה נעשה לפי סעיף 27א לחוק זכות יוצרים, תשס"ח-2007. </a:t>
            </a:r>
            <a:br>
              <a:rPr lang="en-US" sz="2000" dirty="0"/>
            </a:br>
            <a:r>
              <a:rPr lang="he-IL" sz="2000" dirty="0"/>
              <a:t>אם הינך בעל הזכויות באחת היצירות, באפשרותך לבקש מאיתנו לחדול מהשימוש ביצירה, </a:t>
            </a:r>
            <a:br>
              <a:rPr lang="en-US" sz="2000" dirty="0"/>
            </a:br>
            <a:r>
              <a:rPr lang="he-IL" sz="2000" dirty="0"/>
              <a:t>זאת באמצעות פנייה לדוא"ל </a:t>
            </a:r>
            <a:r>
              <a:rPr lang="en-US" sz="2000" dirty="0"/>
              <a:t>rights@education.gov.il</a:t>
            </a:r>
            <a:endParaRPr lang="he-IL" sz="2000" dirty="0"/>
          </a:p>
        </p:txBody>
      </p:sp>
      <p:sp>
        <p:nvSpPr>
          <p:cNvPr id="8" name="מלבן 7">
            <a:extLst>
              <a:ext uri="{FF2B5EF4-FFF2-40B4-BE49-F238E27FC236}">
                <a16:creationId xmlns:a16="http://schemas.microsoft.com/office/drawing/2014/main" id="{DFF735AD-340B-4FCF-969A-F904F6012CB9}"/>
              </a:ext>
            </a:extLst>
          </p:cNvPr>
          <p:cNvSpPr/>
          <p:nvPr/>
        </p:nvSpPr>
        <p:spPr>
          <a:xfrm>
            <a:off x="1273083" y="2661336"/>
            <a:ext cx="9645837" cy="743656"/>
          </a:xfrm>
          <a:prstGeom prst="rect">
            <a:avLst/>
          </a:prstGeom>
        </p:spPr>
        <p:txBody>
          <a:bodyPr wrap="none" lIns="36000" tIns="36000" rIns="36000" bIns="36000">
            <a:spAutoFit/>
          </a:bodyPr>
          <a:lstStyle/>
          <a:p>
            <a:pPr algn="ctr">
              <a:lnSpc>
                <a:spcPct val="150000"/>
              </a:lnSpc>
              <a:defRPr/>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7309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D7BAA7-2B3B-4EF4-8B7F-479EFA35F553}"/>
              </a:ext>
            </a:extLst>
          </p:cNvPr>
          <p:cNvSpPr>
            <a:spLocks noGrp="1"/>
          </p:cNvSpPr>
          <p:nvPr>
            <p:ph type="title"/>
          </p:nvPr>
        </p:nvSpPr>
        <p:spPr>
          <a:xfrm>
            <a:off x="2163390" y="206055"/>
            <a:ext cx="9642231" cy="720000"/>
          </a:xfrm>
        </p:spPr>
        <p:txBody>
          <a:bodyPr/>
          <a:lstStyle/>
          <a:p>
            <a:r>
              <a:rPr lang="he-IL" dirty="0">
                <a:latin typeface="Arial" panose="020B0604020202020204" pitchFamily="34" charset="0"/>
                <a:cs typeface="+mj-cs"/>
              </a:rPr>
              <a:t>משמעויות הסמיכות</a:t>
            </a:r>
          </a:p>
        </p:txBody>
      </p:sp>
      <p:sp>
        <p:nvSpPr>
          <p:cNvPr id="5" name="מלבן: פינות מעוגלות 4">
            <a:extLst>
              <a:ext uri="{FF2B5EF4-FFF2-40B4-BE49-F238E27FC236}">
                <a16:creationId xmlns:a16="http://schemas.microsoft.com/office/drawing/2014/main" id="{EFC02E79-AE98-440E-B8B2-F1F96C77EAB4}"/>
              </a:ext>
            </a:extLst>
          </p:cNvPr>
          <p:cNvSpPr/>
          <p:nvPr/>
        </p:nvSpPr>
        <p:spPr>
          <a:xfrm>
            <a:off x="6984506" y="2802897"/>
            <a:ext cx="2403334"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רחובות העיר</a:t>
            </a:r>
          </a:p>
          <a:p>
            <a:pPr algn="ctr"/>
            <a:r>
              <a:rPr lang="he-IL" sz="2400" dirty="0">
                <a:solidFill>
                  <a:schemeClr val="accent6">
                    <a:lumMod val="50000"/>
                  </a:schemeClr>
                </a:solidFill>
                <a:latin typeface="Arial" panose="020B0604020202020204" pitchFamily="34" charset="0"/>
              </a:rPr>
              <a:t>פנסי הרחוב</a:t>
            </a:r>
          </a:p>
        </p:txBody>
      </p:sp>
      <p:sp>
        <p:nvSpPr>
          <p:cNvPr id="6" name="מלבן: פינות מעוגלות 5">
            <a:extLst>
              <a:ext uri="{FF2B5EF4-FFF2-40B4-BE49-F238E27FC236}">
                <a16:creationId xmlns:a16="http://schemas.microsoft.com/office/drawing/2014/main" id="{5AA523DA-11B8-49E9-AB29-302C9BBE530E}"/>
              </a:ext>
            </a:extLst>
          </p:cNvPr>
          <p:cNvSpPr/>
          <p:nvPr/>
        </p:nvSpPr>
        <p:spPr>
          <a:xfrm>
            <a:off x="7232860" y="1455681"/>
            <a:ext cx="1726523" cy="755904"/>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שייכות</a:t>
            </a:r>
          </a:p>
        </p:txBody>
      </p:sp>
      <p:sp>
        <p:nvSpPr>
          <p:cNvPr id="7" name="מלבן: פינות מעוגלות 6">
            <a:extLst>
              <a:ext uri="{FF2B5EF4-FFF2-40B4-BE49-F238E27FC236}">
                <a16:creationId xmlns:a16="http://schemas.microsoft.com/office/drawing/2014/main" id="{DD0B301A-F159-40F9-A4D6-056DDCA79BD1}"/>
              </a:ext>
            </a:extLst>
          </p:cNvPr>
          <p:cNvSpPr/>
          <p:nvPr/>
        </p:nvSpPr>
        <p:spPr>
          <a:xfrm>
            <a:off x="4257131" y="1886337"/>
            <a:ext cx="1865376" cy="755904"/>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חומר</a:t>
            </a:r>
          </a:p>
        </p:txBody>
      </p:sp>
      <p:sp>
        <p:nvSpPr>
          <p:cNvPr id="8" name="מלבן: פינות מעוגלות 7">
            <a:extLst>
              <a:ext uri="{FF2B5EF4-FFF2-40B4-BE49-F238E27FC236}">
                <a16:creationId xmlns:a16="http://schemas.microsoft.com/office/drawing/2014/main" id="{7EFFB479-BF9F-49D7-BF8C-EAB3325102EA}"/>
              </a:ext>
            </a:extLst>
          </p:cNvPr>
          <p:cNvSpPr/>
          <p:nvPr/>
        </p:nvSpPr>
        <p:spPr>
          <a:xfrm>
            <a:off x="4048164" y="3332477"/>
            <a:ext cx="2283309"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טבעת זהב</a:t>
            </a:r>
          </a:p>
          <a:p>
            <a:pPr algn="ctr"/>
            <a:r>
              <a:rPr lang="he-IL" sz="2400" dirty="0">
                <a:solidFill>
                  <a:schemeClr val="accent6">
                    <a:lumMod val="50000"/>
                  </a:schemeClr>
                </a:solidFill>
                <a:latin typeface="Arial" panose="020B0604020202020204" pitchFamily="34" charset="0"/>
              </a:rPr>
              <a:t>לוח אבן</a:t>
            </a:r>
          </a:p>
        </p:txBody>
      </p:sp>
      <p:sp>
        <p:nvSpPr>
          <p:cNvPr id="9" name="מלבן: פינות מעוגלות 8">
            <a:extLst>
              <a:ext uri="{FF2B5EF4-FFF2-40B4-BE49-F238E27FC236}">
                <a16:creationId xmlns:a16="http://schemas.microsoft.com/office/drawing/2014/main" id="{23713A32-6AD3-4CE7-9E27-ABD24FD3B9E3}"/>
              </a:ext>
            </a:extLst>
          </p:cNvPr>
          <p:cNvSpPr/>
          <p:nvPr/>
        </p:nvSpPr>
        <p:spPr>
          <a:xfrm>
            <a:off x="1250564" y="2216418"/>
            <a:ext cx="2048259" cy="755904"/>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אמצעי</a:t>
            </a:r>
          </a:p>
        </p:txBody>
      </p:sp>
      <p:sp>
        <p:nvSpPr>
          <p:cNvPr id="10" name="מלבן: פינות מעוגלות 9">
            <a:extLst>
              <a:ext uri="{FF2B5EF4-FFF2-40B4-BE49-F238E27FC236}">
                <a16:creationId xmlns:a16="http://schemas.microsoft.com/office/drawing/2014/main" id="{8B833A94-C712-4359-9FC1-C66E5DCC75DB}"/>
              </a:ext>
            </a:extLst>
          </p:cNvPr>
          <p:cNvSpPr/>
          <p:nvPr/>
        </p:nvSpPr>
        <p:spPr>
          <a:xfrm>
            <a:off x="822960" y="3807180"/>
            <a:ext cx="2665403"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אוניית קיטור</a:t>
            </a:r>
          </a:p>
          <a:p>
            <a:pPr algn="ctr"/>
            <a:r>
              <a:rPr lang="he-IL" sz="2400" dirty="0">
                <a:solidFill>
                  <a:schemeClr val="accent6">
                    <a:lumMod val="50000"/>
                  </a:schemeClr>
                </a:solidFill>
                <a:latin typeface="Arial" panose="020B0604020202020204" pitchFamily="34" charset="0"/>
              </a:rPr>
              <a:t>תנור נפט</a:t>
            </a:r>
          </a:p>
        </p:txBody>
      </p:sp>
      <p:sp>
        <p:nvSpPr>
          <p:cNvPr id="21" name="חץ: למטה 20">
            <a:extLst>
              <a:ext uri="{FF2B5EF4-FFF2-40B4-BE49-F238E27FC236}">
                <a16:creationId xmlns:a16="http://schemas.microsoft.com/office/drawing/2014/main" id="{B5D7AC45-F175-4C3A-9A84-9B7E2E0A3ABF}"/>
              </a:ext>
            </a:extLst>
          </p:cNvPr>
          <p:cNvSpPr/>
          <p:nvPr/>
        </p:nvSpPr>
        <p:spPr>
          <a:xfrm>
            <a:off x="7997952" y="2365248"/>
            <a:ext cx="280416" cy="368924"/>
          </a:xfrm>
          <a:prstGeom prst="downArrow">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למטה 22">
            <a:extLst>
              <a:ext uri="{FF2B5EF4-FFF2-40B4-BE49-F238E27FC236}">
                <a16:creationId xmlns:a16="http://schemas.microsoft.com/office/drawing/2014/main" id="{8E908C3E-9AF2-48B0-B862-DF09F6B6C97C}"/>
              </a:ext>
            </a:extLst>
          </p:cNvPr>
          <p:cNvSpPr/>
          <p:nvPr/>
        </p:nvSpPr>
        <p:spPr>
          <a:xfrm>
            <a:off x="5076117" y="2787860"/>
            <a:ext cx="280416" cy="368924"/>
          </a:xfrm>
          <a:prstGeom prst="downArrow">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למטה 23">
            <a:extLst>
              <a:ext uri="{FF2B5EF4-FFF2-40B4-BE49-F238E27FC236}">
                <a16:creationId xmlns:a16="http://schemas.microsoft.com/office/drawing/2014/main" id="{4F2225DD-07F9-4BF2-BC88-76FA80A64527}"/>
              </a:ext>
            </a:extLst>
          </p:cNvPr>
          <p:cNvSpPr/>
          <p:nvPr/>
        </p:nvSpPr>
        <p:spPr>
          <a:xfrm>
            <a:off x="2134485" y="3148015"/>
            <a:ext cx="280416" cy="368924"/>
          </a:xfrm>
          <a:prstGeom prst="downArrow">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6" name="תמונה 25">
            <a:extLst>
              <a:ext uri="{FF2B5EF4-FFF2-40B4-BE49-F238E27FC236}">
                <a16:creationId xmlns:a16="http://schemas.microsoft.com/office/drawing/2014/main" id="{C15A131B-919A-45AC-A241-690CC988821A}"/>
              </a:ext>
            </a:extLst>
          </p:cNvPr>
          <p:cNvPicPr>
            <a:picLocks noChangeAspect="1"/>
          </p:cNvPicPr>
          <p:nvPr/>
        </p:nvPicPr>
        <p:blipFill>
          <a:blip r:embed="rId3"/>
          <a:stretch>
            <a:fillRect/>
          </a:stretch>
        </p:blipFill>
        <p:spPr>
          <a:xfrm>
            <a:off x="4405557" y="4547766"/>
            <a:ext cx="1621536" cy="1621536"/>
          </a:xfrm>
          <a:prstGeom prst="rect">
            <a:avLst/>
          </a:prstGeom>
        </p:spPr>
      </p:pic>
      <p:pic>
        <p:nvPicPr>
          <p:cNvPr id="27" name="תמונה 26">
            <a:extLst>
              <a:ext uri="{FF2B5EF4-FFF2-40B4-BE49-F238E27FC236}">
                <a16:creationId xmlns:a16="http://schemas.microsoft.com/office/drawing/2014/main" id="{73B84EFD-C003-446A-A9E1-2330F450EAC5}"/>
              </a:ext>
            </a:extLst>
          </p:cNvPr>
          <p:cNvPicPr>
            <a:picLocks noChangeAspect="1"/>
          </p:cNvPicPr>
          <p:nvPr/>
        </p:nvPicPr>
        <p:blipFill>
          <a:blip r:embed="rId4"/>
          <a:stretch>
            <a:fillRect/>
          </a:stretch>
        </p:blipFill>
        <p:spPr>
          <a:xfrm>
            <a:off x="1060237" y="5147195"/>
            <a:ext cx="2238586" cy="1279251"/>
          </a:xfrm>
          <a:prstGeom prst="rect">
            <a:avLst/>
          </a:prstGeom>
        </p:spPr>
      </p:pic>
      <p:pic>
        <p:nvPicPr>
          <p:cNvPr id="1026" name="Picture 2" descr="https://media.istockphoto.com/photos/berlin-cityscape-in-golden-autumn-afternoon-sun-picture-id1187191122?b=1&amp;k=6&amp;m=1187191122&amp;s=170667a&amp;w=0&amp;h=6dat3xXqDrWsvkn-wxaZVyRiV_Ev5dyN9xZMvMQxcv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3827" y="4378941"/>
            <a:ext cx="2111821" cy="140926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מציין מיקום תוכן 20">
            <a:extLst>
              <a:ext uri="{FF2B5EF4-FFF2-40B4-BE49-F238E27FC236}">
                <a16:creationId xmlns:a16="http://schemas.microsoft.com/office/drawing/2014/main" id="{9C60D46A-4581-4AE1-AC2C-91F590C3C8AD}"/>
              </a:ext>
            </a:extLst>
          </p:cNvPr>
          <p:cNvPicPr>
            <a:picLocks noGrp="1" noChangeAspect="1"/>
          </p:cNvPicPr>
          <p:nvPr>
            <p:ph sz="quarter" idx="4"/>
          </p:nvPr>
        </p:nvPicPr>
        <p:blipFill>
          <a:blip r:embed="rId3"/>
          <a:stretch>
            <a:fillRect/>
          </a:stretch>
        </p:blipFill>
        <p:spPr>
          <a:xfrm>
            <a:off x="1063519" y="4720522"/>
            <a:ext cx="2581275" cy="1771650"/>
          </a:xfrm>
          <a:prstGeom prst="rect">
            <a:avLst/>
          </a:prstGeom>
          <a:ln>
            <a:noFill/>
          </a:ln>
          <a:effectLst>
            <a:softEdge rad="127000"/>
          </a:effectLst>
        </p:spPr>
      </p:pic>
      <p:sp>
        <p:nvSpPr>
          <p:cNvPr id="11" name="מלבן: פינות מעוגלות 10">
            <a:extLst>
              <a:ext uri="{FF2B5EF4-FFF2-40B4-BE49-F238E27FC236}">
                <a16:creationId xmlns:a16="http://schemas.microsoft.com/office/drawing/2014/main" id="{69D12ECB-46D9-4F33-B78D-054FD32D40AC}"/>
              </a:ext>
            </a:extLst>
          </p:cNvPr>
          <p:cNvSpPr/>
          <p:nvPr/>
        </p:nvSpPr>
        <p:spPr>
          <a:xfrm>
            <a:off x="7542626" y="1262736"/>
            <a:ext cx="1641179" cy="7141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ייעוד/ מטרה</a:t>
            </a:r>
          </a:p>
        </p:txBody>
      </p:sp>
      <p:sp>
        <p:nvSpPr>
          <p:cNvPr id="12" name="מלבן: פינות מעוגלות 11">
            <a:extLst>
              <a:ext uri="{FF2B5EF4-FFF2-40B4-BE49-F238E27FC236}">
                <a16:creationId xmlns:a16="http://schemas.microsoft.com/office/drawing/2014/main" id="{344C9322-51C2-41E2-8CB7-D617BE28F5A6}"/>
              </a:ext>
            </a:extLst>
          </p:cNvPr>
          <p:cNvSpPr/>
          <p:nvPr/>
        </p:nvSpPr>
        <p:spPr>
          <a:xfrm>
            <a:off x="7243922" y="2589025"/>
            <a:ext cx="2555398"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מטוסי קרב</a:t>
            </a:r>
          </a:p>
          <a:p>
            <a:pPr algn="ctr"/>
            <a:r>
              <a:rPr lang="he-IL" sz="2400" dirty="0">
                <a:solidFill>
                  <a:schemeClr val="accent6">
                    <a:lumMod val="50000"/>
                  </a:schemeClr>
                </a:solidFill>
                <a:latin typeface="Arial" panose="020B0604020202020204" pitchFamily="34" charset="0"/>
              </a:rPr>
              <a:t>נושאת מטוסים</a:t>
            </a:r>
          </a:p>
        </p:txBody>
      </p:sp>
      <p:sp>
        <p:nvSpPr>
          <p:cNvPr id="13" name="מלבן: פינות מעוגלות 12">
            <a:extLst>
              <a:ext uri="{FF2B5EF4-FFF2-40B4-BE49-F238E27FC236}">
                <a16:creationId xmlns:a16="http://schemas.microsoft.com/office/drawing/2014/main" id="{69467C14-24A8-46F8-A789-BD03EC647CEB}"/>
              </a:ext>
            </a:extLst>
          </p:cNvPr>
          <p:cNvSpPr/>
          <p:nvPr/>
        </p:nvSpPr>
        <p:spPr>
          <a:xfrm>
            <a:off x="4668771" y="1552368"/>
            <a:ext cx="1804416" cy="7141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תכולה</a:t>
            </a:r>
          </a:p>
        </p:txBody>
      </p:sp>
      <p:sp>
        <p:nvSpPr>
          <p:cNvPr id="14" name="מלבן: פינות מעוגלות 13">
            <a:extLst>
              <a:ext uri="{FF2B5EF4-FFF2-40B4-BE49-F238E27FC236}">
                <a16:creationId xmlns:a16="http://schemas.microsoft.com/office/drawing/2014/main" id="{8EDDE3AE-2154-4C99-A1D0-5D0027E5B6AA}"/>
              </a:ext>
            </a:extLst>
          </p:cNvPr>
          <p:cNvSpPr/>
          <p:nvPr/>
        </p:nvSpPr>
        <p:spPr>
          <a:xfrm>
            <a:off x="4270629" y="2852000"/>
            <a:ext cx="2283309"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כוס קפה</a:t>
            </a:r>
          </a:p>
          <a:p>
            <a:pPr algn="ctr"/>
            <a:r>
              <a:rPr lang="he-IL" sz="2400" dirty="0">
                <a:solidFill>
                  <a:schemeClr val="accent6">
                    <a:lumMod val="50000"/>
                  </a:schemeClr>
                </a:solidFill>
                <a:latin typeface="Arial" panose="020B0604020202020204" pitchFamily="34" charset="0"/>
              </a:rPr>
              <a:t>מכולת אשפה</a:t>
            </a:r>
          </a:p>
        </p:txBody>
      </p:sp>
      <p:sp>
        <p:nvSpPr>
          <p:cNvPr id="15" name="מלבן: פינות מעוגלות 14">
            <a:extLst>
              <a:ext uri="{FF2B5EF4-FFF2-40B4-BE49-F238E27FC236}">
                <a16:creationId xmlns:a16="http://schemas.microsoft.com/office/drawing/2014/main" id="{243C62B2-3C8D-4827-BA73-93389C734AE5}"/>
              </a:ext>
            </a:extLst>
          </p:cNvPr>
          <p:cNvSpPr/>
          <p:nvPr/>
        </p:nvSpPr>
        <p:spPr>
          <a:xfrm>
            <a:off x="1387290" y="2093214"/>
            <a:ext cx="1867168" cy="71416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צורה</a:t>
            </a:r>
          </a:p>
        </p:txBody>
      </p:sp>
      <p:sp>
        <p:nvSpPr>
          <p:cNvPr id="16" name="מלבן: פינות מעוגלות 15">
            <a:extLst>
              <a:ext uri="{FF2B5EF4-FFF2-40B4-BE49-F238E27FC236}">
                <a16:creationId xmlns:a16="http://schemas.microsoft.com/office/drawing/2014/main" id="{BE5602DC-A4A5-470A-902E-4337457C2172}"/>
              </a:ext>
            </a:extLst>
          </p:cNvPr>
          <p:cNvSpPr/>
          <p:nvPr/>
        </p:nvSpPr>
        <p:spPr>
          <a:xfrm>
            <a:off x="1196220" y="3394544"/>
            <a:ext cx="2384425" cy="1059224"/>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tx2"/>
              </a:solidFill>
              <a:latin typeface="Arial" panose="020B0604020202020204" pitchFamily="34" charset="0"/>
              <a:cs typeface="Arial" panose="020B0604020202020204" pitchFamily="34" charset="0"/>
            </a:endParaRPr>
          </a:p>
          <a:p>
            <a:pPr algn="ctr"/>
            <a:r>
              <a:rPr lang="he-IL" sz="2400" dirty="0">
                <a:solidFill>
                  <a:schemeClr val="accent6">
                    <a:lumMod val="50000"/>
                  </a:schemeClr>
                </a:solidFill>
                <a:latin typeface="Arial" panose="020B0604020202020204" pitchFamily="34" charset="0"/>
              </a:rPr>
              <a:t>עיני שקד</a:t>
            </a:r>
          </a:p>
          <a:p>
            <a:pPr algn="ctr"/>
            <a:r>
              <a:rPr lang="he-IL" sz="2400" dirty="0">
                <a:solidFill>
                  <a:schemeClr val="accent6">
                    <a:lumMod val="50000"/>
                  </a:schemeClr>
                </a:solidFill>
                <a:latin typeface="Arial" panose="020B0604020202020204" pitchFamily="34" charset="0"/>
              </a:rPr>
              <a:t>עוגת קומות</a:t>
            </a:r>
          </a:p>
          <a:p>
            <a:pPr algn="ctr"/>
            <a:endParaRPr lang="he-IL" dirty="0">
              <a:latin typeface="Arial" panose="020B0604020202020204" pitchFamily="34" charset="0"/>
              <a:cs typeface="Arial" panose="020B0604020202020204" pitchFamily="34" charset="0"/>
            </a:endParaRPr>
          </a:p>
        </p:txBody>
      </p:sp>
      <p:pic>
        <p:nvPicPr>
          <p:cNvPr id="23" name="תמונה 22">
            <a:extLst>
              <a:ext uri="{FF2B5EF4-FFF2-40B4-BE49-F238E27FC236}">
                <a16:creationId xmlns:a16="http://schemas.microsoft.com/office/drawing/2014/main" id="{56FAC07F-5872-466F-9BE8-DEAA47D25846}"/>
              </a:ext>
            </a:extLst>
          </p:cNvPr>
          <p:cNvPicPr>
            <a:picLocks noChangeAspect="1"/>
          </p:cNvPicPr>
          <p:nvPr/>
        </p:nvPicPr>
        <p:blipFill>
          <a:blip r:embed="rId4"/>
          <a:stretch>
            <a:fillRect/>
          </a:stretch>
        </p:blipFill>
        <p:spPr>
          <a:xfrm>
            <a:off x="4084870" y="4268775"/>
            <a:ext cx="2714918" cy="1727090"/>
          </a:xfrm>
          <a:prstGeom prst="rect">
            <a:avLst/>
          </a:prstGeom>
          <a:ln>
            <a:noFill/>
          </a:ln>
          <a:effectLst>
            <a:softEdge rad="127000"/>
          </a:effectLst>
        </p:spPr>
      </p:pic>
      <p:pic>
        <p:nvPicPr>
          <p:cNvPr id="24" name="תמונה 23">
            <a:extLst>
              <a:ext uri="{FF2B5EF4-FFF2-40B4-BE49-F238E27FC236}">
                <a16:creationId xmlns:a16="http://schemas.microsoft.com/office/drawing/2014/main" id="{89323470-D444-4C59-A622-16314740FB15}"/>
              </a:ext>
            </a:extLst>
          </p:cNvPr>
          <p:cNvPicPr>
            <a:picLocks noChangeAspect="1"/>
          </p:cNvPicPr>
          <p:nvPr/>
        </p:nvPicPr>
        <p:blipFill>
          <a:blip r:embed="rId5"/>
          <a:stretch>
            <a:fillRect/>
          </a:stretch>
        </p:blipFill>
        <p:spPr>
          <a:xfrm>
            <a:off x="7102564" y="3802939"/>
            <a:ext cx="2521301" cy="1592732"/>
          </a:xfrm>
          <a:prstGeom prst="rect">
            <a:avLst/>
          </a:prstGeom>
          <a:ln>
            <a:noFill/>
          </a:ln>
          <a:effectLst>
            <a:softEdge rad="127000"/>
          </a:effectLst>
        </p:spPr>
      </p:pic>
      <p:pic>
        <p:nvPicPr>
          <p:cNvPr id="25" name="תמונה 24">
            <a:extLst>
              <a:ext uri="{FF2B5EF4-FFF2-40B4-BE49-F238E27FC236}">
                <a16:creationId xmlns:a16="http://schemas.microsoft.com/office/drawing/2014/main" id="{0CFF449E-CC66-4D27-8AF3-C7EF59441E5F}"/>
              </a:ext>
            </a:extLst>
          </p:cNvPr>
          <p:cNvPicPr>
            <a:picLocks noChangeAspect="1"/>
          </p:cNvPicPr>
          <p:nvPr/>
        </p:nvPicPr>
        <p:blipFill>
          <a:blip r:embed="rId6"/>
          <a:stretch>
            <a:fillRect/>
          </a:stretch>
        </p:blipFill>
        <p:spPr>
          <a:xfrm>
            <a:off x="8192512" y="2127135"/>
            <a:ext cx="341406" cy="402371"/>
          </a:xfrm>
          <a:prstGeom prst="rect">
            <a:avLst/>
          </a:prstGeom>
        </p:spPr>
      </p:pic>
      <p:pic>
        <p:nvPicPr>
          <p:cNvPr id="26" name="תמונה 25">
            <a:extLst>
              <a:ext uri="{FF2B5EF4-FFF2-40B4-BE49-F238E27FC236}">
                <a16:creationId xmlns:a16="http://schemas.microsoft.com/office/drawing/2014/main" id="{ECFB5592-7554-4DE6-ACE6-1BEB753148ED}"/>
              </a:ext>
            </a:extLst>
          </p:cNvPr>
          <p:cNvPicPr>
            <a:picLocks noChangeAspect="1"/>
          </p:cNvPicPr>
          <p:nvPr/>
        </p:nvPicPr>
        <p:blipFill>
          <a:blip r:embed="rId6"/>
          <a:stretch>
            <a:fillRect/>
          </a:stretch>
        </p:blipFill>
        <p:spPr>
          <a:xfrm>
            <a:off x="5349477" y="2361598"/>
            <a:ext cx="341406" cy="402371"/>
          </a:xfrm>
          <a:prstGeom prst="rect">
            <a:avLst/>
          </a:prstGeom>
        </p:spPr>
      </p:pic>
      <p:pic>
        <p:nvPicPr>
          <p:cNvPr id="27" name="תמונה 26">
            <a:extLst>
              <a:ext uri="{FF2B5EF4-FFF2-40B4-BE49-F238E27FC236}">
                <a16:creationId xmlns:a16="http://schemas.microsoft.com/office/drawing/2014/main" id="{FB05E9E8-AB0E-46D8-B36E-05FC778A0CBC}"/>
              </a:ext>
            </a:extLst>
          </p:cNvPr>
          <p:cNvPicPr>
            <a:picLocks noChangeAspect="1"/>
          </p:cNvPicPr>
          <p:nvPr/>
        </p:nvPicPr>
        <p:blipFill>
          <a:blip r:embed="rId6"/>
          <a:stretch>
            <a:fillRect/>
          </a:stretch>
        </p:blipFill>
        <p:spPr>
          <a:xfrm>
            <a:off x="2150184" y="2878314"/>
            <a:ext cx="341406" cy="402371"/>
          </a:xfrm>
          <a:prstGeom prst="rect">
            <a:avLst/>
          </a:prstGeom>
        </p:spPr>
      </p:pic>
      <p:sp>
        <p:nvSpPr>
          <p:cNvPr id="17" name="כותרת 1">
            <a:extLst>
              <a:ext uri="{FF2B5EF4-FFF2-40B4-BE49-F238E27FC236}">
                <a16:creationId xmlns:a16="http://schemas.microsoft.com/office/drawing/2014/main" id="{99D7BAA7-2B3B-4EF4-8B7F-479EFA35F553}"/>
              </a:ext>
            </a:extLst>
          </p:cNvPr>
          <p:cNvSpPr>
            <a:spLocks noGrp="1"/>
          </p:cNvSpPr>
          <p:nvPr>
            <p:ph type="title"/>
          </p:nvPr>
        </p:nvSpPr>
        <p:spPr>
          <a:xfrm>
            <a:off x="2163390" y="206055"/>
            <a:ext cx="9642231" cy="720000"/>
          </a:xfrm>
        </p:spPr>
        <p:txBody>
          <a:bodyPr/>
          <a:lstStyle/>
          <a:p>
            <a:r>
              <a:rPr lang="he-IL" dirty="0">
                <a:latin typeface="Arial" panose="020B0604020202020204" pitchFamily="34" charset="0"/>
                <a:cs typeface="+mj-cs"/>
              </a:rPr>
              <a:t>משמעויות הסמיכות</a:t>
            </a:r>
          </a:p>
        </p:txBody>
      </p:sp>
    </p:spTree>
    <p:extLst>
      <p:ext uri="{BB962C8B-B14F-4D97-AF65-F5344CB8AC3E}">
        <p14:creationId xmlns:p14="http://schemas.microsoft.com/office/powerpoint/2010/main" val="29399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מלבן: פינות מעוגלות 16">
            <a:extLst>
              <a:ext uri="{FF2B5EF4-FFF2-40B4-BE49-F238E27FC236}">
                <a16:creationId xmlns:a16="http://schemas.microsoft.com/office/drawing/2014/main" id="{C1DB0C84-BB4D-498E-80D5-D532A6DC8B69}"/>
              </a:ext>
            </a:extLst>
          </p:cNvPr>
          <p:cNvSpPr/>
          <p:nvPr/>
        </p:nvSpPr>
        <p:spPr>
          <a:xfrm>
            <a:off x="7545905" y="1759141"/>
            <a:ext cx="1865376" cy="799949"/>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שם פרטי</a:t>
            </a:r>
          </a:p>
        </p:txBody>
      </p:sp>
      <p:sp>
        <p:nvSpPr>
          <p:cNvPr id="18" name="מלבן: פינות מעוגלות 17">
            <a:extLst>
              <a:ext uri="{FF2B5EF4-FFF2-40B4-BE49-F238E27FC236}">
                <a16:creationId xmlns:a16="http://schemas.microsoft.com/office/drawing/2014/main" id="{688D7960-108D-4C26-91C3-E6AF77A4A723}"/>
              </a:ext>
            </a:extLst>
          </p:cNvPr>
          <p:cNvSpPr/>
          <p:nvPr/>
        </p:nvSpPr>
        <p:spPr>
          <a:xfrm>
            <a:off x="7433736" y="3516584"/>
            <a:ext cx="2060448"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הר מירון</a:t>
            </a:r>
          </a:p>
          <a:p>
            <a:pPr algn="ctr"/>
            <a:r>
              <a:rPr lang="he-IL" sz="2400" dirty="0">
                <a:solidFill>
                  <a:schemeClr val="accent6">
                    <a:lumMod val="50000"/>
                  </a:schemeClr>
                </a:solidFill>
                <a:latin typeface="Arial" panose="020B0604020202020204" pitchFamily="34" charset="0"/>
              </a:rPr>
              <a:t>נחל פולג</a:t>
            </a:r>
          </a:p>
        </p:txBody>
      </p:sp>
      <p:sp>
        <p:nvSpPr>
          <p:cNvPr id="19" name="מלבן: פינות מעוגלות 18">
            <a:extLst>
              <a:ext uri="{FF2B5EF4-FFF2-40B4-BE49-F238E27FC236}">
                <a16:creationId xmlns:a16="http://schemas.microsoft.com/office/drawing/2014/main" id="{B7627B8D-4BF2-4228-A5C1-5E82C43E29B8}"/>
              </a:ext>
            </a:extLst>
          </p:cNvPr>
          <p:cNvSpPr/>
          <p:nvPr/>
        </p:nvSpPr>
        <p:spPr>
          <a:xfrm>
            <a:off x="4264607" y="1727994"/>
            <a:ext cx="1682496" cy="831095"/>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הפלגה</a:t>
            </a:r>
          </a:p>
        </p:txBody>
      </p:sp>
      <p:sp>
        <p:nvSpPr>
          <p:cNvPr id="20" name="מלבן: פינות מעוגלות 19">
            <a:extLst>
              <a:ext uri="{FF2B5EF4-FFF2-40B4-BE49-F238E27FC236}">
                <a16:creationId xmlns:a16="http://schemas.microsoft.com/office/drawing/2014/main" id="{690E5879-A4C9-4D27-AED1-9A0DEB0561C5}"/>
              </a:ext>
            </a:extLst>
          </p:cNvPr>
          <p:cNvSpPr/>
          <p:nvPr/>
        </p:nvSpPr>
        <p:spPr>
          <a:xfrm>
            <a:off x="3487209" y="3516584"/>
            <a:ext cx="2695083" cy="1085088"/>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accent6">
                    <a:lumMod val="50000"/>
                  </a:schemeClr>
                </a:solidFill>
                <a:latin typeface="Arial" panose="020B0604020202020204" pitchFamily="34" charset="0"/>
              </a:rPr>
              <a:t>פלאי פלאים</a:t>
            </a:r>
          </a:p>
          <a:p>
            <a:pPr algn="ctr"/>
            <a:r>
              <a:rPr lang="he-IL" sz="2400" dirty="0">
                <a:solidFill>
                  <a:schemeClr val="accent6">
                    <a:lumMod val="50000"/>
                  </a:schemeClr>
                </a:solidFill>
                <a:latin typeface="Arial" panose="020B0604020202020204" pitchFamily="34" charset="0"/>
              </a:rPr>
              <a:t>קולי קולות</a:t>
            </a:r>
          </a:p>
        </p:txBody>
      </p:sp>
      <p:pic>
        <p:nvPicPr>
          <p:cNvPr id="21" name="מציין מיקום תוכן 20">
            <a:extLst>
              <a:ext uri="{FF2B5EF4-FFF2-40B4-BE49-F238E27FC236}">
                <a16:creationId xmlns:a16="http://schemas.microsoft.com/office/drawing/2014/main" id="{6C7186C7-8A72-4652-BFE0-C2649A495D26}"/>
              </a:ext>
            </a:extLst>
          </p:cNvPr>
          <p:cNvPicPr>
            <a:picLocks noGrp="1" noChangeAspect="1"/>
          </p:cNvPicPr>
          <p:nvPr>
            <p:ph sz="quarter" idx="4"/>
          </p:nvPr>
        </p:nvPicPr>
        <p:blipFill>
          <a:blip r:embed="rId3"/>
          <a:stretch>
            <a:fillRect/>
          </a:stretch>
        </p:blipFill>
        <p:spPr>
          <a:xfrm>
            <a:off x="8293257" y="2871301"/>
            <a:ext cx="341406" cy="402371"/>
          </a:xfrm>
          <a:prstGeom prst="rect">
            <a:avLst/>
          </a:prstGeom>
        </p:spPr>
      </p:pic>
      <p:pic>
        <p:nvPicPr>
          <p:cNvPr id="22" name="תמונה 21">
            <a:extLst>
              <a:ext uri="{FF2B5EF4-FFF2-40B4-BE49-F238E27FC236}">
                <a16:creationId xmlns:a16="http://schemas.microsoft.com/office/drawing/2014/main" id="{2DA7A4F6-36BA-45D3-AB57-9258E4B0CD5D}"/>
              </a:ext>
            </a:extLst>
          </p:cNvPr>
          <p:cNvPicPr>
            <a:picLocks noChangeAspect="1"/>
          </p:cNvPicPr>
          <p:nvPr/>
        </p:nvPicPr>
        <p:blipFill>
          <a:blip r:embed="rId3"/>
          <a:stretch>
            <a:fillRect/>
          </a:stretch>
        </p:blipFill>
        <p:spPr>
          <a:xfrm flipH="1">
            <a:off x="4935152" y="2871300"/>
            <a:ext cx="341406" cy="402371"/>
          </a:xfrm>
          <a:prstGeom prst="rect">
            <a:avLst/>
          </a:prstGeom>
        </p:spPr>
      </p:pic>
      <p:pic>
        <p:nvPicPr>
          <p:cNvPr id="1026" name="Picture 2" descr="נחל פולג – ויקיפדיה">
            <a:extLst>
              <a:ext uri="{FF2B5EF4-FFF2-40B4-BE49-F238E27FC236}">
                <a16:creationId xmlns:a16="http://schemas.microsoft.com/office/drawing/2014/main" id="{A57B72FB-A22D-40FA-B507-BAF8E4FFE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306" y="4844585"/>
            <a:ext cx="3423097" cy="1824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כותרת 1">
            <a:extLst>
              <a:ext uri="{FF2B5EF4-FFF2-40B4-BE49-F238E27FC236}">
                <a16:creationId xmlns:a16="http://schemas.microsoft.com/office/drawing/2014/main" id="{99D7BAA7-2B3B-4EF4-8B7F-479EFA35F553}"/>
              </a:ext>
            </a:extLst>
          </p:cNvPr>
          <p:cNvSpPr>
            <a:spLocks noGrp="1"/>
          </p:cNvSpPr>
          <p:nvPr>
            <p:ph type="title"/>
          </p:nvPr>
        </p:nvSpPr>
        <p:spPr>
          <a:xfrm>
            <a:off x="2163390" y="206055"/>
            <a:ext cx="9642231" cy="720000"/>
          </a:xfrm>
        </p:spPr>
        <p:txBody>
          <a:bodyPr/>
          <a:lstStyle/>
          <a:p>
            <a:r>
              <a:rPr lang="he-IL" dirty="0">
                <a:latin typeface="Arial" panose="020B0604020202020204" pitchFamily="34" charset="0"/>
                <a:cs typeface="+mj-cs"/>
              </a:rPr>
              <a:t>משמעויות הסמיכות</a:t>
            </a:r>
          </a:p>
        </p:txBody>
      </p:sp>
    </p:spTree>
    <p:extLst>
      <p:ext uri="{BB962C8B-B14F-4D97-AF65-F5344CB8AC3E}">
        <p14:creationId xmlns:p14="http://schemas.microsoft.com/office/powerpoint/2010/main" val="9887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D3D390-3AC7-4608-8B37-4A245A139E4B}"/>
              </a:ext>
            </a:extLst>
          </p:cNvPr>
          <p:cNvSpPr>
            <a:spLocks noGrp="1"/>
          </p:cNvSpPr>
          <p:nvPr>
            <p:ph type="title"/>
          </p:nvPr>
        </p:nvSpPr>
        <p:spPr>
          <a:xfrm>
            <a:off x="2201426" y="213094"/>
            <a:ext cx="9642231" cy="720000"/>
          </a:xfrm>
        </p:spPr>
        <p:txBody>
          <a:bodyPr/>
          <a:lstStyle/>
          <a:p>
            <a:br>
              <a:rPr lang="he-IL" dirty="0"/>
            </a:br>
            <a:r>
              <a:rPr lang="he-IL" dirty="0">
                <a:latin typeface="Calibri" panose="020F0502020204030204" pitchFamily="34" charset="0"/>
                <a:cs typeface="+mj-cs"/>
              </a:rPr>
              <a:t>הערך - סְמִיכוּת (סמיכות)</a:t>
            </a:r>
            <a:br>
              <a:rPr lang="he-IL" dirty="0">
                <a:latin typeface="Calibri" panose="020F0502020204030204" pitchFamily="34" charset="0"/>
                <a:cs typeface="Calibri" panose="020F0502020204030204" pitchFamily="34" charset="0"/>
              </a:rPr>
            </a:br>
            <a:endParaRPr lang="he-IL" dirty="0">
              <a:latin typeface="Calibri" panose="020F0502020204030204" pitchFamily="34" charset="0"/>
              <a:cs typeface="Calibri" panose="020F0502020204030204" pitchFamily="34" charset="0"/>
            </a:endParaRPr>
          </a:p>
        </p:txBody>
      </p:sp>
      <p:sp>
        <p:nvSpPr>
          <p:cNvPr id="4" name="מציין מיקום תוכן 3">
            <a:extLst>
              <a:ext uri="{FF2B5EF4-FFF2-40B4-BE49-F238E27FC236}">
                <a16:creationId xmlns:a16="http://schemas.microsoft.com/office/drawing/2014/main" id="{71ED1058-5AA0-4E77-886E-F9B1BAD492FE}"/>
              </a:ext>
            </a:extLst>
          </p:cNvPr>
          <p:cNvSpPr>
            <a:spLocks noGrp="1"/>
          </p:cNvSpPr>
          <p:nvPr>
            <p:ph sz="quarter" idx="4"/>
          </p:nvPr>
        </p:nvSpPr>
        <p:spPr>
          <a:xfrm>
            <a:off x="1913466" y="1973851"/>
            <a:ext cx="9037561" cy="4152517"/>
          </a:xfrm>
        </p:spPr>
        <p:txBody>
          <a:bodyPr>
            <a:normAutofit/>
          </a:bodyPr>
          <a:lstStyle/>
          <a:p>
            <a:pPr marL="96848" indent="0" fontAlgn="base">
              <a:buNone/>
            </a:pPr>
            <a:r>
              <a:rPr lang="he-IL" b="1" dirty="0">
                <a:latin typeface="Arial" panose="020B0604020202020204" pitchFamily="34" charset="0"/>
                <a:cs typeface="+mj-cs"/>
              </a:rPr>
              <a:t>סְמִיכוּת (סמיכות) -</a:t>
            </a:r>
            <a:r>
              <a:rPr lang="he-IL" dirty="0">
                <a:latin typeface="Arial" panose="020B0604020202020204" pitchFamily="34" charset="0"/>
                <a:cs typeface="+mj-cs"/>
              </a:rPr>
              <a:t>נקבה;  </a:t>
            </a:r>
            <a:r>
              <a:rPr lang="he-IL" b="1" dirty="0">
                <a:latin typeface="Arial" panose="020B0604020202020204" pitchFamily="34" charset="0"/>
                <a:cs typeface="+mj-cs"/>
              </a:rPr>
              <a:t>שורש </a:t>
            </a:r>
            <a:r>
              <a:rPr lang="he-IL" dirty="0">
                <a:latin typeface="Arial" panose="020B0604020202020204" pitchFamily="34" charset="0"/>
                <a:cs typeface="+mj-cs"/>
              </a:rPr>
              <a:t>סמך;  </a:t>
            </a:r>
            <a:r>
              <a:rPr lang="he-IL" b="1" dirty="0">
                <a:latin typeface="Arial" panose="020B0604020202020204" pitchFamily="34" charset="0"/>
                <a:cs typeface="+mj-cs"/>
              </a:rPr>
              <a:t>נטייה</a:t>
            </a:r>
            <a:r>
              <a:rPr lang="he-IL" dirty="0">
                <a:latin typeface="Arial" panose="020B0604020202020204" pitchFamily="34" charset="0"/>
                <a:cs typeface="+mj-cs"/>
              </a:rPr>
              <a:t> סמיכויות </a:t>
            </a:r>
          </a:p>
          <a:p>
            <a:pPr fontAlgn="base">
              <a:lnSpc>
                <a:spcPct val="170000"/>
              </a:lnSpc>
              <a:buClr>
                <a:srgbClr val="FF0000"/>
              </a:buClr>
              <a:buFont typeface="Wingdings" panose="05000000000000000000" pitchFamily="2" charset="2"/>
              <a:buChar char="ü"/>
            </a:pPr>
            <a:r>
              <a:rPr lang="he-IL" dirty="0">
                <a:latin typeface="Arial" panose="020B0604020202020204" pitchFamily="34" charset="0"/>
                <a:cs typeface="+mj-cs"/>
              </a:rPr>
              <a:t>קִרבה</a:t>
            </a:r>
          </a:p>
          <a:p>
            <a:pPr fontAlgn="base">
              <a:lnSpc>
                <a:spcPct val="170000"/>
              </a:lnSpc>
              <a:buClr>
                <a:srgbClr val="FF0000"/>
              </a:buClr>
              <a:buFont typeface="Wingdings" panose="05000000000000000000" pitchFamily="2" charset="2"/>
              <a:buChar char="ü"/>
            </a:pPr>
            <a:r>
              <a:rPr lang="he-IL" dirty="0">
                <a:latin typeface="Arial" panose="020B0604020202020204" pitchFamily="34" charset="0"/>
                <a:cs typeface="+mj-cs"/>
              </a:rPr>
              <a:t>סמיכה (לרַבָּנות)  </a:t>
            </a:r>
          </a:p>
          <a:p>
            <a:pPr fontAlgn="base">
              <a:lnSpc>
                <a:spcPct val="170000"/>
              </a:lnSpc>
              <a:buClr>
                <a:srgbClr val="FF0000"/>
              </a:buClr>
              <a:buFont typeface="Wingdings" panose="05000000000000000000" pitchFamily="2" charset="2"/>
              <a:buChar char="ü"/>
            </a:pPr>
            <a:r>
              <a:rPr lang="he-IL" dirty="0">
                <a:latin typeface="Arial" panose="020B0604020202020204" pitchFamily="34" charset="0"/>
                <a:cs typeface="+mj-cs"/>
              </a:rPr>
              <a:t>צפיפות, תכונתו של דבר סָמִיך  </a:t>
            </a:r>
          </a:p>
          <a:p>
            <a:pPr fontAlgn="base">
              <a:lnSpc>
                <a:spcPct val="170000"/>
              </a:lnSpc>
              <a:buClr>
                <a:srgbClr val="FF0000"/>
              </a:buClr>
              <a:buFont typeface="Wingdings" panose="05000000000000000000" pitchFamily="2" charset="2"/>
              <a:buChar char="ü"/>
            </a:pPr>
            <a:r>
              <a:rPr lang="he-IL" b="1" dirty="0">
                <a:solidFill>
                  <a:schemeClr val="accent1">
                    <a:lumMod val="50000"/>
                  </a:schemeClr>
                </a:solidFill>
                <a:latin typeface="Arial" panose="020B0604020202020204" pitchFamily="34" charset="0"/>
                <a:cs typeface="+mj-cs"/>
              </a:rPr>
              <a:t>רצף של שני שמות עצם ביחס של נסמך וסומך(בדקדוק).</a:t>
            </a:r>
            <a:r>
              <a:rPr lang="he-IL" dirty="0">
                <a:solidFill>
                  <a:schemeClr val="accent1">
                    <a:lumMod val="50000"/>
                  </a:schemeClr>
                </a:solidFill>
                <a:latin typeface="Arial" panose="020B0604020202020204" pitchFamily="34" charset="0"/>
                <a:cs typeface="+mj-cs"/>
              </a:rPr>
              <a:t>                                         </a:t>
            </a:r>
          </a:p>
          <a:p>
            <a:pPr marL="96848" indent="0">
              <a:buNone/>
            </a:pPr>
            <a:r>
              <a:rPr lang="he-IL" dirty="0">
                <a:latin typeface="Arial" panose="020B0604020202020204" pitchFamily="34" charset="0"/>
                <a:cs typeface="Arial" panose="020B0604020202020204" pitchFamily="34" charset="0"/>
              </a:rPr>
              <a:t>                          </a:t>
            </a:r>
          </a:p>
          <a:p>
            <a:pPr marL="96848" indent="0">
              <a:buNone/>
            </a:pPr>
            <a:r>
              <a:rPr lang="he-IL" dirty="0">
                <a:latin typeface="Arial" panose="020B0604020202020204" pitchFamily="34" charset="0"/>
                <a:cs typeface="Arial" panose="020B0604020202020204" pitchFamily="34" charset="0"/>
              </a:rPr>
              <a:t>                             </a:t>
            </a:r>
          </a:p>
        </p:txBody>
      </p:sp>
      <p:sp>
        <p:nvSpPr>
          <p:cNvPr id="8" name="כותרת 1">
            <a:extLst>
              <a:ext uri="{FF2B5EF4-FFF2-40B4-BE49-F238E27FC236}">
                <a16:creationId xmlns:a16="http://schemas.microsoft.com/office/drawing/2014/main" id="{C7D3D390-3AC7-4608-8B37-4A245A139E4B}"/>
              </a:ext>
            </a:extLst>
          </p:cNvPr>
          <p:cNvSpPr txBox="1">
            <a:spLocks/>
          </p:cNvSpPr>
          <p:nvPr/>
        </p:nvSpPr>
        <p:spPr>
          <a:xfrm>
            <a:off x="7165310" y="1135446"/>
            <a:ext cx="3785717" cy="720000"/>
          </a:xfrm>
          <a:prstGeom prst="rect">
            <a:avLst/>
          </a:prstGeo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br>
              <a:rPr lang="he-IL" sz="4000" dirty="0"/>
            </a:br>
            <a:r>
              <a:rPr lang="he-IL" sz="3600" dirty="0">
                <a:solidFill>
                  <a:srgbClr val="00B0F0"/>
                </a:solidFill>
                <a:latin typeface="Calibri" panose="020F0502020204030204" pitchFamily="34" charset="0"/>
                <a:cs typeface="+mj-cs"/>
              </a:rPr>
              <a:t>הגדרה מן  המילון</a:t>
            </a:r>
            <a:br>
              <a:rPr lang="he-IL" sz="4000" dirty="0">
                <a:solidFill>
                  <a:srgbClr val="00B0F0"/>
                </a:solidFill>
                <a:latin typeface="Calibri" panose="020F0502020204030204" pitchFamily="34" charset="0"/>
                <a:cs typeface="Calibri" panose="020F0502020204030204" pitchFamily="34" charset="0"/>
              </a:rPr>
            </a:br>
            <a:endParaRPr lang="he-IL" sz="4000"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886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CD3B99-3333-45D0-A778-2284E91C91B6}"/>
              </a:ext>
            </a:extLst>
          </p:cNvPr>
          <p:cNvSpPr>
            <a:spLocks noGrp="1"/>
          </p:cNvSpPr>
          <p:nvPr>
            <p:ph type="title"/>
          </p:nvPr>
        </p:nvSpPr>
        <p:spPr>
          <a:xfrm>
            <a:off x="2431235" y="193383"/>
            <a:ext cx="9642231" cy="720000"/>
          </a:xfrm>
        </p:spPr>
        <p:txBody>
          <a:bodyPr/>
          <a:lstStyle/>
          <a:p>
            <a:r>
              <a:rPr lang="he-IL" dirty="0">
                <a:solidFill>
                  <a:schemeClr val="accent6">
                    <a:lumMod val="75000"/>
                  </a:schemeClr>
                </a:solidFill>
                <a:latin typeface="Calibri" panose="020F0502020204030204" pitchFamily="34" charset="0"/>
                <a:cs typeface="+mn-cs"/>
              </a:rPr>
              <a:t>הצירוף השמני - סמיכות</a:t>
            </a:r>
          </a:p>
        </p:txBody>
      </p:sp>
      <p:sp>
        <p:nvSpPr>
          <p:cNvPr id="4" name="מציין מיקום תוכן 3">
            <a:extLst>
              <a:ext uri="{FF2B5EF4-FFF2-40B4-BE49-F238E27FC236}">
                <a16:creationId xmlns:a16="http://schemas.microsoft.com/office/drawing/2014/main" id="{2D8AD8E2-180F-434C-A0E6-7C1C9794AFA7}"/>
              </a:ext>
            </a:extLst>
          </p:cNvPr>
          <p:cNvSpPr>
            <a:spLocks noGrp="1"/>
          </p:cNvSpPr>
          <p:nvPr>
            <p:ph sz="quarter" idx="4"/>
          </p:nvPr>
        </p:nvSpPr>
        <p:spPr>
          <a:xfrm>
            <a:off x="-1" y="624776"/>
            <a:ext cx="12073467" cy="5114138"/>
          </a:xfrm>
        </p:spPr>
        <p:txBody>
          <a:bodyPr>
            <a:noAutofit/>
          </a:bodyPr>
          <a:lstStyle/>
          <a:p>
            <a:pPr marL="96848" indent="0">
              <a:buNone/>
            </a:pPr>
            <a:endParaRPr lang="he-IL" b="1" dirty="0">
              <a:latin typeface="Arial" panose="020B0604020202020204" pitchFamily="34" charset="0"/>
              <a:cs typeface="+mj-cs"/>
            </a:endParaRPr>
          </a:p>
          <a:p>
            <a:pPr marL="96848" indent="0">
              <a:lnSpc>
                <a:spcPct val="160000"/>
              </a:lnSpc>
              <a:buNone/>
            </a:pPr>
            <a:r>
              <a:rPr lang="he-IL" sz="2800" b="1" dirty="0">
                <a:latin typeface="Arial" panose="020B0604020202020204" pitchFamily="34" charset="0"/>
                <a:cs typeface="+mj-cs"/>
              </a:rPr>
              <a:t>צירוף סמיכות  הוא  צירוף של שתי מילים סמוכות זו לזו המהוות יחד  </a:t>
            </a:r>
            <a:r>
              <a:rPr lang="he-IL" sz="2800" b="1" dirty="0">
                <a:solidFill>
                  <a:srgbClr val="FF0000"/>
                </a:solidFill>
                <a:latin typeface="Arial" panose="020B0604020202020204" pitchFamily="34" charset="0"/>
                <a:cs typeface="+mj-cs"/>
              </a:rPr>
              <a:t>יחידה לשונית  אחת </a:t>
            </a:r>
            <a:r>
              <a:rPr lang="he-IL" sz="2800" b="1" dirty="0">
                <a:latin typeface="Arial" panose="020B0604020202020204" pitchFamily="34" charset="0"/>
                <a:cs typeface="+mj-cs"/>
              </a:rPr>
              <a:t>.</a:t>
            </a:r>
          </a:p>
          <a:p>
            <a:pPr marL="96848" indent="0">
              <a:lnSpc>
                <a:spcPct val="160000"/>
              </a:lnSpc>
              <a:buNone/>
            </a:pPr>
            <a:r>
              <a:rPr lang="he-IL" sz="2800" b="1" dirty="0">
                <a:latin typeface="Arial" panose="020B0604020202020204" pitchFamily="34" charset="0"/>
                <a:cs typeface="+mj-cs"/>
              </a:rPr>
              <a:t>המילה הראשונה נקראת  </a:t>
            </a:r>
            <a:r>
              <a:rPr lang="he-IL" sz="2800" b="1" dirty="0">
                <a:solidFill>
                  <a:srgbClr val="FF0000"/>
                </a:solidFill>
                <a:latin typeface="Arial" panose="020B0604020202020204" pitchFamily="34" charset="0"/>
                <a:cs typeface="+mj-cs"/>
              </a:rPr>
              <a:t> נסמך </a:t>
            </a:r>
            <a:r>
              <a:rPr lang="he-IL" sz="2800" dirty="0">
                <a:latin typeface="Arial" panose="020B0604020202020204" pitchFamily="34" charset="0"/>
                <a:cs typeface="+mj-cs"/>
              </a:rPr>
              <a:t>, והיא משמשת גרעין של הצירוף,   המילה השנייה היא   </a:t>
            </a:r>
            <a:r>
              <a:rPr lang="he-IL" sz="2800" b="1" dirty="0">
                <a:solidFill>
                  <a:srgbClr val="FF0000"/>
                </a:solidFill>
                <a:latin typeface="Arial" panose="020B0604020202020204" pitchFamily="34" charset="0"/>
                <a:cs typeface="+mj-cs"/>
              </a:rPr>
              <a:t> סומך </a:t>
            </a:r>
            <a:r>
              <a:rPr lang="he-IL" sz="2800" dirty="0">
                <a:latin typeface="Arial" panose="020B0604020202020204" pitchFamily="34" charset="0"/>
                <a:cs typeface="+mj-cs"/>
              </a:rPr>
              <a:t>.</a:t>
            </a:r>
          </a:p>
          <a:p>
            <a:pPr marL="96848" indent="0">
              <a:lnSpc>
                <a:spcPct val="160000"/>
              </a:lnSpc>
              <a:buNone/>
            </a:pPr>
            <a:r>
              <a:rPr lang="he-IL" sz="2800" dirty="0">
                <a:latin typeface="Arial" panose="020B0604020202020204" pitchFamily="34" charset="0"/>
                <a:cs typeface="+mj-cs"/>
              </a:rPr>
              <a:t>(אפשר לזכור זאת בעזרת ראשי התיבות </a:t>
            </a:r>
            <a:r>
              <a:rPr lang="he-IL" sz="2800" b="1" dirty="0" err="1">
                <a:solidFill>
                  <a:srgbClr val="FF0000"/>
                </a:solidFill>
                <a:latin typeface="Arial" panose="020B0604020202020204" pitchFamily="34" charset="0"/>
                <a:cs typeface="+mj-cs"/>
              </a:rPr>
              <a:t>נ"ס</a:t>
            </a:r>
            <a:r>
              <a:rPr lang="he-IL" sz="2800" dirty="0">
                <a:latin typeface="Arial" panose="020B0604020202020204" pitchFamily="34" charset="0"/>
                <a:cs typeface="+mj-cs"/>
              </a:rPr>
              <a:t>: נסמך סומך). </a:t>
            </a:r>
          </a:p>
          <a:p>
            <a:pPr marL="96848" indent="0">
              <a:lnSpc>
                <a:spcPct val="160000"/>
              </a:lnSpc>
              <a:buNone/>
            </a:pPr>
            <a:r>
              <a:rPr lang="he-IL" sz="2800" dirty="0">
                <a:latin typeface="Arial" panose="020B0604020202020204" pitchFamily="34" charset="0"/>
                <a:cs typeface="+mj-cs"/>
              </a:rPr>
              <a:t>למבנה זה – הנתפס כאמור כ</a:t>
            </a:r>
            <a:r>
              <a:rPr lang="he-IL" sz="2800" b="1" dirty="0">
                <a:latin typeface="Arial" panose="020B0604020202020204" pitchFamily="34" charset="0"/>
                <a:cs typeface="+mj-cs"/>
              </a:rPr>
              <a:t> </a:t>
            </a:r>
            <a:r>
              <a:rPr lang="he-IL" sz="2800" b="1" dirty="0">
                <a:solidFill>
                  <a:srgbClr val="FF0000"/>
                </a:solidFill>
                <a:latin typeface="Arial" panose="020B0604020202020204" pitchFamily="34" charset="0"/>
                <a:cs typeface="+mj-cs"/>
              </a:rPr>
              <a:t>יחידה אחת  </a:t>
            </a:r>
            <a:r>
              <a:rPr lang="he-IL" sz="2800" dirty="0">
                <a:latin typeface="Arial" panose="020B0604020202020204" pitchFamily="34" charset="0"/>
                <a:cs typeface="+mj-cs"/>
              </a:rPr>
              <a:t>מבחינות מסוימות  יש כמה כללים.</a:t>
            </a:r>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a:p>
            <a:endParaRPr lang="he-IL" dirty="0">
              <a:latin typeface="Arial" panose="020B060402020202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B5B395EF-0E3A-4DC8-BB80-B4B07BE13B01}"/>
              </a:ext>
            </a:extLst>
          </p:cNvPr>
          <p:cNvSpPr txBox="1"/>
          <p:nvPr/>
        </p:nvSpPr>
        <p:spPr>
          <a:xfrm>
            <a:off x="10741152" y="1201990"/>
            <a:ext cx="1450848" cy="902208"/>
          </a:xfrm>
          <a:prstGeom prst="rect">
            <a:avLst/>
          </a:prstGeom>
          <a:noFill/>
        </p:spPr>
        <p:txBody>
          <a:bodyPr wrap="square" rtlCol="1">
            <a:spAutoFit/>
          </a:bodyPr>
          <a:lstStyle/>
          <a:p>
            <a:endParaRPr lang="he-IL" dirty="0"/>
          </a:p>
        </p:txBody>
      </p:sp>
    </p:spTree>
    <p:extLst>
      <p:ext uri="{BB962C8B-B14F-4D97-AF65-F5344CB8AC3E}">
        <p14:creationId xmlns:p14="http://schemas.microsoft.com/office/powerpoint/2010/main" val="464045322"/>
      </p:ext>
    </p:extLst>
  </p:cSld>
  <p:clrMapOvr>
    <a:masterClrMapping/>
  </p:clrMapOvr>
</p:sld>
</file>

<file path=ppt/theme/theme1.xml><?xml version="1.0" encoding="utf-8"?>
<a:theme xmlns:a="http://schemas.openxmlformats.org/drawingml/2006/main" name="ערכת נושא Office">
  <a:themeElements>
    <a:clrScheme name="התאמה אישית 44">
      <a:dk1>
        <a:sysClr val="windowText" lastClr="000000"/>
      </a:dk1>
      <a:lt1>
        <a:sysClr val="window" lastClr="FFFFFF"/>
      </a:lt1>
      <a:dk2>
        <a:srgbClr val="3D3D3D"/>
      </a:dk2>
      <a:lt2>
        <a:srgbClr val="EBEBEB"/>
      </a:lt2>
      <a:accent1>
        <a:srgbClr val="003296"/>
      </a:accent1>
      <a:accent2>
        <a:srgbClr val="EF0D5E"/>
      </a:accent2>
      <a:accent3>
        <a:srgbClr val="B2324B"/>
      </a:accent3>
      <a:accent4>
        <a:srgbClr val="92C7DC"/>
      </a:accent4>
      <a:accent5>
        <a:srgbClr val="66B1CE"/>
      </a:accent5>
      <a:accent6>
        <a:srgbClr val="40619D"/>
      </a:accent6>
      <a:hlink>
        <a:srgbClr val="828282"/>
      </a:hlink>
      <a:folHlink>
        <a:srgbClr val="A5A5A5"/>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11787</TotalTime>
  <Words>2127</Words>
  <Application>Microsoft Office PowerPoint</Application>
  <PresentationFormat>מסך רחב</PresentationFormat>
  <Paragraphs>462</Paragraphs>
  <Slides>42</Slides>
  <Notes>40</Notes>
  <HiddenSlides>0</HiddenSlides>
  <MMClips>9</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42</vt:i4>
      </vt:variant>
    </vt:vector>
  </HeadingPairs>
  <TitlesOfParts>
    <vt:vector size="48" baseType="lpstr">
      <vt:lpstr>Arial</vt:lpstr>
      <vt:lpstr>Calibri</vt:lpstr>
      <vt:lpstr>Cambria Math</vt:lpstr>
      <vt:lpstr>Varela Round</vt:lpstr>
      <vt:lpstr>Wingdings</vt:lpstr>
      <vt:lpstr>ערכת נושא Office</vt:lpstr>
      <vt:lpstr>מערכת שיעורים למגזר החרדי</vt:lpstr>
      <vt:lpstr>צירופים שמניים - סמיכות</vt:lpstr>
      <vt:lpstr>מה נלמד היום ?</vt:lpstr>
      <vt:lpstr>סמיכות</vt:lpstr>
      <vt:lpstr>משמעויות הסמיכות</vt:lpstr>
      <vt:lpstr>משמעויות הסמיכות</vt:lpstr>
      <vt:lpstr>משמעויות הסמיכות</vt:lpstr>
      <vt:lpstr> הערך - סְמִיכוּת (סמיכות) </vt:lpstr>
      <vt:lpstr>הצירוף השמני - סמיכות</vt:lpstr>
      <vt:lpstr>הסמיכות – הנסמך והסומך</vt:lpstr>
      <vt:lpstr>הנסמך והסומך</vt:lpstr>
      <vt:lpstr>סמיכות בשמות של ספרים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יידוע הסמיכות</vt:lpstr>
      <vt:lpstr>דַּרְכֵי היידוע </vt:lpstr>
      <vt:lpstr>יידוע הסמיכות- תרגול </vt:lpstr>
      <vt:lpstr>לפניכם צירופים שמניים, העתיקו את הצירופים המיודעים וציינו את דרך היידוע.</vt:lpstr>
      <vt:lpstr>ריבוי צירוף הסמיכות</vt:lpstr>
      <vt:lpstr> ריבוי הסמיכות</vt:lpstr>
      <vt:lpstr>מצגת של PowerPoint‏</vt:lpstr>
      <vt:lpstr> ריבוי הסמיכות בנקבה </vt:lpstr>
      <vt:lpstr>תרגול – לפניכם צירופי סמיכות ביחיד, כתבו אותם ברבים.</vt:lpstr>
      <vt:lpstr> </vt:lpstr>
      <vt:lpstr>מתי ניתן לרבות את שתי המילים? </vt:lpstr>
      <vt:lpstr>מתי ניתן לרבות את הנסמך והסומך?</vt:lpstr>
      <vt:lpstr>דוגמאות - סומך ברבים</vt:lpstr>
      <vt:lpstr>תרגול - </vt:lpstr>
      <vt:lpstr>הידעת ???    בתי כנסת או בתי כנסיות ?</vt:lpstr>
      <vt:lpstr>הידעת ???</vt:lpstr>
      <vt:lpstr>מה למדנו? </vt:lpstr>
      <vt:lpstr>תודה על ההקשבה</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נעמה כהן-לוז</cp:lastModifiedBy>
  <cp:revision>522</cp:revision>
  <dcterms:created xsi:type="dcterms:W3CDTF">2020-03-15T19:13:03Z</dcterms:created>
  <dcterms:modified xsi:type="dcterms:W3CDTF">2020-08-28T08:17:10Z</dcterms:modified>
</cp:coreProperties>
</file>