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6"/>
  </p:notesMasterIdLst>
  <p:sldIdLst>
    <p:sldId id="257" r:id="rId2"/>
    <p:sldId id="327" r:id="rId3"/>
    <p:sldId id="328" r:id="rId4"/>
    <p:sldId id="259" r:id="rId5"/>
    <p:sldId id="324" r:id="rId6"/>
    <p:sldId id="318" r:id="rId7"/>
    <p:sldId id="319" r:id="rId8"/>
    <p:sldId id="320" r:id="rId9"/>
    <p:sldId id="321" r:id="rId10"/>
    <p:sldId id="322" r:id="rId11"/>
    <p:sldId id="323" r:id="rId12"/>
    <p:sldId id="325" r:id="rId13"/>
    <p:sldId id="326" r:id="rId14"/>
    <p:sldId id="266" r:id="rId15"/>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285C4C00-0F30-4E59-98DB-4FBBD08919FE}" type="datetimeFigureOut">
              <a:rPr lang="he-IL" smtClean="0"/>
              <a:t>ט"ו/אייר/תש"פ</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B6E2E774-C6B1-4CA4-B849-E1BE0CD1369A}" type="slidenum">
              <a:rPr lang="he-IL" smtClean="0"/>
              <a:t>‹#›</a:t>
            </a:fld>
            <a:endParaRPr lang="he-IL"/>
          </a:p>
        </p:txBody>
      </p:sp>
    </p:spTree>
    <p:extLst>
      <p:ext uri="{BB962C8B-B14F-4D97-AF65-F5344CB8AC3E}">
        <p14:creationId xmlns:p14="http://schemas.microsoft.com/office/powerpoint/2010/main" val="90204892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177327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810667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37bb09f989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37bb09f989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630640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14616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71870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139987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30424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964550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897868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480332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93449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C54AA7B2-2B7C-4A92-83ED-AFB4F9295A39}" type="datetimeFigureOut">
              <a:rPr lang="he-IL" smtClean="0"/>
              <a:t>ט"ו/אייר/תש"פ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6BFEE0A-002C-40B6-8C1E-734A755A4A07}" type="slidenum">
              <a:rPr lang="he-IL" smtClean="0"/>
              <a:t>‹#›</a:t>
            </a:fld>
            <a:endParaRPr lang="he-IL"/>
          </a:p>
        </p:txBody>
      </p:sp>
    </p:spTree>
    <p:extLst>
      <p:ext uri="{BB962C8B-B14F-4D97-AF65-F5344CB8AC3E}">
        <p14:creationId xmlns:p14="http://schemas.microsoft.com/office/powerpoint/2010/main" val="2891371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C54AA7B2-2B7C-4A92-83ED-AFB4F9295A39}" type="datetimeFigureOut">
              <a:rPr lang="he-IL" smtClean="0"/>
              <a:t>ט"ו/אייר/תש"פ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6BFEE0A-002C-40B6-8C1E-734A755A4A07}" type="slidenum">
              <a:rPr lang="he-IL" smtClean="0"/>
              <a:t>‹#›</a:t>
            </a:fld>
            <a:endParaRPr lang="he-IL"/>
          </a:p>
        </p:txBody>
      </p:sp>
    </p:spTree>
    <p:extLst>
      <p:ext uri="{BB962C8B-B14F-4D97-AF65-F5344CB8AC3E}">
        <p14:creationId xmlns:p14="http://schemas.microsoft.com/office/powerpoint/2010/main" val="1988164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C54AA7B2-2B7C-4A92-83ED-AFB4F9295A39}" type="datetimeFigureOut">
              <a:rPr lang="he-IL" smtClean="0"/>
              <a:t>ט"ו/אייר/תש"פ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6BFEE0A-002C-40B6-8C1E-734A755A4A07}" type="slidenum">
              <a:rPr lang="he-IL" smtClean="0"/>
              <a:t>‹#›</a:t>
            </a:fld>
            <a:endParaRPr lang="he-IL"/>
          </a:p>
        </p:txBody>
      </p:sp>
    </p:spTree>
    <p:extLst>
      <p:ext uri="{BB962C8B-B14F-4D97-AF65-F5344CB8AC3E}">
        <p14:creationId xmlns:p14="http://schemas.microsoft.com/office/powerpoint/2010/main" val="13625695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שער">
    <p:spTree>
      <p:nvGrpSpPr>
        <p:cNvPr id="1" name=""/>
        <p:cNvGrpSpPr/>
        <p:nvPr/>
      </p:nvGrpSpPr>
      <p:grpSpPr>
        <a:xfrm>
          <a:off x="0" y="0"/>
          <a:ext cx="0" cy="0"/>
          <a:chOff x="0" y="0"/>
          <a:chExt cx="0" cy="0"/>
        </a:xfrm>
      </p:grpSpPr>
      <p:sp>
        <p:nvSpPr>
          <p:cNvPr id="2" name="כותרת 1"/>
          <p:cNvSpPr>
            <a:spLocks noGrp="1"/>
          </p:cNvSpPr>
          <p:nvPr>
            <p:ph type="ctrTitle"/>
          </p:nvPr>
        </p:nvSpPr>
        <p:spPr>
          <a:xfrm>
            <a:off x="914401" y="2693989"/>
            <a:ext cx="10363200" cy="1470025"/>
          </a:xfrm>
        </p:spPr>
        <p:txBody>
          <a:bodyPr vert="horz" lIns="91440" tIns="45720" rIns="91440" bIns="45720" rtlCol="1" anchor="ctr">
            <a:normAutofit/>
          </a:bodyPr>
          <a:lstStyle>
            <a:lvl1pPr>
              <a:defRPr kumimoji="0" lang="he-IL" sz="6600" b="1" i="0" u="none" strike="noStrike" kern="1200" cap="none" spc="0" normalizeH="0" baseline="0" noProof="0" dirty="0" smtClean="0">
                <a:ln>
                  <a:noFill/>
                </a:ln>
                <a:solidFill>
                  <a:srgbClr val="192A72"/>
                </a:solidFill>
                <a:effectLst/>
                <a:uLnTx/>
                <a:uFillTx/>
                <a:latin typeface="Varela Round" panose="00000500000000000000" pitchFamily="2" charset="-79"/>
                <a:ea typeface="+mj-ea"/>
                <a:cs typeface="Varela Round" panose="00000500000000000000" pitchFamily="2" charset="-79"/>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a:t>
            </a:r>
          </a:p>
        </p:txBody>
      </p:sp>
      <p:sp>
        <p:nvSpPr>
          <p:cNvPr id="7" name="מלבן מעוגל 6"/>
          <p:cNvSpPr/>
          <p:nvPr userDrawn="1"/>
        </p:nvSpPr>
        <p:spPr>
          <a:xfrm>
            <a:off x="-670069" y="6569428"/>
            <a:ext cx="2623961" cy="45910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8" name="מלבן מעוגל 7"/>
          <p:cNvSpPr/>
          <p:nvPr userDrawn="1"/>
        </p:nvSpPr>
        <p:spPr>
          <a:xfrm>
            <a:off x="-1488810" y="6410588"/>
            <a:ext cx="3246400" cy="86423"/>
          </a:xfrm>
          <a:prstGeom prst="roundRect">
            <a:avLst>
              <a:gd name="adj" fmla="val 49359"/>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9" name="מלבן מעוגל 8"/>
          <p:cNvSpPr/>
          <p:nvPr userDrawn="1"/>
        </p:nvSpPr>
        <p:spPr>
          <a:xfrm>
            <a:off x="9986482" y="-439221"/>
            <a:ext cx="4205647" cy="63186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0" name="מלבן מעוגל 9"/>
          <p:cNvSpPr/>
          <p:nvPr userDrawn="1"/>
        </p:nvSpPr>
        <p:spPr>
          <a:xfrm>
            <a:off x="8259471" y="6565100"/>
            <a:ext cx="4434214" cy="79653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pic>
        <p:nvPicPr>
          <p:cNvPr id="12" name="תמונה 11"/>
          <p:cNvPicPr>
            <a:picLocks noChangeAspect="1"/>
          </p:cNvPicPr>
          <p:nvPr userDrawn="1"/>
        </p:nvPicPr>
        <p:blipFill rotWithShape="1">
          <a:blip r:embed="rId2" cstate="print">
            <a:extLst>
              <a:ext uri="{28A0092B-C50C-407E-A947-70E740481C1C}">
                <a14:useLocalDpi xmlns:a14="http://schemas.microsoft.com/office/drawing/2010/main" val="0"/>
              </a:ext>
            </a:extLst>
          </a:blip>
          <a:srcRect l="33058" r="33511" b="26248"/>
          <a:stretch/>
        </p:blipFill>
        <p:spPr>
          <a:xfrm>
            <a:off x="5445286" y="369916"/>
            <a:ext cx="1301430" cy="1597430"/>
          </a:xfrm>
          <a:prstGeom prst="rect">
            <a:avLst/>
          </a:prstGeom>
        </p:spPr>
      </p:pic>
    </p:spTree>
    <p:extLst>
      <p:ext uri="{BB962C8B-B14F-4D97-AF65-F5344CB8AC3E}">
        <p14:creationId xmlns:p14="http://schemas.microsoft.com/office/powerpoint/2010/main" val="31853656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 כותרו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515273" y="213094"/>
            <a:ext cx="11161453" cy="720000"/>
          </a:xfrm>
          <a:noFill/>
        </p:spPr>
        <p:txBody>
          <a:bodyPr vert="horz" lIns="91440" tIns="45720" rIns="91440" bIns="45720" rtlCol="1" anchor="ctr">
            <a:noAutofit/>
          </a:bodyPr>
          <a:lstStyle>
            <a:lvl1pPr marL="0" marR="0" indent="0" algn="ctr" defTabSz="914400" rtl="1" eaLnBrk="1" fontAlgn="auto" latinLnBrk="0" hangingPunct="1">
              <a:lnSpc>
                <a:spcPct val="100000"/>
              </a:lnSpc>
              <a:spcBef>
                <a:spcPct val="0"/>
              </a:spcBef>
              <a:spcAft>
                <a:spcPts val="0"/>
              </a:spcAft>
              <a:buClrTx/>
              <a:buSzTx/>
              <a:buFontTx/>
              <a:buNone/>
              <a:tabLst/>
              <a:defRPr kumimoji="0" lang="he-IL" sz="48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5" name="מציין מיקום טקסט 4"/>
          <p:cNvSpPr>
            <a:spLocks noGrp="1"/>
          </p:cNvSpPr>
          <p:nvPr>
            <p:ph type="body" sz="quarter" idx="3"/>
          </p:nvPr>
        </p:nvSpPr>
        <p:spPr>
          <a:xfrm>
            <a:off x="515273" y="1185681"/>
            <a:ext cx="11161452" cy="540000"/>
          </a:xfrm>
        </p:spPr>
        <p:txBody>
          <a:bodyPr anchor="b">
            <a:noAutofit/>
          </a:bodyPr>
          <a:lstStyle>
            <a:lvl1pPr marL="0" indent="0">
              <a:buNone/>
              <a:defRPr sz="3200" b="1">
                <a:solidFill>
                  <a:srgbClr val="0070C0"/>
                </a:solidFill>
                <a:latin typeface="Varela Round" pitchFamily="2" charset="-79"/>
                <a:cs typeface="Varela Round" pitchFamily="2" charset="-79"/>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dirty="0"/>
              <a:t>לחץ כדי לערוך סגנונות טקסט של תבנית בסיס</a:t>
            </a:r>
          </a:p>
        </p:txBody>
      </p:sp>
      <p:sp>
        <p:nvSpPr>
          <p:cNvPr id="6" name="מציין מיקום תוכן 5"/>
          <p:cNvSpPr>
            <a:spLocks noGrp="1"/>
          </p:cNvSpPr>
          <p:nvPr>
            <p:ph sz="quarter" idx="4"/>
          </p:nvPr>
        </p:nvSpPr>
        <p:spPr>
          <a:xfrm>
            <a:off x="515273" y="1725682"/>
            <a:ext cx="11161453" cy="4152517"/>
          </a:xfrm>
        </p:spPr>
        <p:txBody>
          <a:bodyPr>
            <a:normAutofit/>
          </a:bodyPr>
          <a:lstStyle>
            <a:lvl1pPr>
              <a:lnSpc>
                <a:spcPct val="100000"/>
              </a:lnSpc>
              <a:spcBef>
                <a:spcPts val="0"/>
              </a:spcBef>
              <a:spcAft>
                <a:spcPts val="600"/>
              </a:spcAft>
              <a:defRPr lang="he-IL" sz="2400" kern="1200" dirty="0" smtClean="0">
                <a:solidFill>
                  <a:srgbClr val="002060"/>
                </a:solidFill>
                <a:latin typeface="Varela Round" pitchFamily="2" charset="-79"/>
                <a:ea typeface="+mn-ea"/>
                <a:cs typeface="Varela Round" pitchFamily="2" charset="-79"/>
              </a:defRPr>
            </a:lvl1pPr>
            <a:lvl2pPr>
              <a:lnSpc>
                <a:spcPct val="100000"/>
              </a:lnSpc>
              <a:spcBef>
                <a:spcPts val="0"/>
              </a:spcBef>
              <a:spcAft>
                <a:spcPts val="600"/>
              </a:spcAft>
              <a:defRPr lang="he-IL" sz="2400" kern="1200" dirty="0" smtClean="0">
                <a:solidFill>
                  <a:srgbClr val="002060"/>
                </a:solidFill>
                <a:latin typeface="Varela Round" pitchFamily="2" charset="-79"/>
                <a:ea typeface="+mn-ea"/>
                <a:cs typeface="Varela Round" pitchFamily="2" charset="-79"/>
              </a:defRPr>
            </a:lvl2pPr>
            <a:lvl3pPr>
              <a:defRPr sz="1800"/>
            </a:lvl3pPr>
            <a:lvl4pPr>
              <a:defRPr sz="1600"/>
            </a:lvl4pPr>
            <a:lvl5pPr>
              <a:defRPr sz="1600"/>
            </a:lvl5pPr>
            <a:lvl6pPr>
              <a:defRPr sz="1600"/>
            </a:lvl6pPr>
            <a:lvl7pPr>
              <a:defRPr sz="1600"/>
            </a:lvl7pPr>
            <a:lvl8pPr>
              <a:defRPr sz="1600"/>
            </a:lvl8pPr>
            <a:lvl9pPr>
              <a:defRPr sz="1600"/>
            </a:lvl9pPr>
          </a:lstStyle>
          <a:p>
            <a:pPr marL="342900" lvl="0" indent="-342900" algn="r" defTabSz="914400" rtl="1" eaLnBrk="1" latinLnBrk="0" hangingPunct="1">
              <a:lnSpc>
                <a:spcPct val="150000"/>
              </a:lnSpc>
              <a:spcBef>
                <a:spcPct val="20000"/>
              </a:spcBef>
              <a:buFont typeface="Arial" pitchFamily="34" charset="0"/>
              <a:buChar char="•"/>
            </a:pPr>
            <a:r>
              <a:rPr lang="he-IL" dirty="0"/>
              <a:t>לחץ כדי לערוך סגנונות טקסט של תבנית בסיס</a:t>
            </a:r>
          </a:p>
          <a:p>
            <a:pPr marL="742950" lvl="1" indent="-285750" algn="r" defTabSz="914400" rtl="1" eaLnBrk="1" latinLnBrk="0" hangingPunct="1">
              <a:lnSpc>
                <a:spcPct val="150000"/>
              </a:lnSpc>
              <a:spcBef>
                <a:spcPct val="20000"/>
              </a:spcBef>
              <a:buFont typeface="Arial" pitchFamily="34" charset="0"/>
              <a:buChar char="–"/>
            </a:pPr>
            <a:r>
              <a:rPr lang="he-IL" dirty="0"/>
              <a:t>רמה שנייה</a:t>
            </a:r>
          </a:p>
        </p:txBody>
      </p:sp>
      <p:sp>
        <p:nvSpPr>
          <p:cNvPr id="10" name="מלבן מעוגל 9"/>
          <p:cNvSpPr/>
          <p:nvPr userDrawn="1"/>
        </p:nvSpPr>
        <p:spPr>
          <a:xfrm>
            <a:off x="1" y="5878199"/>
            <a:ext cx="476619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11" name="מלבן מעוגל 10"/>
          <p:cNvSpPr/>
          <p:nvPr userDrawn="1"/>
        </p:nvSpPr>
        <p:spPr>
          <a:xfrm>
            <a:off x="8667715" y="-110812"/>
            <a:ext cx="5300119" cy="221623"/>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12" name="מלבן מעוגל 11"/>
          <p:cNvSpPr/>
          <p:nvPr userDrawn="1"/>
        </p:nvSpPr>
        <p:spPr>
          <a:xfrm>
            <a:off x="0" y="6306749"/>
            <a:ext cx="7724431"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Tree>
    <p:extLst>
      <p:ext uri="{BB962C8B-B14F-4D97-AF65-F5344CB8AC3E}">
        <p14:creationId xmlns:p14="http://schemas.microsoft.com/office/powerpoint/2010/main" val="1340251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C54AA7B2-2B7C-4A92-83ED-AFB4F9295A39}" type="datetimeFigureOut">
              <a:rPr lang="he-IL" smtClean="0"/>
              <a:t>ט"ו/אייר/תש"פ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6BFEE0A-002C-40B6-8C1E-734A755A4A07}" type="slidenum">
              <a:rPr lang="he-IL" smtClean="0"/>
              <a:t>‹#›</a:t>
            </a:fld>
            <a:endParaRPr lang="he-IL"/>
          </a:p>
        </p:txBody>
      </p:sp>
    </p:spTree>
    <p:extLst>
      <p:ext uri="{BB962C8B-B14F-4D97-AF65-F5344CB8AC3E}">
        <p14:creationId xmlns:p14="http://schemas.microsoft.com/office/powerpoint/2010/main" val="3942473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C54AA7B2-2B7C-4A92-83ED-AFB4F9295A39}" type="datetimeFigureOut">
              <a:rPr lang="he-IL" smtClean="0"/>
              <a:t>ט"ו/אייר/תש"פ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6BFEE0A-002C-40B6-8C1E-734A755A4A07}" type="slidenum">
              <a:rPr lang="he-IL" smtClean="0"/>
              <a:t>‹#›</a:t>
            </a:fld>
            <a:endParaRPr lang="he-IL"/>
          </a:p>
        </p:txBody>
      </p:sp>
    </p:spTree>
    <p:extLst>
      <p:ext uri="{BB962C8B-B14F-4D97-AF65-F5344CB8AC3E}">
        <p14:creationId xmlns:p14="http://schemas.microsoft.com/office/powerpoint/2010/main" val="1293225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C54AA7B2-2B7C-4A92-83ED-AFB4F9295A39}" type="datetimeFigureOut">
              <a:rPr lang="he-IL" smtClean="0"/>
              <a:t>ט"ו/אייר/תש"פ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86BFEE0A-002C-40B6-8C1E-734A755A4A07}" type="slidenum">
              <a:rPr lang="he-IL" smtClean="0"/>
              <a:t>‹#›</a:t>
            </a:fld>
            <a:endParaRPr lang="he-IL"/>
          </a:p>
        </p:txBody>
      </p:sp>
    </p:spTree>
    <p:extLst>
      <p:ext uri="{BB962C8B-B14F-4D97-AF65-F5344CB8AC3E}">
        <p14:creationId xmlns:p14="http://schemas.microsoft.com/office/powerpoint/2010/main" val="736938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C54AA7B2-2B7C-4A92-83ED-AFB4F9295A39}" type="datetimeFigureOut">
              <a:rPr lang="he-IL" smtClean="0"/>
              <a:t>ט"ו/אייר/תש"פ</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86BFEE0A-002C-40B6-8C1E-734A755A4A07}" type="slidenum">
              <a:rPr lang="he-IL" smtClean="0"/>
              <a:t>‹#›</a:t>
            </a:fld>
            <a:endParaRPr lang="he-IL"/>
          </a:p>
        </p:txBody>
      </p:sp>
    </p:spTree>
    <p:extLst>
      <p:ext uri="{BB962C8B-B14F-4D97-AF65-F5344CB8AC3E}">
        <p14:creationId xmlns:p14="http://schemas.microsoft.com/office/powerpoint/2010/main" val="3884204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C54AA7B2-2B7C-4A92-83ED-AFB4F9295A39}" type="datetimeFigureOut">
              <a:rPr lang="he-IL" smtClean="0"/>
              <a:t>ט"ו/אייר/תש"פ</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86BFEE0A-002C-40B6-8C1E-734A755A4A07}" type="slidenum">
              <a:rPr lang="he-IL" smtClean="0"/>
              <a:t>‹#›</a:t>
            </a:fld>
            <a:endParaRPr lang="he-IL"/>
          </a:p>
        </p:txBody>
      </p:sp>
    </p:spTree>
    <p:extLst>
      <p:ext uri="{BB962C8B-B14F-4D97-AF65-F5344CB8AC3E}">
        <p14:creationId xmlns:p14="http://schemas.microsoft.com/office/powerpoint/2010/main" val="1104221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C54AA7B2-2B7C-4A92-83ED-AFB4F9295A39}" type="datetimeFigureOut">
              <a:rPr lang="he-IL" smtClean="0"/>
              <a:t>ט"ו/אייר/תש"פ</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86BFEE0A-002C-40B6-8C1E-734A755A4A07}" type="slidenum">
              <a:rPr lang="he-IL" smtClean="0"/>
              <a:t>‹#›</a:t>
            </a:fld>
            <a:endParaRPr lang="he-IL"/>
          </a:p>
        </p:txBody>
      </p:sp>
    </p:spTree>
    <p:extLst>
      <p:ext uri="{BB962C8B-B14F-4D97-AF65-F5344CB8AC3E}">
        <p14:creationId xmlns:p14="http://schemas.microsoft.com/office/powerpoint/2010/main" val="590595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C54AA7B2-2B7C-4A92-83ED-AFB4F9295A39}" type="datetimeFigureOut">
              <a:rPr lang="he-IL" smtClean="0"/>
              <a:t>ט"ו/אייר/תש"פ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86BFEE0A-002C-40B6-8C1E-734A755A4A07}" type="slidenum">
              <a:rPr lang="he-IL" smtClean="0"/>
              <a:t>‹#›</a:t>
            </a:fld>
            <a:endParaRPr lang="he-IL"/>
          </a:p>
        </p:txBody>
      </p:sp>
    </p:spTree>
    <p:extLst>
      <p:ext uri="{BB962C8B-B14F-4D97-AF65-F5344CB8AC3E}">
        <p14:creationId xmlns:p14="http://schemas.microsoft.com/office/powerpoint/2010/main" val="577612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C54AA7B2-2B7C-4A92-83ED-AFB4F9295A39}" type="datetimeFigureOut">
              <a:rPr lang="he-IL" smtClean="0"/>
              <a:t>ט"ו/אייר/תש"פ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86BFEE0A-002C-40B6-8C1E-734A755A4A07}" type="slidenum">
              <a:rPr lang="he-IL" smtClean="0"/>
              <a:t>‹#›</a:t>
            </a:fld>
            <a:endParaRPr lang="he-IL"/>
          </a:p>
        </p:txBody>
      </p:sp>
    </p:spTree>
    <p:extLst>
      <p:ext uri="{BB962C8B-B14F-4D97-AF65-F5344CB8AC3E}">
        <p14:creationId xmlns:p14="http://schemas.microsoft.com/office/powerpoint/2010/main" val="1658822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54AA7B2-2B7C-4A92-83ED-AFB4F9295A39}" type="datetimeFigureOut">
              <a:rPr lang="he-IL" smtClean="0"/>
              <a:t>ט"ו/אייר/תש"פ</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6BFEE0A-002C-40B6-8C1E-734A755A4A07}" type="slidenum">
              <a:rPr lang="he-IL" smtClean="0"/>
              <a:t>‹#›</a:t>
            </a:fld>
            <a:endParaRPr lang="he-IL"/>
          </a:p>
        </p:txBody>
      </p:sp>
    </p:spTree>
    <p:extLst>
      <p:ext uri="{BB962C8B-B14F-4D97-AF65-F5344CB8AC3E}">
        <p14:creationId xmlns:p14="http://schemas.microsoft.com/office/powerpoint/2010/main" val="3677999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p:cNvSpPr>
            <a:spLocks noGrp="1"/>
          </p:cNvSpPr>
          <p:nvPr>
            <p:ph type="ctrTitle"/>
          </p:nvPr>
        </p:nvSpPr>
        <p:spPr/>
        <p:txBody>
          <a:bodyPr>
            <a:normAutofit/>
          </a:bodyPr>
          <a:lstStyle/>
          <a:p>
            <a:pPr algn="ctr"/>
            <a:r>
              <a:rPr lang="he-IL" dirty="0">
                <a:latin typeface="David" panose="020E0502060401010101" pitchFamily="34" charset="-79"/>
                <a:cs typeface="David" panose="020E0502060401010101" pitchFamily="34" charset="-79"/>
              </a:rPr>
              <a:t>מערכת שידורים לאומית</a:t>
            </a:r>
          </a:p>
        </p:txBody>
      </p:sp>
    </p:spTree>
    <p:extLst>
      <p:ext uri="{BB962C8B-B14F-4D97-AF65-F5344CB8AC3E}">
        <p14:creationId xmlns:p14="http://schemas.microsoft.com/office/powerpoint/2010/main" val="33978743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3" name="מלבן מעוגל 2"/>
          <p:cNvSpPr/>
          <p:nvPr/>
        </p:nvSpPr>
        <p:spPr>
          <a:xfrm>
            <a:off x="178180" y="818106"/>
            <a:ext cx="8316231" cy="4960393"/>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cxnSp>
        <p:nvCxnSpPr>
          <p:cNvPr id="12" name="מחבר ישר 11"/>
          <p:cNvCxnSpPr/>
          <p:nvPr/>
        </p:nvCxnSpPr>
        <p:spPr>
          <a:xfrm>
            <a:off x="163118" y="565944"/>
            <a:ext cx="9144000" cy="0"/>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
        <p:nvSpPr>
          <p:cNvPr id="2" name="AutoShape 8" descr="ישיבת פוניבז' | JDN - חדשות"/>
          <p:cNvSpPr>
            <a:spLocks noChangeAspect="1" noChangeArrowheads="1"/>
          </p:cNvSpPr>
          <p:nvPr/>
        </p:nvSpPr>
        <p:spPr bwMode="auto">
          <a:xfrm>
            <a:off x="447675" y="-177801"/>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sp>
        <p:nvSpPr>
          <p:cNvPr id="26" name="TextBox 25"/>
          <p:cNvSpPr txBox="1"/>
          <p:nvPr/>
        </p:nvSpPr>
        <p:spPr>
          <a:xfrm>
            <a:off x="178180" y="-143418"/>
            <a:ext cx="8599317" cy="1556836"/>
          </a:xfrm>
          <a:prstGeom prst="rect">
            <a:avLst/>
          </a:prstGeom>
          <a:noFill/>
        </p:spPr>
        <p:txBody>
          <a:bodyPr wrap="square" rtlCol="1">
            <a:spAutoFit/>
          </a:bodyPr>
          <a:lstStyle/>
          <a:p>
            <a:pPr algn="l"/>
            <a:r>
              <a:rPr lang="he-IL" sz="4800" b="1" dirty="0" smtClean="0">
                <a:solidFill>
                  <a:srgbClr val="00CC00"/>
                </a:solidFill>
                <a:latin typeface="David" panose="020E0502060401010101" pitchFamily="34" charset="-79"/>
                <a:cs typeface="David" panose="020E0502060401010101" pitchFamily="34" charset="-79"/>
              </a:rPr>
              <a:t>יחס התנועה הציונית להצהרה</a:t>
            </a:r>
            <a:endParaRPr lang="en-US" sz="4800" b="1" dirty="0" smtClean="0">
              <a:solidFill>
                <a:srgbClr val="00CC00"/>
              </a:solidFill>
              <a:latin typeface="David" panose="020E0502060401010101" pitchFamily="34" charset="-79"/>
              <a:cs typeface="David" panose="020E0502060401010101" pitchFamily="34" charset="-79"/>
            </a:endParaRPr>
          </a:p>
          <a:p>
            <a:pPr>
              <a:lnSpc>
                <a:spcPts val="3500"/>
              </a:lnSpc>
            </a:pPr>
            <a:endParaRPr lang="he-IL" sz="2000" dirty="0">
              <a:solidFill>
                <a:schemeClr val="bg2"/>
              </a:solidFill>
              <a:latin typeface="avivbold" pitchFamily="2" charset="-79"/>
              <a:cs typeface="Keren" pitchFamily="2" charset="-79"/>
            </a:endParaRPr>
          </a:p>
          <a:p>
            <a:endParaRPr lang="he-IL" dirty="0">
              <a:latin typeface="avivbold" pitchFamily="2" charset="-79"/>
              <a:cs typeface="avivbold" pitchFamily="2" charset="-79"/>
            </a:endParaRPr>
          </a:p>
        </p:txBody>
      </p:sp>
      <p:sp>
        <p:nvSpPr>
          <p:cNvPr id="6" name="Rectangle 3"/>
          <p:cNvSpPr>
            <a:spLocks noGrp="1"/>
          </p:cNvSpPr>
          <p:nvPr>
            <p:ph type="body" idx="4294967295"/>
          </p:nvPr>
        </p:nvSpPr>
        <p:spPr>
          <a:xfrm>
            <a:off x="264811" y="947738"/>
            <a:ext cx="8229600" cy="4830761"/>
          </a:xfrm>
          <a:prstGeom prst="rect">
            <a:avLst/>
          </a:prstGeom>
        </p:spPr>
        <p:txBody>
          <a:bodyPr/>
          <a:lstStyle/>
          <a:p>
            <a:pPr algn="just" eaLnBrk="1" hangingPunct="1">
              <a:lnSpc>
                <a:spcPct val="120000"/>
              </a:lnSpc>
              <a:buFont typeface="Arial" panose="020B0604020202020204" pitchFamily="34" charset="0"/>
              <a:buNone/>
            </a:pPr>
            <a:r>
              <a:rPr lang="he-IL" altLang="he-IL" sz="3600" dirty="0" smtClean="0"/>
              <a:t>	</a:t>
            </a:r>
            <a:r>
              <a:rPr lang="he-IL" altLang="he-IL" sz="3600" b="1" dirty="0" smtClean="0">
                <a:latin typeface="David" panose="020E0502060401010101" pitchFamily="34" charset="-79"/>
                <a:cs typeface="David" panose="020E0502060401010101" pitchFamily="34" charset="-79"/>
              </a:rPr>
              <a:t>פרסום הצהרת בלפור היווה הישג מדיני חשוב לתנועה הציונית וסימל בעיני היהודים את תחילתה של תקופה חדשה. </a:t>
            </a:r>
          </a:p>
          <a:p>
            <a:pPr algn="just" eaLnBrk="1" hangingPunct="1">
              <a:lnSpc>
                <a:spcPct val="120000"/>
              </a:lnSpc>
              <a:buFont typeface="Arial" panose="020B0604020202020204" pitchFamily="34" charset="0"/>
              <a:buNone/>
            </a:pPr>
            <a:r>
              <a:rPr lang="he-IL" altLang="he-IL" sz="3600" b="1" dirty="0" smtClean="0">
                <a:latin typeface="David" panose="020E0502060401010101" pitchFamily="34" charset="-79"/>
                <a:cs typeface="David" panose="020E0502060401010101" pitchFamily="34" charset="-79"/>
              </a:rPr>
              <a:t>	ב-1922 אישר חבר הלאומים את כתב המנדט הבריטי על ארץ ישראל ונכללה בו הצהרת בלפור. בכך ניתן להצהרה תוקף של מסמך בין-לאומי מחייב.</a:t>
            </a:r>
            <a:endParaRPr lang="en-US" altLang="he-IL" sz="3600" b="1" dirty="0" smtClean="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457749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circle(in)">
                                      <p:cBhvr>
                                        <p:cTn id="7" dur="20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6">
                                            <p:txEl>
                                              <p:pRg st="0" end="0"/>
                                            </p:txEl>
                                          </p:spTgt>
                                        </p:tgtEl>
                                        <p:attrNameLst>
                                          <p:attrName>style.visibility</p:attrName>
                                        </p:attrNameLst>
                                      </p:cBhvr>
                                      <p:to>
                                        <p:strVal val="visible"/>
                                      </p:to>
                                    </p:set>
                                    <p:animEffect transition="in" filter="fade">
                                      <p:cBhvr>
                                        <p:cTn id="24" dur="1000"/>
                                        <p:tgtEl>
                                          <p:spTgt spid="6">
                                            <p:txEl>
                                              <p:pRg st="0" end="0"/>
                                            </p:txEl>
                                          </p:spTgt>
                                        </p:tgtEl>
                                      </p:cBhvr>
                                    </p:animEffect>
                                    <p:anim calcmode="lin" valueType="num">
                                      <p:cBhvr>
                                        <p:cTn id="2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animEffect transition="in" filter="fade">
                                      <p:cBhvr>
                                        <p:cTn id="31" dur="1000"/>
                                        <p:tgtEl>
                                          <p:spTgt spid="6">
                                            <p:txEl>
                                              <p:pRg st="1" end="1"/>
                                            </p:txEl>
                                          </p:spTgt>
                                        </p:tgtEl>
                                      </p:cBhvr>
                                    </p:animEffect>
                                    <p:anim calcmode="lin" valueType="num">
                                      <p:cBhvr>
                                        <p:cTn id="32"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33"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6" grpId="0"/>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4" name="מלבן מעוגל 3"/>
          <p:cNvSpPr/>
          <p:nvPr/>
        </p:nvSpPr>
        <p:spPr>
          <a:xfrm>
            <a:off x="178180" y="671261"/>
            <a:ext cx="8965255" cy="5160629"/>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cxnSp>
        <p:nvCxnSpPr>
          <p:cNvPr id="12" name="מחבר ישר 11"/>
          <p:cNvCxnSpPr/>
          <p:nvPr/>
        </p:nvCxnSpPr>
        <p:spPr>
          <a:xfrm>
            <a:off x="163118" y="565944"/>
            <a:ext cx="9144000" cy="0"/>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
        <p:nvSpPr>
          <p:cNvPr id="2" name="AutoShape 8" descr="ישיבת פוניבז' | JDN - חדשות"/>
          <p:cNvSpPr>
            <a:spLocks noChangeAspect="1" noChangeArrowheads="1"/>
          </p:cNvSpPr>
          <p:nvPr/>
        </p:nvSpPr>
        <p:spPr bwMode="auto">
          <a:xfrm>
            <a:off x="447675" y="-177801"/>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sp>
        <p:nvSpPr>
          <p:cNvPr id="26" name="TextBox 25"/>
          <p:cNvSpPr txBox="1"/>
          <p:nvPr/>
        </p:nvSpPr>
        <p:spPr>
          <a:xfrm>
            <a:off x="178180" y="-143418"/>
            <a:ext cx="8599317" cy="1556836"/>
          </a:xfrm>
          <a:prstGeom prst="rect">
            <a:avLst/>
          </a:prstGeom>
          <a:noFill/>
        </p:spPr>
        <p:txBody>
          <a:bodyPr wrap="square" rtlCol="1">
            <a:spAutoFit/>
          </a:bodyPr>
          <a:lstStyle/>
          <a:p>
            <a:pPr algn="l"/>
            <a:r>
              <a:rPr lang="he-IL" sz="4800" b="1" dirty="0" smtClean="0">
                <a:solidFill>
                  <a:srgbClr val="00CC00"/>
                </a:solidFill>
                <a:latin typeface="David" panose="020E0502060401010101" pitchFamily="34" charset="-79"/>
                <a:cs typeface="David" panose="020E0502060401010101" pitchFamily="34" charset="-79"/>
              </a:rPr>
              <a:t>יחס גדולי ישראל להצהרה</a:t>
            </a:r>
            <a:endParaRPr lang="en-US" sz="4800" b="1" dirty="0" smtClean="0">
              <a:solidFill>
                <a:srgbClr val="00CC00"/>
              </a:solidFill>
              <a:latin typeface="David" panose="020E0502060401010101" pitchFamily="34" charset="-79"/>
              <a:cs typeface="David" panose="020E0502060401010101" pitchFamily="34" charset="-79"/>
            </a:endParaRPr>
          </a:p>
          <a:p>
            <a:pPr>
              <a:lnSpc>
                <a:spcPts val="3500"/>
              </a:lnSpc>
            </a:pPr>
            <a:endParaRPr lang="he-IL" sz="2000" dirty="0">
              <a:solidFill>
                <a:schemeClr val="bg2"/>
              </a:solidFill>
              <a:latin typeface="avivbold" pitchFamily="2" charset="-79"/>
              <a:cs typeface="Keren" pitchFamily="2" charset="-79"/>
            </a:endParaRPr>
          </a:p>
          <a:p>
            <a:endParaRPr lang="he-IL" dirty="0">
              <a:latin typeface="avivbold" pitchFamily="2" charset="-79"/>
              <a:cs typeface="avivbold" pitchFamily="2" charset="-79"/>
            </a:endParaRPr>
          </a:p>
        </p:txBody>
      </p:sp>
      <p:sp>
        <p:nvSpPr>
          <p:cNvPr id="3" name="מלבן 2"/>
          <p:cNvSpPr/>
          <p:nvPr/>
        </p:nvSpPr>
        <p:spPr>
          <a:xfrm>
            <a:off x="544118" y="738189"/>
            <a:ext cx="8382000" cy="5093702"/>
          </a:xfrm>
          <a:prstGeom prst="rect">
            <a:avLst/>
          </a:prstGeom>
        </p:spPr>
        <p:txBody>
          <a:bodyPr wrap="square">
            <a:spAutoFit/>
          </a:bodyPr>
          <a:lstStyle/>
          <a:p>
            <a:pPr marL="342900" lvl="0" indent="-342900">
              <a:lnSpc>
                <a:spcPct val="150000"/>
              </a:lnSpc>
              <a:spcAft>
                <a:spcPts val="1500"/>
              </a:spcAft>
              <a:buFont typeface="Symbol" panose="05050102010706020507" pitchFamily="18" charset="2"/>
              <a:buChar char=""/>
            </a:pPr>
            <a:r>
              <a:rPr lang="he-IL" sz="2000" dirty="0">
                <a:latin typeface="David" panose="020E0502060401010101" pitchFamily="34" charset="-79"/>
                <a:ea typeface="Times New Roman" panose="02020603050405020304" pitchFamily="18" charset="0"/>
                <a:cs typeface="David" panose="020E0502060401010101" pitchFamily="34" charset="-79"/>
              </a:rPr>
              <a:t>החפץ חיים זצ"ל שמח מאד וראה בהצהרה "איתערותא </a:t>
            </a:r>
            <a:r>
              <a:rPr lang="he-IL" sz="2000" dirty="0" err="1" smtClean="0">
                <a:latin typeface="David" panose="020E0502060401010101" pitchFamily="34" charset="-79"/>
                <a:ea typeface="Times New Roman" panose="02020603050405020304" pitchFamily="18" charset="0"/>
                <a:cs typeface="David" panose="020E0502060401010101" pitchFamily="34" charset="-79"/>
              </a:rPr>
              <a:t>דלעילא</a:t>
            </a:r>
            <a:r>
              <a:rPr lang="he-IL" sz="2000" dirty="0" smtClean="0">
                <a:latin typeface="David" panose="020E0502060401010101" pitchFamily="34" charset="-79"/>
                <a:ea typeface="Times New Roman" panose="02020603050405020304" pitchFamily="18" charset="0"/>
                <a:cs typeface="David" panose="020E0502060401010101" pitchFamily="34" charset="-79"/>
              </a:rPr>
              <a:t> (התעוררות </a:t>
            </a:r>
            <a:r>
              <a:rPr lang="he-IL" sz="2000" dirty="0" err="1">
                <a:latin typeface="David" panose="020E0502060401010101" pitchFamily="34" charset="-79"/>
                <a:ea typeface="Times New Roman" panose="02020603050405020304" pitchFamily="18" charset="0"/>
                <a:cs typeface="David" panose="020E0502060401010101" pitchFamily="34" charset="-79"/>
              </a:rPr>
              <a:t>מהשמים</a:t>
            </a:r>
            <a:r>
              <a:rPr lang="he-IL" sz="2000" dirty="0">
                <a:latin typeface="David" panose="020E0502060401010101" pitchFamily="34" charset="-79"/>
                <a:ea typeface="Times New Roman" panose="02020603050405020304" pitchFamily="18" charset="0"/>
                <a:cs typeface="David" panose="020E0502060401010101" pitchFamily="34" charset="-79"/>
              </a:rPr>
              <a:t>) </a:t>
            </a:r>
            <a:r>
              <a:rPr lang="he-IL" sz="2000" dirty="0" err="1">
                <a:latin typeface="David" panose="020E0502060401010101" pitchFamily="34" charset="-79"/>
                <a:ea typeface="Times New Roman" panose="02020603050405020304" pitchFamily="18" charset="0"/>
                <a:cs typeface="David" panose="020E0502060401010101" pitchFamily="34" charset="-79"/>
              </a:rPr>
              <a:t>בענין</a:t>
            </a:r>
            <a:r>
              <a:rPr lang="he-IL" sz="2000" dirty="0">
                <a:latin typeface="David" panose="020E0502060401010101" pitchFamily="34" charset="-79"/>
                <a:ea typeface="Times New Roman" panose="02020603050405020304" pitchFamily="18" charset="0"/>
                <a:cs typeface="David" panose="020E0502060401010101" pitchFamily="34" charset="-79"/>
              </a:rPr>
              <a:t> הגאולה" אך הוסיף שהוא מפחד שהחילוניים לא יקלקלו חס וחלילה, כי הרבה פעמים היה כבר עת רצון, אבל הדורות קלקלו.  </a:t>
            </a:r>
            <a:endParaRPr lang="en-US" sz="2000" dirty="0">
              <a:latin typeface="David" panose="020E0502060401010101" pitchFamily="34" charset="-79"/>
              <a:ea typeface="Calibri" panose="020F0502020204030204" pitchFamily="34" charset="0"/>
              <a:cs typeface="David" panose="020E0502060401010101" pitchFamily="34" charset="-79"/>
            </a:endParaRPr>
          </a:p>
          <a:p>
            <a:pPr marL="342900" lvl="0" indent="-342900">
              <a:lnSpc>
                <a:spcPct val="150000"/>
              </a:lnSpc>
              <a:spcAft>
                <a:spcPts val="1500"/>
              </a:spcAft>
              <a:buFont typeface="Symbol" panose="05050102010706020507" pitchFamily="18" charset="2"/>
              <a:buChar char=""/>
            </a:pPr>
            <a:r>
              <a:rPr lang="he-IL" sz="2000" dirty="0">
                <a:latin typeface="David" panose="020E0502060401010101" pitchFamily="34" charset="-79"/>
                <a:ea typeface="Times New Roman" panose="02020603050405020304" pitchFamily="18" charset="0"/>
                <a:cs typeface="David" panose="020E0502060401010101" pitchFamily="34" charset="-79"/>
              </a:rPr>
              <a:t>הרב מאיר יונג – יושב ראש איחוד בתי הכנסת בלונדון – הביע תמיכה בהצהרה לאחר שמנהיגי הציונות הבטיחו לו שההסתדרות הציונית תעסוק בא"י רק בנושאים פוליטיים ואילו החינוך </a:t>
            </a:r>
            <a:r>
              <a:rPr lang="he-IL" sz="2000" dirty="0" err="1">
                <a:latin typeface="David" panose="020E0502060401010101" pitchFamily="34" charset="-79"/>
                <a:ea typeface="Times New Roman" panose="02020603050405020304" pitchFamily="18" charset="0"/>
                <a:cs typeface="David" panose="020E0502060401010101" pitchFamily="34" charset="-79"/>
              </a:rPr>
              <a:t>ישאר</a:t>
            </a:r>
            <a:r>
              <a:rPr lang="he-IL" sz="2000" dirty="0">
                <a:latin typeface="David" panose="020E0502060401010101" pitchFamily="34" charset="-79"/>
                <a:ea typeface="Times New Roman" panose="02020603050405020304" pitchFamily="18" charset="0"/>
                <a:cs typeface="David" panose="020E0502060401010101" pitchFamily="34" charset="-79"/>
              </a:rPr>
              <a:t> בידי היהדות החרדית. הבטחה זו לא </a:t>
            </a:r>
            <a:r>
              <a:rPr lang="he-IL" sz="2000" dirty="0" smtClean="0">
                <a:latin typeface="David" panose="020E0502060401010101" pitchFamily="34" charset="-79"/>
                <a:ea typeface="Times New Roman" panose="02020603050405020304" pitchFamily="18" charset="0"/>
                <a:cs typeface="David" panose="020E0502060401010101" pitchFamily="34" charset="-79"/>
              </a:rPr>
              <a:t>קוימה</a:t>
            </a:r>
            <a:r>
              <a:rPr lang="he-IL" sz="2000" dirty="0">
                <a:latin typeface="David" panose="020E0502060401010101" pitchFamily="34" charset="-79"/>
                <a:ea typeface="Times New Roman" panose="02020603050405020304" pitchFamily="18" charset="0"/>
                <a:cs typeface="David" panose="020E0502060401010101" pitchFamily="34" charset="-79"/>
              </a:rPr>
              <a:t>.</a:t>
            </a:r>
            <a:endParaRPr lang="en-US" sz="2000" dirty="0">
              <a:latin typeface="David" panose="020E0502060401010101" pitchFamily="34" charset="-79"/>
              <a:ea typeface="Calibri" panose="020F0502020204030204" pitchFamily="34" charset="0"/>
              <a:cs typeface="David" panose="020E0502060401010101" pitchFamily="34" charset="-79"/>
            </a:endParaRPr>
          </a:p>
          <a:p>
            <a:pPr marL="342900" lvl="0" indent="-342900">
              <a:lnSpc>
                <a:spcPct val="150000"/>
              </a:lnSpc>
              <a:spcAft>
                <a:spcPts val="1500"/>
              </a:spcAft>
              <a:buFont typeface="Symbol" panose="05050102010706020507" pitchFamily="18" charset="2"/>
              <a:buChar char=""/>
            </a:pPr>
            <a:r>
              <a:rPr lang="he-IL" sz="2000" dirty="0">
                <a:latin typeface="David" panose="020E0502060401010101" pitchFamily="34" charset="-79"/>
                <a:ea typeface="Times New Roman" panose="02020603050405020304" pitchFamily="18" charset="0"/>
                <a:cs typeface="David" panose="020E0502060401010101" pitchFamily="34" charset="-79"/>
              </a:rPr>
              <a:t>מועצת גדולי התורה בראשות האדמו"ר מגור – "</a:t>
            </a:r>
            <a:r>
              <a:rPr lang="he-IL" sz="2000" dirty="0" err="1">
                <a:latin typeface="David" panose="020E0502060401010101" pitchFamily="34" charset="-79"/>
                <a:ea typeface="Times New Roman" panose="02020603050405020304" pitchFamily="18" charset="0"/>
                <a:cs typeface="David" panose="020E0502060401010101" pitchFamily="34" charset="-79"/>
              </a:rPr>
              <a:t>האמרי</a:t>
            </a:r>
            <a:r>
              <a:rPr lang="he-IL" sz="2000" dirty="0">
                <a:latin typeface="David" panose="020E0502060401010101" pitchFamily="34" charset="-79"/>
                <a:ea typeface="Times New Roman" panose="02020603050405020304" pitchFamily="18" charset="0"/>
                <a:cs typeface="David" panose="020E0502060401010101" pitchFamily="34" charset="-79"/>
              </a:rPr>
              <a:t> אמת " החליטה להתייחס לנושא ארץ ישראל בהתאם למצב שנוצר ולכן להקים בכל סניף של אגו"י מחלקה מיוחדת שתפעל למען היישוב. כמובן שהייתה התנגדות לדרכם של החוגים אשר הנהיגו לומר הלל ביום פרסום ההצהרה.</a:t>
            </a:r>
            <a:endParaRPr lang="en-US" sz="2000" dirty="0">
              <a:effectLst/>
              <a:latin typeface="David" panose="020E0502060401010101" pitchFamily="34" charset="-79"/>
              <a:ea typeface="Calibri" panose="020F0502020204030204" pitchFamily="34" charset="0"/>
              <a:cs typeface="David" panose="020E0502060401010101" pitchFamily="34" charset="-79"/>
            </a:endParaRPr>
          </a:p>
        </p:txBody>
      </p:sp>
    </p:spTree>
    <p:extLst>
      <p:ext uri="{BB962C8B-B14F-4D97-AF65-F5344CB8AC3E}">
        <p14:creationId xmlns:p14="http://schemas.microsoft.com/office/powerpoint/2010/main" val="2862497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circle(in)">
                                      <p:cBhvr>
                                        <p:cTn id="7" dur="20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6"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cxnSp>
        <p:nvCxnSpPr>
          <p:cNvPr id="12" name="מחבר ישר 11"/>
          <p:cNvCxnSpPr/>
          <p:nvPr/>
        </p:nvCxnSpPr>
        <p:spPr>
          <a:xfrm>
            <a:off x="163118" y="565944"/>
            <a:ext cx="9144000" cy="0"/>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
        <p:nvSpPr>
          <p:cNvPr id="2" name="AutoShape 8" descr="ישיבת פוניבז' | JDN - חדשות"/>
          <p:cNvSpPr>
            <a:spLocks noChangeAspect="1" noChangeArrowheads="1"/>
          </p:cNvSpPr>
          <p:nvPr/>
        </p:nvSpPr>
        <p:spPr bwMode="auto">
          <a:xfrm>
            <a:off x="447675" y="-177801"/>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sp>
        <p:nvSpPr>
          <p:cNvPr id="26" name="TextBox 25"/>
          <p:cNvSpPr txBox="1"/>
          <p:nvPr/>
        </p:nvSpPr>
        <p:spPr>
          <a:xfrm>
            <a:off x="178180" y="-143418"/>
            <a:ext cx="8599317" cy="1556836"/>
          </a:xfrm>
          <a:prstGeom prst="rect">
            <a:avLst/>
          </a:prstGeom>
          <a:noFill/>
        </p:spPr>
        <p:txBody>
          <a:bodyPr wrap="square" rtlCol="1">
            <a:spAutoFit/>
          </a:bodyPr>
          <a:lstStyle/>
          <a:p>
            <a:pPr algn="l"/>
            <a:r>
              <a:rPr lang="he-IL" sz="4800" b="1" dirty="0" smtClean="0">
                <a:solidFill>
                  <a:srgbClr val="00CC00"/>
                </a:solidFill>
                <a:latin typeface="David" panose="020E0502060401010101" pitchFamily="34" charset="-79"/>
                <a:cs typeface="David" panose="020E0502060401010101" pitchFamily="34" charset="-79"/>
              </a:rPr>
              <a:t>השלטון הצבאי</a:t>
            </a:r>
            <a:endParaRPr lang="en-US" sz="4800" b="1" dirty="0" smtClean="0">
              <a:solidFill>
                <a:srgbClr val="00CC00"/>
              </a:solidFill>
              <a:latin typeface="David" panose="020E0502060401010101" pitchFamily="34" charset="-79"/>
              <a:cs typeface="David" panose="020E0502060401010101" pitchFamily="34" charset="-79"/>
            </a:endParaRPr>
          </a:p>
          <a:p>
            <a:pPr>
              <a:lnSpc>
                <a:spcPts val="3500"/>
              </a:lnSpc>
            </a:pPr>
            <a:endParaRPr lang="he-IL" sz="2000" dirty="0">
              <a:solidFill>
                <a:schemeClr val="bg2"/>
              </a:solidFill>
              <a:latin typeface="avivbold" pitchFamily="2" charset="-79"/>
              <a:cs typeface="Keren" pitchFamily="2" charset="-79"/>
            </a:endParaRPr>
          </a:p>
          <a:p>
            <a:endParaRPr lang="he-IL" dirty="0">
              <a:latin typeface="avivbold" pitchFamily="2" charset="-79"/>
              <a:cs typeface="avivbold" pitchFamily="2" charset="-79"/>
            </a:endParaRPr>
          </a:p>
        </p:txBody>
      </p:sp>
      <p:sp>
        <p:nvSpPr>
          <p:cNvPr id="8" name="מלבן מעוגל 7"/>
          <p:cNvSpPr/>
          <p:nvPr/>
        </p:nvSpPr>
        <p:spPr>
          <a:xfrm>
            <a:off x="578908" y="839788"/>
            <a:ext cx="6794500" cy="210077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buFont typeface="Arial" panose="020B0604020202020204" pitchFamily="34" charset="0"/>
              <a:buChar char="•"/>
            </a:pPr>
            <a:endParaRPr lang="he-IL" sz="2000" dirty="0">
              <a:solidFill>
                <a:schemeClr val="tx1"/>
              </a:solidFill>
              <a:latin typeface="David" panose="020E0502060401010101" pitchFamily="34" charset="-79"/>
              <a:cs typeface="David" panose="020E0502060401010101" pitchFamily="34" charset="-79"/>
            </a:endParaRPr>
          </a:p>
        </p:txBody>
      </p:sp>
      <p:sp>
        <p:nvSpPr>
          <p:cNvPr id="9" name="מלבן מעוגל 8"/>
          <p:cNvSpPr/>
          <p:nvPr/>
        </p:nvSpPr>
        <p:spPr>
          <a:xfrm>
            <a:off x="7373408" y="839789"/>
            <a:ext cx="1933710" cy="735012"/>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4400" b="1" dirty="0" smtClean="0">
                <a:solidFill>
                  <a:schemeClr val="tx1"/>
                </a:solidFill>
                <a:latin typeface="David" panose="020E0502060401010101" pitchFamily="34" charset="-79"/>
                <a:cs typeface="David" panose="020E0502060401010101" pitchFamily="34" charset="-79"/>
              </a:rPr>
              <a:t>מה</a:t>
            </a:r>
            <a:endParaRPr lang="he-IL" sz="4400" b="1" dirty="0">
              <a:solidFill>
                <a:schemeClr val="tx1"/>
              </a:solidFill>
              <a:latin typeface="David" panose="020E0502060401010101" pitchFamily="34" charset="-79"/>
              <a:cs typeface="David" panose="020E0502060401010101" pitchFamily="34" charset="-79"/>
            </a:endParaRPr>
          </a:p>
        </p:txBody>
      </p:sp>
      <p:sp>
        <p:nvSpPr>
          <p:cNvPr id="10" name="מלבן מעוגל 9"/>
          <p:cNvSpPr/>
          <p:nvPr/>
        </p:nvSpPr>
        <p:spPr>
          <a:xfrm>
            <a:off x="578908" y="2940558"/>
            <a:ext cx="6794500" cy="1466628"/>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285750" indent="-285750">
              <a:lnSpc>
                <a:spcPct val="150000"/>
              </a:lnSpc>
              <a:buFont typeface="Arial" panose="020B0604020202020204" pitchFamily="34" charset="0"/>
              <a:buChar char="•"/>
            </a:pPr>
            <a:r>
              <a:rPr lang="he-IL" dirty="0">
                <a:solidFill>
                  <a:schemeClr val="tx1"/>
                </a:solidFill>
                <a:latin typeface="David" panose="020E0502060401010101" pitchFamily="34" charset="-79"/>
                <a:cs typeface="David" panose="020E0502060401010101" pitchFamily="34" charset="-79"/>
              </a:rPr>
              <a:t>חלק מהעולים לארץ היו בעלי השקפת עולם קומוניסטית וסוציאליסטית. </a:t>
            </a:r>
            <a:endParaRPr lang="he-IL" dirty="0" smtClean="0">
              <a:solidFill>
                <a:schemeClr val="tx1"/>
              </a:solidFill>
              <a:latin typeface="David" panose="020E0502060401010101" pitchFamily="34" charset="-79"/>
              <a:cs typeface="David" panose="020E0502060401010101" pitchFamily="34" charset="-79"/>
            </a:endParaRPr>
          </a:p>
          <a:p>
            <a:pPr marL="285750" indent="-285750">
              <a:lnSpc>
                <a:spcPct val="150000"/>
              </a:lnSpc>
              <a:buFont typeface="Arial" panose="020B0604020202020204" pitchFamily="34" charset="0"/>
              <a:buChar char="•"/>
            </a:pPr>
            <a:r>
              <a:rPr lang="he-IL" dirty="0" smtClean="0">
                <a:solidFill>
                  <a:schemeClr val="tx1"/>
                </a:solidFill>
                <a:latin typeface="David" panose="020E0502060401010101" pitchFamily="34" charset="-79"/>
                <a:cs typeface="David" panose="020E0502060401010101" pitchFamily="34" charset="-79"/>
              </a:rPr>
              <a:t>חלק </a:t>
            </a:r>
            <a:r>
              <a:rPr lang="he-IL" dirty="0">
                <a:solidFill>
                  <a:schemeClr val="tx1"/>
                </a:solidFill>
                <a:latin typeface="David" panose="020E0502060401010101" pitchFamily="34" charset="-79"/>
                <a:cs typeface="David" panose="020E0502060401010101" pitchFamily="34" charset="-79"/>
              </a:rPr>
              <a:t>מהקצינים שירת במצרים והיה מיודד עם הערבים ותמך בדרישותיהם להצר את רגלי היהודים.</a:t>
            </a:r>
            <a:endParaRPr lang="en-US" dirty="0">
              <a:solidFill>
                <a:schemeClr val="tx1"/>
              </a:solidFill>
              <a:latin typeface="David" panose="020E0502060401010101" pitchFamily="34" charset="-79"/>
              <a:cs typeface="David" panose="020E0502060401010101" pitchFamily="34" charset="-79"/>
            </a:endParaRPr>
          </a:p>
          <a:p>
            <a:endParaRPr lang="he-IL" sz="2000" dirty="0">
              <a:solidFill>
                <a:schemeClr val="tx1"/>
              </a:solidFill>
              <a:latin typeface="David" panose="020E0502060401010101" pitchFamily="34" charset="-79"/>
              <a:cs typeface="David" panose="020E0502060401010101" pitchFamily="34" charset="-79"/>
            </a:endParaRPr>
          </a:p>
        </p:txBody>
      </p:sp>
      <p:sp>
        <p:nvSpPr>
          <p:cNvPr id="11" name="מלבן מעוגל 10"/>
          <p:cNvSpPr/>
          <p:nvPr/>
        </p:nvSpPr>
        <p:spPr>
          <a:xfrm>
            <a:off x="7373408" y="3003771"/>
            <a:ext cx="1933710" cy="742729"/>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4400" b="1" dirty="0" smtClean="0">
                <a:solidFill>
                  <a:schemeClr val="tx1"/>
                </a:solidFill>
                <a:latin typeface="David" panose="020E0502060401010101" pitchFamily="34" charset="-79"/>
                <a:cs typeface="David" panose="020E0502060401010101" pitchFamily="34" charset="-79"/>
              </a:rPr>
              <a:t>מדוע</a:t>
            </a:r>
            <a:endParaRPr lang="he-IL" sz="4400" b="1" dirty="0">
              <a:solidFill>
                <a:schemeClr val="tx1"/>
              </a:solidFill>
              <a:latin typeface="David" panose="020E0502060401010101" pitchFamily="34" charset="-79"/>
              <a:cs typeface="David" panose="020E0502060401010101" pitchFamily="34" charset="-79"/>
            </a:endParaRPr>
          </a:p>
        </p:txBody>
      </p:sp>
      <p:sp>
        <p:nvSpPr>
          <p:cNvPr id="13" name="מלבן מעוגל 12"/>
          <p:cNvSpPr/>
          <p:nvPr/>
        </p:nvSpPr>
        <p:spPr>
          <a:xfrm>
            <a:off x="578908" y="4419885"/>
            <a:ext cx="6794500" cy="1168400"/>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285750" indent="-285750">
              <a:buFont typeface="Arial" panose="020B0604020202020204" pitchFamily="34" charset="0"/>
              <a:buChar char="•"/>
            </a:pPr>
            <a:r>
              <a:rPr lang="he-IL" dirty="0">
                <a:solidFill>
                  <a:schemeClr val="tx1"/>
                </a:solidFill>
                <a:latin typeface="David" panose="020E0502060401010101" pitchFamily="34" charset="-79"/>
                <a:cs typeface="David" panose="020E0502060401010101" pitchFamily="34" charset="-79"/>
              </a:rPr>
              <a:t>זלזול בשפה העברית שהייתה שפה רשמית בארץ, והגבלת העלייה לארץ</a:t>
            </a:r>
            <a:r>
              <a:rPr lang="he-IL" dirty="0" smtClean="0">
                <a:solidFill>
                  <a:schemeClr val="tx1"/>
                </a:solidFill>
                <a:latin typeface="David" panose="020E0502060401010101" pitchFamily="34" charset="-79"/>
                <a:cs typeface="David" panose="020E0502060401010101" pitchFamily="34" charset="-79"/>
              </a:rPr>
              <a:t>.</a:t>
            </a:r>
          </a:p>
          <a:p>
            <a:pPr marL="285750" indent="-285750">
              <a:buFont typeface="Arial" panose="020B0604020202020204" pitchFamily="34" charset="0"/>
              <a:buChar char="•"/>
            </a:pPr>
            <a:r>
              <a:rPr lang="he-IL" dirty="0" smtClean="0">
                <a:solidFill>
                  <a:schemeClr val="tx1"/>
                </a:solidFill>
                <a:latin typeface="David" panose="020E0502060401010101" pitchFamily="34" charset="-79"/>
                <a:cs typeface="David" panose="020E0502060401010101" pitchFamily="34" charset="-79"/>
              </a:rPr>
              <a:t>השם </a:t>
            </a:r>
            <a:r>
              <a:rPr lang="he-IL" dirty="0">
                <a:solidFill>
                  <a:schemeClr val="tx1"/>
                </a:solidFill>
                <a:latin typeface="David" panose="020E0502060401010101" pitchFamily="34" charset="-79"/>
                <a:cs typeface="David" panose="020E0502060401010101" pitchFamily="34" charset="-79"/>
              </a:rPr>
              <a:t>ארץ ישראל לא הוזכר באף מסמך רשמי. </a:t>
            </a:r>
          </a:p>
          <a:p>
            <a:pPr marL="285750" indent="-285750">
              <a:buFont typeface="Arial" panose="020B0604020202020204" pitchFamily="34" charset="0"/>
              <a:buChar char="•"/>
            </a:pPr>
            <a:r>
              <a:rPr lang="he-IL" dirty="0" smtClean="0">
                <a:solidFill>
                  <a:schemeClr val="tx1"/>
                </a:solidFill>
                <a:latin typeface="David" panose="020E0502060401010101" pitchFamily="34" charset="-79"/>
                <a:cs typeface="David" panose="020E0502060401010101" pitchFamily="34" charset="-79"/>
              </a:rPr>
              <a:t>פורקו </a:t>
            </a:r>
            <a:r>
              <a:rPr lang="he-IL" dirty="0">
                <a:solidFill>
                  <a:schemeClr val="tx1"/>
                </a:solidFill>
                <a:latin typeface="David" panose="020E0502060401010101" pitchFamily="34" charset="-79"/>
                <a:cs typeface="David" panose="020E0502060401010101" pitchFamily="34" charset="-79"/>
              </a:rPr>
              <a:t>'הגדודים העבריים' שסייעו לבריטים בכיבוש ארץ ישראל.</a:t>
            </a:r>
            <a:endParaRPr lang="en-US" dirty="0">
              <a:solidFill>
                <a:schemeClr val="tx1"/>
              </a:solidFill>
              <a:latin typeface="David" panose="020E0502060401010101" pitchFamily="34" charset="-79"/>
              <a:cs typeface="David" panose="020E0502060401010101" pitchFamily="34" charset="-79"/>
            </a:endParaRPr>
          </a:p>
          <a:p>
            <a:endParaRPr lang="he-IL" dirty="0">
              <a:solidFill>
                <a:schemeClr val="tx1"/>
              </a:solidFill>
              <a:latin typeface="David" panose="020E0502060401010101" pitchFamily="34" charset="-79"/>
              <a:cs typeface="David" panose="020E0502060401010101" pitchFamily="34" charset="-79"/>
            </a:endParaRPr>
          </a:p>
        </p:txBody>
      </p:sp>
      <p:sp>
        <p:nvSpPr>
          <p:cNvPr id="14" name="מלבן מעוגל 13"/>
          <p:cNvSpPr/>
          <p:nvPr/>
        </p:nvSpPr>
        <p:spPr>
          <a:xfrm>
            <a:off x="7373408" y="4470401"/>
            <a:ext cx="1933710" cy="735012"/>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4000" b="1" dirty="0" smtClean="0">
                <a:solidFill>
                  <a:schemeClr val="tx1"/>
                </a:solidFill>
                <a:latin typeface="David" panose="020E0502060401010101" pitchFamily="34" charset="-79"/>
                <a:cs typeface="David" panose="020E0502060401010101" pitchFamily="34" charset="-79"/>
              </a:rPr>
              <a:t>השלכות</a:t>
            </a:r>
            <a:endParaRPr lang="he-IL" sz="4000" b="1" dirty="0">
              <a:solidFill>
                <a:schemeClr val="tx1"/>
              </a:solidFill>
              <a:latin typeface="David" panose="020E0502060401010101" pitchFamily="34" charset="-79"/>
              <a:cs typeface="David" panose="020E0502060401010101" pitchFamily="34" charset="-79"/>
            </a:endParaRPr>
          </a:p>
        </p:txBody>
      </p:sp>
      <p:sp>
        <p:nvSpPr>
          <p:cNvPr id="6" name="מלבן 5"/>
          <p:cNvSpPr/>
          <p:nvPr/>
        </p:nvSpPr>
        <p:spPr>
          <a:xfrm>
            <a:off x="928158" y="770733"/>
            <a:ext cx="6096000" cy="2169825"/>
          </a:xfrm>
          <a:prstGeom prst="rect">
            <a:avLst/>
          </a:prstGeom>
        </p:spPr>
        <p:txBody>
          <a:bodyPr>
            <a:spAutoFit/>
          </a:bodyPr>
          <a:lstStyle/>
          <a:p>
            <a:pPr marL="16510" algn="just">
              <a:lnSpc>
                <a:spcPct val="150000"/>
              </a:lnSpc>
            </a:pPr>
            <a:r>
              <a:rPr lang="he-IL" dirty="0">
                <a:latin typeface="Times New Roman" panose="02020603050405020304" pitchFamily="18" charset="0"/>
                <a:ea typeface="Times New Roman" panose="02020603050405020304" pitchFamily="18" charset="0"/>
                <a:cs typeface="David" panose="020E0502060401010101" pitchFamily="34" charset="-79"/>
              </a:rPr>
              <a:t>עם כיבוש ארץ ישראל בידי הבריטים, הוקם שלטון צבאי שנועד להכין את הקרקע לשלטון האזרחי ולממשלת המנדט, בכדי לממש את הצהרת בלפור (שר החוץ הבריטי) על מחויבותה של בריטניה 'להקים בית לאומי ליהודים בארץ ישראל</a:t>
            </a:r>
            <a:r>
              <a:rPr lang="he-IL" dirty="0" smtClean="0">
                <a:latin typeface="Times New Roman" panose="02020603050405020304" pitchFamily="18" charset="0"/>
                <a:ea typeface="Times New Roman" panose="02020603050405020304" pitchFamily="18" charset="0"/>
                <a:cs typeface="David" panose="020E0502060401010101" pitchFamily="34" charset="-79"/>
              </a:rPr>
              <a:t>'.</a:t>
            </a:r>
            <a:r>
              <a:rPr lang="he-IL" dirty="0" smtClean="0">
                <a:latin typeface="Times New Roman" panose="02020603050405020304" pitchFamily="18" charset="0"/>
                <a:ea typeface="Times New Roman" panose="02020603050405020304" pitchFamily="18" charset="0"/>
              </a:rPr>
              <a:t> </a:t>
            </a:r>
            <a:r>
              <a:rPr lang="he-IL" dirty="0">
                <a:latin typeface="Times New Roman" panose="02020603050405020304" pitchFamily="18" charset="0"/>
                <a:ea typeface="Times New Roman" panose="02020603050405020304" pitchFamily="18" charset="0"/>
                <a:cs typeface="David" panose="020E0502060401010101" pitchFamily="34" charset="-79"/>
              </a:rPr>
              <a:t>אולם</a:t>
            </a:r>
            <a:r>
              <a:rPr lang="he-IL" dirty="0" smtClean="0">
                <a:latin typeface="Times New Roman" panose="02020603050405020304" pitchFamily="18" charset="0"/>
                <a:ea typeface="Times New Roman" panose="02020603050405020304" pitchFamily="18" charset="0"/>
              </a:rPr>
              <a:t> </a:t>
            </a:r>
            <a:r>
              <a:rPr lang="he-IL" dirty="0" smtClean="0">
                <a:latin typeface="Times New Roman" panose="02020603050405020304" pitchFamily="18" charset="0"/>
                <a:ea typeface="Times New Roman" panose="02020603050405020304" pitchFamily="18" charset="0"/>
                <a:cs typeface="David" panose="020E0502060401010101" pitchFamily="34" charset="-79"/>
              </a:rPr>
              <a:t>קציני </a:t>
            </a:r>
            <a:r>
              <a:rPr lang="he-IL" dirty="0">
                <a:latin typeface="Times New Roman" panose="02020603050405020304" pitchFamily="18" charset="0"/>
                <a:ea typeface="Times New Roman" panose="02020603050405020304" pitchFamily="18" charset="0"/>
                <a:cs typeface="David" panose="020E0502060401010101" pitchFamily="34" charset="-79"/>
              </a:rPr>
              <a:t>השלטון הצבאי  התייחסו באיבה ליהודים. </a:t>
            </a:r>
            <a:endParaRPr lang="he-IL" dirty="0"/>
          </a:p>
        </p:txBody>
      </p:sp>
    </p:spTree>
    <p:extLst>
      <p:ext uri="{BB962C8B-B14F-4D97-AF65-F5344CB8AC3E}">
        <p14:creationId xmlns:p14="http://schemas.microsoft.com/office/powerpoint/2010/main" val="1569576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circle(in)">
                                      <p:cBhvr>
                                        <p:cTn id="7" dur="20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500" fill="hold"/>
                                        <p:tgtEl>
                                          <p:spTgt spid="10"/>
                                        </p:tgtEl>
                                        <p:attrNameLst>
                                          <p:attrName>ppt_x</p:attrName>
                                        </p:attrNameLst>
                                      </p:cBhvr>
                                      <p:tavLst>
                                        <p:tav tm="0">
                                          <p:val>
                                            <p:strVal val="#ppt_x"/>
                                          </p:val>
                                        </p:tav>
                                        <p:tav tm="100000">
                                          <p:val>
                                            <p:strVal val="#ppt_x"/>
                                          </p:val>
                                        </p:tav>
                                      </p:tavLst>
                                    </p:anim>
                                    <p:anim calcmode="lin" valueType="num">
                                      <p:cBhvr additive="base">
                                        <p:cTn id="3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500"/>
                                        <p:tgtEl>
                                          <p:spTgt spid="14"/>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3"/>
                                        </p:tgtEl>
                                        <p:attrNameLst>
                                          <p:attrName>style.visibility</p:attrName>
                                        </p:attrNameLst>
                                      </p:cBhvr>
                                      <p:to>
                                        <p:strVal val="visible"/>
                                      </p:to>
                                    </p:set>
                                    <p:anim calcmode="lin" valueType="num">
                                      <p:cBhvr additive="base">
                                        <p:cTn id="44" dur="500" fill="hold"/>
                                        <p:tgtEl>
                                          <p:spTgt spid="13"/>
                                        </p:tgtEl>
                                        <p:attrNameLst>
                                          <p:attrName>ppt_x</p:attrName>
                                        </p:attrNameLst>
                                      </p:cBhvr>
                                      <p:tavLst>
                                        <p:tav tm="0">
                                          <p:val>
                                            <p:strVal val="#ppt_x"/>
                                          </p:val>
                                        </p:tav>
                                        <p:tav tm="100000">
                                          <p:val>
                                            <p:strVal val="#ppt_x"/>
                                          </p:val>
                                        </p:tav>
                                      </p:tavLst>
                                    </p:anim>
                                    <p:anim calcmode="lin" valueType="num">
                                      <p:cBhvr additive="base">
                                        <p:cTn id="4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8" grpId="0" animBg="1"/>
      <p:bldP spid="9" grpId="0" animBg="1"/>
      <p:bldP spid="10" grpId="0" animBg="1"/>
      <p:bldP spid="11"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cxnSp>
        <p:nvCxnSpPr>
          <p:cNvPr id="12" name="מחבר ישר 11"/>
          <p:cNvCxnSpPr/>
          <p:nvPr/>
        </p:nvCxnSpPr>
        <p:spPr>
          <a:xfrm>
            <a:off x="163118" y="565944"/>
            <a:ext cx="9144000" cy="0"/>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
        <p:nvSpPr>
          <p:cNvPr id="2" name="AutoShape 8" descr="ישיבת פוניבז' | JDN - חדשות"/>
          <p:cNvSpPr>
            <a:spLocks noChangeAspect="1" noChangeArrowheads="1"/>
          </p:cNvSpPr>
          <p:nvPr/>
        </p:nvSpPr>
        <p:spPr bwMode="auto">
          <a:xfrm>
            <a:off x="447675" y="-177801"/>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sp>
        <p:nvSpPr>
          <p:cNvPr id="26" name="TextBox 25"/>
          <p:cNvSpPr txBox="1"/>
          <p:nvPr/>
        </p:nvSpPr>
        <p:spPr>
          <a:xfrm>
            <a:off x="178180" y="-143418"/>
            <a:ext cx="8599317" cy="1556836"/>
          </a:xfrm>
          <a:prstGeom prst="rect">
            <a:avLst/>
          </a:prstGeom>
          <a:noFill/>
        </p:spPr>
        <p:txBody>
          <a:bodyPr wrap="square" rtlCol="1">
            <a:spAutoFit/>
          </a:bodyPr>
          <a:lstStyle/>
          <a:p>
            <a:pPr algn="l"/>
            <a:r>
              <a:rPr lang="he-IL" sz="4800" b="1" dirty="0" smtClean="0">
                <a:solidFill>
                  <a:srgbClr val="00CC00"/>
                </a:solidFill>
                <a:latin typeface="David" panose="020E0502060401010101" pitchFamily="34" charset="-79"/>
                <a:cs typeface="David" panose="020E0502060401010101" pitchFamily="34" charset="-79"/>
              </a:rPr>
              <a:t>וועד הצירים</a:t>
            </a:r>
            <a:endParaRPr lang="en-US" sz="4800" b="1" dirty="0" smtClean="0">
              <a:solidFill>
                <a:srgbClr val="00CC00"/>
              </a:solidFill>
              <a:latin typeface="David" panose="020E0502060401010101" pitchFamily="34" charset="-79"/>
              <a:cs typeface="David" panose="020E0502060401010101" pitchFamily="34" charset="-79"/>
            </a:endParaRPr>
          </a:p>
          <a:p>
            <a:pPr>
              <a:lnSpc>
                <a:spcPts val="3500"/>
              </a:lnSpc>
            </a:pPr>
            <a:endParaRPr lang="he-IL" sz="2000" dirty="0">
              <a:solidFill>
                <a:schemeClr val="bg2"/>
              </a:solidFill>
              <a:latin typeface="avivbold" pitchFamily="2" charset="-79"/>
              <a:cs typeface="Keren" pitchFamily="2" charset="-79"/>
            </a:endParaRPr>
          </a:p>
          <a:p>
            <a:endParaRPr lang="he-IL" dirty="0">
              <a:latin typeface="avivbold" pitchFamily="2" charset="-79"/>
              <a:cs typeface="avivbold" pitchFamily="2" charset="-79"/>
            </a:endParaRPr>
          </a:p>
        </p:txBody>
      </p:sp>
      <p:sp>
        <p:nvSpPr>
          <p:cNvPr id="8" name="מלבן מעוגל 7"/>
          <p:cNvSpPr/>
          <p:nvPr/>
        </p:nvSpPr>
        <p:spPr>
          <a:xfrm>
            <a:off x="578908" y="649288"/>
            <a:ext cx="6794500" cy="1925285"/>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buFont typeface="Arial" panose="020B0604020202020204" pitchFamily="34" charset="0"/>
              <a:buChar char="•"/>
            </a:pPr>
            <a:endParaRPr lang="he-IL" sz="2000" dirty="0">
              <a:solidFill>
                <a:schemeClr val="tx1"/>
              </a:solidFill>
              <a:latin typeface="David" panose="020E0502060401010101" pitchFamily="34" charset="-79"/>
              <a:cs typeface="David" panose="020E0502060401010101" pitchFamily="34" charset="-79"/>
            </a:endParaRPr>
          </a:p>
        </p:txBody>
      </p:sp>
      <p:sp>
        <p:nvSpPr>
          <p:cNvPr id="9" name="מלבן מעוגל 8"/>
          <p:cNvSpPr/>
          <p:nvPr/>
        </p:nvSpPr>
        <p:spPr>
          <a:xfrm>
            <a:off x="7373408" y="683942"/>
            <a:ext cx="1933710" cy="641893"/>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4000" b="1" dirty="0" smtClean="0">
                <a:solidFill>
                  <a:schemeClr val="tx1"/>
                </a:solidFill>
                <a:latin typeface="David" panose="020E0502060401010101" pitchFamily="34" charset="-79"/>
                <a:cs typeface="David" panose="020E0502060401010101" pitchFamily="34" charset="-79"/>
              </a:rPr>
              <a:t>מה</a:t>
            </a:r>
            <a:endParaRPr lang="he-IL" sz="4000" b="1" dirty="0">
              <a:solidFill>
                <a:schemeClr val="tx1"/>
              </a:solidFill>
              <a:latin typeface="David" panose="020E0502060401010101" pitchFamily="34" charset="-79"/>
              <a:cs typeface="David" panose="020E0502060401010101" pitchFamily="34" charset="-79"/>
            </a:endParaRPr>
          </a:p>
        </p:txBody>
      </p:sp>
      <p:sp>
        <p:nvSpPr>
          <p:cNvPr id="10" name="מלבן מעוגל 9"/>
          <p:cNvSpPr/>
          <p:nvPr/>
        </p:nvSpPr>
        <p:spPr>
          <a:xfrm>
            <a:off x="578908" y="2576415"/>
            <a:ext cx="6794500" cy="1630444"/>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50000"/>
              </a:lnSpc>
            </a:pPr>
            <a:r>
              <a:rPr lang="he-IL" dirty="0">
                <a:solidFill>
                  <a:schemeClr val="tx1"/>
                </a:solidFill>
                <a:latin typeface="David" panose="020E0502060401010101" pitchFamily="34" charset="-79"/>
                <a:cs typeface="David" panose="020E0502060401010101" pitchFamily="34" charset="-79"/>
              </a:rPr>
              <a:t>התנועה הציונית חשבה להשתלט על היישוב היהודי דרך השליטה בכספי העזרה שהגיעו לתושבי הארץ מחו"ל. בעזרת כספים אלו, חשבו לשלוט במוסדות החינוך ובמוסדות היישוב השונים. בנוסף, ועד הצירים תכנן  להקים קהילות מאורגנות בארץ, שהנציגות הציונית תשלוט בהן.</a:t>
            </a:r>
            <a:endParaRPr lang="en-US" dirty="0">
              <a:solidFill>
                <a:schemeClr val="tx1"/>
              </a:solidFill>
              <a:latin typeface="David" panose="020E0502060401010101" pitchFamily="34" charset="-79"/>
              <a:cs typeface="David" panose="020E0502060401010101" pitchFamily="34" charset="-79"/>
            </a:endParaRPr>
          </a:p>
        </p:txBody>
      </p:sp>
      <p:sp>
        <p:nvSpPr>
          <p:cNvPr id="11" name="מלבן מעוגל 10"/>
          <p:cNvSpPr/>
          <p:nvPr/>
        </p:nvSpPr>
        <p:spPr>
          <a:xfrm>
            <a:off x="7373408" y="2636300"/>
            <a:ext cx="1933710" cy="615729"/>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4000" b="1" dirty="0" smtClean="0">
                <a:solidFill>
                  <a:schemeClr val="tx1"/>
                </a:solidFill>
                <a:latin typeface="David" panose="020E0502060401010101" pitchFamily="34" charset="-79"/>
                <a:cs typeface="David" panose="020E0502060401010101" pitchFamily="34" charset="-79"/>
              </a:rPr>
              <a:t>מטרות</a:t>
            </a:r>
            <a:endParaRPr lang="he-IL" sz="4000" b="1" dirty="0">
              <a:solidFill>
                <a:schemeClr val="tx1"/>
              </a:solidFill>
              <a:latin typeface="David" panose="020E0502060401010101" pitchFamily="34" charset="-79"/>
              <a:cs typeface="David" panose="020E0502060401010101" pitchFamily="34" charset="-79"/>
            </a:endParaRPr>
          </a:p>
        </p:txBody>
      </p:sp>
      <p:sp>
        <p:nvSpPr>
          <p:cNvPr id="13" name="מלבן מעוגל 12"/>
          <p:cNvSpPr/>
          <p:nvPr/>
        </p:nvSpPr>
        <p:spPr>
          <a:xfrm>
            <a:off x="578908" y="4224000"/>
            <a:ext cx="6794500" cy="778955"/>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he-IL" dirty="0" smtClean="0">
                <a:solidFill>
                  <a:schemeClr val="tx1"/>
                </a:solidFill>
                <a:latin typeface="David" panose="020E0502060401010101" pitchFamily="34" charset="-79"/>
                <a:cs typeface="David" panose="020E0502060401010101" pitchFamily="34" charset="-79"/>
              </a:rPr>
              <a:t>ניסיון להשתלט על </a:t>
            </a:r>
            <a:r>
              <a:rPr lang="he-IL" dirty="0">
                <a:solidFill>
                  <a:schemeClr val="tx1"/>
                </a:solidFill>
                <a:latin typeface="David" panose="020E0502060401010101" pitchFamily="34" charset="-79"/>
                <a:cs typeface="David" panose="020E0502060401010101" pitchFamily="34" charset="-79"/>
              </a:rPr>
              <a:t>קהילת ירושלים. הם הכריזו על הקמת ועד העיר ליהודי ירושלים, וקבעו כי כל היהודים צריכים להיות מאוגדים בה. </a:t>
            </a:r>
          </a:p>
        </p:txBody>
      </p:sp>
      <p:sp>
        <p:nvSpPr>
          <p:cNvPr id="14" name="מלבן מעוגל 13"/>
          <p:cNvSpPr/>
          <p:nvPr/>
        </p:nvSpPr>
        <p:spPr>
          <a:xfrm>
            <a:off x="7373408" y="4305013"/>
            <a:ext cx="1933710" cy="540257"/>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4000" b="1" dirty="0" smtClean="0">
                <a:solidFill>
                  <a:schemeClr val="tx1"/>
                </a:solidFill>
                <a:latin typeface="David" panose="020E0502060401010101" pitchFamily="34" charset="-79"/>
                <a:cs typeface="David" panose="020E0502060401010101" pitchFamily="34" charset="-79"/>
              </a:rPr>
              <a:t>פעולות</a:t>
            </a:r>
            <a:endParaRPr lang="he-IL" sz="4000" b="1" dirty="0">
              <a:solidFill>
                <a:schemeClr val="tx1"/>
              </a:solidFill>
              <a:latin typeface="David" panose="020E0502060401010101" pitchFamily="34" charset="-79"/>
              <a:cs typeface="David" panose="020E0502060401010101" pitchFamily="34" charset="-79"/>
            </a:endParaRPr>
          </a:p>
        </p:txBody>
      </p:sp>
      <p:sp>
        <p:nvSpPr>
          <p:cNvPr id="6" name="מלבן 5"/>
          <p:cNvSpPr/>
          <p:nvPr/>
        </p:nvSpPr>
        <p:spPr>
          <a:xfrm>
            <a:off x="928158" y="714375"/>
            <a:ext cx="6096000" cy="1754326"/>
          </a:xfrm>
          <a:prstGeom prst="rect">
            <a:avLst/>
          </a:prstGeom>
        </p:spPr>
        <p:txBody>
          <a:bodyPr>
            <a:spAutoFit/>
          </a:bodyPr>
          <a:lstStyle/>
          <a:p>
            <a:pPr marL="16510" algn="just">
              <a:lnSpc>
                <a:spcPct val="150000"/>
              </a:lnSpc>
            </a:pPr>
            <a:r>
              <a:rPr lang="he-IL" dirty="0">
                <a:latin typeface="David" panose="020E0502060401010101" pitchFamily="34" charset="-79"/>
                <a:cs typeface="David" panose="020E0502060401010101" pitchFamily="34" charset="-79"/>
              </a:rPr>
              <a:t>תפקידו של ועד הצירים היה לדאוג ולארגן את העזרה הנחוצה ליהודי הארץ בעקבות מלחמת העולם הראשונה. בנוסף הייתה מטרת ועד הצירים שהוקם בידי התנועה הציונית בשנת תרע"ח / 1918 להשליט את ההגמוניה הציונית על היישוב היהודי בארץ</a:t>
            </a:r>
            <a:r>
              <a:rPr lang="he-IL" dirty="0" smtClean="0">
                <a:latin typeface="David" panose="020E0502060401010101" pitchFamily="34" charset="-79"/>
                <a:cs typeface="David" panose="020E0502060401010101" pitchFamily="34" charset="-79"/>
              </a:rPr>
              <a:t>.</a:t>
            </a:r>
            <a:endParaRPr lang="en-US" dirty="0">
              <a:latin typeface="David" panose="020E0502060401010101" pitchFamily="34" charset="-79"/>
              <a:cs typeface="David" panose="020E0502060401010101" pitchFamily="34" charset="-79"/>
            </a:endParaRPr>
          </a:p>
        </p:txBody>
      </p:sp>
      <p:sp>
        <p:nvSpPr>
          <p:cNvPr id="15" name="מלבן מעוגל 14"/>
          <p:cNvSpPr/>
          <p:nvPr/>
        </p:nvSpPr>
        <p:spPr>
          <a:xfrm>
            <a:off x="578908" y="5028355"/>
            <a:ext cx="6794500" cy="689211"/>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dirty="0" smtClean="0">
              <a:solidFill>
                <a:schemeClr val="tx1"/>
              </a:solidFill>
              <a:latin typeface="David" panose="020E0502060401010101" pitchFamily="34" charset="-79"/>
              <a:cs typeface="David" panose="020E0502060401010101" pitchFamily="34" charset="-79"/>
            </a:endParaRPr>
          </a:p>
          <a:p>
            <a:r>
              <a:rPr lang="he-IL" dirty="0" smtClean="0">
                <a:solidFill>
                  <a:schemeClr val="tx1"/>
                </a:solidFill>
                <a:latin typeface="David" panose="020E0502060401010101" pitchFamily="34" charset="-79"/>
                <a:cs typeface="David" panose="020E0502060401010101" pitchFamily="34" charset="-79"/>
              </a:rPr>
              <a:t>היישוב </a:t>
            </a:r>
            <a:r>
              <a:rPr lang="he-IL" dirty="0">
                <a:solidFill>
                  <a:schemeClr val="tx1"/>
                </a:solidFill>
                <a:latin typeface="David" panose="020E0502060401010101" pitchFamily="34" charset="-79"/>
                <a:cs typeface="David" panose="020E0502060401010101" pitchFamily="34" charset="-79"/>
              </a:rPr>
              <a:t>החרדי הגיב במחאה והחליט לארגן קהילה אחרת בשם ועד העיר לקהילת האשכנזים. </a:t>
            </a:r>
            <a:endParaRPr lang="en-US" dirty="0">
              <a:solidFill>
                <a:schemeClr val="tx1"/>
              </a:solidFill>
              <a:latin typeface="David" panose="020E0502060401010101" pitchFamily="34" charset="-79"/>
              <a:cs typeface="David" panose="020E0502060401010101" pitchFamily="34" charset="-79"/>
            </a:endParaRPr>
          </a:p>
          <a:p>
            <a:endParaRPr lang="he-IL" dirty="0">
              <a:solidFill>
                <a:schemeClr val="tx1"/>
              </a:solidFill>
              <a:latin typeface="David" panose="020E0502060401010101" pitchFamily="34" charset="-79"/>
              <a:cs typeface="David" panose="020E0502060401010101" pitchFamily="34" charset="-79"/>
            </a:endParaRPr>
          </a:p>
        </p:txBody>
      </p:sp>
      <p:sp>
        <p:nvSpPr>
          <p:cNvPr id="16" name="מלבן מעוגל 15"/>
          <p:cNvSpPr/>
          <p:nvPr/>
        </p:nvSpPr>
        <p:spPr>
          <a:xfrm>
            <a:off x="7373408" y="5083968"/>
            <a:ext cx="1933710" cy="540257"/>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4000" b="1" dirty="0" smtClean="0">
                <a:solidFill>
                  <a:schemeClr val="tx1"/>
                </a:solidFill>
                <a:latin typeface="David" panose="020E0502060401010101" pitchFamily="34" charset="-79"/>
                <a:cs typeface="David" panose="020E0502060401010101" pitchFamily="34" charset="-79"/>
              </a:rPr>
              <a:t>תגובות</a:t>
            </a:r>
            <a:endParaRPr lang="he-IL" sz="4000" b="1" dirty="0">
              <a:solidFill>
                <a:schemeClr val="tx1"/>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97858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circle(in)">
                                      <p:cBhvr>
                                        <p:cTn id="7" dur="20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500" fill="hold"/>
                                        <p:tgtEl>
                                          <p:spTgt spid="10"/>
                                        </p:tgtEl>
                                        <p:attrNameLst>
                                          <p:attrName>ppt_x</p:attrName>
                                        </p:attrNameLst>
                                      </p:cBhvr>
                                      <p:tavLst>
                                        <p:tav tm="0">
                                          <p:val>
                                            <p:strVal val="#ppt_x"/>
                                          </p:val>
                                        </p:tav>
                                        <p:tav tm="100000">
                                          <p:val>
                                            <p:strVal val="#ppt_x"/>
                                          </p:val>
                                        </p:tav>
                                      </p:tavLst>
                                    </p:anim>
                                    <p:anim calcmode="lin" valueType="num">
                                      <p:cBhvr additive="base">
                                        <p:cTn id="3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500"/>
                                        <p:tgtEl>
                                          <p:spTgt spid="14"/>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3"/>
                                        </p:tgtEl>
                                        <p:attrNameLst>
                                          <p:attrName>style.visibility</p:attrName>
                                        </p:attrNameLst>
                                      </p:cBhvr>
                                      <p:to>
                                        <p:strVal val="visible"/>
                                      </p:to>
                                    </p:set>
                                    <p:anim calcmode="lin" valueType="num">
                                      <p:cBhvr additive="base">
                                        <p:cTn id="44" dur="500" fill="hold"/>
                                        <p:tgtEl>
                                          <p:spTgt spid="13"/>
                                        </p:tgtEl>
                                        <p:attrNameLst>
                                          <p:attrName>ppt_x</p:attrName>
                                        </p:attrNameLst>
                                      </p:cBhvr>
                                      <p:tavLst>
                                        <p:tav tm="0">
                                          <p:val>
                                            <p:strVal val="#ppt_x"/>
                                          </p:val>
                                        </p:tav>
                                        <p:tav tm="100000">
                                          <p:val>
                                            <p:strVal val="#ppt_x"/>
                                          </p:val>
                                        </p:tav>
                                      </p:tavLst>
                                    </p:anim>
                                    <p:anim calcmode="lin" valueType="num">
                                      <p:cBhvr additive="base">
                                        <p:cTn id="4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fade">
                                      <p:cBhvr>
                                        <p:cTn id="50" dur="500"/>
                                        <p:tgtEl>
                                          <p:spTgt spid="16"/>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additive="base">
                                        <p:cTn id="55" dur="500" fill="hold"/>
                                        <p:tgtEl>
                                          <p:spTgt spid="15"/>
                                        </p:tgtEl>
                                        <p:attrNameLst>
                                          <p:attrName>ppt_x</p:attrName>
                                        </p:attrNameLst>
                                      </p:cBhvr>
                                      <p:tavLst>
                                        <p:tav tm="0">
                                          <p:val>
                                            <p:strVal val="#ppt_x"/>
                                          </p:val>
                                        </p:tav>
                                        <p:tav tm="100000">
                                          <p:val>
                                            <p:strVal val="#ppt_x"/>
                                          </p:val>
                                        </p:tav>
                                      </p:tavLst>
                                    </p:anim>
                                    <p:anim calcmode="lin" valueType="num">
                                      <p:cBhvr additive="base">
                                        <p:cTn id="5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8" grpId="0" animBg="1"/>
      <p:bldP spid="9" grpId="0" animBg="1"/>
      <p:bldP spid="10" grpId="0" animBg="1"/>
      <p:bldP spid="11" grpId="0" animBg="1"/>
      <p:bldP spid="13" grpId="0" animBg="1"/>
      <p:bldP spid="14" grpId="0" animBg="1"/>
      <p:bldP spid="15" grpId="0" animBg="1"/>
      <p:bldP spid="1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6" name="מלבן מעוגל 5"/>
          <p:cNvSpPr/>
          <p:nvPr/>
        </p:nvSpPr>
        <p:spPr>
          <a:xfrm>
            <a:off x="244101" y="705164"/>
            <a:ext cx="9344399" cy="5098735"/>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 name="כותרת 1"/>
          <p:cNvSpPr>
            <a:spLocks noGrp="1"/>
          </p:cNvSpPr>
          <p:nvPr>
            <p:ph type="title"/>
          </p:nvPr>
        </p:nvSpPr>
        <p:spPr>
          <a:xfrm>
            <a:off x="451170" y="-323200"/>
            <a:ext cx="8229600" cy="1143000"/>
          </a:xfrm>
        </p:spPr>
        <p:txBody>
          <a:bodyPr/>
          <a:lstStyle/>
          <a:p>
            <a:pPr algn="l"/>
            <a:r>
              <a:rPr lang="he-IL" sz="4000" dirty="0">
                <a:solidFill>
                  <a:srgbClr val="00B0F0"/>
                </a:solidFill>
                <a:latin typeface="David" panose="020E0502060401010101" pitchFamily="34" charset="-79"/>
                <a:cs typeface="David" panose="020E0502060401010101" pitchFamily="34" charset="-79"/>
              </a:rPr>
              <a:t>משימה לתלמיד</a:t>
            </a:r>
          </a:p>
        </p:txBody>
      </p:sp>
      <p:cxnSp>
        <p:nvCxnSpPr>
          <p:cNvPr id="3" name="מחבר ישר 2"/>
          <p:cNvCxnSpPr/>
          <p:nvPr/>
        </p:nvCxnSpPr>
        <p:spPr>
          <a:xfrm>
            <a:off x="244101" y="578834"/>
            <a:ext cx="9144000" cy="0"/>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244101" y="921400"/>
            <a:ext cx="9144000" cy="5262979"/>
          </a:xfrm>
          <a:prstGeom prst="rect">
            <a:avLst/>
          </a:prstGeom>
          <a:noFill/>
        </p:spPr>
        <p:txBody>
          <a:bodyPr wrap="square" rtlCol="1">
            <a:spAutoFit/>
          </a:bodyPr>
          <a:lstStyle/>
          <a:p>
            <a:r>
              <a:rPr lang="he-IL" sz="2800" b="1" dirty="0" smtClean="0">
                <a:latin typeface="David" panose="020E0502060401010101" pitchFamily="34" charset="-79"/>
                <a:cs typeface="David" panose="020E0502060401010101" pitchFamily="34" charset="-79"/>
              </a:rPr>
              <a:t>שאלות:</a:t>
            </a:r>
          </a:p>
          <a:p>
            <a:endParaRPr lang="he-IL" sz="2800" b="1" dirty="0" smtClean="0">
              <a:latin typeface="David" panose="020E0502060401010101" pitchFamily="34" charset="-79"/>
              <a:cs typeface="David" panose="020E0502060401010101" pitchFamily="34" charset="-79"/>
            </a:endParaRPr>
          </a:p>
          <a:p>
            <a:pPr marL="342900" indent="-342900">
              <a:buAutoNum type="arabicPeriod"/>
            </a:pPr>
            <a:r>
              <a:rPr lang="he-IL" sz="2800" b="1" dirty="0" smtClean="0">
                <a:latin typeface="David" panose="020E0502060401010101" pitchFamily="34" charset="-79"/>
                <a:cs typeface="David" panose="020E0502060401010101" pitchFamily="34" charset="-79"/>
              </a:rPr>
              <a:t>מהי </a:t>
            </a:r>
            <a:r>
              <a:rPr lang="he-IL" sz="2800" b="1" dirty="0">
                <a:latin typeface="David" panose="020E0502060401010101" pitchFamily="34" charset="-79"/>
                <a:cs typeface="David" panose="020E0502060401010101" pitchFamily="34" charset="-79"/>
              </a:rPr>
              <a:t>הצהרת בלפור</a:t>
            </a:r>
            <a:r>
              <a:rPr lang="he-IL" sz="2800" dirty="0">
                <a:latin typeface="David" panose="020E0502060401010101" pitchFamily="34" charset="-79"/>
                <a:cs typeface="David" panose="020E0502060401010101" pitchFamily="34" charset="-79"/>
              </a:rPr>
              <a:t>, </a:t>
            </a:r>
            <a:r>
              <a:rPr lang="he-IL" sz="2800" b="1" dirty="0">
                <a:latin typeface="David" panose="020E0502060401010101" pitchFamily="34" charset="-79"/>
                <a:cs typeface="David" panose="020E0502060401010101" pitchFamily="34" charset="-79"/>
              </a:rPr>
              <a:t>ומתי </a:t>
            </a:r>
            <a:r>
              <a:rPr lang="he-IL" sz="2800" dirty="0">
                <a:latin typeface="David" panose="020E0502060401010101" pitchFamily="34" charset="-79"/>
                <a:cs typeface="David" panose="020E0502060401010101" pitchFamily="34" charset="-79"/>
              </a:rPr>
              <a:t>פורסמה? </a:t>
            </a:r>
            <a:r>
              <a:rPr lang="he-IL" sz="2800" b="1" dirty="0">
                <a:latin typeface="David" panose="020E0502060401010101" pitchFamily="34" charset="-79"/>
                <a:cs typeface="David" panose="020E0502060401010101" pitchFamily="34" charset="-79"/>
              </a:rPr>
              <a:t>מה היו</a:t>
            </a:r>
            <a:r>
              <a:rPr lang="he-IL" sz="2800" dirty="0">
                <a:latin typeface="David" panose="020E0502060401010101" pitchFamily="34" charset="-79"/>
                <a:cs typeface="David" panose="020E0502060401010101" pitchFamily="34" charset="-79"/>
              </a:rPr>
              <a:t> מניעי הבריטים במתן הצהרת בלפור</a:t>
            </a:r>
            <a:r>
              <a:rPr lang="he-IL" sz="2800" dirty="0" smtClean="0">
                <a:latin typeface="David" panose="020E0502060401010101" pitchFamily="34" charset="-79"/>
                <a:cs typeface="David" panose="020E0502060401010101" pitchFamily="34" charset="-79"/>
              </a:rPr>
              <a:t>?</a:t>
            </a:r>
          </a:p>
          <a:p>
            <a:r>
              <a:rPr lang="he-IL" sz="2800" dirty="0" smtClean="0">
                <a:latin typeface="David" panose="020E0502060401010101" pitchFamily="34" charset="-79"/>
                <a:cs typeface="David" panose="020E0502060401010101" pitchFamily="34" charset="-79"/>
              </a:rPr>
              <a:t>2. </a:t>
            </a:r>
            <a:r>
              <a:rPr lang="he-IL" sz="2800" b="1" dirty="0" smtClean="0">
                <a:latin typeface="David" panose="020E0502060401010101" pitchFamily="34" charset="-79"/>
                <a:cs typeface="David" panose="020E0502060401010101" pitchFamily="34" charset="-79"/>
              </a:rPr>
              <a:t>כיצד </a:t>
            </a:r>
            <a:r>
              <a:rPr lang="he-IL" sz="2800" b="1" dirty="0">
                <a:latin typeface="David" panose="020E0502060401010101" pitchFamily="34" charset="-79"/>
                <a:cs typeface="David" panose="020E0502060401010101" pitchFamily="34" charset="-79"/>
              </a:rPr>
              <a:t>התייחסו גדולי ישראל</a:t>
            </a:r>
            <a:r>
              <a:rPr lang="he-IL" sz="2800" dirty="0">
                <a:latin typeface="David" panose="020E0502060401010101" pitchFamily="34" charset="-79"/>
                <a:cs typeface="David" panose="020E0502060401010101" pitchFamily="34" charset="-79"/>
              </a:rPr>
              <a:t> להצהרת בלפור? </a:t>
            </a:r>
            <a:r>
              <a:rPr lang="he-IL" sz="2800" b="1" dirty="0" smtClean="0">
                <a:latin typeface="David" panose="020E0502060401010101" pitchFamily="34" charset="-79"/>
                <a:cs typeface="David" panose="020E0502060401010101" pitchFamily="34" charset="-79"/>
              </a:rPr>
              <a:t>הסבירו</a:t>
            </a:r>
            <a:r>
              <a:rPr lang="he-IL" sz="2800" dirty="0" smtClean="0">
                <a:latin typeface="David" panose="020E0502060401010101" pitchFamily="34" charset="-79"/>
                <a:cs typeface="David" panose="020E0502060401010101" pitchFamily="34" charset="-79"/>
              </a:rPr>
              <a:t> </a:t>
            </a:r>
            <a:r>
              <a:rPr lang="he-IL" sz="2800" dirty="0">
                <a:latin typeface="David" panose="020E0502060401010101" pitchFamily="34" charset="-79"/>
                <a:cs typeface="David" panose="020E0502060401010101" pitchFamily="34" charset="-79"/>
              </a:rPr>
              <a:t>את הרקע ליחס זה.</a:t>
            </a:r>
            <a:endParaRPr lang="en-US" sz="2800" dirty="0">
              <a:latin typeface="David" panose="020E0502060401010101" pitchFamily="34" charset="-79"/>
              <a:cs typeface="David" panose="020E0502060401010101" pitchFamily="34" charset="-79"/>
            </a:endParaRPr>
          </a:p>
          <a:p>
            <a:r>
              <a:rPr lang="he-IL" sz="2800" b="1" dirty="0" smtClean="0">
                <a:latin typeface="David" panose="020E0502060401010101" pitchFamily="34" charset="-79"/>
                <a:cs typeface="David" panose="020E0502060401010101" pitchFamily="34" charset="-79"/>
              </a:rPr>
              <a:t>3. מה </a:t>
            </a:r>
            <a:r>
              <a:rPr lang="he-IL" sz="2800" b="1" dirty="0">
                <a:latin typeface="David" panose="020E0502060401010101" pitchFamily="34" charset="-79"/>
                <a:cs typeface="David" panose="020E0502060401010101" pitchFamily="34" charset="-79"/>
              </a:rPr>
              <a:t>היה</a:t>
            </a:r>
            <a:r>
              <a:rPr lang="he-IL" sz="2800" dirty="0">
                <a:latin typeface="David" panose="020E0502060401010101" pitchFamily="34" charset="-79"/>
                <a:cs typeface="David" panose="020E0502060401010101" pitchFamily="34" charset="-79"/>
              </a:rPr>
              <a:t> יחס השלטון הצבאי הבריטי ליהודים בארץ ישראל, אחר כיבושה </a:t>
            </a:r>
            <a:r>
              <a:rPr lang="he-IL" sz="2800" dirty="0" smtClean="0">
                <a:latin typeface="David" panose="020E0502060401010101" pitchFamily="34" charset="-79"/>
                <a:cs typeface="David" panose="020E0502060401010101" pitchFamily="34" charset="-79"/>
              </a:rPr>
              <a:t>  מידי התורכים</a:t>
            </a:r>
            <a:r>
              <a:rPr lang="he-IL" sz="2800" dirty="0">
                <a:latin typeface="David" panose="020E0502060401010101" pitchFamily="34" charset="-79"/>
                <a:cs typeface="David" panose="020E0502060401010101" pitchFamily="34" charset="-79"/>
              </a:rPr>
              <a:t>? </a:t>
            </a:r>
            <a:r>
              <a:rPr lang="he-IL" sz="2800" b="1" dirty="0" smtClean="0">
                <a:latin typeface="David" panose="020E0502060401010101" pitchFamily="34" charset="-79"/>
                <a:cs typeface="David" panose="020E0502060401010101" pitchFamily="34" charset="-79"/>
              </a:rPr>
              <a:t>כתבו </a:t>
            </a:r>
            <a:r>
              <a:rPr lang="he-IL" sz="2800" b="1" dirty="0">
                <a:latin typeface="David" panose="020E0502060401010101" pitchFamily="34" charset="-79"/>
                <a:cs typeface="David" panose="020E0502060401010101" pitchFamily="34" charset="-79"/>
              </a:rPr>
              <a:t>שתי</a:t>
            </a:r>
            <a:r>
              <a:rPr lang="he-IL" sz="2800" dirty="0">
                <a:latin typeface="David" panose="020E0502060401010101" pitchFamily="34" charset="-79"/>
                <a:cs typeface="David" panose="020E0502060401010101" pitchFamily="34" charset="-79"/>
              </a:rPr>
              <a:t> </a:t>
            </a:r>
            <a:r>
              <a:rPr lang="he-IL" sz="2800" dirty="0" smtClean="0">
                <a:latin typeface="David" panose="020E0502060401010101" pitchFamily="34" charset="-79"/>
                <a:cs typeface="David" panose="020E0502060401010101" pitchFamily="34" charset="-79"/>
              </a:rPr>
              <a:t>דוגמאות.</a:t>
            </a:r>
            <a:endParaRPr lang="he-IL" sz="2800" dirty="0">
              <a:latin typeface="David" panose="020E0502060401010101" pitchFamily="34" charset="-79"/>
              <a:cs typeface="David" panose="020E0502060401010101" pitchFamily="34" charset="-79"/>
            </a:endParaRPr>
          </a:p>
          <a:p>
            <a:r>
              <a:rPr lang="he-IL" sz="2800" b="1" dirty="0" smtClean="0">
                <a:latin typeface="David" panose="020E0502060401010101" pitchFamily="34" charset="-79"/>
                <a:cs typeface="David" panose="020E0502060401010101" pitchFamily="34" charset="-79"/>
              </a:rPr>
              <a:t>4. מה </a:t>
            </a:r>
            <a:r>
              <a:rPr lang="he-IL" sz="2800" b="1" dirty="0">
                <a:latin typeface="David" panose="020E0502060401010101" pitchFamily="34" charset="-79"/>
                <a:cs typeface="David" panose="020E0502060401010101" pitchFamily="34" charset="-79"/>
              </a:rPr>
              <a:t>היה</a:t>
            </a:r>
            <a:r>
              <a:rPr lang="he-IL" sz="2800" dirty="0">
                <a:latin typeface="David" panose="020E0502060401010101" pitchFamily="34" charset="-79"/>
                <a:cs typeface="David" panose="020E0502060401010101" pitchFamily="34" charset="-79"/>
              </a:rPr>
              <a:t> תפקידו הרשמי של ועד </a:t>
            </a:r>
            <a:r>
              <a:rPr lang="he-IL" sz="2800" dirty="0" smtClean="0">
                <a:latin typeface="David" panose="020E0502060401010101" pitchFamily="34" charset="-79"/>
                <a:cs typeface="David" panose="020E0502060401010101" pitchFamily="34" charset="-79"/>
              </a:rPr>
              <a:t>הצירים?</a:t>
            </a:r>
            <a:endParaRPr lang="he-IL" sz="2800" dirty="0">
              <a:latin typeface="David" panose="020E0502060401010101" pitchFamily="34" charset="-79"/>
              <a:cs typeface="David" panose="020E0502060401010101" pitchFamily="34" charset="-79"/>
            </a:endParaRPr>
          </a:p>
          <a:p>
            <a:r>
              <a:rPr lang="he-IL" sz="2800" b="1" dirty="0" smtClean="0">
                <a:latin typeface="David" panose="020E0502060401010101" pitchFamily="34" charset="-79"/>
                <a:cs typeface="David" panose="020E0502060401010101" pitchFamily="34" charset="-79"/>
              </a:rPr>
              <a:t>5. באיזו </a:t>
            </a:r>
            <a:r>
              <a:rPr lang="he-IL" sz="2800" b="1" dirty="0">
                <a:latin typeface="David" panose="020E0502060401010101" pitchFamily="34" charset="-79"/>
                <a:cs typeface="David" panose="020E0502060401010101" pitchFamily="34" charset="-79"/>
              </a:rPr>
              <a:t>דרך</a:t>
            </a:r>
            <a:r>
              <a:rPr lang="he-IL" sz="2800" dirty="0">
                <a:latin typeface="David" panose="020E0502060401010101" pitchFamily="34" charset="-79"/>
                <a:cs typeface="David" panose="020E0502060401010101" pitchFamily="34" charset="-79"/>
              </a:rPr>
              <a:t> חשבה ההנהגה הציונית להשתלט על היישוב </a:t>
            </a:r>
            <a:r>
              <a:rPr lang="he-IL" sz="2800" dirty="0" smtClean="0">
                <a:latin typeface="David" panose="020E0502060401010101" pitchFamily="34" charset="-79"/>
                <a:cs typeface="David" panose="020E0502060401010101" pitchFamily="34" charset="-79"/>
              </a:rPr>
              <a:t>בארץ?</a:t>
            </a:r>
            <a:endParaRPr lang="he-IL" sz="2800" dirty="0">
              <a:latin typeface="David" panose="020E0502060401010101" pitchFamily="34" charset="-79"/>
              <a:cs typeface="David" panose="020E0502060401010101" pitchFamily="34" charset="-79"/>
            </a:endParaRPr>
          </a:p>
          <a:p>
            <a:r>
              <a:rPr lang="he-IL" sz="2800" b="1" dirty="0" smtClean="0">
                <a:latin typeface="David" panose="020E0502060401010101" pitchFamily="34" charset="-79"/>
                <a:cs typeface="David" panose="020E0502060401010101" pitchFamily="34" charset="-79"/>
              </a:rPr>
              <a:t>6. כיצד </a:t>
            </a:r>
            <a:r>
              <a:rPr lang="he-IL" sz="2800" b="1" dirty="0">
                <a:latin typeface="David" panose="020E0502060401010101" pitchFamily="34" charset="-79"/>
                <a:cs typeface="David" panose="020E0502060401010101" pitchFamily="34" charset="-79"/>
              </a:rPr>
              <a:t>הגיב</a:t>
            </a:r>
            <a:r>
              <a:rPr lang="he-IL" sz="2800" dirty="0">
                <a:latin typeface="David" panose="020E0502060401010101" pitchFamily="34" charset="-79"/>
                <a:cs typeface="David" panose="020E0502060401010101" pitchFamily="34" charset="-79"/>
              </a:rPr>
              <a:t> היישוב החרדי בירושלים על פעולות ועד הצירים?</a:t>
            </a:r>
            <a:endParaRPr lang="en-US" sz="2800" dirty="0">
              <a:latin typeface="David" panose="020E0502060401010101" pitchFamily="34" charset="-79"/>
              <a:cs typeface="David" panose="020E0502060401010101" pitchFamily="34" charset="-79"/>
            </a:endParaRPr>
          </a:p>
          <a:p>
            <a:endParaRPr lang="he-IL" sz="28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384182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anim calcmode="lin" valueType="num">
                                      <p:cBhvr>
                                        <p:cTn id="16" dur="1000" fill="hold"/>
                                        <p:tgtEl>
                                          <p:spTgt spid="6"/>
                                        </p:tgtEl>
                                        <p:attrNameLst>
                                          <p:attrName>ppt_x</p:attrName>
                                        </p:attrNameLst>
                                      </p:cBhvr>
                                      <p:tavLst>
                                        <p:tav tm="0">
                                          <p:val>
                                            <p:strVal val="#ppt_x"/>
                                          </p:val>
                                        </p:tav>
                                        <p:tav tm="100000">
                                          <p:val>
                                            <p:strVal val="#ppt_x"/>
                                          </p:val>
                                        </p:tav>
                                      </p:tavLst>
                                    </p:anim>
                                    <p:anim calcmode="lin" valueType="num">
                                      <p:cBhvr>
                                        <p:cTn id="1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p:cNvSpPr>
            <a:spLocks noGrp="1"/>
          </p:cNvSpPr>
          <p:nvPr>
            <p:ph type="ctrTitle"/>
          </p:nvPr>
        </p:nvSpPr>
        <p:spPr/>
        <p:txBody>
          <a:bodyPr>
            <a:normAutofit/>
          </a:bodyPr>
          <a:lstStyle/>
          <a:p>
            <a:pPr algn="ctr"/>
            <a:r>
              <a:rPr lang="he-IL" dirty="0">
                <a:latin typeface="David" panose="020E0502060401010101" pitchFamily="34" charset="-79"/>
                <a:cs typeface="David" panose="020E0502060401010101" pitchFamily="34" charset="-79"/>
              </a:rPr>
              <a:t>מערכת </a:t>
            </a:r>
            <a:r>
              <a:rPr lang="he-IL" dirty="0" smtClean="0">
                <a:latin typeface="David" panose="020E0502060401010101" pitchFamily="34" charset="-79"/>
                <a:cs typeface="David" panose="020E0502060401010101" pitchFamily="34" charset="-79"/>
              </a:rPr>
              <a:t>שיעורים למגזר החרדי</a:t>
            </a:r>
            <a:endParaRPr lang="he-IL" dirty="0">
              <a:latin typeface="David" panose="020E0502060401010101" pitchFamily="34" charset="-79"/>
              <a:cs typeface="David" panose="020E0502060401010101" pitchFamily="34" charset="-79"/>
            </a:endParaRPr>
          </a:p>
        </p:txBody>
      </p:sp>
      <p:sp>
        <p:nvSpPr>
          <p:cNvPr id="2" name="מלבן 1"/>
          <p:cNvSpPr/>
          <p:nvPr/>
        </p:nvSpPr>
        <p:spPr>
          <a:xfrm>
            <a:off x="5125453" y="360948"/>
            <a:ext cx="1780673" cy="16362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25667250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5125453" y="180474"/>
            <a:ext cx="2370221" cy="1888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prstClr val="white"/>
              </a:solidFill>
            </a:endParaRPr>
          </a:p>
        </p:txBody>
      </p:sp>
      <p:sp>
        <p:nvSpPr>
          <p:cNvPr id="6" name="Text Placeholder 1">
            <a:extLst>
              <a:ext uri="{FF2B5EF4-FFF2-40B4-BE49-F238E27FC236}">
                <a16:creationId xmlns:a16="http://schemas.microsoft.com/office/drawing/2014/main" xmlns="" id="{12874761-6EDB-5D40-A79B-9C82F478C33E}"/>
              </a:ext>
            </a:extLst>
          </p:cNvPr>
          <p:cNvSpPr txBox="1">
            <a:spLocks/>
          </p:cNvSpPr>
          <p:nvPr/>
        </p:nvSpPr>
        <p:spPr>
          <a:xfrm>
            <a:off x="2727964" y="4331963"/>
            <a:ext cx="6704013" cy="385860"/>
          </a:xfrm>
          <a:prstGeom prst="rect">
            <a:avLst/>
          </a:prstGeom>
        </p:spPr>
        <p:txBody>
          <a:bodyPr>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he-IL" sz="3200" b="1" dirty="0" smtClean="0">
                <a:solidFill>
                  <a:srgbClr val="002060"/>
                </a:solidFill>
                <a:latin typeface="David" panose="020E0502060401010101" pitchFamily="34" charset="-79"/>
                <a:cs typeface="David" panose="020E0502060401010101" pitchFamily="34" charset="-79"/>
                <a:sym typeface="Calibri"/>
              </a:rPr>
              <a:t>עם המורה: אוריאל </a:t>
            </a:r>
            <a:r>
              <a:rPr lang="he-IL" sz="3200" b="1" dirty="0" err="1" smtClean="0">
                <a:solidFill>
                  <a:srgbClr val="002060"/>
                </a:solidFill>
                <a:latin typeface="David" panose="020E0502060401010101" pitchFamily="34" charset="-79"/>
                <a:cs typeface="David" panose="020E0502060401010101" pitchFamily="34" charset="-79"/>
                <a:sym typeface="Calibri"/>
              </a:rPr>
              <a:t>שמידוב</a:t>
            </a:r>
            <a:endParaRPr lang="he-IL" sz="3200" b="1" dirty="0">
              <a:solidFill>
                <a:srgbClr val="002060"/>
              </a:solidFill>
              <a:latin typeface="David" panose="020E0502060401010101" pitchFamily="34" charset="-79"/>
              <a:cs typeface="David" panose="020E0502060401010101" pitchFamily="34" charset="-79"/>
              <a:sym typeface="Calibri"/>
            </a:endParaRPr>
          </a:p>
        </p:txBody>
      </p:sp>
      <p:sp>
        <p:nvSpPr>
          <p:cNvPr id="8" name="Google Shape;238;p5"/>
          <p:cNvSpPr txBox="1">
            <a:spLocks/>
          </p:cNvSpPr>
          <p:nvPr/>
        </p:nvSpPr>
        <p:spPr>
          <a:xfrm>
            <a:off x="2222637" y="2048429"/>
            <a:ext cx="8382413" cy="824410"/>
          </a:xfrm>
          <a:prstGeom prst="rect">
            <a:avLst/>
          </a:prstGeom>
        </p:spPr>
        <p:txBody>
          <a:bodyPr vert="horz" lIns="91440" tIns="45720" rIns="91440" bIns="45720" rtlCol="0" anchor="ctr">
            <a:noAutofit/>
          </a:bodyPr>
          <a:lstStyle>
            <a:lvl1pPr marL="0" indent="0" algn="r" defTabSz="914400" rtl="1" eaLnBrk="1" latinLnBrk="0" hangingPunct="1">
              <a:lnSpc>
                <a:spcPct val="90000"/>
              </a:lnSpc>
              <a:spcBef>
                <a:spcPts val="1000"/>
              </a:spcBef>
              <a:buClr>
                <a:schemeClr val="accent2"/>
              </a:buClr>
              <a:buFontTx/>
              <a:buNone/>
              <a:defRPr sz="50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6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6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6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6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Clr>
                <a:srgbClr val="ED7D31"/>
              </a:buClr>
            </a:pPr>
            <a:r>
              <a:rPr lang="he-IL" sz="5400" b="1" dirty="0">
                <a:solidFill>
                  <a:srgbClr val="002060"/>
                </a:solidFill>
                <a:latin typeface="David" panose="020E0502060401010101" pitchFamily="34" charset="-79"/>
                <a:cs typeface="David" panose="020E0502060401010101" pitchFamily="34" charset="-79"/>
              </a:rPr>
              <a:t>שיעור היסטוריה לכיתות </a:t>
            </a:r>
            <a:r>
              <a:rPr lang="he-IL" sz="5400" b="1" dirty="0" smtClean="0">
                <a:solidFill>
                  <a:srgbClr val="002060"/>
                </a:solidFill>
                <a:latin typeface="David" panose="020E0502060401010101" pitchFamily="34" charset="-79"/>
                <a:cs typeface="David" panose="020E0502060401010101" pitchFamily="34" charset="-79"/>
              </a:rPr>
              <a:t>י'-י"א</a:t>
            </a:r>
            <a:endParaRPr lang="he-IL" sz="5400" b="1" dirty="0">
              <a:solidFill>
                <a:srgbClr val="002060"/>
              </a:solidFill>
              <a:latin typeface="David" panose="020E0502060401010101" pitchFamily="34" charset="-79"/>
              <a:cs typeface="David" panose="020E0502060401010101" pitchFamily="34" charset="-79"/>
            </a:endParaRPr>
          </a:p>
        </p:txBody>
      </p:sp>
      <p:sp>
        <p:nvSpPr>
          <p:cNvPr id="7" name="Google Shape;239;p5"/>
          <p:cNvSpPr txBox="1">
            <a:spLocks/>
          </p:cNvSpPr>
          <p:nvPr/>
        </p:nvSpPr>
        <p:spPr>
          <a:xfrm>
            <a:off x="1279697" y="3140713"/>
            <a:ext cx="9600545" cy="411774"/>
          </a:xfrm>
          <a:prstGeom prst="rect">
            <a:avLst/>
          </a:prstGeom>
        </p:spPr>
        <p:txBody>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he-IL" b="1" dirty="0" smtClean="0">
                <a:solidFill>
                  <a:srgbClr val="002060"/>
                </a:solidFill>
                <a:latin typeface="David" panose="020E0502060401010101" pitchFamily="34" charset="-79"/>
                <a:cs typeface="David" panose="020E0502060401010101" pitchFamily="34" charset="-79"/>
              </a:rPr>
              <a:t>נושא השיעור: הצהרת בלפור וועד הצירים</a:t>
            </a:r>
            <a:endParaRPr lang="he-IL" b="1" dirty="0">
              <a:solidFill>
                <a:srgbClr val="002060"/>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351354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pic>
        <p:nvPicPr>
          <p:cNvPr id="17" name="תמונה 3" descr="p136small.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92200" y="894787"/>
            <a:ext cx="8382000" cy="4618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p:nvSpPr>
        <p:spPr>
          <a:xfrm>
            <a:off x="1821280" y="1623000"/>
            <a:ext cx="7488832" cy="830997"/>
          </a:xfrm>
          <a:prstGeom prst="rect">
            <a:avLst/>
          </a:prstGeom>
          <a:solidFill>
            <a:srgbClr val="00FFFF"/>
          </a:solidFill>
          <a:ln w="57150">
            <a:solidFill>
              <a:schemeClr val="tx1"/>
            </a:solidFill>
          </a:ln>
        </p:spPr>
        <p:txBody>
          <a:bodyPr wrap="square" rtlCol="1">
            <a:spAutoFit/>
          </a:bodyPr>
          <a:lstStyle>
            <a:defPPr>
              <a:defRPr lang="he-IL"/>
            </a:defPPr>
            <a:lvl1pPr algn="ctr">
              <a:defRPr sz="4800">
                <a:latin typeface="David" panose="020E0502060401010101" pitchFamily="34" charset="-79"/>
                <a:cs typeface="David" panose="020E0502060401010101" pitchFamily="34" charset="-79"/>
              </a:defRPr>
            </a:lvl1pPr>
          </a:lstStyle>
          <a:p>
            <a:r>
              <a:rPr lang="he-IL" dirty="0" smtClean="0"/>
              <a:t>הצהרת בלפור</a:t>
            </a:r>
            <a:endParaRPr lang="he-IL" dirty="0"/>
          </a:p>
        </p:txBody>
      </p:sp>
      <p:sp>
        <p:nvSpPr>
          <p:cNvPr id="19" name="TextBox 18"/>
          <p:cNvSpPr txBox="1"/>
          <p:nvPr/>
        </p:nvSpPr>
        <p:spPr>
          <a:xfrm>
            <a:off x="1818286" y="2788773"/>
            <a:ext cx="7488832" cy="830997"/>
          </a:xfrm>
          <a:prstGeom prst="rect">
            <a:avLst/>
          </a:prstGeom>
          <a:solidFill>
            <a:srgbClr val="00FFFF"/>
          </a:solidFill>
          <a:ln w="57150">
            <a:solidFill>
              <a:schemeClr val="tx1"/>
            </a:solidFill>
          </a:ln>
        </p:spPr>
        <p:txBody>
          <a:bodyPr wrap="square" rtlCol="1">
            <a:spAutoFit/>
          </a:bodyPr>
          <a:lstStyle>
            <a:defPPr>
              <a:defRPr lang="he-IL"/>
            </a:defPPr>
            <a:lvl1pPr algn="ctr">
              <a:defRPr sz="4800">
                <a:latin typeface="David" panose="020E0502060401010101" pitchFamily="34" charset="-79"/>
                <a:cs typeface="David" panose="020E0502060401010101" pitchFamily="34" charset="-79"/>
              </a:defRPr>
            </a:lvl1pPr>
          </a:lstStyle>
          <a:p>
            <a:r>
              <a:rPr lang="he-IL" dirty="0" smtClean="0"/>
              <a:t>יחס גדולי ישראל</a:t>
            </a:r>
            <a:endParaRPr lang="he-IL" dirty="0"/>
          </a:p>
        </p:txBody>
      </p:sp>
      <p:sp>
        <p:nvSpPr>
          <p:cNvPr id="13" name="TextBox 12"/>
          <p:cNvSpPr txBox="1"/>
          <p:nvPr/>
        </p:nvSpPr>
        <p:spPr>
          <a:xfrm>
            <a:off x="1821280" y="3954546"/>
            <a:ext cx="7488832" cy="830997"/>
          </a:xfrm>
          <a:prstGeom prst="rect">
            <a:avLst/>
          </a:prstGeom>
          <a:solidFill>
            <a:srgbClr val="00FFFF"/>
          </a:solidFill>
          <a:ln w="57150">
            <a:solidFill>
              <a:schemeClr val="tx1"/>
            </a:solidFill>
          </a:ln>
        </p:spPr>
        <p:txBody>
          <a:bodyPr wrap="square" rtlCol="1">
            <a:spAutoFit/>
          </a:bodyPr>
          <a:lstStyle>
            <a:defPPr>
              <a:defRPr lang="he-IL"/>
            </a:defPPr>
            <a:lvl1pPr algn="ctr">
              <a:defRPr sz="4800">
                <a:latin typeface="David" panose="020E0502060401010101" pitchFamily="34" charset="-79"/>
                <a:cs typeface="David" panose="020E0502060401010101" pitchFamily="34" charset="-79"/>
              </a:defRPr>
            </a:lvl1pPr>
          </a:lstStyle>
          <a:p>
            <a:r>
              <a:rPr lang="he-IL" dirty="0" smtClean="0"/>
              <a:t>וועד הצירים</a:t>
            </a:r>
            <a:endParaRPr lang="he-IL" dirty="0"/>
          </a:p>
        </p:txBody>
      </p:sp>
      <p:cxnSp>
        <p:nvCxnSpPr>
          <p:cNvPr id="12" name="מחבר ישר 11"/>
          <p:cNvCxnSpPr/>
          <p:nvPr/>
        </p:nvCxnSpPr>
        <p:spPr>
          <a:xfrm>
            <a:off x="163118" y="565944"/>
            <a:ext cx="9144000" cy="0"/>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
        <p:nvSpPr>
          <p:cNvPr id="2" name="AutoShape 8" descr="ישיבת פוניבז' | JDN - חדשות"/>
          <p:cNvSpPr>
            <a:spLocks noChangeAspect="1" noChangeArrowheads="1"/>
          </p:cNvSpPr>
          <p:nvPr/>
        </p:nvSpPr>
        <p:spPr bwMode="auto">
          <a:xfrm>
            <a:off x="447675" y="-177801"/>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sp>
        <p:nvSpPr>
          <p:cNvPr id="26" name="TextBox 25"/>
          <p:cNvSpPr txBox="1"/>
          <p:nvPr/>
        </p:nvSpPr>
        <p:spPr>
          <a:xfrm>
            <a:off x="178180" y="-143418"/>
            <a:ext cx="8599317" cy="1556836"/>
          </a:xfrm>
          <a:prstGeom prst="rect">
            <a:avLst/>
          </a:prstGeom>
          <a:noFill/>
        </p:spPr>
        <p:txBody>
          <a:bodyPr wrap="square" rtlCol="1">
            <a:spAutoFit/>
          </a:bodyPr>
          <a:lstStyle/>
          <a:p>
            <a:pPr algn="l"/>
            <a:r>
              <a:rPr lang="he-IL" sz="4800" b="1" dirty="0" smtClean="0">
                <a:solidFill>
                  <a:srgbClr val="00CC00"/>
                </a:solidFill>
                <a:latin typeface="David" panose="020E0502060401010101" pitchFamily="34" charset="-79"/>
                <a:cs typeface="David" panose="020E0502060401010101" pitchFamily="34" charset="-79"/>
              </a:rPr>
              <a:t>נושאי המפגש</a:t>
            </a:r>
            <a:endParaRPr lang="en-US" sz="4800" b="1" dirty="0" smtClean="0">
              <a:solidFill>
                <a:srgbClr val="00CC00"/>
              </a:solidFill>
              <a:latin typeface="David" panose="020E0502060401010101" pitchFamily="34" charset="-79"/>
              <a:cs typeface="David" panose="020E0502060401010101" pitchFamily="34" charset="-79"/>
            </a:endParaRPr>
          </a:p>
          <a:p>
            <a:pPr>
              <a:lnSpc>
                <a:spcPts val="3500"/>
              </a:lnSpc>
            </a:pPr>
            <a:endParaRPr lang="he-IL" sz="2000" dirty="0">
              <a:solidFill>
                <a:schemeClr val="bg2"/>
              </a:solidFill>
              <a:latin typeface="avivbold" pitchFamily="2" charset="-79"/>
              <a:cs typeface="Keren" pitchFamily="2" charset="-79"/>
            </a:endParaRPr>
          </a:p>
          <a:p>
            <a:endParaRPr lang="he-IL" dirty="0">
              <a:latin typeface="avivbold" pitchFamily="2" charset="-79"/>
              <a:cs typeface="avivbold" pitchFamily="2" charset="-79"/>
            </a:endParaRPr>
          </a:p>
        </p:txBody>
      </p:sp>
    </p:spTree>
    <p:extLst>
      <p:ext uri="{BB962C8B-B14F-4D97-AF65-F5344CB8AC3E}">
        <p14:creationId xmlns:p14="http://schemas.microsoft.com/office/powerpoint/2010/main" val="3001920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circle(in)">
                                      <p:cBhvr>
                                        <p:cTn id="7" dur="20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circle(in)">
                                      <p:cBhvr>
                                        <p:cTn id="17" dur="20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down)">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wipe(right)">
                                      <p:cBhvr>
                                        <p:cTn id="27" dur="5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right)">
                                      <p:cBhvr>
                                        <p:cTn id="3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9" grpId="0" animBg="1"/>
      <p:bldP spid="13" grpId="0" animBg="1"/>
      <p:bldP spid="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cxnSp>
        <p:nvCxnSpPr>
          <p:cNvPr id="12" name="מחבר ישר 11"/>
          <p:cNvCxnSpPr/>
          <p:nvPr/>
        </p:nvCxnSpPr>
        <p:spPr>
          <a:xfrm>
            <a:off x="163118" y="565944"/>
            <a:ext cx="9144000" cy="0"/>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
        <p:nvSpPr>
          <p:cNvPr id="2" name="AutoShape 8" descr="ישיבת פוניבז' | JDN - חדשות"/>
          <p:cNvSpPr>
            <a:spLocks noChangeAspect="1" noChangeArrowheads="1"/>
          </p:cNvSpPr>
          <p:nvPr/>
        </p:nvSpPr>
        <p:spPr bwMode="auto">
          <a:xfrm>
            <a:off x="447675" y="-177801"/>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sp>
        <p:nvSpPr>
          <p:cNvPr id="26" name="TextBox 25"/>
          <p:cNvSpPr txBox="1"/>
          <p:nvPr/>
        </p:nvSpPr>
        <p:spPr>
          <a:xfrm>
            <a:off x="178180" y="-143418"/>
            <a:ext cx="8599317" cy="1556836"/>
          </a:xfrm>
          <a:prstGeom prst="rect">
            <a:avLst/>
          </a:prstGeom>
          <a:noFill/>
        </p:spPr>
        <p:txBody>
          <a:bodyPr wrap="square" rtlCol="1">
            <a:spAutoFit/>
          </a:bodyPr>
          <a:lstStyle/>
          <a:p>
            <a:pPr algn="l"/>
            <a:r>
              <a:rPr lang="he-IL" sz="4800" b="1" dirty="0" smtClean="0">
                <a:solidFill>
                  <a:srgbClr val="00CC00"/>
                </a:solidFill>
                <a:latin typeface="David" panose="020E0502060401010101" pitchFamily="34" charset="-79"/>
                <a:cs typeface="David" panose="020E0502060401010101" pitchFamily="34" charset="-79"/>
              </a:rPr>
              <a:t>רקע- הסכם </a:t>
            </a:r>
            <a:r>
              <a:rPr lang="he-IL" sz="4800" b="1" dirty="0" err="1" smtClean="0">
                <a:solidFill>
                  <a:srgbClr val="00CC00"/>
                </a:solidFill>
                <a:latin typeface="David" panose="020E0502060401010101" pitchFamily="34" charset="-79"/>
                <a:cs typeface="David" panose="020E0502060401010101" pitchFamily="34" charset="-79"/>
              </a:rPr>
              <a:t>סייקס</a:t>
            </a:r>
            <a:r>
              <a:rPr lang="he-IL" sz="4800" b="1" dirty="0" smtClean="0">
                <a:solidFill>
                  <a:srgbClr val="00CC00"/>
                </a:solidFill>
                <a:latin typeface="David" panose="020E0502060401010101" pitchFamily="34" charset="-79"/>
                <a:cs typeface="David" panose="020E0502060401010101" pitchFamily="34" charset="-79"/>
              </a:rPr>
              <a:t> </a:t>
            </a:r>
            <a:r>
              <a:rPr lang="he-IL" sz="4800" b="1" dirty="0" err="1" smtClean="0">
                <a:solidFill>
                  <a:srgbClr val="00CC00"/>
                </a:solidFill>
                <a:latin typeface="David" panose="020E0502060401010101" pitchFamily="34" charset="-79"/>
                <a:cs typeface="David" panose="020E0502060401010101" pitchFamily="34" charset="-79"/>
              </a:rPr>
              <a:t>פיקו</a:t>
            </a:r>
            <a:endParaRPr lang="en-US" sz="4800" b="1" dirty="0" smtClean="0">
              <a:solidFill>
                <a:srgbClr val="00CC00"/>
              </a:solidFill>
              <a:latin typeface="David" panose="020E0502060401010101" pitchFamily="34" charset="-79"/>
              <a:cs typeface="David" panose="020E0502060401010101" pitchFamily="34" charset="-79"/>
            </a:endParaRPr>
          </a:p>
          <a:p>
            <a:pPr>
              <a:lnSpc>
                <a:spcPts val="3500"/>
              </a:lnSpc>
            </a:pPr>
            <a:endParaRPr lang="he-IL" sz="2000" dirty="0">
              <a:solidFill>
                <a:schemeClr val="bg2"/>
              </a:solidFill>
              <a:latin typeface="avivbold" pitchFamily="2" charset="-79"/>
              <a:cs typeface="Keren" pitchFamily="2" charset="-79"/>
            </a:endParaRPr>
          </a:p>
          <a:p>
            <a:endParaRPr lang="he-IL" dirty="0">
              <a:latin typeface="avivbold" pitchFamily="2" charset="-79"/>
              <a:cs typeface="avivbold" pitchFamily="2" charset="-79"/>
            </a:endParaRPr>
          </a:p>
        </p:txBody>
      </p:sp>
      <p:pic>
        <p:nvPicPr>
          <p:cNvPr id="1026" name="Picture 2" descr="Sykes-Picot Agreement He.sv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075" y="836362"/>
            <a:ext cx="3587924" cy="4924425"/>
          </a:xfrm>
          <a:prstGeom prst="rect">
            <a:avLst/>
          </a:prstGeom>
          <a:noFill/>
          <a:extLst>
            <a:ext uri="{909E8E84-426E-40DD-AFC4-6F175D3DCCD1}">
              <a14:hiddenFill xmlns:a14="http://schemas.microsoft.com/office/drawing/2010/main">
                <a:solidFill>
                  <a:srgbClr val="FFFFFF"/>
                </a:solidFill>
              </a14:hiddenFill>
            </a:ext>
          </a:extLst>
        </p:spPr>
      </p:pic>
      <p:pic>
        <p:nvPicPr>
          <p:cNvPr id="8" name="תמונה 7" descr="https://upload.wikimedia.org/wikipedia/commons/thumb/1/1e/Map-of-Ottoman-Empire-in-1900-German.svg/800px-Map-of-Ottoman-Empire-in-1900-German.svg.png"/>
          <p:cNvPicPr/>
          <p:nvPr/>
        </p:nvPicPr>
        <p:blipFill>
          <a:blip r:embed="rId4">
            <a:extLst>
              <a:ext uri="{28A0092B-C50C-407E-A947-70E740481C1C}">
                <a14:useLocalDpi xmlns:a14="http://schemas.microsoft.com/office/drawing/2010/main" val="0"/>
              </a:ext>
            </a:extLst>
          </a:blip>
          <a:srcRect/>
          <a:stretch>
            <a:fillRect/>
          </a:stretch>
        </p:blipFill>
        <p:spPr bwMode="auto">
          <a:xfrm>
            <a:off x="4735118" y="836362"/>
            <a:ext cx="3757218" cy="3044441"/>
          </a:xfrm>
          <a:prstGeom prst="rect">
            <a:avLst/>
          </a:prstGeom>
          <a:noFill/>
          <a:ln>
            <a:noFill/>
          </a:ln>
        </p:spPr>
      </p:pic>
      <p:sp>
        <p:nvSpPr>
          <p:cNvPr id="10" name="מלבן מעוגל 9"/>
          <p:cNvSpPr/>
          <p:nvPr/>
        </p:nvSpPr>
        <p:spPr>
          <a:xfrm>
            <a:off x="4735119" y="4151220"/>
            <a:ext cx="3757218" cy="610369"/>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000" b="1" dirty="0" smtClean="0">
                <a:solidFill>
                  <a:schemeClr val="tx1"/>
                </a:solidFill>
                <a:latin typeface="David" panose="020E0502060401010101" pitchFamily="34" charset="-79"/>
                <a:cs typeface="David" panose="020E0502060401010101" pitchFamily="34" charset="-79"/>
              </a:rPr>
              <a:t>מחוזות האימפריה העות'מאנית</a:t>
            </a:r>
            <a:endParaRPr lang="he-IL" sz="2000" b="1" dirty="0">
              <a:solidFill>
                <a:schemeClr val="tx1"/>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104831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circle(in)">
                                      <p:cBhvr>
                                        <p:cTn id="7" dur="20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ircle(in)">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1026"/>
                                        </p:tgtEl>
                                        <p:attrNameLst>
                                          <p:attrName>style.visibility</p:attrName>
                                        </p:attrNameLst>
                                      </p:cBhvr>
                                      <p:to>
                                        <p:strVal val="visible"/>
                                      </p:to>
                                    </p:set>
                                    <p:animEffect transition="in" filter="circle(in)">
                                      <p:cBhvr>
                                        <p:cTn id="27"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3" name="אליפסה 2"/>
          <p:cNvSpPr/>
          <p:nvPr/>
        </p:nvSpPr>
        <p:spPr>
          <a:xfrm>
            <a:off x="1079500" y="873125"/>
            <a:ext cx="8547100" cy="4943475"/>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cxnSp>
        <p:nvCxnSpPr>
          <p:cNvPr id="12" name="מחבר ישר 11"/>
          <p:cNvCxnSpPr/>
          <p:nvPr/>
        </p:nvCxnSpPr>
        <p:spPr>
          <a:xfrm>
            <a:off x="163118" y="565944"/>
            <a:ext cx="9144000" cy="0"/>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
        <p:nvSpPr>
          <p:cNvPr id="2" name="AutoShape 8" descr="ישיבת פוניבז' | JDN - חדשות"/>
          <p:cNvSpPr>
            <a:spLocks noChangeAspect="1" noChangeArrowheads="1"/>
          </p:cNvSpPr>
          <p:nvPr/>
        </p:nvSpPr>
        <p:spPr bwMode="auto">
          <a:xfrm>
            <a:off x="447675" y="-177801"/>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sp>
        <p:nvSpPr>
          <p:cNvPr id="26" name="TextBox 25"/>
          <p:cNvSpPr txBox="1"/>
          <p:nvPr/>
        </p:nvSpPr>
        <p:spPr>
          <a:xfrm>
            <a:off x="178180" y="-143418"/>
            <a:ext cx="8599317" cy="1556836"/>
          </a:xfrm>
          <a:prstGeom prst="rect">
            <a:avLst/>
          </a:prstGeom>
          <a:noFill/>
        </p:spPr>
        <p:txBody>
          <a:bodyPr wrap="square" rtlCol="1">
            <a:spAutoFit/>
          </a:bodyPr>
          <a:lstStyle/>
          <a:p>
            <a:pPr algn="l"/>
            <a:r>
              <a:rPr lang="he-IL" sz="4800" b="1" dirty="0" smtClean="0">
                <a:solidFill>
                  <a:srgbClr val="00CC00"/>
                </a:solidFill>
                <a:latin typeface="David" panose="020E0502060401010101" pitchFamily="34" charset="-79"/>
                <a:cs typeface="David" panose="020E0502060401010101" pitchFamily="34" charset="-79"/>
              </a:rPr>
              <a:t>האירוע</a:t>
            </a:r>
            <a:endParaRPr lang="en-US" sz="4800" b="1" dirty="0" smtClean="0">
              <a:solidFill>
                <a:srgbClr val="00CC00"/>
              </a:solidFill>
              <a:latin typeface="David" panose="020E0502060401010101" pitchFamily="34" charset="-79"/>
              <a:cs typeface="David" panose="020E0502060401010101" pitchFamily="34" charset="-79"/>
            </a:endParaRPr>
          </a:p>
          <a:p>
            <a:pPr>
              <a:lnSpc>
                <a:spcPts val="3500"/>
              </a:lnSpc>
            </a:pPr>
            <a:endParaRPr lang="he-IL" sz="2000" dirty="0">
              <a:solidFill>
                <a:schemeClr val="bg2"/>
              </a:solidFill>
              <a:latin typeface="avivbold" pitchFamily="2" charset="-79"/>
              <a:cs typeface="Keren" pitchFamily="2" charset="-79"/>
            </a:endParaRPr>
          </a:p>
          <a:p>
            <a:endParaRPr lang="he-IL" dirty="0">
              <a:latin typeface="avivbold" pitchFamily="2" charset="-79"/>
              <a:cs typeface="avivbold" pitchFamily="2" charset="-79"/>
            </a:endParaRPr>
          </a:p>
        </p:txBody>
      </p:sp>
      <p:sp>
        <p:nvSpPr>
          <p:cNvPr id="9" name="מציין מיקום תוכן 2"/>
          <p:cNvSpPr>
            <a:spLocks noGrp="1"/>
          </p:cNvSpPr>
          <p:nvPr>
            <p:ph idx="4294967295"/>
          </p:nvPr>
        </p:nvSpPr>
        <p:spPr>
          <a:xfrm>
            <a:off x="1238250" y="1004889"/>
            <a:ext cx="8229600" cy="5126038"/>
          </a:xfrm>
          <a:prstGeom prst="rect">
            <a:avLst/>
          </a:prstGeom>
        </p:spPr>
        <p:txBody>
          <a:bodyPr/>
          <a:lstStyle/>
          <a:p>
            <a:pPr algn="ctr" eaLnBrk="1" hangingPunct="1">
              <a:lnSpc>
                <a:spcPct val="150000"/>
              </a:lnSpc>
              <a:buFont typeface="Arial" panose="020B0604020202020204" pitchFamily="34" charset="0"/>
              <a:buNone/>
            </a:pPr>
            <a:r>
              <a:rPr lang="he-IL" altLang="he-IL" sz="4000" dirty="0" smtClean="0"/>
              <a:t>	</a:t>
            </a:r>
            <a:r>
              <a:rPr lang="he-IL" altLang="he-IL" sz="4000" b="1" dirty="0" smtClean="0">
                <a:latin typeface="David" panose="020E0502060401010101" pitchFamily="34" charset="-79"/>
                <a:ea typeface="Verdana" panose="020B0604030504040204" pitchFamily="34" charset="0"/>
                <a:cs typeface="David" panose="020E0502060401010101" pitchFamily="34" charset="-79"/>
              </a:rPr>
              <a:t>בי"ז בחשוון תרע"ח /2  בנובמבר 1917 מסר שר החוץ הבריטי, ארתור ג'יימס בלפור, לנשיא הפדרציה הציונית בבריטניה, הלורד ג'יימס רוטשילד, מסמך שמכונה </a:t>
            </a:r>
            <a:r>
              <a:rPr lang="he-IL" altLang="he-IL" sz="4000" b="1" dirty="0" smtClean="0">
                <a:solidFill>
                  <a:srgbClr val="A80044"/>
                </a:solidFill>
                <a:latin typeface="David" panose="020E0502060401010101" pitchFamily="34" charset="-79"/>
                <a:ea typeface="Verdana" panose="020B0604030504040204" pitchFamily="34" charset="0"/>
                <a:cs typeface="David" panose="020E0502060401010101" pitchFamily="34" charset="-79"/>
              </a:rPr>
              <a:t>"הצהרת בלפור"</a:t>
            </a:r>
            <a:r>
              <a:rPr lang="he-IL" altLang="he-IL" sz="4000" b="1" dirty="0" smtClean="0">
                <a:latin typeface="David" panose="020E0502060401010101" pitchFamily="34" charset="-79"/>
                <a:ea typeface="Verdana" panose="020B0604030504040204" pitchFamily="34" charset="0"/>
                <a:cs typeface="David" panose="020E0502060401010101" pitchFamily="34" charset="-79"/>
              </a:rPr>
              <a:t>.</a:t>
            </a:r>
          </a:p>
        </p:txBody>
      </p:sp>
    </p:spTree>
    <p:extLst>
      <p:ext uri="{BB962C8B-B14F-4D97-AF65-F5344CB8AC3E}">
        <p14:creationId xmlns:p14="http://schemas.microsoft.com/office/powerpoint/2010/main" val="3964550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circle(in)">
                                      <p:cBhvr>
                                        <p:cTn id="7" dur="20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9">
                                            <p:txEl>
                                              <p:pRg st="0" end="0"/>
                                            </p:txEl>
                                          </p:spTgt>
                                        </p:tgtEl>
                                        <p:attrNameLst>
                                          <p:attrName>style.visibility</p:attrName>
                                        </p:attrNameLst>
                                      </p:cBhvr>
                                      <p:to>
                                        <p:strVal val="visible"/>
                                      </p:to>
                                    </p:set>
                                    <p:animEffect transition="in" filter="fade">
                                      <p:cBhvr>
                                        <p:cTn id="24"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6" grpId="0"/>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3" name="מלבן מעוגל 2"/>
          <p:cNvSpPr/>
          <p:nvPr/>
        </p:nvSpPr>
        <p:spPr>
          <a:xfrm>
            <a:off x="178180" y="674710"/>
            <a:ext cx="8406928" cy="50373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cxnSp>
        <p:nvCxnSpPr>
          <p:cNvPr id="12" name="מחבר ישר 11"/>
          <p:cNvCxnSpPr/>
          <p:nvPr/>
        </p:nvCxnSpPr>
        <p:spPr>
          <a:xfrm>
            <a:off x="163118" y="565944"/>
            <a:ext cx="9144000" cy="0"/>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
        <p:nvSpPr>
          <p:cNvPr id="2" name="AutoShape 8" descr="ישיבת פוניבז' | JDN - חדשות"/>
          <p:cNvSpPr>
            <a:spLocks noChangeAspect="1" noChangeArrowheads="1"/>
          </p:cNvSpPr>
          <p:nvPr/>
        </p:nvSpPr>
        <p:spPr bwMode="auto">
          <a:xfrm>
            <a:off x="447675" y="-177801"/>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sp>
        <p:nvSpPr>
          <p:cNvPr id="26" name="TextBox 25"/>
          <p:cNvSpPr txBox="1"/>
          <p:nvPr/>
        </p:nvSpPr>
        <p:spPr>
          <a:xfrm>
            <a:off x="178180" y="-143418"/>
            <a:ext cx="8599317" cy="1556836"/>
          </a:xfrm>
          <a:prstGeom prst="rect">
            <a:avLst/>
          </a:prstGeom>
          <a:noFill/>
        </p:spPr>
        <p:txBody>
          <a:bodyPr wrap="square" rtlCol="1">
            <a:spAutoFit/>
          </a:bodyPr>
          <a:lstStyle/>
          <a:p>
            <a:pPr algn="l"/>
            <a:r>
              <a:rPr lang="he-IL" sz="4800" b="1" dirty="0" smtClean="0">
                <a:solidFill>
                  <a:srgbClr val="00CC00"/>
                </a:solidFill>
                <a:latin typeface="David" panose="020E0502060401010101" pitchFamily="34" charset="-79"/>
                <a:cs typeface="David" panose="020E0502060401010101" pitchFamily="34" charset="-79"/>
              </a:rPr>
              <a:t>נוסח ההצהרה</a:t>
            </a:r>
            <a:endParaRPr lang="en-US" sz="4800" b="1" dirty="0" smtClean="0">
              <a:solidFill>
                <a:srgbClr val="00CC00"/>
              </a:solidFill>
              <a:latin typeface="David" panose="020E0502060401010101" pitchFamily="34" charset="-79"/>
              <a:cs typeface="David" panose="020E0502060401010101" pitchFamily="34" charset="-79"/>
            </a:endParaRPr>
          </a:p>
          <a:p>
            <a:pPr>
              <a:lnSpc>
                <a:spcPts val="3500"/>
              </a:lnSpc>
            </a:pPr>
            <a:endParaRPr lang="he-IL" sz="2000" dirty="0">
              <a:solidFill>
                <a:schemeClr val="bg2"/>
              </a:solidFill>
              <a:latin typeface="avivbold" pitchFamily="2" charset="-79"/>
              <a:cs typeface="Keren" pitchFamily="2" charset="-79"/>
            </a:endParaRPr>
          </a:p>
          <a:p>
            <a:endParaRPr lang="he-IL" dirty="0">
              <a:latin typeface="avivbold" pitchFamily="2" charset="-79"/>
              <a:cs typeface="avivbold" pitchFamily="2" charset="-79"/>
            </a:endParaRPr>
          </a:p>
        </p:txBody>
      </p:sp>
      <p:sp>
        <p:nvSpPr>
          <p:cNvPr id="7" name="TextBox 6"/>
          <p:cNvSpPr txBox="1">
            <a:spLocks noChangeArrowheads="1"/>
          </p:cNvSpPr>
          <p:nvPr/>
        </p:nvSpPr>
        <p:spPr bwMode="auto">
          <a:xfrm>
            <a:off x="452582" y="724705"/>
            <a:ext cx="7858124" cy="51299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114000"/>
              </a:lnSpc>
            </a:pPr>
            <a:r>
              <a:rPr lang="he-IL" altLang="he-IL" sz="2400" b="1" dirty="0">
                <a:latin typeface="David" panose="020E0502060401010101" pitchFamily="34" charset="-79"/>
                <a:cs typeface="David" panose="020E0502060401010101" pitchFamily="34" charset="-79"/>
              </a:rPr>
              <a:t>לורד רוטשילד היקר</a:t>
            </a:r>
            <a:r>
              <a:rPr lang="he-IL" altLang="he-IL" sz="2400" b="1" dirty="0" smtClean="0">
                <a:latin typeface="David" panose="020E0502060401010101" pitchFamily="34" charset="-79"/>
                <a:cs typeface="David" panose="020E0502060401010101" pitchFamily="34" charset="-79"/>
              </a:rPr>
              <a:t>,</a:t>
            </a:r>
            <a:endParaRPr lang="he-IL" altLang="he-IL" sz="2400" b="1" dirty="0">
              <a:latin typeface="David" panose="020E0502060401010101" pitchFamily="34" charset="-79"/>
              <a:cs typeface="David" panose="020E0502060401010101" pitchFamily="34" charset="-79"/>
            </a:endParaRPr>
          </a:p>
          <a:p>
            <a:pPr algn="just" eaLnBrk="1" hangingPunct="1"/>
            <a:r>
              <a:rPr lang="he-IL" altLang="he-IL" sz="2400" b="1" dirty="0">
                <a:latin typeface="David" panose="020E0502060401010101" pitchFamily="34" charset="-79"/>
                <a:cs typeface="David" panose="020E0502060401010101" pitchFamily="34" charset="-79"/>
              </a:rPr>
              <a:t>יש לי עונג רב להעביר אליך מטעם ממשלת הוד מלכותו, את הצהרת האהדה הבאה לשאיפות היהודיות הציוניות, שהוגשה לקבינט ואושרה על ידיו:</a:t>
            </a:r>
          </a:p>
          <a:p>
            <a:pPr algn="just" eaLnBrk="1" hangingPunct="1"/>
            <a:r>
              <a:rPr lang="he-IL" altLang="he-IL" sz="2400" b="1" dirty="0">
                <a:latin typeface="David" panose="020E0502060401010101" pitchFamily="34" charset="-79"/>
                <a:cs typeface="David" panose="020E0502060401010101" pitchFamily="34" charset="-79"/>
              </a:rPr>
              <a:t>"ממשלת הוד מלכותו </a:t>
            </a:r>
            <a:r>
              <a:rPr lang="he-IL" altLang="he-IL" sz="2400" b="1" dirty="0">
                <a:solidFill>
                  <a:srgbClr val="A80044"/>
                </a:solidFill>
                <a:latin typeface="David" panose="020E0502060401010101" pitchFamily="34" charset="-79"/>
                <a:cs typeface="David" panose="020E0502060401010101" pitchFamily="34" charset="-79"/>
              </a:rPr>
              <a:t>רואה בעין יפה </a:t>
            </a:r>
            <a:r>
              <a:rPr lang="he-IL" altLang="he-IL" sz="2400" b="1" dirty="0">
                <a:latin typeface="David" panose="020E0502060401010101" pitchFamily="34" charset="-79"/>
                <a:cs typeface="David" panose="020E0502060401010101" pitchFamily="34" charset="-79"/>
              </a:rPr>
              <a:t>ייסוד </a:t>
            </a:r>
            <a:r>
              <a:rPr lang="he-IL" altLang="he-IL" sz="2400" b="1" dirty="0">
                <a:solidFill>
                  <a:srgbClr val="A80044"/>
                </a:solidFill>
                <a:latin typeface="David" panose="020E0502060401010101" pitchFamily="34" charset="-79"/>
                <a:cs typeface="David" panose="020E0502060401010101" pitchFamily="34" charset="-79"/>
              </a:rPr>
              <a:t>בית לאומי </a:t>
            </a:r>
            <a:r>
              <a:rPr lang="he-IL" altLang="he-IL" sz="2400" b="1" dirty="0">
                <a:latin typeface="David" panose="020E0502060401010101" pitchFamily="34" charset="-79"/>
                <a:cs typeface="David" panose="020E0502060401010101" pitchFamily="34" charset="-79"/>
              </a:rPr>
              <a:t>לעם היהודי בארץ ישראל, </a:t>
            </a:r>
            <a:r>
              <a:rPr lang="he-IL" altLang="he-IL" sz="2400" b="1" dirty="0">
                <a:solidFill>
                  <a:srgbClr val="A80044"/>
                </a:solidFill>
                <a:latin typeface="David" panose="020E0502060401010101" pitchFamily="34" charset="-79"/>
                <a:cs typeface="David" panose="020E0502060401010101" pitchFamily="34" charset="-79"/>
              </a:rPr>
              <a:t>ותעשה מיטב מאמציה </a:t>
            </a:r>
            <a:r>
              <a:rPr lang="he-IL" altLang="he-IL" sz="2400" b="1" dirty="0">
                <a:latin typeface="David" panose="020E0502060401010101" pitchFamily="34" charset="-79"/>
                <a:cs typeface="David" panose="020E0502060401010101" pitchFamily="34" charset="-79"/>
              </a:rPr>
              <a:t>להקל על הגשמת מטרה זו, תוך הבנה ברורה שלא ייעשה דבר העלול לפגוע בזכויות האזרחיות או הדתיות של </a:t>
            </a:r>
            <a:r>
              <a:rPr lang="he-IL" altLang="he-IL" sz="2400" b="1" dirty="0">
                <a:solidFill>
                  <a:srgbClr val="A80044"/>
                </a:solidFill>
                <a:latin typeface="David" panose="020E0502060401010101" pitchFamily="34" charset="-79"/>
                <a:cs typeface="David" panose="020E0502060401010101" pitchFamily="34" charset="-79"/>
              </a:rPr>
              <a:t>עדות לא-יהודיות </a:t>
            </a:r>
            <a:r>
              <a:rPr lang="he-IL" altLang="he-IL" sz="2400" b="1" dirty="0">
                <a:latin typeface="David" panose="020E0502060401010101" pitchFamily="34" charset="-79"/>
                <a:cs typeface="David" panose="020E0502060401010101" pitchFamily="34" charset="-79"/>
              </a:rPr>
              <a:t>הקיימות בארץ ישראל, או בזכויות ובמעמד מדיני, מהם נהנים היהודים </a:t>
            </a:r>
            <a:r>
              <a:rPr lang="he-IL" altLang="he-IL" sz="2400" b="1" dirty="0">
                <a:solidFill>
                  <a:srgbClr val="A80044"/>
                </a:solidFill>
                <a:latin typeface="David" panose="020E0502060401010101" pitchFamily="34" charset="-79"/>
                <a:cs typeface="David" panose="020E0502060401010101" pitchFamily="34" charset="-79"/>
              </a:rPr>
              <a:t>בכל ארץ אחרת."</a:t>
            </a:r>
          </a:p>
          <a:p>
            <a:pPr algn="just" eaLnBrk="1" hangingPunct="1"/>
            <a:r>
              <a:rPr lang="he-IL" altLang="he-IL" sz="2400" b="1" dirty="0">
                <a:latin typeface="David" panose="020E0502060401010101" pitchFamily="34" charset="-79"/>
                <a:cs typeface="David" panose="020E0502060401010101" pitchFamily="34" charset="-79"/>
              </a:rPr>
              <a:t>אכיר לך תודה, אם תביא הצהרה זו לידיעתה של ההסתדרות הציונית.</a:t>
            </a:r>
          </a:p>
          <a:p>
            <a:pPr algn="ctr" eaLnBrk="1" hangingPunct="1">
              <a:lnSpc>
                <a:spcPct val="150000"/>
              </a:lnSpc>
            </a:pPr>
            <a:r>
              <a:rPr lang="he-IL" altLang="he-IL" sz="2400" b="1" dirty="0">
                <a:latin typeface="David" panose="020E0502060401010101" pitchFamily="34" charset="-79"/>
                <a:cs typeface="David" panose="020E0502060401010101" pitchFamily="34" charset="-79"/>
              </a:rPr>
              <a:t>		שלך,</a:t>
            </a:r>
          </a:p>
          <a:p>
            <a:pPr algn="ctr" eaLnBrk="1" hangingPunct="1"/>
            <a:r>
              <a:rPr lang="he-IL" altLang="he-IL" sz="2400" b="1" dirty="0">
                <a:latin typeface="David" panose="020E0502060401010101" pitchFamily="34" charset="-79"/>
                <a:cs typeface="David" panose="020E0502060401010101" pitchFamily="34" charset="-79"/>
              </a:rPr>
              <a:t>		ארתור ג'יימס בלפור</a:t>
            </a:r>
          </a:p>
        </p:txBody>
      </p:sp>
    </p:spTree>
    <p:extLst>
      <p:ext uri="{BB962C8B-B14F-4D97-AF65-F5344CB8AC3E}">
        <p14:creationId xmlns:p14="http://schemas.microsoft.com/office/powerpoint/2010/main" val="1442767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circle(in)">
                                      <p:cBhvr>
                                        <p:cTn id="7" dur="20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nodeType="clickEffect">
                                  <p:stCondLst>
                                    <p:cond delay="0"/>
                                  </p:stCondLst>
                                  <p:iterate type="lt">
                                    <p:tmPct val="50000"/>
                                  </p:iterate>
                                  <p:childTnLst>
                                    <p:set>
                                      <p:cBhvr>
                                        <p:cTn id="23" dur="1" fill="hold">
                                          <p:stCondLst>
                                            <p:cond delay="0"/>
                                          </p:stCondLst>
                                        </p:cTn>
                                        <p:tgtEl>
                                          <p:spTgt spid="7">
                                            <p:txEl>
                                              <p:pRg st="0" end="0"/>
                                            </p:txEl>
                                          </p:spTgt>
                                        </p:tgtEl>
                                        <p:attrNameLst>
                                          <p:attrName>style.visibility</p:attrName>
                                        </p:attrNameLst>
                                      </p:cBhvr>
                                      <p:to>
                                        <p:strVal val="visible"/>
                                      </p:to>
                                    </p:set>
                                    <p:anim calcmode="discrete" valueType="clr">
                                      <p:cBhvr override="childStyle">
                                        <p:cTn id="24" dur="80"/>
                                        <p:tgtEl>
                                          <p:spTgt spid="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7">
                                            <p:txEl>
                                              <p:pRg st="0" end="0"/>
                                            </p:txEl>
                                          </p:spTgt>
                                        </p:tgtEl>
                                        <p:attrNameLst>
                                          <p:attrName>fillcolor</p:attrName>
                                        </p:attrNameLst>
                                      </p:cBhvr>
                                      <p:tavLst>
                                        <p:tav tm="0">
                                          <p:val>
                                            <p:clrVal>
                                              <a:schemeClr val="accent2"/>
                                            </p:clrVal>
                                          </p:val>
                                        </p:tav>
                                        <p:tav tm="50000">
                                          <p:val>
                                            <p:clrVal>
                                              <a:schemeClr val="hlink"/>
                                            </p:clrVal>
                                          </p:val>
                                        </p:tav>
                                      </p:tavLst>
                                    </p:anim>
                                    <p:set>
                                      <p:cBhvr>
                                        <p:cTn id="26" dur="80"/>
                                        <p:tgtEl>
                                          <p:spTgt spid="7">
                                            <p:txEl>
                                              <p:pRg st="0" end="0"/>
                                            </p:txEl>
                                          </p:spTgt>
                                        </p:tgtEl>
                                        <p:attrNameLst>
                                          <p:attrName>fill.type</p:attrName>
                                        </p:attrNameLst>
                                      </p:cBhvr>
                                      <p:to>
                                        <p:strVal val="solid"/>
                                      </p:to>
                                    </p:set>
                                  </p:childTnLst>
                                </p:cTn>
                              </p:par>
                            </p:childTnLst>
                          </p:cTn>
                        </p:par>
                      </p:childTnLst>
                    </p:cTn>
                  </p:par>
                  <p:par>
                    <p:cTn id="27" fill="hold">
                      <p:stCondLst>
                        <p:cond delay="indefinite"/>
                      </p:stCondLst>
                      <p:childTnLst>
                        <p:par>
                          <p:cTn id="28" fill="hold">
                            <p:stCondLst>
                              <p:cond delay="0"/>
                            </p:stCondLst>
                            <p:childTnLst>
                              <p:par>
                                <p:cTn id="29" presetID="27" presetClass="entr" presetSubtype="0" fill="hold" nodeType="clickEffect">
                                  <p:stCondLst>
                                    <p:cond delay="0"/>
                                  </p:stCondLst>
                                  <p:iterate type="lt">
                                    <p:tmPct val="50000"/>
                                  </p:iterate>
                                  <p:childTnLst>
                                    <p:set>
                                      <p:cBhvr>
                                        <p:cTn id="30" dur="1" fill="hold">
                                          <p:stCondLst>
                                            <p:cond delay="0"/>
                                          </p:stCondLst>
                                        </p:cTn>
                                        <p:tgtEl>
                                          <p:spTgt spid="7">
                                            <p:txEl>
                                              <p:pRg st="1" end="1"/>
                                            </p:txEl>
                                          </p:spTgt>
                                        </p:tgtEl>
                                        <p:attrNameLst>
                                          <p:attrName>style.visibility</p:attrName>
                                        </p:attrNameLst>
                                      </p:cBhvr>
                                      <p:to>
                                        <p:strVal val="visible"/>
                                      </p:to>
                                    </p:set>
                                    <p:anim calcmode="discrete" valueType="clr">
                                      <p:cBhvr override="childStyle">
                                        <p:cTn id="31" dur="80"/>
                                        <p:tgtEl>
                                          <p:spTgt spid="7">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2" dur="80"/>
                                        <p:tgtEl>
                                          <p:spTgt spid="7">
                                            <p:txEl>
                                              <p:pRg st="1" end="1"/>
                                            </p:txEl>
                                          </p:spTgt>
                                        </p:tgtEl>
                                        <p:attrNameLst>
                                          <p:attrName>fillcolor</p:attrName>
                                        </p:attrNameLst>
                                      </p:cBhvr>
                                      <p:tavLst>
                                        <p:tav tm="0">
                                          <p:val>
                                            <p:clrVal>
                                              <a:schemeClr val="accent2"/>
                                            </p:clrVal>
                                          </p:val>
                                        </p:tav>
                                        <p:tav tm="50000">
                                          <p:val>
                                            <p:clrVal>
                                              <a:schemeClr val="hlink"/>
                                            </p:clrVal>
                                          </p:val>
                                        </p:tav>
                                      </p:tavLst>
                                    </p:anim>
                                    <p:set>
                                      <p:cBhvr>
                                        <p:cTn id="33" dur="80"/>
                                        <p:tgtEl>
                                          <p:spTgt spid="7">
                                            <p:txEl>
                                              <p:pRg st="1" end="1"/>
                                            </p:txEl>
                                          </p:spTgt>
                                        </p:tgtEl>
                                        <p:attrNameLst>
                                          <p:attrName>fill.type</p:attrName>
                                        </p:attrNameLst>
                                      </p:cBhvr>
                                      <p:to>
                                        <p:strVal val="solid"/>
                                      </p:to>
                                    </p:set>
                                  </p:childTnLst>
                                </p:cTn>
                              </p:par>
                            </p:childTnLst>
                          </p:cTn>
                        </p:par>
                      </p:childTnLst>
                    </p:cTn>
                  </p:par>
                  <p:par>
                    <p:cTn id="34" fill="hold">
                      <p:stCondLst>
                        <p:cond delay="indefinite"/>
                      </p:stCondLst>
                      <p:childTnLst>
                        <p:par>
                          <p:cTn id="35" fill="hold">
                            <p:stCondLst>
                              <p:cond delay="0"/>
                            </p:stCondLst>
                            <p:childTnLst>
                              <p:par>
                                <p:cTn id="36" presetID="27" presetClass="entr" presetSubtype="0" fill="hold" nodeType="clickEffect">
                                  <p:stCondLst>
                                    <p:cond delay="0"/>
                                  </p:stCondLst>
                                  <p:iterate type="lt">
                                    <p:tmPct val="50000"/>
                                  </p:iterate>
                                  <p:childTnLst>
                                    <p:set>
                                      <p:cBhvr>
                                        <p:cTn id="37" dur="1" fill="hold">
                                          <p:stCondLst>
                                            <p:cond delay="0"/>
                                          </p:stCondLst>
                                        </p:cTn>
                                        <p:tgtEl>
                                          <p:spTgt spid="7">
                                            <p:txEl>
                                              <p:pRg st="2" end="2"/>
                                            </p:txEl>
                                          </p:spTgt>
                                        </p:tgtEl>
                                        <p:attrNameLst>
                                          <p:attrName>style.visibility</p:attrName>
                                        </p:attrNameLst>
                                      </p:cBhvr>
                                      <p:to>
                                        <p:strVal val="visible"/>
                                      </p:to>
                                    </p:set>
                                    <p:anim calcmode="discrete" valueType="clr">
                                      <p:cBhvr override="childStyle">
                                        <p:cTn id="38" dur="80"/>
                                        <p:tgtEl>
                                          <p:spTgt spid="7">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9" dur="80"/>
                                        <p:tgtEl>
                                          <p:spTgt spid="7">
                                            <p:txEl>
                                              <p:pRg st="2" end="2"/>
                                            </p:txEl>
                                          </p:spTgt>
                                        </p:tgtEl>
                                        <p:attrNameLst>
                                          <p:attrName>fillcolor</p:attrName>
                                        </p:attrNameLst>
                                      </p:cBhvr>
                                      <p:tavLst>
                                        <p:tav tm="0">
                                          <p:val>
                                            <p:clrVal>
                                              <a:schemeClr val="accent2"/>
                                            </p:clrVal>
                                          </p:val>
                                        </p:tav>
                                        <p:tav tm="50000">
                                          <p:val>
                                            <p:clrVal>
                                              <a:schemeClr val="hlink"/>
                                            </p:clrVal>
                                          </p:val>
                                        </p:tav>
                                      </p:tavLst>
                                    </p:anim>
                                    <p:set>
                                      <p:cBhvr>
                                        <p:cTn id="40" dur="80"/>
                                        <p:tgtEl>
                                          <p:spTgt spid="7">
                                            <p:txEl>
                                              <p:pRg st="2" end="2"/>
                                            </p:txEl>
                                          </p:spTgt>
                                        </p:tgtEl>
                                        <p:attrNameLst>
                                          <p:attrName>fill.type</p:attrName>
                                        </p:attrNameLst>
                                      </p:cBhvr>
                                      <p:to>
                                        <p:strVal val="solid"/>
                                      </p:to>
                                    </p:set>
                                  </p:childTnLst>
                                </p:cTn>
                              </p:par>
                            </p:childTnLst>
                          </p:cTn>
                        </p:par>
                      </p:childTnLst>
                    </p:cTn>
                  </p:par>
                  <p:par>
                    <p:cTn id="41" fill="hold">
                      <p:stCondLst>
                        <p:cond delay="indefinite"/>
                      </p:stCondLst>
                      <p:childTnLst>
                        <p:par>
                          <p:cTn id="42" fill="hold">
                            <p:stCondLst>
                              <p:cond delay="0"/>
                            </p:stCondLst>
                            <p:childTnLst>
                              <p:par>
                                <p:cTn id="43" presetID="27" presetClass="entr" presetSubtype="0" fill="hold" nodeType="clickEffect">
                                  <p:stCondLst>
                                    <p:cond delay="0"/>
                                  </p:stCondLst>
                                  <p:iterate type="lt">
                                    <p:tmPct val="50000"/>
                                  </p:iterate>
                                  <p:childTnLst>
                                    <p:set>
                                      <p:cBhvr>
                                        <p:cTn id="44" dur="1" fill="hold">
                                          <p:stCondLst>
                                            <p:cond delay="0"/>
                                          </p:stCondLst>
                                        </p:cTn>
                                        <p:tgtEl>
                                          <p:spTgt spid="7">
                                            <p:txEl>
                                              <p:pRg st="3" end="3"/>
                                            </p:txEl>
                                          </p:spTgt>
                                        </p:tgtEl>
                                        <p:attrNameLst>
                                          <p:attrName>style.visibility</p:attrName>
                                        </p:attrNameLst>
                                      </p:cBhvr>
                                      <p:to>
                                        <p:strVal val="visible"/>
                                      </p:to>
                                    </p:set>
                                    <p:anim calcmode="discrete" valueType="clr">
                                      <p:cBhvr override="childStyle">
                                        <p:cTn id="45" dur="80"/>
                                        <p:tgtEl>
                                          <p:spTgt spid="7">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6" dur="80"/>
                                        <p:tgtEl>
                                          <p:spTgt spid="7">
                                            <p:txEl>
                                              <p:pRg st="3" end="3"/>
                                            </p:txEl>
                                          </p:spTgt>
                                        </p:tgtEl>
                                        <p:attrNameLst>
                                          <p:attrName>fillcolor</p:attrName>
                                        </p:attrNameLst>
                                      </p:cBhvr>
                                      <p:tavLst>
                                        <p:tav tm="0">
                                          <p:val>
                                            <p:clrVal>
                                              <a:schemeClr val="accent2"/>
                                            </p:clrVal>
                                          </p:val>
                                        </p:tav>
                                        <p:tav tm="50000">
                                          <p:val>
                                            <p:clrVal>
                                              <a:schemeClr val="hlink"/>
                                            </p:clrVal>
                                          </p:val>
                                        </p:tav>
                                      </p:tavLst>
                                    </p:anim>
                                    <p:set>
                                      <p:cBhvr>
                                        <p:cTn id="47" dur="80"/>
                                        <p:tgtEl>
                                          <p:spTgt spid="7">
                                            <p:txEl>
                                              <p:pRg st="3" end="3"/>
                                            </p:txEl>
                                          </p:spTgt>
                                        </p:tgtEl>
                                        <p:attrNameLst>
                                          <p:attrName>fill.type</p:attrName>
                                        </p:attrNameLst>
                                      </p:cBhvr>
                                      <p:to>
                                        <p:strVal val="solid"/>
                                      </p:to>
                                    </p:set>
                                  </p:childTnLst>
                                </p:cTn>
                              </p:par>
                            </p:childTnLst>
                          </p:cTn>
                        </p:par>
                      </p:childTnLst>
                    </p:cTn>
                  </p:par>
                  <p:par>
                    <p:cTn id="48" fill="hold">
                      <p:stCondLst>
                        <p:cond delay="indefinite"/>
                      </p:stCondLst>
                      <p:childTnLst>
                        <p:par>
                          <p:cTn id="49" fill="hold">
                            <p:stCondLst>
                              <p:cond delay="0"/>
                            </p:stCondLst>
                            <p:childTnLst>
                              <p:par>
                                <p:cTn id="50" presetID="27" presetClass="entr" presetSubtype="0" fill="hold" nodeType="clickEffect">
                                  <p:stCondLst>
                                    <p:cond delay="0"/>
                                  </p:stCondLst>
                                  <p:iterate type="lt">
                                    <p:tmPct val="50000"/>
                                  </p:iterate>
                                  <p:childTnLst>
                                    <p:set>
                                      <p:cBhvr>
                                        <p:cTn id="51" dur="1" fill="hold">
                                          <p:stCondLst>
                                            <p:cond delay="0"/>
                                          </p:stCondLst>
                                        </p:cTn>
                                        <p:tgtEl>
                                          <p:spTgt spid="7">
                                            <p:txEl>
                                              <p:pRg st="4" end="4"/>
                                            </p:txEl>
                                          </p:spTgt>
                                        </p:tgtEl>
                                        <p:attrNameLst>
                                          <p:attrName>style.visibility</p:attrName>
                                        </p:attrNameLst>
                                      </p:cBhvr>
                                      <p:to>
                                        <p:strVal val="visible"/>
                                      </p:to>
                                    </p:set>
                                    <p:anim calcmode="discrete" valueType="clr">
                                      <p:cBhvr override="childStyle">
                                        <p:cTn id="52" dur="80"/>
                                        <p:tgtEl>
                                          <p:spTgt spid="7">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3" dur="80"/>
                                        <p:tgtEl>
                                          <p:spTgt spid="7">
                                            <p:txEl>
                                              <p:pRg st="4" end="4"/>
                                            </p:txEl>
                                          </p:spTgt>
                                        </p:tgtEl>
                                        <p:attrNameLst>
                                          <p:attrName>fillcolor</p:attrName>
                                        </p:attrNameLst>
                                      </p:cBhvr>
                                      <p:tavLst>
                                        <p:tav tm="0">
                                          <p:val>
                                            <p:clrVal>
                                              <a:schemeClr val="accent2"/>
                                            </p:clrVal>
                                          </p:val>
                                        </p:tav>
                                        <p:tav tm="50000">
                                          <p:val>
                                            <p:clrVal>
                                              <a:schemeClr val="hlink"/>
                                            </p:clrVal>
                                          </p:val>
                                        </p:tav>
                                      </p:tavLst>
                                    </p:anim>
                                    <p:set>
                                      <p:cBhvr>
                                        <p:cTn id="54" dur="80"/>
                                        <p:tgtEl>
                                          <p:spTgt spid="7">
                                            <p:txEl>
                                              <p:pRg st="4" end="4"/>
                                            </p:txEl>
                                          </p:spTgt>
                                        </p:tgtEl>
                                        <p:attrNameLst>
                                          <p:attrName>fill.type</p:attrName>
                                        </p:attrNameLst>
                                      </p:cBhvr>
                                      <p:to>
                                        <p:strVal val="solid"/>
                                      </p:to>
                                    </p:set>
                                  </p:childTnLst>
                                </p:cTn>
                              </p:par>
                            </p:childTnLst>
                          </p:cTn>
                        </p:par>
                      </p:childTnLst>
                    </p:cTn>
                  </p:par>
                  <p:par>
                    <p:cTn id="55" fill="hold">
                      <p:stCondLst>
                        <p:cond delay="indefinite"/>
                      </p:stCondLst>
                      <p:childTnLst>
                        <p:par>
                          <p:cTn id="56" fill="hold">
                            <p:stCondLst>
                              <p:cond delay="0"/>
                            </p:stCondLst>
                            <p:childTnLst>
                              <p:par>
                                <p:cTn id="57" presetID="27" presetClass="entr" presetSubtype="0" fill="hold" nodeType="clickEffect">
                                  <p:stCondLst>
                                    <p:cond delay="0"/>
                                  </p:stCondLst>
                                  <p:iterate type="lt">
                                    <p:tmPct val="50000"/>
                                  </p:iterate>
                                  <p:childTnLst>
                                    <p:set>
                                      <p:cBhvr>
                                        <p:cTn id="58" dur="1" fill="hold">
                                          <p:stCondLst>
                                            <p:cond delay="0"/>
                                          </p:stCondLst>
                                        </p:cTn>
                                        <p:tgtEl>
                                          <p:spTgt spid="7">
                                            <p:txEl>
                                              <p:pRg st="5" end="5"/>
                                            </p:txEl>
                                          </p:spTgt>
                                        </p:tgtEl>
                                        <p:attrNameLst>
                                          <p:attrName>style.visibility</p:attrName>
                                        </p:attrNameLst>
                                      </p:cBhvr>
                                      <p:to>
                                        <p:strVal val="visible"/>
                                      </p:to>
                                    </p:set>
                                    <p:anim calcmode="discrete" valueType="clr">
                                      <p:cBhvr override="childStyle">
                                        <p:cTn id="59" dur="80"/>
                                        <p:tgtEl>
                                          <p:spTgt spid="7">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0" dur="80"/>
                                        <p:tgtEl>
                                          <p:spTgt spid="7">
                                            <p:txEl>
                                              <p:pRg st="5" end="5"/>
                                            </p:txEl>
                                          </p:spTgt>
                                        </p:tgtEl>
                                        <p:attrNameLst>
                                          <p:attrName>fillcolor</p:attrName>
                                        </p:attrNameLst>
                                      </p:cBhvr>
                                      <p:tavLst>
                                        <p:tav tm="0">
                                          <p:val>
                                            <p:clrVal>
                                              <a:schemeClr val="accent2"/>
                                            </p:clrVal>
                                          </p:val>
                                        </p:tav>
                                        <p:tav tm="50000">
                                          <p:val>
                                            <p:clrVal>
                                              <a:schemeClr val="hlink"/>
                                            </p:clrVal>
                                          </p:val>
                                        </p:tav>
                                      </p:tavLst>
                                    </p:anim>
                                    <p:set>
                                      <p:cBhvr>
                                        <p:cTn id="61" dur="80"/>
                                        <p:tgtEl>
                                          <p:spTgt spid="7">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3" name="מלבן מעוגל 2"/>
          <p:cNvSpPr/>
          <p:nvPr/>
        </p:nvSpPr>
        <p:spPr>
          <a:xfrm>
            <a:off x="178180" y="818106"/>
            <a:ext cx="9128938" cy="4922293"/>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cxnSp>
        <p:nvCxnSpPr>
          <p:cNvPr id="12" name="מחבר ישר 11"/>
          <p:cNvCxnSpPr/>
          <p:nvPr/>
        </p:nvCxnSpPr>
        <p:spPr>
          <a:xfrm>
            <a:off x="163118" y="565944"/>
            <a:ext cx="9144000" cy="0"/>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
        <p:nvSpPr>
          <p:cNvPr id="2" name="AutoShape 8" descr="ישיבת פוניבז' | JDN - חדשות"/>
          <p:cNvSpPr>
            <a:spLocks noChangeAspect="1" noChangeArrowheads="1"/>
          </p:cNvSpPr>
          <p:nvPr/>
        </p:nvSpPr>
        <p:spPr bwMode="auto">
          <a:xfrm>
            <a:off x="447675" y="-177801"/>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sp>
        <p:nvSpPr>
          <p:cNvPr id="26" name="TextBox 25"/>
          <p:cNvSpPr txBox="1"/>
          <p:nvPr/>
        </p:nvSpPr>
        <p:spPr>
          <a:xfrm>
            <a:off x="178180" y="-143418"/>
            <a:ext cx="8599317" cy="1556836"/>
          </a:xfrm>
          <a:prstGeom prst="rect">
            <a:avLst/>
          </a:prstGeom>
          <a:noFill/>
        </p:spPr>
        <p:txBody>
          <a:bodyPr wrap="square" rtlCol="1">
            <a:spAutoFit/>
          </a:bodyPr>
          <a:lstStyle/>
          <a:p>
            <a:pPr algn="l"/>
            <a:r>
              <a:rPr lang="he-IL" sz="4800" b="1" dirty="0" smtClean="0">
                <a:solidFill>
                  <a:srgbClr val="00CC00"/>
                </a:solidFill>
                <a:latin typeface="David" panose="020E0502060401010101" pitchFamily="34" charset="-79"/>
                <a:cs typeface="David" panose="020E0502060401010101" pitchFamily="34" charset="-79"/>
              </a:rPr>
              <a:t>הערות לנוסח ההצהרה</a:t>
            </a:r>
            <a:endParaRPr lang="en-US" sz="4800" b="1" dirty="0" smtClean="0">
              <a:solidFill>
                <a:srgbClr val="00CC00"/>
              </a:solidFill>
              <a:latin typeface="David" panose="020E0502060401010101" pitchFamily="34" charset="-79"/>
              <a:cs typeface="David" panose="020E0502060401010101" pitchFamily="34" charset="-79"/>
            </a:endParaRPr>
          </a:p>
          <a:p>
            <a:pPr>
              <a:lnSpc>
                <a:spcPts val="3500"/>
              </a:lnSpc>
            </a:pPr>
            <a:endParaRPr lang="he-IL" sz="2000" dirty="0">
              <a:solidFill>
                <a:schemeClr val="bg2"/>
              </a:solidFill>
              <a:latin typeface="avivbold" pitchFamily="2" charset="-79"/>
              <a:cs typeface="Keren" pitchFamily="2" charset="-79"/>
            </a:endParaRPr>
          </a:p>
          <a:p>
            <a:endParaRPr lang="he-IL" dirty="0">
              <a:latin typeface="avivbold" pitchFamily="2" charset="-79"/>
              <a:cs typeface="avivbold" pitchFamily="2" charset="-79"/>
            </a:endParaRPr>
          </a:p>
        </p:txBody>
      </p:sp>
      <p:sp>
        <p:nvSpPr>
          <p:cNvPr id="6" name="מציין מיקום תוכן 2"/>
          <p:cNvSpPr>
            <a:spLocks noGrp="1"/>
          </p:cNvSpPr>
          <p:nvPr>
            <p:ph idx="4294967295"/>
          </p:nvPr>
        </p:nvSpPr>
        <p:spPr>
          <a:xfrm>
            <a:off x="447675" y="1019467"/>
            <a:ext cx="8229600" cy="4726238"/>
          </a:xfrm>
          <a:prstGeom prst="rect">
            <a:avLst/>
          </a:prstGeom>
        </p:spPr>
        <p:txBody>
          <a:bodyPr>
            <a:normAutofit/>
          </a:bodyPr>
          <a:lstStyle/>
          <a:p>
            <a:pPr algn="just"/>
            <a:r>
              <a:rPr lang="he-IL" sz="2000" b="1" dirty="0">
                <a:latin typeface="David" panose="020E0502060401010101" pitchFamily="34" charset="-79"/>
                <a:cs typeface="David" panose="020E0502060401010101" pitchFamily="34" charset="-79"/>
              </a:rPr>
              <a:t>מה פירושו של "בית לאומי"? מושג זה אינו מושג משפטי אלא מושג רומנטי ולכן </a:t>
            </a:r>
            <a:r>
              <a:rPr lang="he-IL" sz="2000" b="1" dirty="0" smtClean="0">
                <a:latin typeface="David" panose="020E0502060401010101" pitchFamily="34" charset="-79"/>
                <a:cs typeface="David" panose="020E0502060401010101" pitchFamily="34" charset="-79"/>
              </a:rPr>
              <a:t>לא ברור </a:t>
            </a:r>
            <a:r>
              <a:rPr lang="he-IL" sz="2000" b="1" dirty="0">
                <a:latin typeface="David" panose="020E0502060401010101" pitchFamily="34" charset="-79"/>
                <a:cs typeface="David" panose="020E0502060401010101" pitchFamily="34" charset="-79"/>
              </a:rPr>
              <a:t>פשרו. האם הכוונה היא למתן אוטונומיה מדינית (בחירת הממשלה </a:t>
            </a:r>
            <a:r>
              <a:rPr lang="he-IL" sz="2000" b="1" dirty="0" smtClean="0">
                <a:latin typeface="David" panose="020E0502060401010101" pitchFamily="34" charset="-79"/>
                <a:cs typeface="David" panose="020E0502060401010101" pitchFamily="34" charset="-79"/>
              </a:rPr>
              <a:t>והשלטון)</a:t>
            </a:r>
            <a:r>
              <a:rPr lang="he-IL" sz="2000" b="1" dirty="0">
                <a:latin typeface="David" panose="020E0502060401010101" pitchFamily="34" charset="-79"/>
                <a:cs typeface="David" panose="020E0502060401010101" pitchFamily="34" charset="-79"/>
              </a:rPr>
              <a:t> </a:t>
            </a:r>
            <a:r>
              <a:rPr lang="he-IL" sz="2000" b="1" dirty="0" smtClean="0">
                <a:latin typeface="David" panose="020E0502060401010101" pitchFamily="34" charset="-79"/>
                <a:cs typeface="David" panose="020E0502060401010101" pitchFamily="34" charset="-79"/>
              </a:rPr>
              <a:t>או </a:t>
            </a:r>
            <a:r>
              <a:rPr lang="he-IL" sz="2000" b="1" dirty="0">
                <a:latin typeface="David" panose="020E0502060401010101" pitchFamily="34" charset="-79"/>
                <a:cs typeface="David" panose="020E0502060401010101" pitchFamily="34" charset="-79"/>
              </a:rPr>
              <a:t>רק אוטונומיה תרבותית. אין כאן הבטחה מפורשת להקמת מדינה </a:t>
            </a:r>
            <a:r>
              <a:rPr lang="he-IL" sz="2000" b="1" dirty="0" smtClean="0">
                <a:latin typeface="David" panose="020E0502060401010101" pitchFamily="34" charset="-79"/>
                <a:cs typeface="David" panose="020E0502060401010101" pitchFamily="34" charset="-79"/>
              </a:rPr>
              <a:t>יהודית</a:t>
            </a:r>
            <a:endParaRPr lang="he-IL" sz="2000" b="1" dirty="0">
              <a:latin typeface="David" panose="020E0502060401010101" pitchFamily="34" charset="-79"/>
              <a:cs typeface="David" panose="020E0502060401010101" pitchFamily="34" charset="-79"/>
            </a:endParaRPr>
          </a:p>
          <a:p>
            <a:pPr algn="just"/>
            <a:r>
              <a:rPr lang="he-IL" sz="2000" b="1" dirty="0" smtClean="0">
                <a:latin typeface="David" panose="020E0502060401010101" pitchFamily="34" charset="-79"/>
                <a:cs typeface="David" panose="020E0502060401010101" pitchFamily="34" charset="-79"/>
              </a:rPr>
              <a:t>"הבית </a:t>
            </a:r>
            <a:r>
              <a:rPr lang="he-IL" sz="2000" b="1" dirty="0">
                <a:latin typeface="David" panose="020E0502060401010101" pitchFamily="34" charset="-79"/>
                <a:cs typeface="David" panose="020E0502060401010101" pitchFamily="34" charset="-79"/>
              </a:rPr>
              <a:t>הלאומי" הוא מושג טקטי שנועד להקל על בריטניה בדבר הקמת המדינה</a:t>
            </a:r>
            <a:br>
              <a:rPr lang="he-IL" sz="2000" b="1" dirty="0">
                <a:latin typeface="David" panose="020E0502060401010101" pitchFamily="34" charset="-79"/>
                <a:cs typeface="David" panose="020E0502060401010101" pitchFamily="34" charset="-79"/>
              </a:rPr>
            </a:br>
            <a:r>
              <a:rPr lang="he-IL" sz="2000" b="1" dirty="0">
                <a:latin typeface="David" panose="020E0502060401010101" pitchFamily="34" charset="-79"/>
                <a:cs typeface="David" panose="020E0502060401010101" pitchFamily="34" charset="-79"/>
              </a:rPr>
              <a:t>    מבלי לחייב אותה לעמוד בהבטחתה ולעשות כן</a:t>
            </a:r>
            <a:r>
              <a:rPr lang="he-IL" sz="2000" b="1" dirty="0" smtClean="0">
                <a:latin typeface="David" panose="020E0502060401010101" pitchFamily="34" charset="-79"/>
                <a:cs typeface="David" panose="020E0502060401010101" pitchFamily="34" charset="-79"/>
              </a:rPr>
              <a:t>.</a:t>
            </a:r>
          </a:p>
          <a:p>
            <a:pPr algn="just"/>
            <a:r>
              <a:rPr lang="he-IL" sz="2000" b="1" dirty="0" smtClean="0">
                <a:latin typeface="David" panose="020E0502060401010101" pitchFamily="34" charset="-79"/>
                <a:cs typeface="David" panose="020E0502060401010101" pitchFamily="34" charset="-79"/>
              </a:rPr>
              <a:t>אין </a:t>
            </a:r>
            <a:r>
              <a:rPr lang="he-IL" sz="2000" b="1" dirty="0">
                <a:latin typeface="David" panose="020E0502060401010101" pitchFamily="34" charset="-79"/>
                <a:cs typeface="David" panose="020E0502060401010101" pitchFamily="34" charset="-79"/>
              </a:rPr>
              <a:t>אף אזכור לקביעת גבולותיה של המדינה העתידית</a:t>
            </a:r>
            <a:r>
              <a:rPr lang="he-IL" sz="2000" b="1" dirty="0" smtClean="0">
                <a:latin typeface="David" panose="020E0502060401010101" pitchFamily="34" charset="-79"/>
                <a:cs typeface="David" panose="020E0502060401010101" pitchFamily="34" charset="-79"/>
              </a:rPr>
              <a:t>.</a:t>
            </a:r>
          </a:p>
          <a:p>
            <a:r>
              <a:rPr lang="he-IL" sz="2000" b="1" dirty="0" smtClean="0">
                <a:latin typeface="David" panose="020E0502060401010101" pitchFamily="34" charset="-79"/>
                <a:cs typeface="David" panose="020E0502060401010101" pitchFamily="34" charset="-79"/>
              </a:rPr>
              <a:t>מה </a:t>
            </a:r>
            <a:r>
              <a:rPr lang="he-IL" sz="2000" b="1" dirty="0">
                <a:latin typeface="David" panose="020E0502060401010101" pitchFamily="34" charset="-79"/>
                <a:cs typeface="David" panose="020E0502060401010101" pitchFamily="34" charset="-79"/>
              </a:rPr>
              <a:t>פירוש המונחים "רואה בעין יפה" ו"מיטב מאמציה"? האם הכוונה לתמיכה </a:t>
            </a:r>
            <a:r>
              <a:rPr lang="he-IL" sz="2000" b="1" dirty="0" smtClean="0">
                <a:latin typeface="David" panose="020E0502060401010101" pitchFamily="34" charset="-79"/>
                <a:cs typeface="David" panose="020E0502060401010101" pitchFamily="34" charset="-79"/>
              </a:rPr>
              <a:t>מרחוק או </a:t>
            </a:r>
            <a:r>
              <a:rPr lang="he-IL" sz="2000" b="1" dirty="0">
                <a:latin typeface="David" panose="020E0502060401010101" pitchFamily="34" charset="-79"/>
                <a:cs typeface="David" panose="020E0502060401010101" pitchFamily="34" charset="-79"/>
              </a:rPr>
              <a:t>גישה אוהדת ממשית? מהי מידת האקטיביות הבריטית הצפויה. המושגים </a:t>
            </a:r>
            <a:r>
              <a:rPr lang="he-IL" sz="2000" b="1" dirty="0" smtClean="0">
                <a:latin typeface="David" panose="020E0502060401010101" pitchFamily="34" charset="-79"/>
                <a:cs typeface="David" panose="020E0502060401010101" pitchFamily="34" charset="-79"/>
              </a:rPr>
              <a:t>הללו</a:t>
            </a:r>
            <a:r>
              <a:rPr lang="he-IL" sz="2000" b="1" dirty="0">
                <a:latin typeface="David" panose="020E0502060401010101" pitchFamily="34" charset="-79"/>
                <a:cs typeface="David" panose="020E0502060401010101" pitchFamily="34" charset="-79"/>
              </a:rPr>
              <a:t> </a:t>
            </a:r>
            <a:r>
              <a:rPr lang="he-IL" sz="2000" b="1" dirty="0" smtClean="0">
                <a:latin typeface="David" panose="020E0502060401010101" pitchFamily="34" charset="-79"/>
                <a:cs typeface="David" panose="020E0502060401010101" pitchFamily="34" charset="-79"/>
              </a:rPr>
              <a:t>מופשטים </a:t>
            </a:r>
            <a:r>
              <a:rPr lang="he-IL" sz="2000" b="1" dirty="0">
                <a:latin typeface="David" panose="020E0502060401010101" pitchFamily="34" charset="-79"/>
                <a:cs typeface="David" panose="020E0502060401010101" pitchFamily="34" charset="-79"/>
              </a:rPr>
              <a:t>שהרי מי באמת יכול לקבוע שבריטניה עשתה את מיטב מאמציה</a:t>
            </a:r>
            <a:r>
              <a:rPr lang="he-IL" sz="2000" b="1" dirty="0" smtClean="0">
                <a:latin typeface="David" panose="020E0502060401010101" pitchFamily="34" charset="-79"/>
                <a:cs typeface="David" panose="020E0502060401010101" pitchFamily="34" charset="-79"/>
              </a:rPr>
              <a:t>.</a:t>
            </a:r>
          </a:p>
          <a:p>
            <a:pPr algn="just"/>
            <a:r>
              <a:rPr lang="he-IL" sz="2000" b="1" dirty="0" smtClean="0">
                <a:latin typeface="David" panose="020E0502060401010101" pitchFamily="34" charset="-79"/>
                <a:cs typeface="David" panose="020E0502060401010101" pitchFamily="34" charset="-79"/>
              </a:rPr>
              <a:t>זכויות </a:t>
            </a:r>
            <a:r>
              <a:rPr lang="he-IL" sz="2000" b="1" dirty="0">
                <a:latin typeface="David" panose="020E0502060401010101" pitchFamily="34" charset="-79"/>
                <a:cs typeface="David" panose="020E0502060401010101" pitchFamily="34" charset="-79"/>
              </a:rPr>
              <a:t>אזרחיות - מושג מעורפל שאין לדעת מה הוא כולל</a:t>
            </a:r>
            <a:r>
              <a:rPr lang="he-IL" sz="2000" b="1" dirty="0" smtClean="0">
                <a:latin typeface="David" panose="020E0502060401010101" pitchFamily="34" charset="-79"/>
                <a:cs typeface="David" panose="020E0502060401010101" pitchFamily="34" charset="-79"/>
              </a:rPr>
              <a:t>.</a:t>
            </a:r>
          </a:p>
          <a:p>
            <a:pPr algn="just"/>
            <a:r>
              <a:rPr lang="he-IL" sz="2000" b="1" dirty="0" smtClean="0">
                <a:latin typeface="David" panose="020E0502060401010101" pitchFamily="34" charset="-79"/>
                <a:cs typeface="David" panose="020E0502060401010101" pitchFamily="34" charset="-79"/>
              </a:rPr>
              <a:t>תוכנה </a:t>
            </a:r>
            <a:r>
              <a:rPr lang="he-IL" sz="2000" b="1" dirty="0">
                <a:latin typeface="David" panose="020E0502060401010101" pitchFamily="34" charset="-79"/>
                <a:cs typeface="David" panose="020E0502060401010101" pitchFamily="34" charset="-79"/>
              </a:rPr>
              <a:t>של ההצהרה לא מסגיר אף פרט לגבי זמן ביצועה. ע"י אי נתינת מועד לביצוע,</a:t>
            </a:r>
            <a:br>
              <a:rPr lang="he-IL" sz="2000" b="1" dirty="0">
                <a:latin typeface="David" panose="020E0502060401010101" pitchFamily="34" charset="-79"/>
                <a:cs typeface="David" panose="020E0502060401010101" pitchFamily="34" charset="-79"/>
              </a:rPr>
            </a:br>
            <a:r>
              <a:rPr lang="he-IL" sz="2000" b="1" dirty="0" smtClean="0">
                <a:latin typeface="David" panose="020E0502060401010101" pitchFamily="34" charset="-79"/>
                <a:cs typeface="David" panose="020E0502060401010101" pitchFamily="34" charset="-79"/>
              </a:rPr>
              <a:t>מאפשרים </a:t>
            </a:r>
            <a:r>
              <a:rPr lang="he-IL" sz="2000" b="1" dirty="0">
                <a:latin typeface="David" panose="020E0502060401010101" pitchFamily="34" charset="-79"/>
                <a:cs typeface="David" panose="020E0502060401010101" pitchFamily="34" charset="-79"/>
              </a:rPr>
              <a:t>הבריטים לדחות את מימושה</a:t>
            </a:r>
            <a:r>
              <a:rPr lang="he-IL" sz="2000" b="1" dirty="0" smtClean="0">
                <a:latin typeface="David" panose="020E0502060401010101" pitchFamily="34" charset="-79"/>
                <a:cs typeface="David" panose="020E0502060401010101" pitchFamily="34" charset="-79"/>
              </a:rPr>
              <a:t>.</a:t>
            </a:r>
          </a:p>
          <a:p>
            <a:pPr algn="just"/>
            <a:r>
              <a:rPr lang="he-IL" sz="2000" b="1" dirty="0" smtClean="0">
                <a:latin typeface="David" panose="020E0502060401010101" pitchFamily="34" charset="-79"/>
                <a:cs typeface="David" panose="020E0502060401010101" pitchFamily="34" charset="-79"/>
              </a:rPr>
              <a:t>מה </a:t>
            </a:r>
            <a:r>
              <a:rPr lang="he-IL" sz="2000" b="1" dirty="0">
                <a:latin typeface="David" panose="020E0502060401010101" pitchFamily="34" charset="-79"/>
                <a:cs typeface="David" panose="020E0502060401010101" pitchFamily="34" charset="-79"/>
              </a:rPr>
              <a:t>פירוש המילה "להקל"? האם מדובר בסיוע חומרי או דיפלומטי</a:t>
            </a:r>
            <a:r>
              <a:rPr lang="he-IL" sz="2000" dirty="0">
                <a:latin typeface="David" panose="020E0502060401010101" pitchFamily="34" charset="-79"/>
                <a:cs typeface="David" panose="020E0502060401010101" pitchFamily="34" charset="-79"/>
              </a:rPr>
              <a:t>.</a:t>
            </a:r>
            <a:endParaRPr lang="he-IL" altLang="he-IL" sz="2000" b="1" dirty="0" smtClean="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847692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circle(in)">
                                      <p:cBhvr>
                                        <p:cTn id="7" dur="20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3" name="מלבן מעוגל 2"/>
          <p:cNvSpPr/>
          <p:nvPr/>
        </p:nvSpPr>
        <p:spPr>
          <a:xfrm>
            <a:off x="163118" y="698500"/>
            <a:ext cx="8853882" cy="4940300"/>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cxnSp>
        <p:nvCxnSpPr>
          <p:cNvPr id="12" name="מחבר ישר 11"/>
          <p:cNvCxnSpPr/>
          <p:nvPr/>
        </p:nvCxnSpPr>
        <p:spPr>
          <a:xfrm>
            <a:off x="163118" y="565944"/>
            <a:ext cx="9144000" cy="0"/>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
        <p:nvSpPr>
          <p:cNvPr id="2" name="AutoShape 8" descr="ישיבת פוניבז' | JDN - חדשות"/>
          <p:cNvSpPr>
            <a:spLocks noChangeAspect="1" noChangeArrowheads="1"/>
          </p:cNvSpPr>
          <p:nvPr/>
        </p:nvSpPr>
        <p:spPr bwMode="auto">
          <a:xfrm>
            <a:off x="447675" y="-177801"/>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sp>
        <p:nvSpPr>
          <p:cNvPr id="26" name="TextBox 25"/>
          <p:cNvSpPr txBox="1"/>
          <p:nvPr/>
        </p:nvSpPr>
        <p:spPr>
          <a:xfrm>
            <a:off x="178180" y="-143418"/>
            <a:ext cx="8599317" cy="1556836"/>
          </a:xfrm>
          <a:prstGeom prst="rect">
            <a:avLst/>
          </a:prstGeom>
          <a:noFill/>
        </p:spPr>
        <p:txBody>
          <a:bodyPr wrap="square" rtlCol="1">
            <a:spAutoFit/>
          </a:bodyPr>
          <a:lstStyle/>
          <a:p>
            <a:pPr algn="l"/>
            <a:r>
              <a:rPr lang="he-IL" sz="4800" b="1" dirty="0" smtClean="0">
                <a:solidFill>
                  <a:srgbClr val="00CC00"/>
                </a:solidFill>
                <a:latin typeface="David" panose="020E0502060401010101" pitchFamily="34" charset="-79"/>
                <a:cs typeface="David" panose="020E0502060401010101" pitchFamily="34" charset="-79"/>
              </a:rPr>
              <a:t>מניעי הבריטים להצהרה</a:t>
            </a:r>
            <a:endParaRPr lang="en-US" sz="4800" b="1" dirty="0" smtClean="0">
              <a:solidFill>
                <a:srgbClr val="00CC00"/>
              </a:solidFill>
              <a:latin typeface="David" panose="020E0502060401010101" pitchFamily="34" charset="-79"/>
              <a:cs typeface="David" panose="020E0502060401010101" pitchFamily="34" charset="-79"/>
            </a:endParaRPr>
          </a:p>
          <a:p>
            <a:pPr>
              <a:lnSpc>
                <a:spcPts val="3500"/>
              </a:lnSpc>
            </a:pPr>
            <a:endParaRPr lang="he-IL" sz="2000" dirty="0">
              <a:solidFill>
                <a:schemeClr val="bg2"/>
              </a:solidFill>
              <a:latin typeface="avivbold" pitchFamily="2" charset="-79"/>
              <a:cs typeface="Keren" pitchFamily="2" charset="-79"/>
            </a:endParaRPr>
          </a:p>
          <a:p>
            <a:endParaRPr lang="he-IL" dirty="0">
              <a:latin typeface="avivbold" pitchFamily="2" charset="-79"/>
              <a:cs typeface="avivbold" pitchFamily="2" charset="-79"/>
            </a:endParaRPr>
          </a:p>
        </p:txBody>
      </p:sp>
      <p:sp>
        <p:nvSpPr>
          <p:cNvPr id="7" name="מציין מיקום תוכן 2"/>
          <p:cNvSpPr>
            <a:spLocks noGrp="1"/>
          </p:cNvSpPr>
          <p:nvPr>
            <p:ph idx="4294967295"/>
          </p:nvPr>
        </p:nvSpPr>
        <p:spPr>
          <a:xfrm>
            <a:off x="443896" y="836363"/>
            <a:ext cx="8348663" cy="2783138"/>
          </a:xfrm>
          <a:prstGeom prst="rect">
            <a:avLst/>
          </a:prstGeom>
        </p:spPr>
        <p:txBody>
          <a:bodyPr>
            <a:noAutofit/>
          </a:bodyPr>
          <a:lstStyle/>
          <a:p>
            <a:pPr algn="just" eaLnBrk="1" hangingPunct="1">
              <a:lnSpc>
                <a:spcPct val="170000"/>
              </a:lnSpc>
            </a:pPr>
            <a:r>
              <a:rPr lang="he-IL" altLang="he-IL" sz="1800" dirty="0" smtClean="0">
                <a:latin typeface="David" panose="020E0502060401010101" pitchFamily="34" charset="-79"/>
                <a:cs typeface="David" panose="020E0502060401010101" pitchFamily="34" charset="-79"/>
              </a:rPr>
              <a:t>בריטניה סברה כי פרסום הצהרת תמיכה בציונות תקל עליה להשיג שליטה במזרח התיכון ובא"י.</a:t>
            </a:r>
          </a:p>
          <a:p>
            <a:pPr algn="just" eaLnBrk="1" hangingPunct="1">
              <a:lnSpc>
                <a:spcPct val="170000"/>
              </a:lnSpc>
            </a:pPr>
            <a:r>
              <a:rPr lang="he-IL" altLang="he-IL" sz="1800" dirty="0" smtClean="0">
                <a:latin typeface="David" panose="020E0502060401010101" pitchFamily="34" charset="-79"/>
                <a:cs typeface="David" panose="020E0502060401010101" pitchFamily="34" charset="-79"/>
              </a:rPr>
              <a:t>הבריטים חששו מפרסום הצהרת תמיכה בציונות על ידי גרמניה, שגם לה היו אינטרסים במזרח התיכון ובא"י.</a:t>
            </a:r>
          </a:p>
          <a:p>
            <a:pPr algn="just" eaLnBrk="1" hangingPunct="1">
              <a:lnSpc>
                <a:spcPct val="170000"/>
              </a:lnSpc>
            </a:pPr>
            <a:r>
              <a:rPr lang="he-IL" altLang="he-IL" sz="1800" dirty="0" smtClean="0">
                <a:latin typeface="David" panose="020E0502060401010101" pitchFamily="34" charset="-79"/>
                <a:cs typeface="David" panose="020E0502060401010101" pitchFamily="34" charset="-79"/>
              </a:rPr>
              <a:t>הבריטים העדיפו את דרישת הציונים על דרישת הערבים, ששאפו להקים את "סוריה רבתי" – בסוריה ובא"י. </a:t>
            </a:r>
          </a:p>
          <a:p>
            <a:pPr algn="just">
              <a:lnSpc>
                <a:spcPct val="170000"/>
              </a:lnSpc>
            </a:pPr>
            <a:r>
              <a:rPr lang="he-IL" altLang="he-IL" sz="1800" dirty="0">
                <a:latin typeface="David" panose="020E0502060401010101" pitchFamily="34" charset="-79"/>
                <a:cs typeface="David" panose="020E0502060401010101" pitchFamily="34" charset="-79"/>
              </a:rPr>
              <a:t>הבריטים ייחסו ליהודי ארה"ב כוח פוליטי רב, ורצו לגרום להם ללחוץ על ממשלת ארה"ב לתמוך במדינות ההסכמה.</a:t>
            </a:r>
          </a:p>
          <a:p>
            <a:pPr algn="just">
              <a:lnSpc>
                <a:spcPct val="170000"/>
              </a:lnSpc>
            </a:pPr>
            <a:r>
              <a:rPr lang="he-IL" altLang="he-IL" sz="1800" dirty="0">
                <a:latin typeface="David" panose="020E0502060401010101" pitchFamily="34" charset="-79"/>
                <a:cs typeface="David" panose="020E0502060401010101" pitchFamily="34" charset="-79"/>
              </a:rPr>
              <a:t>הבריטים ייחסו ליהודי רוסיה כוח פוליטי רב, ורצו לגרום להם להשפיע על ממשלת רוסיה לבל תפרוש מהמלחמה. </a:t>
            </a:r>
          </a:p>
          <a:p>
            <a:pPr algn="just" eaLnBrk="1" hangingPunct="1">
              <a:lnSpc>
                <a:spcPct val="170000"/>
              </a:lnSpc>
            </a:pPr>
            <a:endParaRPr lang="he-IL" altLang="he-IL" sz="1800" b="1"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751457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circle(in)">
                                      <p:cBhvr>
                                        <p:cTn id="7" dur="20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7">
                                            <p:txEl>
                                              <p:pRg st="0" end="0"/>
                                            </p:txEl>
                                          </p:spTgt>
                                        </p:tgtEl>
                                        <p:attrNameLst>
                                          <p:attrName>style.visibility</p:attrName>
                                        </p:attrNameLst>
                                      </p:cBhvr>
                                      <p:to>
                                        <p:strVal val="visible"/>
                                      </p:to>
                                    </p:set>
                                    <p:animEffect transition="in" filter="fade">
                                      <p:cBhvr>
                                        <p:cTn id="24" dur="1000"/>
                                        <p:tgtEl>
                                          <p:spTgt spid="7">
                                            <p:txEl>
                                              <p:pRg st="0" end="0"/>
                                            </p:txEl>
                                          </p:spTgt>
                                        </p:tgtEl>
                                      </p:cBhvr>
                                    </p:animEffect>
                                    <p:anim calcmode="lin" valueType="num">
                                      <p:cBhvr>
                                        <p:cTn id="25"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7">
                                            <p:txEl>
                                              <p:pRg st="1" end="1"/>
                                            </p:txEl>
                                          </p:spTgt>
                                        </p:tgtEl>
                                        <p:attrNameLst>
                                          <p:attrName>style.visibility</p:attrName>
                                        </p:attrNameLst>
                                      </p:cBhvr>
                                      <p:to>
                                        <p:strVal val="visible"/>
                                      </p:to>
                                    </p:set>
                                    <p:animEffect transition="in" filter="fade">
                                      <p:cBhvr>
                                        <p:cTn id="31" dur="1000"/>
                                        <p:tgtEl>
                                          <p:spTgt spid="7">
                                            <p:txEl>
                                              <p:pRg st="1" end="1"/>
                                            </p:txEl>
                                          </p:spTgt>
                                        </p:tgtEl>
                                      </p:cBhvr>
                                    </p:animEffect>
                                    <p:anim calcmode="lin" valueType="num">
                                      <p:cBhvr>
                                        <p:cTn id="32"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33"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7">
                                            <p:txEl>
                                              <p:pRg st="2" end="2"/>
                                            </p:txEl>
                                          </p:spTgt>
                                        </p:tgtEl>
                                        <p:attrNameLst>
                                          <p:attrName>style.visibility</p:attrName>
                                        </p:attrNameLst>
                                      </p:cBhvr>
                                      <p:to>
                                        <p:strVal val="visible"/>
                                      </p:to>
                                    </p:set>
                                    <p:animEffect transition="in" filter="fade">
                                      <p:cBhvr>
                                        <p:cTn id="38" dur="1000"/>
                                        <p:tgtEl>
                                          <p:spTgt spid="7">
                                            <p:txEl>
                                              <p:pRg st="2" end="2"/>
                                            </p:txEl>
                                          </p:spTgt>
                                        </p:tgtEl>
                                      </p:cBhvr>
                                    </p:animEffect>
                                    <p:anim calcmode="lin" valueType="num">
                                      <p:cBhvr>
                                        <p:cTn id="39"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40"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7">
                                            <p:txEl>
                                              <p:pRg st="3" end="3"/>
                                            </p:txEl>
                                          </p:spTgt>
                                        </p:tgtEl>
                                        <p:attrNameLst>
                                          <p:attrName>style.visibility</p:attrName>
                                        </p:attrNameLst>
                                      </p:cBhvr>
                                      <p:to>
                                        <p:strVal val="visible"/>
                                      </p:to>
                                    </p:set>
                                    <p:animEffect transition="in" filter="fade">
                                      <p:cBhvr>
                                        <p:cTn id="45" dur="1000"/>
                                        <p:tgtEl>
                                          <p:spTgt spid="7">
                                            <p:txEl>
                                              <p:pRg st="3" end="3"/>
                                            </p:txEl>
                                          </p:spTgt>
                                        </p:tgtEl>
                                      </p:cBhvr>
                                    </p:animEffect>
                                    <p:anim calcmode="lin" valueType="num">
                                      <p:cBhvr>
                                        <p:cTn id="46"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47"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7">
                                            <p:txEl>
                                              <p:pRg st="4" end="4"/>
                                            </p:txEl>
                                          </p:spTgt>
                                        </p:tgtEl>
                                        <p:attrNameLst>
                                          <p:attrName>style.visibility</p:attrName>
                                        </p:attrNameLst>
                                      </p:cBhvr>
                                      <p:to>
                                        <p:strVal val="visible"/>
                                      </p:to>
                                    </p:set>
                                    <p:animEffect transition="in" filter="fade">
                                      <p:cBhvr>
                                        <p:cTn id="52" dur="1000"/>
                                        <p:tgtEl>
                                          <p:spTgt spid="7">
                                            <p:txEl>
                                              <p:pRg st="4" end="4"/>
                                            </p:txEl>
                                          </p:spTgt>
                                        </p:tgtEl>
                                      </p:cBhvr>
                                    </p:animEffect>
                                    <p:anim calcmode="lin" valueType="num">
                                      <p:cBhvr>
                                        <p:cTn id="53"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54"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6" grpId="0"/>
    </p:bld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6504</TotalTime>
  <Words>749</Words>
  <Application>Microsoft Office PowerPoint</Application>
  <PresentationFormat>מסך רחב</PresentationFormat>
  <Paragraphs>70</Paragraphs>
  <Slides>14</Slides>
  <Notes>11</Notes>
  <HiddenSlides>0</HiddenSlides>
  <MMClips>0</MMClips>
  <ScaleCrop>false</ScaleCrop>
  <HeadingPairs>
    <vt:vector size="6" baseType="variant">
      <vt:variant>
        <vt:lpstr>גופנים בשימוש</vt:lpstr>
      </vt:variant>
      <vt:variant>
        <vt:i4>10</vt:i4>
      </vt:variant>
      <vt:variant>
        <vt:lpstr>ערכת נושא</vt:lpstr>
      </vt:variant>
      <vt:variant>
        <vt:i4>1</vt:i4>
      </vt:variant>
      <vt:variant>
        <vt:lpstr>כותרות שקופיות</vt:lpstr>
      </vt:variant>
      <vt:variant>
        <vt:i4>14</vt:i4>
      </vt:variant>
    </vt:vector>
  </HeadingPairs>
  <TitlesOfParts>
    <vt:vector size="25" baseType="lpstr">
      <vt:lpstr>Arial</vt:lpstr>
      <vt:lpstr>avivbold</vt:lpstr>
      <vt:lpstr>Calibri</vt:lpstr>
      <vt:lpstr>Calibri Light</vt:lpstr>
      <vt:lpstr>David</vt:lpstr>
      <vt:lpstr>Keren</vt:lpstr>
      <vt:lpstr>Symbol</vt:lpstr>
      <vt:lpstr>Times New Roman</vt:lpstr>
      <vt:lpstr>Varela Round</vt:lpstr>
      <vt:lpstr>Verdana</vt:lpstr>
      <vt:lpstr>ערכת נושא Office</vt:lpstr>
      <vt:lpstr>מערכת שידורים לאומית</vt:lpstr>
      <vt:lpstr>מערכת שיעורים למגזר החרדי</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משימה לתלמיד</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מערכת שידורים לאומית</dc:title>
  <dc:creator>שמידוב</dc:creator>
  <cp:lastModifiedBy>שמידוב</cp:lastModifiedBy>
  <cp:revision>181</cp:revision>
  <dcterms:created xsi:type="dcterms:W3CDTF">2020-04-26T12:31:25Z</dcterms:created>
  <dcterms:modified xsi:type="dcterms:W3CDTF">2020-05-09T21:00:13Z</dcterms:modified>
</cp:coreProperties>
</file>