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7" r:id="rId2"/>
    <p:sldId id="327" r:id="rId3"/>
    <p:sldId id="328" r:id="rId4"/>
    <p:sldId id="259" r:id="rId5"/>
    <p:sldId id="324" r:id="rId6"/>
    <p:sldId id="318" r:id="rId7"/>
    <p:sldId id="319" r:id="rId8"/>
    <p:sldId id="320" r:id="rId9"/>
    <p:sldId id="321" r:id="rId10"/>
    <p:sldId id="322" r:id="rId11"/>
    <p:sldId id="323" r:id="rId12"/>
    <p:sldId id="325" r:id="rId13"/>
    <p:sldId id="326" r:id="rId14"/>
    <p:sldId id="266"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85C4C00-0F30-4E59-98DB-4FBBD08919FE}" type="datetimeFigureOut">
              <a:rPr lang="he-IL" smtClean="0"/>
              <a:t>ט"ו/אייר/תש"פ</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6E2E774-C6B1-4CA4-B849-E1BE0CD1369A}" type="slidenum">
              <a:rPr lang="he-IL" smtClean="0"/>
              <a:t>‹#›</a:t>
            </a:fld>
            <a:endParaRPr lang="he-IL"/>
          </a:p>
        </p:txBody>
      </p:sp>
    </p:spTree>
    <p:extLst>
      <p:ext uri="{BB962C8B-B14F-4D97-AF65-F5344CB8AC3E}">
        <p14:creationId xmlns:p14="http://schemas.microsoft.com/office/powerpoint/2010/main" val="90204892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1773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1066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30640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4616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187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3998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042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96455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9786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8033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344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2891371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98816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36256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3185365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1340251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942473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29322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736938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388420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10422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9059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57761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4AA7B2-2B7C-4A92-83ED-AFB4F9295A39}" type="datetimeFigureOut">
              <a:rPr lang="he-IL" smtClean="0"/>
              <a:t>ט"ו/אייר/תש"פ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6BFEE0A-002C-40B6-8C1E-734A755A4A07}" type="slidenum">
              <a:rPr lang="he-IL" smtClean="0"/>
              <a:t>‹#›</a:t>
            </a:fld>
            <a:endParaRPr lang="he-IL"/>
          </a:p>
        </p:txBody>
      </p:sp>
    </p:spTree>
    <p:extLst>
      <p:ext uri="{BB962C8B-B14F-4D97-AF65-F5344CB8AC3E}">
        <p14:creationId xmlns:p14="http://schemas.microsoft.com/office/powerpoint/2010/main" val="165882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4AA7B2-2B7C-4A92-83ED-AFB4F9295A39}" type="datetimeFigureOut">
              <a:rPr lang="he-IL" smtClean="0"/>
              <a:t>ט"ו/אייר/תש"פ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BFEE0A-002C-40B6-8C1E-734A755A4A07}" type="slidenum">
              <a:rPr lang="he-IL" smtClean="0"/>
              <a:t>‹#›</a:t>
            </a:fld>
            <a:endParaRPr lang="he-IL"/>
          </a:p>
        </p:txBody>
      </p:sp>
    </p:spTree>
    <p:extLst>
      <p:ext uri="{BB962C8B-B14F-4D97-AF65-F5344CB8AC3E}">
        <p14:creationId xmlns:p14="http://schemas.microsoft.com/office/powerpoint/2010/main" val="3677999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pPr algn="ctr"/>
            <a:r>
              <a:rPr lang="he-IL" dirty="0">
                <a:latin typeface="David" panose="020E0502060401010101" pitchFamily="34" charset="-79"/>
                <a:cs typeface="David" panose="020E0502060401010101" pitchFamily="34" charset="-79"/>
              </a:rPr>
              <a:t>מערכת שידורים לאומית</a:t>
            </a:r>
          </a:p>
        </p:txBody>
      </p:sp>
    </p:spTree>
    <p:extLst>
      <p:ext uri="{BB962C8B-B14F-4D97-AF65-F5344CB8AC3E}">
        <p14:creationId xmlns:p14="http://schemas.microsoft.com/office/powerpoint/2010/main" val="3397874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מלבן מעוגל 2"/>
          <p:cNvSpPr/>
          <p:nvPr/>
        </p:nvSpPr>
        <p:spPr>
          <a:xfrm>
            <a:off x="178180" y="818106"/>
            <a:ext cx="8316231" cy="496039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יחס התנועה הציונית להצהרה</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6" name="Rectangle 3"/>
          <p:cNvSpPr>
            <a:spLocks noGrp="1"/>
          </p:cNvSpPr>
          <p:nvPr>
            <p:ph type="body" idx="4294967295"/>
          </p:nvPr>
        </p:nvSpPr>
        <p:spPr>
          <a:xfrm>
            <a:off x="264811" y="947738"/>
            <a:ext cx="8229600" cy="4830761"/>
          </a:xfrm>
          <a:prstGeom prst="rect">
            <a:avLst/>
          </a:prstGeom>
        </p:spPr>
        <p:txBody>
          <a:bodyPr/>
          <a:lstStyle/>
          <a:p>
            <a:pPr algn="just" eaLnBrk="1" hangingPunct="1">
              <a:lnSpc>
                <a:spcPct val="120000"/>
              </a:lnSpc>
              <a:buFont typeface="Arial" panose="020B0604020202020204" pitchFamily="34" charset="0"/>
              <a:buNone/>
            </a:pPr>
            <a:r>
              <a:rPr lang="he-IL" altLang="he-IL" sz="3600" dirty="0" smtClean="0"/>
              <a:t>	</a:t>
            </a:r>
            <a:r>
              <a:rPr lang="he-IL" altLang="he-IL" sz="3600" b="1" dirty="0" smtClean="0">
                <a:latin typeface="David" panose="020E0502060401010101" pitchFamily="34" charset="-79"/>
                <a:cs typeface="David" panose="020E0502060401010101" pitchFamily="34" charset="-79"/>
              </a:rPr>
              <a:t>פרסום הצהרת בלפור היווה הישג מדיני חשוב לתנועה הציונית וסימל בעיני היהודים את תחילתה של תקופה חדשה. </a:t>
            </a:r>
          </a:p>
          <a:p>
            <a:pPr algn="just" eaLnBrk="1" hangingPunct="1">
              <a:lnSpc>
                <a:spcPct val="120000"/>
              </a:lnSpc>
              <a:buFont typeface="Arial" panose="020B0604020202020204" pitchFamily="34" charset="0"/>
              <a:buNone/>
            </a:pPr>
            <a:r>
              <a:rPr lang="he-IL" altLang="he-IL" sz="3600" b="1" dirty="0" smtClean="0">
                <a:latin typeface="David" panose="020E0502060401010101" pitchFamily="34" charset="-79"/>
                <a:cs typeface="David" panose="020E0502060401010101" pitchFamily="34" charset="-79"/>
              </a:rPr>
              <a:t>	ב-1922 אישר חבר הלאומים את כתב המנדט הבריטי על ארץ ישראל ונכללה בו הצהרת בלפור. בכך ניתן להצהרה תוקף של מסמך בין-לאומי מחייב.</a:t>
            </a:r>
            <a:endParaRPr lang="en-US" altLang="he-IL" sz="3600" b="1"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45774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fade">
                                      <p:cBhvr>
                                        <p:cTn id="24" dur="1000"/>
                                        <p:tgtEl>
                                          <p:spTgt spid="6">
                                            <p:txEl>
                                              <p:pRg st="0" end="0"/>
                                            </p:txEl>
                                          </p:spTgt>
                                        </p:tgtEl>
                                      </p:cBhvr>
                                    </p:animEffect>
                                    <p:anim calcmode="lin" valueType="num">
                                      <p:cBhvr>
                                        <p:cTn id="2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Effect transition="in" filter="fade">
                                      <p:cBhvr>
                                        <p:cTn id="31" dur="1000"/>
                                        <p:tgtEl>
                                          <p:spTgt spid="6">
                                            <p:txEl>
                                              <p:pRg st="1" end="1"/>
                                            </p:txEl>
                                          </p:spTgt>
                                        </p:tgtEl>
                                      </p:cBhvr>
                                    </p:animEffect>
                                    <p:anim calcmode="lin" valueType="num">
                                      <p:cBhvr>
                                        <p:cTn id="3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4" name="מלבן מעוגל 3"/>
          <p:cNvSpPr/>
          <p:nvPr/>
        </p:nvSpPr>
        <p:spPr>
          <a:xfrm>
            <a:off x="178180" y="671261"/>
            <a:ext cx="8965255" cy="5160629"/>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יחס גדולי ישראל להצהרה</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3" name="מלבן 2"/>
          <p:cNvSpPr/>
          <p:nvPr/>
        </p:nvSpPr>
        <p:spPr>
          <a:xfrm>
            <a:off x="544118" y="738189"/>
            <a:ext cx="8382000" cy="5093702"/>
          </a:xfrm>
          <a:prstGeom prst="rect">
            <a:avLst/>
          </a:prstGeom>
        </p:spPr>
        <p:txBody>
          <a:bodyPr wrap="square">
            <a:spAutoFit/>
          </a:bodyPr>
          <a:lstStyle/>
          <a:p>
            <a:pPr marL="342900" lvl="0" indent="-342900">
              <a:lnSpc>
                <a:spcPct val="150000"/>
              </a:lnSpc>
              <a:spcAft>
                <a:spcPts val="1500"/>
              </a:spcAft>
              <a:buFont typeface="Symbol" panose="05050102010706020507" pitchFamily="18" charset="2"/>
              <a:buChar char=""/>
            </a:pPr>
            <a:r>
              <a:rPr lang="he-IL" sz="2000" dirty="0">
                <a:latin typeface="David" panose="020E0502060401010101" pitchFamily="34" charset="-79"/>
                <a:ea typeface="Times New Roman" panose="02020603050405020304" pitchFamily="18" charset="0"/>
                <a:cs typeface="David" panose="020E0502060401010101" pitchFamily="34" charset="-79"/>
              </a:rPr>
              <a:t>החפץ חיים זצ"ל שמח מאד וראה בהצהרה "איתערותא </a:t>
            </a:r>
            <a:r>
              <a:rPr lang="he-IL" sz="2000" dirty="0" err="1" smtClean="0">
                <a:latin typeface="David" panose="020E0502060401010101" pitchFamily="34" charset="-79"/>
                <a:ea typeface="Times New Roman" panose="02020603050405020304" pitchFamily="18" charset="0"/>
                <a:cs typeface="David" panose="020E0502060401010101" pitchFamily="34" charset="-79"/>
              </a:rPr>
              <a:t>דלעילא</a:t>
            </a:r>
            <a:r>
              <a:rPr lang="he-IL" sz="2000" dirty="0" smtClean="0">
                <a:latin typeface="David" panose="020E0502060401010101" pitchFamily="34" charset="-79"/>
                <a:ea typeface="Times New Roman" panose="02020603050405020304" pitchFamily="18" charset="0"/>
                <a:cs typeface="David" panose="020E0502060401010101" pitchFamily="34" charset="-79"/>
              </a:rPr>
              <a:t> (התעוררות </a:t>
            </a:r>
            <a:r>
              <a:rPr lang="he-IL" sz="2000" dirty="0" err="1">
                <a:latin typeface="David" panose="020E0502060401010101" pitchFamily="34" charset="-79"/>
                <a:ea typeface="Times New Roman" panose="02020603050405020304" pitchFamily="18" charset="0"/>
                <a:cs typeface="David" panose="020E0502060401010101" pitchFamily="34" charset="-79"/>
              </a:rPr>
              <a:t>מהשמים</a:t>
            </a:r>
            <a:r>
              <a:rPr lang="he-IL" sz="2000" dirty="0">
                <a:latin typeface="David" panose="020E0502060401010101" pitchFamily="34" charset="-79"/>
                <a:ea typeface="Times New Roman" panose="02020603050405020304" pitchFamily="18" charset="0"/>
                <a:cs typeface="David" panose="020E0502060401010101" pitchFamily="34" charset="-79"/>
              </a:rPr>
              <a:t>) </a:t>
            </a:r>
            <a:r>
              <a:rPr lang="he-IL" sz="2000" dirty="0" err="1">
                <a:latin typeface="David" panose="020E0502060401010101" pitchFamily="34" charset="-79"/>
                <a:ea typeface="Times New Roman" panose="02020603050405020304" pitchFamily="18" charset="0"/>
                <a:cs typeface="David" panose="020E0502060401010101" pitchFamily="34" charset="-79"/>
              </a:rPr>
              <a:t>בענין</a:t>
            </a:r>
            <a:r>
              <a:rPr lang="he-IL" sz="2000" dirty="0">
                <a:latin typeface="David" panose="020E0502060401010101" pitchFamily="34" charset="-79"/>
                <a:ea typeface="Times New Roman" panose="02020603050405020304" pitchFamily="18" charset="0"/>
                <a:cs typeface="David" panose="020E0502060401010101" pitchFamily="34" charset="-79"/>
              </a:rPr>
              <a:t> הגאולה" אך הוסיף שהוא מפחד שהחילוניים לא יקלקלו חס וחלילה, כי הרבה פעמים היה כבר עת רצון, אבל הדורות קלקלו.  </a:t>
            </a:r>
            <a:endParaRPr lang="en-US" sz="2000" dirty="0">
              <a:latin typeface="David" panose="020E0502060401010101" pitchFamily="34" charset="-79"/>
              <a:ea typeface="Calibri" panose="020F0502020204030204" pitchFamily="34" charset="0"/>
              <a:cs typeface="David" panose="020E0502060401010101" pitchFamily="34" charset="-79"/>
            </a:endParaRPr>
          </a:p>
          <a:p>
            <a:pPr marL="342900" lvl="0" indent="-342900">
              <a:lnSpc>
                <a:spcPct val="150000"/>
              </a:lnSpc>
              <a:spcAft>
                <a:spcPts val="1500"/>
              </a:spcAft>
              <a:buFont typeface="Symbol" panose="05050102010706020507" pitchFamily="18" charset="2"/>
              <a:buChar char=""/>
            </a:pPr>
            <a:r>
              <a:rPr lang="he-IL" sz="2000" dirty="0">
                <a:latin typeface="David" panose="020E0502060401010101" pitchFamily="34" charset="-79"/>
                <a:ea typeface="Times New Roman" panose="02020603050405020304" pitchFamily="18" charset="0"/>
                <a:cs typeface="David" panose="020E0502060401010101" pitchFamily="34" charset="-79"/>
              </a:rPr>
              <a:t>הרב מאיר יונג – יושב ראש איחוד בתי הכנסת בלונדון – הביע תמיכה בהצהרה לאחר שמנהיגי הציונות הבטיחו לו שההסתדרות הציונית תעסוק בא"י רק בנושאים פוליטיים ואילו החינוך </a:t>
            </a:r>
            <a:r>
              <a:rPr lang="he-IL" sz="2000" dirty="0" err="1">
                <a:latin typeface="David" panose="020E0502060401010101" pitchFamily="34" charset="-79"/>
                <a:ea typeface="Times New Roman" panose="02020603050405020304" pitchFamily="18" charset="0"/>
                <a:cs typeface="David" panose="020E0502060401010101" pitchFamily="34" charset="-79"/>
              </a:rPr>
              <a:t>ישאר</a:t>
            </a:r>
            <a:r>
              <a:rPr lang="he-IL" sz="2000" dirty="0">
                <a:latin typeface="David" panose="020E0502060401010101" pitchFamily="34" charset="-79"/>
                <a:ea typeface="Times New Roman" panose="02020603050405020304" pitchFamily="18" charset="0"/>
                <a:cs typeface="David" panose="020E0502060401010101" pitchFamily="34" charset="-79"/>
              </a:rPr>
              <a:t> בידי היהדות החרדית. הבטחה זו לא </a:t>
            </a:r>
            <a:r>
              <a:rPr lang="he-IL" sz="2000" dirty="0" smtClean="0">
                <a:latin typeface="David" panose="020E0502060401010101" pitchFamily="34" charset="-79"/>
                <a:ea typeface="Times New Roman" panose="02020603050405020304" pitchFamily="18" charset="0"/>
                <a:cs typeface="David" panose="020E0502060401010101" pitchFamily="34" charset="-79"/>
              </a:rPr>
              <a:t>קוימה</a:t>
            </a:r>
            <a:r>
              <a:rPr lang="he-IL" sz="2000" dirty="0">
                <a:latin typeface="David" panose="020E0502060401010101" pitchFamily="34" charset="-79"/>
                <a:ea typeface="Times New Roman" panose="02020603050405020304" pitchFamily="18" charset="0"/>
                <a:cs typeface="David" panose="020E0502060401010101" pitchFamily="34" charset="-79"/>
              </a:rPr>
              <a:t>.</a:t>
            </a:r>
            <a:endParaRPr lang="en-US" sz="2000" dirty="0">
              <a:latin typeface="David" panose="020E0502060401010101" pitchFamily="34" charset="-79"/>
              <a:ea typeface="Calibri" panose="020F0502020204030204" pitchFamily="34" charset="0"/>
              <a:cs typeface="David" panose="020E0502060401010101" pitchFamily="34" charset="-79"/>
            </a:endParaRPr>
          </a:p>
          <a:p>
            <a:pPr marL="342900" lvl="0" indent="-342900">
              <a:lnSpc>
                <a:spcPct val="150000"/>
              </a:lnSpc>
              <a:spcAft>
                <a:spcPts val="1500"/>
              </a:spcAft>
              <a:buFont typeface="Symbol" panose="05050102010706020507" pitchFamily="18" charset="2"/>
              <a:buChar char=""/>
            </a:pPr>
            <a:r>
              <a:rPr lang="he-IL" sz="2000" dirty="0">
                <a:latin typeface="David" panose="020E0502060401010101" pitchFamily="34" charset="-79"/>
                <a:ea typeface="Times New Roman" panose="02020603050405020304" pitchFamily="18" charset="0"/>
                <a:cs typeface="David" panose="020E0502060401010101" pitchFamily="34" charset="-79"/>
              </a:rPr>
              <a:t>מועצת גדולי התורה בראשות האדמו"ר מגור – "</a:t>
            </a:r>
            <a:r>
              <a:rPr lang="he-IL" sz="2000" dirty="0" err="1">
                <a:latin typeface="David" panose="020E0502060401010101" pitchFamily="34" charset="-79"/>
                <a:ea typeface="Times New Roman" panose="02020603050405020304" pitchFamily="18" charset="0"/>
                <a:cs typeface="David" panose="020E0502060401010101" pitchFamily="34" charset="-79"/>
              </a:rPr>
              <a:t>האמרי</a:t>
            </a:r>
            <a:r>
              <a:rPr lang="he-IL" sz="2000" dirty="0">
                <a:latin typeface="David" panose="020E0502060401010101" pitchFamily="34" charset="-79"/>
                <a:ea typeface="Times New Roman" panose="02020603050405020304" pitchFamily="18" charset="0"/>
                <a:cs typeface="David" panose="020E0502060401010101" pitchFamily="34" charset="-79"/>
              </a:rPr>
              <a:t> אמת " החליטה להתייחס לנושא ארץ ישראל בהתאם למצב שנוצר ולכן להקים בכל סניף של אגו"י מחלקה מיוחדת שתפעל למען היישוב. כמובן שהייתה התנגדות לדרכם של החוגים אשר הנהיגו לומר הלל ביום פרסום ההצהרה.</a:t>
            </a:r>
            <a:endParaRPr lang="en-US" sz="2000" dirty="0">
              <a:effectLst/>
              <a:latin typeface="David" panose="020E0502060401010101" pitchFamily="34" charset="-79"/>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86249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השלטון הצבאי</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8" name="מלבן מעוגל 7"/>
          <p:cNvSpPr/>
          <p:nvPr/>
        </p:nvSpPr>
        <p:spPr>
          <a:xfrm>
            <a:off x="578908" y="839788"/>
            <a:ext cx="6794500" cy="210077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Font typeface="Arial" panose="020B0604020202020204" pitchFamily="34" charset="0"/>
              <a:buChar char="•"/>
            </a:pPr>
            <a:endParaRPr lang="he-IL" sz="2000" dirty="0">
              <a:solidFill>
                <a:schemeClr val="tx1"/>
              </a:solidFill>
              <a:latin typeface="David" panose="020E0502060401010101" pitchFamily="34" charset="-79"/>
              <a:cs typeface="David" panose="020E0502060401010101" pitchFamily="34" charset="-79"/>
            </a:endParaRPr>
          </a:p>
        </p:txBody>
      </p:sp>
      <p:sp>
        <p:nvSpPr>
          <p:cNvPr id="9" name="מלבן מעוגל 8"/>
          <p:cNvSpPr/>
          <p:nvPr/>
        </p:nvSpPr>
        <p:spPr>
          <a:xfrm>
            <a:off x="7373408" y="839789"/>
            <a:ext cx="1933710" cy="73501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400" b="1" dirty="0" smtClean="0">
                <a:solidFill>
                  <a:schemeClr val="tx1"/>
                </a:solidFill>
                <a:latin typeface="David" panose="020E0502060401010101" pitchFamily="34" charset="-79"/>
                <a:cs typeface="David" panose="020E0502060401010101" pitchFamily="34" charset="-79"/>
              </a:rPr>
              <a:t>מה</a:t>
            </a:r>
            <a:endParaRPr lang="he-IL" sz="4400" b="1" dirty="0">
              <a:solidFill>
                <a:schemeClr val="tx1"/>
              </a:solidFill>
              <a:latin typeface="David" panose="020E0502060401010101" pitchFamily="34" charset="-79"/>
              <a:cs typeface="David" panose="020E0502060401010101" pitchFamily="34" charset="-79"/>
            </a:endParaRPr>
          </a:p>
        </p:txBody>
      </p:sp>
      <p:sp>
        <p:nvSpPr>
          <p:cNvPr id="10" name="מלבן מעוגל 9"/>
          <p:cNvSpPr/>
          <p:nvPr/>
        </p:nvSpPr>
        <p:spPr>
          <a:xfrm>
            <a:off x="578908" y="2940558"/>
            <a:ext cx="6794500" cy="14666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lnSpc>
                <a:spcPct val="150000"/>
              </a:lnSpc>
              <a:buFont typeface="Arial" panose="020B0604020202020204" pitchFamily="34" charset="0"/>
              <a:buChar char="•"/>
            </a:pPr>
            <a:r>
              <a:rPr lang="he-IL" dirty="0">
                <a:solidFill>
                  <a:schemeClr val="tx1"/>
                </a:solidFill>
                <a:latin typeface="David" panose="020E0502060401010101" pitchFamily="34" charset="-79"/>
                <a:cs typeface="David" panose="020E0502060401010101" pitchFamily="34" charset="-79"/>
              </a:rPr>
              <a:t>חלק מהעולים לארץ היו בעלי השקפת עולם קומוניסטית וסוציאליסטית. </a:t>
            </a:r>
            <a:endParaRPr lang="he-IL" dirty="0" smtClean="0">
              <a:solidFill>
                <a:schemeClr val="tx1"/>
              </a:solidFill>
              <a:latin typeface="David" panose="020E0502060401010101" pitchFamily="34" charset="-79"/>
              <a:cs typeface="David" panose="020E0502060401010101" pitchFamily="34" charset="-79"/>
            </a:endParaRPr>
          </a:p>
          <a:p>
            <a:pPr marL="285750" indent="-285750">
              <a:lnSpc>
                <a:spcPct val="150000"/>
              </a:lnSpc>
              <a:buFont typeface="Arial" panose="020B0604020202020204" pitchFamily="34" charset="0"/>
              <a:buChar char="•"/>
            </a:pPr>
            <a:r>
              <a:rPr lang="he-IL" dirty="0" smtClean="0">
                <a:solidFill>
                  <a:schemeClr val="tx1"/>
                </a:solidFill>
                <a:latin typeface="David" panose="020E0502060401010101" pitchFamily="34" charset="-79"/>
                <a:cs typeface="David" panose="020E0502060401010101" pitchFamily="34" charset="-79"/>
              </a:rPr>
              <a:t>חלק </a:t>
            </a:r>
            <a:r>
              <a:rPr lang="he-IL" dirty="0">
                <a:solidFill>
                  <a:schemeClr val="tx1"/>
                </a:solidFill>
                <a:latin typeface="David" panose="020E0502060401010101" pitchFamily="34" charset="-79"/>
                <a:cs typeface="David" panose="020E0502060401010101" pitchFamily="34" charset="-79"/>
              </a:rPr>
              <a:t>מהקצינים שירת במצרים והיה מיודד עם הערבים ותמך בדרישותיהם להצר את רגלי היהודים.</a:t>
            </a:r>
            <a:endParaRPr lang="en-US" dirty="0">
              <a:solidFill>
                <a:schemeClr val="tx1"/>
              </a:solidFill>
              <a:latin typeface="David" panose="020E0502060401010101" pitchFamily="34" charset="-79"/>
              <a:cs typeface="David" panose="020E0502060401010101" pitchFamily="34" charset="-79"/>
            </a:endParaRPr>
          </a:p>
          <a:p>
            <a:endParaRPr lang="he-IL" sz="2000" dirty="0">
              <a:solidFill>
                <a:schemeClr val="tx1"/>
              </a:solidFill>
              <a:latin typeface="David" panose="020E0502060401010101" pitchFamily="34" charset="-79"/>
              <a:cs typeface="David" panose="020E0502060401010101" pitchFamily="34" charset="-79"/>
            </a:endParaRPr>
          </a:p>
        </p:txBody>
      </p:sp>
      <p:sp>
        <p:nvSpPr>
          <p:cNvPr id="11" name="מלבן מעוגל 10"/>
          <p:cNvSpPr/>
          <p:nvPr/>
        </p:nvSpPr>
        <p:spPr>
          <a:xfrm>
            <a:off x="7373408" y="3003771"/>
            <a:ext cx="1933710" cy="74272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400" b="1" dirty="0" smtClean="0">
                <a:solidFill>
                  <a:schemeClr val="tx1"/>
                </a:solidFill>
                <a:latin typeface="David" panose="020E0502060401010101" pitchFamily="34" charset="-79"/>
                <a:cs typeface="David" panose="020E0502060401010101" pitchFamily="34" charset="-79"/>
              </a:rPr>
              <a:t>מדוע</a:t>
            </a:r>
            <a:endParaRPr lang="he-IL" sz="4400" b="1" dirty="0">
              <a:solidFill>
                <a:schemeClr val="tx1"/>
              </a:solidFill>
              <a:latin typeface="David" panose="020E0502060401010101" pitchFamily="34" charset="-79"/>
              <a:cs typeface="David" panose="020E0502060401010101" pitchFamily="34" charset="-79"/>
            </a:endParaRPr>
          </a:p>
        </p:txBody>
      </p:sp>
      <p:sp>
        <p:nvSpPr>
          <p:cNvPr id="13" name="מלבן מעוגל 12"/>
          <p:cNvSpPr/>
          <p:nvPr/>
        </p:nvSpPr>
        <p:spPr>
          <a:xfrm>
            <a:off x="578908" y="4419885"/>
            <a:ext cx="6794500" cy="11684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buFont typeface="Arial" panose="020B0604020202020204" pitchFamily="34" charset="0"/>
              <a:buChar char="•"/>
            </a:pPr>
            <a:r>
              <a:rPr lang="he-IL" dirty="0">
                <a:solidFill>
                  <a:schemeClr val="tx1"/>
                </a:solidFill>
                <a:latin typeface="David" panose="020E0502060401010101" pitchFamily="34" charset="-79"/>
                <a:cs typeface="David" panose="020E0502060401010101" pitchFamily="34" charset="-79"/>
              </a:rPr>
              <a:t>זלזול בשפה העברית שהייתה שפה רשמית בארץ, והגבלת העלייה לארץ</a:t>
            </a:r>
            <a:r>
              <a:rPr lang="he-IL" dirty="0" smtClean="0">
                <a:solidFill>
                  <a:schemeClr val="tx1"/>
                </a:solidFill>
                <a:latin typeface="David" panose="020E0502060401010101" pitchFamily="34" charset="-79"/>
                <a:cs typeface="David" panose="020E0502060401010101" pitchFamily="34" charset="-79"/>
              </a:rPr>
              <a:t>.</a:t>
            </a:r>
          </a:p>
          <a:p>
            <a:pPr marL="285750" indent="-285750">
              <a:buFont typeface="Arial" panose="020B0604020202020204" pitchFamily="34" charset="0"/>
              <a:buChar char="•"/>
            </a:pPr>
            <a:r>
              <a:rPr lang="he-IL" dirty="0" smtClean="0">
                <a:solidFill>
                  <a:schemeClr val="tx1"/>
                </a:solidFill>
                <a:latin typeface="David" panose="020E0502060401010101" pitchFamily="34" charset="-79"/>
                <a:cs typeface="David" panose="020E0502060401010101" pitchFamily="34" charset="-79"/>
              </a:rPr>
              <a:t>השם </a:t>
            </a:r>
            <a:r>
              <a:rPr lang="he-IL" dirty="0">
                <a:solidFill>
                  <a:schemeClr val="tx1"/>
                </a:solidFill>
                <a:latin typeface="David" panose="020E0502060401010101" pitchFamily="34" charset="-79"/>
                <a:cs typeface="David" panose="020E0502060401010101" pitchFamily="34" charset="-79"/>
              </a:rPr>
              <a:t>ארץ ישראל לא הוזכר באף מסמך רשמי. </a:t>
            </a:r>
          </a:p>
          <a:p>
            <a:pPr marL="285750" indent="-285750">
              <a:buFont typeface="Arial" panose="020B0604020202020204" pitchFamily="34" charset="0"/>
              <a:buChar char="•"/>
            </a:pPr>
            <a:r>
              <a:rPr lang="he-IL" dirty="0" smtClean="0">
                <a:solidFill>
                  <a:schemeClr val="tx1"/>
                </a:solidFill>
                <a:latin typeface="David" panose="020E0502060401010101" pitchFamily="34" charset="-79"/>
                <a:cs typeface="David" panose="020E0502060401010101" pitchFamily="34" charset="-79"/>
              </a:rPr>
              <a:t>פורקו </a:t>
            </a:r>
            <a:r>
              <a:rPr lang="he-IL" dirty="0">
                <a:solidFill>
                  <a:schemeClr val="tx1"/>
                </a:solidFill>
                <a:latin typeface="David" panose="020E0502060401010101" pitchFamily="34" charset="-79"/>
                <a:cs typeface="David" panose="020E0502060401010101" pitchFamily="34" charset="-79"/>
              </a:rPr>
              <a:t>'הגדודים העבריים' שסייעו לבריטים בכיבוש ארץ ישראל.</a:t>
            </a:r>
            <a:endParaRPr lang="en-US" dirty="0">
              <a:solidFill>
                <a:schemeClr val="tx1"/>
              </a:solidFill>
              <a:latin typeface="David" panose="020E0502060401010101" pitchFamily="34" charset="-79"/>
              <a:cs typeface="David" panose="020E0502060401010101" pitchFamily="34" charset="-79"/>
            </a:endParaRPr>
          </a:p>
          <a:p>
            <a:endParaRPr lang="he-IL" dirty="0">
              <a:solidFill>
                <a:schemeClr val="tx1"/>
              </a:solidFill>
              <a:latin typeface="David" panose="020E0502060401010101" pitchFamily="34" charset="-79"/>
              <a:cs typeface="David" panose="020E0502060401010101" pitchFamily="34" charset="-79"/>
            </a:endParaRPr>
          </a:p>
        </p:txBody>
      </p:sp>
      <p:sp>
        <p:nvSpPr>
          <p:cNvPr id="14" name="מלבן מעוגל 13"/>
          <p:cNvSpPr/>
          <p:nvPr/>
        </p:nvSpPr>
        <p:spPr>
          <a:xfrm>
            <a:off x="7373408" y="4470401"/>
            <a:ext cx="1933710" cy="73501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b="1" dirty="0" smtClean="0">
                <a:solidFill>
                  <a:schemeClr val="tx1"/>
                </a:solidFill>
                <a:latin typeface="David" panose="020E0502060401010101" pitchFamily="34" charset="-79"/>
                <a:cs typeface="David" panose="020E0502060401010101" pitchFamily="34" charset="-79"/>
              </a:rPr>
              <a:t>השלכות</a:t>
            </a:r>
            <a:endParaRPr lang="he-IL" sz="4000" b="1" dirty="0">
              <a:solidFill>
                <a:schemeClr val="tx1"/>
              </a:solidFill>
              <a:latin typeface="David" panose="020E0502060401010101" pitchFamily="34" charset="-79"/>
              <a:cs typeface="David" panose="020E0502060401010101" pitchFamily="34" charset="-79"/>
            </a:endParaRPr>
          </a:p>
        </p:txBody>
      </p:sp>
      <p:sp>
        <p:nvSpPr>
          <p:cNvPr id="6" name="מלבן 5"/>
          <p:cNvSpPr/>
          <p:nvPr/>
        </p:nvSpPr>
        <p:spPr>
          <a:xfrm>
            <a:off x="928158" y="770733"/>
            <a:ext cx="6096000" cy="2169825"/>
          </a:xfrm>
          <a:prstGeom prst="rect">
            <a:avLst/>
          </a:prstGeom>
        </p:spPr>
        <p:txBody>
          <a:bodyPr>
            <a:spAutoFit/>
          </a:bodyPr>
          <a:lstStyle/>
          <a:p>
            <a:pPr marL="16510" algn="just">
              <a:lnSpc>
                <a:spcPct val="150000"/>
              </a:lnSpc>
            </a:pPr>
            <a:r>
              <a:rPr lang="he-IL" dirty="0">
                <a:latin typeface="Times New Roman" panose="02020603050405020304" pitchFamily="18" charset="0"/>
                <a:ea typeface="Times New Roman" panose="02020603050405020304" pitchFamily="18" charset="0"/>
                <a:cs typeface="David" panose="020E0502060401010101" pitchFamily="34" charset="-79"/>
              </a:rPr>
              <a:t>עם כיבוש ארץ ישראל בידי הבריטים, הוקם שלטון צבאי שנועד להכין את הקרקע לשלטון האזרחי ולממשלת המנדט, בכדי לממש את הצהרת בלפור (שר החוץ הבריטי) על מחויבותה של בריטניה 'להקים בית לאומי ליהודים בארץ ישראל</a:t>
            </a:r>
            <a:r>
              <a:rPr lang="he-IL" dirty="0" smtClean="0">
                <a:latin typeface="Times New Roman" panose="02020603050405020304" pitchFamily="18" charset="0"/>
                <a:ea typeface="Times New Roman" panose="02020603050405020304" pitchFamily="18" charset="0"/>
                <a:cs typeface="David" panose="020E0502060401010101" pitchFamily="34" charset="-79"/>
              </a:rPr>
              <a:t>'.</a:t>
            </a:r>
            <a:r>
              <a:rPr lang="he-IL" dirty="0" smtClean="0">
                <a:latin typeface="Times New Roman" panose="02020603050405020304" pitchFamily="18" charset="0"/>
                <a:ea typeface="Times New Roman" panose="02020603050405020304" pitchFamily="18" charset="0"/>
              </a:rPr>
              <a:t> </a:t>
            </a:r>
            <a:r>
              <a:rPr lang="he-IL" dirty="0">
                <a:latin typeface="Times New Roman" panose="02020603050405020304" pitchFamily="18" charset="0"/>
                <a:ea typeface="Times New Roman" panose="02020603050405020304" pitchFamily="18" charset="0"/>
                <a:cs typeface="David" panose="020E0502060401010101" pitchFamily="34" charset="-79"/>
              </a:rPr>
              <a:t>אולם</a:t>
            </a:r>
            <a:r>
              <a:rPr lang="he-IL" dirty="0" smtClean="0">
                <a:latin typeface="Times New Roman" panose="02020603050405020304" pitchFamily="18" charset="0"/>
                <a:ea typeface="Times New Roman" panose="02020603050405020304" pitchFamily="18" charset="0"/>
              </a:rPr>
              <a:t> </a:t>
            </a:r>
            <a:r>
              <a:rPr lang="he-IL" dirty="0" smtClean="0">
                <a:latin typeface="Times New Roman" panose="02020603050405020304" pitchFamily="18" charset="0"/>
                <a:ea typeface="Times New Roman" panose="02020603050405020304" pitchFamily="18" charset="0"/>
                <a:cs typeface="David" panose="020E0502060401010101" pitchFamily="34" charset="-79"/>
              </a:rPr>
              <a:t>קציני </a:t>
            </a:r>
            <a:r>
              <a:rPr lang="he-IL" dirty="0">
                <a:latin typeface="Times New Roman" panose="02020603050405020304" pitchFamily="18" charset="0"/>
                <a:ea typeface="Times New Roman" panose="02020603050405020304" pitchFamily="18" charset="0"/>
                <a:cs typeface="David" panose="020E0502060401010101" pitchFamily="34" charset="-79"/>
              </a:rPr>
              <a:t>השלטון הצבאי  התייחסו באיבה ליהודים. </a:t>
            </a:r>
            <a:endParaRPr lang="he-IL" dirty="0"/>
          </a:p>
        </p:txBody>
      </p:sp>
    </p:spTree>
    <p:extLst>
      <p:ext uri="{BB962C8B-B14F-4D97-AF65-F5344CB8AC3E}">
        <p14:creationId xmlns:p14="http://schemas.microsoft.com/office/powerpoint/2010/main" val="156957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8" grpId="0" animBg="1"/>
      <p:bldP spid="9" grpId="0" animBg="1"/>
      <p:bldP spid="10" grpId="0" animBg="1"/>
      <p:bldP spid="11"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וועד הצירים</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8" name="מלבן מעוגל 7"/>
          <p:cNvSpPr/>
          <p:nvPr/>
        </p:nvSpPr>
        <p:spPr>
          <a:xfrm>
            <a:off x="578908" y="649288"/>
            <a:ext cx="6794500" cy="1925285"/>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Font typeface="Arial" panose="020B0604020202020204" pitchFamily="34" charset="0"/>
              <a:buChar char="•"/>
            </a:pPr>
            <a:endParaRPr lang="he-IL" sz="2000" dirty="0">
              <a:solidFill>
                <a:schemeClr val="tx1"/>
              </a:solidFill>
              <a:latin typeface="David" panose="020E0502060401010101" pitchFamily="34" charset="-79"/>
              <a:cs typeface="David" panose="020E0502060401010101" pitchFamily="34" charset="-79"/>
            </a:endParaRPr>
          </a:p>
        </p:txBody>
      </p:sp>
      <p:sp>
        <p:nvSpPr>
          <p:cNvPr id="9" name="מלבן מעוגל 8"/>
          <p:cNvSpPr/>
          <p:nvPr/>
        </p:nvSpPr>
        <p:spPr>
          <a:xfrm>
            <a:off x="7373408" y="683942"/>
            <a:ext cx="1933710" cy="64189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b="1" dirty="0" smtClean="0">
                <a:solidFill>
                  <a:schemeClr val="tx1"/>
                </a:solidFill>
                <a:latin typeface="David" panose="020E0502060401010101" pitchFamily="34" charset="-79"/>
                <a:cs typeface="David" panose="020E0502060401010101" pitchFamily="34" charset="-79"/>
              </a:rPr>
              <a:t>מה</a:t>
            </a:r>
            <a:endParaRPr lang="he-IL" sz="4000" b="1" dirty="0">
              <a:solidFill>
                <a:schemeClr val="tx1"/>
              </a:solidFill>
              <a:latin typeface="David" panose="020E0502060401010101" pitchFamily="34" charset="-79"/>
              <a:cs typeface="David" panose="020E0502060401010101" pitchFamily="34" charset="-79"/>
            </a:endParaRPr>
          </a:p>
        </p:txBody>
      </p:sp>
      <p:sp>
        <p:nvSpPr>
          <p:cNvPr id="10" name="מלבן מעוגל 9"/>
          <p:cNvSpPr/>
          <p:nvPr/>
        </p:nvSpPr>
        <p:spPr>
          <a:xfrm>
            <a:off x="578908" y="2576415"/>
            <a:ext cx="6794500" cy="1630444"/>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50000"/>
              </a:lnSpc>
            </a:pPr>
            <a:r>
              <a:rPr lang="he-IL" dirty="0">
                <a:solidFill>
                  <a:schemeClr val="tx1"/>
                </a:solidFill>
                <a:latin typeface="David" panose="020E0502060401010101" pitchFamily="34" charset="-79"/>
                <a:cs typeface="David" panose="020E0502060401010101" pitchFamily="34" charset="-79"/>
              </a:rPr>
              <a:t>התנועה הציונית חשבה להשתלט על היישוב היהודי דרך השליטה בכספי העזרה שהגיעו לתושבי הארץ מחו"ל. בעזרת כספים אלו, חשבו לשלוט במוסדות החינוך ובמוסדות היישוב השונים. בנוסף, ועד הצירים תכנן  להקים קהילות מאורגנות בארץ, שהנציגות הציונית תשלוט בהן.</a:t>
            </a:r>
            <a:endParaRPr lang="en-US" dirty="0">
              <a:solidFill>
                <a:schemeClr val="tx1"/>
              </a:solidFill>
              <a:latin typeface="David" panose="020E0502060401010101" pitchFamily="34" charset="-79"/>
              <a:cs typeface="David" panose="020E0502060401010101" pitchFamily="34" charset="-79"/>
            </a:endParaRPr>
          </a:p>
        </p:txBody>
      </p:sp>
      <p:sp>
        <p:nvSpPr>
          <p:cNvPr id="11" name="מלבן מעוגל 10"/>
          <p:cNvSpPr/>
          <p:nvPr/>
        </p:nvSpPr>
        <p:spPr>
          <a:xfrm>
            <a:off x="7373408" y="2636300"/>
            <a:ext cx="1933710" cy="61572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b="1" dirty="0" smtClean="0">
                <a:solidFill>
                  <a:schemeClr val="tx1"/>
                </a:solidFill>
                <a:latin typeface="David" panose="020E0502060401010101" pitchFamily="34" charset="-79"/>
                <a:cs typeface="David" panose="020E0502060401010101" pitchFamily="34" charset="-79"/>
              </a:rPr>
              <a:t>מטרות</a:t>
            </a:r>
            <a:endParaRPr lang="he-IL" sz="4000" b="1" dirty="0">
              <a:solidFill>
                <a:schemeClr val="tx1"/>
              </a:solidFill>
              <a:latin typeface="David" panose="020E0502060401010101" pitchFamily="34" charset="-79"/>
              <a:cs typeface="David" panose="020E0502060401010101" pitchFamily="34" charset="-79"/>
            </a:endParaRPr>
          </a:p>
        </p:txBody>
      </p:sp>
      <p:sp>
        <p:nvSpPr>
          <p:cNvPr id="13" name="מלבן מעוגל 12"/>
          <p:cNvSpPr/>
          <p:nvPr/>
        </p:nvSpPr>
        <p:spPr>
          <a:xfrm>
            <a:off x="578908" y="4224000"/>
            <a:ext cx="6794500" cy="77895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smtClean="0">
                <a:solidFill>
                  <a:schemeClr val="tx1"/>
                </a:solidFill>
                <a:latin typeface="David" panose="020E0502060401010101" pitchFamily="34" charset="-79"/>
                <a:cs typeface="David" panose="020E0502060401010101" pitchFamily="34" charset="-79"/>
              </a:rPr>
              <a:t>ניסיון להשתלט על </a:t>
            </a:r>
            <a:r>
              <a:rPr lang="he-IL" dirty="0">
                <a:solidFill>
                  <a:schemeClr val="tx1"/>
                </a:solidFill>
                <a:latin typeface="David" panose="020E0502060401010101" pitchFamily="34" charset="-79"/>
                <a:cs typeface="David" panose="020E0502060401010101" pitchFamily="34" charset="-79"/>
              </a:rPr>
              <a:t>קהילת ירושלים. הם הכריזו על הקמת ועד העיר ליהודי ירושלים, וקבעו כי כל היהודים צריכים להיות מאוגדים בה. </a:t>
            </a:r>
          </a:p>
        </p:txBody>
      </p:sp>
      <p:sp>
        <p:nvSpPr>
          <p:cNvPr id="14" name="מלבן מעוגל 13"/>
          <p:cNvSpPr/>
          <p:nvPr/>
        </p:nvSpPr>
        <p:spPr>
          <a:xfrm>
            <a:off x="7373408" y="4305013"/>
            <a:ext cx="1933710" cy="54025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b="1" dirty="0" smtClean="0">
                <a:solidFill>
                  <a:schemeClr val="tx1"/>
                </a:solidFill>
                <a:latin typeface="David" panose="020E0502060401010101" pitchFamily="34" charset="-79"/>
                <a:cs typeface="David" panose="020E0502060401010101" pitchFamily="34" charset="-79"/>
              </a:rPr>
              <a:t>פעולות</a:t>
            </a:r>
            <a:endParaRPr lang="he-IL" sz="4000" b="1" dirty="0">
              <a:solidFill>
                <a:schemeClr val="tx1"/>
              </a:solidFill>
              <a:latin typeface="David" panose="020E0502060401010101" pitchFamily="34" charset="-79"/>
              <a:cs typeface="David" panose="020E0502060401010101" pitchFamily="34" charset="-79"/>
            </a:endParaRPr>
          </a:p>
        </p:txBody>
      </p:sp>
      <p:sp>
        <p:nvSpPr>
          <p:cNvPr id="6" name="מלבן 5"/>
          <p:cNvSpPr/>
          <p:nvPr/>
        </p:nvSpPr>
        <p:spPr>
          <a:xfrm>
            <a:off x="928158" y="714375"/>
            <a:ext cx="6096000" cy="1754326"/>
          </a:xfrm>
          <a:prstGeom prst="rect">
            <a:avLst/>
          </a:prstGeom>
        </p:spPr>
        <p:txBody>
          <a:bodyPr>
            <a:spAutoFit/>
          </a:bodyPr>
          <a:lstStyle/>
          <a:p>
            <a:pPr marL="16510" algn="just">
              <a:lnSpc>
                <a:spcPct val="150000"/>
              </a:lnSpc>
            </a:pPr>
            <a:r>
              <a:rPr lang="he-IL" dirty="0">
                <a:latin typeface="David" panose="020E0502060401010101" pitchFamily="34" charset="-79"/>
                <a:cs typeface="David" panose="020E0502060401010101" pitchFamily="34" charset="-79"/>
              </a:rPr>
              <a:t>תפקידו של ועד הצירים היה לדאוג ולארגן את העזרה הנחוצה ליהודי הארץ בעקבות מלחמת העולם הראשונה. בנוסף הייתה מטרת ועד הצירים שהוקם בידי התנועה הציונית בשנת תרע"ח / 1918 להשליט את ההגמוניה הציונית על היישוב היהודי בארץ</a:t>
            </a:r>
            <a:r>
              <a:rPr lang="he-IL" dirty="0" smtClean="0">
                <a:latin typeface="David" panose="020E0502060401010101" pitchFamily="34" charset="-79"/>
                <a:cs typeface="David" panose="020E0502060401010101" pitchFamily="34" charset="-79"/>
              </a:rPr>
              <a:t>.</a:t>
            </a:r>
            <a:endParaRPr lang="en-US" dirty="0">
              <a:latin typeface="David" panose="020E0502060401010101" pitchFamily="34" charset="-79"/>
              <a:cs typeface="David" panose="020E0502060401010101" pitchFamily="34" charset="-79"/>
            </a:endParaRPr>
          </a:p>
        </p:txBody>
      </p:sp>
      <p:sp>
        <p:nvSpPr>
          <p:cNvPr id="15" name="מלבן מעוגל 14"/>
          <p:cNvSpPr/>
          <p:nvPr/>
        </p:nvSpPr>
        <p:spPr>
          <a:xfrm>
            <a:off x="578908" y="5028355"/>
            <a:ext cx="6794500" cy="68921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dirty="0" smtClean="0">
              <a:solidFill>
                <a:schemeClr val="tx1"/>
              </a:solidFill>
              <a:latin typeface="David" panose="020E0502060401010101" pitchFamily="34" charset="-79"/>
              <a:cs typeface="David" panose="020E0502060401010101" pitchFamily="34" charset="-79"/>
            </a:endParaRPr>
          </a:p>
          <a:p>
            <a:r>
              <a:rPr lang="he-IL" dirty="0" smtClean="0">
                <a:solidFill>
                  <a:schemeClr val="tx1"/>
                </a:solidFill>
                <a:latin typeface="David" panose="020E0502060401010101" pitchFamily="34" charset="-79"/>
                <a:cs typeface="David" panose="020E0502060401010101" pitchFamily="34" charset="-79"/>
              </a:rPr>
              <a:t>היישוב </a:t>
            </a:r>
            <a:r>
              <a:rPr lang="he-IL" dirty="0">
                <a:solidFill>
                  <a:schemeClr val="tx1"/>
                </a:solidFill>
                <a:latin typeface="David" panose="020E0502060401010101" pitchFamily="34" charset="-79"/>
                <a:cs typeface="David" panose="020E0502060401010101" pitchFamily="34" charset="-79"/>
              </a:rPr>
              <a:t>החרדי הגיב במחאה והחליט לארגן קהילה אחרת בשם ועד העיר לקהילת האשכנזים. </a:t>
            </a:r>
            <a:endParaRPr lang="en-US" dirty="0">
              <a:solidFill>
                <a:schemeClr val="tx1"/>
              </a:solidFill>
              <a:latin typeface="David" panose="020E0502060401010101" pitchFamily="34" charset="-79"/>
              <a:cs typeface="David" panose="020E0502060401010101" pitchFamily="34" charset="-79"/>
            </a:endParaRPr>
          </a:p>
          <a:p>
            <a:endParaRPr lang="he-IL" dirty="0">
              <a:solidFill>
                <a:schemeClr val="tx1"/>
              </a:solidFill>
              <a:latin typeface="David" panose="020E0502060401010101" pitchFamily="34" charset="-79"/>
              <a:cs typeface="David" panose="020E0502060401010101" pitchFamily="34" charset="-79"/>
            </a:endParaRPr>
          </a:p>
        </p:txBody>
      </p:sp>
      <p:sp>
        <p:nvSpPr>
          <p:cNvPr id="16" name="מלבן מעוגל 15"/>
          <p:cNvSpPr/>
          <p:nvPr/>
        </p:nvSpPr>
        <p:spPr>
          <a:xfrm>
            <a:off x="7373408" y="5083968"/>
            <a:ext cx="1933710" cy="540257"/>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4000" b="1" dirty="0" smtClean="0">
                <a:solidFill>
                  <a:schemeClr val="tx1"/>
                </a:solidFill>
                <a:latin typeface="David" panose="020E0502060401010101" pitchFamily="34" charset="-79"/>
                <a:cs typeface="David" panose="020E0502060401010101" pitchFamily="34" charset="-79"/>
              </a:rPr>
              <a:t>תגובות</a:t>
            </a:r>
            <a:endParaRPr lang="he-IL" sz="4000" b="1"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9785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8" grpId="0" animBg="1"/>
      <p:bldP spid="9" grpId="0" animBg="1"/>
      <p:bldP spid="10" grpId="0" animBg="1"/>
      <p:bldP spid="11" grpId="0" animBg="1"/>
      <p:bldP spid="13" grpId="0" animBg="1"/>
      <p:bldP spid="14" grpId="0" animBg="1"/>
      <p:bldP spid="15"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6" name="מלבן מעוגל 5"/>
          <p:cNvSpPr/>
          <p:nvPr/>
        </p:nvSpPr>
        <p:spPr>
          <a:xfrm>
            <a:off x="244101" y="705164"/>
            <a:ext cx="9344399" cy="5098735"/>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title"/>
          </p:nvPr>
        </p:nvSpPr>
        <p:spPr>
          <a:xfrm>
            <a:off x="451170" y="-323200"/>
            <a:ext cx="8229600" cy="1143000"/>
          </a:xfrm>
        </p:spPr>
        <p:txBody>
          <a:bodyPr/>
          <a:lstStyle/>
          <a:p>
            <a:pPr algn="l"/>
            <a:r>
              <a:rPr lang="he-IL" sz="4000" dirty="0">
                <a:solidFill>
                  <a:srgbClr val="00B0F0"/>
                </a:solidFill>
                <a:latin typeface="David" panose="020E0502060401010101" pitchFamily="34" charset="-79"/>
                <a:cs typeface="David" panose="020E0502060401010101" pitchFamily="34" charset="-79"/>
              </a:rPr>
              <a:t>משימה לתלמיד</a:t>
            </a:r>
          </a:p>
        </p:txBody>
      </p:sp>
      <p:cxnSp>
        <p:nvCxnSpPr>
          <p:cNvPr id="3" name="מחבר ישר 2"/>
          <p:cNvCxnSpPr/>
          <p:nvPr/>
        </p:nvCxnSpPr>
        <p:spPr>
          <a:xfrm>
            <a:off x="244101" y="57883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44101" y="921400"/>
            <a:ext cx="9144000" cy="5262979"/>
          </a:xfrm>
          <a:prstGeom prst="rect">
            <a:avLst/>
          </a:prstGeom>
          <a:noFill/>
        </p:spPr>
        <p:txBody>
          <a:bodyPr wrap="square" rtlCol="1">
            <a:spAutoFit/>
          </a:bodyPr>
          <a:lstStyle/>
          <a:p>
            <a:r>
              <a:rPr lang="he-IL" sz="2800" b="1" dirty="0" smtClean="0">
                <a:latin typeface="David" panose="020E0502060401010101" pitchFamily="34" charset="-79"/>
                <a:cs typeface="David" panose="020E0502060401010101" pitchFamily="34" charset="-79"/>
              </a:rPr>
              <a:t>שאלות:</a:t>
            </a:r>
          </a:p>
          <a:p>
            <a:endParaRPr lang="he-IL" sz="2800" b="1" dirty="0" smtClean="0">
              <a:latin typeface="David" panose="020E0502060401010101" pitchFamily="34" charset="-79"/>
              <a:cs typeface="David" panose="020E0502060401010101" pitchFamily="34" charset="-79"/>
            </a:endParaRPr>
          </a:p>
          <a:p>
            <a:pPr marL="342900" indent="-342900">
              <a:buAutoNum type="arabicPeriod"/>
            </a:pPr>
            <a:r>
              <a:rPr lang="he-IL" sz="2800" b="1" dirty="0" smtClean="0">
                <a:latin typeface="David" panose="020E0502060401010101" pitchFamily="34" charset="-79"/>
                <a:cs typeface="David" panose="020E0502060401010101" pitchFamily="34" charset="-79"/>
              </a:rPr>
              <a:t>מהי </a:t>
            </a:r>
            <a:r>
              <a:rPr lang="he-IL" sz="2800" b="1" dirty="0">
                <a:latin typeface="David" panose="020E0502060401010101" pitchFamily="34" charset="-79"/>
                <a:cs typeface="David" panose="020E0502060401010101" pitchFamily="34" charset="-79"/>
              </a:rPr>
              <a:t>הצהרת בלפור</a:t>
            </a:r>
            <a:r>
              <a:rPr lang="he-IL" sz="2800" dirty="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ומתי </a:t>
            </a:r>
            <a:r>
              <a:rPr lang="he-IL" sz="2800" dirty="0">
                <a:latin typeface="David" panose="020E0502060401010101" pitchFamily="34" charset="-79"/>
                <a:cs typeface="David" panose="020E0502060401010101" pitchFamily="34" charset="-79"/>
              </a:rPr>
              <a:t>פורסמה? </a:t>
            </a:r>
            <a:r>
              <a:rPr lang="he-IL" sz="2800" b="1" dirty="0">
                <a:latin typeface="David" panose="020E0502060401010101" pitchFamily="34" charset="-79"/>
                <a:cs typeface="David" panose="020E0502060401010101" pitchFamily="34" charset="-79"/>
              </a:rPr>
              <a:t>מה היו</a:t>
            </a:r>
            <a:r>
              <a:rPr lang="he-IL" sz="2800" dirty="0">
                <a:latin typeface="David" panose="020E0502060401010101" pitchFamily="34" charset="-79"/>
                <a:cs typeface="David" panose="020E0502060401010101" pitchFamily="34" charset="-79"/>
              </a:rPr>
              <a:t> מניעי הבריטים במתן הצהרת בלפור</a:t>
            </a:r>
            <a:r>
              <a:rPr lang="he-IL" sz="2800" dirty="0" smtClean="0">
                <a:latin typeface="David" panose="020E0502060401010101" pitchFamily="34" charset="-79"/>
                <a:cs typeface="David" panose="020E0502060401010101" pitchFamily="34" charset="-79"/>
              </a:rPr>
              <a:t>?</a:t>
            </a:r>
          </a:p>
          <a:p>
            <a:r>
              <a:rPr lang="he-IL" sz="2800" dirty="0" smtClean="0">
                <a:latin typeface="David" panose="020E0502060401010101" pitchFamily="34" charset="-79"/>
                <a:cs typeface="David" panose="020E0502060401010101" pitchFamily="34" charset="-79"/>
              </a:rPr>
              <a:t>2. </a:t>
            </a:r>
            <a:r>
              <a:rPr lang="he-IL" sz="2800" b="1" dirty="0" smtClean="0">
                <a:latin typeface="David" panose="020E0502060401010101" pitchFamily="34" charset="-79"/>
                <a:cs typeface="David" panose="020E0502060401010101" pitchFamily="34" charset="-79"/>
              </a:rPr>
              <a:t>כיצד </a:t>
            </a:r>
            <a:r>
              <a:rPr lang="he-IL" sz="2800" b="1" dirty="0">
                <a:latin typeface="David" panose="020E0502060401010101" pitchFamily="34" charset="-79"/>
                <a:cs typeface="David" panose="020E0502060401010101" pitchFamily="34" charset="-79"/>
              </a:rPr>
              <a:t>התייחסו גדולי ישראל</a:t>
            </a:r>
            <a:r>
              <a:rPr lang="he-IL" sz="2800" dirty="0">
                <a:latin typeface="David" panose="020E0502060401010101" pitchFamily="34" charset="-79"/>
                <a:cs typeface="David" panose="020E0502060401010101" pitchFamily="34" charset="-79"/>
              </a:rPr>
              <a:t> להצהרת בלפור? </a:t>
            </a:r>
            <a:r>
              <a:rPr lang="he-IL" sz="2800" b="1" dirty="0" smtClean="0">
                <a:latin typeface="David" panose="020E0502060401010101" pitchFamily="34" charset="-79"/>
                <a:cs typeface="David" panose="020E0502060401010101" pitchFamily="34" charset="-79"/>
              </a:rPr>
              <a:t>הסבירו</a:t>
            </a:r>
            <a:r>
              <a:rPr lang="he-IL" sz="2800" dirty="0" smtClean="0">
                <a:latin typeface="David" panose="020E0502060401010101" pitchFamily="34" charset="-79"/>
                <a:cs typeface="David" panose="020E0502060401010101" pitchFamily="34" charset="-79"/>
              </a:rPr>
              <a:t> </a:t>
            </a:r>
            <a:r>
              <a:rPr lang="he-IL" sz="2800" dirty="0">
                <a:latin typeface="David" panose="020E0502060401010101" pitchFamily="34" charset="-79"/>
                <a:cs typeface="David" panose="020E0502060401010101" pitchFamily="34" charset="-79"/>
              </a:rPr>
              <a:t>את הרקע ליחס זה.</a:t>
            </a:r>
            <a:endParaRPr lang="en-US" sz="2800" dirty="0">
              <a:latin typeface="David" panose="020E0502060401010101" pitchFamily="34" charset="-79"/>
              <a:cs typeface="David" panose="020E0502060401010101" pitchFamily="34" charset="-79"/>
            </a:endParaRPr>
          </a:p>
          <a:p>
            <a:r>
              <a:rPr lang="he-IL" sz="2800" b="1" dirty="0" smtClean="0">
                <a:latin typeface="David" panose="020E0502060401010101" pitchFamily="34" charset="-79"/>
                <a:cs typeface="David" panose="020E0502060401010101" pitchFamily="34" charset="-79"/>
              </a:rPr>
              <a:t>3. מה </a:t>
            </a:r>
            <a:r>
              <a:rPr lang="he-IL" sz="2800" b="1" dirty="0">
                <a:latin typeface="David" panose="020E0502060401010101" pitchFamily="34" charset="-79"/>
                <a:cs typeface="David" panose="020E0502060401010101" pitchFamily="34" charset="-79"/>
              </a:rPr>
              <a:t>היה</a:t>
            </a:r>
            <a:r>
              <a:rPr lang="he-IL" sz="2800" dirty="0">
                <a:latin typeface="David" panose="020E0502060401010101" pitchFamily="34" charset="-79"/>
                <a:cs typeface="David" panose="020E0502060401010101" pitchFamily="34" charset="-79"/>
              </a:rPr>
              <a:t> יחס השלטון הצבאי הבריטי ליהודים בארץ ישראל, אחר כיבושה </a:t>
            </a:r>
            <a:r>
              <a:rPr lang="he-IL" sz="2800" dirty="0" smtClean="0">
                <a:latin typeface="David" panose="020E0502060401010101" pitchFamily="34" charset="-79"/>
                <a:cs typeface="David" panose="020E0502060401010101" pitchFamily="34" charset="-79"/>
              </a:rPr>
              <a:t>  מידי התורכים</a:t>
            </a:r>
            <a:r>
              <a:rPr lang="he-IL" sz="2800" dirty="0">
                <a:latin typeface="David" panose="020E0502060401010101" pitchFamily="34" charset="-79"/>
                <a:cs typeface="David" panose="020E0502060401010101" pitchFamily="34" charset="-79"/>
              </a:rPr>
              <a:t>? </a:t>
            </a:r>
            <a:r>
              <a:rPr lang="he-IL" sz="2800" b="1" dirty="0" smtClean="0">
                <a:latin typeface="David" panose="020E0502060401010101" pitchFamily="34" charset="-79"/>
                <a:cs typeface="David" panose="020E0502060401010101" pitchFamily="34" charset="-79"/>
              </a:rPr>
              <a:t>כתבו </a:t>
            </a:r>
            <a:r>
              <a:rPr lang="he-IL" sz="2800" b="1" dirty="0">
                <a:latin typeface="David" panose="020E0502060401010101" pitchFamily="34" charset="-79"/>
                <a:cs typeface="David" panose="020E0502060401010101" pitchFamily="34" charset="-79"/>
              </a:rPr>
              <a:t>שתי</a:t>
            </a:r>
            <a:r>
              <a:rPr lang="he-IL" sz="2800" dirty="0">
                <a:latin typeface="David" panose="020E0502060401010101" pitchFamily="34" charset="-79"/>
                <a:cs typeface="David" panose="020E0502060401010101" pitchFamily="34" charset="-79"/>
              </a:rPr>
              <a:t> </a:t>
            </a:r>
            <a:r>
              <a:rPr lang="he-IL" sz="2800" dirty="0" smtClean="0">
                <a:latin typeface="David" panose="020E0502060401010101" pitchFamily="34" charset="-79"/>
                <a:cs typeface="David" panose="020E0502060401010101" pitchFamily="34" charset="-79"/>
              </a:rPr>
              <a:t>דוגמאות.</a:t>
            </a:r>
            <a:endParaRPr lang="he-IL" sz="2800" dirty="0">
              <a:latin typeface="David" panose="020E0502060401010101" pitchFamily="34" charset="-79"/>
              <a:cs typeface="David" panose="020E0502060401010101" pitchFamily="34" charset="-79"/>
            </a:endParaRPr>
          </a:p>
          <a:p>
            <a:r>
              <a:rPr lang="he-IL" sz="2800" b="1" dirty="0" smtClean="0">
                <a:latin typeface="David" panose="020E0502060401010101" pitchFamily="34" charset="-79"/>
                <a:cs typeface="David" panose="020E0502060401010101" pitchFamily="34" charset="-79"/>
              </a:rPr>
              <a:t>4. מה </a:t>
            </a:r>
            <a:r>
              <a:rPr lang="he-IL" sz="2800" b="1" dirty="0">
                <a:latin typeface="David" panose="020E0502060401010101" pitchFamily="34" charset="-79"/>
                <a:cs typeface="David" panose="020E0502060401010101" pitchFamily="34" charset="-79"/>
              </a:rPr>
              <a:t>היה</a:t>
            </a:r>
            <a:r>
              <a:rPr lang="he-IL" sz="2800" dirty="0">
                <a:latin typeface="David" panose="020E0502060401010101" pitchFamily="34" charset="-79"/>
                <a:cs typeface="David" panose="020E0502060401010101" pitchFamily="34" charset="-79"/>
              </a:rPr>
              <a:t> תפקידו הרשמי של ועד </a:t>
            </a:r>
            <a:r>
              <a:rPr lang="he-IL" sz="2800" dirty="0" smtClean="0">
                <a:latin typeface="David" panose="020E0502060401010101" pitchFamily="34" charset="-79"/>
                <a:cs typeface="David" panose="020E0502060401010101" pitchFamily="34" charset="-79"/>
              </a:rPr>
              <a:t>הצירים?</a:t>
            </a:r>
            <a:endParaRPr lang="he-IL" sz="2800" dirty="0">
              <a:latin typeface="David" panose="020E0502060401010101" pitchFamily="34" charset="-79"/>
              <a:cs typeface="David" panose="020E0502060401010101" pitchFamily="34" charset="-79"/>
            </a:endParaRPr>
          </a:p>
          <a:p>
            <a:r>
              <a:rPr lang="he-IL" sz="2800" b="1" dirty="0" smtClean="0">
                <a:latin typeface="David" panose="020E0502060401010101" pitchFamily="34" charset="-79"/>
                <a:cs typeface="David" panose="020E0502060401010101" pitchFamily="34" charset="-79"/>
              </a:rPr>
              <a:t>5. באיזו </a:t>
            </a:r>
            <a:r>
              <a:rPr lang="he-IL" sz="2800" b="1" dirty="0">
                <a:latin typeface="David" panose="020E0502060401010101" pitchFamily="34" charset="-79"/>
                <a:cs typeface="David" panose="020E0502060401010101" pitchFamily="34" charset="-79"/>
              </a:rPr>
              <a:t>דרך</a:t>
            </a:r>
            <a:r>
              <a:rPr lang="he-IL" sz="2800" dirty="0">
                <a:latin typeface="David" panose="020E0502060401010101" pitchFamily="34" charset="-79"/>
                <a:cs typeface="David" panose="020E0502060401010101" pitchFamily="34" charset="-79"/>
              </a:rPr>
              <a:t> חשבה ההנהגה הציונית להשתלט על היישוב </a:t>
            </a:r>
            <a:r>
              <a:rPr lang="he-IL" sz="2800" dirty="0" smtClean="0">
                <a:latin typeface="David" panose="020E0502060401010101" pitchFamily="34" charset="-79"/>
                <a:cs typeface="David" panose="020E0502060401010101" pitchFamily="34" charset="-79"/>
              </a:rPr>
              <a:t>בארץ?</a:t>
            </a:r>
            <a:endParaRPr lang="he-IL" sz="2800" dirty="0">
              <a:latin typeface="David" panose="020E0502060401010101" pitchFamily="34" charset="-79"/>
              <a:cs typeface="David" panose="020E0502060401010101" pitchFamily="34" charset="-79"/>
            </a:endParaRPr>
          </a:p>
          <a:p>
            <a:r>
              <a:rPr lang="he-IL" sz="2800" b="1" dirty="0" smtClean="0">
                <a:latin typeface="David" panose="020E0502060401010101" pitchFamily="34" charset="-79"/>
                <a:cs typeface="David" panose="020E0502060401010101" pitchFamily="34" charset="-79"/>
              </a:rPr>
              <a:t>6. כיצד </a:t>
            </a:r>
            <a:r>
              <a:rPr lang="he-IL" sz="2800" b="1" dirty="0">
                <a:latin typeface="David" panose="020E0502060401010101" pitchFamily="34" charset="-79"/>
                <a:cs typeface="David" panose="020E0502060401010101" pitchFamily="34" charset="-79"/>
              </a:rPr>
              <a:t>הגיב</a:t>
            </a:r>
            <a:r>
              <a:rPr lang="he-IL" sz="2800" dirty="0">
                <a:latin typeface="David" panose="020E0502060401010101" pitchFamily="34" charset="-79"/>
                <a:cs typeface="David" panose="020E0502060401010101" pitchFamily="34" charset="-79"/>
              </a:rPr>
              <a:t> היישוב החרדי בירושלים על פעולות ועד הצירים?</a:t>
            </a:r>
            <a:endParaRPr lang="en-US" sz="2800" dirty="0">
              <a:latin typeface="David" panose="020E0502060401010101" pitchFamily="34" charset="-79"/>
              <a:cs typeface="David" panose="020E0502060401010101" pitchFamily="34" charset="-79"/>
            </a:endParaRPr>
          </a:p>
          <a:p>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38418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pPr algn="ctr"/>
            <a:r>
              <a:rPr lang="he-IL" dirty="0">
                <a:latin typeface="David" panose="020E0502060401010101" pitchFamily="34" charset="-79"/>
                <a:cs typeface="David" panose="020E0502060401010101" pitchFamily="34" charset="-79"/>
              </a:rPr>
              <a:t>מערכת </a:t>
            </a:r>
            <a:r>
              <a:rPr lang="he-IL" dirty="0" smtClean="0">
                <a:latin typeface="David" panose="020E0502060401010101" pitchFamily="34" charset="-79"/>
                <a:cs typeface="David" panose="020E0502060401010101" pitchFamily="34" charset="-79"/>
              </a:rPr>
              <a:t>שיעורים למגזר החרדי</a:t>
            </a:r>
            <a:endParaRPr lang="he-IL" dirty="0">
              <a:latin typeface="David" panose="020E0502060401010101" pitchFamily="34" charset="-79"/>
              <a:cs typeface="David" panose="020E0502060401010101" pitchFamily="34" charset="-79"/>
            </a:endParaRPr>
          </a:p>
        </p:txBody>
      </p:sp>
      <p:sp>
        <p:nvSpPr>
          <p:cNvPr id="2" name="מלבן 1"/>
          <p:cNvSpPr/>
          <p:nvPr/>
        </p:nvSpPr>
        <p:spPr>
          <a:xfrm>
            <a:off x="5125453" y="360948"/>
            <a:ext cx="1780673" cy="1636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66725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125453" y="180474"/>
            <a:ext cx="2370221" cy="188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6" name="Text Placeholder 1">
            <a:extLst>
              <a:ext uri="{FF2B5EF4-FFF2-40B4-BE49-F238E27FC236}">
                <a16:creationId xmlns:a16="http://schemas.microsoft.com/office/drawing/2014/main" xmlns="" id="{12874761-6EDB-5D40-A79B-9C82F478C33E}"/>
              </a:ext>
            </a:extLst>
          </p:cNvPr>
          <p:cNvSpPr txBox="1">
            <a:spLocks/>
          </p:cNvSpPr>
          <p:nvPr/>
        </p:nvSpPr>
        <p:spPr>
          <a:xfrm>
            <a:off x="2727964" y="4331963"/>
            <a:ext cx="6704013" cy="385860"/>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he-IL" sz="3200" b="1" dirty="0" smtClean="0">
                <a:solidFill>
                  <a:srgbClr val="002060"/>
                </a:solidFill>
                <a:latin typeface="David" panose="020E0502060401010101" pitchFamily="34" charset="-79"/>
                <a:cs typeface="David" panose="020E0502060401010101" pitchFamily="34" charset="-79"/>
                <a:sym typeface="Calibri"/>
              </a:rPr>
              <a:t>עם המורה: אוריאל </a:t>
            </a:r>
            <a:r>
              <a:rPr lang="he-IL" sz="3200" b="1" dirty="0" err="1" smtClean="0">
                <a:solidFill>
                  <a:srgbClr val="002060"/>
                </a:solidFill>
                <a:latin typeface="David" panose="020E0502060401010101" pitchFamily="34" charset="-79"/>
                <a:cs typeface="David" panose="020E0502060401010101" pitchFamily="34" charset="-79"/>
                <a:sym typeface="Calibri"/>
              </a:rPr>
              <a:t>שמידוב</a:t>
            </a:r>
            <a:endParaRPr lang="he-IL" sz="3200" b="1" dirty="0">
              <a:solidFill>
                <a:srgbClr val="002060"/>
              </a:solidFill>
              <a:latin typeface="David" panose="020E0502060401010101" pitchFamily="34" charset="-79"/>
              <a:cs typeface="David" panose="020E0502060401010101" pitchFamily="34" charset="-79"/>
              <a:sym typeface="Calibri"/>
            </a:endParaRPr>
          </a:p>
        </p:txBody>
      </p:sp>
      <p:sp>
        <p:nvSpPr>
          <p:cNvPr id="8" name="Google Shape;238;p5"/>
          <p:cNvSpPr txBox="1">
            <a:spLocks/>
          </p:cNvSpPr>
          <p:nvPr/>
        </p:nvSpPr>
        <p:spPr>
          <a:xfrm>
            <a:off x="2222637" y="2048429"/>
            <a:ext cx="8382413" cy="824410"/>
          </a:xfrm>
          <a:prstGeom prst="rect">
            <a:avLst/>
          </a:prstGeom>
        </p:spPr>
        <p:txBody>
          <a:bodyPr vert="horz" lIns="91440" tIns="45720" rIns="91440" bIns="45720" rtlCol="0" anchor="ctr">
            <a:noAutofit/>
          </a:bodyPr>
          <a:lstStyle>
            <a:lvl1pPr marL="0" indent="0" algn="r" defTabSz="914400" rtl="1" eaLnBrk="1" latinLnBrk="0" hangingPunct="1">
              <a:lnSpc>
                <a:spcPct val="90000"/>
              </a:lnSpc>
              <a:spcBef>
                <a:spcPts val="1000"/>
              </a:spcBef>
              <a:buClr>
                <a:schemeClr val="accent2"/>
              </a:buClr>
              <a:buFontTx/>
              <a:buNone/>
              <a:defRPr sz="50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6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Clr>
                <a:srgbClr val="ED7D31"/>
              </a:buClr>
            </a:pPr>
            <a:r>
              <a:rPr lang="he-IL" sz="5400" b="1" dirty="0">
                <a:solidFill>
                  <a:srgbClr val="002060"/>
                </a:solidFill>
                <a:latin typeface="David" panose="020E0502060401010101" pitchFamily="34" charset="-79"/>
                <a:cs typeface="David" panose="020E0502060401010101" pitchFamily="34" charset="-79"/>
              </a:rPr>
              <a:t>שיעור היסטוריה לכיתות </a:t>
            </a:r>
            <a:r>
              <a:rPr lang="he-IL" sz="5400" b="1" dirty="0" smtClean="0">
                <a:solidFill>
                  <a:srgbClr val="002060"/>
                </a:solidFill>
                <a:latin typeface="David" panose="020E0502060401010101" pitchFamily="34" charset="-79"/>
                <a:cs typeface="David" panose="020E0502060401010101" pitchFamily="34" charset="-79"/>
              </a:rPr>
              <a:t>י'-י"א</a:t>
            </a:r>
            <a:endParaRPr lang="he-IL" sz="5400" b="1" dirty="0">
              <a:solidFill>
                <a:srgbClr val="002060"/>
              </a:solidFill>
              <a:latin typeface="David" panose="020E0502060401010101" pitchFamily="34" charset="-79"/>
              <a:cs typeface="David" panose="020E0502060401010101" pitchFamily="34" charset="-79"/>
            </a:endParaRPr>
          </a:p>
        </p:txBody>
      </p:sp>
      <p:sp>
        <p:nvSpPr>
          <p:cNvPr id="7" name="Google Shape;239;p5"/>
          <p:cNvSpPr txBox="1">
            <a:spLocks/>
          </p:cNvSpPr>
          <p:nvPr/>
        </p:nvSpPr>
        <p:spPr>
          <a:xfrm>
            <a:off x="1279697" y="3140713"/>
            <a:ext cx="9600545" cy="411774"/>
          </a:xfrm>
          <a:prstGeom prst="rect">
            <a:avLst/>
          </a:prstGeom>
        </p:spPr>
        <p:txBody>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he-IL" b="1" dirty="0" smtClean="0">
                <a:solidFill>
                  <a:srgbClr val="002060"/>
                </a:solidFill>
                <a:latin typeface="David" panose="020E0502060401010101" pitchFamily="34" charset="-79"/>
                <a:cs typeface="David" panose="020E0502060401010101" pitchFamily="34" charset="-79"/>
              </a:rPr>
              <a:t>נושא השיעור: הצהרת בלפור וועד הצירים</a:t>
            </a:r>
            <a:endParaRPr lang="he-IL" b="1" dirty="0">
              <a:solidFill>
                <a:srgbClr val="00206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35135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17" name="תמונה 3" descr="p136small.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2200" y="894787"/>
            <a:ext cx="8382000" cy="4618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821280" y="1623000"/>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הצהרת בלפור</a:t>
            </a:r>
            <a:endParaRPr lang="he-IL" dirty="0"/>
          </a:p>
        </p:txBody>
      </p:sp>
      <p:sp>
        <p:nvSpPr>
          <p:cNvPr id="19" name="TextBox 18"/>
          <p:cNvSpPr txBox="1"/>
          <p:nvPr/>
        </p:nvSpPr>
        <p:spPr>
          <a:xfrm>
            <a:off x="1818286" y="2788773"/>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יחס גדולי ישראל</a:t>
            </a:r>
            <a:endParaRPr lang="he-IL" dirty="0"/>
          </a:p>
        </p:txBody>
      </p:sp>
      <p:sp>
        <p:nvSpPr>
          <p:cNvPr id="13" name="TextBox 12"/>
          <p:cNvSpPr txBox="1"/>
          <p:nvPr/>
        </p:nvSpPr>
        <p:spPr>
          <a:xfrm>
            <a:off x="1821280" y="3954546"/>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וועד הצירים</a:t>
            </a:r>
            <a:endParaRPr lang="he-IL" dirty="0"/>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נושאי המפגש</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Tree>
    <p:extLst>
      <p:ext uri="{BB962C8B-B14F-4D97-AF65-F5344CB8AC3E}">
        <p14:creationId xmlns:p14="http://schemas.microsoft.com/office/powerpoint/2010/main" val="300192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in)">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right)">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right)">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animBg="1"/>
      <p:bldP spid="13" grpId="0" animBg="1"/>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רקע- הסכם </a:t>
            </a:r>
            <a:r>
              <a:rPr lang="he-IL" sz="4800" b="1" dirty="0" err="1" smtClean="0">
                <a:solidFill>
                  <a:srgbClr val="00CC00"/>
                </a:solidFill>
                <a:latin typeface="David" panose="020E0502060401010101" pitchFamily="34" charset="-79"/>
                <a:cs typeface="David" panose="020E0502060401010101" pitchFamily="34" charset="-79"/>
              </a:rPr>
              <a:t>סייקס</a:t>
            </a:r>
            <a:r>
              <a:rPr lang="he-IL" sz="4800" b="1" dirty="0" smtClean="0">
                <a:solidFill>
                  <a:srgbClr val="00CC00"/>
                </a:solidFill>
                <a:latin typeface="David" panose="020E0502060401010101" pitchFamily="34" charset="-79"/>
                <a:cs typeface="David" panose="020E0502060401010101" pitchFamily="34" charset="-79"/>
              </a:rPr>
              <a:t> </a:t>
            </a:r>
            <a:r>
              <a:rPr lang="he-IL" sz="4800" b="1" dirty="0" err="1" smtClean="0">
                <a:solidFill>
                  <a:srgbClr val="00CC00"/>
                </a:solidFill>
                <a:latin typeface="David" panose="020E0502060401010101" pitchFamily="34" charset="-79"/>
                <a:cs typeface="David" panose="020E0502060401010101" pitchFamily="34" charset="-79"/>
              </a:rPr>
              <a:t>פיקו</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pic>
        <p:nvPicPr>
          <p:cNvPr id="1026" name="Picture 2" descr="Sykes-Picot Agreement He.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836362"/>
            <a:ext cx="3587924" cy="4924425"/>
          </a:xfrm>
          <a:prstGeom prst="rect">
            <a:avLst/>
          </a:prstGeom>
          <a:noFill/>
          <a:extLst>
            <a:ext uri="{909E8E84-426E-40DD-AFC4-6F175D3DCCD1}">
              <a14:hiddenFill xmlns:a14="http://schemas.microsoft.com/office/drawing/2010/main">
                <a:solidFill>
                  <a:srgbClr val="FFFFFF"/>
                </a:solidFill>
              </a14:hiddenFill>
            </a:ext>
          </a:extLst>
        </p:spPr>
      </p:pic>
      <p:pic>
        <p:nvPicPr>
          <p:cNvPr id="8" name="תמונה 7" descr="https://upload.wikimedia.org/wikipedia/commons/thumb/1/1e/Map-of-Ottoman-Empire-in-1900-German.svg/800px-Map-of-Ottoman-Empire-in-1900-German.svg.png"/>
          <p:cNvPicPr/>
          <p:nvPr/>
        </p:nvPicPr>
        <p:blipFill>
          <a:blip r:embed="rId4">
            <a:extLst>
              <a:ext uri="{28A0092B-C50C-407E-A947-70E740481C1C}">
                <a14:useLocalDpi xmlns:a14="http://schemas.microsoft.com/office/drawing/2010/main" val="0"/>
              </a:ext>
            </a:extLst>
          </a:blip>
          <a:srcRect/>
          <a:stretch>
            <a:fillRect/>
          </a:stretch>
        </p:blipFill>
        <p:spPr bwMode="auto">
          <a:xfrm>
            <a:off x="4735118" y="836362"/>
            <a:ext cx="3757218" cy="3044441"/>
          </a:xfrm>
          <a:prstGeom prst="rect">
            <a:avLst/>
          </a:prstGeom>
          <a:noFill/>
          <a:ln>
            <a:noFill/>
          </a:ln>
        </p:spPr>
      </p:pic>
      <p:sp>
        <p:nvSpPr>
          <p:cNvPr id="10" name="מלבן מעוגל 9"/>
          <p:cNvSpPr/>
          <p:nvPr/>
        </p:nvSpPr>
        <p:spPr>
          <a:xfrm>
            <a:off x="4735119" y="4151220"/>
            <a:ext cx="3757218" cy="61036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b="1" dirty="0" smtClean="0">
                <a:solidFill>
                  <a:schemeClr val="tx1"/>
                </a:solidFill>
                <a:latin typeface="David" panose="020E0502060401010101" pitchFamily="34" charset="-79"/>
                <a:cs typeface="David" panose="020E0502060401010101" pitchFamily="34" charset="-79"/>
              </a:rPr>
              <a:t>מחוזות האימפריה העות'מאנית</a:t>
            </a:r>
            <a:endParaRPr lang="he-IL" sz="2000" b="1"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10483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circle(in)">
                                      <p:cBhvr>
                                        <p:cTn id="2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אליפסה 2"/>
          <p:cNvSpPr/>
          <p:nvPr/>
        </p:nvSpPr>
        <p:spPr>
          <a:xfrm>
            <a:off x="1079500" y="873125"/>
            <a:ext cx="8547100" cy="4943475"/>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האירוע</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9" name="מציין מיקום תוכן 2"/>
          <p:cNvSpPr>
            <a:spLocks noGrp="1"/>
          </p:cNvSpPr>
          <p:nvPr>
            <p:ph idx="4294967295"/>
          </p:nvPr>
        </p:nvSpPr>
        <p:spPr>
          <a:xfrm>
            <a:off x="1238250" y="1004889"/>
            <a:ext cx="8229600" cy="5126038"/>
          </a:xfrm>
          <a:prstGeom prst="rect">
            <a:avLst/>
          </a:prstGeom>
        </p:spPr>
        <p:txBody>
          <a:bodyPr/>
          <a:lstStyle/>
          <a:p>
            <a:pPr algn="ctr" eaLnBrk="1" hangingPunct="1">
              <a:lnSpc>
                <a:spcPct val="150000"/>
              </a:lnSpc>
              <a:buFont typeface="Arial" panose="020B0604020202020204" pitchFamily="34" charset="0"/>
              <a:buNone/>
            </a:pPr>
            <a:r>
              <a:rPr lang="he-IL" altLang="he-IL" sz="4000" dirty="0" smtClean="0"/>
              <a:t>	</a:t>
            </a:r>
            <a:r>
              <a:rPr lang="he-IL" altLang="he-IL" sz="4000" b="1" dirty="0" smtClean="0">
                <a:latin typeface="David" panose="020E0502060401010101" pitchFamily="34" charset="-79"/>
                <a:ea typeface="Verdana" panose="020B0604030504040204" pitchFamily="34" charset="0"/>
                <a:cs typeface="David" panose="020E0502060401010101" pitchFamily="34" charset="-79"/>
              </a:rPr>
              <a:t>בי"ז בחשוון תרע"ח /2  בנובמבר 1917 מסר שר החוץ הבריטי, ארתור ג'יימס בלפור, לנשיא הפדרציה הציונית בבריטניה, הלורד ג'יימס רוטשילד, מסמך שמכונה </a:t>
            </a:r>
            <a:r>
              <a:rPr lang="he-IL" altLang="he-IL" sz="4000" b="1" dirty="0" smtClean="0">
                <a:solidFill>
                  <a:srgbClr val="A80044"/>
                </a:solidFill>
                <a:latin typeface="David" panose="020E0502060401010101" pitchFamily="34" charset="-79"/>
                <a:ea typeface="Verdana" panose="020B0604030504040204" pitchFamily="34" charset="0"/>
                <a:cs typeface="David" panose="020E0502060401010101" pitchFamily="34" charset="-79"/>
              </a:rPr>
              <a:t>"הצהרת בלפור"</a:t>
            </a:r>
            <a:r>
              <a:rPr lang="he-IL" altLang="he-IL" sz="4000" b="1" dirty="0" smtClean="0">
                <a:latin typeface="David" panose="020E0502060401010101" pitchFamily="34" charset="-79"/>
                <a:ea typeface="Verdana" panose="020B0604030504040204" pitchFamily="34" charset="0"/>
                <a:cs typeface="David" panose="020E0502060401010101" pitchFamily="34" charset="-79"/>
              </a:rPr>
              <a:t>.</a:t>
            </a:r>
          </a:p>
        </p:txBody>
      </p:sp>
    </p:spTree>
    <p:extLst>
      <p:ext uri="{BB962C8B-B14F-4D97-AF65-F5344CB8AC3E}">
        <p14:creationId xmlns:p14="http://schemas.microsoft.com/office/powerpoint/2010/main" val="396455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fade">
                                      <p:cBhvr>
                                        <p:cTn id="24"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מלבן מעוגל 2"/>
          <p:cNvSpPr/>
          <p:nvPr/>
        </p:nvSpPr>
        <p:spPr>
          <a:xfrm>
            <a:off x="178180" y="674710"/>
            <a:ext cx="8406928" cy="50373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נוסח ההצהרה</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7" name="TextBox 6"/>
          <p:cNvSpPr txBox="1">
            <a:spLocks noChangeArrowheads="1"/>
          </p:cNvSpPr>
          <p:nvPr/>
        </p:nvSpPr>
        <p:spPr bwMode="auto">
          <a:xfrm>
            <a:off x="452582" y="724705"/>
            <a:ext cx="7858124" cy="5129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14000"/>
              </a:lnSpc>
            </a:pPr>
            <a:r>
              <a:rPr lang="he-IL" altLang="he-IL" sz="2400" b="1" dirty="0">
                <a:latin typeface="David" panose="020E0502060401010101" pitchFamily="34" charset="-79"/>
                <a:cs typeface="David" panose="020E0502060401010101" pitchFamily="34" charset="-79"/>
              </a:rPr>
              <a:t>לורד רוטשילד היקר</a:t>
            </a:r>
            <a:r>
              <a:rPr lang="he-IL" altLang="he-IL" sz="2400" b="1" dirty="0" smtClean="0">
                <a:latin typeface="David" panose="020E0502060401010101" pitchFamily="34" charset="-79"/>
                <a:cs typeface="David" panose="020E0502060401010101" pitchFamily="34" charset="-79"/>
              </a:rPr>
              <a:t>,</a:t>
            </a:r>
            <a:endParaRPr lang="he-IL" altLang="he-IL" sz="2400" b="1" dirty="0">
              <a:latin typeface="David" panose="020E0502060401010101" pitchFamily="34" charset="-79"/>
              <a:cs typeface="David" panose="020E0502060401010101" pitchFamily="34" charset="-79"/>
            </a:endParaRPr>
          </a:p>
          <a:p>
            <a:pPr algn="just" eaLnBrk="1" hangingPunct="1"/>
            <a:r>
              <a:rPr lang="he-IL" altLang="he-IL" sz="2400" b="1" dirty="0">
                <a:latin typeface="David" panose="020E0502060401010101" pitchFamily="34" charset="-79"/>
                <a:cs typeface="David" panose="020E0502060401010101" pitchFamily="34" charset="-79"/>
              </a:rPr>
              <a:t>יש לי עונג רב להעביר אליך מטעם ממשלת הוד מלכותו, את הצהרת האהדה הבאה לשאיפות היהודיות הציוניות, שהוגשה לקבינט ואושרה על ידיו:</a:t>
            </a:r>
          </a:p>
          <a:p>
            <a:pPr algn="just" eaLnBrk="1" hangingPunct="1"/>
            <a:r>
              <a:rPr lang="he-IL" altLang="he-IL" sz="2400" b="1" dirty="0">
                <a:latin typeface="David" panose="020E0502060401010101" pitchFamily="34" charset="-79"/>
                <a:cs typeface="David" panose="020E0502060401010101" pitchFamily="34" charset="-79"/>
              </a:rPr>
              <a:t>"ממשלת הוד מלכותו </a:t>
            </a:r>
            <a:r>
              <a:rPr lang="he-IL" altLang="he-IL" sz="2400" b="1" dirty="0">
                <a:solidFill>
                  <a:srgbClr val="A80044"/>
                </a:solidFill>
                <a:latin typeface="David" panose="020E0502060401010101" pitchFamily="34" charset="-79"/>
                <a:cs typeface="David" panose="020E0502060401010101" pitchFamily="34" charset="-79"/>
              </a:rPr>
              <a:t>רואה בעין יפה </a:t>
            </a:r>
            <a:r>
              <a:rPr lang="he-IL" altLang="he-IL" sz="2400" b="1" dirty="0">
                <a:latin typeface="David" panose="020E0502060401010101" pitchFamily="34" charset="-79"/>
                <a:cs typeface="David" panose="020E0502060401010101" pitchFamily="34" charset="-79"/>
              </a:rPr>
              <a:t>ייסוד </a:t>
            </a:r>
            <a:r>
              <a:rPr lang="he-IL" altLang="he-IL" sz="2400" b="1" dirty="0">
                <a:solidFill>
                  <a:srgbClr val="A80044"/>
                </a:solidFill>
                <a:latin typeface="David" panose="020E0502060401010101" pitchFamily="34" charset="-79"/>
                <a:cs typeface="David" panose="020E0502060401010101" pitchFamily="34" charset="-79"/>
              </a:rPr>
              <a:t>בית לאומי </a:t>
            </a:r>
            <a:r>
              <a:rPr lang="he-IL" altLang="he-IL" sz="2400" b="1" dirty="0">
                <a:latin typeface="David" panose="020E0502060401010101" pitchFamily="34" charset="-79"/>
                <a:cs typeface="David" panose="020E0502060401010101" pitchFamily="34" charset="-79"/>
              </a:rPr>
              <a:t>לעם היהודי בארץ ישראל, </a:t>
            </a:r>
            <a:r>
              <a:rPr lang="he-IL" altLang="he-IL" sz="2400" b="1" dirty="0">
                <a:solidFill>
                  <a:srgbClr val="A80044"/>
                </a:solidFill>
                <a:latin typeface="David" panose="020E0502060401010101" pitchFamily="34" charset="-79"/>
                <a:cs typeface="David" panose="020E0502060401010101" pitchFamily="34" charset="-79"/>
              </a:rPr>
              <a:t>ותעשה מיטב מאמציה </a:t>
            </a:r>
            <a:r>
              <a:rPr lang="he-IL" altLang="he-IL" sz="2400" b="1" dirty="0">
                <a:latin typeface="David" panose="020E0502060401010101" pitchFamily="34" charset="-79"/>
                <a:cs typeface="David" panose="020E0502060401010101" pitchFamily="34" charset="-79"/>
              </a:rPr>
              <a:t>להקל על הגשמת מטרה זו, תוך הבנה ברורה שלא ייעשה דבר העלול לפגוע בזכויות האזרחיות או הדתיות של </a:t>
            </a:r>
            <a:r>
              <a:rPr lang="he-IL" altLang="he-IL" sz="2400" b="1" dirty="0">
                <a:solidFill>
                  <a:srgbClr val="A80044"/>
                </a:solidFill>
                <a:latin typeface="David" panose="020E0502060401010101" pitchFamily="34" charset="-79"/>
                <a:cs typeface="David" panose="020E0502060401010101" pitchFamily="34" charset="-79"/>
              </a:rPr>
              <a:t>עדות לא-יהודיות </a:t>
            </a:r>
            <a:r>
              <a:rPr lang="he-IL" altLang="he-IL" sz="2400" b="1" dirty="0">
                <a:latin typeface="David" panose="020E0502060401010101" pitchFamily="34" charset="-79"/>
                <a:cs typeface="David" panose="020E0502060401010101" pitchFamily="34" charset="-79"/>
              </a:rPr>
              <a:t>הקיימות בארץ ישראל, או בזכויות ובמעמד מדיני, מהם נהנים היהודים </a:t>
            </a:r>
            <a:r>
              <a:rPr lang="he-IL" altLang="he-IL" sz="2400" b="1" dirty="0">
                <a:solidFill>
                  <a:srgbClr val="A80044"/>
                </a:solidFill>
                <a:latin typeface="David" panose="020E0502060401010101" pitchFamily="34" charset="-79"/>
                <a:cs typeface="David" panose="020E0502060401010101" pitchFamily="34" charset="-79"/>
              </a:rPr>
              <a:t>בכל ארץ אחרת."</a:t>
            </a:r>
          </a:p>
          <a:p>
            <a:pPr algn="just" eaLnBrk="1" hangingPunct="1"/>
            <a:r>
              <a:rPr lang="he-IL" altLang="he-IL" sz="2400" b="1" dirty="0">
                <a:latin typeface="David" panose="020E0502060401010101" pitchFamily="34" charset="-79"/>
                <a:cs typeface="David" panose="020E0502060401010101" pitchFamily="34" charset="-79"/>
              </a:rPr>
              <a:t>אכיר לך תודה, אם תביא הצהרה זו לידיעתה של ההסתדרות הציונית.</a:t>
            </a:r>
          </a:p>
          <a:p>
            <a:pPr algn="ctr" eaLnBrk="1" hangingPunct="1">
              <a:lnSpc>
                <a:spcPct val="150000"/>
              </a:lnSpc>
            </a:pPr>
            <a:r>
              <a:rPr lang="he-IL" altLang="he-IL" sz="2400" b="1" dirty="0">
                <a:latin typeface="David" panose="020E0502060401010101" pitchFamily="34" charset="-79"/>
                <a:cs typeface="David" panose="020E0502060401010101" pitchFamily="34" charset="-79"/>
              </a:rPr>
              <a:t>		שלך,</a:t>
            </a:r>
          </a:p>
          <a:p>
            <a:pPr algn="ctr" eaLnBrk="1" hangingPunct="1"/>
            <a:r>
              <a:rPr lang="he-IL" altLang="he-IL" sz="2400" b="1" dirty="0">
                <a:latin typeface="David" panose="020E0502060401010101" pitchFamily="34" charset="-79"/>
                <a:cs typeface="David" panose="020E0502060401010101" pitchFamily="34" charset="-79"/>
              </a:rPr>
              <a:t>		ארתור ג'יימס בלפור</a:t>
            </a:r>
          </a:p>
        </p:txBody>
      </p:sp>
    </p:spTree>
    <p:extLst>
      <p:ext uri="{BB962C8B-B14F-4D97-AF65-F5344CB8AC3E}">
        <p14:creationId xmlns:p14="http://schemas.microsoft.com/office/powerpoint/2010/main" val="144276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nodeType="clickEffect">
                                  <p:stCondLst>
                                    <p:cond delay="0"/>
                                  </p:stCondLst>
                                  <p:iterate type="lt">
                                    <p:tmPct val="50000"/>
                                  </p:iterate>
                                  <p:childTnLst>
                                    <p:set>
                                      <p:cBhvr>
                                        <p:cTn id="23" dur="1" fill="hold">
                                          <p:stCondLst>
                                            <p:cond delay="0"/>
                                          </p:stCondLst>
                                        </p:cTn>
                                        <p:tgtEl>
                                          <p:spTgt spid="7">
                                            <p:txEl>
                                              <p:pRg st="0" end="0"/>
                                            </p:txEl>
                                          </p:spTgt>
                                        </p:tgtEl>
                                        <p:attrNameLst>
                                          <p:attrName>style.visibility</p:attrName>
                                        </p:attrNameLst>
                                      </p:cBhvr>
                                      <p:to>
                                        <p:strVal val="visible"/>
                                      </p:to>
                                    </p:set>
                                    <p:anim calcmode="discrete" valueType="clr">
                                      <p:cBhvr override="childStyle">
                                        <p:cTn id="24" dur="80"/>
                                        <p:tgtEl>
                                          <p:spTgt spid="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7">
                                            <p:txEl>
                                              <p:pRg st="0" end="0"/>
                                            </p:txEl>
                                          </p:spTgt>
                                        </p:tgtEl>
                                        <p:attrNameLst>
                                          <p:attrName>fillcolor</p:attrName>
                                        </p:attrNameLst>
                                      </p:cBhvr>
                                      <p:tavLst>
                                        <p:tav tm="0">
                                          <p:val>
                                            <p:clrVal>
                                              <a:schemeClr val="accent2"/>
                                            </p:clrVal>
                                          </p:val>
                                        </p:tav>
                                        <p:tav tm="50000">
                                          <p:val>
                                            <p:clrVal>
                                              <a:schemeClr val="hlink"/>
                                            </p:clrVal>
                                          </p:val>
                                        </p:tav>
                                      </p:tavLst>
                                    </p:anim>
                                    <p:set>
                                      <p:cBhvr>
                                        <p:cTn id="26" dur="80"/>
                                        <p:tgtEl>
                                          <p:spTgt spid="7">
                                            <p:txEl>
                                              <p:pRg st="0" end="0"/>
                                            </p:txEl>
                                          </p:spTgt>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27" presetClass="entr" presetSubtype="0" fill="hold" nodeType="clickEffect">
                                  <p:stCondLst>
                                    <p:cond delay="0"/>
                                  </p:stCondLst>
                                  <p:iterate type="lt">
                                    <p:tmPct val="50000"/>
                                  </p:iterate>
                                  <p:childTnLst>
                                    <p:set>
                                      <p:cBhvr>
                                        <p:cTn id="30" dur="1" fill="hold">
                                          <p:stCondLst>
                                            <p:cond delay="0"/>
                                          </p:stCondLst>
                                        </p:cTn>
                                        <p:tgtEl>
                                          <p:spTgt spid="7">
                                            <p:txEl>
                                              <p:pRg st="1" end="1"/>
                                            </p:txEl>
                                          </p:spTgt>
                                        </p:tgtEl>
                                        <p:attrNameLst>
                                          <p:attrName>style.visibility</p:attrName>
                                        </p:attrNameLst>
                                      </p:cBhvr>
                                      <p:to>
                                        <p:strVal val="visible"/>
                                      </p:to>
                                    </p:set>
                                    <p:anim calcmode="discrete" valueType="clr">
                                      <p:cBhvr override="childStyle">
                                        <p:cTn id="31" dur="80"/>
                                        <p:tgtEl>
                                          <p:spTgt spid="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7">
                                            <p:txEl>
                                              <p:pRg st="1" end="1"/>
                                            </p:txEl>
                                          </p:spTgt>
                                        </p:tgtEl>
                                        <p:attrNameLst>
                                          <p:attrName>fillcolor</p:attrName>
                                        </p:attrNameLst>
                                      </p:cBhvr>
                                      <p:tavLst>
                                        <p:tav tm="0">
                                          <p:val>
                                            <p:clrVal>
                                              <a:schemeClr val="accent2"/>
                                            </p:clrVal>
                                          </p:val>
                                        </p:tav>
                                        <p:tav tm="50000">
                                          <p:val>
                                            <p:clrVal>
                                              <a:schemeClr val="hlink"/>
                                            </p:clrVal>
                                          </p:val>
                                        </p:tav>
                                      </p:tavLst>
                                    </p:anim>
                                    <p:set>
                                      <p:cBhvr>
                                        <p:cTn id="33" dur="80"/>
                                        <p:tgtEl>
                                          <p:spTgt spid="7">
                                            <p:txEl>
                                              <p:pRg st="1" end="1"/>
                                            </p:txEl>
                                          </p:spTgt>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nodeType="clickEffect">
                                  <p:stCondLst>
                                    <p:cond delay="0"/>
                                  </p:stCondLst>
                                  <p:iterate type="lt">
                                    <p:tmPct val="50000"/>
                                  </p:iterate>
                                  <p:childTnLst>
                                    <p:set>
                                      <p:cBhvr>
                                        <p:cTn id="37" dur="1" fill="hold">
                                          <p:stCondLst>
                                            <p:cond delay="0"/>
                                          </p:stCondLst>
                                        </p:cTn>
                                        <p:tgtEl>
                                          <p:spTgt spid="7">
                                            <p:txEl>
                                              <p:pRg st="2" end="2"/>
                                            </p:txEl>
                                          </p:spTgt>
                                        </p:tgtEl>
                                        <p:attrNameLst>
                                          <p:attrName>style.visibility</p:attrName>
                                        </p:attrNameLst>
                                      </p:cBhvr>
                                      <p:to>
                                        <p:strVal val="visible"/>
                                      </p:to>
                                    </p:set>
                                    <p:anim calcmode="discrete" valueType="clr">
                                      <p:cBhvr override="childStyle">
                                        <p:cTn id="38" dur="80"/>
                                        <p:tgtEl>
                                          <p:spTgt spid="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7">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7">
                                            <p:txEl>
                                              <p:pRg st="2" end="2"/>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7" presetClass="entr" presetSubtype="0" fill="hold" nodeType="clickEffect">
                                  <p:stCondLst>
                                    <p:cond delay="0"/>
                                  </p:stCondLst>
                                  <p:iterate type="lt">
                                    <p:tmPct val="50000"/>
                                  </p:iterate>
                                  <p:childTnLst>
                                    <p:set>
                                      <p:cBhvr>
                                        <p:cTn id="44" dur="1" fill="hold">
                                          <p:stCondLst>
                                            <p:cond delay="0"/>
                                          </p:stCondLst>
                                        </p:cTn>
                                        <p:tgtEl>
                                          <p:spTgt spid="7">
                                            <p:txEl>
                                              <p:pRg st="3" end="3"/>
                                            </p:txEl>
                                          </p:spTgt>
                                        </p:tgtEl>
                                        <p:attrNameLst>
                                          <p:attrName>style.visibility</p:attrName>
                                        </p:attrNameLst>
                                      </p:cBhvr>
                                      <p:to>
                                        <p:strVal val="visible"/>
                                      </p:to>
                                    </p:set>
                                    <p:anim calcmode="discrete" valueType="clr">
                                      <p:cBhvr override="childStyle">
                                        <p:cTn id="45" dur="80"/>
                                        <p:tgtEl>
                                          <p:spTgt spid="7">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7">
                                            <p:txEl>
                                              <p:pRg st="3" end="3"/>
                                            </p:txEl>
                                          </p:spTgt>
                                        </p:tgtEl>
                                        <p:attrNameLst>
                                          <p:attrName>fillcolor</p:attrName>
                                        </p:attrNameLst>
                                      </p:cBhvr>
                                      <p:tavLst>
                                        <p:tav tm="0">
                                          <p:val>
                                            <p:clrVal>
                                              <a:schemeClr val="accent2"/>
                                            </p:clrVal>
                                          </p:val>
                                        </p:tav>
                                        <p:tav tm="50000">
                                          <p:val>
                                            <p:clrVal>
                                              <a:schemeClr val="hlink"/>
                                            </p:clrVal>
                                          </p:val>
                                        </p:tav>
                                      </p:tavLst>
                                    </p:anim>
                                    <p:set>
                                      <p:cBhvr>
                                        <p:cTn id="47" dur="80"/>
                                        <p:tgtEl>
                                          <p:spTgt spid="7">
                                            <p:txEl>
                                              <p:pRg st="3" end="3"/>
                                            </p:txEl>
                                          </p:spTgt>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nodeType="clickEffect">
                                  <p:stCondLst>
                                    <p:cond delay="0"/>
                                  </p:stCondLst>
                                  <p:iterate type="lt">
                                    <p:tmPct val="50000"/>
                                  </p:iterate>
                                  <p:childTnLst>
                                    <p:set>
                                      <p:cBhvr>
                                        <p:cTn id="51" dur="1" fill="hold">
                                          <p:stCondLst>
                                            <p:cond delay="0"/>
                                          </p:stCondLst>
                                        </p:cTn>
                                        <p:tgtEl>
                                          <p:spTgt spid="7">
                                            <p:txEl>
                                              <p:pRg st="4" end="4"/>
                                            </p:txEl>
                                          </p:spTgt>
                                        </p:tgtEl>
                                        <p:attrNameLst>
                                          <p:attrName>style.visibility</p:attrName>
                                        </p:attrNameLst>
                                      </p:cBhvr>
                                      <p:to>
                                        <p:strVal val="visible"/>
                                      </p:to>
                                    </p:set>
                                    <p:anim calcmode="discrete" valueType="clr">
                                      <p:cBhvr override="childStyle">
                                        <p:cTn id="52" dur="80"/>
                                        <p:tgtEl>
                                          <p:spTgt spid="7">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7">
                                            <p:txEl>
                                              <p:pRg st="4" end="4"/>
                                            </p:txEl>
                                          </p:spTgt>
                                        </p:tgtEl>
                                        <p:attrNameLst>
                                          <p:attrName>fillcolor</p:attrName>
                                        </p:attrNameLst>
                                      </p:cBhvr>
                                      <p:tavLst>
                                        <p:tav tm="0">
                                          <p:val>
                                            <p:clrVal>
                                              <a:schemeClr val="accent2"/>
                                            </p:clrVal>
                                          </p:val>
                                        </p:tav>
                                        <p:tav tm="50000">
                                          <p:val>
                                            <p:clrVal>
                                              <a:schemeClr val="hlink"/>
                                            </p:clrVal>
                                          </p:val>
                                        </p:tav>
                                      </p:tavLst>
                                    </p:anim>
                                    <p:set>
                                      <p:cBhvr>
                                        <p:cTn id="54" dur="80"/>
                                        <p:tgtEl>
                                          <p:spTgt spid="7">
                                            <p:txEl>
                                              <p:pRg st="4" end="4"/>
                                            </p:txEl>
                                          </p:spTgt>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27" presetClass="entr" presetSubtype="0" fill="hold" nodeType="clickEffect">
                                  <p:stCondLst>
                                    <p:cond delay="0"/>
                                  </p:stCondLst>
                                  <p:iterate type="lt">
                                    <p:tmPct val="50000"/>
                                  </p:iterate>
                                  <p:childTnLst>
                                    <p:set>
                                      <p:cBhvr>
                                        <p:cTn id="58" dur="1" fill="hold">
                                          <p:stCondLst>
                                            <p:cond delay="0"/>
                                          </p:stCondLst>
                                        </p:cTn>
                                        <p:tgtEl>
                                          <p:spTgt spid="7">
                                            <p:txEl>
                                              <p:pRg st="5" end="5"/>
                                            </p:txEl>
                                          </p:spTgt>
                                        </p:tgtEl>
                                        <p:attrNameLst>
                                          <p:attrName>style.visibility</p:attrName>
                                        </p:attrNameLst>
                                      </p:cBhvr>
                                      <p:to>
                                        <p:strVal val="visible"/>
                                      </p:to>
                                    </p:set>
                                    <p:anim calcmode="discrete" valueType="clr">
                                      <p:cBhvr override="childStyle">
                                        <p:cTn id="59" dur="80"/>
                                        <p:tgtEl>
                                          <p:spTgt spid="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0" dur="80"/>
                                        <p:tgtEl>
                                          <p:spTgt spid="7">
                                            <p:txEl>
                                              <p:pRg st="5" end="5"/>
                                            </p:txEl>
                                          </p:spTgt>
                                        </p:tgtEl>
                                        <p:attrNameLst>
                                          <p:attrName>fillcolor</p:attrName>
                                        </p:attrNameLst>
                                      </p:cBhvr>
                                      <p:tavLst>
                                        <p:tav tm="0">
                                          <p:val>
                                            <p:clrVal>
                                              <a:schemeClr val="accent2"/>
                                            </p:clrVal>
                                          </p:val>
                                        </p:tav>
                                        <p:tav tm="50000">
                                          <p:val>
                                            <p:clrVal>
                                              <a:schemeClr val="hlink"/>
                                            </p:clrVal>
                                          </p:val>
                                        </p:tav>
                                      </p:tavLst>
                                    </p:anim>
                                    <p:set>
                                      <p:cBhvr>
                                        <p:cTn id="61" dur="80"/>
                                        <p:tgtEl>
                                          <p:spTgt spid="7">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מלבן מעוגל 2"/>
          <p:cNvSpPr/>
          <p:nvPr/>
        </p:nvSpPr>
        <p:spPr>
          <a:xfrm>
            <a:off x="178180" y="818106"/>
            <a:ext cx="9128938" cy="492229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הערות לנוסח ההצהרה</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6" name="מציין מיקום תוכן 2"/>
          <p:cNvSpPr>
            <a:spLocks noGrp="1"/>
          </p:cNvSpPr>
          <p:nvPr>
            <p:ph idx="4294967295"/>
          </p:nvPr>
        </p:nvSpPr>
        <p:spPr>
          <a:xfrm>
            <a:off x="447675" y="1019467"/>
            <a:ext cx="8229600" cy="4726238"/>
          </a:xfrm>
          <a:prstGeom prst="rect">
            <a:avLst/>
          </a:prstGeom>
        </p:spPr>
        <p:txBody>
          <a:bodyPr>
            <a:normAutofit/>
          </a:bodyPr>
          <a:lstStyle/>
          <a:p>
            <a:pPr algn="just"/>
            <a:r>
              <a:rPr lang="he-IL" sz="2000" b="1" dirty="0">
                <a:latin typeface="David" panose="020E0502060401010101" pitchFamily="34" charset="-79"/>
                <a:cs typeface="David" panose="020E0502060401010101" pitchFamily="34" charset="-79"/>
              </a:rPr>
              <a:t>מה פירושו של "בית לאומי"? מושג זה אינו מושג משפטי אלא מושג רומנטי ולכן </a:t>
            </a:r>
            <a:r>
              <a:rPr lang="he-IL" sz="2000" b="1" dirty="0" smtClean="0">
                <a:latin typeface="David" panose="020E0502060401010101" pitchFamily="34" charset="-79"/>
                <a:cs typeface="David" panose="020E0502060401010101" pitchFamily="34" charset="-79"/>
              </a:rPr>
              <a:t>לא ברור </a:t>
            </a:r>
            <a:r>
              <a:rPr lang="he-IL" sz="2000" b="1" dirty="0">
                <a:latin typeface="David" panose="020E0502060401010101" pitchFamily="34" charset="-79"/>
                <a:cs typeface="David" panose="020E0502060401010101" pitchFamily="34" charset="-79"/>
              </a:rPr>
              <a:t>פשרו. האם הכוונה היא למתן אוטונומיה מדינית (בחירת הממשלה </a:t>
            </a:r>
            <a:r>
              <a:rPr lang="he-IL" sz="2000" b="1" dirty="0" smtClean="0">
                <a:latin typeface="David" panose="020E0502060401010101" pitchFamily="34" charset="-79"/>
                <a:cs typeface="David" panose="020E0502060401010101" pitchFamily="34" charset="-79"/>
              </a:rPr>
              <a:t>והשלטון)</a:t>
            </a:r>
            <a:r>
              <a:rPr lang="he-IL" sz="2000" b="1" dirty="0">
                <a:latin typeface="David" panose="020E0502060401010101" pitchFamily="34" charset="-79"/>
                <a:cs typeface="David" panose="020E0502060401010101" pitchFamily="34" charset="-79"/>
              </a:rPr>
              <a:t> </a:t>
            </a:r>
            <a:r>
              <a:rPr lang="he-IL" sz="2000" b="1" dirty="0" smtClean="0">
                <a:latin typeface="David" panose="020E0502060401010101" pitchFamily="34" charset="-79"/>
                <a:cs typeface="David" panose="020E0502060401010101" pitchFamily="34" charset="-79"/>
              </a:rPr>
              <a:t>או </a:t>
            </a:r>
            <a:r>
              <a:rPr lang="he-IL" sz="2000" b="1" dirty="0">
                <a:latin typeface="David" panose="020E0502060401010101" pitchFamily="34" charset="-79"/>
                <a:cs typeface="David" panose="020E0502060401010101" pitchFamily="34" charset="-79"/>
              </a:rPr>
              <a:t>רק אוטונומיה תרבותית. אין כאן הבטחה מפורשת להקמת מדינה </a:t>
            </a:r>
            <a:r>
              <a:rPr lang="he-IL" sz="2000" b="1" dirty="0" smtClean="0">
                <a:latin typeface="David" panose="020E0502060401010101" pitchFamily="34" charset="-79"/>
                <a:cs typeface="David" panose="020E0502060401010101" pitchFamily="34" charset="-79"/>
              </a:rPr>
              <a:t>יהודית</a:t>
            </a:r>
            <a:endParaRPr lang="he-IL" sz="2000" b="1" dirty="0">
              <a:latin typeface="David" panose="020E0502060401010101" pitchFamily="34" charset="-79"/>
              <a:cs typeface="David" panose="020E0502060401010101" pitchFamily="34" charset="-79"/>
            </a:endParaRPr>
          </a:p>
          <a:p>
            <a:pPr algn="just"/>
            <a:r>
              <a:rPr lang="he-IL" sz="2000" b="1" dirty="0" smtClean="0">
                <a:latin typeface="David" panose="020E0502060401010101" pitchFamily="34" charset="-79"/>
                <a:cs typeface="David" panose="020E0502060401010101" pitchFamily="34" charset="-79"/>
              </a:rPr>
              <a:t>"הבית </a:t>
            </a:r>
            <a:r>
              <a:rPr lang="he-IL" sz="2000" b="1" dirty="0">
                <a:latin typeface="David" panose="020E0502060401010101" pitchFamily="34" charset="-79"/>
                <a:cs typeface="David" panose="020E0502060401010101" pitchFamily="34" charset="-79"/>
              </a:rPr>
              <a:t>הלאומי" הוא מושג טקטי שנועד להקל על בריטניה בדבר הקמת המדינה</a:t>
            </a:r>
            <a:br>
              <a:rPr lang="he-IL" sz="2000" b="1" dirty="0">
                <a:latin typeface="David" panose="020E0502060401010101" pitchFamily="34" charset="-79"/>
                <a:cs typeface="David" panose="020E0502060401010101" pitchFamily="34" charset="-79"/>
              </a:rPr>
            </a:br>
            <a:r>
              <a:rPr lang="he-IL" sz="2000" b="1" dirty="0">
                <a:latin typeface="David" panose="020E0502060401010101" pitchFamily="34" charset="-79"/>
                <a:cs typeface="David" panose="020E0502060401010101" pitchFamily="34" charset="-79"/>
              </a:rPr>
              <a:t>    מבלי לחייב אותה לעמוד בהבטחתה ולעשות כן</a:t>
            </a:r>
            <a:r>
              <a:rPr lang="he-IL" sz="2000" b="1" dirty="0" smtClean="0">
                <a:latin typeface="David" panose="020E0502060401010101" pitchFamily="34" charset="-79"/>
                <a:cs typeface="David" panose="020E0502060401010101" pitchFamily="34" charset="-79"/>
              </a:rPr>
              <a:t>.</a:t>
            </a:r>
          </a:p>
          <a:p>
            <a:pPr algn="just"/>
            <a:r>
              <a:rPr lang="he-IL" sz="2000" b="1" dirty="0" smtClean="0">
                <a:latin typeface="David" panose="020E0502060401010101" pitchFamily="34" charset="-79"/>
                <a:cs typeface="David" panose="020E0502060401010101" pitchFamily="34" charset="-79"/>
              </a:rPr>
              <a:t>אין </a:t>
            </a:r>
            <a:r>
              <a:rPr lang="he-IL" sz="2000" b="1" dirty="0">
                <a:latin typeface="David" panose="020E0502060401010101" pitchFamily="34" charset="-79"/>
                <a:cs typeface="David" panose="020E0502060401010101" pitchFamily="34" charset="-79"/>
              </a:rPr>
              <a:t>אף אזכור לקביעת גבולותיה של המדינה העתידית</a:t>
            </a:r>
            <a:r>
              <a:rPr lang="he-IL" sz="2000" b="1" dirty="0" smtClean="0">
                <a:latin typeface="David" panose="020E0502060401010101" pitchFamily="34" charset="-79"/>
                <a:cs typeface="David" panose="020E0502060401010101" pitchFamily="34" charset="-79"/>
              </a:rPr>
              <a:t>.</a:t>
            </a:r>
          </a:p>
          <a:p>
            <a:r>
              <a:rPr lang="he-IL" sz="2000" b="1" dirty="0" smtClean="0">
                <a:latin typeface="David" panose="020E0502060401010101" pitchFamily="34" charset="-79"/>
                <a:cs typeface="David" panose="020E0502060401010101" pitchFamily="34" charset="-79"/>
              </a:rPr>
              <a:t>מה </a:t>
            </a:r>
            <a:r>
              <a:rPr lang="he-IL" sz="2000" b="1" dirty="0">
                <a:latin typeface="David" panose="020E0502060401010101" pitchFamily="34" charset="-79"/>
                <a:cs typeface="David" panose="020E0502060401010101" pitchFamily="34" charset="-79"/>
              </a:rPr>
              <a:t>פירוש המונחים "רואה בעין יפה" ו"מיטב מאמציה"? האם הכוונה לתמיכה </a:t>
            </a:r>
            <a:r>
              <a:rPr lang="he-IL" sz="2000" b="1" dirty="0" smtClean="0">
                <a:latin typeface="David" panose="020E0502060401010101" pitchFamily="34" charset="-79"/>
                <a:cs typeface="David" panose="020E0502060401010101" pitchFamily="34" charset="-79"/>
              </a:rPr>
              <a:t>מרחוק או </a:t>
            </a:r>
            <a:r>
              <a:rPr lang="he-IL" sz="2000" b="1" dirty="0">
                <a:latin typeface="David" panose="020E0502060401010101" pitchFamily="34" charset="-79"/>
                <a:cs typeface="David" panose="020E0502060401010101" pitchFamily="34" charset="-79"/>
              </a:rPr>
              <a:t>גישה אוהדת ממשית? מהי מידת האקטיביות הבריטית הצפויה. המושגים </a:t>
            </a:r>
            <a:r>
              <a:rPr lang="he-IL" sz="2000" b="1" dirty="0" smtClean="0">
                <a:latin typeface="David" panose="020E0502060401010101" pitchFamily="34" charset="-79"/>
                <a:cs typeface="David" panose="020E0502060401010101" pitchFamily="34" charset="-79"/>
              </a:rPr>
              <a:t>הללו</a:t>
            </a:r>
            <a:r>
              <a:rPr lang="he-IL" sz="2000" b="1" dirty="0">
                <a:latin typeface="David" panose="020E0502060401010101" pitchFamily="34" charset="-79"/>
                <a:cs typeface="David" panose="020E0502060401010101" pitchFamily="34" charset="-79"/>
              </a:rPr>
              <a:t> </a:t>
            </a:r>
            <a:r>
              <a:rPr lang="he-IL" sz="2000" b="1" dirty="0" smtClean="0">
                <a:latin typeface="David" panose="020E0502060401010101" pitchFamily="34" charset="-79"/>
                <a:cs typeface="David" panose="020E0502060401010101" pitchFamily="34" charset="-79"/>
              </a:rPr>
              <a:t>מופשטים </a:t>
            </a:r>
            <a:r>
              <a:rPr lang="he-IL" sz="2000" b="1" dirty="0">
                <a:latin typeface="David" panose="020E0502060401010101" pitchFamily="34" charset="-79"/>
                <a:cs typeface="David" panose="020E0502060401010101" pitchFamily="34" charset="-79"/>
              </a:rPr>
              <a:t>שהרי מי באמת יכול לקבוע שבריטניה עשתה את מיטב מאמציה</a:t>
            </a:r>
            <a:r>
              <a:rPr lang="he-IL" sz="2000" b="1" dirty="0" smtClean="0">
                <a:latin typeface="David" panose="020E0502060401010101" pitchFamily="34" charset="-79"/>
                <a:cs typeface="David" panose="020E0502060401010101" pitchFamily="34" charset="-79"/>
              </a:rPr>
              <a:t>.</a:t>
            </a:r>
          </a:p>
          <a:p>
            <a:pPr algn="just"/>
            <a:r>
              <a:rPr lang="he-IL" sz="2000" b="1" dirty="0" smtClean="0">
                <a:latin typeface="David" panose="020E0502060401010101" pitchFamily="34" charset="-79"/>
                <a:cs typeface="David" panose="020E0502060401010101" pitchFamily="34" charset="-79"/>
              </a:rPr>
              <a:t>זכויות </a:t>
            </a:r>
            <a:r>
              <a:rPr lang="he-IL" sz="2000" b="1" dirty="0">
                <a:latin typeface="David" panose="020E0502060401010101" pitchFamily="34" charset="-79"/>
                <a:cs typeface="David" panose="020E0502060401010101" pitchFamily="34" charset="-79"/>
              </a:rPr>
              <a:t>אזרחיות - מושג מעורפל שאין לדעת מה הוא כולל</a:t>
            </a:r>
            <a:r>
              <a:rPr lang="he-IL" sz="2000" b="1" dirty="0" smtClean="0">
                <a:latin typeface="David" panose="020E0502060401010101" pitchFamily="34" charset="-79"/>
                <a:cs typeface="David" panose="020E0502060401010101" pitchFamily="34" charset="-79"/>
              </a:rPr>
              <a:t>.</a:t>
            </a:r>
          </a:p>
          <a:p>
            <a:pPr algn="just"/>
            <a:r>
              <a:rPr lang="he-IL" sz="2000" b="1" dirty="0" smtClean="0">
                <a:latin typeface="David" panose="020E0502060401010101" pitchFamily="34" charset="-79"/>
                <a:cs typeface="David" panose="020E0502060401010101" pitchFamily="34" charset="-79"/>
              </a:rPr>
              <a:t>תוכנה </a:t>
            </a:r>
            <a:r>
              <a:rPr lang="he-IL" sz="2000" b="1" dirty="0">
                <a:latin typeface="David" panose="020E0502060401010101" pitchFamily="34" charset="-79"/>
                <a:cs typeface="David" panose="020E0502060401010101" pitchFamily="34" charset="-79"/>
              </a:rPr>
              <a:t>של ההצהרה לא מסגיר אף פרט לגבי זמן ביצועה. ע"י אי נתינת מועד לביצוע,</a:t>
            </a:r>
            <a:br>
              <a:rPr lang="he-IL" sz="2000" b="1" dirty="0">
                <a:latin typeface="David" panose="020E0502060401010101" pitchFamily="34" charset="-79"/>
                <a:cs typeface="David" panose="020E0502060401010101" pitchFamily="34" charset="-79"/>
              </a:rPr>
            </a:br>
            <a:r>
              <a:rPr lang="he-IL" sz="2000" b="1" dirty="0" smtClean="0">
                <a:latin typeface="David" panose="020E0502060401010101" pitchFamily="34" charset="-79"/>
                <a:cs typeface="David" panose="020E0502060401010101" pitchFamily="34" charset="-79"/>
              </a:rPr>
              <a:t>מאפשרים </a:t>
            </a:r>
            <a:r>
              <a:rPr lang="he-IL" sz="2000" b="1" dirty="0">
                <a:latin typeface="David" panose="020E0502060401010101" pitchFamily="34" charset="-79"/>
                <a:cs typeface="David" panose="020E0502060401010101" pitchFamily="34" charset="-79"/>
              </a:rPr>
              <a:t>הבריטים לדחות את מימושה</a:t>
            </a:r>
            <a:r>
              <a:rPr lang="he-IL" sz="2000" b="1" dirty="0" smtClean="0">
                <a:latin typeface="David" panose="020E0502060401010101" pitchFamily="34" charset="-79"/>
                <a:cs typeface="David" panose="020E0502060401010101" pitchFamily="34" charset="-79"/>
              </a:rPr>
              <a:t>.</a:t>
            </a:r>
          </a:p>
          <a:p>
            <a:pPr algn="just"/>
            <a:r>
              <a:rPr lang="he-IL" sz="2000" b="1" dirty="0" smtClean="0">
                <a:latin typeface="David" panose="020E0502060401010101" pitchFamily="34" charset="-79"/>
                <a:cs typeface="David" panose="020E0502060401010101" pitchFamily="34" charset="-79"/>
              </a:rPr>
              <a:t>מה </a:t>
            </a:r>
            <a:r>
              <a:rPr lang="he-IL" sz="2000" b="1" dirty="0">
                <a:latin typeface="David" panose="020E0502060401010101" pitchFamily="34" charset="-79"/>
                <a:cs typeface="David" panose="020E0502060401010101" pitchFamily="34" charset="-79"/>
              </a:rPr>
              <a:t>פירוש המילה "להקל"? האם מדובר בסיוע חומרי או דיפלומטי</a:t>
            </a:r>
            <a:r>
              <a:rPr lang="he-IL" sz="2000" dirty="0">
                <a:latin typeface="David" panose="020E0502060401010101" pitchFamily="34" charset="-79"/>
                <a:cs typeface="David" panose="020E0502060401010101" pitchFamily="34" charset="-79"/>
              </a:rPr>
              <a:t>.</a:t>
            </a:r>
            <a:endParaRPr lang="he-IL" altLang="he-IL" sz="2000" b="1"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84769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3" name="מלבן מעוגל 2"/>
          <p:cNvSpPr/>
          <p:nvPr/>
        </p:nvSpPr>
        <p:spPr>
          <a:xfrm>
            <a:off x="163118" y="698500"/>
            <a:ext cx="8853882" cy="49403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2" name="מחבר ישר 11"/>
          <p:cNvCxnSpPr/>
          <p:nvPr/>
        </p:nvCxnSpPr>
        <p:spPr>
          <a:xfrm>
            <a:off x="163118" y="5659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AutoShape 8" descr="ישיבת פוניבז' | JDN - חדשות"/>
          <p:cNvSpPr>
            <a:spLocks noChangeAspect="1" noChangeArrowheads="1"/>
          </p:cNvSpPr>
          <p:nvPr/>
        </p:nvSpPr>
        <p:spPr bwMode="auto">
          <a:xfrm>
            <a:off x="447675" y="-1778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26" name="TextBox 25"/>
          <p:cNvSpPr txBox="1"/>
          <p:nvPr/>
        </p:nvSpPr>
        <p:spPr>
          <a:xfrm>
            <a:off x="178180" y="-143418"/>
            <a:ext cx="8599317" cy="1556836"/>
          </a:xfrm>
          <a:prstGeom prst="rect">
            <a:avLst/>
          </a:prstGeom>
          <a:noFill/>
        </p:spPr>
        <p:txBody>
          <a:bodyPr wrap="square" rtlCol="1">
            <a:spAutoFit/>
          </a:bodyPr>
          <a:lstStyle/>
          <a:p>
            <a:pPr algn="l"/>
            <a:r>
              <a:rPr lang="he-IL" sz="4800" b="1" dirty="0" smtClean="0">
                <a:solidFill>
                  <a:srgbClr val="00CC00"/>
                </a:solidFill>
                <a:latin typeface="David" panose="020E0502060401010101" pitchFamily="34" charset="-79"/>
                <a:cs typeface="David" panose="020E0502060401010101" pitchFamily="34" charset="-79"/>
              </a:rPr>
              <a:t>מניעי הבריטים להצהרה</a:t>
            </a:r>
            <a:endParaRPr lang="en-US" sz="4800" b="1" dirty="0" smtClean="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7" name="מציין מיקום תוכן 2"/>
          <p:cNvSpPr>
            <a:spLocks noGrp="1"/>
          </p:cNvSpPr>
          <p:nvPr>
            <p:ph idx="4294967295"/>
          </p:nvPr>
        </p:nvSpPr>
        <p:spPr>
          <a:xfrm>
            <a:off x="443896" y="836363"/>
            <a:ext cx="8348663" cy="2783138"/>
          </a:xfrm>
          <a:prstGeom prst="rect">
            <a:avLst/>
          </a:prstGeom>
        </p:spPr>
        <p:txBody>
          <a:bodyPr>
            <a:noAutofit/>
          </a:bodyPr>
          <a:lstStyle/>
          <a:p>
            <a:pPr algn="just" eaLnBrk="1" hangingPunct="1">
              <a:lnSpc>
                <a:spcPct val="170000"/>
              </a:lnSpc>
            </a:pPr>
            <a:r>
              <a:rPr lang="he-IL" altLang="he-IL" sz="1800" dirty="0" smtClean="0">
                <a:latin typeface="David" panose="020E0502060401010101" pitchFamily="34" charset="-79"/>
                <a:cs typeface="David" panose="020E0502060401010101" pitchFamily="34" charset="-79"/>
              </a:rPr>
              <a:t>בריטניה סברה כי פרסום הצהרת תמיכה בציונות תקל עליה להשיג שליטה במזרח התיכון ובא"י.</a:t>
            </a:r>
          </a:p>
          <a:p>
            <a:pPr algn="just" eaLnBrk="1" hangingPunct="1">
              <a:lnSpc>
                <a:spcPct val="170000"/>
              </a:lnSpc>
            </a:pPr>
            <a:r>
              <a:rPr lang="he-IL" altLang="he-IL" sz="1800" dirty="0" smtClean="0">
                <a:latin typeface="David" panose="020E0502060401010101" pitchFamily="34" charset="-79"/>
                <a:cs typeface="David" panose="020E0502060401010101" pitchFamily="34" charset="-79"/>
              </a:rPr>
              <a:t>הבריטים חששו מפרסום הצהרת תמיכה בציונות על ידי גרמניה, שגם לה היו אינטרסים במזרח התיכון ובא"י.</a:t>
            </a:r>
          </a:p>
          <a:p>
            <a:pPr algn="just" eaLnBrk="1" hangingPunct="1">
              <a:lnSpc>
                <a:spcPct val="170000"/>
              </a:lnSpc>
            </a:pPr>
            <a:r>
              <a:rPr lang="he-IL" altLang="he-IL" sz="1800" dirty="0" smtClean="0">
                <a:latin typeface="David" panose="020E0502060401010101" pitchFamily="34" charset="-79"/>
                <a:cs typeface="David" panose="020E0502060401010101" pitchFamily="34" charset="-79"/>
              </a:rPr>
              <a:t>הבריטים העדיפו את דרישת הציונים על דרישת הערבים, ששאפו להקים את "סוריה רבתי" – בסוריה ובא"י. </a:t>
            </a:r>
          </a:p>
          <a:p>
            <a:pPr algn="just">
              <a:lnSpc>
                <a:spcPct val="170000"/>
              </a:lnSpc>
            </a:pPr>
            <a:r>
              <a:rPr lang="he-IL" altLang="he-IL" sz="1800" dirty="0">
                <a:latin typeface="David" panose="020E0502060401010101" pitchFamily="34" charset="-79"/>
                <a:cs typeface="David" panose="020E0502060401010101" pitchFamily="34" charset="-79"/>
              </a:rPr>
              <a:t>הבריטים ייחסו ליהודי ארה"ב כוח פוליטי רב, ורצו לגרום להם ללחוץ על ממשלת ארה"ב לתמוך במדינות ההסכמה.</a:t>
            </a:r>
          </a:p>
          <a:p>
            <a:pPr algn="just">
              <a:lnSpc>
                <a:spcPct val="170000"/>
              </a:lnSpc>
            </a:pPr>
            <a:r>
              <a:rPr lang="he-IL" altLang="he-IL" sz="1800" dirty="0">
                <a:latin typeface="David" panose="020E0502060401010101" pitchFamily="34" charset="-79"/>
                <a:cs typeface="David" panose="020E0502060401010101" pitchFamily="34" charset="-79"/>
              </a:rPr>
              <a:t>הבריטים ייחסו ליהודי רוסיה כוח פוליטי רב, ורצו לגרום להם להשפיע על ממשלת רוסיה לבל תפרוש מהמלחמה. </a:t>
            </a:r>
          </a:p>
          <a:p>
            <a:pPr algn="just" eaLnBrk="1" hangingPunct="1">
              <a:lnSpc>
                <a:spcPct val="170000"/>
              </a:lnSpc>
            </a:pPr>
            <a:endParaRPr lang="he-IL" altLang="he-IL" sz="18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5145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circle(in)">
                                      <p:cBhvr>
                                        <p:cTn id="7" dur="2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fade">
                                      <p:cBhvr>
                                        <p:cTn id="24" dur="1000"/>
                                        <p:tgtEl>
                                          <p:spTgt spid="7">
                                            <p:txEl>
                                              <p:pRg st="0" end="0"/>
                                            </p:txEl>
                                          </p:spTgt>
                                        </p:tgtEl>
                                      </p:cBhvr>
                                    </p:animEffect>
                                    <p:anim calcmode="lin" valueType="num">
                                      <p:cBhvr>
                                        <p:cTn id="2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fade">
                                      <p:cBhvr>
                                        <p:cTn id="31" dur="1000"/>
                                        <p:tgtEl>
                                          <p:spTgt spid="7">
                                            <p:txEl>
                                              <p:pRg st="1" end="1"/>
                                            </p:txEl>
                                          </p:spTgt>
                                        </p:tgtEl>
                                      </p:cBhvr>
                                    </p:animEffect>
                                    <p:anim calcmode="lin" valueType="num">
                                      <p:cBhvr>
                                        <p:cTn id="3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7">
                                            <p:txEl>
                                              <p:pRg st="2" end="2"/>
                                            </p:txEl>
                                          </p:spTgt>
                                        </p:tgtEl>
                                        <p:attrNameLst>
                                          <p:attrName>style.visibility</p:attrName>
                                        </p:attrNameLst>
                                      </p:cBhvr>
                                      <p:to>
                                        <p:strVal val="visible"/>
                                      </p:to>
                                    </p:set>
                                    <p:animEffect transition="in" filter="fade">
                                      <p:cBhvr>
                                        <p:cTn id="38" dur="1000"/>
                                        <p:tgtEl>
                                          <p:spTgt spid="7">
                                            <p:txEl>
                                              <p:pRg st="2" end="2"/>
                                            </p:txEl>
                                          </p:spTgt>
                                        </p:tgtEl>
                                      </p:cBhvr>
                                    </p:animEffect>
                                    <p:anim calcmode="lin" valueType="num">
                                      <p:cBhvr>
                                        <p:cTn id="3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fade">
                                      <p:cBhvr>
                                        <p:cTn id="45" dur="1000"/>
                                        <p:tgtEl>
                                          <p:spTgt spid="7">
                                            <p:txEl>
                                              <p:pRg st="3" end="3"/>
                                            </p:txEl>
                                          </p:spTgt>
                                        </p:tgtEl>
                                      </p:cBhvr>
                                    </p:animEffect>
                                    <p:anim calcmode="lin" valueType="num">
                                      <p:cBhvr>
                                        <p:cTn id="4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7">
                                            <p:txEl>
                                              <p:pRg st="4" end="4"/>
                                            </p:txEl>
                                          </p:spTgt>
                                        </p:tgtEl>
                                        <p:attrNameLst>
                                          <p:attrName>style.visibility</p:attrName>
                                        </p:attrNameLst>
                                      </p:cBhvr>
                                      <p:to>
                                        <p:strVal val="visible"/>
                                      </p:to>
                                    </p:set>
                                    <p:animEffect transition="in" filter="fade">
                                      <p:cBhvr>
                                        <p:cTn id="52" dur="1000"/>
                                        <p:tgtEl>
                                          <p:spTgt spid="7">
                                            <p:txEl>
                                              <p:pRg st="4" end="4"/>
                                            </p:txEl>
                                          </p:spTgt>
                                        </p:tgtEl>
                                      </p:cBhvr>
                                    </p:animEffect>
                                    <p:anim calcmode="lin" valueType="num">
                                      <p:cBhvr>
                                        <p:cTn id="5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6504</TotalTime>
  <Words>749</Words>
  <Application>Microsoft Office PowerPoint</Application>
  <PresentationFormat>מסך רחב</PresentationFormat>
  <Paragraphs>70</Paragraphs>
  <Slides>14</Slides>
  <Notes>11</Notes>
  <HiddenSlides>0</HiddenSlides>
  <MMClips>0</MMClips>
  <ScaleCrop>false</ScaleCrop>
  <HeadingPairs>
    <vt:vector size="6" baseType="variant">
      <vt:variant>
        <vt:lpstr>גופנים בשימוש</vt:lpstr>
      </vt:variant>
      <vt:variant>
        <vt:i4>10</vt:i4>
      </vt:variant>
      <vt:variant>
        <vt:lpstr>ערכת נושא</vt:lpstr>
      </vt:variant>
      <vt:variant>
        <vt:i4>1</vt:i4>
      </vt:variant>
      <vt:variant>
        <vt:lpstr>כותרות שקופיות</vt:lpstr>
      </vt:variant>
      <vt:variant>
        <vt:i4>14</vt:i4>
      </vt:variant>
    </vt:vector>
  </HeadingPairs>
  <TitlesOfParts>
    <vt:vector size="25" baseType="lpstr">
      <vt:lpstr>Arial</vt:lpstr>
      <vt:lpstr>avivbold</vt:lpstr>
      <vt:lpstr>Calibri</vt:lpstr>
      <vt:lpstr>Calibri Light</vt:lpstr>
      <vt:lpstr>David</vt:lpstr>
      <vt:lpstr>Keren</vt:lpstr>
      <vt:lpstr>Symbol</vt:lpstr>
      <vt:lpstr>Times New Roman</vt:lpstr>
      <vt:lpstr>Varela Round</vt:lpstr>
      <vt:lpstr>Verdana</vt:lpstr>
      <vt:lpstr>ערכת נושא Office</vt:lpstr>
      <vt:lpstr>מערכת שידורים לאומית</vt:lpstr>
      <vt:lpstr>מערכת שיעורים למגזר החרדי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משימה לתלמיד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שמידוב</dc:creator>
  <cp:lastModifiedBy>שמידוב</cp:lastModifiedBy>
  <cp:revision>181</cp:revision>
  <dcterms:created xsi:type="dcterms:W3CDTF">2020-04-26T12:31:25Z</dcterms:created>
  <dcterms:modified xsi:type="dcterms:W3CDTF">2020-05-09T21:00:13Z</dcterms:modified>
</cp:coreProperties>
</file>