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4" r:id="rId2"/>
  </p:sldMasterIdLst>
  <p:notesMasterIdLst>
    <p:notesMasterId r:id="rId17"/>
  </p:notesMasterIdLst>
  <p:sldIdLst>
    <p:sldId id="257" r:id="rId3"/>
    <p:sldId id="318" r:id="rId4"/>
    <p:sldId id="259" r:id="rId5"/>
    <p:sldId id="359" r:id="rId6"/>
    <p:sldId id="339" r:id="rId7"/>
    <p:sldId id="366" r:id="rId8"/>
    <p:sldId id="360" r:id="rId9"/>
    <p:sldId id="363" r:id="rId10"/>
    <p:sldId id="364" r:id="rId11"/>
    <p:sldId id="365" r:id="rId12"/>
    <p:sldId id="361" r:id="rId13"/>
    <p:sldId id="352" r:id="rId14"/>
    <p:sldId id="362" r:id="rId15"/>
    <p:sldId id="350" r:id="rId1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691" autoAdjust="0"/>
    <p:restoredTop sz="94660"/>
  </p:normalViewPr>
  <p:slideViewPr>
    <p:cSldViewPr snapToGrid="0">
      <p:cViewPr>
        <p:scale>
          <a:sx n="108" d="100"/>
          <a:sy n="108" d="100"/>
        </p:scale>
        <p:origin x="336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5C4C00-0F30-4E59-98DB-4FBBD08919FE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6E2E774-C6B1-4CA4-B849-E1BE0CD13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204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7732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9375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7246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0652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2573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7862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4351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1330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7777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2714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3461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534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137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816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2569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1" y="2693989"/>
            <a:ext cx="103632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410588"/>
            <a:ext cx="3246400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365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185681"/>
            <a:ext cx="11161452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11161453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0251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868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18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548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131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5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2473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6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323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66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0439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4546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1" y="2693989"/>
            <a:ext cx="103632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410588"/>
            <a:ext cx="3246400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709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185681"/>
            <a:ext cx="11161452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11161453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8180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322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69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420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42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059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61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882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799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4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/>
              <a:t>מערכת שיעורים למגזר החרדי</a:t>
            </a:r>
          </a:p>
        </p:txBody>
      </p:sp>
      <p:sp>
        <p:nvSpPr>
          <p:cNvPr id="2" name="מלבן 1"/>
          <p:cNvSpPr/>
          <p:nvPr/>
        </p:nvSpPr>
        <p:spPr>
          <a:xfrm>
            <a:off x="5125453" y="360948"/>
            <a:ext cx="1780673" cy="16362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7874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63118" y="894731"/>
            <a:ext cx="7952182" cy="133354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האזרחים בוחרים בנפרד את הנשיא ואת המחוקקים.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הנשיא ממנה את הממשלה ויכול להדיח אותה.</a:t>
            </a: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5876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סוגי דמוקרטיה ייצוגית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894730"/>
            <a:ext cx="1432738" cy="13335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מעורבת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178179" y="2228270"/>
            <a:ext cx="7920641" cy="133354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יציבות שלטונית.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הממשלה נהנית מאימון הפרלמנט</a:t>
            </a:r>
          </a:p>
        </p:txBody>
      </p:sp>
      <p:sp>
        <p:nvSpPr>
          <p:cNvPr id="37" name="מלבן מעוגל 36"/>
          <p:cNvSpPr/>
          <p:nvPr/>
        </p:nvSpPr>
        <p:spPr>
          <a:xfrm>
            <a:off x="8113883" y="2228269"/>
            <a:ext cx="1449217" cy="133353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יתרונות</a:t>
            </a:r>
          </a:p>
        </p:txBody>
      </p:sp>
      <p:sp>
        <p:nvSpPr>
          <p:cNvPr id="38" name="מלבן מעוגל 37"/>
          <p:cNvSpPr/>
          <p:nvPr/>
        </p:nvSpPr>
        <p:spPr>
          <a:xfrm>
            <a:off x="159154" y="3561806"/>
            <a:ext cx="7952182" cy="1333541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הממשלה תלויה בנשיא.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אין הפרדה מלאה בין הרשויות.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9" name="מלבן מעוגל 38"/>
          <p:cNvSpPr/>
          <p:nvPr/>
        </p:nvSpPr>
        <p:spPr>
          <a:xfrm>
            <a:off x="8117845" y="3561808"/>
            <a:ext cx="1432738" cy="13335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חסרונות</a:t>
            </a:r>
          </a:p>
        </p:txBody>
      </p:sp>
      <p:pic>
        <p:nvPicPr>
          <p:cNvPr id="14" name="תמונה 13" descr="האסיפה הלאומית: אימוץ הטיוטה 'החוק האולימפי' - BERTRAND - עורך דין ...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" t="2222"/>
          <a:stretch/>
        </p:blipFill>
        <p:spPr bwMode="auto">
          <a:xfrm>
            <a:off x="5791200" y="4895345"/>
            <a:ext cx="1792605" cy="14419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6468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3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13308" y="836361"/>
            <a:ext cx="8446491" cy="4116639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e-IL" sz="3200" dirty="0">
                <a:latin typeface="Varela Round" panose="00000500000000000000" pitchFamily="2" charset="-79"/>
                <a:cs typeface="Varela Round" panose="00000500000000000000" pitchFamily="2" charset="-79"/>
              </a:rPr>
              <a:t>המדינה פונה לאזרחים בשאלה שהתשובה עליה היא ב'כן' ו'לא', או 'בעד' ו'נגד'.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e-IL" sz="3200" dirty="0">
                <a:latin typeface="Varela Round" panose="00000500000000000000" pitchFamily="2" charset="-79"/>
                <a:cs typeface="Varela Round" panose="00000500000000000000" pitchFamily="2" charset="-79"/>
              </a:rPr>
              <a:t>בשווייץ מקובל לערוך משאלי עם בנושאים שונים.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e-IL" sz="3200" dirty="0">
                <a:latin typeface="Varela Round" panose="00000500000000000000" pitchFamily="2" charset="-79"/>
                <a:cs typeface="Varela Round" panose="00000500000000000000" pitchFamily="2" charset="-79"/>
              </a:rPr>
              <a:t>בישראל התקבל בשנת תשע"ד/2014 חוק יסוד משאל עם בנוגע להסדרים מדיניים.</a:t>
            </a:r>
          </a:p>
          <a:p>
            <a:endParaRPr lang="en-US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משאל עם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886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שיקולים </a:t>
            </a:r>
            <a:r>
              <a:rPr lang="he-IL" sz="4000" b="1" dirty="0">
                <a:solidFill>
                  <a:schemeClr val="accent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בעד</a:t>
            </a:r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משאל עם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666130"/>
            <a:ext cx="1407338" cy="133353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השתתפות פעילה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209721" y="666130"/>
            <a:ext cx="7920641" cy="133354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he-IL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משאל עם מעודד את האזרחים להשתתפות פעילה בחיים הפוליטיים והמדיניים, כי הם מרגישים שקולם מכריע.</a:t>
            </a:r>
            <a:endParaRPr lang="en-US" sz="28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just"/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209721" y="1994108"/>
            <a:ext cx="7920641" cy="133354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משאל עם שמוכרע ברוב דעות מחייב את כלל האזרחים להישמע ולקבל את תוצאותיו.</a:t>
            </a:r>
          </a:p>
        </p:txBody>
      </p:sp>
      <p:sp>
        <p:nvSpPr>
          <p:cNvPr id="13" name="מלבן מעוגל 12"/>
          <p:cNvSpPr/>
          <p:nvPr/>
        </p:nvSpPr>
        <p:spPr>
          <a:xfrm>
            <a:off x="8142877" y="1994109"/>
            <a:ext cx="1407338" cy="133353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הכרעה ברורה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224598" y="3322087"/>
            <a:ext cx="7920641" cy="133354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משאל עם מעניק הזדמנות לדיון ציבורי פתוח ולליבון סוגיות העומדות על סדר היום המדיני או הפוליטי. </a:t>
            </a:r>
            <a:endParaRPr lang="en-US" sz="28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8155392" y="3322087"/>
            <a:ext cx="1407338" cy="133353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דיון ציבורי</a:t>
            </a:r>
          </a:p>
        </p:txBody>
      </p:sp>
      <p:sp>
        <p:nvSpPr>
          <p:cNvPr id="16" name="מלבן מעוגל 15"/>
          <p:cNvSpPr/>
          <p:nvPr/>
        </p:nvSpPr>
        <p:spPr>
          <a:xfrm>
            <a:off x="199013" y="4650065"/>
            <a:ext cx="7920641" cy="133354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משאל עם יכול להכריע בנושאים בהם אין לנבחרים יכולת להכריע, ובכך מונע את פיזור בית הנבחרים ותורם ליציבות השלטונית.</a:t>
            </a:r>
          </a:p>
        </p:txBody>
      </p:sp>
      <p:sp>
        <p:nvSpPr>
          <p:cNvPr id="17" name="מלבן מעוגל 16"/>
          <p:cNvSpPr/>
          <p:nvPr/>
        </p:nvSpPr>
        <p:spPr>
          <a:xfrm>
            <a:off x="8142877" y="4650065"/>
            <a:ext cx="1407338" cy="133353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יציבות שלטונית</a:t>
            </a:r>
          </a:p>
        </p:txBody>
      </p:sp>
    </p:spTree>
    <p:extLst>
      <p:ext uri="{BB962C8B-B14F-4D97-AF65-F5344CB8AC3E}">
        <p14:creationId xmlns:p14="http://schemas.microsoft.com/office/powerpoint/2010/main" val="348621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" grpId="0" animBg="1"/>
      <p:bldP spid="36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שיקולים </a:t>
            </a:r>
            <a:r>
              <a:rPr lang="he-IL" sz="4000" b="1" dirty="0">
                <a:solidFill>
                  <a:srgbClr val="FF00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נגד</a:t>
            </a:r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משאל עם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666130"/>
            <a:ext cx="1407338" cy="13335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פגיעה בנציגים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209721" y="666130"/>
            <a:ext cx="7920641" cy="133354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משאל עם מחליש את מעמדם של הנציגים הנבחרים. למעשה העם כבר הכריע דרך תהליך הבחירות </a:t>
            </a: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209721" y="1994108"/>
            <a:ext cx="7920641" cy="13335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קיים חשש שניסוח השאלות ייעשה בדרך מגמתית על מנת להטות את התשובה לתוצאה הרצויה על השלטונות.</a:t>
            </a:r>
          </a:p>
        </p:txBody>
      </p:sp>
      <p:sp>
        <p:nvSpPr>
          <p:cNvPr id="13" name="מלבן מעוגל 12"/>
          <p:cNvSpPr/>
          <p:nvPr/>
        </p:nvSpPr>
        <p:spPr>
          <a:xfrm>
            <a:off x="8142877" y="1994109"/>
            <a:ext cx="1407338" cy="13335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חשש מהטיה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224598" y="3322087"/>
            <a:ext cx="7920641" cy="133354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משאל עם אינו נותן מקום לדיון ציבורי כיון שהתשובות הן חד משמעיות, מה גם שהציבור אינו מעורה מספיק בפרטים.</a:t>
            </a:r>
            <a:endParaRPr lang="en-US" sz="28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8155392" y="3322087"/>
            <a:ext cx="1407338" cy="13335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אין דיון ציבורי</a:t>
            </a:r>
          </a:p>
        </p:txBody>
      </p:sp>
      <p:sp>
        <p:nvSpPr>
          <p:cNvPr id="16" name="מלבן מעוגל 15"/>
          <p:cNvSpPr/>
          <p:nvPr/>
        </p:nvSpPr>
        <p:spPr>
          <a:xfrm>
            <a:off x="199013" y="4650065"/>
            <a:ext cx="7920641" cy="13335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במדינה רבת עדות ורבת דעות נודעת חשיבות למערכת פשרות </a:t>
            </a:r>
            <a:r>
              <a:rPr lang="he-IL" sz="2800" dirty="0" err="1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ואיזונים</a:t>
            </a: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על פני הכרעה חד-משמעית לטובת צד אחד.</a:t>
            </a:r>
          </a:p>
        </p:txBody>
      </p:sp>
      <p:sp>
        <p:nvSpPr>
          <p:cNvPr id="17" name="מלבן מעוגל 16"/>
          <p:cNvSpPr/>
          <p:nvPr/>
        </p:nvSpPr>
        <p:spPr>
          <a:xfrm>
            <a:off x="8142877" y="4650065"/>
            <a:ext cx="1407338" cy="13335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ערעור המרקם החברתי</a:t>
            </a:r>
          </a:p>
        </p:txBody>
      </p:sp>
    </p:spTree>
    <p:extLst>
      <p:ext uri="{BB962C8B-B14F-4D97-AF65-F5344CB8AC3E}">
        <p14:creationId xmlns:p14="http://schemas.microsoft.com/office/powerpoint/2010/main" val="129977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" grpId="0" animBg="1"/>
      <p:bldP spid="36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13308" y="769950"/>
            <a:ext cx="8954492" cy="5056459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36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ענו על השאלות הבאות:</a:t>
            </a:r>
          </a:p>
          <a:p>
            <a:endParaRPr lang="he-IL" sz="36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1. </a:t>
            </a:r>
            <a:r>
              <a:rPr lang="he-IL" sz="2800" u="sng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היכן</a:t>
            </a:r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הונהגה הדמוקרטיה לראשונה? </a:t>
            </a:r>
          </a:p>
          <a:p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2. </a:t>
            </a:r>
            <a:r>
              <a:rPr lang="he-IL" sz="2800" u="sng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הבחינו</a:t>
            </a:r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בין 'דמוקרטיה ישירה' ל'דמוקרטיה ייצוגית'?</a:t>
            </a:r>
          </a:p>
          <a:p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3. א. </a:t>
            </a:r>
            <a:r>
              <a:rPr lang="he-IL" sz="2800" u="sng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ציינו שתיים </a:t>
            </a:r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מהזכויות שהובטחו ב'הצהרת זכויות האדם        והאזרח'.</a:t>
            </a:r>
            <a:endParaRPr lang="en-US" sz="28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80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   ב</a:t>
            </a:r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 הצהרה זו "סתמה את הגולל על המשטר הישן". </a:t>
            </a:r>
            <a:r>
              <a:rPr lang="he-IL" sz="2800" u="sng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 היה </a:t>
            </a:r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ב'משטר הישן'? </a:t>
            </a:r>
            <a:r>
              <a:rPr lang="he-IL" sz="2800" u="sng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כיצד</a:t>
            </a:r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שינתה ההצהרה את המצב ששרר עד אז?</a:t>
            </a:r>
            <a:endParaRPr lang="en-US" sz="28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endParaRPr lang="en-US" sz="28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he-IL" sz="36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משימה לתלמיד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50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125453" y="180474"/>
            <a:ext cx="2370221" cy="1888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12874761-6EDB-5D40-A79B-9C82F478C33E}"/>
              </a:ext>
            </a:extLst>
          </p:cNvPr>
          <p:cNvSpPr txBox="1">
            <a:spLocks/>
          </p:cNvSpPr>
          <p:nvPr/>
        </p:nvSpPr>
        <p:spPr>
          <a:xfrm>
            <a:off x="2727964" y="4331963"/>
            <a:ext cx="6704013" cy="3858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e-IL" sz="32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Calibri"/>
              </a:rPr>
              <a:t>עם המורה: אוריאל </a:t>
            </a:r>
            <a:r>
              <a:rPr lang="he-IL" sz="3200" b="1" dirty="0" err="1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Calibri"/>
              </a:rPr>
              <a:t>שמידוב</a:t>
            </a:r>
            <a:endParaRPr lang="he-IL" sz="3200" b="1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Calibri"/>
            </a:endParaRPr>
          </a:p>
        </p:txBody>
      </p:sp>
      <p:sp>
        <p:nvSpPr>
          <p:cNvPr id="8" name="Google Shape;238;p5"/>
          <p:cNvSpPr txBox="1">
            <a:spLocks/>
          </p:cNvSpPr>
          <p:nvPr/>
        </p:nvSpPr>
        <p:spPr>
          <a:xfrm>
            <a:off x="1590261" y="2048429"/>
            <a:ext cx="9014789" cy="8244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Tx/>
              <a:buNone/>
              <a:defRPr sz="5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ED7D31"/>
              </a:buClr>
            </a:pPr>
            <a:r>
              <a:rPr lang="he-IL" sz="54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שיעור באזרחות לכיתות י"א-י"ב</a:t>
            </a:r>
          </a:p>
        </p:txBody>
      </p:sp>
      <p:sp>
        <p:nvSpPr>
          <p:cNvPr id="7" name="Google Shape;239;p5"/>
          <p:cNvSpPr txBox="1">
            <a:spLocks/>
          </p:cNvSpPr>
          <p:nvPr/>
        </p:nvSpPr>
        <p:spPr>
          <a:xfrm>
            <a:off x="1279697" y="3140713"/>
            <a:ext cx="9600545" cy="411774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24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נושא השיעור: דמוקרטיה חלק א'</a:t>
            </a:r>
          </a:p>
        </p:txBody>
      </p:sp>
    </p:spTree>
    <p:extLst>
      <p:ext uri="{BB962C8B-B14F-4D97-AF65-F5344CB8AC3E}">
        <p14:creationId xmlns:p14="http://schemas.microsoft.com/office/powerpoint/2010/main" val="255651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תמונה 29" descr="http://elyon1.court.gov.il/heb/img/siyur/hazer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793" y="2538678"/>
            <a:ext cx="5304226" cy="3356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תמונה 28" descr="http://upload.wikimedia.org/wikipedia/commons/f/f6/Knesset_building_(edited)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342" y="602291"/>
            <a:ext cx="4355976" cy="194359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" name="מלבן 3"/>
          <p:cNvSpPr/>
          <p:nvPr/>
        </p:nvSpPr>
        <p:spPr>
          <a:xfrm>
            <a:off x="1036300" y="14532"/>
            <a:ext cx="27863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he-IL" sz="36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נושאי המפגש</a:t>
            </a:r>
            <a:endParaRPr lang="en-US" sz="36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22" name="תמונה 21" descr="http://www.iba.org.il/media/pictures/P243243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319" y="565944"/>
            <a:ext cx="2505731" cy="1943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מציין מיקום תוכן 12" descr="http://upload.wikimedia.org/wikipedia/commons/thumb/b/ba/Parthenon.jpg/400px-Parthenon.jpg"/>
          <p:cNvPicPr>
            <a:picLocks noGrp="1"/>
          </p:cNvPicPr>
          <p:nvPr>
            <p:ph idx="429496729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579366"/>
            <a:ext cx="2186644" cy="1943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תמונה 24" descr="http://f.nanafiles.co.il/upload/Xternal/IsraBlog/33/09/56/560933/posts/17682008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509540"/>
            <a:ext cx="3250417" cy="3356992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/>
          <p:cNvSpPr txBox="1"/>
          <p:nvPr/>
        </p:nvSpPr>
        <p:spPr>
          <a:xfrm>
            <a:off x="765146" y="1236087"/>
            <a:ext cx="7488832" cy="830997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4800" dirty="0">
                <a:latin typeface="Varela Round" panose="00000500000000000000" pitchFamily="2" charset="-79"/>
                <a:cs typeface="Varela Round" panose="00000500000000000000" pitchFamily="2" charset="-79"/>
              </a:rPr>
              <a:t>דמוקרטיה ישירה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5146" y="2660836"/>
            <a:ext cx="7488832" cy="830997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סוגי דמוקרטיה ייצוגית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6048" y="4085585"/>
            <a:ext cx="7488832" cy="830997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משאל עם</a:t>
            </a:r>
          </a:p>
        </p:txBody>
      </p:sp>
    </p:spTree>
    <p:extLst>
      <p:ext uri="{BB962C8B-B14F-4D97-AF65-F5344CB8AC3E}">
        <p14:creationId xmlns:p14="http://schemas.microsoft.com/office/powerpoint/2010/main" val="300192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13308" y="769950"/>
            <a:ext cx="8446491" cy="5056459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הגדרה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46920" y="1065932"/>
            <a:ext cx="5130316" cy="694421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>
              <a:lnSpc>
                <a:spcPts val="4500"/>
              </a:lnSpc>
            </a:pPr>
            <a:r>
              <a:rPr lang="he-IL" sz="4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דמוקרטיה </a:t>
            </a:r>
            <a:r>
              <a:rPr lang="he-IL" sz="1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(א. לינקולן)</a:t>
            </a:r>
            <a:endParaRPr lang="en-US" sz="1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95392" y="3504608"/>
            <a:ext cx="2376264" cy="1898597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>
              <a:lnSpc>
                <a:spcPts val="3500"/>
              </a:lnSpc>
            </a:pP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>
              <a:lnSpc>
                <a:spcPts val="3500"/>
              </a:lnSpc>
            </a:pPr>
            <a:r>
              <a:rPr lang="he-IL" sz="40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שלטון העם</a:t>
            </a:r>
          </a:p>
          <a:p>
            <a:pPr algn="ctr">
              <a:lnSpc>
                <a:spcPts val="3500"/>
              </a:lnSpc>
            </a:pP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5741" y="3504608"/>
            <a:ext cx="2376264" cy="1898597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>
              <a:lnSpc>
                <a:spcPts val="3500"/>
              </a:lnSpc>
            </a:pP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>
              <a:lnSpc>
                <a:spcPts val="3500"/>
              </a:lnSpc>
            </a:pPr>
            <a:r>
              <a:rPr lang="he-IL" sz="40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על ידי העם</a:t>
            </a:r>
          </a:p>
          <a:p>
            <a:pPr algn="ctr">
              <a:lnSpc>
                <a:spcPts val="3500"/>
              </a:lnSpc>
            </a:pP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106" y="3504608"/>
            <a:ext cx="2376264" cy="1449756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>
              <a:lnSpc>
                <a:spcPts val="3500"/>
              </a:lnSpc>
            </a:pP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>
              <a:lnSpc>
                <a:spcPts val="3500"/>
              </a:lnSpc>
            </a:pPr>
            <a:r>
              <a:rPr lang="he-IL" sz="40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למען העם</a:t>
            </a:r>
          </a:p>
          <a:p>
            <a:pPr algn="ctr">
              <a:lnSpc>
                <a:spcPts val="3500"/>
              </a:lnSpc>
            </a:pP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חץ למטה 13"/>
          <p:cNvSpPr/>
          <p:nvPr/>
        </p:nvSpPr>
        <p:spPr>
          <a:xfrm>
            <a:off x="6787480" y="2290068"/>
            <a:ext cx="144016" cy="1008112"/>
          </a:xfrm>
          <a:prstGeom prst="downArrow">
            <a:avLst>
              <a:gd name="adj1" fmla="val 32562"/>
              <a:gd name="adj2" fmla="val 123260"/>
            </a:avLst>
          </a:prstGeom>
          <a:solidFill>
            <a:srgbClr val="99FF33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חץ למטה 14"/>
          <p:cNvSpPr/>
          <p:nvPr/>
        </p:nvSpPr>
        <p:spPr>
          <a:xfrm>
            <a:off x="4267200" y="2290068"/>
            <a:ext cx="144016" cy="1008112"/>
          </a:xfrm>
          <a:prstGeom prst="downArrow">
            <a:avLst>
              <a:gd name="adj1" fmla="val 32562"/>
              <a:gd name="adj2" fmla="val 123260"/>
            </a:avLst>
          </a:prstGeom>
          <a:solidFill>
            <a:srgbClr val="99FF33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חץ למטה 15"/>
          <p:cNvSpPr/>
          <p:nvPr/>
        </p:nvSpPr>
        <p:spPr>
          <a:xfrm>
            <a:off x="1700470" y="2290068"/>
            <a:ext cx="144016" cy="1008112"/>
          </a:xfrm>
          <a:prstGeom prst="downArrow">
            <a:avLst>
              <a:gd name="adj1" fmla="val 32562"/>
              <a:gd name="adj2" fmla="val 123260"/>
            </a:avLst>
          </a:prstGeom>
          <a:solidFill>
            <a:srgbClr val="99FF33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977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63118" y="666131"/>
            <a:ext cx="7952182" cy="1333540"/>
          </a:xfrm>
          <a:prstGeom prst="roundRect">
            <a:avLst/>
          </a:prstGeom>
          <a:solidFill>
            <a:srgbClr val="272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קיום אספות עם, בהן הצביעו על חקיקת חוקים, קבעו את גובה המסים ואת התקציב, הוחלט על יציאה למלחמה ועל מינוי בעלי תפקידים.  </a:t>
            </a: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דמוקרטיה ישירה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666130"/>
            <a:ext cx="1229353" cy="133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יוון העתיקה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178179" y="1999670"/>
            <a:ext cx="7920641" cy="1333540"/>
          </a:xfrm>
          <a:prstGeom prst="roundRect">
            <a:avLst/>
          </a:prstGeom>
          <a:solidFill>
            <a:srgbClr val="272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he-IL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העם משתתף (למעט נשים, עבדים וזרים) בהחלטות באופן שוטף.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העם משתתף ללא תיווך.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7" name="מלבן מעוגל 36"/>
          <p:cNvSpPr/>
          <p:nvPr/>
        </p:nvSpPr>
        <p:spPr>
          <a:xfrm>
            <a:off x="8113883" y="1999669"/>
            <a:ext cx="1229353" cy="133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יתרונות</a:t>
            </a:r>
          </a:p>
        </p:txBody>
      </p:sp>
      <p:sp>
        <p:nvSpPr>
          <p:cNvPr id="38" name="מלבן מעוגל 37"/>
          <p:cNvSpPr/>
          <p:nvPr/>
        </p:nvSpPr>
        <p:spPr>
          <a:xfrm>
            <a:off x="159154" y="3333206"/>
            <a:ext cx="7952182" cy="2546894"/>
          </a:xfrm>
          <a:prstGeom prst="roundRect">
            <a:avLst/>
          </a:prstGeom>
          <a:solidFill>
            <a:srgbClr val="272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במדינות גדולות קיים קושי לקבץ את כל האזרחים.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b="1" dirty="0">
                <a:solidFill>
                  <a:schemeClr val="accent4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אין הפרדת רשויות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קשה לרוב הציבור לקבל החלטות, עקב קושי בידיעה והתמודדות עם משמעות כל הפרטים הנדרשים להחלטה.</a:t>
            </a:r>
            <a:endParaRPr lang="en-US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9" name="מלבן מעוגל 38"/>
          <p:cNvSpPr/>
          <p:nvPr/>
        </p:nvSpPr>
        <p:spPr>
          <a:xfrm>
            <a:off x="8130362" y="3815806"/>
            <a:ext cx="1229353" cy="133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חסרונות</a:t>
            </a:r>
          </a:p>
        </p:txBody>
      </p:sp>
    </p:spTree>
    <p:extLst>
      <p:ext uri="{BB962C8B-B14F-4D97-AF65-F5344CB8AC3E}">
        <p14:creationId xmlns:p14="http://schemas.microsoft.com/office/powerpoint/2010/main" val="174188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3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22718" y="565944"/>
            <a:ext cx="8446491" cy="5326877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פורסמה בצרפת ב-26 באוגוסט 1789, שבועות אחדים לאחר תחילת אירועי המהפכה הצרפתית. ההצהרה מבטאת את הרעיונות והעקרונות שדגלו בהם הוגי הדעות של תנועת ההשכלה.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ההצהרה, הכוללת שבעה עשר סעיפים, קובעת שכל בני האדם נולדים חופשיים ושווי זכויות, וכי לכל בני האדם זכויות טבעיות שאינן ניתנות לביטול: הזכות לחיים, הזכות לחירות והזכות לקניין.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ההצהרה מפרטת את זכויות האדם הנובעות מהזכויות הטבעיות, ובהן: שוויון בפני החוק, חופש דת, חופש ביטוי והגנה על החיים והרכוש. </a:t>
            </a:r>
            <a:b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</a:br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התשתית לדמוקרטיה המודרנית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7598" y="835478"/>
            <a:ext cx="6406480" cy="1270925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>
              <a:lnSpc>
                <a:spcPts val="4500"/>
              </a:lnSpc>
            </a:pPr>
            <a:r>
              <a:rPr lang="he-IL" sz="4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הצהרת זכויות האדם והאזרח</a:t>
            </a:r>
            <a:endParaRPr lang="en-US" sz="1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1035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63118" y="894731"/>
            <a:ext cx="7952182" cy="1333540"/>
          </a:xfrm>
          <a:prstGeom prst="roundRect">
            <a:avLst/>
          </a:prstGeom>
          <a:solidFill>
            <a:srgbClr val="272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האזרחים בוחרים את נציגיהם לרשות המחוקקת.</a:t>
            </a: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דמוקרטיה ייצוגית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894730"/>
            <a:ext cx="1318438" cy="133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דמוקרטיה מודרנית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178179" y="2228270"/>
            <a:ext cx="7920641" cy="1333540"/>
          </a:xfrm>
          <a:prstGeom prst="roundRect">
            <a:avLst/>
          </a:prstGeom>
          <a:solidFill>
            <a:srgbClr val="272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he-IL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ניתן ייצוג לכל החלקים באוכלוסייה.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המחוקקים מעמיקים ומבינים את החלטותיהם.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קיימת </a:t>
            </a:r>
            <a:r>
              <a:rPr lang="he-IL" sz="2800" b="1" dirty="0">
                <a:solidFill>
                  <a:schemeClr val="accent4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הפרדת רשויות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7" name="מלבן מעוגל 36"/>
          <p:cNvSpPr/>
          <p:nvPr/>
        </p:nvSpPr>
        <p:spPr>
          <a:xfrm>
            <a:off x="8113883" y="2228269"/>
            <a:ext cx="1334917" cy="133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יתרונות</a:t>
            </a:r>
          </a:p>
        </p:txBody>
      </p:sp>
      <p:sp>
        <p:nvSpPr>
          <p:cNvPr id="38" name="מלבן מעוגל 37"/>
          <p:cNvSpPr/>
          <p:nvPr/>
        </p:nvSpPr>
        <p:spPr>
          <a:xfrm>
            <a:off x="159154" y="3561806"/>
            <a:ext cx="7952182" cy="1816139"/>
          </a:xfrm>
          <a:prstGeom prst="roundRect">
            <a:avLst/>
          </a:prstGeom>
          <a:solidFill>
            <a:srgbClr val="272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לא תמיד באות כלל הדעות לידי ביטוי.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הנציגים הנבחרים עלולים לפעול נגד המצע עליו נבחרו.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9" name="מלבן מעוגל 38"/>
          <p:cNvSpPr/>
          <p:nvPr/>
        </p:nvSpPr>
        <p:spPr>
          <a:xfrm>
            <a:off x="8130362" y="3803107"/>
            <a:ext cx="1318438" cy="133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חסרונות</a:t>
            </a:r>
          </a:p>
        </p:txBody>
      </p:sp>
    </p:spTree>
    <p:extLst>
      <p:ext uri="{BB962C8B-B14F-4D97-AF65-F5344CB8AC3E}">
        <p14:creationId xmlns:p14="http://schemas.microsoft.com/office/powerpoint/2010/main" val="382645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3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63118" y="565944"/>
            <a:ext cx="7952182" cy="1662327"/>
          </a:xfrm>
          <a:prstGeom prst="roundRect">
            <a:avLst/>
          </a:prstGeom>
          <a:solidFill>
            <a:srgbClr val="272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האזרחים בוחרים את הרשות המחוקקת.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הרשות המחוקקת בוחרת את הרשות המבצעת.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הרשות המחוקקת יכולה להפיל את הרשות המבצעת.</a:t>
            </a: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סוגי דמוקרטיה ייצוגית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894730"/>
            <a:ext cx="1432738" cy="133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פרלמנטרית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178179" y="2228270"/>
            <a:ext cx="7920641" cy="1333540"/>
          </a:xfrm>
          <a:prstGeom prst="roundRect">
            <a:avLst/>
          </a:prstGeom>
          <a:solidFill>
            <a:srgbClr val="272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פלורליזם וייצוג מיעוטים.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מניעת משטר לעומתי לנציגי העם.</a:t>
            </a:r>
          </a:p>
        </p:txBody>
      </p:sp>
      <p:sp>
        <p:nvSpPr>
          <p:cNvPr id="37" name="מלבן מעוגל 36"/>
          <p:cNvSpPr/>
          <p:nvPr/>
        </p:nvSpPr>
        <p:spPr>
          <a:xfrm>
            <a:off x="8113883" y="2228269"/>
            <a:ext cx="1449217" cy="133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יתרונות</a:t>
            </a:r>
          </a:p>
        </p:txBody>
      </p:sp>
      <p:sp>
        <p:nvSpPr>
          <p:cNvPr id="38" name="מלבן מעוגל 37"/>
          <p:cNvSpPr/>
          <p:nvPr/>
        </p:nvSpPr>
        <p:spPr>
          <a:xfrm>
            <a:off x="159154" y="3561806"/>
            <a:ext cx="7952182" cy="1333541"/>
          </a:xfrm>
          <a:prstGeom prst="roundRect">
            <a:avLst/>
          </a:prstGeom>
          <a:solidFill>
            <a:srgbClr val="2723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חוסר יציבות.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אין מימוש מלא לרצון העם.</a:t>
            </a:r>
            <a:endParaRPr lang="en-US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9" name="מלבן מעוגל 38"/>
          <p:cNvSpPr/>
          <p:nvPr/>
        </p:nvSpPr>
        <p:spPr>
          <a:xfrm>
            <a:off x="8117845" y="3561808"/>
            <a:ext cx="1432738" cy="1333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חסרונות</a:t>
            </a:r>
          </a:p>
        </p:txBody>
      </p:sp>
      <p:pic>
        <p:nvPicPr>
          <p:cNvPr id="11" name="תמונה 10" descr="הכנסת היא לא עיר מקלט - המכון הישראלי לדמוקרטיה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895345"/>
            <a:ext cx="2622550" cy="1410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430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3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63118" y="687735"/>
            <a:ext cx="7952182" cy="15405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האזרחים בוחרים בנפרד את הנשיא ואת המחוקקים.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הרשות המחוקקת אינה יכולה להפיל את הנשיא.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יש הפרדת רשויות מלאה.</a:t>
            </a: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7371460" y="5209"/>
            <a:ext cx="8599317" cy="15876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סוגי דמוקרטיה ייצוגית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894730"/>
            <a:ext cx="1432738" cy="133353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נשיאותית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178179" y="2228270"/>
            <a:ext cx="7920641" cy="13335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יציבות שלטונית.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ביטוי לרצון העם בשתי הרשויות.</a:t>
            </a:r>
          </a:p>
        </p:txBody>
      </p:sp>
      <p:sp>
        <p:nvSpPr>
          <p:cNvPr id="37" name="מלבן מעוגל 36"/>
          <p:cNvSpPr/>
          <p:nvPr/>
        </p:nvSpPr>
        <p:spPr>
          <a:xfrm>
            <a:off x="8113883" y="2228269"/>
            <a:ext cx="1449217" cy="133353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יתרונות</a:t>
            </a:r>
          </a:p>
        </p:txBody>
      </p:sp>
      <p:sp>
        <p:nvSpPr>
          <p:cNvPr id="38" name="מלבן מעוגל 37"/>
          <p:cNvSpPr/>
          <p:nvPr/>
        </p:nvSpPr>
        <p:spPr>
          <a:xfrm>
            <a:off x="159154" y="3561806"/>
            <a:ext cx="7952182" cy="133354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אין ייצוג מספק לקולות המיעוטים.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9" name="מלבן מעוגל 38"/>
          <p:cNvSpPr/>
          <p:nvPr/>
        </p:nvSpPr>
        <p:spPr>
          <a:xfrm>
            <a:off x="8117845" y="3561808"/>
            <a:ext cx="1432738" cy="133353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חסרונות</a:t>
            </a:r>
          </a:p>
        </p:txBody>
      </p:sp>
      <p:pic>
        <p:nvPicPr>
          <p:cNvPr id="13" name="תמונה 12" descr="ארה&quot;ב חושדת: ישראל שתלה מתקני ריגול ליד הבית הלבן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4895345"/>
            <a:ext cx="2480310" cy="1429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695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3" grpId="0" animBg="1"/>
      <p:bldP spid="36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9892</TotalTime>
  <Words>662</Words>
  <Application>Microsoft Office PowerPoint</Application>
  <PresentationFormat>מסך רחב</PresentationFormat>
  <Paragraphs>111</Paragraphs>
  <Slides>14</Slides>
  <Notes>12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14</vt:i4>
      </vt:variant>
    </vt:vector>
  </HeadingPairs>
  <TitlesOfParts>
    <vt:vector size="21" baseType="lpstr">
      <vt:lpstr>Arial</vt:lpstr>
      <vt:lpstr>avivbold</vt:lpstr>
      <vt:lpstr>Calibri</vt:lpstr>
      <vt:lpstr>Calibri Light</vt:lpstr>
      <vt:lpstr>Varela Round</vt:lpstr>
      <vt:lpstr>ערכת נושא Office</vt:lpstr>
      <vt:lpstr>1_ערכת נושא Office</vt:lpstr>
      <vt:lpstr>מערכת שיעורים למגזר החרדי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שמידוב</dc:creator>
  <cp:lastModifiedBy>Anat Kaldaron</cp:lastModifiedBy>
  <cp:revision>264</cp:revision>
  <dcterms:created xsi:type="dcterms:W3CDTF">2020-04-26T12:31:25Z</dcterms:created>
  <dcterms:modified xsi:type="dcterms:W3CDTF">2020-06-09T13:08:24Z</dcterms:modified>
</cp:coreProperties>
</file>