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11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310" r:id="rId42"/>
    <p:sldId id="295" r:id="rId43"/>
    <p:sldId id="306" r:id="rId44"/>
    <p:sldId id="307" r:id="rId45"/>
    <p:sldId id="308" r:id="rId46"/>
    <p:sldId id="297" r:id="rId47"/>
    <p:sldId id="298" r:id="rId48"/>
    <p:sldId id="299" r:id="rId49"/>
    <p:sldId id="309" r:id="rId50"/>
    <p:sldId id="300" r:id="rId51"/>
    <p:sldId id="301" r:id="rId52"/>
    <p:sldId id="302" r:id="rId53"/>
    <p:sldId id="303" r:id="rId54"/>
    <p:sldId id="312" r:id="rId55"/>
  </p:sldIdLst>
  <p:sldSz cx="12192000" cy="6858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David" panose="020E0502060401010101" pitchFamily="34" charset="-79"/>
      <p:regular r:id="rId61"/>
      <p:bold r:id="rId62"/>
    </p:embeddedFont>
    <p:embeddedFont>
      <p:font typeface="Guttman Yad" panose="02010401010101010101" pitchFamily="2" charset="-79"/>
      <p:regular r:id="rId63"/>
    </p:embeddedFont>
    <p:embeddedFont>
      <p:font typeface="Varela Round" panose="00000500000000000000" pitchFamily="2" charset="-79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BBDB0F-82B0-418E-AA48-CA25485EC686}">
  <a:tblStyle styleId="{55BBDB0F-82B0-418E-AA48-CA25485EC6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83548B0-80BB-4B42-BBD7-01B5AC7B101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997" autoAdjust="0"/>
  </p:normalViewPr>
  <p:slideViewPr>
    <p:cSldViewPr snapToGrid="0">
      <p:cViewPr varScale="1">
        <p:scale>
          <a:sx n="88" d="100"/>
          <a:sy n="88" d="100"/>
        </p:scale>
        <p:origin x="1434" y="84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DCD72A-EB2C-4D62-8515-62A8168C549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86ACEE6D-C264-4C1C-979C-4C403B0A3495}">
      <dgm:prSet phldrT="[טקסט]" custT="1"/>
      <dgm:spPr/>
      <dgm:t>
        <a:bodyPr/>
        <a:lstStyle/>
        <a:p>
          <a:pPr rtl="1"/>
          <a:r>
            <a:rPr lang="he-IL" sz="3200" dirty="0">
              <a:latin typeface="David" panose="020E0502060401010101" pitchFamily="34" charset="-79"/>
              <a:cs typeface="David" panose="020E0502060401010101" pitchFamily="34" charset="-79"/>
            </a:rPr>
            <a:t>תערובת אבקת ברזל וחול</a:t>
          </a:r>
        </a:p>
      </dgm:t>
    </dgm:pt>
    <dgm:pt modelId="{41F8C532-94E1-4292-8C3F-AC88EEEB394D}" type="parTrans" cxnId="{6E2E25E8-E1EA-423A-BE2F-E5913A0869D0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19EC2E86-72C5-4F06-BFAA-83482E92AACD}" type="sibTrans" cxnId="{6E2E25E8-E1EA-423A-BE2F-E5913A0869D0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587FD918-037A-438C-A44C-4AB7B977DF45}">
      <dgm:prSet phldrT="[טקסט]" custT="1"/>
      <dgm:spPr/>
      <dgm:t>
        <a:bodyPr/>
        <a:lstStyle/>
        <a:p>
          <a:pPr rtl="1"/>
          <a:r>
            <a:rPr lang="he-IL" sz="3200" dirty="0">
              <a:latin typeface="David" panose="020E0502060401010101" pitchFamily="34" charset="-79"/>
              <a:cs typeface="David" panose="020E0502060401010101" pitchFamily="34" charset="-79"/>
            </a:rPr>
            <a:t>חול</a:t>
          </a:r>
        </a:p>
      </dgm:t>
    </dgm:pt>
    <dgm:pt modelId="{CA27F622-9D9D-4EE5-9907-43B3F701A0FC}" type="parTrans" cxnId="{6EAA7575-E2DB-4090-8949-D25516B3ECB0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8CF8FCDD-6528-4462-991F-54BF42DB1B17}" type="sibTrans" cxnId="{6EAA7575-E2DB-4090-8949-D25516B3ECB0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ADAF32BF-63A8-463E-AAE4-F6A117916FBE}">
      <dgm:prSet phldrT="[טקסט]" custT="1"/>
      <dgm:spPr/>
      <dgm:t>
        <a:bodyPr/>
        <a:lstStyle/>
        <a:p>
          <a:pPr rtl="1"/>
          <a:r>
            <a:rPr lang="he-IL" sz="3200" dirty="0">
              <a:latin typeface="David" panose="020E0502060401010101" pitchFamily="34" charset="-79"/>
              <a:cs typeface="David" panose="020E0502060401010101" pitchFamily="34" charset="-79"/>
            </a:rPr>
            <a:t>אבקת ברזל</a:t>
          </a:r>
        </a:p>
      </dgm:t>
    </dgm:pt>
    <dgm:pt modelId="{1F1E4EB2-25D2-459C-9672-5AE6E9812F32}" type="parTrans" cxnId="{7CF15B88-F695-4D0C-B519-3FDA01F1C0DC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990EFD67-2E36-432B-B6F5-B578EAF97835}" type="sibTrans" cxnId="{7CF15B88-F695-4D0C-B519-3FDA01F1C0DC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85CF4FD8-1F08-48F9-82CC-443BBAE35155}" type="pres">
      <dgm:prSet presAssocID="{64DCD72A-EB2C-4D62-8515-62A8168C54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BCBCAA-0736-4781-B29F-11C55B79FBB0}" type="pres">
      <dgm:prSet presAssocID="{86ACEE6D-C264-4C1C-979C-4C403B0A3495}" presName="hierRoot1" presStyleCnt="0"/>
      <dgm:spPr/>
    </dgm:pt>
    <dgm:pt modelId="{1ED62EFC-AE75-4FC9-B8E9-F91CBCE4CB6C}" type="pres">
      <dgm:prSet presAssocID="{86ACEE6D-C264-4C1C-979C-4C403B0A3495}" presName="composite" presStyleCnt="0"/>
      <dgm:spPr/>
    </dgm:pt>
    <dgm:pt modelId="{1CABFB66-E3D4-4B22-A03A-DEAD3C0BADC6}" type="pres">
      <dgm:prSet presAssocID="{86ACEE6D-C264-4C1C-979C-4C403B0A3495}" presName="background" presStyleLbl="node0" presStyleIdx="0" presStyleCnt="1"/>
      <dgm:spPr/>
    </dgm:pt>
    <dgm:pt modelId="{98AAE04C-2767-441D-95F8-13AEF0E0E28C}" type="pres">
      <dgm:prSet presAssocID="{86ACEE6D-C264-4C1C-979C-4C403B0A3495}" presName="text" presStyleLbl="fgAcc0" presStyleIdx="0" presStyleCnt="1" custLinFactNeighborX="2539" custLinFactNeighborY="-9998">
        <dgm:presLayoutVars>
          <dgm:chPref val="3"/>
        </dgm:presLayoutVars>
      </dgm:prSet>
      <dgm:spPr/>
    </dgm:pt>
    <dgm:pt modelId="{6B14A782-FD92-4F39-B23F-8E7633E11414}" type="pres">
      <dgm:prSet presAssocID="{86ACEE6D-C264-4C1C-979C-4C403B0A3495}" presName="hierChild2" presStyleCnt="0"/>
      <dgm:spPr/>
    </dgm:pt>
    <dgm:pt modelId="{53EEE2D3-A987-416F-8D76-EF97C6EC5EF4}" type="pres">
      <dgm:prSet presAssocID="{CA27F622-9D9D-4EE5-9907-43B3F701A0FC}" presName="Name10" presStyleLbl="parChTrans1D2" presStyleIdx="0" presStyleCnt="2"/>
      <dgm:spPr/>
    </dgm:pt>
    <dgm:pt modelId="{C01F2237-4ECC-41B2-870C-83F6626D7FC4}" type="pres">
      <dgm:prSet presAssocID="{587FD918-037A-438C-A44C-4AB7B977DF45}" presName="hierRoot2" presStyleCnt="0"/>
      <dgm:spPr/>
    </dgm:pt>
    <dgm:pt modelId="{40B62E3E-C3B2-4B6E-868D-4A5BFB7D1CA4}" type="pres">
      <dgm:prSet presAssocID="{587FD918-037A-438C-A44C-4AB7B977DF45}" presName="composite2" presStyleCnt="0"/>
      <dgm:spPr/>
    </dgm:pt>
    <dgm:pt modelId="{D6BF8478-19BD-4139-9E8F-AB5D5DBC2474}" type="pres">
      <dgm:prSet presAssocID="{587FD918-037A-438C-A44C-4AB7B977DF45}" presName="background2" presStyleLbl="node2" presStyleIdx="0" presStyleCnt="2"/>
      <dgm:spPr/>
    </dgm:pt>
    <dgm:pt modelId="{91C08153-2EE0-4378-A4F5-116B42D0DE9E}" type="pres">
      <dgm:prSet presAssocID="{587FD918-037A-438C-A44C-4AB7B977DF45}" presName="text2" presStyleLbl="fgAcc2" presStyleIdx="0" presStyleCnt="2">
        <dgm:presLayoutVars>
          <dgm:chPref val="3"/>
        </dgm:presLayoutVars>
      </dgm:prSet>
      <dgm:spPr/>
    </dgm:pt>
    <dgm:pt modelId="{CEDE5FB5-421A-4205-B1F3-BFFB412CBC55}" type="pres">
      <dgm:prSet presAssocID="{587FD918-037A-438C-A44C-4AB7B977DF45}" presName="hierChild3" presStyleCnt="0"/>
      <dgm:spPr/>
    </dgm:pt>
    <dgm:pt modelId="{D81DDADA-B262-4755-B3D7-C7EE5CAD284F}" type="pres">
      <dgm:prSet presAssocID="{1F1E4EB2-25D2-459C-9672-5AE6E9812F32}" presName="Name10" presStyleLbl="parChTrans1D2" presStyleIdx="1" presStyleCnt="2"/>
      <dgm:spPr/>
    </dgm:pt>
    <dgm:pt modelId="{1D75C19A-3BC9-4582-9621-0C0A8119C65A}" type="pres">
      <dgm:prSet presAssocID="{ADAF32BF-63A8-463E-AAE4-F6A117916FBE}" presName="hierRoot2" presStyleCnt="0"/>
      <dgm:spPr/>
    </dgm:pt>
    <dgm:pt modelId="{A41224E6-32B3-4FBA-97D4-DE28E701B3C9}" type="pres">
      <dgm:prSet presAssocID="{ADAF32BF-63A8-463E-AAE4-F6A117916FBE}" presName="composite2" presStyleCnt="0"/>
      <dgm:spPr/>
    </dgm:pt>
    <dgm:pt modelId="{5B7D0F1C-FDE7-4B03-B50A-4161591DFA08}" type="pres">
      <dgm:prSet presAssocID="{ADAF32BF-63A8-463E-AAE4-F6A117916FBE}" presName="background2" presStyleLbl="node2" presStyleIdx="1" presStyleCnt="2"/>
      <dgm:spPr/>
    </dgm:pt>
    <dgm:pt modelId="{C9B7A9DD-E151-4F53-A9A2-6DC20BDAB8C5}" type="pres">
      <dgm:prSet presAssocID="{ADAF32BF-63A8-463E-AAE4-F6A117916FBE}" presName="text2" presStyleLbl="fgAcc2" presStyleIdx="1" presStyleCnt="2">
        <dgm:presLayoutVars>
          <dgm:chPref val="3"/>
        </dgm:presLayoutVars>
      </dgm:prSet>
      <dgm:spPr/>
    </dgm:pt>
    <dgm:pt modelId="{CE7A1EEF-EB73-4A12-A4CF-5845F5945011}" type="pres">
      <dgm:prSet presAssocID="{ADAF32BF-63A8-463E-AAE4-F6A117916FBE}" presName="hierChild3" presStyleCnt="0"/>
      <dgm:spPr/>
    </dgm:pt>
  </dgm:ptLst>
  <dgm:cxnLst>
    <dgm:cxn modelId="{80534E67-5829-415E-A908-930D468EC43F}" type="presOf" srcId="{86ACEE6D-C264-4C1C-979C-4C403B0A3495}" destId="{98AAE04C-2767-441D-95F8-13AEF0E0E28C}" srcOrd="0" destOrd="0" presId="urn:microsoft.com/office/officeart/2005/8/layout/hierarchy1"/>
    <dgm:cxn modelId="{6EAA7575-E2DB-4090-8949-D25516B3ECB0}" srcId="{86ACEE6D-C264-4C1C-979C-4C403B0A3495}" destId="{587FD918-037A-438C-A44C-4AB7B977DF45}" srcOrd="0" destOrd="0" parTransId="{CA27F622-9D9D-4EE5-9907-43B3F701A0FC}" sibTransId="{8CF8FCDD-6528-4462-991F-54BF42DB1B17}"/>
    <dgm:cxn modelId="{7CF15B88-F695-4D0C-B519-3FDA01F1C0DC}" srcId="{86ACEE6D-C264-4C1C-979C-4C403B0A3495}" destId="{ADAF32BF-63A8-463E-AAE4-F6A117916FBE}" srcOrd="1" destOrd="0" parTransId="{1F1E4EB2-25D2-459C-9672-5AE6E9812F32}" sibTransId="{990EFD67-2E36-432B-B6F5-B578EAF97835}"/>
    <dgm:cxn modelId="{9DFA52A4-1A5D-4E47-A5CF-71C4D14E92CC}" type="presOf" srcId="{1F1E4EB2-25D2-459C-9672-5AE6E9812F32}" destId="{D81DDADA-B262-4755-B3D7-C7EE5CAD284F}" srcOrd="0" destOrd="0" presId="urn:microsoft.com/office/officeart/2005/8/layout/hierarchy1"/>
    <dgm:cxn modelId="{7E0B82B1-9DF1-45BF-B2FB-B2C34680E475}" type="presOf" srcId="{CA27F622-9D9D-4EE5-9907-43B3F701A0FC}" destId="{53EEE2D3-A987-416F-8D76-EF97C6EC5EF4}" srcOrd="0" destOrd="0" presId="urn:microsoft.com/office/officeart/2005/8/layout/hierarchy1"/>
    <dgm:cxn modelId="{B8B024D2-3AEB-4EA3-863D-7CA24F30FF84}" type="presOf" srcId="{587FD918-037A-438C-A44C-4AB7B977DF45}" destId="{91C08153-2EE0-4378-A4F5-116B42D0DE9E}" srcOrd="0" destOrd="0" presId="urn:microsoft.com/office/officeart/2005/8/layout/hierarchy1"/>
    <dgm:cxn modelId="{2A3401E7-FBD7-4718-8D98-39A55F2703AD}" type="presOf" srcId="{64DCD72A-EB2C-4D62-8515-62A8168C549D}" destId="{85CF4FD8-1F08-48F9-82CC-443BBAE35155}" srcOrd="0" destOrd="0" presId="urn:microsoft.com/office/officeart/2005/8/layout/hierarchy1"/>
    <dgm:cxn modelId="{6E2E25E8-E1EA-423A-BE2F-E5913A0869D0}" srcId="{64DCD72A-EB2C-4D62-8515-62A8168C549D}" destId="{86ACEE6D-C264-4C1C-979C-4C403B0A3495}" srcOrd="0" destOrd="0" parTransId="{41F8C532-94E1-4292-8C3F-AC88EEEB394D}" sibTransId="{19EC2E86-72C5-4F06-BFAA-83482E92AACD}"/>
    <dgm:cxn modelId="{CEA1A6EA-0ECB-43CD-9FBD-90749066178F}" type="presOf" srcId="{ADAF32BF-63A8-463E-AAE4-F6A117916FBE}" destId="{C9B7A9DD-E151-4F53-A9A2-6DC20BDAB8C5}" srcOrd="0" destOrd="0" presId="urn:microsoft.com/office/officeart/2005/8/layout/hierarchy1"/>
    <dgm:cxn modelId="{AD8D27CD-8CEA-40C9-8DE1-6B0A7546FEC5}" type="presParOf" srcId="{85CF4FD8-1F08-48F9-82CC-443BBAE35155}" destId="{4BBCBCAA-0736-4781-B29F-11C55B79FBB0}" srcOrd="0" destOrd="0" presId="urn:microsoft.com/office/officeart/2005/8/layout/hierarchy1"/>
    <dgm:cxn modelId="{270453FF-B965-428B-8EC8-9B188BFBCB87}" type="presParOf" srcId="{4BBCBCAA-0736-4781-B29F-11C55B79FBB0}" destId="{1ED62EFC-AE75-4FC9-B8E9-F91CBCE4CB6C}" srcOrd="0" destOrd="0" presId="urn:microsoft.com/office/officeart/2005/8/layout/hierarchy1"/>
    <dgm:cxn modelId="{C3F6B99E-F933-4C47-8BEC-05DACCB94E5A}" type="presParOf" srcId="{1ED62EFC-AE75-4FC9-B8E9-F91CBCE4CB6C}" destId="{1CABFB66-E3D4-4B22-A03A-DEAD3C0BADC6}" srcOrd="0" destOrd="0" presId="urn:microsoft.com/office/officeart/2005/8/layout/hierarchy1"/>
    <dgm:cxn modelId="{B936B677-0304-49EC-8661-660B281EAB51}" type="presParOf" srcId="{1ED62EFC-AE75-4FC9-B8E9-F91CBCE4CB6C}" destId="{98AAE04C-2767-441D-95F8-13AEF0E0E28C}" srcOrd="1" destOrd="0" presId="urn:microsoft.com/office/officeart/2005/8/layout/hierarchy1"/>
    <dgm:cxn modelId="{FC4C81AD-07D1-4E7D-954C-38074E9C87E2}" type="presParOf" srcId="{4BBCBCAA-0736-4781-B29F-11C55B79FBB0}" destId="{6B14A782-FD92-4F39-B23F-8E7633E11414}" srcOrd="1" destOrd="0" presId="urn:microsoft.com/office/officeart/2005/8/layout/hierarchy1"/>
    <dgm:cxn modelId="{2191695F-C46F-4B59-AF3F-878D51A9987A}" type="presParOf" srcId="{6B14A782-FD92-4F39-B23F-8E7633E11414}" destId="{53EEE2D3-A987-416F-8D76-EF97C6EC5EF4}" srcOrd="0" destOrd="0" presId="urn:microsoft.com/office/officeart/2005/8/layout/hierarchy1"/>
    <dgm:cxn modelId="{80AD9095-D280-4495-ABD8-2F9F5FA0B614}" type="presParOf" srcId="{6B14A782-FD92-4F39-B23F-8E7633E11414}" destId="{C01F2237-4ECC-41B2-870C-83F6626D7FC4}" srcOrd="1" destOrd="0" presId="urn:microsoft.com/office/officeart/2005/8/layout/hierarchy1"/>
    <dgm:cxn modelId="{E06575D8-1E10-4433-AD32-D1078F95E237}" type="presParOf" srcId="{C01F2237-4ECC-41B2-870C-83F6626D7FC4}" destId="{40B62E3E-C3B2-4B6E-868D-4A5BFB7D1CA4}" srcOrd="0" destOrd="0" presId="urn:microsoft.com/office/officeart/2005/8/layout/hierarchy1"/>
    <dgm:cxn modelId="{2618B505-6EBD-4EED-9A2F-84242D7B95F4}" type="presParOf" srcId="{40B62E3E-C3B2-4B6E-868D-4A5BFB7D1CA4}" destId="{D6BF8478-19BD-4139-9E8F-AB5D5DBC2474}" srcOrd="0" destOrd="0" presId="urn:microsoft.com/office/officeart/2005/8/layout/hierarchy1"/>
    <dgm:cxn modelId="{0832C179-DE9B-4558-BA20-78C9A4321612}" type="presParOf" srcId="{40B62E3E-C3B2-4B6E-868D-4A5BFB7D1CA4}" destId="{91C08153-2EE0-4378-A4F5-116B42D0DE9E}" srcOrd="1" destOrd="0" presId="urn:microsoft.com/office/officeart/2005/8/layout/hierarchy1"/>
    <dgm:cxn modelId="{9CBD41E3-61A7-4258-AE24-BBC2A2AA574C}" type="presParOf" srcId="{C01F2237-4ECC-41B2-870C-83F6626D7FC4}" destId="{CEDE5FB5-421A-4205-B1F3-BFFB412CBC55}" srcOrd="1" destOrd="0" presId="urn:microsoft.com/office/officeart/2005/8/layout/hierarchy1"/>
    <dgm:cxn modelId="{81E3B18D-49B4-4532-9002-51F91D040569}" type="presParOf" srcId="{6B14A782-FD92-4F39-B23F-8E7633E11414}" destId="{D81DDADA-B262-4755-B3D7-C7EE5CAD284F}" srcOrd="2" destOrd="0" presId="urn:microsoft.com/office/officeart/2005/8/layout/hierarchy1"/>
    <dgm:cxn modelId="{C6560A77-B9E2-4F33-8587-1D5E98C2872E}" type="presParOf" srcId="{6B14A782-FD92-4F39-B23F-8E7633E11414}" destId="{1D75C19A-3BC9-4582-9621-0C0A8119C65A}" srcOrd="3" destOrd="0" presId="urn:microsoft.com/office/officeart/2005/8/layout/hierarchy1"/>
    <dgm:cxn modelId="{DDFAFB54-BC61-4303-978B-6BC6F12A6594}" type="presParOf" srcId="{1D75C19A-3BC9-4582-9621-0C0A8119C65A}" destId="{A41224E6-32B3-4FBA-97D4-DE28E701B3C9}" srcOrd="0" destOrd="0" presId="urn:microsoft.com/office/officeart/2005/8/layout/hierarchy1"/>
    <dgm:cxn modelId="{4DFA0D65-4518-4DE4-98B7-1DD5961AE93E}" type="presParOf" srcId="{A41224E6-32B3-4FBA-97D4-DE28E701B3C9}" destId="{5B7D0F1C-FDE7-4B03-B50A-4161591DFA08}" srcOrd="0" destOrd="0" presId="urn:microsoft.com/office/officeart/2005/8/layout/hierarchy1"/>
    <dgm:cxn modelId="{6B0FC146-D965-40AB-BB79-1CCC4E56B3BF}" type="presParOf" srcId="{A41224E6-32B3-4FBA-97D4-DE28E701B3C9}" destId="{C9B7A9DD-E151-4F53-A9A2-6DC20BDAB8C5}" srcOrd="1" destOrd="0" presId="urn:microsoft.com/office/officeart/2005/8/layout/hierarchy1"/>
    <dgm:cxn modelId="{B5913DA1-5ADA-41D3-87D0-8F08F7D8BC84}" type="presParOf" srcId="{1D75C19A-3BC9-4582-9621-0C0A8119C65A}" destId="{CE7A1EEF-EB73-4A12-A4CF-5845F594501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CD72A-EB2C-4D62-8515-62A8168C549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86ACEE6D-C264-4C1C-979C-4C403B0A3495}">
      <dgm:prSet phldrT="[טקסט]" custT="1"/>
      <dgm:spPr/>
      <dgm:t>
        <a:bodyPr/>
        <a:lstStyle/>
        <a:p>
          <a:pPr rtl="1"/>
          <a:r>
            <a:rPr lang="he-IL" sz="3200" dirty="0">
              <a:latin typeface="David" panose="020E0502060401010101" pitchFamily="34" charset="-79"/>
              <a:cs typeface="David" panose="020E0502060401010101" pitchFamily="34" charset="-79"/>
            </a:rPr>
            <a:t>תערובת אבקת ברזל וחול</a:t>
          </a:r>
        </a:p>
      </dgm:t>
    </dgm:pt>
    <dgm:pt modelId="{41F8C532-94E1-4292-8C3F-AC88EEEB394D}" type="parTrans" cxnId="{6E2E25E8-E1EA-423A-BE2F-E5913A0869D0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19EC2E86-72C5-4F06-BFAA-83482E92AACD}" type="sibTrans" cxnId="{6E2E25E8-E1EA-423A-BE2F-E5913A0869D0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587FD918-037A-438C-A44C-4AB7B977DF45}">
      <dgm:prSet phldrT="[טקסט]" custT="1"/>
      <dgm:spPr/>
      <dgm:t>
        <a:bodyPr/>
        <a:lstStyle/>
        <a:p>
          <a:pPr rtl="1"/>
          <a:r>
            <a:rPr lang="he-IL" sz="3200" dirty="0">
              <a:latin typeface="David" panose="020E0502060401010101" pitchFamily="34" charset="-79"/>
              <a:cs typeface="David" panose="020E0502060401010101" pitchFamily="34" charset="-79"/>
            </a:rPr>
            <a:t>חול</a:t>
          </a:r>
        </a:p>
      </dgm:t>
    </dgm:pt>
    <dgm:pt modelId="{CA27F622-9D9D-4EE5-9907-43B3F701A0FC}" type="parTrans" cxnId="{6EAA7575-E2DB-4090-8949-D25516B3ECB0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8CF8FCDD-6528-4462-991F-54BF42DB1B17}" type="sibTrans" cxnId="{6EAA7575-E2DB-4090-8949-D25516B3ECB0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ADAF32BF-63A8-463E-AAE4-F6A117916FBE}">
      <dgm:prSet phldrT="[טקסט]" custT="1"/>
      <dgm:spPr/>
      <dgm:t>
        <a:bodyPr/>
        <a:lstStyle/>
        <a:p>
          <a:pPr rtl="1"/>
          <a:r>
            <a:rPr lang="he-IL" sz="3200" dirty="0">
              <a:latin typeface="David" panose="020E0502060401010101" pitchFamily="34" charset="-79"/>
              <a:cs typeface="David" panose="020E0502060401010101" pitchFamily="34" charset="-79"/>
            </a:rPr>
            <a:t>אבקת ברזל</a:t>
          </a:r>
        </a:p>
      </dgm:t>
    </dgm:pt>
    <dgm:pt modelId="{1F1E4EB2-25D2-459C-9672-5AE6E9812F32}" type="parTrans" cxnId="{7CF15B88-F695-4D0C-B519-3FDA01F1C0DC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990EFD67-2E36-432B-B6F5-B578EAF97835}" type="sibTrans" cxnId="{7CF15B88-F695-4D0C-B519-3FDA01F1C0DC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85CF4FD8-1F08-48F9-82CC-443BBAE35155}" type="pres">
      <dgm:prSet presAssocID="{64DCD72A-EB2C-4D62-8515-62A8168C54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BCBCAA-0736-4781-B29F-11C55B79FBB0}" type="pres">
      <dgm:prSet presAssocID="{86ACEE6D-C264-4C1C-979C-4C403B0A3495}" presName="hierRoot1" presStyleCnt="0"/>
      <dgm:spPr/>
    </dgm:pt>
    <dgm:pt modelId="{1ED62EFC-AE75-4FC9-B8E9-F91CBCE4CB6C}" type="pres">
      <dgm:prSet presAssocID="{86ACEE6D-C264-4C1C-979C-4C403B0A3495}" presName="composite" presStyleCnt="0"/>
      <dgm:spPr/>
    </dgm:pt>
    <dgm:pt modelId="{1CABFB66-E3D4-4B22-A03A-DEAD3C0BADC6}" type="pres">
      <dgm:prSet presAssocID="{86ACEE6D-C264-4C1C-979C-4C403B0A3495}" presName="background" presStyleLbl="node0" presStyleIdx="0" presStyleCnt="1"/>
      <dgm:spPr/>
    </dgm:pt>
    <dgm:pt modelId="{98AAE04C-2767-441D-95F8-13AEF0E0E28C}" type="pres">
      <dgm:prSet presAssocID="{86ACEE6D-C264-4C1C-979C-4C403B0A3495}" presName="text" presStyleLbl="fgAcc0" presStyleIdx="0" presStyleCnt="1">
        <dgm:presLayoutVars>
          <dgm:chPref val="3"/>
        </dgm:presLayoutVars>
      </dgm:prSet>
      <dgm:spPr/>
    </dgm:pt>
    <dgm:pt modelId="{6B14A782-FD92-4F39-B23F-8E7633E11414}" type="pres">
      <dgm:prSet presAssocID="{86ACEE6D-C264-4C1C-979C-4C403B0A3495}" presName="hierChild2" presStyleCnt="0"/>
      <dgm:spPr/>
    </dgm:pt>
    <dgm:pt modelId="{53EEE2D3-A987-416F-8D76-EF97C6EC5EF4}" type="pres">
      <dgm:prSet presAssocID="{CA27F622-9D9D-4EE5-9907-43B3F701A0FC}" presName="Name10" presStyleLbl="parChTrans1D2" presStyleIdx="0" presStyleCnt="2"/>
      <dgm:spPr/>
    </dgm:pt>
    <dgm:pt modelId="{C01F2237-4ECC-41B2-870C-83F6626D7FC4}" type="pres">
      <dgm:prSet presAssocID="{587FD918-037A-438C-A44C-4AB7B977DF45}" presName="hierRoot2" presStyleCnt="0"/>
      <dgm:spPr/>
    </dgm:pt>
    <dgm:pt modelId="{40B62E3E-C3B2-4B6E-868D-4A5BFB7D1CA4}" type="pres">
      <dgm:prSet presAssocID="{587FD918-037A-438C-A44C-4AB7B977DF45}" presName="composite2" presStyleCnt="0"/>
      <dgm:spPr/>
    </dgm:pt>
    <dgm:pt modelId="{D6BF8478-19BD-4139-9E8F-AB5D5DBC2474}" type="pres">
      <dgm:prSet presAssocID="{587FD918-037A-438C-A44C-4AB7B977DF45}" presName="background2" presStyleLbl="node2" presStyleIdx="0" presStyleCnt="2"/>
      <dgm:spPr/>
    </dgm:pt>
    <dgm:pt modelId="{91C08153-2EE0-4378-A4F5-116B42D0DE9E}" type="pres">
      <dgm:prSet presAssocID="{587FD918-037A-438C-A44C-4AB7B977DF45}" presName="text2" presStyleLbl="fgAcc2" presStyleIdx="0" presStyleCnt="2">
        <dgm:presLayoutVars>
          <dgm:chPref val="3"/>
        </dgm:presLayoutVars>
      </dgm:prSet>
      <dgm:spPr/>
    </dgm:pt>
    <dgm:pt modelId="{CEDE5FB5-421A-4205-B1F3-BFFB412CBC55}" type="pres">
      <dgm:prSet presAssocID="{587FD918-037A-438C-A44C-4AB7B977DF45}" presName="hierChild3" presStyleCnt="0"/>
      <dgm:spPr/>
    </dgm:pt>
    <dgm:pt modelId="{D81DDADA-B262-4755-B3D7-C7EE5CAD284F}" type="pres">
      <dgm:prSet presAssocID="{1F1E4EB2-25D2-459C-9672-5AE6E9812F32}" presName="Name10" presStyleLbl="parChTrans1D2" presStyleIdx="1" presStyleCnt="2"/>
      <dgm:spPr/>
    </dgm:pt>
    <dgm:pt modelId="{1D75C19A-3BC9-4582-9621-0C0A8119C65A}" type="pres">
      <dgm:prSet presAssocID="{ADAF32BF-63A8-463E-AAE4-F6A117916FBE}" presName="hierRoot2" presStyleCnt="0"/>
      <dgm:spPr/>
    </dgm:pt>
    <dgm:pt modelId="{A41224E6-32B3-4FBA-97D4-DE28E701B3C9}" type="pres">
      <dgm:prSet presAssocID="{ADAF32BF-63A8-463E-AAE4-F6A117916FBE}" presName="composite2" presStyleCnt="0"/>
      <dgm:spPr/>
    </dgm:pt>
    <dgm:pt modelId="{5B7D0F1C-FDE7-4B03-B50A-4161591DFA08}" type="pres">
      <dgm:prSet presAssocID="{ADAF32BF-63A8-463E-AAE4-F6A117916FBE}" presName="background2" presStyleLbl="node2" presStyleIdx="1" presStyleCnt="2"/>
      <dgm:spPr/>
    </dgm:pt>
    <dgm:pt modelId="{C9B7A9DD-E151-4F53-A9A2-6DC20BDAB8C5}" type="pres">
      <dgm:prSet presAssocID="{ADAF32BF-63A8-463E-AAE4-F6A117916FBE}" presName="text2" presStyleLbl="fgAcc2" presStyleIdx="1" presStyleCnt="2">
        <dgm:presLayoutVars>
          <dgm:chPref val="3"/>
        </dgm:presLayoutVars>
      </dgm:prSet>
      <dgm:spPr/>
    </dgm:pt>
    <dgm:pt modelId="{CE7A1EEF-EB73-4A12-A4CF-5845F5945011}" type="pres">
      <dgm:prSet presAssocID="{ADAF32BF-63A8-463E-AAE4-F6A117916FBE}" presName="hierChild3" presStyleCnt="0"/>
      <dgm:spPr/>
    </dgm:pt>
  </dgm:ptLst>
  <dgm:cxnLst>
    <dgm:cxn modelId="{288FBD0D-25AF-4523-9B68-37FF26454348}" type="presOf" srcId="{1F1E4EB2-25D2-459C-9672-5AE6E9812F32}" destId="{D81DDADA-B262-4755-B3D7-C7EE5CAD284F}" srcOrd="0" destOrd="0" presId="urn:microsoft.com/office/officeart/2005/8/layout/hierarchy1"/>
    <dgm:cxn modelId="{E11C1F36-C243-488A-AA3F-DF0FB49A6AE5}" type="presOf" srcId="{587FD918-037A-438C-A44C-4AB7B977DF45}" destId="{91C08153-2EE0-4378-A4F5-116B42D0DE9E}" srcOrd="0" destOrd="0" presId="urn:microsoft.com/office/officeart/2005/8/layout/hierarchy1"/>
    <dgm:cxn modelId="{6EAA7575-E2DB-4090-8949-D25516B3ECB0}" srcId="{86ACEE6D-C264-4C1C-979C-4C403B0A3495}" destId="{587FD918-037A-438C-A44C-4AB7B977DF45}" srcOrd="0" destOrd="0" parTransId="{CA27F622-9D9D-4EE5-9907-43B3F701A0FC}" sibTransId="{8CF8FCDD-6528-4462-991F-54BF42DB1B17}"/>
    <dgm:cxn modelId="{07171383-9D48-499F-8853-DE06A8F396AC}" type="presOf" srcId="{64DCD72A-EB2C-4D62-8515-62A8168C549D}" destId="{85CF4FD8-1F08-48F9-82CC-443BBAE35155}" srcOrd="0" destOrd="0" presId="urn:microsoft.com/office/officeart/2005/8/layout/hierarchy1"/>
    <dgm:cxn modelId="{7CF15B88-F695-4D0C-B519-3FDA01F1C0DC}" srcId="{86ACEE6D-C264-4C1C-979C-4C403B0A3495}" destId="{ADAF32BF-63A8-463E-AAE4-F6A117916FBE}" srcOrd="1" destOrd="0" parTransId="{1F1E4EB2-25D2-459C-9672-5AE6E9812F32}" sibTransId="{990EFD67-2E36-432B-B6F5-B578EAF97835}"/>
    <dgm:cxn modelId="{D1A52496-CB5D-40E3-A56F-F9526A14129E}" type="presOf" srcId="{ADAF32BF-63A8-463E-AAE4-F6A117916FBE}" destId="{C9B7A9DD-E151-4F53-A9A2-6DC20BDAB8C5}" srcOrd="0" destOrd="0" presId="urn:microsoft.com/office/officeart/2005/8/layout/hierarchy1"/>
    <dgm:cxn modelId="{A3D286A8-BDF1-4FBB-A9E0-01B17170C6CD}" type="presOf" srcId="{CA27F622-9D9D-4EE5-9907-43B3F701A0FC}" destId="{53EEE2D3-A987-416F-8D76-EF97C6EC5EF4}" srcOrd="0" destOrd="0" presId="urn:microsoft.com/office/officeart/2005/8/layout/hierarchy1"/>
    <dgm:cxn modelId="{BE9328DD-3841-4809-9F4A-A0341242E7F0}" type="presOf" srcId="{86ACEE6D-C264-4C1C-979C-4C403B0A3495}" destId="{98AAE04C-2767-441D-95F8-13AEF0E0E28C}" srcOrd="0" destOrd="0" presId="urn:microsoft.com/office/officeart/2005/8/layout/hierarchy1"/>
    <dgm:cxn modelId="{6E2E25E8-E1EA-423A-BE2F-E5913A0869D0}" srcId="{64DCD72A-EB2C-4D62-8515-62A8168C549D}" destId="{86ACEE6D-C264-4C1C-979C-4C403B0A3495}" srcOrd="0" destOrd="0" parTransId="{41F8C532-94E1-4292-8C3F-AC88EEEB394D}" sibTransId="{19EC2E86-72C5-4F06-BFAA-83482E92AACD}"/>
    <dgm:cxn modelId="{FCA900BA-4A6A-4968-9F76-127CCDDC372B}" type="presParOf" srcId="{85CF4FD8-1F08-48F9-82CC-443BBAE35155}" destId="{4BBCBCAA-0736-4781-B29F-11C55B79FBB0}" srcOrd="0" destOrd="0" presId="urn:microsoft.com/office/officeart/2005/8/layout/hierarchy1"/>
    <dgm:cxn modelId="{E41800C0-196A-4C4D-8F27-8F3DA12463BF}" type="presParOf" srcId="{4BBCBCAA-0736-4781-B29F-11C55B79FBB0}" destId="{1ED62EFC-AE75-4FC9-B8E9-F91CBCE4CB6C}" srcOrd="0" destOrd="0" presId="urn:microsoft.com/office/officeart/2005/8/layout/hierarchy1"/>
    <dgm:cxn modelId="{190F593A-D1EB-4B18-A3E6-A714CFDC4026}" type="presParOf" srcId="{1ED62EFC-AE75-4FC9-B8E9-F91CBCE4CB6C}" destId="{1CABFB66-E3D4-4B22-A03A-DEAD3C0BADC6}" srcOrd="0" destOrd="0" presId="urn:microsoft.com/office/officeart/2005/8/layout/hierarchy1"/>
    <dgm:cxn modelId="{6B53AE3A-D6F2-467B-8C15-F20FA3167B3A}" type="presParOf" srcId="{1ED62EFC-AE75-4FC9-B8E9-F91CBCE4CB6C}" destId="{98AAE04C-2767-441D-95F8-13AEF0E0E28C}" srcOrd="1" destOrd="0" presId="urn:microsoft.com/office/officeart/2005/8/layout/hierarchy1"/>
    <dgm:cxn modelId="{D38AD5CB-67D0-408F-9D57-0A419F02A544}" type="presParOf" srcId="{4BBCBCAA-0736-4781-B29F-11C55B79FBB0}" destId="{6B14A782-FD92-4F39-B23F-8E7633E11414}" srcOrd="1" destOrd="0" presId="urn:microsoft.com/office/officeart/2005/8/layout/hierarchy1"/>
    <dgm:cxn modelId="{81DE8D4E-76A0-4C96-BBF3-80775FC701D7}" type="presParOf" srcId="{6B14A782-FD92-4F39-B23F-8E7633E11414}" destId="{53EEE2D3-A987-416F-8D76-EF97C6EC5EF4}" srcOrd="0" destOrd="0" presId="urn:microsoft.com/office/officeart/2005/8/layout/hierarchy1"/>
    <dgm:cxn modelId="{5E638890-F606-49B4-92F7-60DE0156F5C7}" type="presParOf" srcId="{6B14A782-FD92-4F39-B23F-8E7633E11414}" destId="{C01F2237-4ECC-41B2-870C-83F6626D7FC4}" srcOrd="1" destOrd="0" presId="urn:microsoft.com/office/officeart/2005/8/layout/hierarchy1"/>
    <dgm:cxn modelId="{D4B9214E-93B4-47C7-A7DB-8D26AFA23F21}" type="presParOf" srcId="{C01F2237-4ECC-41B2-870C-83F6626D7FC4}" destId="{40B62E3E-C3B2-4B6E-868D-4A5BFB7D1CA4}" srcOrd="0" destOrd="0" presId="urn:microsoft.com/office/officeart/2005/8/layout/hierarchy1"/>
    <dgm:cxn modelId="{7AAF2A76-A1CC-4B63-96CD-05C283AFA806}" type="presParOf" srcId="{40B62E3E-C3B2-4B6E-868D-4A5BFB7D1CA4}" destId="{D6BF8478-19BD-4139-9E8F-AB5D5DBC2474}" srcOrd="0" destOrd="0" presId="urn:microsoft.com/office/officeart/2005/8/layout/hierarchy1"/>
    <dgm:cxn modelId="{B5190068-2943-4545-9318-966153517C22}" type="presParOf" srcId="{40B62E3E-C3B2-4B6E-868D-4A5BFB7D1CA4}" destId="{91C08153-2EE0-4378-A4F5-116B42D0DE9E}" srcOrd="1" destOrd="0" presId="urn:microsoft.com/office/officeart/2005/8/layout/hierarchy1"/>
    <dgm:cxn modelId="{50D1F44C-8E91-4031-93F2-DB84038903B2}" type="presParOf" srcId="{C01F2237-4ECC-41B2-870C-83F6626D7FC4}" destId="{CEDE5FB5-421A-4205-B1F3-BFFB412CBC55}" srcOrd="1" destOrd="0" presId="urn:microsoft.com/office/officeart/2005/8/layout/hierarchy1"/>
    <dgm:cxn modelId="{A39CD311-212E-4A68-B47F-27BB2F691CF5}" type="presParOf" srcId="{6B14A782-FD92-4F39-B23F-8E7633E11414}" destId="{D81DDADA-B262-4755-B3D7-C7EE5CAD284F}" srcOrd="2" destOrd="0" presId="urn:microsoft.com/office/officeart/2005/8/layout/hierarchy1"/>
    <dgm:cxn modelId="{40C61278-4580-4F30-A413-098A181ADC31}" type="presParOf" srcId="{6B14A782-FD92-4F39-B23F-8E7633E11414}" destId="{1D75C19A-3BC9-4582-9621-0C0A8119C65A}" srcOrd="3" destOrd="0" presId="urn:microsoft.com/office/officeart/2005/8/layout/hierarchy1"/>
    <dgm:cxn modelId="{E57F3A6F-EB09-40F3-90D5-9CE3517629F5}" type="presParOf" srcId="{1D75C19A-3BC9-4582-9621-0C0A8119C65A}" destId="{A41224E6-32B3-4FBA-97D4-DE28E701B3C9}" srcOrd="0" destOrd="0" presId="urn:microsoft.com/office/officeart/2005/8/layout/hierarchy1"/>
    <dgm:cxn modelId="{3097B97D-EA2B-42EE-9542-CAFFAA1BB622}" type="presParOf" srcId="{A41224E6-32B3-4FBA-97D4-DE28E701B3C9}" destId="{5B7D0F1C-FDE7-4B03-B50A-4161591DFA08}" srcOrd="0" destOrd="0" presId="urn:microsoft.com/office/officeart/2005/8/layout/hierarchy1"/>
    <dgm:cxn modelId="{46CA8348-6AEE-4A31-95A8-B9E2BC0EDCF7}" type="presParOf" srcId="{A41224E6-32B3-4FBA-97D4-DE28E701B3C9}" destId="{C9B7A9DD-E151-4F53-A9A2-6DC20BDAB8C5}" srcOrd="1" destOrd="0" presId="urn:microsoft.com/office/officeart/2005/8/layout/hierarchy1"/>
    <dgm:cxn modelId="{B18416AA-2D30-43DB-AFDC-1C3BC67EC961}" type="presParOf" srcId="{1D75C19A-3BC9-4582-9621-0C0A8119C65A}" destId="{CE7A1EEF-EB73-4A12-A4CF-5845F594501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DDADA-B262-4755-B3D7-C7EE5CAD284F}">
      <dsp:nvSpPr>
        <dsp:cNvPr id="0" name=""/>
        <dsp:cNvSpPr/>
      </dsp:nvSpPr>
      <dsp:spPr>
        <a:xfrm>
          <a:off x="3663105" y="1042348"/>
          <a:ext cx="1068046" cy="646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7169"/>
              </a:lnTo>
              <a:lnTo>
                <a:pt x="1068046" y="477169"/>
              </a:lnTo>
              <a:lnTo>
                <a:pt x="1068046" y="6460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EE2D3-A987-416F-8D76-EF97C6EC5EF4}">
      <dsp:nvSpPr>
        <dsp:cNvPr id="0" name=""/>
        <dsp:cNvSpPr/>
      </dsp:nvSpPr>
      <dsp:spPr>
        <a:xfrm>
          <a:off x="2502463" y="1042348"/>
          <a:ext cx="1160642" cy="646093"/>
        </a:xfrm>
        <a:custGeom>
          <a:avLst/>
          <a:gdLst/>
          <a:ahLst/>
          <a:cxnLst/>
          <a:rect l="0" t="0" r="0" b="0"/>
          <a:pathLst>
            <a:path>
              <a:moveTo>
                <a:pt x="1160642" y="0"/>
              </a:moveTo>
              <a:lnTo>
                <a:pt x="1160642" y="477169"/>
              </a:lnTo>
              <a:lnTo>
                <a:pt x="0" y="477169"/>
              </a:lnTo>
              <a:lnTo>
                <a:pt x="0" y="6460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BFB66-E3D4-4B22-A03A-DEAD3C0BADC6}">
      <dsp:nvSpPr>
        <dsp:cNvPr id="0" name=""/>
        <dsp:cNvSpPr/>
      </dsp:nvSpPr>
      <dsp:spPr>
        <a:xfrm>
          <a:off x="2751369" y="-115556"/>
          <a:ext cx="1823472" cy="1157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AE04C-2767-441D-95F8-13AEF0E0E28C}">
      <dsp:nvSpPr>
        <dsp:cNvPr id="0" name=""/>
        <dsp:cNvSpPr/>
      </dsp:nvSpPr>
      <dsp:spPr>
        <a:xfrm>
          <a:off x="2953977" y="76921"/>
          <a:ext cx="1823472" cy="1157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kern="1200" dirty="0">
              <a:latin typeface="David" panose="020E0502060401010101" pitchFamily="34" charset="-79"/>
              <a:cs typeface="David" panose="020E0502060401010101" pitchFamily="34" charset="-79"/>
            </a:rPr>
            <a:t>תערובת אבקת ברזל וחול</a:t>
          </a:r>
        </a:p>
      </dsp:txBody>
      <dsp:txXfrm>
        <a:off x="2987891" y="110835"/>
        <a:ext cx="1755644" cy="1090076"/>
      </dsp:txXfrm>
    </dsp:sp>
    <dsp:sp modelId="{D6BF8478-19BD-4139-9E8F-AB5D5DBC2474}">
      <dsp:nvSpPr>
        <dsp:cNvPr id="0" name=""/>
        <dsp:cNvSpPr/>
      </dsp:nvSpPr>
      <dsp:spPr>
        <a:xfrm>
          <a:off x="1590727" y="1688442"/>
          <a:ext cx="1823472" cy="1157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08153-2EE0-4378-A4F5-116B42D0DE9E}">
      <dsp:nvSpPr>
        <dsp:cNvPr id="0" name=""/>
        <dsp:cNvSpPr/>
      </dsp:nvSpPr>
      <dsp:spPr>
        <a:xfrm>
          <a:off x="1793335" y="1880920"/>
          <a:ext cx="1823472" cy="1157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kern="1200" dirty="0">
              <a:latin typeface="David" panose="020E0502060401010101" pitchFamily="34" charset="-79"/>
              <a:cs typeface="David" panose="020E0502060401010101" pitchFamily="34" charset="-79"/>
            </a:rPr>
            <a:t>חול</a:t>
          </a:r>
        </a:p>
      </dsp:txBody>
      <dsp:txXfrm>
        <a:off x="1827249" y="1914834"/>
        <a:ext cx="1755644" cy="1090076"/>
      </dsp:txXfrm>
    </dsp:sp>
    <dsp:sp modelId="{5B7D0F1C-FDE7-4B03-B50A-4161591DFA08}">
      <dsp:nvSpPr>
        <dsp:cNvPr id="0" name=""/>
        <dsp:cNvSpPr/>
      </dsp:nvSpPr>
      <dsp:spPr>
        <a:xfrm>
          <a:off x="3819415" y="1688442"/>
          <a:ext cx="1823472" cy="1157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7A9DD-E151-4F53-A9A2-6DC20BDAB8C5}">
      <dsp:nvSpPr>
        <dsp:cNvPr id="0" name=""/>
        <dsp:cNvSpPr/>
      </dsp:nvSpPr>
      <dsp:spPr>
        <a:xfrm>
          <a:off x="4022023" y="1880920"/>
          <a:ext cx="1823472" cy="1157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kern="1200" dirty="0">
              <a:latin typeface="David" panose="020E0502060401010101" pitchFamily="34" charset="-79"/>
              <a:cs typeface="David" panose="020E0502060401010101" pitchFamily="34" charset="-79"/>
            </a:rPr>
            <a:t>אבקת ברזל</a:t>
          </a:r>
        </a:p>
      </dsp:txBody>
      <dsp:txXfrm>
        <a:off x="4055937" y="1914834"/>
        <a:ext cx="1755644" cy="10900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DDADA-B262-4755-B3D7-C7EE5CAD284F}">
      <dsp:nvSpPr>
        <dsp:cNvPr id="0" name=""/>
        <dsp:cNvSpPr/>
      </dsp:nvSpPr>
      <dsp:spPr>
        <a:xfrm>
          <a:off x="3663728" y="1327246"/>
          <a:ext cx="1276980" cy="607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147"/>
              </a:lnTo>
              <a:lnTo>
                <a:pt x="1276980" y="414147"/>
              </a:lnTo>
              <a:lnTo>
                <a:pt x="1276980" y="6077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EE2D3-A987-416F-8D76-EF97C6EC5EF4}">
      <dsp:nvSpPr>
        <dsp:cNvPr id="0" name=""/>
        <dsp:cNvSpPr/>
      </dsp:nvSpPr>
      <dsp:spPr>
        <a:xfrm>
          <a:off x="2386748" y="1327246"/>
          <a:ext cx="1276980" cy="607726"/>
        </a:xfrm>
        <a:custGeom>
          <a:avLst/>
          <a:gdLst/>
          <a:ahLst/>
          <a:cxnLst/>
          <a:rect l="0" t="0" r="0" b="0"/>
          <a:pathLst>
            <a:path>
              <a:moveTo>
                <a:pt x="1276980" y="0"/>
              </a:moveTo>
              <a:lnTo>
                <a:pt x="1276980" y="414147"/>
              </a:lnTo>
              <a:lnTo>
                <a:pt x="0" y="414147"/>
              </a:lnTo>
              <a:lnTo>
                <a:pt x="0" y="6077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BFB66-E3D4-4B22-A03A-DEAD3C0BADC6}">
      <dsp:nvSpPr>
        <dsp:cNvPr id="0" name=""/>
        <dsp:cNvSpPr/>
      </dsp:nvSpPr>
      <dsp:spPr>
        <a:xfrm>
          <a:off x="2618926" y="347"/>
          <a:ext cx="2089604" cy="1326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AE04C-2767-441D-95F8-13AEF0E0E28C}">
      <dsp:nvSpPr>
        <dsp:cNvPr id="0" name=""/>
        <dsp:cNvSpPr/>
      </dsp:nvSpPr>
      <dsp:spPr>
        <a:xfrm>
          <a:off x="2851104" y="220917"/>
          <a:ext cx="2089604" cy="1326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kern="1200" dirty="0">
              <a:latin typeface="David" panose="020E0502060401010101" pitchFamily="34" charset="-79"/>
              <a:cs typeface="David" panose="020E0502060401010101" pitchFamily="34" charset="-79"/>
            </a:rPr>
            <a:t>תערובת אבקת ברזל וחול</a:t>
          </a:r>
        </a:p>
      </dsp:txBody>
      <dsp:txXfrm>
        <a:off x="2889968" y="259781"/>
        <a:ext cx="2011876" cy="1249170"/>
      </dsp:txXfrm>
    </dsp:sp>
    <dsp:sp modelId="{D6BF8478-19BD-4139-9E8F-AB5D5DBC2474}">
      <dsp:nvSpPr>
        <dsp:cNvPr id="0" name=""/>
        <dsp:cNvSpPr/>
      </dsp:nvSpPr>
      <dsp:spPr>
        <a:xfrm>
          <a:off x="1341946" y="1934973"/>
          <a:ext cx="2089604" cy="1326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08153-2EE0-4378-A4F5-116B42D0DE9E}">
      <dsp:nvSpPr>
        <dsp:cNvPr id="0" name=""/>
        <dsp:cNvSpPr/>
      </dsp:nvSpPr>
      <dsp:spPr>
        <a:xfrm>
          <a:off x="1574124" y="2155542"/>
          <a:ext cx="2089604" cy="1326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kern="1200" dirty="0">
              <a:latin typeface="David" panose="020E0502060401010101" pitchFamily="34" charset="-79"/>
              <a:cs typeface="David" panose="020E0502060401010101" pitchFamily="34" charset="-79"/>
            </a:rPr>
            <a:t>חול</a:t>
          </a:r>
        </a:p>
      </dsp:txBody>
      <dsp:txXfrm>
        <a:off x="1612988" y="2194406"/>
        <a:ext cx="2011876" cy="1249170"/>
      </dsp:txXfrm>
    </dsp:sp>
    <dsp:sp modelId="{5B7D0F1C-FDE7-4B03-B50A-4161591DFA08}">
      <dsp:nvSpPr>
        <dsp:cNvPr id="0" name=""/>
        <dsp:cNvSpPr/>
      </dsp:nvSpPr>
      <dsp:spPr>
        <a:xfrm>
          <a:off x="3895907" y="1934973"/>
          <a:ext cx="2089604" cy="1326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7A9DD-E151-4F53-A9A2-6DC20BDAB8C5}">
      <dsp:nvSpPr>
        <dsp:cNvPr id="0" name=""/>
        <dsp:cNvSpPr/>
      </dsp:nvSpPr>
      <dsp:spPr>
        <a:xfrm>
          <a:off x="4128085" y="2155542"/>
          <a:ext cx="2089604" cy="1326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kern="1200" dirty="0">
              <a:latin typeface="David" panose="020E0502060401010101" pitchFamily="34" charset="-79"/>
              <a:cs typeface="David" panose="020E0502060401010101" pitchFamily="34" charset="-79"/>
            </a:rPr>
            <a:t>אבקת ברזל</a:t>
          </a:r>
        </a:p>
      </dsp:txBody>
      <dsp:txXfrm>
        <a:off x="4166949" y="2194406"/>
        <a:ext cx="2011876" cy="1249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43048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כאשר אנחנו  לא יכולים להבחין בעין בין החומרים</a:t>
            </a:r>
            <a:r>
              <a:rPr lang="he-IL" dirty="0"/>
              <a:t>, </a:t>
            </a:r>
            <a:r>
              <a:rPr lang="x-none" dirty="0"/>
              <a:t>והתערובת נראית לנו כאילו היא מורכבת מחומר אחד</a:t>
            </a:r>
            <a:r>
              <a:rPr lang="he-IL" dirty="0"/>
              <a:t>,</a:t>
            </a:r>
            <a:r>
              <a:rPr lang="x-none" dirty="0"/>
              <a:t> זוהי תערובת אחידה</a:t>
            </a:r>
            <a:r>
              <a:rPr lang="he-IL" dirty="0"/>
              <a:t>,</a:t>
            </a:r>
            <a:r>
              <a:rPr lang="x-none" dirty="0"/>
              <a:t> 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וכשניתן להבחין בעין בין החומרים הרי שזאת תערובת לא אחידה</a:t>
            </a:r>
            <a:r>
              <a:rPr lang="he-IL" dirty="0"/>
              <a:t>.</a:t>
            </a:r>
            <a:endParaRPr dirty="0"/>
          </a:p>
        </p:txBody>
      </p:sp>
      <p:sp>
        <p:nvSpPr>
          <p:cNvPr id="220" name="Google Shape;220;p1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בואו</a:t>
            </a:r>
            <a:r>
              <a:rPr lang="he-IL" baseline="0" dirty="0"/>
              <a:t> נתרגל את שיטת המיון. העתיקו למחברת את הטבלה ומיינו את התערובות על פי האחידות</a:t>
            </a:r>
            <a:endParaRPr lang="he-I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אבקת מרק</a:t>
            </a:r>
            <a:r>
              <a:rPr lang="x-none" dirty="0"/>
              <a:t> </a:t>
            </a:r>
            <a:r>
              <a:rPr lang="he-IL" dirty="0"/>
              <a:t>- </a:t>
            </a:r>
            <a:r>
              <a:rPr lang="x-none" dirty="0"/>
              <a:t>מבחינים בעין בחומרים השונים שהאבקה מכילה ולכן זו  תערובת לא אחידה</a:t>
            </a:r>
            <a:r>
              <a:rPr lang="he-IL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שוקלד למריחה</a:t>
            </a:r>
            <a:r>
              <a:rPr lang="x-none" dirty="0"/>
              <a:t>- לא ניתן להבחין בעין ברכיבים השונים </a:t>
            </a:r>
            <a:r>
              <a:rPr lang="he-IL" dirty="0"/>
              <a:t>(</a:t>
            </a:r>
            <a:r>
              <a:rPr lang="x-none" dirty="0"/>
              <a:t>אבקת סוכר</a:t>
            </a:r>
            <a:r>
              <a:rPr lang="he-IL" dirty="0"/>
              <a:t> </a:t>
            </a:r>
            <a:r>
              <a:rPr lang="x-none" dirty="0"/>
              <a:t>או אבקת קקאו או שמן</a:t>
            </a:r>
            <a:r>
              <a:rPr lang="he-IL" dirty="0"/>
              <a:t>) -</a:t>
            </a:r>
            <a:r>
              <a:rPr lang="x-none" dirty="0"/>
              <a:t> לכן זו תערובת אחידה</a:t>
            </a:r>
            <a:r>
              <a:rPr lang="he-IL" dirty="0"/>
              <a:t>.</a:t>
            </a:r>
            <a:r>
              <a:rPr lang="x-none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תערובת קטניות -</a:t>
            </a:r>
            <a:r>
              <a:rPr lang="x-none" dirty="0"/>
              <a:t> </a:t>
            </a:r>
            <a:r>
              <a:rPr lang="he-IL" dirty="0"/>
              <a:t> </a:t>
            </a:r>
            <a:r>
              <a:rPr lang="x-none" dirty="0"/>
              <a:t>ניתן להבחין בעין בקטניות השונות </a:t>
            </a:r>
            <a:r>
              <a:rPr lang="he-IL" dirty="0"/>
              <a:t>- </a:t>
            </a:r>
            <a:r>
              <a:rPr lang="x-none" dirty="0"/>
              <a:t>תערובת לא אחידה</a:t>
            </a:r>
            <a:r>
              <a:rPr lang="he-IL" dirty="0"/>
              <a:t>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נוזל לניקוי חלונות</a:t>
            </a:r>
            <a:r>
              <a:rPr lang="he-IL" dirty="0"/>
              <a:t> -</a:t>
            </a:r>
            <a:r>
              <a:rPr lang="x-none" dirty="0"/>
              <a:t> לא ניתן להבחין בעין ברכיבים השונים </a:t>
            </a:r>
            <a:r>
              <a:rPr lang="he-IL" dirty="0"/>
              <a:t>- </a:t>
            </a:r>
            <a:r>
              <a:rPr lang="x-none" dirty="0"/>
              <a:t>תערובת אחידה</a:t>
            </a:r>
            <a:r>
              <a:rPr lang="he-IL" dirty="0"/>
              <a:t>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משקה מוגז</a:t>
            </a:r>
            <a:r>
              <a:rPr lang="he-IL" b="1" dirty="0"/>
              <a:t> - </a:t>
            </a:r>
            <a:r>
              <a:rPr lang="x-none" dirty="0"/>
              <a:t>ניתן להבחין בעין בבועות הגז</a:t>
            </a:r>
            <a:r>
              <a:rPr lang="he-IL" dirty="0"/>
              <a:t>-</a:t>
            </a:r>
            <a:r>
              <a:rPr lang="x-none" dirty="0"/>
              <a:t>פחמן דו חמצני</a:t>
            </a:r>
            <a:r>
              <a:rPr lang="he-IL" dirty="0"/>
              <a:t>, </a:t>
            </a:r>
            <a:r>
              <a:rPr lang="x-none" dirty="0"/>
              <a:t>המפוזרות במשקה </a:t>
            </a:r>
            <a:r>
              <a:rPr lang="he-IL" dirty="0"/>
              <a:t>- </a:t>
            </a:r>
            <a:r>
              <a:rPr lang="x-none" dirty="0"/>
              <a:t>תערובת לא אחידה</a:t>
            </a:r>
            <a:r>
              <a:rPr lang="he-IL" dirty="0"/>
              <a:t>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אוויר</a:t>
            </a:r>
            <a:r>
              <a:rPr lang="he-IL" b="1" dirty="0"/>
              <a:t> - </a:t>
            </a:r>
            <a:r>
              <a:rPr lang="x-none" dirty="0"/>
              <a:t>לא ניתן להבחין באוויר שסביבו כי הוא תערובת של גזים שונים</a:t>
            </a:r>
            <a:r>
              <a:rPr lang="he-IL" dirty="0"/>
              <a:t>: </a:t>
            </a:r>
            <a:r>
              <a:rPr lang="x-none" dirty="0"/>
              <a:t>חנקן, חמצן ועוד ולכן הוא תערובת אחידה</a:t>
            </a:r>
            <a:r>
              <a:rPr lang="he-IL" dirty="0"/>
              <a:t>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b="1" i="1"/>
              <a:t>להקריא</a:t>
            </a:r>
            <a:r>
              <a:rPr lang="x-none" i="1"/>
              <a:t> את המהלך</a:t>
            </a:r>
            <a:r>
              <a:rPr lang="x-none" i="1">
                <a:highlight>
                  <a:srgbClr val="FFFF00"/>
                </a:highlight>
              </a:rPr>
              <a:t> ולבצע תוך כדי הסרטה</a:t>
            </a:r>
            <a:r>
              <a:rPr lang="x-none" i="1"/>
              <a:t>.</a:t>
            </a:r>
            <a:endParaRPr i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b="1"/>
              <a:t>בזמן ההמתנה כתבו במחברת את השערתכם – מה יקרה בכל אחת מהכוסות.</a:t>
            </a: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i="1"/>
              <a:t>להשאיר את השקף הזה בערך שלוש דקות ואז לעבור לשקף הבא ולהקריא את הנחיות כתיבת התצפית</a:t>
            </a:r>
            <a:endParaRPr i="1"/>
          </a:p>
        </p:txBody>
      </p:sp>
      <p:sp>
        <p:nvSpPr>
          <p:cNvPr id="284" name="Google Shape;284;p1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i="1"/>
              <a:t>להקריא. </a:t>
            </a:r>
            <a:endParaRPr i="1"/>
          </a:p>
        </p:txBody>
      </p:sp>
      <p:sp>
        <p:nvSpPr>
          <p:cNvPr id="295" name="Google Shape;295;p1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>
                <a:highlight>
                  <a:srgbClr val="FFFF00"/>
                </a:highlight>
              </a:rPr>
              <a:t>להראות את תוצאות ההתנסות בהקלטה</a:t>
            </a:r>
            <a:r>
              <a:rPr lang="he-IL" dirty="0">
                <a:highlight>
                  <a:srgbClr val="FFFF00"/>
                </a:highlight>
              </a:rPr>
              <a:t>, </a:t>
            </a:r>
            <a:r>
              <a:rPr lang="x-none" dirty="0">
                <a:highlight>
                  <a:srgbClr val="FFFF00"/>
                </a:highlight>
              </a:rPr>
              <a:t>ולתאר:</a:t>
            </a:r>
            <a:endParaRPr dirty="0">
              <a:highlight>
                <a:srgbClr val="FFFF00"/>
              </a:highlight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הכוס הראשונה</a:t>
            </a:r>
            <a:r>
              <a:rPr lang="he-IL" dirty="0"/>
              <a:t>, </a:t>
            </a:r>
            <a:r>
              <a:rPr lang="x-none" dirty="0"/>
              <a:t>לתוכה הוספנו מלח</a:t>
            </a:r>
            <a:r>
              <a:rPr lang="he-IL" dirty="0"/>
              <a:t>, </a:t>
            </a:r>
            <a:r>
              <a:rPr lang="x-none" dirty="0"/>
              <a:t>המלח התמוסס לחלוטין</a:t>
            </a:r>
            <a:r>
              <a:rPr lang="he-IL" dirty="0"/>
              <a:t>, </a:t>
            </a:r>
            <a:r>
              <a:rPr lang="x-none" dirty="0"/>
              <a:t>וכעת לא ניתן להבחין לפי המראה שיש כאן שני חומרים</a:t>
            </a:r>
            <a:r>
              <a:rPr lang="he-IL" dirty="0"/>
              <a:t>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לעומת זאת</a:t>
            </a:r>
            <a:r>
              <a:rPr lang="he-IL" dirty="0"/>
              <a:t>, </a:t>
            </a:r>
            <a:r>
              <a:rPr lang="x-none" dirty="0"/>
              <a:t>בכוס השניה</a:t>
            </a:r>
            <a:r>
              <a:rPr lang="he-IL" dirty="0"/>
              <a:t>, </a:t>
            </a:r>
            <a:r>
              <a:rPr lang="x-none" dirty="0"/>
              <a:t>בה הוספננו קמח</a:t>
            </a:r>
            <a:r>
              <a:rPr lang="he-IL" dirty="0"/>
              <a:t>, </a:t>
            </a:r>
            <a:r>
              <a:rPr lang="x-none" dirty="0"/>
              <a:t>חלק מהקמח שקע לקרקעית הכוס וניתן להבחין בכך שיש כאן שני חומרים.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כיצד נקרא לתערובות האלה?</a:t>
            </a:r>
            <a:endParaRPr dirty="0"/>
          </a:p>
        </p:txBody>
      </p:sp>
      <p:sp>
        <p:nvSpPr>
          <p:cNvPr id="303" name="Google Shape;303;p2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i="1"/>
              <a:t>להקריא</a:t>
            </a:r>
            <a:endParaRPr i="1"/>
          </a:p>
        </p:txBody>
      </p:sp>
      <p:sp>
        <p:nvSpPr>
          <p:cNvPr id="311" name="Google Shape;311;p2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כעת נלמד על תמיסות</a:t>
            </a:r>
            <a:r>
              <a:rPr lang="he-IL" dirty="0"/>
              <a:t>, </a:t>
            </a:r>
            <a:r>
              <a:rPr lang="x-none" dirty="0"/>
              <a:t> שהן למעשה תערובות אחידות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כאשר ערבבתם מים ומלח יצרתם תמיסת מלח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תמיסה היא תערובת שבסיסה נוזל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בתמיסה שלנו המים היו המרכיב העיקרי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המלח המוצק התמוסס במים הנוזלים.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למרכיב העיקרי אנחנו קוראים</a:t>
            </a:r>
            <a:r>
              <a:rPr lang="x-none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ממס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ולחומר שמערבבים פנימה אנחנו קוראים </a:t>
            </a:r>
            <a:r>
              <a:rPr lang="x-none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מומס</a:t>
            </a:r>
            <a:r>
              <a:rPr lang="he-IL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26" name="Google Shape;326;p2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אתם מכירים הרבה מאוד תמיסות בחיי היום יום</a:t>
            </a:r>
            <a:r>
              <a:rPr lang="he-IL" dirty="0"/>
              <a:t>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כוס תה </a:t>
            </a:r>
            <a:r>
              <a:rPr lang="he-IL" dirty="0"/>
              <a:t>- </a:t>
            </a:r>
            <a:r>
              <a:rPr lang="x-none" dirty="0"/>
              <a:t>התה למעשה תמיסה</a:t>
            </a:r>
            <a:r>
              <a:rPr lang="he-IL" dirty="0"/>
              <a:t>, </a:t>
            </a:r>
            <a:r>
              <a:rPr lang="x-none" dirty="0"/>
              <a:t>כך גם השוקו או הקפה</a:t>
            </a:r>
            <a:r>
              <a:rPr lang="he-IL" dirty="0"/>
              <a:t>. </a:t>
            </a:r>
            <a:r>
              <a:rPr lang="x-none" dirty="0"/>
              <a:t>בכולם הממס הוא המים ובתוכם מומסים בהם חומרים שונים כמו קפה</a:t>
            </a:r>
            <a:r>
              <a:rPr lang="he-IL" dirty="0"/>
              <a:t>, </a:t>
            </a:r>
            <a:r>
              <a:rPr lang="x-none" dirty="0"/>
              <a:t>שוקו או סוכר.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גם הדבש והחלב הן תמיסות</a:t>
            </a:r>
            <a:r>
              <a:rPr lang="he-IL" dirty="0"/>
              <a:t>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ישנם גם חומרי ניקוי רבים שהם תמיסות</a:t>
            </a:r>
            <a:r>
              <a:rPr lang="he-IL" dirty="0"/>
              <a:t>, </a:t>
            </a:r>
            <a:r>
              <a:rPr lang="x-none" dirty="0"/>
              <a:t>למשל</a:t>
            </a:r>
            <a:r>
              <a:rPr lang="he-IL" dirty="0"/>
              <a:t>: </a:t>
            </a:r>
            <a:r>
              <a:rPr lang="x-none" dirty="0"/>
              <a:t>חומר לניקוי חלונות</a:t>
            </a:r>
            <a:r>
              <a:rPr lang="he-IL" dirty="0"/>
              <a:t>, </a:t>
            </a:r>
            <a:r>
              <a:rPr lang="x-none" dirty="0"/>
              <a:t>מרכך כביסה ועוד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גם השמפו והסבון הנוזלי הן תמיסות</a:t>
            </a:r>
            <a:r>
              <a:rPr lang="he-IL" dirty="0"/>
              <a:t>, </a:t>
            </a:r>
            <a:r>
              <a:rPr lang="x-none" dirty="0"/>
              <a:t> וכך למעשה הרבה ממוצרי ההגיינה.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35" name="Google Shape;335;p2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איך אתם אוהבים לשתות את כוס התה שלכם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ללא סוכר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אולי עם חצי כפית סוכר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אולי עם כפית או יותר?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50" name="Google Shape;350;p2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בואו נשווה בין כוס תה עם כפית סוכר ובין כוס תה עם שתי כפיות סוכר.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מי הממס שלנו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כמובן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המים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והמומסים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יש לנו כאן את התה הוא המומס הראשון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אבל נתרכז כעת במומס השני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הסוכר.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מה ההבדל בין שתי כוסות התה שיתקבלו כאן?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כמובן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תה אחד יהיה מתוק יותר מהשני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כמות הסוכר בו תהיה גבוהה יותר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60" name="Google Shape;360;p26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כאשר כמות המומס קטנה יחסית זוהי תמיסה מהולה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וכאשר כמות המומס גדולה יחסית זוהי תמיסה מרוכזת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373" name="Google Shape;373;p2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מי הים גם הם תערובת נוזלית או כפי שלמדנו כעת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תמיסות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אם נשווה בין הים התיכון לים המלח.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מה יהיה ההבדל?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כמובן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בים המלח כמות המלח גדולה יותר יחסית לכמותו בים התיכון.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אז כיצד נקרא לתמיסה בים המלח?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90" name="Google Shape;390;p2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אתם צודקים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בים המלח התמיסה מרוכזת יחסית לתמיסה בים התיכון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402" name="Google Shape;402;p2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האם אתם חושבים שניתן ליצור תמיסה עם כמות של ממס בלתי מוגבלת?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למשל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כמה כפיות סוכר נוכל להמיס בתוך כוס מים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כתבו את השערתכם במחברת.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6" name="Google Shape;416;p3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בואו נבדוק זאת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בצעו את ההתנסות ביחד איתי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(לבצע את הניסוי תוך כדי הסרטה ו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סביר מה עושים תוך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כדי ביצוע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כמה סוכר הצלחתם להמיס במים?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27" name="Google Shape;427;p3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מה למדנו מההתנסות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ראינו שהמסיסות היא מוגבלת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לא ניתן להמיס כמות  אינסופית של סוכר.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כאשר אנחנו מגיעים לגבול המסיסות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רואים שהמומס מתחיל לשקוע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אנחנו אומרים שהתמיסה רוויה.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כלומר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היא מכילה את הכמות הכי גדולה של המומס שאפשר.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מכירים את המילה רוויה בעברית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אנחנו משתמשים למשל כשאנחנו אומרים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שתו לרוויה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כלומר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שתו עד שתרגישו שאינכם צמאים יותר.</a:t>
            </a:r>
            <a:endParaRPr dirty="0"/>
          </a:p>
        </p:txBody>
      </p:sp>
      <p:sp>
        <p:nvSpPr>
          <p:cNvPr id="437" name="Google Shape;437;p3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33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למדנו עד עכשיו על תערובות ויצרנו תערובות</a:t>
            </a:r>
            <a:r>
              <a:rPr lang="he-IL" dirty="0"/>
              <a:t>, </a:t>
            </a:r>
            <a:r>
              <a:rPr lang="x-none" dirty="0"/>
              <a:t>אך האם לדעתכם ניתן להפריד תערובות?</a:t>
            </a: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התבוננו שוב בתמונות שאתם כבר מכירים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האם תוכלו להפריד את מרכיבי סלט הירקות וסלט הפירות? ומה לגבי תערובת הקטניות?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סביר להניח שעם הרבה סבלנות וזמן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ואולי כלי עדין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תוכלו להפריד את הסלט למרכיביו או את סוגי הקטניות על פי המראה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הגודל או הצבע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זאת אמנם לא פעולה שיש לנו צורך לבצע כל הזמן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אבל היא אפשרית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אם האחים הקטנים שלכם לא אוהבים עגבניה בסלט נניח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אתם מפרידים להם את העגבניה משאר הסלט באמצעות תכונת הצבע או המראה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תכונה המאפשרת להפריד בין חומרים שונים בתערובת נקראת תכונה מפרידה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לחומרים יש תכונות שונות. לפעמים יש תכונות שבאמצעותן נוכל להפריד בין תערובות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לתכונה כזאת אנחנו קוראים תכונה מפרידה.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למשל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x-none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להקר</a:t>
            </a:r>
            <a:r>
              <a:rPr lang="he-IL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יא </a:t>
            </a:r>
            <a:r>
              <a:rPr lang="x-none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את הדוגמאות</a:t>
            </a:r>
            <a:endParaRPr i="1" dirty="0"/>
          </a:p>
        </p:txBody>
      </p:sp>
      <p:sp>
        <p:nvSpPr>
          <p:cNvPr id="460" name="Google Shape;460;p3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36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הנה שתי דוגמאות להפרדת תערובות שאנחנו מבצעים במטבח בתדירות גבוהה.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הראשונה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ניפוי קמח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אנחנו מפרידים את תערובת הקמח מכל מיני מזיקים שיכולים להיות בה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בעזרת נפה אנחנו  מנפים את הקמח כדי שחס וחלילה לא נאכל קמח נגוע.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ומה לגבי הפסטה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לאחר הבישול יש לנו תערובת של מים ופסטה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אם נרצה להפריד בין המים לפסטה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נשתמש במסננת.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מה משותף לשתי שיטות ההפרדה האלה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36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37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בשני המקרים אנחנו משתמשים בתכונה דומה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הגודל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מה שגדול מהפתחים של הנפה או המסננת ישאר בתוך המסננת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ומה שקטן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יעבור.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זו הסיבה שאנחנו משתמשים בנפת משי במטבח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בנפת משי גודל החורים מאוד קטן וחרקים לא עוברים דרכה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38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תראו</a:t>
            </a:r>
            <a:r>
              <a:rPr lang="he-IL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את התערובת שיש לי בצלחת. (לבצע את ההתנסות תוך כדי הסרטה). 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יש כאן שני חומרים מעורבבים: אבקת ברזל וחול. האם תוכלו לחשוב על דרך הפרדה? העתיקו את התרשים למחברת.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39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יש</a:t>
            </a:r>
            <a:r>
              <a:rPr lang="he-IL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לנו כאן שני חומרים, שאחד מהם הוא ברזל. אחת התכונות הייחודיות לברזל הוא המשיכה שלו למגנט. אם נקרב את המגנט לתערובת נוכל להפריד אותה.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באמצעות תכונה מפרידה זו (לבצע)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42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כיון</a:t>
            </a:r>
            <a:r>
              <a:rPr lang="he-IL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שצפיפות הנפט קטנה מצפיפות מי הים,  הנפט צף על פני המים וכך הצליחו לשאוב בקלות יחסית את הנפט ולמנוע פגיעה בבעלי חיים.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43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לפניכם שיטות הפרדה ותכונות מפרידות. התאימו ביניהן.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44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לפניכם שיטות הפרדה ותכונות מפרידות. התאימו ביניהן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45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87630618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g87630618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ישנם גורמים שונים המשפיעים על המסיסות.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אחד הגורמים המשפיעים על מהירות ההמסה של סוכר היא</a:t>
            </a:r>
            <a:r>
              <a:rPr lang="x-none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הטמפרטורה</a:t>
            </a: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בניסוי הבא תבדקו</a:t>
            </a:r>
            <a:r>
              <a:rPr lang="x-none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כיצד הטמפרטורה משפיעה על </a:t>
            </a:r>
            <a:r>
              <a:rPr lang="he-IL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מהירות</a:t>
            </a:r>
            <a:r>
              <a:rPr lang="x-none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ההמסה של סוכר במי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ם.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876306182a_0_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46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876306182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g876306182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.להקריא את השקף</a:t>
            </a:r>
            <a:r>
              <a:rPr lang="he-IL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ולבצע</a:t>
            </a:r>
            <a:r>
              <a:rPr lang="he-IL" i="1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את ההתנסות תוך כדי הסרטה</a:t>
            </a:r>
            <a:endParaRPr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876306182a_0_6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47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76306182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g876306182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להקריא את השקף</a:t>
            </a:r>
            <a:r>
              <a:rPr lang="he-IL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להדגיש</a:t>
            </a:r>
            <a:r>
              <a:rPr lang="he-IL" i="1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את הגורמים הקבועים. נקפיד שכמות המים בכוסות תהיה שווה על מנת שיהיה בידוד משתנים</a:t>
            </a:r>
            <a:endParaRPr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876306182a_0_1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48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876306182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876306182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נארגן בטבלה את תוצאות</a:t>
            </a:r>
            <a:r>
              <a:rPr lang="he-IL" baseline="0" dirty="0"/>
              <a:t> הניסוי </a:t>
            </a:r>
            <a:r>
              <a:rPr lang="x-none" dirty="0"/>
              <a:t>.</a:t>
            </a:r>
            <a:endParaRPr dirty="0"/>
          </a:p>
        </p:txBody>
      </p:sp>
      <p:sp>
        <p:nvSpPr>
          <p:cNvPr id="537" name="Google Shape;537;g876306182a_0_1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/>
              <a:t>50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76306182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76306182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כתבו את המסקנה העולה מתוצאות הניסוי,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כיצד טמפרטורת המים משפיעה על התמוססות הסוכר</a:t>
            </a:r>
            <a:r>
              <a:rPr lang="he-IL" dirty="0"/>
              <a:t>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ככל שהמים חמים יותר אז התמוססות הסוכר מהירה יותר או</a:t>
            </a:r>
            <a:r>
              <a:rPr lang="he-IL" dirty="0"/>
              <a:t> </a:t>
            </a:r>
            <a:r>
              <a:rPr lang="x-none" dirty="0"/>
              <a:t>איטית יותר.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 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5" name="Google Shape;545;g876306182a_0_26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/>
              <a:t>51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876306182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876306182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לסיום – שאלה למחשבה (להקריא)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למעשה,</a:t>
            </a:r>
            <a:r>
              <a:rPr lang="he-IL" baseline="0" dirty="0"/>
              <a:t> אתם בוודאי יודעים שהמסקנה שלנו מוגבלת לניסוי המסוים הזה שערכנו.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/>
              <a:t>אם נרצה להסיק מסקנה לגבי חומר אחר יש צורך בביצוע ניסוי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/>
              <a:t>ת</a:t>
            </a:r>
            <a:r>
              <a:rPr lang="he-IL" dirty="0"/>
              <a:t>וכלו</a:t>
            </a:r>
            <a:r>
              <a:rPr lang="he-IL" baseline="0" dirty="0"/>
              <a:t> לחזור על הניסוי ולבדוק השערתכם עם מגוון חומרים: פטל, מלח, צבע מאכל ועוד.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/>
              <a:t>בהצלחה!</a:t>
            </a:r>
            <a:endParaRPr dirty="0"/>
          </a:p>
        </p:txBody>
      </p:sp>
      <p:sp>
        <p:nvSpPr>
          <p:cNvPr id="552" name="Google Shape;552;g876306182a_0_3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/>
              <a:t>52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ולפני שנתחיל התבוננו בתמונות וחשבו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מה משותף לסלט ירקות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פחית שתיה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he-IL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מיץ תפוזים,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צלחת חמין,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סלט פירות ושוקו?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להמתין רגע לחשיבה.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כדי לחדד את השאלה חשבו 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מה מרכיב כל אחת מהדוגמאות.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למשל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סלט הירקות מורכב מעבגניות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מלפפונים וירקות נוספים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כולם מעורבבים יחד.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ומה לגבי תמונת השעועית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נכון מאו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ד,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גם כאן מעורבבים סוגים שונים של שעועית יחד.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בחיי היום יום אנו מערבבים חומרים כל הזמ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ן,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לדוגמה: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סלט של ירקות שונים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מלפפונים</a:t>
            </a:r>
            <a:r>
              <a:rPr lang="x-none" dirty="0">
                <a:solidFill>
                  <a:srgbClr val="000000"/>
                </a:solidFill>
              </a:rPr>
              <a:t> ועגבניות</a:t>
            </a:r>
            <a:r>
              <a:rPr lang="he-IL" dirty="0">
                <a:solidFill>
                  <a:srgbClr val="000000"/>
                </a:solidFill>
              </a:rPr>
              <a:t>, </a:t>
            </a:r>
            <a:r>
              <a:rPr lang="x-none" dirty="0">
                <a:solidFill>
                  <a:srgbClr val="000000"/>
                </a:solidFill>
              </a:rPr>
              <a:t>מים עם פטל</a:t>
            </a:r>
            <a:r>
              <a:rPr lang="he-IL" dirty="0">
                <a:solidFill>
                  <a:srgbClr val="000000"/>
                </a:solidFill>
              </a:rPr>
              <a:t>, </a:t>
            </a:r>
            <a:r>
              <a:rPr lang="x-none" dirty="0">
                <a:solidFill>
                  <a:srgbClr val="000000"/>
                </a:solidFill>
              </a:rPr>
              <a:t>אבקת שוקו עם חלב ועוד.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כך למעשה אנו יוצרים תערובת של חומרים שונים.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רובם של החומרים סביבנו הם תערובות.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האדמה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האויר</a:t>
            </a:r>
            <a:r>
              <a:rPr lang="he-I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הים ועוד</a:t>
            </a:r>
            <a:r>
              <a:rPr lang="he-IL" dirty="0">
                <a:solidFill>
                  <a:schemeClr val="dk1"/>
                </a:solidFill>
                <a:latin typeface="Calibri"/>
                <a:ea typeface="Arial"/>
                <a:cs typeface="Calibri"/>
                <a:sym typeface="Calibri"/>
              </a:rPr>
              <a:t>.</a:t>
            </a:r>
            <a:endParaRPr dirty="0"/>
          </a:p>
          <a:p>
            <a:pPr marL="0" lvl="0" indent="0" algn="r" rtl="1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אז מהי בעצם תערובת?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תערובת היא חומר שמכיל לפחות שני סוגים של חומרים או יותר המעורבבים יחד</a:t>
            </a:r>
            <a:r>
              <a:rPr lang="he-IL" dirty="0"/>
              <a:t>,</a:t>
            </a:r>
            <a:r>
              <a:rPr lang="he-IL" baseline="0" dirty="0"/>
              <a:t> </a:t>
            </a:r>
            <a:r>
              <a:rPr lang="x-none" dirty="0"/>
              <a:t>כאשר כל חומר שומר על תכונותיו המקוריות.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נחזור לארבע הדוגמאות שהתחלנו איתן</a:t>
            </a:r>
            <a:r>
              <a:rPr lang="he-IL" dirty="0"/>
              <a:t>: </a:t>
            </a:r>
            <a:r>
              <a:rPr lang="x-none" dirty="0"/>
              <a:t>סלט ירקות</a:t>
            </a:r>
            <a:r>
              <a:rPr lang="he-IL" dirty="0"/>
              <a:t>, </a:t>
            </a:r>
            <a:r>
              <a:rPr lang="x-none" dirty="0"/>
              <a:t>שוקו</a:t>
            </a:r>
            <a:r>
              <a:rPr lang="he-IL" dirty="0"/>
              <a:t>, </a:t>
            </a:r>
            <a:r>
              <a:rPr lang="x-none" dirty="0"/>
              <a:t>סלט פירות ומיץ תפוזים</a:t>
            </a:r>
            <a:r>
              <a:rPr lang="he-IL" dirty="0"/>
              <a:t>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נסו לחשוב על דרך למיון התערובות לשתי קבוצות.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כתבו במחברת את כותרות הקבוצות ואת דרך המיון שלכם.</a:t>
            </a:r>
            <a:endParaRPr dirty="0"/>
          </a:p>
        </p:txBody>
      </p:sp>
      <p:sp>
        <p:nvSpPr>
          <p:cNvPr id="197" name="Google Shape;197;p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יש מספר דרכים למיין תערובות</a:t>
            </a:r>
            <a:r>
              <a:rPr lang="he-IL" dirty="0"/>
              <a:t>: </a:t>
            </a:r>
            <a:r>
              <a:rPr lang="x-none" dirty="0"/>
              <a:t>אפשר למשל למיין אותן לפי צבעים</a:t>
            </a:r>
            <a:r>
              <a:rPr lang="he-IL" dirty="0"/>
              <a:t>, </a:t>
            </a:r>
            <a:r>
              <a:rPr lang="x-none" dirty="0"/>
              <a:t>לפי מצבי צבירה</a:t>
            </a:r>
            <a:r>
              <a:rPr lang="he-IL" dirty="0"/>
              <a:t>, </a:t>
            </a:r>
            <a:r>
              <a:rPr lang="x-none" dirty="0"/>
              <a:t>לפי מקור החומרים ועוד</a:t>
            </a:r>
            <a:r>
              <a:rPr lang="he-IL" dirty="0"/>
              <a:t>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בהדגמה הזאת נדבר על שיטת מיון לפי מראה</a:t>
            </a:r>
            <a:r>
              <a:rPr lang="he-IL" dirty="0"/>
              <a:t>, </a:t>
            </a:r>
            <a:r>
              <a:rPr lang="x-none" dirty="0"/>
              <a:t>התבוננו בסלט הירקות ובסלט הפירות</a:t>
            </a:r>
            <a:r>
              <a:rPr lang="he-IL" dirty="0"/>
              <a:t>, </a:t>
            </a:r>
            <a:r>
              <a:rPr lang="x-none" dirty="0"/>
              <a:t>האם אתם מצליחים לזהות בעין ממה מורכבות התערובות האלה</a:t>
            </a:r>
            <a:r>
              <a:rPr lang="he-IL" dirty="0"/>
              <a:t>?</a:t>
            </a:r>
            <a:r>
              <a:rPr lang="x-none" dirty="0"/>
              <a:t> 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ומה לגבי השוקו ומיץ התפוזים</a:t>
            </a:r>
            <a:r>
              <a:rPr lang="he-IL" dirty="0"/>
              <a:t>?</a:t>
            </a:r>
            <a:r>
              <a:rPr lang="x-none" dirty="0"/>
              <a:t> קשה יותר נכון</a:t>
            </a:r>
            <a:r>
              <a:rPr lang="he-IL" dirty="0"/>
              <a:t>?</a:t>
            </a:r>
            <a:r>
              <a:rPr lang="x-none" dirty="0"/>
              <a:t> לא ניתן לקבוע על פי המראה מה</a:t>
            </a:r>
            <a:r>
              <a:rPr lang="he-IL" dirty="0"/>
              <a:t>י</a:t>
            </a:r>
            <a:r>
              <a:rPr lang="x-none" dirty="0"/>
              <a:t> תכולת התערובות האלה</a:t>
            </a:r>
            <a:r>
              <a:rPr lang="he-IL" dirty="0"/>
              <a:t>.</a:t>
            </a:r>
            <a:r>
              <a:rPr lang="x-none" dirty="0"/>
              <a:t> </a:t>
            </a:r>
            <a:endParaRPr dirty="0"/>
          </a:p>
        </p:txBody>
      </p:sp>
      <p:sp>
        <p:nvSpPr>
          <p:cNvPr id="208" name="Google Shape;208;p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 - מערכת שידורים לאומית">
  <p:cSld name="שער - מערכת שידורים לאומית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356361" y="6875979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 ושתי תמונות">
  <p:cSld name="כותרת ראשית ושתי תמונות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"/>
          <p:cNvSpPr>
            <a:spLocks noGrp="1"/>
          </p:cNvSpPr>
          <p:nvPr>
            <p:ph type="pic" idx="2"/>
          </p:nvPr>
        </p:nvSpPr>
        <p:spPr>
          <a:xfrm>
            <a:off x="594360" y="1310640"/>
            <a:ext cx="451104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1"/>
          <p:cNvSpPr/>
          <p:nvPr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4" name="Google Shape;134;p11"/>
          <p:cNvSpPr/>
          <p:nvPr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5" name="Google Shape;135;p11"/>
          <p:cNvSpPr/>
          <p:nvPr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6" name="Google Shape;136;p11"/>
          <p:cNvSpPr/>
          <p:nvPr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7" name="Google Shape;137;p11"/>
          <p:cNvSpPr>
            <a:spLocks noGrp="1"/>
          </p:cNvSpPr>
          <p:nvPr>
            <p:ph type="pic" idx="3"/>
          </p:nvPr>
        </p:nvSpPr>
        <p:spPr>
          <a:xfrm>
            <a:off x="5372315" y="1310640"/>
            <a:ext cx="451104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9" name="Google Shape;139;p11"/>
          <p:cNvSpPr/>
          <p:nvPr/>
        </p:nvSpPr>
        <p:spPr>
          <a:xfrm>
            <a:off x="-1356361" y="6889426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0" name="Google Shape;140;p11"/>
          <p:cNvSpPr/>
          <p:nvPr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1" name="Google Shape;141;p11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2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45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טי השיעור, מקצוע ומורה">
  <p:cSld name="פרטי השיעור, מקצוע ומורה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-1356361" y="6875979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3"/>
          <p:cNvSpPr/>
          <p:nvPr/>
        </p:nvSpPr>
        <p:spPr>
          <a:xfrm rot="5400000">
            <a:off x="10107940" y="1972518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0" name="Google Shape;40;p3"/>
          <p:cNvSpPr txBox="1"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  <a:defRPr sz="66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36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body" idx="2"/>
          </p:nvPr>
        </p:nvSpPr>
        <p:spPr>
          <a:xfrm>
            <a:off x="696000" y="3655832"/>
            <a:ext cx="1080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/>
          <p:nvPr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 i="0" u="none" strike="noStrike" cap="none">
                <a:solidFill>
                  <a:srgbClr val="A5A5A5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 i="0" u="none" strike="noStrike" cap="none">
              <a:solidFill>
                <a:srgbClr val="A5A5A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 פריסה 3" type="obj">
  <p:cSld name="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024128" y="1049185"/>
            <a:ext cx="8031962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-1356361" y="6889426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2" name="Google Shape;52;p4"/>
          <p:cNvSpPr/>
          <p:nvPr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4" name="Google Shape;54;p4"/>
          <p:cNvSpPr txBox="1"/>
          <p:nvPr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 i="0" u="none" strike="noStrike" cap="none">
                <a:solidFill>
                  <a:srgbClr val="D8D8D8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 i="0" u="none" strike="noStrike" cap="none">
              <a:solidFill>
                <a:srgbClr val="D8D8D8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/>
          <p:nvPr/>
        </p:nvSpPr>
        <p:spPr>
          <a:xfrm>
            <a:off x="212943" y="1396870"/>
            <a:ext cx="14129222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ctrTitle"/>
          </p:nvPr>
        </p:nvSpPr>
        <p:spPr>
          <a:xfrm>
            <a:off x="696000" y="1919888"/>
            <a:ext cx="1080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-1356361" y="6889426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4" name="Google Shape;64;p5"/>
          <p:cNvSpPr/>
          <p:nvPr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6" name="Google Shape;66;p5"/>
          <p:cNvSpPr txBox="1"/>
          <p:nvPr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 i="0" u="none" strike="noStrike" cap="none">
                <a:solidFill>
                  <a:srgbClr val="A5A5A5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 i="0" u="none" strike="noStrike" cap="none">
              <a:solidFill>
                <a:srgbClr val="A5A5A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1461052" y="3409122"/>
            <a:ext cx="9203635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 פריסה 4">
  <p:cSld name="כותרת בלבד פריסה 4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/>
          <p:nvPr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1" name="Google Shape;71;p6"/>
          <p:cNvSpPr/>
          <p:nvPr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" name="Google Shape;72;p6"/>
          <p:cNvSpPr/>
          <p:nvPr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4" name="Google Shape;74;p6"/>
          <p:cNvSpPr/>
          <p:nvPr/>
        </p:nvSpPr>
        <p:spPr>
          <a:xfrm rot="5400000">
            <a:off x="9360284" y="2733622"/>
            <a:ext cx="6987520" cy="1297194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5" name="Google Shape;75;p6"/>
          <p:cNvSpPr txBox="1"/>
          <p:nvPr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 i="0" u="none" strike="noStrike" cap="none">
                <a:solidFill>
                  <a:srgbClr val="D8D8D8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 i="0" u="none" strike="noStrike" cap="none">
              <a:solidFill>
                <a:srgbClr val="D8D8D8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6" name="Google Shape;76;p6"/>
          <p:cNvSpPr/>
          <p:nvPr/>
        </p:nvSpPr>
        <p:spPr>
          <a:xfrm rot="-54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7" name="Google Shape;77;p6"/>
          <p:cNvSpPr/>
          <p:nvPr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8" name="Google Shape;78;p6"/>
          <p:cNvSpPr/>
          <p:nvPr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2951578" y="121216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 פריסה 1">
  <p:cSld name="כותרת ותוכן פריסה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/>
          <p:nvPr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2" name="Google Shape;82;p7"/>
          <p:cNvSpPr/>
          <p:nvPr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3" name="Google Shape;83;p7"/>
          <p:cNvSpPr txBox="1">
            <a:spLocks noGrp="1"/>
          </p:cNvSpPr>
          <p:nvPr>
            <p:ph type="body" idx="1"/>
          </p:nvPr>
        </p:nvSpPr>
        <p:spPr>
          <a:xfrm>
            <a:off x="515273" y="998859"/>
            <a:ext cx="11161453" cy="406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"/>
          <p:cNvSpPr/>
          <p:nvPr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6" name="Google Shape;86;p7"/>
          <p:cNvSpPr/>
          <p:nvPr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7" name="Google Shape;87;p7"/>
          <p:cNvSpPr/>
          <p:nvPr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8" name="Google Shape;88;p7"/>
          <p:cNvSpPr/>
          <p:nvPr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9" name="Google Shape;89;p7"/>
          <p:cNvSpPr txBox="1"/>
          <p:nvPr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>
                <a:solidFill>
                  <a:srgbClr val="A5A5A5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>
              <a:solidFill>
                <a:srgbClr val="A5A5A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 פריסה 2">
  <p:cSld name="כותרת ותוכן פריסה 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1"/>
          </p:nvPr>
        </p:nvSpPr>
        <p:spPr>
          <a:xfrm>
            <a:off x="515273" y="1024128"/>
            <a:ext cx="1116145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 rtl="1">
              <a:spcBef>
                <a:spcPts val="600"/>
              </a:spcBef>
              <a:spcAft>
                <a:spcPts val="0"/>
              </a:spcAft>
              <a:buClr>
                <a:srgbClr val="12B4BC"/>
              </a:buClr>
              <a:buSzPts val="3000"/>
              <a:buNone/>
              <a:defRPr sz="30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2"/>
          </p:nvPr>
        </p:nvSpPr>
        <p:spPr>
          <a:xfrm>
            <a:off x="515273" y="1567973"/>
            <a:ext cx="11161453" cy="352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6" name="Google Shape;96;p8"/>
          <p:cNvSpPr/>
          <p:nvPr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" name="Google Shape;97;p8"/>
          <p:cNvSpPr/>
          <p:nvPr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8" name="Google Shape;98;p8"/>
          <p:cNvSpPr/>
          <p:nvPr/>
        </p:nvSpPr>
        <p:spPr>
          <a:xfrm>
            <a:off x="9323387" y="5555326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8679109" y="6024163"/>
            <a:ext cx="4127100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0" name="Google Shape;100;p8"/>
          <p:cNvSpPr txBox="1"/>
          <p:nvPr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>
                <a:solidFill>
                  <a:srgbClr val="A5A5A5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>
              <a:solidFill>
                <a:srgbClr val="A5A5A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1" name="Google Shape;101;p8"/>
          <p:cNvSpPr/>
          <p:nvPr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2" name="Google Shape;102;p8"/>
          <p:cNvSpPr/>
          <p:nvPr/>
        </p:nvSpPr>
        <p:spPr>
          <a:xfrm rot="5400000">
            <a:off x="10107940" y="1954539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3" name="Google Shape;103;p8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 פריסה 5">
  <p:cSld name="כותרת ותוכן פריסה 5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"/>
          <p:cNvSpPr/>
          <p:nvPr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6" name="Google Shape;106;p9"/>
          <p:cNvSpPr txBox="1"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1"/>
          </p:nvPr>
        </p:nvSpPr>
        <p:spPr>
          <a:xfrm>
            <a:off x="1026926" y="1025601"/>
            <a:ext cx="9802368" cy="431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600"/>
              </a:spcBef>
              <a:spcAft>
                <a:spcPts val="0"/>
              </a:spcAft>
              <a:buClr>
                <a:srgbClr val="12B4BC"/>
              </a:buClr>
              <a:buSzPts val="3000"/>
              <a:buNone/>
              <a:defRPr sz="30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body" idx="2"/>
          </p:nvPr>
        </p:nvSpPr>
        <p:spPr>
          <a:xfrm>
            <a:off x="1026927" y="1710442"/>
            <a:ext cx="8212766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9" name="Google Shape;109;p9"/>
          <p:cNvSpPr/>
          <p:nvPr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0" name="Google Shape;110;p9"/>
          <p:cNvSpPr/>
          <p:nvPr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1" name="Google Shape;111;p9"/>
          <p:cNvSpPr/>
          <p:nvPr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2" name="Google Shape;112;p9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3" name="Google Shape;113;p9"/>
          <p:cNvSpPr/>
          <p:nvPr/>
        </p:nvSpPr>
        <p:spPr>
          <a:xfrm>
            <a:off x="-1356361" y="6889426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9"/>
          <p:cNvSpPr/>
          <p:nvPr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5" name="Google Shape;115;p9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6" name="Google Shape;116;p9"/>
          <p:cNvSpPr txBox="1"/>
          <p:nvPr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>
                <a:solidFill>
                  <a:srgbClr val="A5A5A5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>
              <a:solidFill>
                <a:srgbClr val="A5A5A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וידאו על מסך מלא">
  <p:cSld name="וידאו על מסך מלא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/>
          <p:nvPr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9" name="Google Shape;119;p10"/>
          <p:cNvSpPr>
            <a:spLocks noGrp="1"/>
          </p:cNvSpPr>
          <p:nvPr>
            <p:ph type="media" idx="2"/>
          </p:nvPr>
        </p:nvSpPr>
        <p:spPr>
          <a:xfrm>
            <a:off x="363416" y="639717"/>
            <a:ext cx="11465168" cy="612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rgbClr val="192A7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0" name="Google Shape;120;p10"/>
          <p:cNvSpPr txBox="1">
            <a:spLocks noGrp="1"/>
          </p:cNvSpPr>
          <p:nvPr>
            <p:ph type="body" idx="1"/>
          </p:nvPr>
        </p:nvSpPr>
        <p:spPr>
          <a:xfrm>
            <a:off x="363416" y="95349"/>
            <a:ext cx="8074879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480"/>
              </a:spcBef>
              <a:spcAft>
                <a:spcPts val="0"/>
              </a:spcAft>
              <a:buClr>
                <a:srgbClr val="192A72"/>
              </a:buClr>
              <a:buSzPts val="2400"/>
              <a:buFont typeface="Varela Round"/>
              <a:buNone/>
              <a:defRPr sz="24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2" name="Google Shape;122;p10"/>
          <p:cNvSpPr/>
          <p:nvPr/>
        </p:nvSpPr>
        <p:spPr>
          <a:xfrm>
            <a:off x="-1356361" y="6875979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3" name="Google Shape;123;p10"/>
          <p:cNvSpPr/>
          <p:nvPr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4" name="Google Shape;124;p10"/>
          <p:cNvSpPr/>
          <p:nvPr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5" name="Google Shape;125;p10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6" name="Google Shape;126;p10"/>
          <p:cNvSpPr/>
          <p:nvPr/>
        </p:nvSpPr>
        <p:spPr>
          <a:xfrm>
            <a:off x="-1356361" y="6889426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7" name="Google Shape;127;p10"/>
          <p:cNvSpPr/>
          <p:nvPr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8" name="Google Shape;128;p10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9" name="Google Shape;129;p10"/>
          <p:cNvSpPr txBox="1"/>
          <p:nvPr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600" b="0">
                <a:solidFill>
                  <a:srgbClr val="A5A5A5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600" b="0">
              <a:solidFill>
                <a:srgbClr val="A5A5A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  <a:defRPr sz="4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-1356361" y="6889426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7" name="Google Shape;17;p1"/>
          <p:cNvSpPr/>
          <p:nvPr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.xml"/><Relationship Id="rId11" Type="http://schemas.openxmlformats.org/officeDocument/2006/relationships/image" Target="../media/image27.png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8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 txBox="1">
            <a:spLocks noGrp="1"/>
          </p:cNvSpPr>
          <p:nvPr>
            <p:ph type="ctrTitle"/>
          </p:nvPr>
        </p:nvSpPr>
        <p:spPr>
          <a:xfrm>
            <a:off x="1" y="2760721"/>
            <a:ext cx="12192000" cy="133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David"/>
              <a:buNone/>
            </a:pPr>
            <a:r>
              <a:rPr lang="x-none">
                <a:latin typeface="David"/>
                <a:ea typeface="David"/>
                <a:cs typeface="David"/>
                <a:sym typeface="David"/>
              </a:rPr>
              <a:t>מערכת שיעורים למגזר החרדי</a:t>
            </a:r>
            <a:endParaRPr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47" name="Google Shape;147;p12"/>
          <p:cNvSpPr/>
          <p:nvPr/>
        </p:nvSpPr>
        <p:spPr>
          <a:xfrm>
            <a:off x="5443538" y="357188"/>
            <a:ext cx="1328737" cy="1743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"/>
          <p:cNvSpPr txBox="1"/>
          <p:nvPr/>
        </p:nvSpPr>
        <p:spPr>
          <a:xfrm>
            <a:off x="1176528" y="3045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מיון תערובות על פי מראה</a:t>
            </a:r>
            <a:endParaRPr sz="5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223" name="Google Shape;22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0759" y="4673275"/>
            <a:ext cx="2308212" cy="194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7290" y="4524007"/>
            <a:ext cx="1800225" cy="22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3252" y="4594695"/>
            <a:ext cx="217170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879" y="4594695"/>
            <a:ext cx="2008261" cy="194786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/>
          <p:cNvSpPr txBox="1"/>
          <p:nvPr/>
        </p:nvSpPr>
        <p:spPr>
          <a:xfrm>
            <a:off x="6492050" y="3132983"/>
            <a:ext cx="4684440" cy="1391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x-none" sz="3200" b="1" i="0" u="none" strike="noStrike" cap="none">
                <a:solidFill>
                  <a:schemeClr val="accent2"/>
                </a:solidFill>
                <a:latin typeface="David"/>
                <a:ea typeface="David"/>
                <a:cs typeface="David"/>
                <a:sym typeface="David"/>
              </a:rPr>
              <a:t>לא ניתן </a:t>
            </a:r>
            <a:r>
              <a:rPr lang="x-none" sz="3200" b="0" i="0" u="none" strike="noStrike" cap="none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להבחין בעין בין החומרים</a:t>
            </a:r>
            <a:endParaRPr sz="3200" b="0" i="0" u="none" strike="noStrike" cap="none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28" name="Google Shape;228;p21"/>
          <p:cNvSpPr txBox="1"/>
          <p:nvPr/>
        </p:nvSpPr>
        <p:spPr>
          <a:xfrm>
            <a:off x="457963" y="3131481"/>
            <a:ext cx="4684440" cy="139252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</a:pPr>
            <a:r>
              <a:rPr lang="x-none" sz="3200" b="1" i="0" u="none" strike="noStrike" cap="none" dirty="0">
                <a:solidFill>
                  <a:schemeClr val="accent6"/>
                </a:solidFill>
                <a:latin typeface="David"/>
                <a:ea typeface="David"/>
                <a:cs typeface="David"/>
                <a:sym typeface="David"/>
              </a:rPr>
              <a:t>ניתן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להבחין בעין בין החומרים</a:t>
            </a:r>
            <a:endParaRPr sz="3200" b="0" i="0" u="none" strike="noStrike" cap="none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29" name="Google Shape;229;p21"/>
          <p:cNvSpPr txBox="1"/>
          <p:nvPr/>
        </p:nvSpPr>
        <p:spPr>
          <a:xfrm>
            <a:off x="6492050" y="1740457"/>
            <a:ext cx="4684440" cy="80271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 b="0" i="0" u="none" strike="noStrike" cap="none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תערובת אחידה</a:t>
            </a:r>
            <a:endParaRPr sz="3200" b="0" i="0" u="none" strike="noStrike" cap="none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30" name="Google Shape;230;p21"/>
          <p:cNvSpPr txBox="1"/>
          <p:nvPr/>
        </p:nvSpPr>
        <p:spPr>
          <a:xfrm>
            <a:off x="457963" y="1740457"/>
            <a:ext cx="4684440" cy="80271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 b="0" i="0" u="none" strike="noStrike" cap="none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תערובת לא אחידה</a:t>
            </a:r>
            <a:endParaRPr sz="3200" b="0" i="0" u="none" strike="noStrike" cap="none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>
                <a:latin typeface="David"/>
                <a:ea typeface="David"/>
                <a:cs typeface="David"/>
                <a:sym typeface="David"/>
              </a:rPr>
              <a:t>אחידה או לא אחידה?</a:t>
            </a:r>
            <a:endParaRPr sz="54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36" name="Google Shape;236;p22"/>
          <p:cNvSpPr txBox="1">
            <a:spLocks noGrp="1"/>
          </p:cNvSpPr>
          <p:nvPr>
            <p:ph type="body" idx="1"/>
          </p:nvPr>
        </p:nvSpPr>
        <p:spPr>
          <a:xfrm>
            <a:off x="831667" y="872134"/>
            <a:ext cx="10984096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-3429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מיינו את התערובות הבאות על פי האחידות שלהן</a:t>
            </a:r>
            <a:endParaRPr/>
          </a:p>
          <a:p>
            <a:pPr marL="0" lvl="0" indent="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600"/>
              <a:buNone/>
            </a:pPr>
            <a:endParaRPr sz="3600">
              <a:latin typeface="David"/>
              <a:ea typeface="David"/>
              <a:cs typeface="David"/>
              <a:sym typeface="David"/>
            </a:endParaRPr>
          </a:p>
        </p:txBody>
      </p:sp>
      <p:graphicFrame>
        <p:nvGraphicFramePr>
          <p:cNvPr id="238" name="Google Shape;238;p22"/>
          <p:cNvGraphicFramePr/>
          <p:nvPr/>
        </p:nvGraphicFramePr>
        <p:xfrm>
          <a:off x="557213" y="1979999"/>
          <a:ext cx="11258550" cy="4421775"/>
        </p:xfrm>
        <a:graphic>
          <a:graphicData uri="http://schemas.openxmlformats.org/drawingml/2006/table">
            <a:tbl>
              <a:tblPr>
                <a:noFill/>
                <a:tableStyleId>{55BBDB0F-82B0-418E-AA48-CA25485EC686}</a:tableStyleId>
              </a:tblPr>
              <a:tblGrid>
                <a:gridCol w="360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4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4700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לא אחידה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אחידה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שם התערובת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 dirty="0">
                          <a:latin typeface="David"/>
                          <a:ea typeface="David"/>
                          <a:cs typeface="David"/>
                          <a:sym typeface="David"/>
                        </a:rPr>
                        <a:t>אבקת מרק</a:t>
                      </a:r>
                      <a:endParaRPr sz="3200" u="none" strike="noStrike" cap="none" dirty="0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 dirty="0">
                          <a:latin typeface="David"/>
                          <a:ea typeface="David"/>
                          <a:cs typeface="David"/>
                          <a:sym typeface="David"/>
                        </a:rPr>
                        <a:t>שוקולד למריחה</a:t>
                      </a:r>
                      <a:endParaRPr sz="3200" u="none" strike="noStrike" cap="none" dirty="0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 dirty="0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קטניות </a:t>
                      </a:r>
                      <a:endParaRPr sz="3200" u="none" strike="noStrike" cap="none" dirty="0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 dirty="0">
                          <a:latin typeface="David"/>
                          <a:ea typeface="David"/>
                          <a:cs typeface="David"/>
                          <a:sym typeface="David"/>
                        </a:rPr>
                        <a:t>נוזל לניקוי חלונות</a:t>
                      </a:r>
                      <a:endParaRPr sz="3200" u="none" strike="noStrike" cap="none" dirty="0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 dirty="0">
                          <a:latin typeface="David"/>
                          <a:ea typeface="David"/>
                          <a:cs typeface="David"/>
                          <a:sym typeface="David"/>
                        </a:rPr>
                        <a:t>משקה מוגז </a:t>
                      </a:r>
                      <a:endParaRPr sz="3200" u="none" strike="noStrike" cap="none" dirty="0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 dirty="0">
                          <a:latin typeface="David"/>
                          <a:ea typeface="David"/>
                          <a:cs typeface="David"/>
                          <a:sym typeface="David"/>
                        </a:rPr>
                        <a:t>אוויר</a:t>
                      </a:r>
                      <a:endParaRPr sz="3200" u="none" strike="noStrike" cap="none" dirty="0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099" y="213029"/>
            <a:ext cx="1540938" cy="54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>
                <a:latin typeface="David"/>
                <a:ea typeface="David"/>
                <a:cs typeface="David"/>
                <a:sym typeface="David"/>
              </a:rPr>
              <a:t>אחידה או לא אחידה?</a:t>
            </a:r>
            <a:endParaRPr sz="54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44" name="Google Shape;244;p23"/>
          <p:cNvSpPr txBox="1">
            <a:spLocks noGrp="1"/>
          </p:cNvSpPr>
          <p:nvPr>
            <p:ph type="body" idx="1"/>
          </p:nvPr>
        </p:nvSpPr>
        <p:spPr>
          <a:xfrm>
            <a:off x="831667" y="872134"/>
            <a:ext cx="10984096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-3429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מיינו את התערובות הבאות על פי האחידות שלהן</a:t>
            </a:r>
            <a:endParaRPr/>
          </a:p>
          <a:p>
            <a:pPr marL="0" lvl="0" indent="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600"/>
              <a:buNone/>
            </a:pPr>
            <a:endParaRPr sz="3600">
              <a:latin typeface="David"/>
              <a:ea typeface="David"/>
              <a:cs typeface="David"/>
              <a:sym typeface="David"/>
            </a:endParaRPr>
          </a:p>
        </p:txBody>
      </p:sp>
      <p:graphicFrame>
        <p:nvGraphicFramePr>
          <p:cNvPr id="245" name="Google Shape;245;p23"/>
          <p:cNvGraphicFramePr/>
          <p:nvPr/>
        </p:nvGraphicFramePr>
        <p:xfrm>
          <a:off x="557213" y="1979999"/>
          <a:ext cx="11258550" cy="4421775"/>
        </p:xfrm>
        <a:graphic>
          <a:graphicData uri="http://schemas.openxmlformats.org/drawingml/2006/table">
            <a:tbl>
              <a:tblPr>
                <a:noFill/>
                <a:tableStyleId>{55BBDB0F-82B0-418E-AA48-CA25485EC686}</a:tableStyleId>
              </a:tblPr>
              <a:tblGrid>
                <a:gridCol w="360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4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4700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לא אחידה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אחידה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שם התערובת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אבקת מרק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שוקולד למריחה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קטניות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נוזל לניקוי חלונות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משקה מוגז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אוויר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>
                <a:latin typeface="David"/>
                <a:ea typeface="David"/>
                <a:cs typeface="David"/>
                <a:sym typeface="David"/>
              </a:rPr>
              <a:t>אחידה או לא אחידה?</a:t>
            </a:r>
            <a:endParaRPr sz="54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51" name="Google Shape;251;p24"/>
          <p:cNvSpPr txBox="1">
            <a:spLocks noGrp="1"/>
          </p:cNvSpPr>
          <p:nvPr>
            <p:ph type="body" idx="1"/>
          </p:nvPr>
        </p:nvSpPr>
        <p:spPr>
          <a:xfrm>
            <a:off x="831667" y="872134"/>
            <a:ext cx="10984096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-3429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מיינו את התערובות הבאות על פי האחידות שלהן</a:t>
            </a:r>
            <a:endParaRPr/>
          </a:p>
          <a:p>
            <a:pPr marL="0" lvl="0" indent="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600"/>
              <a:buNone/>
            </a:pPr>
            <a:endParaRPr sz="3600">
              <a:latin typeface="David"/>
              <a:ea typeface="David"/>
              <a:cs typeface="David"/>
              <a:sym typeface="David"/>
            </a:endParaRPr>
          </a:p>
        </p:txBody>
      </p:sp>
      <p:graphicFrame>
        <p:nvGraphicFramePr>
          <p:cNvPr id="252" name="Google Shape;252;p24"/>
          <p:cNvGraphicFramePr/>
          <p:nvPr/>
        </p:nvGraphicFramePr>
        <p:xfrm>
          <a:off x="557213" y="1979999"/>
          <a:ext cx="11258550" cy="4421775"/>
        </p:xfrm>
        <a:graphic>
          <a:graphicData uri="http://schemas.openxmlformats.org/drawingml/2006/table">
            <a:tbl>
              <a:tblPr>
                <a:noFill/>
                <a:tableStyleId>{55BBDB0F-82B0-418E-AA48-CA25485EC686}</a:tableStyleId>
              </a:tblPr>
              <a:tblGrid>
                <a:gridCol w="360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4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4700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לא אחידה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אחידה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שם התערובת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אבקת מרק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שוקולד למריחה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קטניות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נוזל לניקוי חלונות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משקה מוגז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אוויר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5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>
                <a:latin typeface="David"/>
                <a:ea typeface="David"/>
                <a:cs typeface="David"/>
                <a:sym typeface="David"/>
              </a:rPr>
              <a:t>אחידה או לא אחידה?</a:t>
            </a:r>
            <a:endParaRPr sz="54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58" name="Google Shape;258;p25"/>
          <p:cNvSpPr txBox="1">
            <a:spLocks noGrp="1"/>
          </p:cNvSpPr>
          <p:nvPr>
            <p:ph type="body" idx="1"/>
          </p:nvPr>
        </p:nvSpPr>
        <p:spPr>
          <a:xfrm>
            <a:off x="831667" y="872134"/>
            <a:ext cx="10984096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-3429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מיינו את התערובות הבאות על פי האחידות שלהן</a:t>
            </a:r>
            <a:endParaRPr/>
          </a:p>
          <a:p>
            <a:pPr marL="0" lvl="0" indent="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600"/>
              <a:buNone/>
            </a:pPr>
            <a:endParaRPr sz="3600">
              <a:latin typeface="David"/>
              <a:ea typeface="David"/>
              <a:cs typeface="David"/>
              <a:sym typeface="David"/>
            </a:endParaRPr>
          </a:p>
        </p:txBody>
      </p:sp>
      <p:graphicFrame>
        <p:nvGraphicFramePr>
          <p:cNvPr id="259" name="Google Shape;259;p25"/>
          <p:cNvGraphicFramePr/>
          <p:nvPr/>
        </p:nvGraphicFramePr>
        <p:xfrm>
          <a:off x="557213" y="1979999"/>
          <a:ext cx="11258550" cy="4421775"/>
        </p:xfrm>
        <a:graphic>
          <a:graphicData uri="http://schemas.openxmlformats.org/drawingml/2006/table">
            <a:tbl>
              <a:tblPr>
                <a:noFill/>
                <a:tableStyleId>{55BBDB0F-82B0-418E-AA48-CA25485EC686}</a:tableStyleId>
              </a:tblPr>
              <a:tblGrid>
                <a:gridCol w="360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4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4700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לא אחידה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אחידה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שם התערובת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אבקת מרק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שוקולד למריחה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קטניות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נוזל לניקוי חלונות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משקה מוגז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אוויר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>
                <a:latin typeface="David"/>
                <a:ea typeface="David"/>
                <a:cs typeface="David"/>
                <a:sym typeface="David"/>
              </a:rPr>
              <a:t>אחידה או לא אחידה?</a:t>
            </a:r>
            <a:endParaRPr sz="54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65" name="Google Shape;265;p26"/>
          <p:cNvSpPr txBox="1">
            <a:spLocks noGrp="1"/>
          </p:cNvSpPr>
          <p:nvPr>
            <p:ph type="body" idx="1"/>
          </p:nvPr>
        </p:nvSpPr>
        <p:spPr>
          <a:xfrm>
            <a:off x="831667" y="872134"/>
            <a:ext cx="10984096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-3429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מיינו את התערובות הבאות על פי האחידות שלהן</a:t>
            </a:r>
            <a:endParaRPr/>
          </a:p>
          <a:p>
            <a:pPr marL="0" lvl="0" indent="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600"/>
              <a:buNone/>
            </a:pPr>
            <a:endParaRPr sz="3600">
              <a:latin typeface="David"/>
              <a:ea typeface="David"/>
              <a:cs typeface="David"/>
              <a:sym typeface="David"/>
            </a:endParaRPr>
          </a:p>
        </p:txBody>
      </p:sp>
      <p:graphicFrame>
        <p:nvGraphicFramePr>
          <p:cNvPr id="266" name="Google Shape;266;p26"/>
          <p:cNvGraphicFramePr/>
          <p:nvPr/>
        </p:nvGraphicFramePr>
        <p:xfrm>
          <a:off x="557213" y="1979999"/>
          <a:ext cx="11258550" cy="4421775"/>
        </p:xfrm>
        <a:graphic>
          <a:graphicData uri="http://schemas.openxmlformats.org/drawingml/2006/table">
            <a:tbl>
              <a:tblPr>
                <a:noFill/>
                <a:tableStyleId>{55BBDB0F-82B0-418E-AA48-CA25485EC686}</a:tableStyleId>
              </a:tblPr>
              <a:tblGrid>
                <a:gridCol w="360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4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4700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לא אחידה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אחידה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שם התערובת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אבקת מרק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שוקולד למריחה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קטניות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נוזל לניקוי חלונות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משקה מוגז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אוויר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>
                <a:latin typeface="David"/>
                <a:ea typeface="David"/>
                <a:cs typeface="David"/>
                <a:sym typeface="David"/>
              </a:rPr>
              <a:t>אחידה או לא אחידה?</a:t>
            </a:r>
            <a:endParaRPr sz="54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72" name="Google Shape;272;p27"/>
          <p:cNvSpPr txBox="1">
            <a:spLocks noGrp="1"/>
          </p:cNvSpPr>
          <p:nvPr>
            <p:ph type="body" idx="1"/>
          </p:nvPr>
        </p:nvSpPr>
        <p:spPr>
          <a:xfrm>
            <a:off x="831667" y="872134"/>
            <a:ext cx="10984096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-3429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מיינו את התערובות הבאות על פי האחידות שלהן</a:t>
            </a:r>
            <a:endParaRPr/>
          </a:p>
          <a:p>
            <a:pPr marL="0" lvl="0" indent="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600"/>
              <a:buNone/>
            </a:pPr>
            <a:endParaRPr sz="3600">
              <a:latin typeface="David"/>
              <a:ea typeface="David"/>
              <a:cs typeface="David"/>
              <a:sym typeface="David"/>
            </a:endParaRPr>
          </a:p>
        </p:txBody>
      </p:sp>
      <p:graphicFrame>
        <p:nvGraphicFramePr>
          <p:cNvPr id="273" name="Google Shape;273;p27"/>
          <p:cNvGraphicFramePr/>
          <p:nvPr/>
        </p:nvGraphicFramePr>
        <p:xfrm>
          <a:off x="557213" y="1979999"/>
          <a:ext cx="11258550" cy="4421775"/>
        </p:xfrm>
        <a:graphic>
          <a:graphicData uri="http://schemas.openxmlformats.org/drawingml/2006/table">
            <a:tbl>
              <a:tblPr>
                <a:noFill/>
                <a:tableStyleId>{55BBDB0F-82B0-418E-AA48-CA25485EC686}</a:tableStyleId>
              </a:tblPr>
              <a:tblGrid>
                <a:gridCol w="360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4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4700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לא אחידה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אחידה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שם התערובת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אבקת מרק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שוקולד למריחה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קטניות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נוזל לניקוי חלונות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משקה מוגז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אוויר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>
                <a:latin typeface="David"/>
                <a:ea typeface="David"/>
                <a:cs typeface="David"/>
                <a:sym typeface="David"/>
              </a:rPr>
              <a:t>אחידה או לא אחידה?</a:t>
            </a:r>
            <a:endParaRPr sz="54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79" name="Google Shape;279;p28"/>
          <p:cNvSpPr txBox="1">
            <a:spLocks noGrp="1"/>
          </p:cNvSpPr>
          <p:nvPr>
            <p:ph type="body" idx="1"/>
          </p:nvPr>
        </p:nvSpPr>
        <p:spPr>
          <a:xfrm>
            <a:off x="831667" y="872134"/>
            <a:ext cx="10984096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-3429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מיינו את התערובות הבאות על פי האחידות שלהן</a:t>
            </a:r>
            <a:endParaRPr/>
          </a:p>
          <a:p>
            <a:pPr marL="0" lvl="0" indent="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600"/>
              <a:buNone/>
            </a:pPr>
            <a:endParaRPr sz="3600">
              <a:latin typeface="David"/>
              <a:ea typeface="David"/>
              <a:cs typeface="David"/>
              <a:sym typeface="David"/>
            </a:endParaRPr>
          </a:p>
        </p:txBody>
      </p:sp>
      <p:graphicFrame>
        <p:nvGraphicFramePr>
          <p:cNvPr id="280" name="Google Shape;280;p28"/>
          <p:cNvGraphicFramePr/>
          <p:nvPr/>
        </p:nvGraphicFramePr>
        <p:xfrm>
          <a:off x="557213" y="1979999"/>
          <a:ext cx="11258550" cy="4421775"/>
        </p:xfrm>
        <a:graphic>
          <a:graphicData uri="http://schemas.openxmlformats.org/drawingml/2006/table">
            <a:tbl>
              <a:tblPr>
                <a:noFill/>
                <a:tableStyleId>{55BBDB0F-82B0-418E-AA48-CA25485EC686}</a:tableStyleId>
              </a:tblPr>
              <a:tblGrid>
                <a:gridCol w="360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4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4700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לא אחידה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אחידה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שם התערובת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אבקת מרק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שוקולד למריחה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תערובת קטניות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נוזל לניקוי חלונות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משקה מוגז 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4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Varela Round"/>
                        <a:buNone/>
                      </a:pP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V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avid"/>
                        <a:buNone/>
                      </a:pPr>
                      <a:r>
                        <a:rPr lang="x-none" sz="3200" u="none" strike="noStrike" cap="none">
                          <a:latin typeface="David"/>
                          <a:ea typeface="David"/>
                          <a:cs typeface="David"/>
                          <a:sym typeface="David"/>
                        </a:rPr>
                        <a:t>אוויר</a:t>
                      </a:r>
                      <a:endParaRPr sz="3200" u="none" strike="noStrike" cap="none">
                        <a:latin typeface="David"/>
                        <a:ea typeface="David"/>
                        <a:cs typeface="David"/>
                        <a:sym typeface="David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>
                <a:latin typeface="David"/>
                <a:ea typeface="David"/>
                <a:cs typeface="David"/>
                <a:sym typeface="David"/>
              </a:rPr>
              <a:t>מתנסים ולומדים</a:t>
            </a:r>
            <a:endParaRPr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87" name="Google Shape;287;p29"/>
          <p:cNvSpPr txBox="1">
            <a:spLocks noGrp="1"/>
          </p:cNvSpPr>
          <p:nvPr>
            <p:ph type="body" idx="1"/>
          </p:nvPr>
        </p:nvSpPr>
        <p:spPr>
          <a:xfrm>
            <a:off x="1648675" y="887451"/>
            <a:ext cx="9802500" cy="17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-342934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 dirty="0">
                <a:latin typeface="David"/>
                <a:ea typeface="David"/>
                <a:cs typeface="David"/>
                <a:sym typeface="David"/>
              </a:rPr>
              <a:t>ציוד</a:t>
            </a:r>
            <a:r>
              <a:rPr lang="he-IL" dirty="0">
                <a:latin typeface="David"/>
                <a:ea typeface="David"/>
                <a:cs typeface="David"/>
                <a:sym typeface="David"/>
              </a:rPr>
              <a:t>: </a:t>
            </a:r>
            <a:r>
              <a:rPr lang="x-none" dirty="0">
                <a:latin typeface="David"/>
                <a:ea typeface="David"/>
                <a:cs typeface="David"/>
                <a:sym typeface="David"/>
              </a:rPr>
              <a:t>שתי כוסות</a:t>
            </a:r>
            <a:r>
              <a:rPr lang="he-IL" dirty="0">
                <a:latin typeface="David"/>
                <a:ea typeface="David"/>
                <a:cs typeface="David"/>
                <a:sym typeface="David"/>
              </a:rPr>
              <a:t>, </a:t>
            </a:r>
            <a:r>
              <a:rPr lang="x-none" dirty="0">
                <a:latin typeface="David"/>
                <a:ea typeface="David"/>
                <a:cs typeface="David"/>
                <a:sym typeface="David"/>
              </a:rPr>
              <a:t>שתי כפיות</a:t>
            </a:r>
            <a:r>
              <a:rPr lang="he-IL" dirty="0">
                <a:latin typeface="David"/>
                <a:ea typeface="David"/>
                <a:cs typeface="David"/>
                <a:sym typeface="David"/>
              </a:rPr>
              <a:t>, </a:t>
            </a:r>
            <a:r>
              <a:rPr lang="x-none" dirty="0">
                <a:latin typeface="David"/>
                <a:ea typeface="David"/>
                <a:cs typeface="David"/>
                <a:sym typeface="David"/>
              </a:rPr>
              <a:t>מים</a:t>
            </a:r>
            <a:r>
              <a:rPr lang="he-IL" dirty="0">
                <a:latin typeface="David"/>
                <a:ea typeface="David"/>
                <a:cs typeface="David"/>
                <a:sym typeface="David"/>
              </a:rPr>
              <a:t>, </a:t>
            </a:r>
            <a:r>
              <a:rPr lang="x-none" dirty="0">
                <a:latin typeface="David"/>
                <a:ea typeface="David"/>
                <a:cs typeface="David"/>
                <a:sym typeface="David"/>
              </a:rPr>
              <a:t>קמח</a:t>
            </a:r>
            <a:r>
              <a:rPr lang="he-IL" dirty="0">
                <a:latin typeface="David"/>
                <a:ea typeface="David"/>
                <a:cs typeface="David"/>
                <a:sym typeface="David"/>
              </a:rPr>
              <a:t>,</a:t>
            </a:r>
            <a:r>
              <a:rPr lang="x-none" dirty="0">
                <a:latin typeface="David"/>
                <a:ea typeface="David"/>
                <a:cs typeface="David"/>
                <a:sym typeface="David"/>
              </a:rPr>
              <a:t> מלח</a:t>
            </a:r>
            <a:endParaRPr dirty="0"/>
          </a:p>
          <a:p>
            <a:pPr marL="342934" lvl="0" indent="-342934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x-none" sz="3200" dirty="0">
                <a:latin typeface="David"/>
                <a:ea typeface="David"/>
                <a:cs typeface="David"/>
                <a:sym typeface="David"/>
              </a:rPr>
              <a:t>מטרת הניסוי</a:t>
            </a:r>
            <a:r>
              <a:rPr lang="he-IL" sz="3200" dirty="0">
                <a:latin typeface="David"/>
                <a:ea typeface="David"/>
                <a:cs typeface="David"/>
                <a:sym typeface="David"/>
              </a:rPr>
              <a:t>: </a:t>
            </a:r>
            <a:r>
              <a:rPr lang="x-none" sz="3200" dirty="0">
                <a:latin typeface="David"/>
                <a:ea typeface="David"/>
                <a:cs typeface="David"/>
                <a:sym typeface="David"/>
              </a:rPr>
              <a:t>השוואת מראה תערובות שונות</a:t>
            </a:r>
            <a:endParaRPr dirty="0"/>
          </a:p>
          <a:p>
            <a:pPr marL="342934" lvl="0" indent="-342934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x-none" sz="3200" dirty="0">
                <a:latin typeface="David"/>
                <a:ea typeface="David"/>
                <a:cs typeface="David"/>
                <a:sym typeface="David"/>
              </a:rPr>
              <a:t>מהלך הניסוי:</a:t>
            </a:r>
            <a:endParaRPr dirty="0"/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-139734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288" name="Google Shape;288;p29"/>
          <p:cNvPicPr preferRelativeResize="0"/>
          <p:nvPr/>
        </p:nvPicPr>
        <p:blipFill rotWithShape="1">
          <a:blip r:embed="rId3">
            <a:alphaModFix/>
          </a:blip>
          <a:srcRect l="18228" t="32031" r="68375" b="48414"/>
          <a:stretch/>
        </p:blipFill>
        <p:spPr>
          <a:xfrm>
            <a:off x="126898" y="168624"/>
            <a:ext cx="3116960" cy="255795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9"/>
          <p:cNvSpPr/>
          <p:nvPr/>
        </p:nvSpPr>
        <p:spPr>
          <a:xfrm>
            <a:off x="400050" y="2726576"/>
            <a:ext cx="10872787" cy="355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א</a:t>
            </a:r>
            <a:r>
              <a:rPr lang="he-IL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 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מזגו לכוס הראשונה כחצי כוס מים.</a:t>
            </a:r>
            <a:endParaRPr dirty="0"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ב</a:t>
            </a:r>
            <a:r>
              <a:rPr lang="he-IL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 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הוסיפו למים חצי כפית מלח וערבבו את התערובת היטב</a:t>
            </a:r>
            <a:r>
              <a:rPr lang="he-IL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sz="3200" b="0" i="0" u="none" strike="noStrike" cap="none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ג</a:t>
            </a:r>
            <a:r>
              <a:rPr lang="he-IL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 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מזגו לכוס השניה כחצי כוס מים.</a:t>
            </a:r>
            <a:endParaRPr dirty="0"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ד</a:t>
            </a:r>
            <a:r>
              <a:rPr lang="he-IL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 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הוסיפו למים חצי כפית קמח</a:t>
            </a:r>
            <a:r>
              <a:rPr lang="he-IL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, 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וערבבו את התערובת היטב</a:t>
            </a:r>
            <a:r>
              <a:rPr lang="he-IL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dirty="0"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</a:t>
            </a:r>
            <a:r>
              <a:rPr lang="he-IL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 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הוציאו את שתי הכפיות מהכוסות והמתינו למשך שלוש דקות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lang="he-IL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  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בלי להזיז את הכוסות</a:t>
            </a:r>
            <a:r>
              <a:rPr lang="he-IL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sz="3200" b="0" i="0" u="none" strike="noStrike" cap="none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90" name="Google Shape;290;p29"/>
          <p:cNvSpPr txBox="1"/>
          <p:nvPr/>
        </p:nvSpPr>
        <p:spPr>
          <a:xfrm>
            <a:off x="0" y="2707809"/>
            <a:ext cx="31169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תמונה מהספר מדעי החומר, מט"ח</a:t>
            </a:r>
            <a:endParaRPr sz="180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body" idx="1"/>
          </p:nvPr>
        </p:nvSpPr>
        <p:spPr>
          <a:xfrm>
            <a:off x="2794416" y="172651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x-none" sz="3200" dirty="0">
                <a:latin typeface="David"/>
                <a:ea typeface="David"/>
                <a:cs typeface="David"/>
                <a:sym typeface="David"/>
              </a:rPr>
              <a:t>בתום זמן ההמתנה</a:t>
            </a:r>
            <a:r>
              <a:rPr lang="he-IL" sz="3200" dirty="0">
                <a:latin typeface="David"/>
                <a:ea typeface="David"/>
                <a:cs typeface="David"/>
                <a:sym typeface="David"/>
              </a:rPr>
              <a:t>, </a:t>
            </a:r>
            <a:r>
              <a:rPr lang="x-none" sz="3200" dirty="0">
                <a:latin typeface="David"/>
                <a:ea typeface="David"/>
                <a:cs typeface="David"/>
                <a:sym typeface="David"/>
              </a:rPr>
              <a:t>כתבו את תצפיותיכם במחברת</a:t>
            </a:r>
            <a:r>
              <a:rPr lang="he-IL" sz="3200" dirty="0">
                <a:latin typeface="David"/>
                <a:ea typeface="David"/>
                <a:cs typeface="David"/>
                <a:sym typeface="David"/>
              </a:rPr>
              <a:t>:</a:t>
            </a:r>
            <a:r>
              <a:rPr lang="x-none" sz="3200" dirty="0">
                <a:latin typeface="David"/>
                <a:ea typeface="David"/>
                <a:cs typeface="David"/>
                <a:sym typeface="David"/>
              </a:rPr>
              <a:t> </a:t>
            </a:r>
            <a:endParaRPr sz="3200" dirty="0"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x-none" sz="3200" b="1" dirty="0">
                <a:latin typeface="David"/>
                <a:ea typeface="David"/>
                <a:cs typeface="David"/>
                <a:sym typeface="David"/>
              </a:rPr>
              <a:t>כיצד נראית התערובת בכוס הראשונה?</a:t>
            </a:r>
            <a:endParaRPr dirty="0"/>
          </a:p>
          <a:p>
            <a:pPr marL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x-none" sz="3200" b="1" dirty="0">
                <a:latin typeface="David"/>
                <a:ea typeface="David"/>
                <a:cs typeface="David"/>
                <a:sym typeface="David"/>
              </a:rPr>
              <a:t>כיצד נראית התערובת בכוס השניה?</a:t>
            </a:r>
            <a:endParaRPr sz="3200" b="1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-165134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98" name="Google Shape;298;p30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תיאור תוצאות התצפית 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 txBox="1">
            <a:spLocks noGrp="1"/>
          </p:cNvSpPr>
          <p:nvPr>
            <p:ph type="ctrTitle"/>
          </p:nvPr>
        </p:nvSpPr>
        <p:spPr>
          <a:xfrm>
            <a:off x="696000" y="1539059"/>
            <a:ext cx="1080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David"/>
              <a:buNone/>
            </a:pPr>
            <a:r>
              <a:rPr lang="x-none">
                <a:latin typeface="David"/>
                <a:ea typeface="David"/>
                <a:cs typeface="David"/>
                <a:sym typeface="David"/>
              </a:rPr>
              <a:t>ערבובים והפרדות</a:t>
            </a:r>
            <a:endParaRPr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"/>
          </p:nvPr>
        </p:nvSpPr>
        <p:spPr>
          <a:xfrm>
            <a:off x="588424" y="2949735"/>
            <a:ext cx="1080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342934" lvl="0" indent="-342934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x-none">
                <a:latin typeface="David"/>
                <a:ea typeface="David"/>
                <a:cs typeface="David"/>
                <a:sym typeface="David"/>
              </a:rPr>
              <a:t>מדעים לכיתה ח'</a:t>
            </a:r>
            <a:endParaRPr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6" name="Google Shape;154;p13"/>
          <p:cNvSpPr txBox="1">
            <a:spLocks/>
          </p:cNvSpPr>
          <p:nvPr/>
        </p:nvSpPr>
        <p:spPr>
          <a:xfrm>
            <a:off x="588424" y="4072691"/>
            <a:ext cx="1080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342900" indent="-342900"/>
            <a:r>
              <a:rPr lang="he-IL" sz="3200" dirty="0">
                <a:latin typeface="David"/>
                <a:ea typeface="David"/>
                <a:cs typeface="David"/>
                <a:sym typeface="David"/>
              </a:rPr>
              <a:t>שם המורה: אפרת דיין</a:t>
            </a:r>
          </a:p>
          <a:p>
            <a:pPr marL="342900" indent="-342900"/>
            <a:r>
              <a:rPr lang="he-IL" dirty="0">
                <a:latin typeface="David"/>
                <a:ea typeface="David"/>
                <a:cs typeface="David"/>
                <a:sym typeface="David"/>
              </a:rPr>
              <a:t>השיעור תוכנן במשותף עם המורה עדינה </a:t>
            </a:r>
            <a:r>
              <a:rPr lang="he-IL" dirty="0" err="1">
                <a:latin typeface="David"/>
                <a:ea typeface="David"/>
                <a:cs typeface="David"/>
                <a:sym typeface="David"/>
              </a:rPr>
              <a:t>פריימן</a:t>
            </a:r>
            <a:endParaRPr lang="he-IL" dirty="0">
              <a:latin typeface="David"/>
              <a:ea typeface="David"/>
              <a:cs typeface="David"/>
              <a:sym typeface="David"/>
            </a:endParaRPr>
          </a:p>
          <a:p>
            <a:pPr marL="342900" indent="-342900"/>
            <a:r>
              <a:rPr lang="he-IL" sz="2400" dirty="0">
                <a:latin typeface="David"/>
                <a:ea typeface="David"/>
                <a:cs typeface="David"/>
                <a:sym typeface="David"/>
              </a:rPr>
              <a:t>                              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תוצאות התצפית </a:t>
            </a:r>
            <a:endParaRPr sz="44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6" name="FF0328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855" y="1417932"/>
            <a:ext cx="8710041" cy="4816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body" idx="1"/>
          </p:nvPr>
        </p:nvSpPr>
        <p:spPr>
          <a:xfrm>
            <a:off x="2794416" y="172651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>
              <a:latin typeface="David"/>
              <a:ea typeface="David"/>
              <a:cs typeface="David"/>
              <a:sym typeface="David"/>
            </a:endParaRPr>
          </a:p>
          <a:p>
            <a:pPr marL="342934" lvl="0" indent="-165134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14" name="Google Shape;314;p32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מסיקים מסקנות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15" name="Google Shape;315;p32"/>
          <p:cNvSpPr txBox="1"/>
          <p:nvPr/>
        </p:nvSpPr>
        <p:spPr>
          <a:xfrm>
            <a:off x="791812" y="1277887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 dirty="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</a:t>
            </a:r>
            <a:endParaRPr dirty="0"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 dirty="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מים ומלח </a:t>
            </a:r>
            <a:r>
              <a:rPr lang="he-IL" sz="3200" dirty="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- </a:t>
            </a:r>
            <a:r>
              <a:rPr lang="x-none" sz="3200" dirty="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תערובת אחידה </a:t>
            </a:r>
            <a:endParaRPr dirty="0"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rgbClr val="00000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 dirty="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 </a:t>
            </a:r>
            <a:endParaRPr dirty="0"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 dirty="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 dirty="0"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 dirty="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מים וקמח </a:t>
            </a:r>
            <a:r>
              <a:rPr lang="he-IL" sz="3200" dirty="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- </a:t>
            </a:r>
            <a:r>
              <a:rPr lang="x-none" sz="3200" dirty="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תערובת לא אחידה</a:t>
            </a:r>
            <a:endParaRPr sz="3200" dirty="0">
              <a:solidFill>
                <a:srgbClr val="00000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316" name="Google Shape;316;p32"/>
          <p:cNvPicPr preferRelativeResize="0"/>
          <p:nvPr/>
        </p:nvPicPr>
        <p:blipFill rotWithShape="1">
          <a:blip r:embed="rId3">
            <a:alphaModFix/>
          </a:blip>
          <a:srcRect l="52718"/>
          <a:stretch/>
        </p:blipFill>
        <p:spPr>
          <a:xfrm>
            <a:off x="8884269" y="1277887"/>
            <a:ext cx="1704570" cy="23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 rotWithShape="1">
          <a:blip r:embed="rId3">
            <a:alphaModFix/>
          </a:blip>
          <a:srcRect t="-6410" r="47859" b="6410"/>
          <a:stretch/>
        </p:blipFill>
        <p:spPr>
          <a:xfrm>
            <a:off x="8729665" y="3586987"/>
            <a:ext cx="1704569" cy="2265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3"/>
          <p:cNvSpPr txBox="1">
            <a:spLocks noGrp="1"/>
          </p:cNvSpPr>
          <p:nvPr>
            <p:ph type="ctrTitle"/>
          </p:nvPr>
        </p:nvSpPr>
        <p:spPr>
          <a:xfrm>
            <a:off x="696000" y="1919888"/>
            <a:ext cx="1080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000"/>
              <a:buFont typeface="David"/>
              <a:buNone/>
            </a:pPr>
            <a:r>
              <a:rPr lang="x-none" sz="6000" dirty="0">
                <a:latin typeface="David"/>
                <a:ea typeface="David"/>
                <a:cs typeface="David"/>
                <a:sym typeface="David"/>
              </a:rPr>
              <a:t>תמיסות </a:t>
            </a:r>
            <a:r>
              <a:rPr lang="he-IL" sz="6000" dirty="0">
                <a:latin typeface="David"/>
                <a:ea typeface="David"/>
                <a:cs typeface="David"/>
                <a:sym typeface="David"/>
              </a:rPr>
              <a:t>- </a:t>
            </a:r>
            <a:r>
              <a:rPr lang="x-none" sz="6000" dirty="0">
                <a:latin typeface="David"/>
                <a:ea typeface="David"/>
                <a:cs typeface="David"/>
                <a:sym typeface="David"/>
              </a:rPr>
              <a:t>תערובות אחידות</a:t>
            </a:r>
            <a:endParaRPr sz="6000" dirty="0"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4"/>
          <p:cNvSpPr txBox="1">
            <a:spLocks noGrp="1"/>
          </p:cNvSpPr>
          <p:nvPr>
            <p:ph type="body" idx="1"/>
          </p:nvPr>
        </p:nvSpPr>
        <p:spPr>
          <a:xfrm>
            <a:off x="2794416" y="172651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>
              <a:latin typeface="David"/>
              <a:ea typeface="David"/>
              <a:cs typeface="David"/>
              <a:sym typeface="David"/>
            </a:endParaRPr>
          </a:p>
          <a:p>
            <a:pPr marL="342934" lvl="0" indent="-165134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29" name="Google Shape;329;p34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תמיסה </a:t>
            </a:r>
            <a:r>
              <a:rPr lang="he-IL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= </a:t>
            </a:r>
            <a:r>
              <a:rPr lang="x-none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ממס  </a:t>
            </a:r>
            <a:r>
              <a:rPr lang="he-IL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+ </a:t>
            </a:r>
            <a:r>
              <a:rPr lang="x-none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מומס</a:t>
            </a:r>
            <a:endParaRPr sz="44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30" name="Google Shape;330;p34"/>
          <p:cNvSpPr txBox="1"/>
          <p:nvPr/>
        </p:nvSpPr>
        <p:spPr>
          <a:xfrm>
            <a:off x="791812" y="1277887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 sz="3200">
              <a:solidFill>
                <a:srgbClr val="00000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331" name="Google Shape;331;p34"/>
          <p:cNvPicPr preferRelativeResize="0"/>
          <p:nvPr/>
        </p:nvPicPr>
        <p:blipFill rotWithShape="1">
          <a:blip r:embed="rId3">
            <a:alphaModFix/>
          </a:blip>
          <a:srcRect l="52717" t="7899" r="4211" b="5641"/>
          <a:stretch/>
        </p:blipFill>
        <p:spPr>
          <a:xfrm>
            <a:off x="5411736" y="1277887"/>
            <a:ext cx="2046339" cy="2736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 txBox="1">
            <a:spLocks noGrp="1"/>
          </p:cNvSpPr>
          <p:nvPr>
            <p:ph type="body" idx="1"/>
          </p:nvPr>
        </p:nvSpPr>
        <p:spPr>
          <a:xfrm>
            <a:off x="2794416" y="172651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>
              <a:latin typeface="David"/>
              <a:ea typeface="David"/>
              <a:cs typeface="David"/>
              <a:sym typeface="David"/>
            </a:endParaRPr>
          </a:p>
          <a:p>
            <a:pPr marL="342934" lvl="0" indent="-165134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38" name="Google Shape;338;p35"/>
          <p:cNvSpPr txBox="1"/>
          <p:nvPr/>
        </p:nvSpPr>
        <p:spPr>
          <a:xfrm>
            <a:off x="1176528" y="179260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תמיסות סביבנו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39" name="Google Shape;339;p35"/>
          <p:cNvSpPr txBox="1"/>
          <p:nvPr/>
        </p:nvSpPr>
        <p:spPr>
          <a:xfrm>
            <a:off x="791812" y="1277887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 sz="3200">
              <a:solidFill>
                <a:srgbClr val="00000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340" name="Google Shape;34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4629" y="1460621"/>
            <a:ext cx="250507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5"/>
          <p:cNvPicPr preferRelativeResize="0"/>
          <p:nvPr/>
        </p:nvPicPr>
        <p:blipFill rotWithShape="1">
          <a:blip r:embed="rId4">
            <a:alphaModFix/>
          </a:blip>
          <a:srcRect t="34476" r="40978" b="10289"/>
          <a:stretch/>
        </p:blipFill>
        <p:spPr>
          <a:xfrm>
            <a:off x="3973922" y="1091810"/>
            <a:ext cx="1751833" cy="249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59744" y="4175326"/>
            <a:ext cx="2019300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67475" y="1481962"/>
            <a:ext cx="217170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76954" y="3782111"/>
            <a:ext cx="2744533" cy="320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5"/>
          <p:cNvPicPr preferRelativeResize="0"/>
          <p:nvPr/>
        </p:nvPicPr>
        <p:blipFill rotWithShape="1">
          <a:blip r:embed="rId8">
            <a:alphaModFix/>
          </a:blip>
          <a:srcRect l="57563"/>
          <a:stretch/>
        </p:blipFill>
        <p:spPr>
          <a:xfrm>
            <a:off x="4066408" y="3787860"/>
            <a:ext cx="1566862" cy="251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695" y="655212"/>
            <a:ext cx="3481197" cy="5090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6"/>
          <p:cNvSpPr txBox="1">
            <a:spLocks noGrp="1"/>
          </p:cNvSpPr>
          <p:nvPr>
            <p:ph type="body" idx="1"/>
          </p:nvPr>
        </p:nvSpPr>
        <p:spPr>
          <a:xfrm>
            <a:off x="2794416" y="172651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>
              <a:latin typeface="David"/>
              <a:ea typeface="David"/>
              <a:cs typeface="David"/>
              <a:sym typeface="David"/>
            </a:endParaRPr>
          </a:p>
          <a:p>
            <a:pPr marL="342934" lvl="0" indent="-165134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53" name="Google Shape;353;p36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תמיסות בריכוזים שונים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54" name="Google Shape;354;p36"/>
          <p:cNvSpPr txBox="1"/>
          <p:nvPr/>
        </p:nvSpPr>
        <p:spPr>
          <a:xfrm>
            <a:off x="791812" y="1277887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 sz="3200">
              <a:solidFill>
                <a:srgbClr val="00000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355" name="Google Shape;35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9383" y="192415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1065" y="2075707"/>
            <a:ext cx="2505075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"/>
          <p:cNvSpPr txBox="1">
            <a:spLocks noGrp="1"/>
          </p:cNvSpPr>
          <p:nvPr>
            <p:ph type="body" idx="1"/>
          </p:nvPr>
        </p:nvSpPr>
        <p:spPr>
          <a:xfrm>
            <a:off x="2794416" y="172651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>
              <a:latin typeface="David"/>
              <a:ea typeface="David"/>
              <a:cs typeface="David"/>
              <a:sym typeface="David"/>
            </a:endParaRPr>
          </a:p>
          <a:p>
            <a:pPr marL="342934" lvl="0" indent="-165134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63" name="Google Shape;363;p37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תמיסות בריכוזים שונים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64" name="Google Shape;364;p37"/>
          <p:cNvSpPr txBox="1"/>
          <p:nvPr/>
        </p:nvSpPr>
        <p:spPr>
          <a:xfrm>
            <a:off x="791812" y="1277887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 sz="3200">
              <a:solidFill>
                <a:srgbClr val="00000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365" name="Google Shape;36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9675" y="3404545"/>
            <a:ext cx="250507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199" y="2591689"/>
            <a:ext cx="2009013" cy="150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5187" y="3373499"/>
            <a:ext cx="250507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199" y="4188709"/>
            <a:ext cx="2009013" cy="150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9174" y="3611623"/>
            <a:ext cx="2009013" cy="1504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8"/>
          <p:cNvSpPr txBox="1">
            <a:spLocks noGrp="1"/>
          </p:cNvSpPr>
          <p:nvPr>
            <p:ph type="body" idx="1"/>
          </p:nvPr>
        </p:nvSpPr>
        <p:spPr>
          <a:xfrm>
            <a:off x="2794416" y="172651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>
              <a:latin typeface="David"/>
              <a:ea typeface="David"/>
              <a:cs typeface="David"/>
              <a:sym typeface="David"/>
            </a:endParaRPr>
          </a:p>
          <a:p>
            <a:pPr marL="342934" lvl="0" indent="-165134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76" name="Google Shape;376;p38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תמיסות בריכוזים שונים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77" name="Google Shape;377;p38"/>
          <p:cNvSpPr txBox="1"/>
          <p:nvPr/>
        </p:nvSpPr>
        <p:spPr>
          <a:xfrm>
            <a:off x="791812" y="1277887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 sz="3200">
              <a:solidFill>
                <a:srgbClr val="00000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378" name="Google Shape;37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9675" y="4090369"/>
            <a:ext cx="250507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199" y="3277513"/>
            <a:ext cx="2009013" cy="150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5187" y="4059323"/>
            <a:ext cx="250507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199" y="4874533"/>
            <a:ext cx="2009013" cy="150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9174" y="4297447"/>
            <a:ext cx="2009013" cy="150482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8"/>
          <p:cNvSpPr txBox="1"/>
          <p:nvPr/>
        </p:nvSpPr>
        <p:spPr>
          <a:xfrm>
            <a:off x="6492050" y="2432871"/>
            <a:ext cx="4684440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כמות המומס קטנה יחסית</a:t>
            </a:r>
            <a:endParaRPr sz="320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84" name="Google Shape;384;p38"/>
          <p:cNvSpPr txBox="1"/>
          <p:nvPr/>
        </p:nvSpPr>
        <p:spPr>
          <a:xfrm>
            <a:off x="6492050" y="1441679"/>
            <a:ext cx="4684440" cy="80271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תמיסה </a:t>
            </a:r>
            <a:r>
              <a:rPr lang="x-none" sz="3200" b="1">
                <a:solidFill>
                  <a:schemeClr val="accent2"/>
                </a:solidFill>
                <a:latin typeface="David"/>
                <a:ea typeface="David"/>
                <a:cs typeface="David"/>
                <a:sym typeface="David"/>
              </a:rPr>
              <a:t>מהולה</a:t>
            </a:r>
            <a:endParaRPr sz="3200" b="1">
              <a:solidFill>
                <a:schemeClr val="accent2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85" name="Google Shape;385;p38"/>
          <p:cNvSpPr txBox="1"/>
          <p:nvPr/>
        </p:nvSpPr>
        <p:spPr>
          <a:xfrm>
            <a:off x="958025" y="2381714"/>
            <a:ext cx="4684440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כמות המומס גדולה יחסית</a:t>
            </a:r>
            <a:endParaRPr sz="320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86" name="Google Shape;386;p38"/>
          <p:cNvSpPr txBox="1"/>
          <p:nvPr/>
        </p:nvSpPr>
        <p:spPr>
          <a:xfrm>
            <a:off x="1029462" y="1459912"/>
            <a:ext cx="4684440" cy="80271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תמיסה </a:t>
            </a:r>
            <a:r>
              <a:rPr lang="x-none" sz="3200" b="1">
                <a:solidFill>
                  <a:schemeClr val="accent2"/>
                </a:solidFill>
                <a:latin typeface="David"/>
                <a:ea typeface="David"/>
                <a:cs typeface="David"/>
                <a:sym typeface="David"/>
              </a:rPr>
              <a:t>מרוכזת</a:t>
            </a:r>
            <a:endParaRPr sz="3200" b="1">
              <a:solidFill>
                <a:schemeClr val="accent2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9"/>
          <p:cNvSpPr txBox="1">
            <a:spLocks noGrp="1"/>
          </p:cNvSpPr>
          <p:nvPr>
            <p:ph type="body" idx="1"/>
          </p:nvPr>
        </p:nvSpPr>
        <p:spPr>
          <a:xfrm>
            <a:off x="2794416" y="172651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>
              <a:latin typeface="David"/>
              <a:ea typeface="David"/>
              <a:cs typeface="David"/>
              <a:sym typeface="David"/>
            </a:endParaRPr>
          </a:p>
          <a:p>
            <a:pPr marL="342934" lvl="0" indent="-165134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93" name="Google Shape;393;p39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מהולה או מרוכזת?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94" name="Google Shape;394;p39"/>
          <p:cNvSpPr txBox="1"/>
          <p:nvPr/>
        </p:nvSpPr>
        <p:spPr>
          <a:xfrm>
            <a:off x="791812" y="1277887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 sz="3200">
              <a:solidFill>
                <a:srgbClr val="00000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395" name="Google Shape;39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9321" y="2544000"/>
            <a:ext cx="4219575" cy="280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7314" y="2544000"/>
            <a:ext cx="4219575" cy="280793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9"/>
          <p:cNvSpPr/>
          <p:nvPr/>
        </p:nvSpPr>
        <p:spPr>
          <a:xfrm>
            <a:off x="8251114" y="5504800"/>
            <a:ext cx="1526380" cy="58477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ים המלח</a:t>
            </a:r>
            <a:endParaRPr sz="320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98" name="Google Shape;398;p39"/>
          <p:cNvSpPr/>
          <p:nvPr/>
        </p:nvSpPr>
        <p:spPr>
          <a:xfrm>
            <a:off x="2682849" y="5465506"/>
            <a:ext cx="1912703" cy="58477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הים התיכון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/>
          <p:cNvSpPr txBox="1">
            <a:spLocks noGrp="1"/>
          </p:cNvSpPr>
          <p:nvPr>
            <p:ph type="body" idx="1"/>
          </p:nvPr>
        </p:nvSpPr>
        <p:spPr>
          <a:xfrm>
            <a:off x="2794416" y="172651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>
              <a:latin typeface="David"/>
              <a:ea typeface="David"/>
              <a:cs typeface="David"/>
              <a:sym typeface="David"/>
            </a:endParaRPr>
          </a:p>
          <a:p>
            <a:pPr marL="342934" lvl="0" indent="-165134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05" name="Google Shape;405;p40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מהולה או מרוכזת?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06" name="Google Shape;406;p40"/>
          <p:cNvSpPr txBox="1"/>
          <p:nvPr/>
        </p:nvSpPr>
        <p:spPr>
          <a:xfrm>
            <a:off x="791812" y="1277887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 sz="3200">
              <a:solidFill>
                <a:srgbClr val="00000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407" name="Google Shape;40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9321" y="2544000"/>
            <a:ext cx="4219575" cy="280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7314" y="2544000"/>
            <a:ext cx="4219575" cy="280793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0"/>
          <p:cNvSpPr/>
          <p:nvPr/>
        </p:nvSpPr>
        <p:spPr>
          <a:xfrm>
            <a:off x="8251114" y="5525111"/>
            <a:ext cx="1526380" cy="58477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ים המלח</a:t>
            </a:r>
            <a:endParaRPr sz="320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10" name="Google Shape;410;p40"/>
          <p:cNvSpPr/>
          <p:nvPr/>
        </p:nvSpPr>
        <p:spPr>
          <a:xfrm>
            <a:off x="2706300" y="5504800"/>
            <a:ext cx="1912703" cy="58477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הים התיכון</a:t>
            </a:r>
            <a:endParaRPr sz="320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11" name="Google Shape;411;p40"/>
          <p:cNvSpPr txBox="1"/>
          <p:nvPr/>
        </p:nvSpPr>
        <p:spPr>
          <a:xfrm>
            <a:off x="1124881" y="1441679"/>
            <a:ext cx="4684440" cy="80271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תמיסה </a:t>
            </a:r>
            <a:r>
              <a:rPr lang="x-none" sz="3200" b="1">
                <a:solidFill>
                  <a:schemeClr val="accent2"/>
                </a:solidFill>
                <a:latin typeface="David"/>
                <a:ea typeface="David"/>
                <a:cs typeface="David"/>
                <a:sym typeface="David"/>
              </a:rPr>
              <a:t>מהולה</a:t>
            </a:r>
            <a:endParaRPr sz="3200" b="1">
              <a:solidFill>
                <a:schemeClr val="accent2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12" name="Google Shape;412;p40"/>
          <p:cNvSpPr txBox="1"/>
          <p:nvPr/>
        </p:nvSpPr>
        <p:spPr>
          <a:xfrm>
            <a:off x="6526888" y="1489746"/>
            <a:ext cx="4684440" cy="80271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תמיסה </a:t>
            </a:r>
            <a:r>
              <a:rPr lang="x-none" sz="3200" b="1">
                <a:solidFill>
                  <a:schemeClr val="accent2"/>
                </a:solidFill>
                <a:latin typeface="David"/>
                <a:ea typeface="David"/>
                <a:cs typeface="David"/>
                <a:sym typeface="David"/>
              </a:rPr>
              <a:t>מרוכזת</a:t>
            </a:r>
            <a:endParaRPr sz="3200" b="1">
              <a:solidFill>
                <a:schemeClr val="accent2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>
                <a:latin typeface="David"/>
                <a:ea typeface="David"/>
                <a:cs typeface="David"/>
                <a:sym typeface="David"/>
              </a:rPr>
              <a:t>מה נלמד היום </a:t>
            </a:r>
            <a:endParaRPr/>
          </a:p>
        </p:txBody>
      </p:sp>
      <p:sp>
        <p:nvSpPr>
          <p:cNvPr id="160" name="Google Shape;160;p14"/>
          <p:cNvSpPr txBox="1">
            <a:spLocks noGrp="1"/>
          </p:cNvSpPr>
          <p:nvPr>
            <p:ph type="body" idx="1"/>
          </p:nvPr>
        </p:nvSpPr>
        <p:spPr>
          <a:xfrm>
            <a:off x="1024128" y="1049185"/>
            <a:ext cx="10984096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מה</a:t>
            </a: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ן</a:t>
            </a:r>
            <a:r>
              <a:rPr lang="x-none" sz="3600">
                <a:latin typeface="David"/>
                <a:ea typeface="David"/>
                <a:cs typeface="David"/>
                <a:sym typeface="David"/>
              </a:rPr>
              <a:t> תערובות?</a:t>
            </a:r>
            <a:endParaRPr dirty="0"/>
          </a:p>
          <a:p>
            <a:pPr marL="457200" lvl="0" indent="-4572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היכן אנו פוגשים תערובות בחיי היום יום?</a:t>
            </a: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457200" lvl="0" indent="-45720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3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אילו סוגי תערובות קיימים?</a:t>
            </a: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457200" lvl="0" indent="-45720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3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כיצד ניתן להפריד תערובות?</a:t>
            </a:r>
            <a:endParaRPr sz="3600" dirty="0"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1"/>
          <p:cNvSpPr txBox="1">
            <a:spLocks noGrp="1"/>
          </p:cNvSpPr>
          <p:nvPr>
            <p:ph type="body" idx="1"/>
          </p:nvPr>
        </p:nvSpPr>
        <p:spPr>
          <a:xfrm>
            <a:off x="2794416" y="172651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>
              <a:latin typeface="David"/>
              <a:ea typeface="David"/>
              <a:cs typeface="David"/>
              <a:sym typeface="David"/>
            </a:endParaRPr>
          </a:p>
          <a:p>
            <a:pPr marL="342934" lvl="0" indent="-165134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19" name="Google Shape;419;p41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מתנסים ולומדים </a:t>
            </a:r>
            <a:r>
              <a:rPr lang="he-IL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- </a:t>
            </a:r>
            <a:r>
              <a:rPr lang="x-none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האם יש גבול למסיסות?</a:t>
            </a:r>
            <a:endParaRPr sz="44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20" name="Google Shape;420;p41"/>
          <p:cNvSpPr txBox="1"/>
          <p:nvPr/>
        </p:nvSpPr>
        <p:spPr>
          <a:xfrm>
            <a:off x="791812" y="1277887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 sz="3200">
              <a:solidFill>
                <a:srgbClr val="00000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421" name="Google Shape;42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0737" y="143910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2237" y="1439100"/>
            <a:ext cx="18478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1"/>
          <p:cNvSpPr/>
          <p:nvPr/>
        </p:nvSpPr>
        <p:spPr>
          <a:xfrm>
            <a:off x="2248090" y="4199335"/>
            <a:ext cx="81960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שערו 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-</a:t>
            </a: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כמה סוכר תוכלו להמיס בתוך כוס מים אחת?</a:t>
            </a:r>
            <a:endParaRPr sz="32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2"/>
          <p:cNvSpPr txBox="1">
            <a:spLocks noGrp="1"/>
          </p:cNvSpPr>
          <p:nvPr>
            <p:ph type="body" idx="1"/>
          </p:nvPr>
        </p:nvSpPr>
        <p:spPr>
          <a:xfrm>
            <a:off x="2794416" y="172651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>
              <a:latin typeface="David"/>
              <a:ea typeface="David"/>
              <a:cs typeface="David"/>
              <a:sym typeface="David"/>
            </a:endParaRPr>
          </a:p>
          <a:p>
            <a:pPr marL="342934" lvl="0" indent="-165134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30" name="Google Shape;430;p42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מתנסים ולומדים – האם יש גבול למסיסות?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31" name="Google Shape;431;p42"/>
          <p:cNvSpPr txBox="1"/>
          <p:nvPr/>
        </p:nvSpPr>
        <p:spPr>
          <a:xfrm>
            <a:off x="791812" y="1277887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 sz="3200">
              <a:solidFill>
                <a:srgbClr val="00000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32" name="Google Shape;432;p42"/>
          <p:cNvSpPr/>
          <p:nvPr/>
        </p:nvSpPr>
        <p:spPr>
          <a:xfrm>
            <a:off x="1307700" y="1033221"/>
            <a:ext cx="98155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ציוד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: </a:t>
            </a: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כוס מי ברז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, </a:t>
            </a: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סוכר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, </a:t>
            </a: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כפית</a:t>
            </a:r>
            <a:endParaRPr dirty="0"/>
          </a:p>
        </p:txBody>
      </p:sp>
      <p:sp>
        <p:nvSpPr>
          <p:cNvPr id="433" name="Google Shape;433;p42"/>
          <p:cNvSpPr/>
          <p:nvPr/>
        </p:nvSpPr>
        <p:spPr>
          <a:xfrm>
            <a:off x="398624" y="2048884"/>
            <a:ext cx="10872787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מהלך הניסוי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:</a:t>
            </a: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endParaRPr dirty="0"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א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 מלאו</a:t>
            </a: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כוס 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ב</a:t>
            </a: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מי ברז כמעט </a:t>
            </a: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עד סופה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ב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  </a:t>
            </a: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הוסיפו למים חצי כפית סוכר וערבבו היטב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ג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 </a:t>
            </a: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המתינו כעשר שניות והתבוננו בכוס 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- </a:t>
            </a: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האם כל הסוכר התמוסס?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ד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  </a:t>
            </a: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הוסיפו חצי כפית סוכר נוספת וערבבו היטב.</a:t>
            </a:r>
            <a:endParaRPr dirty="0"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האם כל הסוכר התמוסס?</a:t>
            </a:r>
            <a:endParaRPr dirty="0"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המשיכו כך עד שתראו סוכר ששוקע לקרקעית הכוס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A98A58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159" y="515389"/>
            <a:ext cx="9935716" cy="54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3"/>
          <p:cNvSpPr txBox="1">
            <a:spLocks noGrp="1"/>
          </p:cNvSpPr>
          <p:nvPr>
            <p:ph type="body" idx="1"/>
          </p:nvPr>
        </p:nvSpPr>
        <p:spPr>
          <a:xfrm>
            <a:off x="2794416" y="172651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>
              <a:latin typeface="David"/>
              <a:ea typeface="David"/>
              <a:cs typeface="David"/>
              <a:sym typeface="David"/>
            </a:endParaRPr>
          </a:p>
          <a:p>
            <a:pPr marL="342934" lvl="0" indent="-165134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40" name="Google Shape;440;p43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תמיסה רוויה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41" name="Google Shape;441;p43"/>
          <p:cNvSpPr txBox="1"/>
          <p:nvPr/>
        </p:nvSpPr>
        <p:spPr>
          <a:xfrm>
            <a:off x="791812" y="1277887"/>
            <a:ext cx="10331400" cy="46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>
                <a:solidFill>
                  <a:srgbClr val="000000"/>
                </a:solidFill>
                <a:latin typeface="David"/>
                <a:ea typeface="David"/>
                <a:cs typeface="David"/>
                <a:sym typeface="David"/>
              </a:rPr>
              <a:t>                             </a:t>
            </a:r>
            <a:endParaRPr sz="3200">
              <a:solidFill>
                <a:srgbClr val="00000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42" name="Google Shape;442;p43"/>
          <p:cNvSpPr/>
          <p:nvPr/>
        </p:nvSpPr>
        <p:spPr>
          <a:xfrm>
            <a:off x="398624" y="2048884"/>
            <a:ext cx="10872787" cy="182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המסיסות מוגבלת</a:t>
            </a:r>
            <a:endParaRPr dirty="0"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לא ניתן להמיס ממס במומס בכמות בלתי מוגבלת</a:t>
            </a:r>
            <a:endParaRPr dirty="0"/>
          </a:p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תמיסה רוויה 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- </a:t>
            </a: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תמיסה שמכילה את כמות המומס המירבית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4"/>
          <p:cNvSpPr txBox="1">
            <a:spLocks noGrp="1"/>
          </p:cNvSpPr>
          <p:nvPr>
            <p:ph type="ctrTitle"/>
          </p:nvPr>
        </p:nvSpPr>
        <p:spPr>
          <a:xfrm>
            <a:off x="696000" y="1919888"/>
            <a:ext cx="1080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000"/>
              <a:buFont typeface="David"/>
              <a:buNone/>
            </a:pPr>
            <a:r>
              <a:rPr lang="x-none" sz="6000">
                <a:latin typeface="David"/>
                <a:ea typeface="David"/>
                <a:cs typeface="David"/>
                <a:sym typeface="David"/>
              </a:rPr>
              <a:t>הפרדת תערובות</a:t>
            </a:r>
            <a:endParaRPr sz="6000"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1832" y="1727239"/>
            <a:ext cx="2905333" cy="316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5371" y="2049552"/>
            <a:ext cx="2913898" cy="2518808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5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הפרדה על פי צבע ומראה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03" y="2049552"/>
            <a:ext cx="3362738" cy="251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6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תכונה מפרידה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63" name="Google Shape;463;p46"/>
          <p:cNvSpPr/>
          <p:nvPr/>
        </p:nvSpPr>
        <p:spPr>
          <a:xfrm>
            <a:off x="2003283" y="1593563"/>
            <a:ext cx="83856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תכונה המאפשרת להפריד בין חומרים שונים בתערובת</a:t>
            </a:r>
            <a:endParaRPr sz="1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64" name="Google Shape;464;p46"/>
          <p:cNvSpPr txBox="1"/>
          <p:nvPr/>
        </p:nvSpPr>
        <p:spPr>
          <a:xfrm>
            <a:off x="10084094" y="2736900"/>
            <a:ext cx="1789602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גודל</a:t>
            </a:r>
            <a:endParaRPr sz="320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65" name="Google Shape;465;p46"/>
          <p:cNvSpPr txBox="1"/>
          <p:nvPr/>
        </p:nvSpPr>
        <p:spPr>
          <a:xfrm>
            <a:off x="8074202" y="2755179"/>
            <a:ext cx="1789602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צבע</a:t>
            </a:r>
            <a:endParaRPr sz="320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66" name="Google Shape;466;p46"/>
          <p:cNvSpPr txBox="1"/>
          <p:nvPr/>
        </p:nvSpPr>
        <p:spPr>
          <a:xfrm>
            <a:off x="428625" y="2692042"/>
            <a:ext cx="2230183" cy="139218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טמפרטורת רתיחה</a:t>
            </a:r>
            <a:endParaRPr sz="320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67" name="Google Shape;467;p46"/>
          <p:cNvSpPr txBox="1"/>
          <p:nvPr/>
        </p:nvSpPr>
        <p:spPr>
          <a:xfrm>
            <a:off x="3124950" y="2692042"/>
            <a:ext cx="2230183" cy="139218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טמפרטורת קפאון</a:t>
            </a:r>
            <a:endParaRPr sz="320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68" name="Google Shape;468;p46"/>
          <p:cNvSpPr txBox="1"/>
          <p:nvPr/>
        </p:nvSpPr>
        <p:spPr>
          <a:xfrm>
            <a:off x="5597153" y="2694038"/>
            <a:ext cx="2230183" cy="96202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משיכה למגנט</a:t>
            </a:r>
            <a:endParaRPr sz="320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7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הפרדת תערובות באמצעות סינון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475" name="Google Shape;47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8846" y="1637681"/>
            <a:ext cx="4210050" cy="279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763" y="1637681"/>
            <a:ext cx="4171949" cy="2776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8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הפרדת תערובות באמצעות סינון</a:t>
            </a:r>
            <a:endParaRPr sz="4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483" name="Google Shape;48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8846" y="1637681"/>
            <a:ext cx="4210050" cy="279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763" y="1637681"/>
            <a:ext cx="4171949" cy="277624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8"/>
          <p:cNvSpPr txBox="1"/>
          <p:nvPr/>
        </p:nvSpPr>
        <p:spPr>
          <a:xfrm>
            <a:off x="2624566" y="4798292"/>
            <a:ext cx="7592091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התכונה המפרידה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: </a:t>
            </a: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גודל המרכיבים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9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</a:t>
            </a:r>
            <a:r>
              <a:rPr lang="he-IL" sz="4400" b="1" i="0" u="none" strike="noStrike" cap="none" dirty="0" err="1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תנסות</a:t>
            </a:r>
            <a:r>
              <a:rPr lang="he-IL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: הפרדת תערובת</a:t>
            </a:r>
            <a:endParaRPr sz="44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" name="Google Shape;526;p54"/>
          <p:cNvSpPr txBox="1"/>
          <p:nvPr/>
        </p:nvSpPr>
        <p:spPr>
          <a:xfrm>
            <a:off x="1176528" y="970799"/>
            <a:ext cx="10050915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לפניכם תערובת אבקת ברזל וחול</a:t>
            </a: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x-none" sz="2800" dirty="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שערו</a:t>
            </a:r>
            <a:r>
              <a:rPr lang="he-IL" sz="2800" dirty="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: 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כיצד נוכל להפריד את התערובת כך שיתקבלו שני החומרים בנפרד?</a:t>
            </a: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           העתיקו למחברת את התרשים וחישבו על דרך ההפרדה:</a:t>
            </a: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    </a:t>
            </a: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1616149359"/>
              </p:ext>
            </p:extLst>
          </p:nvPr>
        </p:nvGraphicFramePr>
        <p:xfrm>
          <a:off x="1727181" y="2805990"/>
          <a:ext cx="7436223" cy="3039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4581" y="33047"/>
            <a:ext cx="1540938" cy="54960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11"/>
          <a:srcRect l="34581" t="27610" r="41141" b="28920"/>
          <a:stretch/>
        </p:blipFill>
        <p:spPr>
          <a:xfrm>
            <a:off x="8478982" y="3146625"/>
            <a:ext cx="3158836" cy="3179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>
                <a:latin typeface="David"/>
                <a:ea typeface="David"/>
                <a:cs typeface="David"/>
                <a:sym typeface="David"/>
              </a:rPr>
              <a:t>מה להביא לשיעור?</a:t>
            </a:r>
            <a:endParaRPr sz="54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66" name="Google Shape;166;p15"/>
          <p:cNvSpPr txBox="1">
            <a:spLocks noGrp="1"/>
          </p:cNvSpPr>
          <p:nvPr>
            <p:ph type="body" idx="1"/>
          </p:nvPr>
        </p:nvSpPr>
        <p:spPr>
          <a:xfrm>
            <a:off x="1024128" y="1049185"/>
            <a:ext cx="10984096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-1143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None/>
            </a:pPr>
            <a:endParaRPr sz="3600"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600"/>
              <a:buNone/>
            </a:pPr>
            <a:endParaRPr sz="36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67" name="Google Shape;167;p15"/>
          <p:cNvSpPr txBox="1"/>
          <p:nvPr/>
        </p:nvSpPr>
        <p:spPr>
          <a:xfrm>
            <a:off x="1805668" y="1246259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0" indent="-571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•"/>
            </a:pPr>
            <a:r>
              <a:rPr lang="x-none" sz="32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מחברת וכלי כתיבה</a:t>
            </a: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800100" marR="0" lvl="0" indent="-571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•"/>
            </a:pPr>
            <a:r>
              <a:rPr lang="he-IL" sz="32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6</a:t>
            </a:r>
            <a:r>
              <a:rPr lang="x-none" sz="32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כוסות </a:t>
            </a:r>
            <a:endParaRPr dirty="0"/>
          </a:p>
          <a:p>
            <a:pPr marL="800100" marR="0" lvl="0" indent="-571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•"/>
            </a:pPr>
            <a:r>
              <a:rPr lang="he-IL" sz="32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4</a:t>
            </a:r>
            <a:r>
              <a:rPr lang="x-none" sz="32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כפיות</a:t>
            </a:r>
            <a:endParaRPr dirty="0"/>
          </a:p>
          <a:p>
            <a:pPr marL="800100" marR="0" lvl="0" indent="-5461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he-IL" sz="3200" dirty="0">
                <a:solidFill>
                  <a:srgbClr val="002060"/>
                </a:solidFill>
                <a:latin typeface="David"/>
                <a:cs typeface="David"/>
                <a:sym typeface="David"/>
              </a:rPr>
              <a:t>קנקן מי ברז</a:t>
            </a:r>
          </a:p>
          <a:p>
            <a:pPr marL="800100" marR="0" lvl="0" indent="-5461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he-IL" sz="3200" dirty="0">
                <a:solidFill>
                  <a:srgbClr val="002060"/>
                </a:solidFill>
                <a:latin typeface="David"/>
                <a:cs typeface="David"/>
                <a:sym typeface="David"/>
              </a:rPr>
              <a:t>מים קרים ומים חמים</a:t>
            </a:r>
            <a:endParaRPr dirty="0"/>
          </a:p>
          <a:p>
            <a:pPr marL="800100" marR="0" lvl="0" indent="-571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•"/>
            </a:pPr>
            <a:r>
              <a:rPr lang="x-none" sz="32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מלח שולחן</a:t>
            </a: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800100" marR="0" lvl="0" indent="-571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•"/>
            </a:pPr>
            <a:r>
              <a:rPr lang="x-none" sz="32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קמח</a:t>
            </a:r>
            <a:endParaRPr dirty="0"/>
          </a:p>
          <a:p>
            <a:pPr marL="800100" marR="0" lvl="0" indent="-571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•"/>
            </a:pPr>
            <a:r>
              <a:rPr lang="x-none" sz="32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סוכר</a:t>
            </a:r>
            <a:endParaRPr sz="32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457200" marR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206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0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הפרדת תערובות באמצעות </a:t>
            </a:r>
            <a:r>
              <a:rPr lang="he-IL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משיכה למגנט</a:t>
            </a:r>
            <a:endParaRPr sz="44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98" name="Google Shape;498;p50"/>
          <p:cNvSpPr txBox="1"/>
          <p:nvPr/>
        </p:nvSpPr>
        <p:spPr>
          <a:xfrm>
            <a:off x="2624565" y="4978720"/>
            <a:ext cx="7592091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התכונה המפרידה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: משיכה למגנט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9" y="1262870"/>
            <a:ext cx="1468901" cy="1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276911393"/>
              </p:ext>
            </p:extLst>
          </p:nvPr>
        </p:nvGraphicFramePr>
        <p:xfrm>
          <a:off x="2393577" y="1262870"/>
          <a:ext cx="7559636" cy="3482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09882" y="2810435"/>
            <a:ext cx="217842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latin typeface="Guttman Yad" panose="02010401010101010101" pitchFamily="2" charset="-79"/>
                <a:cs typeface="Guttman Yad" panose="02010401010101010101" pitchFamily="2" charset="-79"/>
              </a:rPr>
              <a:t>קירוב מגנט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DF86A7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3965" y="698269"/>
            <a:ext cx="9571294" cy="52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9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1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he-IL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תאונה בלב ים</a:t>
            </a:r>
            <a:endParaRPr sz="44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" name="Google Shape;526;p54"/>
          <p:cNvSpPr txBox="1"/>
          <p:nvPr/>
        </p:nvSpPr>
        <p:spPr>
          <a:xfrm>
            <a:off x="1176528" y="1420496"/>
            <a:ext cx="95439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בלב הים התרחשה תאונה עם השלכות סביבתיות: מאניה שהובילה נפט, נשפכה כמות גדולה של נפט אל מי הים. הנפט צף על פני המים.</a:t>
            </a: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מיד הזעיקו אניות עם משאבות ושאבו את הנפט.</a:t>
            </a: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על איזו תכונה מפרידה התבססה שיטת הפרדת הנפט ממי הים?</a:t>
            </a: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    </a:t>
            </a: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1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he-IL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תאונה בלב ים</a:t>
            </a:r>
            <a:endParaRPr sz="44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" name="Google Shape;526;p54"/>
          <p:cNvSpPr txBox="1"/>
          <p:nvPr/>
        </p:nvSpPr>
        <p:spPr>
          <a:xfrm>
            <a:off x="1176528" y="1420496"/>
            <a:ext cx="9543900" cy="322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בלב הים התרחשה תאונה עם השלכות סביבתיות: מאניה שהובילה נפט, נשפכה כמות גדולה של נפט אל מי הים. הנפט </a:t>
            </a:r>
            <a:r>
              <a:rPr lang="he-IL" sz="2800" dirty="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צף על פני המים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מיד הזעיקו אניות עם משאבות ושאבו את הנפט.</a:t>
            </a: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על איזו תכונה מפרידה התבססה שיטת הפרדת הנפט ממי הים?</a:t>
            </a: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    </a:t>
            </a: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5" name="Google Shape;498;p50"/>
          <p:cNvSpPr txBox="1"/>
          <p:nvPr/>
        </p:nvSpPr>
        <p:spPr>
          <a:xfrm>
            <a:off x="2589841" y="4781951"/>
            <a:ext cx="7592091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התכונה המפרידה</a:t>
            </a: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: ציפה / צפיפות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  <p:extLst>
      <p:ext uri="{BB962C8B-B14F-4D97-AF65-F5344CB8AC3E}">
        <p14:creationId xmlns:p14="http://schemas.microsoft.com/office/powerpoint/2010/main" val="3555370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1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he-IL" sz="4400" b="1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מתאימים בין שיטה לתכונה</a:t>
            </a:r>
            <a:endParaRPr sz="44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" name="Google Shape;526;p54"/>
          <p:cNvSpPr txBox="1"/>
          <p:nvPr/>
        </p:nvSpPr>
        <p:spPr>
          <a:xfrm>
            <a:off x="1176528" y="1420496"/>
            <a:ext cx="9543900" cy="556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לפניכם רשימת שיטות הפרדה ותכונות מפרידות. התאימו ביניהן!</a:t>
            </a: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    </a:t>
            </a: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5" name="Google Shape;498;p50"/>
          <p:cNvSpPr txBox="1"/>
          <p:nvPr/>
        </p:nvSpPr>
        <p:spPr>
          <a:xfrm>
            <a:off x="7377473" y="2206060"/>
            <a:ext cx="3601423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שיטת הפרדה: סינון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7" name="Google Shape;498;p50"/>
          <p:cNvSpPr txBox="1"/>
          <p:nvPr/>
        </p:nvSpPr>
        <p:spPr>
          <a:xfrm>
            <a:off x="7377473" y="3254607"/>
            <a:ext cx="3601423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שיטת הפרדה: הצפה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8" name="Google Shape;498;p50"/>
          <p:cNvSpPr txBox="1"/>
          <p:nvPr/>
        </p:nvSpPr>
        <p:spPr>
          <a:xfrm>
            <a:off x="7377473" y="4287303"/>
            <a:ext cx="3601423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שיטת הפרדה: מגנוט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9" name="Google Shape;498;p50"/>
          <p:cNvSpPr txBox="1"/>
          <p:nvPr/>
        </p:nvSpPr>
        <p:spPr>
          <a:xfrm>
            <a:off x="7377473" y="5464408"/>
            <a:ext cx="3601423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שיטת הפרדה: אידוי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0" name="Google Shape;498;p50"/>
          <p:cNvSpPr txBox="1"/>
          <p:nvPr/>
        </p:nvSpPr>
        <p:spPr>
          <a:xfrm>
            <a:off x="599879" y="2201355"/>
            <a:ext cx="5477831" cy="7961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תכונה מפרידה: טמפרטורת רתיחה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1" name="Google Shape;498;p50"/>
          <p:cNvSpPr txBox="1"/>
          <p:nvPr/>
        </p:nvSpPr>
        <p:spPr>
          <a:xfrm>
            <a:off x="599880" y="3267042"/>
            <a:ext cx="5477831" cy="7961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תכונה מפרידה: גודל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2" name="Google Shape;498;p50"/>
          <p:cNvSpPr txBox="1"/>
          <p:nvPr/>
        </p:nvSpPr>
        <p:spPr>
          <a:xfrm>
            <a:off x="599881" y="4415537"/>
            <a:ext cx="5477831" cy="7961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תכונה מפרידה: צפיפות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3" name="Google Shape;498;p50"/>
          <p:cNvSpPr txBox="1"/>
          <p:nvPr/>
        </p:nvSpPr>
        <p:spPr>
          <a:xfrm>
            <a:off x="623046" y="5476519"/>
            <a:ext cx="5477831" cy="7961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תכונה מפרידה: משיכה למגנט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14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647" y="3304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7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1"/>
          <p:cNvSpPr txBox="1"/>
          <p:nvPr/>
        </p:nvSpPr>
        <p:spPr>
          <a:xfrm>
            <a:off x="1176528" y="3078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he-IL" sz="4400" b="1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מתאימים בין שיטה לתכונה</a:t>
            </a:r>
            <a:endParaRPr sz="44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" name="Google Shape;526;p54"/>
          <p:cNvSpPr txBox="1"/>
          <p:nvPr/>
        </p:nvSpPr>
        <p:spPr>
          <a:xfrm>
            <a:off x="1176528" y="1420496"/>
            <a:ext cx="9543900" cy="556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לפניכם רשימת שיטות הפרדה ותכונות מפרידות. התאימו ביניהן!</a:t>
            </a: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    </a:t>
            </a: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5" name="Google Shape;498;p50"/>
          <p:cNvSpPr txBox="1"/>
          <p:nvPr/>
        </p:nvSpPr>
        <p:spPr>
          <a:xfrm>
            <a:off x="7377473" y="2113460"/>
            <a:ext cx="3601423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שיטת הפרדה: סינון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7" name="Google Shape;498;p50"/>
          <p:cNvSpPr txBox="1"/>
          <p:nvPr/>
        </p:nvSpPr>
        <p:spPr>
          <a:xfrm>
            <a:off x="7377473" y="3138857"/>
            <a:ext cx="3601423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שיטת הפרדה: הצפה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8" name="Google Shape;498;p50"/>
          <p:cNvSpPr txBox="1"/>
          <p:nvPr/>
        </p:nvSpPr>
        <p:spPr>
          <a:xfrm>
            <a:off x="7377473" y="4206278"/>
            <a:ext cx="3601423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שיטת הפרדה: מגנוט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9" name="Google Shape;498;p50"/>
          <p:cNvSpPr txBox="1"/>
          <p:nvPr/>
        </p:nvSpPr>
        <p:spPr>
          <a:xfrm>
            <a:off x="7377473" y="5290783"/>
            <a:ext cx="3601423" cy="79610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שיטת הפרדה: אידוי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0" name="Google Shape;498;p50"/>
          <p:cNvSpPr txBox="1"/>
          <p:nvPr/>
        </p:nvSpPr>
        <p:spPr>
          <a:xfrm>
            <a:off x="470647" y="2136610"/>
            <a:ext cx="5477831" cy="7961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תכונה מפרידה: טמפרטורת רתיחה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1" name="Google Shape;498;p50"/>
          <p:cNvSpPr txBox="1"/>
          <p:nvPr/>
        </p:nvSpPr>
        <p:spPr>
          <a:xfrm>
            <a:off x="470646" y="3203088"/>
            <a:ext cx="5477831" cy="7961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תכונה מפרידה: גודל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2" name="Google Shape;498;p50"/>
          <p:cNvSpPr txBox="1"/>
          <p:nvPr/>
        </p:nvSpPr>
        <p:spPr>
          <a:xfrm>
            <a:off x="470646" y="4255014"/>
            <a:ext cx="5477831" cy="7961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תכונה מפרידה: צפיפות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3" name="Google Shape;498;p50"/>
          <p:cNvSpPr txBox="1"/>
          <p:nvPr/>
        </p:nvSpPr>
        <p:spPr>
          <a:xfrm>
            <a:off x="470645" y="5292477"/>
            <a:ext cx="5477831" cy="7961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e-IL" sz="32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תכונה מפרידה: משיכה למגנט</a:t>
            </a: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cxnSp>
        <p:nvCxnSpPr>
          <p:cNvPr id="3" name="מחבר ישר 2"/>
          <p:cNvCxnSpPr>
            <a:endCxn id="11" idx="3"/>
          </p:cNvCxnSpPr>
          <p:nvPr/>
        </p:nvCxnSpPr>
        <p:spPr>
          <a:xfrm flipH="1">
            <a:off x="5948477" y="2552593"/>
            <a:ext cx="1428996" cy="10485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/>
          <p:cNvCxnSpPr/>
          <p:nvPr/>
        </p:nvCxnSpPr>
        <p:spPr>
          <a:xfrm flipH="1" flipV="1">
            <a:off x="5948478" y="2604112"/>
            <a:ext cx="1428995" cy="313212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/>
          <p:cNvCxnSpPr/>
          <p:nvPr/>
        </p:nvCxnSpPr>
        <p:spPr>
          <a:xfrm flipH="1">
            <a:off x="6017911" y="4753848"/>
            <a:ext cx="1428996" cy="10485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/>
          <p:cNvCxnSpPr/>
          <p:nvPr/>
        </p:nvCxnSpPr>
        <p:spPr>
          <a:xfrm flipH="1">
            <a:off x="6017911" y="3831819"/>
            <a:ext cx="1428996" cy="10485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170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3"/>
          <p:cNvSpPr txBox="1"/>
          <p:nvPr/>
        </p:nvSpPr>
        <p:spPr>
          <a:xfrm>
            <a:off x="376518" y="307848"/>
            <a:ext cx="1060251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משימת התנסות</a:t>
            </a:r>
            <a:r>
              <a:rPr lang="he-IL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:</a:t>
            </a:r>
            <a:r>
              <a:rPr lang="x-none" sz="4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גורמים המשפיעים על המסיסות</a:t>
            </a:r>
            <a:endParaRPr sz="44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519" name="Google Shape;519;p53"/>
          <p:cNvSpPr txBox="1"/>
          <p:nvPr/>
        </p:nvSpPr>
        <p:spPr>
          <a:xfrm>
            <a:off x="2022751" y="1971675"/>
            <a:ext cx="83976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rtl="1"/>
            <a:r>
              <a:rPr lang="x-none" sz="3600" dirty="0">
                <a:solidFill>
                  <a:schemeClr val="dk1"/>
                </a:solidFill>
                <a:latin typeface="David" panose="020E0502060401010101" pitchFamily="34" charset="-79"/>
                <a:ea typeface="Varela Round"/>
                <a:cs typeface="David" panose="020E0502060401010101" pitchFamily="34" charset="-79"/>
                <a:sym typeface="Varela Round"/>
              </a:rPr>
              <a:t>כיצד משפיעה</a:t>
            </a:r>
            <a:r>
              <a:rPr lang="he-IL" sz="3600" dirty="0">
                <a:solidFill>
                  <a:schemeClr val="dk1"/>
                </a:solidFill>
                <a:latin typeface="David" panose="020E0502060401010101" pitchFamily="34" charset="-79"/>
                <a:ea typeface="Varela Round"/>
                <a:cs typeface="David" panose="020E0502060401010101" pitchFamily="34" charset="-79"/>
                <a:sym typeface="Varela Round"/>
              </a:rPr>
              <a:t> </a:t>
            </a:r>
            <a:r>
              <a:rPr lang="x-none" sz="3600" dirty="0">
                <a:solidFill>
                  <a:schemeClr val="dk1"/>
                </a:solidFill>
                <a:latin typeface="David" panose="020E0502060401010101" pitchFamily="34" charset="-79"/>
                <a:ea typeface="Varela Round"/>
                <a:cs typeface="David" panose="020E0502060401010101" pitchFamily="34" charset="-79"/>
                <a:sym typeface="Varela Round"/>
              </a:rPr>
              <a:t>טמפרטור</a:t>
            </a:r>
            <a:r>
              <a:rPr lang="he-IL" sz="3600" dirty="0">
                <a:solidFill>
                  <a:schemeClr val="dk1"/>
                </a:solidFill>
                <a:latin typeface="David" panose="020E0502060401010101" pitchFamily="34" charset="-79"/>
                <a:ea typeface="Varela Round"/>
                <a:cs typeface="David" panose="020E0502060401010101" pitchFamily="34" charset="-79"/>
                <a:sym typeface="Varela Round"/>
              </a:rPr>
              <a:t>ת המים</a:t>
            </a:r>
            <a:r>
              <a:rPr lang="x-none" sz="3600" dirty="0">
                <a:solidFill>
                  <a:schemeClr val="dk1"/>
                </a:solidFill>
                <a:latin typeface="David" panose="020E0502060401010101" pitchFamily="34" charset="-79"/>
                <a:ea typeface="Varela Round"/>
                <a:cs typeface="David" panose="020E0502060401010101" pitchFamily="34" charset="-79"/>
                <a:sym typeface="Varela Round"/>
              </a:rPr>
              <a:t> </a:t>
            </a:r>
            <a:endParaRPr lang="he-IL" sz="3600" dirty="0">
              <a:solidFill>
                <a:schemeClr val="dk1"/>
              </a:solidFill>
              <a:latin typeface="David" panose="020E0502060401010101" pitchFamily="34" charset="-79"/>
              <a:ea typeface="Varela Round"/>
              <a:cs typeface="David" panose="020E0502060401010101" pitchFamily="34" charset="-79"/>
              <a:sym typeface="Varela Round"/>
            </a:endParaRPr>
          </a:p>
          <a:p>
            <a:pPr lvl="0" algn="ctr" rtl="1"/>
            <a:r>
              <a:rPr lang="x-none" sz="3600" dirty="0">
                <a:solidFill>
                  <a:schemeClr val="dk1"/>
                </a:solidFill>
                <a:latin typeface="David" panose="020E0502060401010101" pitchFamily="34" charset="-79"/>
                <a:ea typeface="Varela Round"/>
                <a:cs typeface="David" panose="020E0502060401010101" pitchFamily="34" charset="-79"/>
                <a:sym typeface="Varela Round"/>
              </a:rPr>
              <a:t>על</a:t>
            </a:r>
            <a:r>
              <a:rPr lang="he-IL" sz="3600" dirty="0">
                <a:solidFill>
                  <a:schemeClr val="dk1"/>
                </a:solidFill>
                <a:latin typeface="David" panose="020E0502060401010101" pitchFamily="34" charset="-79"/>
                <a:ea typeface="Varela Round"/>
                <a:cs typeface="David" panose="020E0502060401010101" pitchFamily="34" charset="-79"/>
                <a:sym typeface="Varela Round"/>
              </a:rPr>
              <a:t> מהירות</a:t>
            </a:r>
            <a:r>
              <a:rPr lang="x-none" sz="3600" dirty="0">
                <a:solidFill>
                  <a:schemeClr val="dk1"/>
                </a:solidFill>
                <a:latin typeface="David" panose="020E0502060401010101" pitchFamily="34" charset="-79"/>
                <a:ea typeface="Varela Round"/>
                <a:cs typeface="David" panose="020E0502060401010101" pitchFamily="34" charset="-79"/>
                <a:sym typeface="Varela Round"/>
              </a:rPr>
              <a:t> ההמסה של סוכר</a:t>
            </a:r>
            <a:r>
              <a:rPr lang="he-IL" sz="3600" dirty="0">
                <a:solidFill>
                  <a:schemeClr val="dk1"/>
                </a:solidFill>
                <a:latin typeface="David" panose="020E0502060401010101" pitchFamily="34" charset="-79"/>
                <a:ea typeface="Varela Round"/>
                <a:cs typeface="David" panose="020E0502060401010101" pitchFamily="34" charset="-79"/>
                <a:sym typeface="Varela Round"/>
              </a:rPr>
              <a:t>?</a:t>
            </a:r>
            <a:endParaRPr sz="3600" dirty="0">
              <a:solidFill>
                <a:schemeClr val="dk1"/>
              </a:solidFill>
              <a:latin typeface="David" panose="020E0502060401010101" pitchFamily="34" charset="-79"/>
              <a:ea typeface="Varela Round"/>
              <a:cs typeface="David" panose="020E0502060401010101" pitchFamily="34" charset="-79"/>
              <a:sym typeface="Varela Roun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4"/>
          <p:cNvSpPr txBox="1"/>
          <p:nvPr/>
        </p:nvSpPr>
        <p:spPr>
          <a:xfrm>
            <a:off x="739588" y="307848"/>
            <a:ext cx="1023944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 sz="4400" b="1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השפעת טמפרטור</a:t>
            </a:r>
            <a:r>
              <a:rPr lang="he-IL" sz="4400" b="1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 המים </a:t>
            </a:r>
            <a:r>
              <a:rPr lang="x-none" sz="4400" b="1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על </a:t>
            </a:r>
            <a:r>
              <a:rPr lang="he-IL" sz="4400" b="1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מהירות </a:t>
            </a:r>
            <a:r>
              <a:rPr lang="x-none" sz="4400" b="1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המסת סוכר</a:t>
            </a:r>
            <a:endParaRPr sz="44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526" name="Google Shape;526;p54"/>
          <p:cNvSpPr txBox="1"/>
          <p:nvPr/>
        </p:nvSpPr>
        <p:spPr>
          <a:xfrm>
            <a:off x="1324443" y="1374283"/>
            <a:ext cx="95439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ציוד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:</a:t>
            </a: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2 קוביות סוכר, שעון, </a:t>
            </a: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כוס מים קרים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, </a:t>
            </a: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כוס רותחים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(הקפידו שכמות המים בכוסות תהיה שווה)</a:t>
            </a: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בניסוי הבא תכניסו באותו הרגע קוביית סוכר לכל  אחת מהכוסות.</a:t>
            </a: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שערו</a:t>
            </a:r>
            <a:r>
              <a:rPr lang="he-IL" sz="2800" dirty="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: </a:t>
            </a:r>
            <a:r>
              <a:rPr lang="he-IL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כיצד תשפיע טמפרטורת המים על מהירות ההתמוססות של הסוכר? </a:t>
            </a: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    </a:t>
            </a: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5"/>
          <p:cNvSpPr txBox="1"/>
          <p:nvPr/>
        </p:nvSpPr>
        <p:spPr>
          <a:xfrm>
            <a:off x="416859" y="307848"/>
            <a:ext cx="1056216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 rtl="1">
              <a:buClr>
                <a:srgbClr val="002060"/>
              </a:buClr>
              <a:buSzPts val="4400"/>
            </a:pPr>
            <a:r>
              <a:rPr lang="he-IL" sz="4400" b="1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השפעת טמפרטורת המים על מהירות המסת סוכר</a:t>
            </a:r>
          </a:p>
        </p:txBody>
      </p:sp>
      <p:sp>
        <p:nvSpPr>
          <p:cNvPr id="533" name="Google Shape;533;p55"/>
          <p:cNvSpPr txBox="1"/>
          <p:nvPr/>
        </p:nvSpPr>
        <p:spPr>
          <a:xfrm>
            <a:off x="1435125" y="1159625"/>
            <a:ext cx="9543900" cy="5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מהלך הניסוי </a:t>
            </a:r>
            <a:endParaRPr sz="3200" b="1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3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א</a:t>
            </a:r>
            <a:r>
              <a:rPr lang="he-IL" sz="33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 </a:t>
            </a:r>
            <a:r>
              <a:rPr lang="x-none" sz="33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</a:t>
            </a:r>
            <a:r>
              <a:rPr lang="he-IL" sz="33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כינו את שתי כוסות המים – מים רותחים ומים קרים.</a:t>
            </a: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3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ב. </a:t>
            </a:r>
            <a:r>
              <a:rPr lang="x-none" sz="33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הוסיפ</a:t>
            </a:r>
            <a:r>
              <a:rPr lang="he-IL" sz="33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ו באותו הרגע קובית סוכר לכל כוס.</a:t>
            </a:r>
            <a:endParaRPr sz="33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3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ג. </a:t>
            </a:r>
            <a:r>
              <a:rPr lang="he-IL" sz="33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צפו בתערובת עד להתמוססות הסוכר לחלוטין.</a:t>
            </a:r>
            <a:endParaRPr sz="33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3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ד. כמה זמן חלף עד שכל הסוכר נמס במים?</a:t>
            </a:r>
            <a:endParaRPr sz="33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3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ה. כתבו את ה</a:t>
            </a:r>
            <a:r>
              <a:rPr lang="x-none" sz="3300" dirty="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תוצאה</a:t>
            </a:r>
            <a:r>
              <a:rPr lang="he-IL" sz="330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במחברת.</a:t>
            </a:r>
            <a:endParaRPr sz="33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3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InShot_20200714_1205376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4657" y="-8312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1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3345" y="312777"/>
            <a:ext cx="2905333" cy="316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296" y="3476212"/>
            <a:ext cx="2913898" cy="251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3089" y="3483630"/>
            <a:ext cx="2823059" cy="286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4091" y="3118447"/>
            <a:ext cx="1910902" cy="323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73180">
            <a:off x="1051740" y="723278"/>
            <a:ext cx="1261865" cy="27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67488" y="652790"/>
            <a:ext cx="217170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03" y="914400"/>
            <a:ext cx="2875794" cy="215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6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5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מסכמים תוצאות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907" y="1694329"/>
            <a:ext cx="1035423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dirty="0"/>
              <a:t>במים החמים קוביית הסוכר התמוססה כעבור: ____________</a:t>
            </a:r>
          </a:p>
          <a:p>
            <a:pPr algn="r"/>
            <a:endParaRPr lang="he-IL" sz="3200" dirty="0"/>
          </a:p>
          <a:p>
            <a:pPr algn="r"/>
            <a:r>
              <a:rPr lang="he-IL" sz="3200" dirty="0"/>
              <a:t>במים הקרים: __________________________________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7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5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David" panose="020E0502060401010101" pitchFamily="34" charset="-79"/>
                <a:cs typeface="David" panose="020E0502060401010101" pitchFamily="34" charset="-79"/>
              </a:rPr>
              <a:t>הסקת מסקנות 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48" name="Google Shape;548;p57"/>
          <p:cNvSpPr txBox="1">
            <a:spLocks noGrp="1"/>
          </p:cNvSpPr>
          <p:nvPr>
            <p:ph type="body" idx="1"/>
          </p:nvPr>
        </p:nvSpPr>
        <p:spPr>
          <a:xfrm>
            <a:off x="1588902" y="1456289"/>
            <a:ext cx="9296100" cy="368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latin typeface="David" panose="020E0502060401010101" pitchFamily="34" charset="-79"/>
                <a:cs typeface="David" panose="020E0502060401010101" pitchFamily="34" charset="-79"/>
              </a:rPr>
              <a:t>מה ניתן ל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למוד</a:t>
            </a:r>
            <a:r>
              <a:rPr lang="x-none" sz="32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מ</a:t>
            </a:r>
            <a:r>
              <a:rPr lang="x-none" sz="3200" dirty="0">
                <a:latin typeface="David" panose="020E0502060401010101" pitchFamily="34" charset="-79"/>
                <a:cs typeface="David" panose="020E0502060401010101" pitchFamily="34" charset="-79"/>
              </a:rPr>
              <a:t>התוצאות שקבלת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ם</a:t>
            </a:r>
            <a:r>
              <a:rPr lang="x-none" sz="3200" dirty="0">
                <a:latin typeface="David" panose="020E0502060401010101" pitchFamily="34" charset="-79"/>
                <a:cs typeface="David" panose="020E0502060401010101" pitchFamily="34" charset="-79"/>
              </a:rPr>
              <a:t> ?</a:t>
            </a:r>
            <a:endParaRPr sz="32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x-none" sz="3200" dirty="0">
                <a:latin typeface="David" panose="020E0502060401010101" pitchFamily="34" charset="-79"/>
                <a:cs typeface="David" panose="020E0502060401010101" pitchFamily="34" charset="-79"/>
              </a:rPr>
              <a:t>נסו לנסח זאת בצורת משפט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:</a:t>
            </a:r>
            <a:r>
              <a:rPr lang="x-none" sz="32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x-none" sz="3200" b="1" dirty="0">
                <a:latin typeface="David" panose="020E0502060401010101" pitchFamily="34" charset="-79"/>
                <a:cs typeface="David" panose="020E0502060401010101" pitchFamily="34" charset="-79"/>
              </a:rPr>
              <a:t>ככל ש</a:t>
            </a:r>
            <a:r>
              <a:rPr lang="he-IL" sz="3200" b="1" dirty="0">
                <a:latin typeface="David" panose="020E0502060401010101" pitchFamily="34" charset="-79"/>
                <a:cs typeface="David" panose="020E0502060401010101" pitchFamily="34" charset="-79"/>
              </a:rPr>
              <a:t>... </a:t>
            </a:r>
            <a:r>
              <a:rPr lang="x-none" sz="3200" b="1" dirty="0">
                <a:latin typeface="David" panose="020E0502060401010101" pitchFamily="34" charset="-79"/>
                <a:cs typeface="David" panose="020E0502060401010101" pitchFamily="34" charset="-79"/>
              </a:rPr>
              <a:t> אז…</a:t>
            </a:r>
            <a:endParaRPr lang="he-IL" sz="32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x-none" sz="3200" dirty="0">
                <a:latin typeface="David" panose="020E0502060401010101" pitchFamily="34" charset="-79"/>
                <a:cs typeface="David" panose="020E0502060401010101" pitchFamily="34" charset="-79"/>
              </a:rPr>
              <a:t>ככל ש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טמפרטורת המים </a:t>
            </a:r>
            <a:r>
              <a:rPr lang="he-IL" sz="3200" dirty="0" err="1">
                <a:latin typeface="David" panose="020E0502060401010101" pitchFamily="34" charset="-79"/>
                <a:cs typeface="David" panose="020E0502060401010101" pitchFamily="34" charset="-79"/>
              </a:rPr>
              <a:t>היתה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 _________ יותר, </a:t>
            </a:r>
            <a:b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3200" dirty="0" err="1">
                <a:latin typeface="David" panose="020E0502060401010101" pitchFamily="34" charset="-79"/>
                <a:cs typeface="David" panose="020E0502060401010101" pitchFamily="34" charset="-79"/>
              </a:rPr>
              <a:t>הת</a:t>
            </a:r>
            <a:r>
              <a:rPr lang="x-none" sz="3200" dirty="0">
                <a:latin typeface="David" panose="020E0502060401010101" pitchFamily="34" charset="-79"/>
                <a:cs typeface="David" panose="020E0502060401010101" pitchFamily="34" charset="-79"/>
              </a:rPr>
              <a:t>מוססות הסוכר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3200" dirty="0" err="1">
                <a:latin typeface="David" panose="020E0502060401010101" pitchFamily="34" charset="-79"/>
                <a:cs typeface="David" panose="020E0502060401010101" pitchFamily="34" charset="-79"/>
              </a:rPr>
              <a:t>היתה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 ________ יותר,</a:t>
            </a:r>
            <a:endParaRPr sz="32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r" rtl="1">
              <a:spcBef>
                <a:spcPts val="600"/>
              </a:spcBef>
              <a:spcAft>
                <a:spcPts val="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8"/>
          <p:cNvSpPr txBox="1">
            <a:spLocks noGrp="1"/>
          </p:cNvSpPr>
          <p:nvPr>
            <p:ph type="title"/>
          </p:nvPr>
        </p:nvSpPr>
        <p:spPr>
          <a:xfrm>
            <a:off x="954680" y="348904"/>
            <a:ext cx="98025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>
                <a:latin typeface="David" panose="020E0502060401010101" pitchFamily="34" charset="-79"/>
                <a:cs typeface="David" panose="020E0502060401010101" pitchFamily="34" charset="-79"/>
              </a:rPr>
              <a:t>שאלה למחשבה 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55" name="Google Shape;555;p58"/>
          <p:cNvSpPr txBox="1">
            <a:spLocks noGrp="1"/>
          </p:cNvSpPr>
          <p:nvPr>
            <p:ph type="body" idx="1"/>
          </p:nvPr>
        </p:nvSpPr>
        <p:spPr>
          <a:xfrm>
            <a:off x="2563675" y="1908929"/>
            <a:ext cx="8031900" cy="26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latin typeface="David" panose="020E0502060401010101" pitchFamily="34" charset="-79"/>
                <a:cs typeface="David" panose="020E0502060401010101" pitchFamily="34" charset="-79"/>
              </a:rPr>
              <a:t>האם 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ל</a:t>
            </a:r>
            <a:r>
              <a:rPr lang="x-none" sz="3200" dirty="0">
                <a:latin typeface="David" panose="020E0502060401010101" pitchFamily="34" charset="-79"/>
                <a:cs typeface="David" panose="020E0502060401010101" pitchFamily="34" charset="-79"/>
              </a:rPr>
              <a:t>דעתכם ניתן להסיק מסקנה זאת </a:t>
            </a:r>
            <a:endParaRPr sz="32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ct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x-none" sz="3200" dirty="0">
                <a:latin typeface="David" panose="020E0502060401010101" pitchFamily="34" charset="-79"/>
                <a:cs typeface="David" panose="020E0502060401010101" pitchFamily="34" charset="-79"/>
              </a:rPr>
              <a:t>לגבי כל חומר מומס במים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  <a:endParaRPr sz="32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r" rtl="1">
              <a:spcBef>
                <a:spcPts val="600"/>
              </a:spcBef>
              <a:spcAft>
                <a:spcPts val="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9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David"/>
              <a:buNone/>
            </a:pPr>
            <a:r>
              <a:rPr lang="x-none">
                <a:latin typeface="David"/>
                <a:ea typeface="David"/>
                <a:cs typeface="David"/>
                <a:sym typeface="David"/>
              </a:rPr>
              <a:t>סיכום השיעור</a:t>
            </a:r>
            <a:endParaRPr/>
          </a:p>
        </p:txBody>
      </p:sp>
      <p:sp>
        <p:nvSpPr>
          <p:cNvPr id="561" name="Google Shape;561;p59"/>
          <p:cNvSpPr txBox="1"/>
          <p:nvPr/>
        </p:nvSpPr>
        <p:spPr>
          <a:xfrm>
            <a:off x="381190" y="1192060"/>
            <a:ext cx="10984096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r" rtl="1">
              <a:lnSpc>
                <a:spcPct val="10606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x-none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למדנו מ</a:t>
            </a:r>
            <a:r>
              <a:rPr lang="he-IL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 </a:t>
            </a:r>
            <a:r>
              <a:rPr lang="x-none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הן תערובות</a:t>
            </a:r>
            <a:r>
              <a:rPr lang="he-IL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r>
              <a:rPr lang="x-none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endParaRPr dirty="0"/>
          </a:p>
          <a:p>
            <a:pPr marL="457200" marR="0" lvl="0" indent="-457200" algn="r" rtl="1">
              <a:lnSpc>
                <a:spcPct val="10606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x-none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מיינו תערובות לאחידות ולא אחידות</a:t>
            </a:r>
            <a:r>
              <a:rPr lang="he-IL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dirty="0"/>
          </a:p>
          <a:p>
            <a:pPr marL="457200" marR="0" lvl="0" indent="-457200" algn="r" rtl="1">
              <a:lnSpc>
                <a:spcPct val="10606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x-none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הכרנו את המושג תמיסה שהיא דוגמה לתערובת אחידה</a:t>
            </a:r>
            <a:r>
              <a:rPr lang="he-IL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dirty="0"/>
          </a:p>
          <a:p>
            <a:pPr marL="457200" marR="0" lvl="0" indent="-457200" algn="r" rtl="1">
              <a:lnSpc>
                <a:spcPct val="10606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x-none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התנסינו בהמסת סוכר במים ובדיקת גבול המסיסות</a:t>
            </a:r>
            <a:r>
              <a:rPr lang="he-IL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dirty="0"/>
          </a:p>
          <a:p>
            <a:pPr marL="457200" marR="0" lvl="0" indent="-457200" algn="r" rtl="1">
              <a:lnSpc>
                <a:spcPct val="10606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x-none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הכרנו את המושג תכונה מפרידה ולמדנו מספר שיטות להפרדת תערובות</a:t>
            </a:r>
            <a:r>
              <a:rPr lang="he-IL" sz="333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dirty="0"/>
          </a:p>
          <a:p>
            <a:pPr marL="457200" marR="0" lvl="0" indent="-457200" algn="r" rtl="1">
              <a:lnSpc>
                <a:spcPct val="10606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</a:pPr>
            <a:r>
              <a:rPr lang="x-none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שיערנו השערות</a:t>
            </a:r>
            <a:r>
              <a:rPr lang="he-IL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,</a:t>
            </a:r>
            <a:r>
              <a:rPr lang="x-none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ערכנו התנסויות</a:t>
            </a:r>
            <a:r>
              <a:rPr lang="he-IL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, </a:t>
            </a:r>
            <a:r>
              <a:rPr lang="x-none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סיכמנו תוצאות והסקנו מסקנות</a:t>
            </a:r>
            <a:r>
              <a:rPr lang="he-IL" sz="3330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sz="3330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254038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"/>
          <p:cNvSpPr txBox="1">
            <a:spLocks noGrp="1"/>
          </p:cNvSpPr>
          <p:nvPr>
            <p:ph type="ctrTitle"/>
          </p:nvPr>
        </p:nvSpPr>
        <p:spPr>
          <a:xfrm>
            <a:off x="696000" y="1919888"/>
            <a:ext cx="1080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000"/>
              <a:buFont typeface="David"/>
              <a:buNone/>
            </a:pPr>
            <a:r>
              <a:rPr lang="x-none" sz="6000">
                <a:latin typeface="David"/>
                <a:ea typeface="David"/>
                <a:cs typeface="David"/>
                <a:sym typeface="David"/>
              </a:rPr>
              <a:t>מהי תערובת? </a:t>
            </a:r>
            <a:br>
              <a:rPr lang="x-none" sz="6000">
                <a:latin typeface="David"/>
                <a:ea typeface="David"/>
                <a:cs typeface="David"/>
                <a:sym typeface="David"/>
              </a:rPr>
            </a:br>
            <a:r>
              <a:rPr lang="x-none" sz="6000">
                <a:latin typeface="David"/>
                <a:ea typeface="David"/>
                <a:cs typeface="David"/>
                <a:sym typeface="David"/>
              </a:rPr>
              <a:t>וכיצד ניתן למיין תערובות?</a:t>
            </a:r>
            <a:endParaRPr sz="6000"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>
                <a:latin typeface="David"/>
                <a:ea typeface="David"/>
                <a:cs typeface="David"/>
                <a:sym typeface="David"/>
              </a:rPr>
              <a:t>תערובת</a:t>
            </a:r>
            <a:endParaRPr sz="54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92" name="Google Shape;192;p18"/>
          <p:cNvSpPr txBox="1">
            <a:spLocks noGrp="1"/>
          </p:cNvSpPr>
          <p:nvPr>
            <p:ph type="body" idx="1"/>
          </p:nvPr>
        </p:nvSpPr>
        <p:spPr>
          <a:xfrm>
            <a:off x="1024128" y="1049185"/>
            <a:ext cx="10984096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-3429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תערובת היא חומר שמכיל </a:t>
            </a:r>
            <a:r>
              <a:rPr lang="x-none" sz="3600" b="1">
                <a:latin typeface="David"/>
                <a:ea typeface="David"/>
                <a:cs typeface="David"/>
                <a:sym typeface="David"/>
              </a:rPr>
              <a:t>לפחות</a:t>
            </a:r>
            <a:r>
              <a:rPr lang="x-none" sz="3600">
                <a:latin typeface="David"/>
                <a:ea typeface="David"/>
                <a:cs typeface="David"/>
                <a:sym typeface="David"/>
              </a:rPr>
              <a:t> שני סוגים של חומרים </a:t>
            </a:r>
            <a:r>
              <a:rPr lang="x-none" sz="3600" b="1">
                <a:latin typeface="David"/>
                <a:ea typeface="David"/>
                <a:cs typeface="David"/>
                <a:sym typeface="David"/>
              </a:rPr>
              <a:t>מעורבבים</a:t>
            </a:r>
            <a:r>
              <a:rPr lang="x-none" sz="3600">
                <a:latin typeface="David"/>
                <a:ea typeface="David"/>
                <a:cs typeface="David"/>
                <a:sym typeface="David"/>
              </a:rPr>
              <a:t> יחד. </a:t>
            </a:r>
            <a:endParaRPr/>
          </a:p>
          <a:p>
            <a:pPr marL="342934" lvl="0" indent="-342934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600"/>
              <a:buChar char="•"/>
            </a:pPr>
            <a:r>
              <a:rPr lang="x-none" sz="3600">
                <a:latin typeface="David"/>
                <a:ea typeface="David"/>
                <a:cs typeface="David"/>
                <a:sym typeface="David"/>
              </a:rPr>
              <a:t>בתערובת כל חומר </a:t>
            </a:r>
            <a:r>
              <a:rPr lang="x-none" sz="3600" b="1">
                <a:latin typeface="David"/>
                <a:ea typeface="David"/>
                <a:cs typeface="David"/>
                <a:sym typeface="David"/>
              </a:rPr>
              <a:t>שומר על תכונותיו</a:t>
            </a:r>
            <a:r>
              <a:rPr lang="x-none" sz="3600">
                <a:latin typeface="David"/>
                <a:ea typeface="David"/>
                <a:cs typeface="David"/>
                <a:sym typeface="David"/>
              </a:rPr>
              <a:t>.</a:t>
            </a:r>
            <a:endParaRPr/>
          </a:p>
          <a:p>
            <a:pPr marL="0" lvl="0" indent="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600"/>
              <a:buNone/>
            </a:pPr>
            <a:endParaRPr sz="3600"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 txBox="1"/>
          <p:nvPr/>
        </p:nvSpPr>
        <p:spPr>
          <a:xfrm>
            <a:off x="1176528" y="3045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מיון תערובות על פי מראה</a:t>
            </a:r>
            <a:endParaRPr sz="5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200" name="Google Shape;20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21788" y="2115636"/>
            <a:ext cx="2436799" cy="21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2963" y="1967247"/>
            <a:ext cx="1800225" cy="22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86526" y="2127336"/>
            <a:ext cx="217170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63814" y="1843228"/>
            <a:ext cx="2913898" cy="251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94" y="213253"/>
            <a:ext cx="1540938" cy="54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"/>
          <p:cNvSpPr txBox="1"/>
          <p:nvPr/>
        </p:nvSpPr>
        <p:spPr>
          <a:xfrm>
            <a:off x="1176528" y="3045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מיון תערובות על פי מראה</a:t>
            </a:r>
            <a:endParaRPr sz="54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211" name="Google Shape;21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0759" y="3010029"/>
            <a:ext cx="2308212" cy="194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7290" y="2860761"/>
            <a:ext cx="1800225" cy="22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3252" y="2931449"/>
            <a:ext cx="217170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879" y="2931449"/>
            <a:ext cx="2008261" cy="194786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0"/>
          <p:cNvSpPr txBox="1"/>
          <p:nvPr/>
        </p:nvSpPr>
        <p:spPr>
          <a:xfrm>
            <a:off x="6492050" y="1469737"/>
            <a:ext cx="4684440" cy="1391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קבוצה א</a:t>
            </a:r>
            <a:r>
              <a:rPr lang="he-IL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' - </a:t>
            </a:r>
            <a:r>
              <a:rPr lang="x-none" sz="3200" b="1" i="0" u="none" strike="noStrike" cap="none" dirty="0">
                <a:solidFill>
                  <a:schemeClr val="accent2"/>
                </a:solidFill>
                <a:latin typeface="David"/>
                <a:ea typeface="David"/>
                <a:cs typeface="David"/>
                <a:sym typeface="David"/>
              </a:rPr>
              <a:t>לא ניתן 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להבחין בעין בין החומרים</a:t>
            </a:r>
            <a:endParaRPr sz="3200" b="0" i="0" u="none" strike="noStrike" cap="none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16" name="Google Shape;216;p20"/>
          <p:cNvSpPr txBox="1"/>
          <p:nvPr/>
        </p:nvSpPr>
        <p:spPr>
          <a:xfrm>
            <a:off x="457963" y="1468235"/>
            <a:ext cx="4684440" cy="13910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קבוצה ב</a:t>
            </a:r>
            <a:r>
              <a:rPr lang="he-IL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' - </a:t>
            </a:r>
            <a:r>
              <a:rPr lang="x-none" sz="3200" b="1" i="0" u="none" strike="noStrike" cap="none" dirty="0">
                <a:solidFill>
                  <a:schemeClr val="accent6"/>
                </a:solidFill>
                <a:latin typeface="David"/>
                <a:ea typeface="David"/>
                <a:cs typeface="David"/>
                <a:sym typeface="David"/>
              </a:rPr>
              <a:t>ניתן</a:t>
            </a:r>
            <a:r>
              <a:rPr lang="x-none" sz="3200" b="0" i="0" u="none" strike="noStrike" cap="none" dirty="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להבחין בעין בין החומרים</a:t>
            </a:r>
            <a:endParaRPr sz="3200" b="0" i="0" u="none" strike="noStrike" cap="none" dirty="0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2850</Words>
  <Application>Microsoft Office PowerPoint</Application>
  <PresentationFormat>מסך רחב</PresentationFormat>
  <Paragraphs>505</Paragraphs>
  <Slides>54</Slides>
  <Notes>50</Notes>
  <HiddenSlides>0</HiddenSlides>
  <MMClips>8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54</vt:i4>
      </vt:variant>
    </vt:vector>
  </HeadingPairs>
  <TitlesOfParts>
    <vt:vector size="60" baseType="lpstr">
      <vt:lpstr>Guttman Yad</vt:lpstr>
      <vt:lpstr>Varela Round</vt:lpstr>
      <vt:lpstr>Arial</vt:lpstr>
      <vt:lpstr>David</vt:lpstr>
      <vt:lpstr>Calibri</vt:lpstr>
      <vt:lpstr>ערכת נושא Office</vt:lpstr>
      <vt:lpstr>מערכת שיעורים למגזר החרדי</vt:lpstr>
      <vt:lpstr>ערבובים והפרדות</vt:lpstr>
      <vt:lpstr>מה נלמד היום </vt:lpstr>
      <vt:lpstr>מה להביא לשיעור?</vt:lpstr>
      <vt:lpstr>מצגת של PowerPoint‏</vt:lpstr>
      <vt:lpstr>מהי תערובת?  וכיצד ניתן למיין תערובות?</vt:lpstr>
      <vt:lpstr>תערובת</vt:lpstr>
      <vt:lpstr>מצגת של PowerPoint‏</vt:lpstr>
      <vt:lpstr>מצגת של PowerPoint‏</vt:lpstr>
      <vt:lpstr>מצגת של PowerPoint‏</vt:lpstr>
      <vt:lpstr>אחידה או לא אחידה?</vt:lpstr>
      <vt:lpstr>אחידה או לא אחידה?</vt:lpstr>
      <vt:lpstr>אחידה או לא אחידה?</vt:lpstr>
      <vt:lpstr>אחידה או לא אחידה?</vt:lpstr>
      <vt:lpstr>אחידה או לא אחידה?</vt:lpstr>
      <vt:lpstr>אחידה או לא אחידה?</vt:lpstr>
      <vt:lpstr>אחידה או לא אחידה?</vt:lpstr>
      <vt:lpstr>מתנסים ולומדים</vt:lpstr>
      <vt:lpstr>מצגת של PowerPoint‏</vt:lpstr>
      <vt:lpstr>מצגת של PowerPoint‏</vt:lpstr>
      <vt:lpstr>מצגת של PowerPoint‏</vt:lpstr>
      <vt:lpstr>תמיסות - תערובות אחידות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הפרדת תערובות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מסכמים תוצאות</vt:lpstr>
      <vt:lpstr>הסקת מסקנות </vt:lpstr>
      <vt:lpstr>שאלה למחשבה </vt:lpstr>
      <vt:lpstr>סיכום השיעור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שיעורים למגזר החרדי</dc:title>
  <dc:creator>Administrator</dc:creator>
  <cp:lastModifiedBy>Anat Kaldaron</cp:lastModifiedBy>
  <cp:revision>42</cp:revision>
  <dcterms:modified xsi:type="dcterms:W3CDTF">2020-07-21T07:15:53Z</dcterms:modified>
</cp:coreProperties>
</file>