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73" r:id="rId10"/>
    <p:sldId id="274" r:id="rId11"/>
    <p:sldId id="291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55FBD1-296A-47CA-A1AC-B3BB13447F49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10CFF8-AC84-4D73-9D2C-2CB722D1DF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63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308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76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80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86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01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84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547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336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328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25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38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378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605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3540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1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35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98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441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63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279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887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07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99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3AE03-BE27-4C5C-9991-3D1C4FAC17E7}" type="datetimeFigureOut">
              <a:rPr lang="he-IL" smtClean="0"/>
              <a:t>ו'/אייר/תש"פ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8BC2-92DE-4CC5-9BD4-A2E2011D19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333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31642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מחבר ישר 21"/>
          <p:cNvCxnSpPr/>
          <p:nvPr/>
        </p:nvCxnSpPr>
        <p:spPr>
          <a:xfrm flipV="1">
            <a:off x="450574" y="860350"/>
            <a:ext cx="7189077" cy="24813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96055" y="165933"/>
            <a:ext cx="11161453" cy="720000"/>
          </a:xfrm>
        </p:spPr>
        <p:txBody>
          <a:bodyPr/>
          <a:lstStyle/>
          <a:p>
            <a:r>
              <a:rPr lang="he-IL" dirty="0" smtClean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התבססות הנאצים בשלטון</a:t>
            </a:r>
            <a:endParaRPr lang="he-IL" dirty="0">
              <a:solidFill>
                <a:srgbClr val="99FF3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חץ שמאלה 16"/>
          <p:cNvSpPr/>
          <p:nvPr/>
        </p:nvSpPr>
        <p:spPr>
          <a:xfrm>
            <a:off x="7249072" y="960449"/>
            <a:ext cx="978408" cy="550247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200" b="1" dirty="0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6254" y="960449"/>
            <a:ext cx="5310844" cy="523220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2800" dirty="0"/>
              <a:t>1933- היטלר מתמנה לראש ממשלה</a:t>
            </a:r>
          </a:p>
        </p:txBody>
      </p:sp>
      <p:sp>
        <p:nvSpPr>
          <p:cNvPr id="20" name="מציין מיקום תוכן 15"/>
          <p:cNvSpPr txBox="1">
            <a:spLocks/>
          </p:cNvSpPr>
          <p:nvPr/>
        </p:nvSpPr>
        <p:spPr>
          <a:xfrm rot="16200000">
            <a:off x="6529820" y="2995932"/>
            <a:ext cx="4680522" cy="830997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4800" dirty="0" smtClean="0"/>
              <a:t>אבני </a:t>
            </a:r>
            <a:r>
              <a:rPr lang="he-IL" dirty="0" smtClean="0"/>
              <a:t> </a:t>
            </a:r>
            <a:r>
              <a:rPr lang="he-IL" sz="4800" dirty="0"/>
              <a:t>דרך</a:t>
            </a:r>
          </a:p>
        </p:txBody>
      </p:sp>
      <p:sp>
        <p:nvSpPr>
          <p:cNvPr id="21" name="חץ למטה 20"/>
          <p:cNvSpPr/>
          <p:nvPr/>
        </p:nvSpPr>
        <p:spPr>
          <a:xfrm>
            <a:off x="6440632" y="1754495"/>
            <a:ext cx="484632" cy="888504"/>
          </a:xfrm>
          <a:prstGeom prst="down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4400" b="1" dirty="0">
              <a:latin typeface="CopprplGoth Bd BT" panose="020E0705020203020404" pitchFamily="34" charset="0"/>
            </a:endParaRPr>
          </a:p>
        </p:txBody>
      </p:sp>
      <p:sp>
        <p:nvSpPr>
          <p:cNvPr id="25" name="חץ למטה 24"/>
          <p:cNvSpPr/>
          <p:nvPr/>
        </p:nvSpPr>
        <p:spPr>
          <a:xfrm>
            <a:off x="2126294" y="1752537"/>
            <a:ext cx="484632" cy="888504"/>
          </a:xfrm>
          <a:prstGeom prst="down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44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6" name="חץ למטה 25"/>
          <p:cNvSpPr/>
          <p:nvPr/>
        </p:nvSpPr>
        <p:spPr>
          <a:xfrm>
            <a:off x="3595685" y="1754495"/>
            <a:ext cx="484632" cy="888504"/>
          </a:xfrm>
          <a:prstGeom prst="down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44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36" name="חץ למטה 35"/>
          <p:cNvSpPr/>
          <p:nvPr/>
        </p:nvSpPr>
        <p:spPr>
          <a:xfrm>
            <a:off x="5065076" y="1764799"/>
            <a:ext cx="484632" cy="888504"/>
          </a:xfrm>
          <a:prstGeom prst="down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44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0592" y="2976673"/>
            <a:ext cx="1137260" cy="58477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1600" dirty="0"/>
              <a:t>צווי </a:t>
            </a:r>
          </a:p>
          <a:p>
            <a:r>
              <a:rPr lang="he-IL" sz="1600" dirty="0"/>
              <a:t>חירום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9915" y="2985394"/>
            <a:ext cx="1137260" cy="58477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16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טרור</a:t>
            </a:r>
          </a:p>
          <a:p>
            <a:r>
              <a:rPr lang="he-IL" dirty="0"/>
              <a:t>ואלימות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66254" y="2977608"/>
            <a:ext cx="1137260" cy="58477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16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חוק ההסמכה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8698" y="2976673"/>
            <a:ext cx="1152128" cy="58477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16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נאציפיקציה</a:t>
            </a:r>
          </a:p>
          <a:p>
            <a:r>
              <a:rPr lang="he-IL" dirty="0"/>
              <a:t>ו'האחדה'</a:t>
            </a:r>
          </a:p>
        </p:txBody>
      </p:sp>
      <p:pic>
        <p:nvPicPr>
          <p:cNvPr id="41" name="il_fi" descr="http://www.historychannel.co.il/site/upload/hid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406" y="3768761"/>
            <a:ext cx="12104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http://collections.yadvashem.org/photosarchive/s637-328/1093495767574324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254" y="3912777"/>
            <a:ext cx="1120516" cy="1728192"/>
          </a:xfrm>
          <a:prstGeom prst="rect">
            <a:avLst/>
          </a:prstGeom>
          <a:noFill/>
        </p:spPr>
      </p:pic>
      <p:pic>
        <p:nvPicPr>
          <p:cNvPr id="43" name="Picture 6" descr="http://msc.wcdn.co.il/w/f-466/859053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567" y="3840769"/>
            <a:ext cx="1340086" cy="1800200"/>
          </a:xfrm>
          <a:prstGeom prst="rect">
            <a:avLst/>
          </a:prstGeom>
          <a:noFill/>
        </p:spPr>
      </p:pic>
      <p:pic>
        <p:nvPicPr>
          <p:cNvPr id="44" name="Picture 8" descr="http://lib.cet.ac.il/storage/Pics/15500_15599/0000015583/155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4211" y="3840769"/>
            <a:ext cx="1228371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8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1170" y="-323200"/>
            <a:ext cx="8229600" cy="1143000"/>
          </a:xfrm>
        </p:spPr>
        <p:txBody>
          <a:bodyPr/>
          <a:lstStyle/>
          <a:p>
            <a:pPr algn="l"/>
            <a:r>
              <a:rPr lang="he-IL" sz="4000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משימה לתלמיד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244101" y="57883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624" y="1064526"/>
            <a:ext cx="977415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ענו על השאלות הבאות:</a:t>
            </a:r>
          </a:p>
          <a:p>
            <a:pPr algn="ctr"/>
            <a:endParaRPr lang="he-IL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lvl="0" indent="-457200">
              <a:buAutoNum type="arabicPeriod"/>
            </a:pP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תארו 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את מצב גרמניה בסיום מלחה"ע הראשונה. 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התייחסו בתשובה 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למצב הכלכלי ולמצב 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החברתי.</a:t>
            </a:r>
          </a:p>
          <a:p>
            <a:pPr lvl="0"/>
            <a:endParaRPr lang="he-IL" sz="4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2. מה 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היו עקרונות התנועה הנאצית?</a:t>
            </a:r>
            <a:endParaRPr lang="en-US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63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חורבן יהדות אירופה-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עליית הנאצים לשלטון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9734" y="3472277"/>
            <a:ext cx="10872000" cy="765200"/>
          </a:xfrm>
        </p:spPr>
        <p:txBody>
          <a:bodyPr/>
          <a:lstStyle/>
          <a:p>
            <a:r>
              <a:rPr lang="he-IL" sz="4000" dirty="0">
                <a:solidFill>
                  <a:schemeClr val="tx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  <a:sym typeface="Varela Round"/>
              </a:rPr>
              <a:t>היסטוריה לבתי"ס </a:t>
            </a:r>
            <a:r>
              <a:rPr lang="he-IL" sz="4000" dirty="0" err="1">
                <a:solidFill>
                  <a:schemeClr val="tx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  <a:sym typeface="Varela Round"/>
              </a:rPr>
              <a:t>עי"ס</a:t>
            </a:r>
            <a:r>
              <a:rPr lang="he-IL" sz="4000" dirty="0">
                <a:solidFill>
                  <a:schemeClr val="tx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  <a:sym typeface="Varela Round"/>
              </a:rPr>
              <a:t> –מחוז חרדי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97715" y="4573735"/>
            <a:ext cx="10872000" cy="720000"/>
          </a:xfrm>
        </p:spPr>
        <p:txBody>
          <a:bodyPr/>
          <a:lstStyle/>
          <a:p>
            <a:r>
              <a:rPr lang="he-IL" sz="3600" dirty="0">
                <a:solidFill>
                  <a:schemeClr val="tx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  <a:sym typeface="Varela Round"/>
              </a:rPr>
              <a:t>מגיש: אוריאל שמידוב</a:t>
            </a:r>
          </a:p>
        </p:txBody>
      </p:sp>
    </p:spTree>
    <p:extLst>
      <p:ext uri="{BB962C8B-B14F-4D97-AF65-F5344CB8AC3E}">
        <p14:creationId xmlns:p14="http://schemas.microsoft.com/office/powerpoint/2010/main" val="32459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2" descr="http://upload.wikimedia.org/wikipedia/commons/9/91/Burning_Synagoge_Kristallnacht_1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7" y="3232138"/>
            <a:ext cx="5432667" cy="27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מציין מיקום תוכן 5" descr="http://www.shoa.org.il/images/87062039.51190795.large.jpg"/>
          <p:cNvPicPr>
            <a:picLocks noGrp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24" y="3264530"/>
            <a:ext cx="3379089" cy="27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תמונה 8" descr="http://www.yadvashem.org/yv/ru/holocaust/about/chapter_1/images/persecution/01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24" y="781654"/>
            <a:ext cx="3410216" cy="25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4" descr="http://www.yadvashem.org/yv/en/exhibitions/kristallnacht/images/baden/photo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6" y="742545"/>
            <a:ext cx="3581875" cy="24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תמונה 11" descr="http://www.haemek.yifat.k12.il/5/his/ya/gernaz_pic/Image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32" y="742545"/>
            <a:ext cx="2725429" cy="2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2740" y="1604023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גרמניה בין מלחמות העולם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2740" y="3927133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עליית הנאצים לשלטון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454618" y="-124776"/>
            <a:ext cx="7704856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נושאי המפגש</a:t>
            </a:r>
            <a:endParaRPr lang="en-US" sz="48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2740" y="2735143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האידיאולוגיה הנאצית</a:t>
            </a:r>
            <a:endParaRPr lang="he-IL" dirty="0"/>
          </a:p>
        </p:txBody>
      </p:sp>
      <p:cxnSp>
        <p:nvCxnSpPr>
          <p:cNvPr id="8" name="מחבר ישר 7"/>
          <p:cNvCxnSpPr/>
          <p:nvPr/>
        </p:nvCxnSpPr>
        <p:spPr>
          <a:xfrm>
            <a:off x="261657" y="653642"/>
            <a:ext cx="7137775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671501" y="733717"/>
            <a:ext cx="15671136" cy="4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671501" y="1190916"/>
            <a:ext cx="15671136" cy="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3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457994" y="274638"/>
            <a:ext cx="8229600" cy="1143000"/>
          </a:xfrm>
        </p:spPr>
        <p:txBody>
          <a:bodyPr/>
          <a:lstStyle/>
          <a:p>
            <a:pPr algn="l"/>
            <a:r>
              <a:rPr lang="he-IL" dirty="0" smtClean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גרמניה לאחר מלחה"ע ה-1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cxnSp>
        <p:nvCxnSpPr>
          <p:cNvPr id="22" name="מחבר ישר 21"/>
          <p:cNvCxnSpPr/>
          <p:nvPr/>
        </p:nvCxnSpPr>
        <p:spPr>
          <a:xfrm flipV="1">
            <a:off x="150418" y="762000"/>
            <a:ext cx="7329882" cy="108744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מציין מיקום תוכן 4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67" y="1243360"/>
            <a:ext cx="8394701" cy="445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0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מחבר ישר 21"/>
          <p:cNvCxnSpPr/>
          <p:nvPr/>
        </p:nvCxnSpPr>
        <p:spPr>
          <a:xfrm>
            <a:off x="99618" y="11247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77127" y="745880"/>
            <a:ext cx="11161453" cy="720000"/>
          </a:xfrm>
        </p:spPr>
        <p:txBody>
          <a:bodyPr/>
          <a:lstStyle/>
          <a:p>
            <a:r>
              <a:rPr lang="he-IL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גרמניה לאחר מלחה"ע ה-1</a:t>
            </a:r>
            <a:r>
              <a:rPr lang="en-US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solidFill>
                <a:srgbClr val="99FF3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7151" y="1289891"/>
            <a:ext cx="6740629" cy="1384995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2800" b="1" dirty="0"/>
              <a:t>מדינית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/>
              <a:t>שינוי שיטת המשטר ממלוכנית לרפובליקה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/>
              <a:t>חוזה וורסאי- קריעת שטחים וצמצום הצבא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07151" y="2885401"/>
            <a:ext cx="6750974" cy="1384995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2800" b="1" dirty="0"/>
              <a:t>חברתית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/>
              <a:t>אבטלה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/>
              <a:t>חוסר יציבות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07151" y="4480911"/>
            <a:ext cx="6740630" cy="1384995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32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2800" b="1" dirty="0"/>
              <a:t>כלכלית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/>
              <a:t>תשלום פיצויים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/>
              <a:t>משברים כלכליים (1919, 1929)</a:t>
            </a:r>
          </a:p>
        </p:txBody>
      </p:sp>
      <p:pic>
        <p:nvPicPr>
          <p:cNvPr id="30" name="תמונה 29" descr="Bundesarchiv Bild 146-1991-076-14A, Kaiser Wilhelm II.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844744"/>
            <a:ext cx="1386292" cy="194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תמונה 30" descr="https://web.nli.org.il/sites/NLI/Hebrew/collections/personalsites/Israel-Germany/Weimar-Republic/PublishingImages/B4-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" y="4261906"/>
            <a:ext cx="1796327" cy="911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2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מחבר ישר 21"/>
          <p:cNvCxnSpPr/>
          <p:nvPr/>
        </p:nvCxnSpPr>
        <p:spPr>
          <a:xfrm>
            <a:off x="99618" y="11247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77127" y="745880"/>
            <a:ext cx="11161453" cy="720000"/>
          </a:xfrm>
        </p:spPr>
        <p:txBody>
          <a:bodyPr/>
          <a:lstStyle/>
          <a:p>
            <a:r>
              <a:rPr lang="he-IL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גרמניה לאחר מלחה"ע ה-1</a:t>
            </a:r>
            <a:r>
              <a:rPr lang="en-US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solidFill>
                <a:srgbClr val="99FF3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חץ שמאלה 8"/>
          <p:cNvSpPr/>
          <p:nvPr/>
        </p:nvSpPr>
        <p:spPr>
          <a:xfrm>
            <a:off x="7409892" y="1840509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 dirty="0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8008" y="1809724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אגדת </a:t>
            </a:r>
            <a:r>
              <a:rPr lang="he-IL" dirty="0" err="1"/>
              <a:t>ה'סכין</a:t>
            </a:r>
            <a:r>
              <a:rPr lang="he-IL" dirty="0"/>
              <a:t> בגב'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7340" y="2650561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תסביך 'אומה במצור'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7340" y="3441669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קושי בחזרה לשגרה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2715" y="4271750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פולחן 'החייל המת'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0562" y="5062858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כמיהה לסמכות</a:t>
            </a:r>
          </a:p>
        </p:txBody>
      </p:sp>
      <p:sp>
        <p:nvSpPr>
          <p:cNvPr id="19" name="מציין מיקום תוכן 15"/>
          <p:cNvSpPr txBox="1">
            <a:spLocks noGrp="1"/>
          </p:cNvSpPr>
          <p:nvPr>
            <p:ph idx="4294967295"/>
          </p:nvPr>
        </p:nvSpPr>
        <p:spPr>
          <a:xfrm rot="16200000">
            <a:off x="6831140" y="3351678"/>
            <a:ext cx="4391675" cy="701731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indent="0" algn="ctr">
              <a:buNone/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תוצאות פסיכולוגיות</a:t>
            </a:r>
          </a:p>
        </p:txBody>
      </p:sp>
      <p:sp>
        <p:nvSpPr>
          <p:cNvPr id="20" name="חץ שמאלה 19"/>
          <p:cNvSpPr/>
          <p:nvPr/>
        </p:nvSpPr>
        <p:spPr>
          <a:xfrm>
            <a:off x="7403934" y="2636838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 dirty="0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1" name="חץ שמאלה 20"/>
          <p:cNvSpPr/>
          <p:nvPr/>
        </p:nvSpPr>
        <p:spPr>
          <a:xfrm>
            <a:off x="7387319" y="3457990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 dirty="0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5" name="חץ שמאלה 24"/>
          <p:cNvSpPr/>
          <p:nvPr/>
        </p:nvSpPr>
        <p:spPr>
          <a:xfrm>
            <a:off x="7383956" y="4244306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 dirty="0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6" name="חץ שמאלה 25"/>
          <p:cNvSpPr/>
          <p:nvPr/>
        </p:nvSpPr>
        <p:spPr>
          <a:xfrm>
            <a:off x="7383956" y="5030622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 dirty="0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pic>
        <p:nvPicPr>
          <p:cNvPr id="27" name="תמונה 26" descr="https://upload.wikimedia.org/wikipedia/commons/0/06/Stab-in-the-back_postcar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" y="2300349"/>
            <a:ext cx="1474942" cy="94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תמונה 27" descr="היסטוריה בציוצים on Twitter: &quot;מעלות (לפני שהייתה מאוחדת עם תרשיחא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" y="3905400"/>
            <a:ext cx="1530944" cy="1166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7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מחבר ישר 21"/>
          <p:cNvCxnSpPr/>
          <p:nvPr/>
        </p:nvCxnSpPr>
        <p:spPr>
          <a:xfrm flipV="1">
            <a:off x="311653" y="1033670"/>
            <a:ext cx="7189077" cy="24813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302072" y="597517"/>
            <a:ext cx="11161453" cy="720000"/>
          </a:xfrm>
        </p:spPr>
        <p:txBody>
          <a:bodyPr/>
          <a:lstStyle/>
          <a:p>
            <a:r>
              <a:rPr lang="he-IL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גרמניה לאחר מלחה"ע ה-1</a:t>
            </a:r>
            <a:r>
              <a:rPr lang="en-US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solidFill>
                <a:srgbClr val="99FF3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חץ שמאלה 22"/>
          <p:cNvSpPr/>
          <p:nvPr/>
        </p:nvSpPr>
        <p:spPr>
          <a:xfrm>
            <a:off x="7429046" y="1729401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255" y="1650693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רפובליקת </a:t>
            </a:r>
            <a:r>
              <a:rPr lang="he-IL" dirty="0" err="1"/>
              <a:t>ווימאר</a:t>
            </a:r>
            <a:endParaRPr lang="he-IL" dirty="0"/>
          </a:p>
        </p:txBody>
      </p:sp>
      <p:sp>
        <p:nvSpPr>
          <p:cNvPr id="27" name="חץ שמאלה 26"/>
          <p:cNvSpPr/>
          <p:nvPr/>
        </p:nvSpPr>
        <p:spPr>
          <a:xfrm>
            <a:off x="7453562" y="2426652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8" name="חץ שמאלה 27"/>
          <p:cNvSpPr/>
          <p:nvPr/>
        </p:nvSpPr>
        <p:spPr>
          <a:xfrm>
            <a:off x="7436391" y="3204917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9" name="חץ שמאלה 28"/>
          <p:cNvSpPr/>
          <p:nvPr/>
        </p:nvSpPr>
        <p:spPr>
          <a:xfrm>
            <a:off x="7480071" y="4724347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255" y="2389349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מפלגות דמוקרטיות ולאומניות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0587" y="3203132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גופים צבאיים למחצה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55962" y="3953701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טרור ורציחות פוליטיות</a:t>
            </a:r>
          </a:p>
        </p:txBody>
      </p:sp>
      <p:sp>
        <p:nvSpPr>
          <p:cNvPr id="33" name="חץ שמאלה 32"/>
          <p:cNvSpPr/>
          <p:nvPr/>
        </p:nvSpPr>
        <p:spPr>
          <a:xfrm>
            <a:off x="7440947" y="3961461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3809" y="4705053"/>
            <a:ext cx="531084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ניסיונות הפיכה</a:t>
            </a:r>
          </a:p>
        </p:txBody>
      </p:sp>
      <p:sp>
        <p:nvSpPr>
          <p:cNvPr id="35" name="מציין מיקום תוכן 15"/>
          <p:cNvSpPr txBox="1">
            <a:spLocks/>
          </p:cNvSpPr>
          <p:nvPr/>
        </p:nvSpPr>
        <p:spPr>
          <a:xfrm rot="16200000">
            <a:off x="7175694" y="3031734"/>
            <a:ext cx="3941104" cy="830997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4800" dirty="0"/>
              <a:t>מצב שלטוני</a:t>
            </a:r>
          </a:p>
        </p:txBody>
      </p:sp>
      <p:pic>
        <p:nvPicPr>
          <p:cNvPr id="36" name="תמונה 35" descr="https://upload.wikimedia.org/wikipedia/commons/thumb/3/3b/Bundesarchiv_Bild_147-0503%2C_N%C3%BCrnberg%2C_Horst_Wessel_mit_SA-Sturm.jpg/270px-Bundesarchiv_Bild_147-0503%2C_N%C3%BCrnberg%2C_Horst_Wessel_mit_SA-Stur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3" y="3163549"/>
            <a:ext cx="1409700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תמונה 36" descr="אין תיאור זמין לתמונה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" y="4415366"/>
            <a:ext cx="1422840" cy="95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תמונה 37" descr="https://upload.wikimedia.org/wikipedia/commons/8/8f/Plakat_Hugenberg_Papen_Seldte_19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0" y="1571552"/>
            <a:ext cx="1196405" cy="137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0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מחבר ישר 21"/>
          <p:cNvCxnSpPr/>
          <p:nvPr/>
        </p:nvCxnSpPr>
        <p:spPr>
          <a:xfrm flipV="1">
            <a:off x="311653" y="1033670"/>
            <a:ext cx="7189077" cy="24813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017690" y="205968"/>
            <a:ext cx="11161453" cy="720000"/>
          </a:xfrm>
        </p:spPr>
        <p:txBody>
          <a:bodyPr/>
          <a:lstStyle/>
          <a:p>
            <a:r>
              <a:rPr lang="he-IL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המפלגה הנאצית</a:t>
            </a:r>
          </a:p>
        </p:txBody>
      </p:sp>
      <p:sp>
        <p:nvSpPr>
          <p:cNvPr id="19" name="חץ שמאלה 18"/>
          <p:cNvSpPr/>
          <p:nvPr/>
        </p:nvSpPr>
        <p:spPr>
          <a:xfrm>
            <a:off x="6726683" y="1066799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2625" y="1145980"/>
            <a:ext cx="4347151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דרוויניזם וגזענות</a:t>
            </a:r>
          </a:p>
        </p:txBody>
      </p:sp>
      <p:sp>
        <p:nvSpPr>
          <p:cNvPr id="21" name="חץ שמאלה 20"/>
          <p:cNvSpPr/>
          <p:nvPr/>
        </p:nvSpPr>
        <p:spPr>
          <a:xfrm>
            <a:off x="6732240" y="2082084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5" name="חץ שמאלה 24"/>
          <p:cNvSpPr/>
          <p:nvPr/>
        </p:nvSpPr>
        <p:spPr>
          <a:xfrm>
            <a:off x="6734028" y="3204918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6" name="חץ שמאלה 25"/>
          <p:cNvSpPr/>
          <p:nvPr/>
        </p:nvSpPr>
        <p:spPr>
          <a:xfrm rot="16200000">
            <a:off x="4131089" y="4702417"/>
            <a:ext cx="462912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92625" y="2154092"/>
            <a:ext cx="4347151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אנטי </a:t>
            </a:r>
            <a:r>
              <a:rPr lang="he-IL" dirty="0" err="1"/>
              <a:t>מארקסיזם</a:t>
            </a:r>
            <a:endParaRPr lang="he-IL" dirty="0"/>
          </a:p>
        </p:txBody>
      </p:sp>
      <p:sp>
        <p:nvSpPr>
          <p:cNvPr id="40" name="TextBox 39"/>
          <p:cNvSpPr txBox="1"/>
          <p:nvPr/>
        </p:nvSpPr>
        <p:spPr>
          <a:xfrm>
            <a:off x="2292625" y="3162204"/>
            <a:ext cx="4347151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אנטי ליבראליזם ופרלמנטריזם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92625" y="4170316"/>
            <a:ext cx="4347151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אנטי קפיטליזם</a:t>
            </a:r>
          </a:p>
        </p:txBody>
      </p:sp>
      <p:sp>
        <p:nvSpPr>
          <p:cNvPr id="42" name="חץ שמאלה 41"/>
          <p:cNvSpPr/>
          <p:nvPr/>
        </p:nvSpPr>
        <p:spPr>
          <a:xfrm>
            <a:off x="6726683" y="4220203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92625" y="5250436"/>
            <a:ext cx="4347151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אנטישמיות</a:t>
            </a:r>
          </a:p>
        </p:txBody>
      </p:sp>
      <p:sp>
        <p:nvSpPr>
          <p:cNvPr id="44" name="מציין מיקום תוכן 15"/>
          <p:cNvSpPr txBox="1">
            <a:spLocks/>
          </p:cNvSpPr>
          <p:nvPr/>
        </p:nvSpPr>
        <p:spPr>
          <a:xfrm rot="16200000">
            <a:off x="6535671" y="2556232"/>
            <a:ext cx="3816426" cy="707886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4000" dirty="0"/>
              <a:t>אידיאולוגיה</a:t>
            </a:r>
          </a:p>
        </p:txBody>
      </p:sp>
      <p:pic>
        <p:nvPicPr>
          <p:cNvPr id="45" name="מציין מיקום תוכן 3" descr="http://www.onlyisrael.net/wp-content/uploads/2010/04/le_peril_jui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1498889"/>
            <a:ext cx="1547445" cy="190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8" descr="http://collections.yadvashem.org/photosarchive/s637-328/38383152922008948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2" y="3854701"/>
            <a:ext cx="1972280" cy="155455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7890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5" grpId="0" animBg="1"/>
      <p:bldP spid="2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מחבר ישר 21"/>
          <p:cNvCxnSpPr/>
          <p:nvPr/>
        </p:nvCxnSpPr>
        <p:spPr>
          <a:xfrm flipV="1">
            <a:off x="450574" y="860350"/>
            <a:ext cx="7189077" cy="24813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017690" y="205968"/>
            <a:ext cx="11161453" cy="720000"/>
          </a:xfrm>
        </p:spPr>
        <p:txBody>
          <a:bodyPr/>
          <a:lstStyle/>
          <a:p>
            <a:r>
              <a:rPr lang="he-IL" dirty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המפלגה הנאצית</a:t>
            </a:r>
          </a:p>
        </p:txBody>
      </p:sp>
      <p:sp>
        <p:nvSpPr>
          <p:cNvPr id="18" name="חץ שמאלה 17"/>
          <p:cNvSpPr/>
          <p:nvPr/>
        </p:nvSpPr>
        <p:spPr>
          <a:xfrm>
            <a:off x="6726683" y="974035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4903" y="1053216"/>
            <a:ext cx="4042349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1919- מוקמת כמפלגת פועלים</a:t>
            </a:r>
          </a:p>
        </p:txBody>
      </p:sp>
      <p:sp>
        <p:nvSpPr>
          <p:cNvPr id="24" name="חץ שמאלה 23"/>
          <p:cNvSpPr/>
          <p:nvPr/>
        </p:nvSpPr>
        <p:spPr>
          <a:xfrm>
            <a:off x="6732240" y="1989320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7" name="חץ שמאלה 26"/>
          <p:cNvSpPr/>
          <p:nvPr/>
        </p:nvSpPr>
        <p:spPr>
          <a:xfrm>
            <a:off x="6734028" y="3112154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8" name="חץ שמאלה 27"/>
          <p:cNvSpPr/>
          <p:nvPr/>
        </p:nvSpPr>
        <p:spPr>
          <a:xfrm>
            <a:off x="6732240" y="5105088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64903" y="2061328"/>
            <a:ext cx="4042349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1919- הצטרפות </a:t>
            </a:r>
            <a:r>
              <a:rPr lang="he-IL" dirty="0" err="1"/>
              <a:t>היטלר</a:t>
            </a:r>
            <a:r>
              <a:rPr lang="he-IL" dirty="0"/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4903" y="3069440"/>
            <a:ext cx="4042349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1923- </a:t>
            </a:r>
            <a:r>
              <a:rPr lang="he-IL" dirty="0" err="1"/>
              <a:t>ה'פוטש</a:t>
            </a:r>
            <a:r>
              <a:rPr lang="he-IL" dirty="0"/>
              <a:t>' בבוואריה.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64903" y="4077552"/>
            <a:ext cx="4042349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1924- כתיבת מיין </a:t>
            </a:r>
            <a:r>
              <a:rPr lang="he-IL" dirty="0" err="1"/>
              <a:t>קאמפף</a:t>
            </a:r>
            <a:endParaRPr lang="he-IL" dirty="0"/>
          </a:p>
        </p:txBody>
      </p:sp>
      <p:sp>
        <p:nvSpPr>
          <p:cNvPr id="32" name="חץ שמאלה 31"/>
          <p:cNvSpPr/>
          <p:nvPr/>
        </p:nvSpPr>
        <p:spPr>
          <a:xfrm>
            <a:off x="6738584" y="4199998"/>
            <a:ext cx="978408" cy="489109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1000" b="1">
              <a:solidFill>
                <a:schemeClr val="tx1"/>
              </a:solidFill>
              <a:latin typeface="CopprplGoth Bd BT" panose="020E07050202030204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4903" y="5066500"/>
            <a:ext cx="4042349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1933- תפיסת השלטון בבחירות</a:t>
            </a:r>
          </a:p>
        </p:txBody>
      </p:sp>
      <p:sp>
        <p:nvSpPr>
          <p:cNvPr id="34" name="מציין מיקום תוכן 15"/>
          <p:cNvSpPr txBox="1">
            <a:spLocks/>
          </p:cNvSpPr>
          <p:nvPr/>
        </p:nvSpPr>
        <p:spPr>
          <a:xfrm rot="16200000">
            <a:off x="6103622" y="2926293"/>
            <a:ext cx="4680522" cy="646331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 b="1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sz="3600" dirty="0"/>
              <a:t>אבני דרך</a:t>
            </a:r>
          </a:p>
        </p:txBody>
      </p:sp>
      <p:pic>
        <p:nvPicPr>
          <p:cNvPr id="35" name="תמונה 34" descr="https://upload.wikimedia.org/wikipedia/commons/thumb/c/c9/Erstausgabe_von_Mein_Kampf.jpg/250px-Erstausgabe_von_Mein_Kamp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8800" r="10801"/>
          <a:stretch/>
        </p:blipFill>
        <p:spPr bwMode="auto">
          <a:xfrm>
            <a:off x="545686" y="1514881"/>
            <a:ext cx="1509148" cy="1637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upload.wikimedia.org/wikipedia/commons/thumb/b/b7/Bundesarchiv_Bild_183-S38324%2C_Tag_von_Potsdam%2C_Adolf_Hitler%2C_Paul_v._Hindenburg.jpg/250px-Bundesarchiv_Bild_183-S38324%2C_Tag_von_Potsdam%2C_Adolf_Hitler%2C_Paul_v._Hindenbu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4" y="3885782"/>
            <a:ext cx="1866956" cy="13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190</Words>
  <Application>Microsoft Office PowerPoint</Application>
  <PresentationFormat>מסך רחב</PresentationFormat>
  <Paragraphs>63</Paragraphs>
  <Slides>11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1" baseType="lpstr">
      <vt:lpstr>Arial</vt:lpstr>
      <vt:lpstr>avivbold</vt:lpstr>
      <vt:lpstr>Calibri</vt:lpstr>
      <vt:lpstr>Calibri Light</vt:lpstr>
      <vt:lpstr>CopprplGoth Bd BT</vt:lpstr>
      <vt:lpstr>David</vt:lpstr>
      <vt:lpstr>Keren</vt:lpstr>
      <vt:lpstr>Times New Roman</vt:lpstr>
      <vt:lpstr>Varela Round</vt:lpstr>
      <vt:lpstr>ערכת נושא Office</vt:lpstr>
      <vt:lpstr>מערכת שידורים לאומית</vt:lpstr>
      <vt:lpstr>חורבן יהדות אירופה- עליית הנאצים לשלטון</vt:lpstr>
      <vt:lpstr>מצגת של PowerPoint</vt:lpstr>
      <vt:lpstr>גרמניה לאחר מלחה"ע ה-1 </vt:lpstr>
      <vt:lpstr>גרמניה לאחר מלחה"ע ה-1 </vt:lpstr>
      <vt:lpstr>גרמניה לאחר מלחה"ע ה-1 </vt:lpstr>
      <vt:lpstr>גרמניה לאחר מלחה"ע ה-1 </vt:lpstr>
      <vt:lpstr>המפלגה הנאצית</vt:lpstr>
      <vt:lpstr>המפלגה הנאצית</vt:lpstr>
      <vt:lpstr>התבססות הנאצים בשלטון</vt:lpstr>
      <vt:lpstr>משימה לתלמיד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שמידוב</dc:creator>
  <cp:lastModifiedBy>שמידוב</cp:lastModifiedBy>
  <cp:revision>36</cp:revision>
  <dcterms:created xsi:type="dcterms:W3CDTF">2020-04-29T09:44:36Z</dcterms:created>
  <dcterms:modified xsi:type="dcterms:W3CDTF">2020-04-29T22:39:18Z</dcterms:modified>
</cp:coreProperties>
</file>