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4" r:id="rId2"/>
  </p:sldMasterIdLst>
  <p:notesMasterIdLst>
    <p:notesMasterId r:id="rId35"/>
  </p:notesMasterIdLst>
  <p:sldIdLst>
    <p:sldId id="422" r:id="rId3"/>
    <p:sldId id="262" r:id="rId4"/>
    <p:sldId id="365" r:id="rId5"/>
    <p:sldId id="421" r:id="rId6"/>
    <p:sldId id="397" r:id="rId7"/>
    <p:sldId id="398" r:id="rId8"/>
    <p:sldId id="399" r:id="rId9"/>
    <p:sldId id="370" r:id="rId10"/>
    <p:sldId id="402" r:id="rId11"/>
    <p:sldId id="371" r:id="rId12"/>
    <p:sldId id="403" r:id="rId13"/>
    <p:sldId id="401" r:id="rId14"/>
    <p:sldId id="388" r:id="rId15"/>
    <p:sldId id="419" r:id="rId16"/>
    <p:sldId id="420" r:id="rId17"/>
    <p:sldId id="404" r:id="rId18"/>
    <p:sldId id="405" r:id="rId19"/>
    <p:sldId id="407" r:id="rId20"/>
    <p:sldId id="408" r:id="rId21"/>
    <p:sldId id="406" r:id="rId22"/>
    <p:sldId id="411" r:id="rId23"/>
    <p:sldId id="413" r:id="rId24"/>
    <p:sldId id="410" r:id="rId25"/>
    <p:sldId id="412" r:id="rId26"/>
    <p:sldId id="386" r:id="rId27"/>
    <p:sldId id="414" r:id="rId28"/>
    <p:sldId id="418" r:id="rId29"/>
    <p:sldId id="417" r:id="rId30"/>
    <p:sldId id="389" r:id="rId31"/>
    <p:sldId id="416" r:id="rId32"/>
    <p:sldId id="395" r:id="rId33"/>
    <p:sldId id="350" r:id="rId3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נחמה דינה בראמי" initials="נדב" lastIdx="9" clrIdx="0"/>
  <p:cmAuthor id="2" name="אפרת" initials="E"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84720" autoAdjust="0"/>
  </p:normalViewPr>
  <p:slideViewPr>
    <p:cSldViewPr snapToGrid="0">
      <p:cViewPr>
        <p:scale>
          <a:sx n="91" d="100"/>
          <a:sy n="91" d="100"/>
        </p:scale>
        <p:origin x="1350"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19E73BC-B541-4FD3-A40F-4209B162F3B9}" type="datetimeFigureOut">
              <a:rPr lang="he-IL" smtClean="0"/>
              <a:t>ג'/תמוז/תש"ף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7FAEC71-9A91-4824-A68F-DF8A8728E646}" type="slidenum">
              <a:rPr lang="he-IL" smtClean="0"/>
              <a:t>‹#›</a:t>
            </a:fld>
            <a:endParaRPr lang="he-IL"/>
          </a:p>
        </p:txBody>
      </p:sp>
    </p:spTree>
    <p:extLst>
      <p:ext uri="{BB962C8B-B14F-4D97-AF65-F5344CB8AC3E}">
        <p14:creationId xmlns:p14="http://schemas.microsoft.com/office/powerpoint/2010/main" val="11610106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כדאי להדגים</a:t>
            </a:r>
            <a:r>
              <a:rPr lang="he-IL" baseline="0" dirty="0"/>
              <a:t> בפלסטלינה מול המצלמה</a:t>
            </a:r>
          </a:p>
          <a:p>
            <a:r>
              <a:rPr lang="he-IL" baseline="0" dirty="0"/>
              <a:t>החמצן נקלט דרך שטח הפנים של התאים, דרך ההיקף. היכן היקף גדול יותר? בתא אחד גדול או בארבעה קטנים?</a:t>
            </a:r>
          </a:p>
          <a:p>
            <a:endParaRPr lang="he-IL" dirty="0"/>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14</a:t>
            </a:fld>
            <a:endParaRPr lang="he-IL"/>
          </a:p>
        </p:txBody>
      </p:sp>
    </p:spTree>
    <p:extLst>
      <p:ext uri="{BB962C8B-B14F-4D97-AF65-F5344CB8AC3E}">
        <p14:creationId xmlns:p14="http://schemas.microsoft.com/office/powerpoint/2010/main" val="369014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כמובן – בארבעה תאים קטנים יש יותר היקף, שטח פנים ביחס לנפח.</a:t>
            </a:r>
            <a:r>
              <a:rPr lang="he-IL" baseline="0" dirty="0"/>
              <a:t> ולכן קליטת הדם בתאי הדם האדומים שלנו, בני האדם, גדול יותר משל הצפרדע</a:t>
            </a:r>
            <a:endParaRPr lang="he-IL" dirty="0"/>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15</a:t>
            </a:fld>
            <a:endParaRPr lang="he-IL"/>
          </a:p>
        </p:txBody>
      </p:sp>
    </p:spTree>
    <p:extLst>
      <p:ext uri="{BB962C8B-B14F-4D97-AF65-F5344CB8AC3E}">
        <p14:creationId xmlns:p14="http://schemas.microsoft.com/office/powerpoint/2010/main" val="2424928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וכעת חשבו – איזה תא מותאם</a:t>
            </a:r>
            <a:r>
              <a:rPr lang="he-IL" baseline="0" dirty="0"/>
              <a:t> במבנהו להעברת מידע במהירות רבה?</a:t>
            </a:r>
            <a:endParaRPr lang="he-IL" dirty="0"/>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16</a:t>
            </a:fld>
            <a:endParaRPr lang="he-IL"/>
          </a:p>
        </p:txBody>
      </p:sp>
    </p:spTree>
    <p:extLst>
      <p:ext uri="{BB962C8B-B14F-4D97-AF65-F5344CB8AC3E}">
        <p14:creationId xmlns:p14="http://schemas.microsoft.com/office/powerpoint/2010/main" val="118298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תא העצם כמובן שהוא חלק ממערכת העצבים שלנו</a:t>
            </a:r>
          </a:p>
          <a:p>
            <a:r>
              <a:rPr lang="he-IL" dirty="0"/>
              <a:t>תראו את המבנה המיוחד של התא. בצד ימין אתם רואים תצלום של הרבה תאי עצב, ובצד</a:t>
            </a:r>
            <a:r>
              <a:rPr lang="he-IL" baseline="0" dirty="0"/>
              <a:t> שמאל – איור של תא עצב אחד.</a:t>
            </a:r>
          </a:p>
          <a:p>
            <a:r>
              <a:rPr lang="he-IL" baseline="0" dirty="0"/>
              <a:t>בקצה אחד של תא העצב נקלט הגירוי המתקבל , השלוחה הארוכה מעבירה את המידע אל הקצה של התא, ודרך הקצה מועבר המידע מתא לתא עד לתא המטרה. כל זה קורא בשברירי שניות ובאמצעות העברה חשמלי. </a:t>
            </a:r>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17</a:t>
            </a:fld>
            <a:endParaRPr lang="he-IL"/>
          </a:p>
        </p:txBody>
      </p:sp>
    </p:spTree>
    <p:extLst>
      <p:ext uri="{BB962C8B-B14F-4D97-AF65-F5344CB8AC3E}">
        <p14:creationId xmlns:p14="http://schemas.microsoft.com/office/powerpoint/2010/main" val="263228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בדקו אם כתבתם</a:t>
            </a:r>
            <a:r>
              <a:rPr lang="he-IL" baseline="0" dirty="0"/>
              <a:t> בטבלה את עיקרי הדברים. התייחסנו במבנה להתפצלויות הרבות, בתפקוד המרכזי של התא כמעביר מידע ולמדנו </a:t>
            </a:r>
            <a:r>
              <a:rPr lang="he-IL" baseline="0" dirty="0" err="1"/>
              <a:t>כיצב</a:t>
            </a:r>
            <a:r>
              <a:rPr lang="he-IL" baseline="0" dirty="0"/>
              <a:t> ההתפצלויות הרבות מאפשרות מעבר מתא לתא עד לתא המטרה</a:t>
            </a:r>
            <a:endParaRPr lang="he-IL" dirty="0"/>
          </a:p>
        </p:txBody>
      </p:sp>
      <p:sp>
        <p:nvSpPr>
          <p:cNvPr id="4" name="מציין מיקום של מספר שקופית 3"/>
          <p:cNvSpPr>
            <a:spLocks noGrp="1"/>
          </p:cNvSpPr>
          <p:nvPr>
            <p:ph type="sldNum" sz="quarter" idx="5"/>
          </p:nvPr>
        </p:nvSpPr>
        <p:spPr/>
        <p:txBody>
          <a:bodyPr/>
          <a:lstStyle/>
          <a:p>
            <a:fld id="{97FAEC71-9A91-4824-A68F-DF8A8728E646}" type="slidenum">
              <a:rPr lang="he-IL" smtClean="0"/>
              <a:t>18</a:t>
            </a:fld>
            <a:endParaRPr lang="he-IL"/>
          </a:p>
        </p:txBody>
      </p:sp>
    </p:spTree>
    <p:extLst>
      <p:ext uri="{BB962C8B-B14F-4D97-AF65-F5344CB8AC3E}">
        <p14:creationId xmlns:p14="http://schemas.microsoft.com/office/powerpoint/2010/main" val="33133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בוודאי שמעתם שתאי הדם הלבנים האם אלה שנלחמים בגורמים זרים הפולשים</a:t>
            </a:r>
            <a:r>
              <a:rPr lang="he-IL" baseline="0" dirty="0"/>
              <a:t> לגופנו – חיידקים, נגיפים ואפילו קוץ קטן. מה במבנה שלהם מאפשר להם לבצע את התפקוד הזה?</a:t>
            </a:r>
          </a:p>
          <a:p>
            <a:r>
              <a:rPr lang="he-IL" baseline="0" dirty="0"/>
              <a:t>אחד המאפיינים הבולטים של תאי הדם הלבנים הוא היכולת שלהם לנוע ולשנות צורה. בזכות האפשרות שלהם לשנות את צורה הם מסוגלים ממש לעטוף את הגורם הפולש ולהרוס אותו. היכולת שלהם לנוע ממקום למקום מאפשרת להם להילחם בגורם המחלה בכל מקום בגוף ולא רק בתוך כלי הדם</a:t>
            </a:r>
            <a:endParaRPr lang="he-IL" dirty="0"/>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20</a:t>
            </a:fld>
            <a:endParaRPr lang="he-IL"/>
          </a:p>
        </p:txBody>
      </p:sp>
    </p:spTree>
    <p:extLst>
      <p:ext uri="{BB962C8B-B14F-4D97-AF65-F5344CB8AC3E}">
        <p14:creationId xmlns:p14="http://schemas.microsoft.com/office/powerpoint/2010/main" val="240826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מלאו בטבלה את עיקרי הדברים</a:t>
            </a:r>
          </a:p>
        </p:txBody>
      </p:sp>
      <p:sp>
        <p:nvSpPr>
          <p:cNvPr id="4" name="מציין מיקום של מספר שקופית 3"/>
          <p:cNvSpPr>
            <a:spLocks noGrp="1"/>
          </p:cNvSpPr>
          <p:nvPr>
            <p:ph type="sldNum" sz="quarter" idx="5"/>
          </p:nvPr>
        </p:nvSpPr>
        <p:spPr/>
        <p:txBody>
          <a:bodyPr/>
          <a:lstStyle/>
          <a:p>
            <a:fld id="{97FAEC71-9A91-4824-A68F-DF8A8728E646}" type="slidenum">
              <a:rPr lang="he-IL" smtClean="0"/>
              <a:t>21</a:t>
            </a:fld>
            <a:endParaRPr lang="he-IL"/>
          </a:p>
        </p:txBody>
      </p:sp>
    </p:spTree>
    <p:extLst>
      <p:ext uri="{BB962C8B-B14F-4D97-AF65-F5344CB8AC3E}">
        <p14:creationId xmlns:p14="http://schemas.microsoft.com/office/powerpoint/2010/main" val="86037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כמובן – תא השריר בונה רקמת שריר שמאפשר לנו לכווץ</a:t>
            </a:r>
            <a:r>
              <a:rPr lang="he-IL" baseline="0" dirty="0"/>
              <a:t> ולהרפות שרירים </a:t>
            </a:r>
            <a:r>
              <a:rPr lang="he-IL" baseline="0" dirty="0" err="1"/>
              <a:t>בתנועתינו</a:t>
            </a:r>
            <a:r>
              <a:rPr lang="he-IL" baseline="0" dirty="0"/>
              <a:t>. ראו את המבנה המיוחד של תא השריר – יש לו צורה מוארכת, למעשה הוא בנוי מסיבים אלסטיים שמאפשרים לו את </a:t>
            </a:r>
            <a:r>
              <a:rPr lang="he-IL" baseline="0" dirty="0" err="1"/>
              <a:t>ההתכצויות</a:t>
            </a:r>
            <a:r>
              <a:rPr lang="he-IL" baseline="0" dirty="0"/>
              <a:t> האלה. בנוסף, בתוך תאי השריר יש הרבה מאוד מיטוכונדריה. זוכרים שלמדנו על מבנה התא? אני מזכירה לכם שלמדנו שמיטוכונדריה מאפשרת הפקת אנרגיה. ומי צריך אנרגיה בכמות רבה אם לא תא שריר?</a:t>
            </a:r>
            <a:endParaRPr lang="he-IL" dirty="0"/>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23</a:t>
            </a:fld>
            <a:endParaRPr lang="he-IL"/>
          </a:p>
        </p:txBody>
      </p:sp>
    </p:spTree>
    <p:extLst>
      <p:ext uri="{BB962C8B-B14F-4D97-AF65-F5344CB8AC3E}">
        <p14:creationId xmlns:p14="http://schemas.microsoft.com/office/powerpoint/2010/main" val="2478600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בדקו בטבלה אם התייחסתם</a:t>
            </a:r>
            <a:r>
              <a:rPr lang="he-IL" baseline="0" dirty="0"/>
              <a:t> לשתי נקודות חשובות במבנה – האלסטיות </a:t>
            </a:r>
            <a:r>
              <a:rPr lang="he-IL" baseline="0" dirty="0" err="1"/>
              <a:t>והמיטוכורנדריה</a:t>
            </a:r>
            <a:endParaRPr lang="he-IL" dirty="0"/>
          </a:p>
        </p:txBody>
      </p:sp>
      <p:sp>
        <p:nvSpPr>
          <p:cNvPr id="4" name="מציין מיקום של מספר שקופית 3"/>
          <p:cNvSpPr>
            <a:spLocks noGrp="1"/>
          </p:cNvSpPr>
          <p:nvPr>
            <p:ph type="sldNum" sz="quarter" idx="5"/>
          </p:nvPr>
        </p:nvSpPr>
        <p:spPr/>
        <p:txBody>
          <a:bodyPr/>
          <a:lstStyle/>
          <a:p>
            <a:fld id="{97FAEC71-9A91-4824-A68F-DF8A8728E646}" type="slidenum">
              <a:rPr lang="he-IL" smtClean="0"/>
              <a:t>24</a:t>
            </a:fld>
            <a:endParaRPr lang="he-IL"/>
          </a:p>
        </p:txBody>
      </p:sp>
    </p:spTree>
    <p:extLst>
      <p:ext uri="{BB962C8B-B14F-4D97-AF65-F5344CB8AC3E}">
        <p14:creationId xmlns:p14="http://schemas.microsoft.com/office/powerpoint/2010/main" val="278472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כעת נעבור לחידון קצר הכולל שלוש שאלות, תוכלו לכתוב את התשובות במחברת.</a:t>
            </a:r>
          </a:p>
          <a:p>
            <a:r>
              <a:rPr lang="he-IL" dirty="0"/>
              <a:t>להקריא</a:t>
            </a:r>
          </a:p>
        </p:txBody>
      </p:sp>
      <p:sp>
        <p:nvSpPr>
          <p:cNvPr id="4" name="מציין מיקום של מספר שקופית 3"/>
          <p:cNvSpPr>
            <a:spLocks noGrp="1"/>
          </p:cNvSpPr>
          <p:nvPr>
            <p:ph type="sldNum" sz="quarter" idx="5"/>
          </p:nvPr>
        </p:nvSpPr>
        <p:spPr/>
        <p:txBody>
          <a:bodyPr/>
          <a:lstStyle/>
          <a:p>
            <a:fld id="{97FAEC71-9A91-4824-A68F-DF8A8728E646}" type="slidenum">
              <a:rPr lang="he-IL" smtClean="0"/>
              <a:t>25</a:t>
            </a:fld>
            <a:endParaRPr lang="he-IL"/>
          </a:p>
        </p:txBody>
      </p:sp>
    </p:spTree>
    <p:extLst>
      <p:ext uri="{BB962C8B-B14F-4D97-AF65-F5344CB8AC3E}">
        <p14:creationId xmlns:p14="http://schemas.microsoft.com/office/powerpoint/2010/main" val="89095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אחת הדרכים להכיר בהכרה שלמה</a:t>
            </a:r>
            <a:r>
              <a:rPr lang="he-IL" baseline="0" dirty="0"/>
              <a:t> בנכונות האמונה היא ההתבוננות בנפלאות הבריאה וזה לשונו של </a:t>
            </a:r>
            <a:r>
              <a:rPr lang="he-IL" baseline="0" dirty="0" err="1"/>
              <a:t>הרמבם</a:t>
            </a:r>
            <a:r>
              <a:rPr lang="he-IL" baseline="0" dirty="0"/>
              <a:t> בהלכות </a:t>
            </a:r>
            <a:r>
              <a:rPr lang="he-IL" baseline="0"/>
              <a:t>יסודי התורה.</a:t>
            </a:r>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solidFill>
                  <a:prstClr val="black"/>
                </a:solidFill>
              </a:rPr>
              <a:pPr/>
              <a:t>4</a:t>
            </a:fld>
            <a:endParaRPr lang="he-IL">
              <a:solidFill>
                <a:prstClr val="black"/>
              </a:solidFill>
            </a:endParaRPr>
          </a:p>
        </p:txBody>
      </p:sp>
    </p:spTree>
    <p:extLst>
      <p:ext uri="{BB962C8B-B14F-4D97-AF65-F5344CB8AC3E}">
        <p14:creationId xmlns:p14="http://schemas.microsoft.com/office/powerpoint/2010/main" val="2160967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יפה מאוד! התפקיד המרכזי של תאי דם</a:t>
            </a:r>
            <a:r>
              <a:rPr lang="he-IL" baseline="0" dirty="0"/>
              <a:t> אדומים היא יכולת לקשור חמצן ולהוביל אותו אל תאי הגוף</a:t>
            </a:r>
            <a:endParaRPr lang="he-IL" dirty="0"/>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26</a:t>
            </a:fld>
            <a:endParaRPr lang="he-IL"/>
          </a:p>
        </p:txBody>
      </p:sp>
    </p:spTree>
    <p:extLst>
      <p:ext uri="{BB962C8B-B14F-4D97-AF65-F5344CB8AC3E}">
        <p14:creationId xmlns:p14="http://schemas.microsoft.com/office/powerpoint/2010/main" val="3344917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התאים</a:t>
            </a:r>
            <a:r>
              <a:rPr lang="he-IL" baseline="0" dirty="0"/>
              <a:t> הם כמובן בעלי נפח ומבנה תלת </a:t>
            </a:r>
            <a:r>
              <a:rPr lang="he-IL" baseline="0" dirty="0" err="1"/>
              <a:t>מימדי</a:t>
            </a:r>
            <a:r>
              <a:rPr lang="he-IL" baseline="0" dirty="0"/>
              <a:t>, לכן התמונה השמאלית מייצגת אותם נכון יותר. זכרו שמדובר רק באיור שמסייע לנו לדמיין את מבנה התא, אבל הצבעים והגדלים לא נראים כך במציאות</a:t>
            </a:r>
            <a:endParaRPr lang="he-IL" dirty="0"/>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28</a:t>
            </a:fld>
            <a:endParaRPr lang="he-IL"/>
          </a:p>
        </p:txBody>
      </p:sp>
    </p:spTree>
    <p:extLst>
      <p:ext uri="{BB962C8B-B14F-4D97-AF65-F5344CB8AC3E}">
        <p14:creationId xmlns:p14="http://schemas.microsoft.com/office/powerpoint/2010/main" val="324613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האם חשבתם פעם</a:t>
            </a:r>
            <a:r>
              <a:rPr lang="he-IL" baseline="0" dirty="0"/>
              <a:t> ממה בנויה כף היד שלכם? וממה בנוי עלה של עץ? ממה בנוי עור גופנו וממה בנויים בעלי החיים?</a:t>
            </a:r>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5</a:t>
            </a:fld>
            <a:endParaRPr lang="he-IL"/>
          </a:p>
        </p:txBody>
      </p:sp>
    </p:spTree>
    <p:extLst>
      <p:ext uri="{BB962C8B-B14F-4D97-AF65-F5344CB8AC3E}">
        <p14:creationId xmlns:p14="http://schemas.microsoft.com/office/powerpoint/2010/main" val="52401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להקריא</a:t>
            </a:r>
          </a:p>
        </p:txBody>
      </p:sp>
      <p:sp>
        <p:nvSpPr>
          <p:cNvPr id="4" name="מציין מיקום של מספר שקופית 3"/>
          <p:cNvSpPr>
            <a:spLocks noGrp="1"/>
          </p:cNvSpPr>
          <p:nvPr>
            <p:ph type="sldNum" sz="quarter" idx="10"/>
          </p:nvPr>
        </p:nvSpPr>
        <p:spPr/>
        <p:txBody>
          <a:bodyPr/>
          <a:lstStyle/>
          <a:p>
            <a:fld id="{97FAEC71-9A91-4824-A68F-DF8A8728E646}" type="slidenum">
              <a:rPr lang="he-IL" smtClean="0"/>
              <a:t>6</a:t>
            </a:fld>
            <a:endParaRPr lang="he-IL"/>
          </a:p>
        </p:txBody>
      </p:sp>
    </p:spTree>
    <p:extLst>
      <p:ext uri="{BB962C8B-B14F-4D97-AF65-F5344CB8AC3E}">
        <p14:creationId xmlns:p14="http://schemas.microsoft.com/office/powerpoint/2010/main" val="398704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המצאת המיקרוסקופ</a:t>
            </a:r>
            <a:r>
              <a:rPr lang="he-IL" baseline="0" dirty="0"/>
              <a:t> אפשרה לנו ללמוד על הבריאה המופלאה ועל המורכבות הגדולה ממנה נבראנו. בזכות המיקרוסקופ אנחנו מצליחים לראות את התאים שגודלם כל כך קטן, עד שלא ניתן לראותם בעין אלא רק בהגדלה גדולה. הנה למשל תאי הדם האדומים בגופנו בהגדלה פי 1000. רק באמצעות מיקרוסקופ ניתן לראות את המבנה </a:t>
            </a:r>
            <a:r>
              <a:rPr lang="he-IL" baseline="0" dirty="0" err="1"/>
              <a:t>המדוייק</a:t>
            </a:r>
            <a:r>
              <a:rPr lang="he-IL" baseline="0" dirty="0"/>
              <a:t> שלהם</a:t>
            </a:r>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7</a:t>
            </a:fld>
            <a:endParaRPr lang="he-IL"/>
          </a:p>
        </p:txBody>
      </p:sp>
    </p:spTree>
    <p:extLst>
      <p:ext uri="{BB962C8B-B14F-4D97-AF65-F5344CB8AC3E}">
        <p14:creationId xmlns:p14="http://schemas.microsoft.com/office/powerpoint/2010/main" val="106291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למדנו כי לתאים השונים מבנה משותף – אברונים הקיימים בכל סוגי התאים ומאפשרים לתא לבצע את כל פעולות החיים. </a:t>
            </a:r>
            <a:r>
              <a:rPr lang="he-IL" baseline="0" dirty="0"/>
              <a:t>ומצד שני, התאים נראים שונים. כל סוג של תא מרכיב רקמה שונה, בעלת תפקודים שונים, ולכן נברא בצורה שונה.  כיצד המבנה השונה של התא מותאם לתפקודו של התא? בשיעור זה נענה על שאלה זו.</a:t>
            </a:r>
            <a:endParaRPr lang="he-IL" dirty="0"/>
          </a:p>
        </p:txBody>
      </p:sp>
      <p:sp>
        <p:nvSpPr>
          <p:cNvPr id="4" name="מציין מיקום של מספר שקופית 3"/>
          <p:cNvSpPr>
            <a:spLocks noGrp="1"/>
          </p:cNvSpPr>
          <p:nvPr>
            <p:ph type="sldNum" sz="quarter" idx="10"/>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303810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בעוד רגע נכיר ארבעה סוגי תאים, נתאר אותם ונלמד על הייחודיות שלהם.</a:t>
            </a:r>
          </a:p>
          <a:p>
            <a:r>
              <a:rPr lang="he-IL" dirty="0"/>
              <a:t>תחילה, העתיקו את הטבלה למחברת. </a:t>
            </a:r>
          </a:p>
          <a:p>
            <a:r>
              <a:rPr lang="he-IL" dirty="0"/>
              <a:t>השאירו כחמש שורות לכל סוג תא. בכל פעם שנלמד על אחד מסוגי התא – השלימו את מאפייניו בטבלה</a:t>
            </a:r>
          </a:p>
          <a:p>
            <a:r>
              <a:rPr lang="he-IL" dirty="0"/>
              <a:t> </a:t>
            </a:r>
          </a:p>
        </p:txBody>
      </p:sp>
      <p:sp>
        <p:nvSpPr>
          <p:cNvPr id="4" name="מציין מיקום של מספר שקופית 3"/>
          <p:cNvSpPr>
            <a:spLocks noGrp="1"/>
          </p:cNvSpPr>
          <p:nvPr>
            <p:ph type="sldNum" sz="quarter" idx="5"/>
          </p:nvPr>
        </p:nvSpPr>
        <p:spPr/>
        <p:txBody>
          <a:bodyPr/>
          <a:lstStyle/>
          <a:p>
            <a:fld id="{97FAEC71-9A91-4824-A68F-DF8A8728E646}" type="slidenum">
              <a:rPr lang="he-IL" smtClean="0"/>
              <a:t>9</a:t>
            </a:fld>
            <a:endParaRPr lang="he-IL"/>
          </a:p>
        </p:txBody>
      </p:sp>
    </p:spTree>
    <p:extLst>
      <p:ext uri="{BB962C8B-B14F-4D97-AF65-F5344CB8AC3E}">
        <p14:creationId xmlns:p14="http://schemas.microsoft.com/office/powerpoint/2010/main" val="113084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תאי</a:t>
            </a:r>
            <a:r>
              <a:rPr lang="he-IL" baseline="0" dirty="0"/>
              <a:t> הדם האדומים הם אלה שמובילים את החמצן בכלי הדם אל כל התאים</a:t>
            </a:r>
          </a:p>
          <a:p>
            <a:r>
              <a:rPr lang="he-IL" baseline="0" dirty="0"/>
              <a:t>מה מיוחד ב</a:t>
            </a:r>
            <a:r>
              <a:rPr lang="he-IL" dirty="0"/>
              <a:t>מבנה של תא דם אדום המאפשר דווקא לו</a:t>
            </a:r>
            <a:r>
              <a:rPr lang="he-IL" baseline="0" dirty="0"/>
              <a:t> לבצע את התפקוד הזה?</a:t>
            </a:r>
          </a:p>
          <a:p>
            <a:r>
              <a:rPr lang="he-IL" baseline="0" dirty="0"/>
              <a:t>תא הדם האדום הוא מאוד קטן יחסית, חסר גרעין, וכך יש לו גמישות לנוע בתוך צינורות הדם ויש יותר מקום למולקולות החמצן. בנוסף, בתוכו יש חומר שנקרא המוגלובין שאליו נקשר החמצן</a:t>
            </a:r>
          </a:p>
          <a:p>
            <a:r>
              <a:rPr lang="he-IL" baseline="0" dirty="0"/>
              <a:t>צורתו הפחוסה מגדילה את שטח הפנים שלו וכך קליטת החמצן יעילה יותר</a:t>
            </a:r>
            <a:endParaRPr lang="he-IL" dirty="0"/>
          </a:p>
        </p:txBody>
      </p:sp>
      <p:sp>
        <p:nvSpPr>
          <p:cNvPr id="4" name="מציין מיקום של מספר שקופית 3"/>
          <p:cNvSpPr>
            <a:spLocks noGrp="1"/>
          </p:cNvSpPr>
          <p:nvPr>
            <p:ph type="sldNum" sz="quarter" idx="5"/>
          </p:nvPr>
        </p:nvSpPr>
        <p:spPr/>
        <p:txBody>
          <a:bodyPr/>
          <a:lstStyle/>
          <a:p>
            <a:fld id="{97FAEC71-9A91-4824-A68F-DF8A8728E646}" type="slidenum">
              <a:rPr lang="he-IL" smtClean="0"/>
              <a:t>11</a:t>
            </a:fld>
            <a:endParaRPr lang="he-IL"/>
          </a:p>
        </p:txBody>
      </p:sp>
    </p:spTree>
    <p:extLst>
      <p:ext uri="{BB962C8B-B14F-4D97-AF65-F5344CB8AC3E}">
        <p14:creationId xmlns:p14="http://schemas.microsoft.com/office/powerpoint/2010/main" val="172053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בדקו אם השתלמתם נכון את הטבלה. בתיאור התא התייחסנו לארבעה מאפיינים: גודלו הקטן, חוסר</a:t>
            </a:r>
            <a:r>
              <a:rPr lang="he-IL" baseline="0" dirty="0"/>
              <a:t> הגרעין, המבנה הפחוס </a:t>
            </a:r>
            <a:r>
              <a:rPr lang="he-IL" baseline="0" dirty="0" err="1"/>
              <a:t>וההמוגולובין</a:t>
            </a:r>
            <a:r>
              <a:rPr lang="he-IL" baseline="0" dirty="0"/>
              <a:t>.</a:t>
            </a:r>
          </a:p>
          <a:p>
            <a:r>
              <a:rPr lang="he-IL" baseline="0" dirty="0"/>
              <a:t>תפקודו – הובלת חמצן לכל תאי הגוף</a:t>
            </a:r>
          </a:p>
          <a:p>
            <a:r>
              <a:rPr lang="he-IL" baseline="0" dirty="0"/>
              <a:t>ומה לגבי ההתאמה? כיצד ברא אותו הקב"ה בדיוק מופלא לתפקודו? (להקריא)</a:t>
            </a:r>
            <a:endParaRPr lang="he-IL" dirty="0"/>
          </a:p>
        </p:txBody>
      </p:sp>
      <p:sp>
        <p:nvSpPr>
          <p:cNvPr id="4" name="מציין מיקום של מספר שקופית 3"/>
          <p:cNvSpPr>
            <a:spLocks noGrp="1"/>
          </p:cNvSpPr>
          <p:nvPr>
            <p:ph type="sldNum" sz="quarter" idx="5"/>
          </p:nvPr>
        </p:nvSpPr>
        <p:spPr/>
        <p:txBody>
          <a:bodyPr/>
          <a:lstStyle/>
          <a:p>
            <a:fld id="{97FAEC71-9A91-4824-A68F-DF8A8728E646}" type="slidenum">
              <a:rPr lang="he-IL" smtClean="0"/>
              <a:t>12</a:t>
            </a:fld>
            <a:endParaRPr lang="he-IL"/>
          </a:p>
        </p:txBody>
      </p:sp>
    </p:spTree>
    <p:extLst>
      <p:ext uri="{BB962C8B-B14F-4D97-AF65-F5344CB8AC3E}">
        <p14:creationId xmlns:p14="http://schemas.microsoft.com/office/powerpoint/2010/main" val="409262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0B97D4-FBCA-429D-B6E3-CC54C3F49C8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F990B74-EC19-4612-B501-581BDAC64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0D2FE25-0C3F-40EB-89FD-2FF2C6460D2B}"/>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5" name="מציין מיקום של כותרת תחתונה 4">
            <a:extLst>
              <a:ext uri="{FF2B5EF4-FFF2-40B4-BE49-F238E27FC236}">
                <a16:creationId xmlns:a16="http://schemas.microsoft.com/office/drawing/2014/main" id="{C48D58B3-1BD5-4572-81CE-5BFBA8247BD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2523AB9-8CB0-4984-9543-9BC171CEBF61}"/>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104879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C7AA4C-C9E7-4348-B04D-F8C3F015BA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D633B07-B0B0-4723-BCB7-B937462E9E2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BCDD9F0-32F5-4297-A7B8-132488B3F96C}"/>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5" name="מציין מיקום של כותרת תחתונה 4">
            <a:extLst>
              <a:ext uri="{FF2B5EF4-FFF2-40B4-BE49-F238E27FC236}">
                <a16:creationId xmlns:a16="http://schemas.microsoft.com/office/drawing/2014/main" id="{FA090F87-CF92-4EEA-A087-63EC9138591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FC9459E-B480-425E-8C11-40D6E83C66FC}"/>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294671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D9D988B-A8D3-4B4C-886B-BEE99D1A46E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4507A2E-FF37-4086-B12F-23E5B47D7A8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52EB12D-D651-4499-8748-27957228920C}"/>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5" name="מציין מיקום של כותרת תחתונה 4">
            <a:extLst>
              <a:ext uri="{FF2B5EF4-FFF2-40B4-BE49-F238E27FC236}">
                <a16:creationId xmlns:a16="http://schemas.microsoft.com/office/drawing/2014/main" id="{741ED7CE-7E60-4CDE-A9F0-7CE22C9BEC2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8B411D6-557E-40E0-A6A8-5376B3E8FD50}"/>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267806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7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0217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931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214061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581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prstClr val="white"/>
                </a:solidFill>
              </a:rPr>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prstClr val="white">
                    <a:lumMod val="65000"/>
                  </a:prstClr>
                </a:solidFill>
              </a:rPr>
              <a:pPr/>
              <a:t>‹#›</a:t>
            </a:fld>
            <a:endParaRPr lang="he-IL" sz="1800" b="0" dirty="0">
              <a:solidFill>
                <a:prstClr val="white">
                  <a:lumMod val="65000"/>
                </a:prstClr>
              </a:solidFill>
            </a:endParaRPr>
          </a:p>
        </p:txBody>
      </p:sp>
    </p:spTree>
    <p:extLst>
      <p:ext uri="{BB962C8B-B14F-4D97-AF65-F5344CB8AC3E}">
        <p14:creationId xmlns:p14="http://schemas.microsoft.com/office/powerpoint/2010/main" val="890904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prstClr val="white">
                    <a:lumMod val="65000"/>
                  </a:prstClr>
                </a:solidFill>
              </a:rPr>
              <a:pPr/>
              <a:t>‹#›</a:t>
            </a:fld>
            <a:endParaRPr lang="he-IL" sz="1800" b="0" dirty="0">
              <a:solidFill>
                <a:prstClr val="white">
                  <a:lumMod val="65000"/>
                </a:prstClr>
              </a:solidFill>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6157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prstClr val="white">
                    <a:lumMod val="65000"/>
                  </a:prstClr>
                </a:solidFill>
              </a:rPr>
              <a:pPr/>
              <a:t>‹#›</a:t>
            </a:fld>
            <a:endParaRPr lang="he-IL" sz="1800" b="0" dirty="0">
              <a:solidFill>
                <a:prstClr val="white">
                  <a:lumMod val="65000"/>
                </a:prstClr>
              </a:solidFill>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837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66570C-231B-4D59-B040-34FDA51E69D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00B9C90-261E-4247-BBE7-B75ACA4F15C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C4A625-30D1-4C7A-985D-0ADF062CCBA3}"/>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5" name="מציין מיקום של כותרת תחתונה 4">
            <a:extLst>
              <a:ext uri="{FF2B5EF4-FFF2-40B4-BE49-F238E27FC236}">
                <a16:creationId xmlns:a16="http://schemas.microsoft.com/office/drawing/2014/main" id="{E7A35325-67AD-4467-8A34-FB31004474A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396C778-4E42-48A7-B84C-9991D8242FB8}"/>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1927950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prstClr val="white">
                    <a:lumMod val="85000"/>
                  </a:prstClr>
                </a:solidFill>
              </a:rPr>
              <a:pPr/>
              <a:t>‹#›</a:t>
            </a:fld>
            <a:endParaRPr lang="he-IL" sz="1800" b="0" dirty="0">
              <a:solidFill>
                <a:prstClr val="white">
                  <a:lumMod val="85000"/>
                </a:prstClr>
              </a:solidFill>
            </a:endParaRPr>
          </a:p>
        </p:txBody>
      </p:sp>
    </p:spTree>
    <p:extLst>
      <p:ext uri="{BB962C8B-B14F-4D97-AF65-F5344CB8AC3E}">
        <p14:creationId xmlns:p14="http://schemas.microsoft.com/office/powerpoint/2010/main" val="297663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prstClr val="white">
                    <a:lumMod val="85000"/>
                  </a:prstClr>
                </a:solidFill>
              </a:rPr>
              <a:pPr/>
              <a:t>‹#›</a:t>
            </a:fld>
            <a:endParaRPr lang="he-IL" sz="1800" b="0" dirty="0">
              <a:solidFill>
                <a:prstClr val="white">
                  <a:lumMod val="85000"/>
                </a:prstClr>
              </a:solidFill>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734590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prstClr val="white">
                    <a:lumMod val="65000"/>
                  </a:prstClr>
                </a:solidFill>
              </a:rPr>
              <a:pPr/>
              <a:t>‹#›</a:t>
            </a:fld>
            <a:endParaRPr lang="he-IL" sz="1800" b="0" dirty="0">
              <a:solidFill>
                <a:prstClr val="white">
                  <a:lumMod val="65000"/>
                </a:prstClr>
              </a:solidFill>
            </a:endParaRPr>
          </a:p>
        </p:txBody>
      </p:sp>
    </p:spTree>
    <p:extLst>
      <p:ext uri="{BB962C8B-B14F-4D97-AF65-F5344CB8AC3E}">
        <p14:creationId xmlns:p14="http://schemas.microsoft.com/office/powerpoint/2010/main" val="266410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prstClr val="white">
                    <a:lumMod val="65000"/>
                  </a:prstClr>
                </a:solidFill>
              </a:rPr>
              <a:pPr/>
              <a:t>‹#›</a:t>
            </a:fld>
            <a:endParaRPr lang="he-IL" sz="1600" b="0" dirty="0">
              <a:solidFill>
                <a:prstClr val="white">
                  <a:lumMod val="65000"/>
                </a:prstClr>
              </a:solidFill>
            </a:endParaRPr>
          </a:p>
        </p:txBody>
      </p:sp>
    </p:spTree>
    <p:extLst>
      <p:ext uri="{BB962C8B-B14F-4D97-AF65-F5344CB8AC3E}">
        <p14:creationId xmlns:p14="http://schemas.microsoft.com/office/powerpoint/2010/main" val="564129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56444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192A72"/>
                </a:solidFill>
              </a:rPr>
              <a:t>  </a:t>
            </a:r>
          </a:p>
        </p:txBody>
      </p:sp>
      <p:sp>
        <p:nvSpPr>
          <p:cNvPr id="2" name="כותרת 1"/>
          <p:cNvSpPr>
            <a:spLocks noGrp="1"/>
          </p:cNvSpPr>
          <p:nvPr>
            <p:ph type="ctrTitle"/>
          </p:nvPr>
        </p:nvSpPr>
        <p:spPr>
          <a:xfrm>
            <a:off x="696000" y="1919888"/>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prstClr val="white">
                    <a:lumMod val="65000"/>
                  </a:prstClr>
                </a:solidFill>
              </a:rPr>
              <a:pPr/>
              <a:t>‹#›</a:t>
            </a:fld>
            <a:endParaRPr lang="he-IL" sz="1800" b="0" dirty="0">
              <a:solidFill>
                <a:prstClr val="white">
                  <a:lumMod val="65000"/>
                </a:prstClr>
              </a:solidFill>
            </a:endParaRPr>
          </a:p>
        </p:txBody>
      </p:sp>
      <p:sp>
        <p:nvSpPr>
          <p:cNvPr id="21" name="Text Placeholder 3">
            <a:extLst>
              <a:ext uri="{FF2B5EF4-FFF2-40B4-BE49-F238E27FC236}">
                <a16:creationId xmlns:a16="http://schemas.microsoft.com/office/drawing/2014/main" id="{101B9CB6-49B4-453D-B184-EBAC942B4120}"/>
              </a:ext>
            </a:extLst>
          </p:cNvPr>
          <p:cNvSpPr>
            <a:spLocks noGrp="1"/>
          </p:cNvSpPr>
          <p:nvPr>
            <p:ph type="body" sz="quarter" idx="10"/>
          </p:nvPr>
        </p:nvSpPr>
        <p:spPr>
          <a:xfrm>
            <a:off x="1461052" y="3409122"/>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353654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88DC40-C374-43D7-9426-7B17D220B1A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5A2018A-9637-448D-83A3-4DA92F1FE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06178A3-9FFA-46EE-8E5E-F7617289E089}"/>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5" name="מציין מיקום של כותרת תחתונה 4">
            <a:extLst>
              <a:ext uri="{FF2B5EF4-FFF2-40B4-BE49-F238E27FC236}">
                <a16:creationId xmlns:a16="http://schemas.microsoft.com/office/drawing/2014/main" id="{7FD9B211-DD3C-4C21-B448-A1D731C16F0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F52AC7A-9ACF-42EC-86C8-99A30A7E3637}"/>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287851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DB2C7F-967C-4481-AE5B-A5DF6E4C197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0B4159B-A098-4BA6-AFFD-95EB4BE689D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E7AEC5B-86E2-40D8-B68D-2DD64F378A9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E15872B-9101-4FAD-BB2C-C56A1EB6D9E1}"/>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6" name="מציין מיקום של כותרת תחתונה 5">
            <a:extLst>
              <a:ext uri="{FF2B5EF4-FFF2-40B4-BE49-F238E27FC236}">
                <a16:creationId xmlns:a16="http://schemas.microsoft.com/office/drawing/2014/main" id="{25D0AEB5-81B2-476F-B993-E3C812D946E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2E10A78-57D7-47FA-850F-A19A4BDFED37}"/>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95119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6CD8CA-D3B6-4366-B813-3913AFA9DED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B430CE-E98D-4980-A528-29519A0E1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9AC62A4-B03A-4348-8942-CE801CC53A9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E14A1D9-D762-45FA-917A-9350B82DC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AE2E1B4-DFDF-4E66-BEF3-21858F5CF9E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F0471-C72F-4144-AD2A-91385EC5A5A3}"/>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8" name="מציין מיקום של כותרת תחתונה 7">
            <a:extLst>
              <a:ext uri="{FF2B5EF4-FFF2-40B4-BE49-F238E27FC236}">
                <a16:creationId xmlns:a16="http://schemas.microsoft.com/office/drawing/2014/main" id="{35D23CCD-D487-498F-83F6-F0EE55541B8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37E658F-5A3A-45FC-8F14-AD1370FEC843}"/>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53341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9023AD-1162-4DD1-B547-348CBA06EF8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E923973-8E0B-4715-B48B-741F84508677}"/>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4" name="מציין מיקום של כותרת תחתונה 3">
            <a:extLst>
              <a:ext uri="{FF2B5EF4-FFF2-40B4-BE49-F238E27FC236}">
                <a16:creationId xmlns:a16="http://schemas.microsoft.com/office/drawing/2014/main" id="{DE1F129D-571D-4426-AD13-84FA6D2199E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0D5AF6BE-B918-4AF5-A8FE-4AD65050AED9}"/>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407458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C5812E5-7D77-439A-B31C-F6CCDF0EC172}"/>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3" name="מציין מיקום של כותרת תחתונה 2">
            <a:extLst>
              <a:ext uri="{FF2B5EF4-FFF2-40B4-BE49-F238E27FC236}">
                <a16:creationId xmlns:a16="http://schemas.microsoft.com/office/drawing/2014/main" id="{615271B2-B1B8-49CB-8652-624198FE2DB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7E0904E-DEE4-4394-928A-51DF17ED5AF5}"/>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171345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F1AFB-B2F8-4459-8040-8047F46BA80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2B507A1-44BA-4151-BCD1-547EF6852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1E2E997-9958-4BE7-AC93-B32459CF5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5F07F3F-0AD5-4F4E-9BA7-35CFF0214541}"/>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6" name="מציין מיקום של כותרת תחתונה 5">
            <a:extLst>
              <a:ext uri="{FF2B5EF4-FFF2-40B4-BE49-F238E27FC236}">
                <a16:creationId xmlns:a16="http://schemas.microsoft.com/office/drawing/2014/main" id="{10D2445D-A98A-48E5-B49A-FF8D717C222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45EB056-0AE3-434A-9833-BEF01AB72662}"/>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361350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12F8B1-AD1E-47B6-81F0-EFFFA4BBDE5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9276975-FEE1-4046-B7E5-772EF1725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A2926BC-623E-424B-99FB-3AB583C34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3A9C679-1FBF-4418-9E53-46B78561F7E0}"/>
              </a:ext>
            </a:extLst>
          </p:cNvPr>
          <p:cNvSpPr>
            <a:spLocks noGrp="1"/>
          </p:cNvSpPr>
          <p:nvPr>
            <p:ph type="dt" sz="half" idx="10"/>
          </p:nvPr>
        </p:nvSpPr>
        <p:spPr/>
        <p:txBody>
          <a:bodyPr/>
          <a:lstStyle/>
          <a:p>
            <a:fld id="{A795F652-46E1-4820-8639-B19F40091DC5}" type="datetimeFigureOut">
              <a:rPr lang="he-IL" smtClean="0"/>
              <a:t>ג'/תמוז/תש"ף</a:t>
            </a:fld>
            <a:endParaRPr lang="he-IL"/>
          </a:p>
        </p:txBody>
      </p:sp>
      <p:sp>
        <p:nvSpPr>
          <p:cNvPr id="6" name="מציין מיקום של כותרת תחתונה 5">
            <a:extLst>
              <a:ext uri="{FF2B5EF4-FFF2-40B4-BE49-F238E27FC236}">
                <a16:creationId xmlns:a16="http://schemas.microsoft.com/office/drawing/2014/main" id="{8C2094EF-EEE8-49E6-8C08-7CF3D03C7FF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9180DE0-70A3-4B82-8F80-47300612BBE4}"/>
              </a:ext>
            </a:extLst>
          </p:cNvPr>
          <p:cNvSpPr>
            <a:spLocks noGrp="1"/>
          </p:cNvSpPr>
          <p:nvPr>
            <p:ph type="sldNum" sz="quarter" idx="12"/>
          </p:nvPr>
        </p:nvSpPr>
        <p:spPr/>
        <p:txBody>
          <a:bodyPr/>
          <a:lstStyle/>
          <a:p>
            <a:fld id="{49EDA612-56BA-4943-A0E0-FBA02E5B1229}" type="slidenum">
              <a:rPr lang="he-IL" smtClean="0"/>
              <a:t>‹#›</a:t>
            </a:fld>
            <a:endParaRPr lang="he-IL"/>
          </a:p>
        </p:txBody>
      </p:sp>
    </p:spTree>
    <p:extLst>
      <p:ext uri="{BB962C8B-B14F-4D97-AF65-F5344CB8AC3E}">
        <p14:creationId xmlns:p14="http://schemas.microsoft.com/office/powerpoint/2010/main" val="414780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A0BA195-0EDA-4A5D-A6D0-95A5E760F2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5BE1018-6390-4F19-B7F0-ADD52DE7BC9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995F9D6-96B2-4C20-91E2-AA4FFB9549E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795F652-46E1-4820-8639-B19F40091DC5}" type="datetimeFigureOut">
              <a:rPr lang="he-IL" smtClean="0"/>
              <a:t>ג'/תמוז/תש"ף</a:t>
            </a:fld>
            <a:endParaRPr lang="he-IL"/>
          </a:p>
        </p:txBody>
      </p:sp>
      <p:sp>
        <p:nvSpPr>
          <p:cNvPr id="5" name="מציין מיקום של כותרת תחתונה 4">
            <a:extLst>
              <a:ext uri="{FF2B5EF4-FFF2-40B4-BE49-F238E27FC236}">
                <a16:creationId xmlns:a16="http://schemas.microsoft.com/office/drawing/2014/main" id="{E800BD16-22B0-4928-BD26-821525DBB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BD770C6C-A607-444F-ABC4-DAA7C0F2019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EDA612-56BA-4943-A0E0-FBA02E5B1229}" type="slidenum">
              <a:rPr lang="he-IL" smtClean="0"/>
              <a:t>‹#›</a:t>
            </a:fld>
            <a:endParaRPr lang="he-IL"/>
          </a:p>
        </p:txBody>
      </p:sp>
    </p:spTree>
    <p:extLst>
      <p:ext uri="{BB962C8B-B14F-4D97-AF65-F5344CB8AC3E}">
        <p14:creationId xmlns:p14="http://schemas.microsoft.com/office/powerpoint/2010/main" val="32068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solidFill>
                  <a:srgbClr val="002060">
                    <a:tint val="75000"/>
                  </a:srgbClr>
                </a:solidFill>
              </a:rPr>
              <a:pPr/>
              <a:t>ג'/תמוז/תש"ף</a:t>
            </a:fld>
            <a:endParaRPr lang="he-IL">
              <a:solidFill>
                <a:srgbClr val="002060">
                  <a:tint val="75000"/>
                </a:srgbClr>
              </a:solidFill>
            </a:endParaRPr>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srgbClr val="002060">
                  <a:tint val="75000"/>
                </a:srgbClr>
              </a:solidFill>
            </a:endParaRPr>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solidFill>
                  <a:srgbClr val="002060">
                    <a:tint val="75000"/>
                  </a:srgbClr>
                </a:solidFill>
              </a:rPr>
              <a:pPr/>
              <a:t>‹#›</a:t>
            </a:fld>
            <a:endParaRPr lang="he-IL">
              <a:solidFill>
                <a:srgbClr val="002060">
                  <a:tint val="75000"/>
                </a:srgbClr>
              </a:solidFill>
            </a:endParaRPr>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214581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9.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7.png"/><Relationship Id="rId5" Type="http://schemas.openxmlformats.org/officeDocument/2006/relationships/image" Target="../media/image14.jpeg"/><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1.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652463" y="2787615"/>
            <a:ext cx="12192001" cy="1336560"/>
          </a:xfrm>
        </p:spPr>
        <p:txBody>
          <a:bodyPr>
            <a:normAutofit/>
          </a:bodyPr>
          <a:lstStyle/>
          <a:p>
            <a:r>
              <a:rPr lang="he-IL" dirty="0"/>
              <a:t>מערכת שיעורים למגזר החרדי</a:t>
            </a:r>
          </a:p>
        </p:txBody>
      </p:sp>
      <p:sp>
        <p:nvSpPr>
          <p:cNvPr id="2" name="מלבן 1"/>
          <p:cNvSpPr/>
          <p:nvPr/>
        </p:nvSpPr>
        <p:spPr>
          <a:xfrm>
            <a:off x="5443538" y="357188"/>
            <a:ext cx="1328737" cy="174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1323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blood cells background Premium Vector">
            <a:extLst>
              <a:ext uri="{FF2B5EF4-FFF2-40B4-BE49-F238E27FC236}">
                <a16:creationId xmlns:a16="http://schemas.microsoft.com/office/drawing/2014/main" id="{976385BF-6401-4A7A-AAA9-139020387B7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824910" y="4021184"/>
            <a:ext cx="3457017" cy="188311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888651" y="239569"/>
            <a:ext cx="10865852" cy="720000"/>
          </a:xfrm>
        </p:spPr>
        <p:txBody>
          <a:bodyPr/>
          <a:lstStyle/>
          <a:p>
            <a:r>
              <a:rPr lang="he-IL" dirty="0"/>
              <a:t>שערו - איזה תא מותאם </a:t>
            </a:r>
            <a:r>
              <a:rPr lang="he-IL" dirty="0">
                <a:solidFill>
                  <a:srgbClr val="FF0000"/>
                </a:solidFill>
              </a:rPr>
              <a:t>להובלת חמצן </a:t>
            </a:r>
            <a:r>
              <a:rPr lang="he-IL" dirty="0"/>
              <a:t>?</a:t>
            </a:r>
          </a:p>
        </p:txBody>
      </p:sp>
      <p:pic>
        <p:nvPicPr>
          <p:cNvPr id="1030" name="Picture 6" descr="Muscle cells">
            <a:extLst>
              <a:ext uri="{FF2B5EF4-FFF2-40B4-BE49-F238E27FC236}">
                <a16:creationId xmlns:a16="http://schemas.microsoft.com/office/drawing/2014/main" id="{53C9F753-37D8-47E3-9A94-F1237DEE5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654" y="4021184"/>
            <a:ext cx="3342520" cy="18831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CACBCC6-36F7-4360-AE28-7EC46E17A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910" y="1550659"/>
            <a:ext cx="3457017" cy="187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54AEA8A9-EBE9-432F-BD11-850F34AF4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157" y="1499368"/>
            <a:ext cx="3457017" cy="187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קבוצה 11">
            <a:extLst>
              <a:ext uri="{FF2B5EF4-FFF2-40B4-BE49-F238E27FC236}">
                <a16:creationId xmlns:a16="http://schemas.microsoft.com/office/drawing/2014/main" id="{D2AF1C7C-4024-4850-B886-34D77A44C292}"/>
              </a:ext>
            </a:extLst>
          </p:cNvPr>
          <p:cNvGrpSpPr/>
          <p:nvPr/>
        </p:nvGrpSpPr>
        <p:grpSpPr>
          <a:xfrm>
            <a:off x="7246454" y="5777535"/>
            <a:ext cx="2613927" cy="474678"/>
            <a:chOff x="0" y="1252463"/>
            <a:chExt cx="2613927" cy="474678"/>
          </a:xfrm>
        </p:grpSpPr>
        <p:sp>
          <p:nvSpPr>
            <p:cNvPr id="13" name="מלבן 12">
              <a:extLst>
                <a:ext uri="{FF2B5EF4-FFF2-40B4-BE49-F238E27FC236}">
                  <a16:creationId xmlns:a16="http://schemas.microsoft.com/office/drawing/2014/main" id="{40D6419D-969B-4249-965A-4A61AC7B78E4}"/>
                </a:ext>
              </a:extLst>
            </p:cNvPr>
            <p:cNvSpPr/>
            <p:nvPr/>
          </p:nvSpPr>
          <p:spPr>
            <a:xfrm>
              <a:off x="0" y="1252463"/>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תיבת טקסט 13">
              <a:extLst>
                <a:ext uri="{FF2B5EF4-FFF2-40B4-BE49-F238E27FC236}">
                  <a16:creationId xmlns:a16="http://schemas.microsoft.com/office/drawing/2014/main" id="{0AA6C343-4002-4B68-A0CC-761760426ED1}"/>
                </a:ext>
              </a:extLst>
            </p:cNvPr>
            <p:cNvSpPr txBox="1"/>
            <p:nvPr/>
          </p:nvSpPr>
          <p:spPr>
            <a:xfrm>
              <a:off x="0" y="1252463"/>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אדומים</a:t>
              </a:r>
            </a:p>
          </p:txBody>
        </p:sp>
      </p:grpSp>
      <p:grpSp>
        <p:nvGrpSpPr>
          <p:cNvPr id="15" name="קבוצה 14">
            <a:extLst>
              <a:ext uri="{FF2B5EF4-FFF2-40B4-BE49-F238E27FC236}">
                <a16:creationId xmlns:a16="http://schemas.microsoft.com/office/drawing/2014/main" id="{C235C21E-196A-42D8-B073-E7A6F1D055EF}"/>
              </a:ext>
            </a:extLst>
          </p:cNvPr>
          <p:cNvGrpSpPr/>
          <p:nvPr/>
        </p:nvGrpSpPr>
        <p:grpSpPr>
          <a:xfrm>
            <a:off x="7246454" y="3228612"/>
            <a:ext cx="2613927" cy="474678"/>
            <a:chOff x="0" y="2308688"/>
            <a:chExt cx="2613927" cy="474678"/>
          </a:xfrm>
        </p:grpSpPr>
        <p:sp>
          <p:nvSpPr>
            <p:cNvPr id="16" name="מלבן 15">
              <a:extLst>
                <a:ext uri="{FF2B5EF4-FFF2-40B4-BE49-F238E27FC236}">
                  <a16:creationId xmlns:a16="http://schemas.microsoft.com/office/drawing/2014/main" id="{470BD4B7-C0B6-4952-921C-7BFCF0E589C6}"/>
                </a:ext>
              </a:extLst>
            </p:cNvPr>
            <p:cNvSpPr/>
            <p:nvPr/>
          </p:nvSpPr>
          <p:spPr>
            <a:xfrm>
              <a:off x="0" y="2308688"/>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תיבת טקסט 16">
              <a:extLst>
                <a:ext uri="{FF2B5EF4-FFF2-40B4-BE49-F238E27FC236}">
                  <a16:creationId xmlns:a16="http://schemas.microsoft.com/office/drawing/2014/main" id="{0F5D3AE6-94B4-478A-BA88-F93051AFDA6E}"/>
                </a:ext>
              </a:extLst>
            </p:cNvPr>
            <p:cNvSpPr txBox="1"/>
            <p:nvPr/>
          </p:nvSpPr>
          <p:spPr>
            <a:xfrm>
              <a:off x="0" y="2308688"/>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לבנים</a:t>
              </a:r>
            </a:p>
          </p:txBody>
        </p:sp>
      </p:grpSp>
      <p:grpSp>
        <p:nvGrpSpPr>
          <p:cNvPr id="18" name="קבוצה 17">
            <a:extLst>
              <a:ext uri="{FF2B5EF4-FFF2-40B4-BE49-F238E27FC236}">
                <a16:creationId xmlns:a16="http://schemas.microsoft.com/office/drawing/2014/main" id="{1A96BD5B-BBD3-4D66-8791-2C4356050E6E}"/>
              </a:ext>
            </a:extLst>
          </p:cNvPr>
          <p:cNvGrpSpPr/>
          <p:nvPr/>
        </p:nvGrpSpPr>
        <p:grpSpPr>
          <a:xfrm>
            <a:off x="2145152" y="3213125"/>
            <a:ext cx="2613927" cy="408258"/>
            <a:chOff x="0" y="4345383"/>
            <a:chExt cx="2613927" cy="408258"/>
          </a:xfrm>
        </p:grpSpPr>
        <p:sp>
          <p:nvSpPr>
            <p:cNvPr id="19" name="מלבן 18">
              <a:extLst>
                <a:ext uri="{FF2B5EF4-FFF2-40B4-BE49-F238E27FC236}">
                  <a16:creationId xmlns:a16="http://schemas.microsoft.com/office/drawing/2014/main" id="{781D96AE-FE8B-45F7-84B5-3BC35321A081}"/>
                </a:ext>
              </a:extLst>
            </p:cNvPr>
            <p:cNvSpPr/>
            <p:nvPr/>
          </p:nvSpPr>
          <p:spPr>
            <a:xfrm>
              <a:off x="0" y="4345383"/>
              <a:ext cx="2613927" cy="40825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תיבת טקסט 19">
              <a:extLst>
                <a:ext uri="{FF2B5EF4-FFF2-40B4-BE49-F238E27FC236}">
                  <a16:creationId xmlns:a16="http://schemas.microsoft.com/office/drawing/2014/main" id="{2E670B00-C1B3-49CD-93AA-39B2C1415D78}"/>
                </a:ext>
              </a:extLst>
            </p:cNvPr>
            <p:cNvSpPr txBox="1"/>
            <p:nvPr/>
          </p:nvSpPr>
          <p:spPr>
            <a:xfrm>
              <a:off x="0" y="4345383"/>
              <a:ext cx="2613927" cy="408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עצב</a:t>
              </a:r>
            </a:p>
          </p:txBody>
        </p:sp>
      </p:grpSp>
      <p:grpSp>
        <p:nvGrpSpPr>
          <p:cNvPr id="21" name="קבוצה 20">
            <a:extLst>
              <a:ext uri="{FF2B5EF4-FFF2-40B4-BE49-F238E27FC236}">
                <a16:creationId xmlns:a16="http://schemas.microsoft.com/office/drawing/2014/main" id="{A9475A07-4102-4CFF-A8D4-79579742A697}"/>
              </a:ext>
            </a:extLst>
          </p:cNvPr>
          <p:cNvGrpSpPr/>
          <p:nvPr/>
        </p:nvGrpSpPr>
        <p:grpSpPr>
          <a:xfrm>
            <a:off x="2328950" y="5666955"/>
            <a:ext cx="2613927" cy="474678"/>
            <a:chOff x="0" y="3412796"/>
            <a:chExt cx="2613927" cy="474678"/>
          </a:xfrm>
        </p:grpSpPr>
        <p:sp>
          <p:nvSpPr>
            <p:cNvPr id="22" name="מלבן 21">
              <a:extLst>
                <a:ext uri="{FF2B5EF4-FFF2-40B4-BE49-F238E27FC236}">
                  <a16:creationId xmlns:a16="http://schemas.microsoft.com/office/drawing/2014/main" id="{05E7FEF7-31E5-4EF7-B2FE-99CFA924FBE0}"/>
                </a:ext>
              </a:extLst>
            </p:cNvPr>
            <p:cNvSpPr/>
            <p:nvPr/>
          </p:nvSpPr>
          <p:spPr>
            <a:xfrm>
              <a:off x="0" y="3412796"/>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תיבת טקסט 22">
              <a:extLst>
                <a:ext uri="{FF2B5EF4-FFF2-40B4-BE49-F238E27FC236}">
                  <a16:creationId xmlns:a16="http://schemas.microsoft.com/office/drawing/2014/main" id="{68CB16A1-B8DA-4DE1-ABB7-ADA66333C9EE}"/>
                </a:ext>
              </a:extLst>
            </p:cNvPr>
            <p:cNvSpPr txBox="1"/>
            <p:nvPr/>
          </p:nvSpPr>
          <p:spPr>
            <a:xfrm>
              <a:off x="0" y="3412796"/>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400" kern="1200" dirty="0">
                  <a:solidFill>
                    <a:srgbClr val="00B0F0"/>
                  </a:solidFill>
                </a:rPr>
                <a:t>תאי שריר</a:t>
              </a:r>
            </a:p>
          </p:txBody>
        </p:sp>
      </p:grpSp>
    </p:spTree>
    <p:extLst>
      <p:ext uri="{BB962C8B-B14F-4D97-AF65-F5344CB8AC3E}">
        <p14:creationId xmlns:p14="http://schemas.microsoft.com/office/powerpoint/2010/main" val="246993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blood cells background Premium Vector">
            <a:extLst>
              <a:ext uri="{FF2B5EF4-FFF2-40B4-BE49-F238E27FC236}">
                <a16:creationId xmlns:a16="http://schemas.microsoft.com/office/drawing/2014/main" id="{976385BF-6401-4A7A-AAA9-139020387B7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593068" y="1916612"/>
            <a:ext cx="3457017" cy="188311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888651" y="239569"/>
            <a:ext cx="10865852" cy="720000"/>
          </a:xfrm>
        </p:spPr>
        <p:txBody>
          <a:bodyPr/>
          <a:lstStyle/>
          <a:p>
            <a:r>
              <a:rPr lang="he-IL" dirty="0"/>
              <a:t>איזה תא מותאם להובלת חמצן?</a:t>
            </a:r>
          </a:p>
        </p:txBody>
      </p:sp>
      <p:grpSp>
        <p:nvGrpSpPr>
          <p:cNvPr id="12" name="קבוצה 11">
            <a:extLst>
              <a:ext uri="{FF2B5EF4-FFF2-40B4-BE49-F238E27FC236}">
                <a16:creationId xmlns:a16="http://schemas.microsoft.com/office/drawing/2014/main" id="{D2AF1C7C-4024-4850-B886-34D77A44C292}"/>
              </a:ext>
            </a:extLst>
          </p:cNvPr>
          <p:cNvGrpSpPr/>
          <p:nvPr/>
        </p:nvGrpSpPr>
        <p:grpSpPr>
          <a:xfrm>
            <a:off x="5014612" y="4064850"/>
            <a:ext cx="2613927" cy="474678"/>
            <a:chOff x="0" y="1252463"/>
            <a:chExt cx="2613927" cy="474678"/>
          </a:xfrm>
        </p:grpSpPr>
        <p:sp>
          <p:nvSpPr>
            <p:cNvPr id="13" name="מלבן 12">
              <a:extLst>
                <a:ext uri="{FF2B5EF4-FFF2-40B4-BE49-F238E27FC236}">
                  <a16:creationId xmlns:a16="http://schemas.microsoft.com/office/drawing/2014/main" id="{40D6419D-969B-4249-965A-4A61AC7B78E4}"/>
                </a:ext>
              </a:extLst>
            </p:cNvPr>
            <p:cNvSpPr/>
            <p:nvPr/>
          </p:nvSpPr>
          <p:spPr>
            <a:xfrm>
              <a:off x="0" y="1252463"/>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תיבת טקסט 13">
              <a:extLst>
                <a:ext uri="{FF2B5EF4-FFF2-40B4-BE49-F238E27FC236}">
                  <a16:creationId xmlns:a16="http://schemas.microsoft.com/office/drawing/2014/main" id="{0AA6C343-4002-4B68-A0CC-761760426ED1}"/>
                </a:ext>
              </a:extLst>
            </p:cNvPr>
            <p:cNvSpPr txBox="1"/>
            <p:nvPr/>
          </p:nvSpPr>
          <p:spPr>
            <a:xfrm>
              <a:off x="0" y="1252463"/>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אדומים</a:t>
              </a:r>
            </a:p>
          </p:txBody>
        </p:sp>
      </p:grpSp>
    </p:spTree>
    <p:extLst>
      <p:ext uri="{BB962C8B-B14F-4D97-AF65-F5344CB8AC3E}">
        <p14:creationId xmlns:p14="http://schemas.microsoft.com/office/powerpoint/2010/main" val="290577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5660C16F-2473-4F63-8B33-789C27B451B5}"/>
              </a:ext>
            </a:extLst>
          </p:cNvPr>
          <p:cNvSpPr>
            <a:spLocks noGrp="1"/>
          </p:cNvSpPr>
          <p:nvPr>
            <p:ph type="title"/>
          </p:nvPr>
        </p:nvSpPr>
        <p:spPr/>
        <p:txBody>
          <a:bodyPr/>
          <a:lstStyle/>
          <a:p>
            <a:r>
              <a:rPr lang="he-IL" dirty="0"/>
              <a:t>התאמת מבנה התא לתפקודו</a:t>
            </a:r>
          </a:p>
        </p:txBody>
      </p:sp>
      <p:graphicFrame>
        <p:nvGraphicFramePr>
          <p:cNvPr id="8" name="טבלה 18">
            <a:extLst>
              <a:ext uri="{FF2B5EF4-FFF2-40B4-BE49-F238E27FC236}">
                <a16:creationId xmlns:a16="http://schemas.microsoft.com/office/drawing/2014/main" id="{4147B006-9F6F-4B33-97AB-CF023A5F3960}"/>
              </a:ext>
            </a:extLst>
          </p:cNvPr>
          <p:cNvGraphicFramePr>
            <a:graphicFrameLocks noGrp="1"/>
          </p:cNvGraphicFramePr>
          <p:nvPr>
            <p:extLst>
              <p:ext uri="{D42A27DB-BD31-4B8C-83A1-F6EECF244321}">
                <p14:modId xmlns:p14="http://schemas.microsoft.com/office/powerpoint/2010/main" val="2582653873"/>
              </p:ext>
            </p:extLst>
          </p:nvPr>
        </p:nvGraphicFramePr>
        <p:xfrm>
          <a:off x="740227" y="1076045"/>
          <a:ext cx="11080680" cy="5596370"/>
        </p:xfrm>
        <a:graphic>
          <a:graphicData uri="http://schemas.openxmlformats.org/drawingml/2006/table">
            <a:tbl>
              <a:tblPr rtl="1" firstRow="1" bandRow="1">
                <a:tableStyleId>{5940675A-B579-460E-94D1-54222C63F5DA}</a:tableStyleId>
              </a:tblPr>
              <a:tblGrid>
                <a:gridCol w="2013149">
                  <a:extLst>
                    <a:ext uri="{9D8B030D-6E8A-4147-A177-3AD203B41FA5}">
                      <a16:colId xmlns:a16="http://schemas.microsoft.com/office/drawing/2014/main" val="1456415834"/>
                    </a:ext>
                  </a:extLst>
                </a:gridCol>
                <a:gridCol w="3076679">
                  <a:extLst>
                    <a:ext uri="{9D8B030D-6E8A-4147-A177-3AD203B41FA5}">
                      <a16:colId xmlns:a16="http://schemas.microsoft.com/office/drawing/2014/main" val="3140546187"/>
                    </a:ext>
                  </a:extLst>
                </a:gridCol>
                <a:gridCol w="2995426">
                  <a:extLst>
                    <a:ext uri="{9D8B030D-6E8A-4147-A177-3AD203B41FA5}">
                      <a16:colId xmlns:a16="http://schemas.microsoft.com/office/drawing/2014/main" val="1775159811"/>
                    </a:ext>
                  </a:extLst>
                </a:gridCol>
                <a:gridCol w="2995426">
                  <a:extLst>
                    <a:ext uri="{9D8B030D-6E8A-4147-A177-3AD203B41FA5}">
                      <a16:colId xmlns:a16="http://schemas.microsoft.com/office/drawing/2014/main" val="3495552507"/>
                    </a:ext>
                  </a:extLst>
                </a:gridCol>
              </a:tblGrid>
              <a:tr h="1115810">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סוג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תיאור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תפקוד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התאמת המבנה לתפקוד</a:t>
                      </a:r>
                    </a:p>
                  </a:txBody>
                  <a:tcPr anchor="ctr">
                    <a:solidFill>
                      <a:srgbClr val="12B4BC"/>
                    </a:solidFill>
                  </a:tcPr>
                </a:tc>
                <a:extLst>
                  <a:ext uri="{0D108BD9-81ED-4DB2-BD59-A6C34878D82A}">
                    <a16:rowId xmlns:a16="http://schemas.microsoft.com/office/drawing/2014/main" val="1194121837"/>
                  </a:ext>
                </a:extLst>
              </a:tr>
              <a:tr h="3503014">
                <a:tc>
                  <a:txBody>
                    <a:bodyPr/>
                    <a:lstStyle/>
                    <a:p>
                      <a:pPr algn="ctr" rtl="1"/>
                      <a:r>
                        <a:rPr lang="he-IL" sz="2400" dirty="0">
                          <a:latin typeface="Varela Round" panose="00000500000000000000" pitchFamily="2" charset="-79"/>
                          <a:cs typeface="Varela Round" panose="00000500000000000000" pitchFamily="2" charset="-79"/>
                        </a:rPr>
                        <a:t>תא דם אדום</a:t>
                      </a:r>
                    </a:p>
                    <a:p>
                      <a:pPr algn="r" rtl="1"/>
                      <a:endParaRPr lang="he-IL" sz="2400" dirty="0">
                        <a:latin typeface="Varela Round" panose="00000500000000000000" pitchFamily="2" charset="-79"/>
                        <a:cs typeface="Varela Round" panose="00000500000000000000" pitchFamily="2" charset="-79"/>
                      </a:endParaRPr>
                    </a:p>
                    <a:p>
                      <a:pPr algn="r" rtl="1"/>
                      <a:endParaRPr lang="he-IL" sz="2400" dirty="0">
                        <a:latin typeface="Varela Round" panose="00000500000000000000" pitchFamily="2" charset="-79"/>
                        <a:cs typeface="Varela Round" panose="00000500000000000000" pitchFamily="2" charset="-79"/>
                      </a:endParaRPr>
                    </a:p>
                    <a:p>
                      <a:pPr algn="r" rtl="1"/>
                      <a:endParaRPr lang="he-IL" sz="2400" dirty="0">
                        <a:latin typeface="Varela Round" panose="00000500000000000000" pitchFamily="2" charset="-79"/>
                        <a:cs typeface="Varela Round" panose="00000500000000000000" pitchFamily="2" charset="-79"/>
                      </a:endParaRPr>
                    </a:p>
                    <a:p>
                      <a:pPr algn="r" rtl="1"/>
                      <a:endParaRPr lang="he-IL" sz="2400" dirty="0">
                        <a:latin typeface="Varela Round" panose="00000500000000000000" pitchFamily="2" charset="-79"/>
                        <a:cs typeface="Varela Round" panose="00000500000000000000" pitchFamily="2" charset="-79"/>
                      </a:endParaRPr>
                    </a:p>
                    <a:p>
                      <a:pPr algn="r" rtl="1"/>
                      <a:endParaRPr lang="he-IL" sz="2400" dirty="0">
                        <a:latin typeface="Varela Round" panose="00000500000000000000" pitchFamily="2" charset="-79"/>
                        <a:cs typeface="Varela Round" panose="00000500000000000000" pitchFamily="2" charset="-79"/>
                      </a:endParaRPr>
                    </a:p>
                    <a:p>
                      <a:pPr algn="r" rtl="1"/>
                      <a:endParaRPr lang="he-IL" sz="2400" dirty="0">
                        <a:latin typeface="Varela Round" panose="00000500000000000000" pitchFamily="2" charset="-79"/>
                        <a:cs typeface="Varela Round" panose="00000500000000000000" pitchFamily="2" charset="-79"/>
                      </a:endParaRPr>
                    </a:p>
                    <a:p>
                      <a:pPr algn="r" rtl="1"/>
                      <a:endParaRPr lang="he-IL" sz="2400" dirty="0">
                        <a:latin typeface="Varela Round" panose="00000500000000000000" pitchFamily="2" charset="-79"/>
                        <a:cs typeface="Varela Round" panose="00000500000000000000" pitchFamily="2" charset="-79"/>
                      </a:endParaRPr>
                    </a:p>
                  </a:txBody>
                  <a:tcPr anchor="ctr"/>
                </a:tc>
                <a:tc>
                  <a:txBody>
                    <a:bodyPr/>
                    <a:lstStyle/>
                    <a:p>
                      <a:pPr marL="457200" indent="-457200" algn="r" rtl="1">
                        <a:buFont typeface="Arial" panose="020B0604020202020204" pitchFamily="34" charset="0"/>
                        <a:buChar char="•"/>
                      </a:pPr>
                      <a:r>
                        <a:rPr lang="he-IL" sz="2400" b="0" dirty="0">
                          <a:solidFill>
                            <a:schemeClr val="tx1"/>
                          </a:solidFill>
                          <a:latin typeface="Varela Round" panose="00000500000000000000" pitchFamily="2" charset="-79"/>
                          <a:cs typeface="Varela Round" panose="00000500000000000000" pitchFamily="2" charset="-79"/>
                        </a:rPr>
                        <a:t>התא הקטן ביותר בגוף. </a:t>
                      </a:r>
                    </a:p>
                    <a:p>
                      <a:pPr marL="457200" indent="-457200" algn="r" rtl="1">
                        <a:buFont typeface="Arial" panose="020B0604020202020204" pitchFamily="34" charset="0"/>
                        <a:buChar char="•"/>
                      </a:pPr>
                      <a:r>
                        <a:rPr lang="he-IL" sz="2400" b="0" dirty="0">
                          <a:solidFill>
                            <a:schemeClr val="tx1"/>
                          </a:solidFill>
                          <a:latin typeface="Varela Round" panose="00000500000000000000" pitchFamily="2" charset="-79"/>
                          <a:cs typeface="Varela Round" panose="00000500000000000000" pitchFamily="2" charset="-79"/>
                        </a:rPr>
                        <a:t>ללא גרעין</a:t>
                      </a:r>
                    </a:p>
                    <a:p>
                      <a:pPr marL="457200" indent="-457200" algn="r" rtl="1">
                        <a:buFont typeface="Arial" panose="020B0604020202020204" pitchFamily="34" charset="0"/>
                        <a:buChar char="•"/>
                      </a:pPr>
                      <a:r>
                        <a:rPr lang="he-IL" sz="2400" b="0" dirty="0">
                          <a:solidFill>
                            <a:schemeClr val="tx1"/>
                          </a:solidFill>
                          <a:latin typeface="Varela Round" panose="00000500000000000000" pitchFamily="2" charset="-79"/>
                          <a:cs typeface="Varela Round" panose="00000500000000000000" pitchFamily="2" charset="-79"/>
                        </a:rPr>
                        <a:t>מבנה </a:t>
                      </a:r>
                      <a:r>
                        <a:rPr lang="he-IL" sz="2400" b="0" kern="1200" dirty="0">
                          <a:solidFill>
                            <a:schemeClr val="tx1"/>
                          </a:solidFill>
                          <a:latin typeface="Varela Round" panose="00000500000000000000" pitchFamily="2" charset="-79"/>
                          <a:ea typeface="+mn-ea"/>
                          <a:cs typeface="Varela Round" panose="00000500000000000000" pitchFamily="2" charset="-79"/>
                        </a:rPr>
                        <a:t>פחוס</a:t>
                      </a:r>
                    </a:p>
                    <a:p>
                      <a:pPr marL="457200" indent="-457200" algn="r" rtl="1">
                        <a:buFont typeface="Arial" panose="020B0604020202020204" pitchFamily="34" charset="0"/>
                        <a:buChar char="•"/>
                      </a:pPr>
                      <a:r>
                        <a:rPr lang="he-IL" sz="2400" b="0" kern="1200" dirty="0">
                          <a:solidFill>
                            <a:schemeClr val="tx1"/>
                          </a:solidFill>
                          <a:latin typeface="Varela Round" panose="00000500000000000000" pitchFamily="2" charset="-79"/>
                          <a:ea typeface="+mn-ea"/>
                          <a:cs typeface="Varela Round" panose="00000500000000000000" pitchFamily="2" charset="-79"/>
                        </a:rPr>
                        <a:t>מכיל המוגלובין</a:t>
                      </a:r>
                      <a:endParaRPr lang="he-IL" sz="2400" b="0" dirty="0">
                        <a:solidFill>
                          <a:schemeClr val="tx1"/>
                        </a:solidFill>
                        <a:latin typeface="Varela Round" panose="00000500000000000000" pitchFamily="2" charset="-79"/>
                        <a:cs typeface="Varela Round" panose="00000500000000000000" pitchFamily="2" charset="-79"/>
                      </a:endParaRPr>
                    </a:p>
                    <a:p>
                      <a:pPr marL="0" indent="0" algn="r" rtl="1">
                        <a:buFont typeface="Arial" panose="020B0604020202020204" pitchFamily="34" charset="0"/>
                        <a:buNone/>
                      </a:pPr>
                      <a:endParaRPr lang="he-IL" sz="2400" b="0" dirty="0">
                        <a:solidFill>
                          <a:schemeClr val="tx1"/>
                        </a:solidFill>
                        <a:latin typeface="Varela Round" panose="00000500000000000000" pitchFamily="2" charset="-79"/>
                        <a:cs typeface="Varela Round" panose="00000500000000000000" pitchFamily="2" charset="-79"/>
                      </a:endParaRPr>
                    </a:p>
                    <a:p>
                      <a:pPr marL="0" indent="0" algn="r" rtl="1">
                        <a:buFont typeface="Arial" panose="020B0604020202020204" pitchFamily="34" charset="0"/>
                        <a:buNone/>
                      </a:pPr>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r>
                        <a:rPr lang="he-IL" sz="2400" b="0" dirty="0">
                          <a:solidFill>
                            <a:schemeClr val="tx1"/>
                          </a:solidFill>
                          <a:latin typeface="Varela Round" panose="00000500000000000000" pitchFamily="2" charset="-79"/>
                          <a:cs typeface="Varela Round" panose="00000500000000000000" pitchFamily="2" charset="-79"/>
                        </a:rPr>
                        <a:t>מוביל את החמצן בכלי הדם לכל תאי הגוף.</a:t>
                      </a:r>
                    </a:p>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a:solidFill>
                            <a:schemeClr val="tx1"/>
                          </a:solidFill>
                          <a:latin typeface="Varela Round" panose="00000500000000000000" pitchFamily="2" charset="-79"/>
                          <a:cs typeface="Varela Round" panose="00000500000000000000" pitchFamily="2" charset="-79"/>
                        </a:rPr>
                        <a:t>בזכות חוסר</a:t>
                      </a:r>
                      <a:r>
                        <a:rPr lang="he-IL" sz="2400" b="0" baseline="0" dirty="0">
                          <a:solidFill>
                            <a:schemeClr val="tx1"/>
                          </a:solidFill>
                          <a:latin typeface="Varela Round" panose="00000500000000000000" pitchFamily="2" charset="-79"/>
                          <a:cs typeface="Varela Round" panose="00000500000000000000" pitchFamily="2" charset="-79"/>
                        </a:rPr>
                        <a:t> הגרעין </a:t>
                      </a:r>
                      <a:r>
                        <a:rPr lang="he-IL" sz="2400" b="0" dirty="0">
                          <a:solidFill>
                            <a:schemeClr val="tx1"/>
                          </a:solidFill>
                          <a:latin typeface="Varela Round" panose="00000500000000000000" pitchFamily="2" charset="-79"/>
                          <a:cs typeface="Varela Round" panose="00000500000000000000" pitchFamily="2" charset="-79"/>
                        </a:rPr>
                        <a:t> וגודלו הקטן של התא,</a:t>
                      </a:r>
                      <a:r>
                        <a:rPr lang="he-IL" sz="2400" b="0" baseline="0" dirty="0">
                          <a:solidFill>
                            <a:schemeClr val="tx1"/>
                          </a:solidFill>
                          <a:latin typeface="Varela Round" panose="00000500000000000000" pitchFamily="2" charset="-79"/>
                          <a:cs typeface="Varela Round" panose="00000500000000000000" pitchFamily="2" charset="-79"/>
                        </a:rPr>
                        <a:t> הוא גמיש ויכול לעבור בכלי הדם הדקיקים.</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2400" b="0" dirty="0">
                        <a:solidFill>
                          <a:schemeClr val="tx1"/>
                        </a:solidFill>
                        <a:latin typeface="Varela Round" panose="00000500000000000000" pitchFamily="2" charset="-79"/>
                        <a:cs typeface="Varela Round" panose="00000500000000000000" pitchFamily="2" charset="-79"/>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a:solidFill>
                            <a:schemeClr val="tx1"/>
                          </a:solidFill>
                          <a:latin typeface="Varela Round" panose="00000500000000000000" pitchFamily="2" charset="-79"/>
                          <a:cs typeface="Varela Round" panose="00000500000000000000" pitchFamily="2" charset="-79"/>
                        </a:rPr>
                        <a:t>בזכות המבנה הפחוס  שטח הפנים של תא דם אדום</a:t>
                      </a:r>
                      <a:r>
                        <a:rPr lang="he-IL" sz="2400" b="0" baseline="0" dirty="0">
                          <a:solidFill>
                            <a:schemeClr val="tx1"/>
                          </a:solidFill>
                          <a:latin typeface="Varela Round" panose="00000500000000000000" pitchFamily="2" charset="-79"/>
                          <a:cs typeface="Varela Round" panose="00000500000000000000" pitchFamily="2" charset="-79"/>
                        </a:rPr>
                        <a:t> גדול יותר ו</a:t>
                      </a:r>
                      <a:r>
                        <a:rPr lang="he-IL" sz="2400" b="0" dirty="0">
                          <a:solidFill>
                            <a:schemeClr val="tx1"/>
                          </a:solidFill>
                          <a:latin typeface="Varela Round" panose="00000500000000000000" pitchFamily="2" charset="-79"/>
                          <a:cs typeface="Varela Round" panose="00000500000000000000" pitchFamily="2" charset="-79"/>
                        </a:rPr>
                        <a:t>קליטת החמצן יעילה יותר</a:t>
                      </a:r>
                    </a:p>
                    <a:p>
                      <a:pPr algn="r" rtl="1"/>
                      <a:endParaRPr lang="he-IL" sz="2400" b="0" dirty="0">
                        <a:solidFill>
                          <a:schemeClr val="tx1"/>
                        </a:solidFill>
                        <a:latin typeface="Varela Round" panose="00000500000000000000" pitchFamily="2" charset="-79"/>
                        <a:cs typeface="Varela Round" panose="00000500000000000000" pitchFamily="2" charset="-79"/>
                      </a:endParaRPr>
                    </a:p>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3278032429"/>
                  </a:ext>
                </a:extLst>
              </a:tr>
            </a:tbl>
          </a:graphicData>
        </a:graphic>
      </p:graphicFrame>
      <p:pic>
        <p:nvPicPr>
          <p:cNvPr id="9" name="Picture 2" descr="Red blood cells background Premium Vector">
            <a:extLst>
              <a:ext uri="{FF2B5EF4-FFF2-40B4-BE49-F238E27FC236}">
                <a16:creationId xmlns:a16="http://schemas.microsoft.com/office/drawing/2014/main" id="{A86A1BDB-A8A6-44C0-AD32-BB79D253D164}"/>
              </a:ext>
            </a:extLst>
          </p:cNvPr>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tretch>
            <a:fillRect/>
          </a:stretch>
        </p:blipFill>
        <p:spPr bwMode="auto">
          <a:xfrm>
            <a:off x="9976811" y="3004458"/>
            <a:ext cx="1699046" cy="1640722"/>
          </a:xfrm>
          <a:prstGeom prst="rect">
            <a:avLst/>
          </a:prstGeom>
          <a:noFill/>
          <a:extLst>
            <a:ext uri="{909E8E84-426E-40DD-AFC4-6F175D3DCCD1}">
              <a14:hiddenFill xmlns:a14="http://schemas.microsoft.com/office/drawing/2010/main">
                <a:solidFill>
                  <a:srgbClr val="FFFFFF"/>
                </a:solidFill>
              </a14:hiddenFill>
            </a:ext>
          </a:extLst>
        </p:spPr>
      </p:pic>
      <p:pic>
        <p:nvPicPr>
          <p:cNvPr id="10" name="1min_final" descr="1min_final">
            <a:hlinkClick r:id="" action="ppaction://media"/>
            <a:extLst>
              <a:ext uri="{FF2B5EF4-FFF2-40B4-BE49-F238E27FC236}">
                <a16:creationId xmlns:a16="http://schemas.microsoft.com/office/drawing/2014/main" id="{887D8528-EC84-48C6-B1DE-A0772CAB821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40227" y="240647"/>
            <a:ext cx="1540938" cy="549601"/>
          </a:xfrm>
          <a:prstGeom prst="rect">
            <a:avLst/>
          </a:prstGeom>
        </p:spPr>
      </p:pic>
    </p:spTree>
    <p:extLst>
      <p:ext uri="{BB962C8B-B14F-4D97-AF65-F5344CB8AC3E}">
        <p14:creationId xmlns:p14="http://schemas.microsoft.com/office/powerpoint/2010/main" val="41275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018D3F22-C9BA-40C5-82BB-B6443AEC6927}"/>
              </a:ext>
            </a:extLst>
          </p:cNvPr>
          <p:cNvSpPr>
            <a:spLocks noGrp="1"/>
          </p:cNvSpPr>
          <p:nvPr>
            <p:ph sz="quarter" idx="4"/>
          </p:nvPr>
        </p:nvSpPr>
        <p:spPr>
          <a:xfrm>
            <a:off x="515273" y="2423828"/>
            <a:ext cx="11161453" cy="4062435"/>
          </a:xfrm>
        </p:spPr>
        <p:txBody>
          <a:bodyPr>
            <a:normAutofit/>
          </a:bodyPr>
          <a:lstStyle/>
          <a:p>
            <a:pPr marL="0" indent="0">
              <a:lnSpc>
                <a:spcPct val="150000"/>
              </a:lnSpc>
              <a:buNone/>
            </a:pPr>
            <a:r>
              <a:rPr lang="he-IL" dirty="0"/>
              <a:t>קוטר תאי הדם האדומים באדם הוא כ – 7 מיקרון</a:t>
            </a:r>
          </a:p>
          <a:p>
            <a:pPr marL="0" indent="0">
              <a:lnSpc>
                <a:spcPct val="150000"/>
              </a:lnSpc>
              <a:buNone/>
            </a:pPr>
            <a:r>
              <a:rPr lang="he-IL" dirty="0"/>
              <a:t>ואילו קוטר תאי הדם האדומים בצפרדע הוא כ- 32 מיקרון.</a:t>
            </a:r>
          </a:p>
          <a:p>
            <a:pPr marL="0" indent="0">
              <a:lnSpc>
                <a:spcPct val="150000"/>
              </a:lnSpc>
              <a:buNone/>
            </a:pPr>
            <a:endParaRPr lang="he-IL" dirty="0"/>
          </a:p>
          <a:p>
            <a:pPr marL="0" indent="0">
              <a:lnSpc>
                <a:spcPct val="150000"/>
              </a:lnSpc>
              <a:buNone/>
            </a:pPr>
            <a:r>
              <a:rPr lang="he-IL" dirty="0"/>
              <a:t>מי מבין שני היצורים החיים יקשור יותר חמצן באותה יחידת נפח של דם?  </a:t>
            </a:r>
          </a:p>
        </p:txBody>
      </p:sp>
      <p:sp>
        <p:nvSpPr>
          <p:cNvPr id="3" name="כותרת 2">
            <a:extLst>
              <a:ext uri="{FF2B5EF4-FFF2-40B4-BE49-F238E27FC236}">
                <a16:creationId xmlns:a16="http://schemas.microsoft.com/office/drawing/2014/main" id="{2342418F-6A0C-45F4-91B2-098A8D1FC586}"/>
              </a:ext>
            </a:extLst>
          </p:cNvPr>
          <p:cNvSpPr>
            <a:spLocks noGrp="1"/>
          </p:cNvSpPr>
          <p:nvPr>
            <p:ph type="title"/>
          </p:nvPr>
        </p:nvSpPr>
        <p:spPr>
          <a:xfrm>
            <a:off x="1625971" y="834192"/>
            <a:ext cx="9802206" cy="720000"/>
          </a:xfrm>
        </p:spPr>
        <p:txBody>
          <a:bodyPr/>
          <a:lstStyle/>
          <a:p>
            <a:r>
              <a:rPr lang="he-IL" dirty="0">
                <a:solidFill>
                  <a:srgbClr val="FF0000"/>
                </a:solidFill>
              </a:rPr>
              <a:t>רגע של מחשבה:</a:t>
            </a:r>
            <a:br>
              <a:rPr lang="he-IL" dirty="0">
                <a:solidFill>
                  <a:srgbClr val="FF0000"/>
                </a:solidFill>
              </a:rPr>
            </a:br>
            <a:r>
              <a:rPr lang="he-IL" dirty="0">
                <a:solidFill>
                  <a:srgbClr val="FF0000"/>
                </a:solidFill>
              </a:rPr>
              <a:t>הקשר בין קוטר תא דם אדום </a:t>
            </a:r>
            <a:br>
              <a:rPr lang="he-IL" dirty="0">
                <a:solidFill>
                  <a:srgbClr val="FF0000"/>
                </a:solidFill>
              </a:rPr>
            </a:br>
            <a:r>
              <a:rPr lang="he-IL" dirty="0">
                <a:solidFill>
                  <a:srgbClr val="FF0000"/>
                </a:solidFill>
              </a:rPr>
              <a:t>לקשירת חמצן</a:t>
            </a:r>
          </a:p>
        </p:txBody>
      </p:sp>
    </p:spTree>
    <p:extLst>
      <p:ext uri="{BB962C8B-B14F-4D97-AF65-F5344CB8AC3E}">
        <p14:creationId xmlns:p14="http://schemas.microsoft.com/office/powerpoint/2010/main" val="216381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4DC580E-EC1F-4381-8E0A-F8A8A443EFA1}"/>
              </a:ext>
            </a:extLst>
          </p:cNvPr>
          <p:cNvSpPr>
            <a:spLocks noGrp="1"/>
          </p:cNvSpPr>
          <p:nvPr>
            <p:ph sz="quarter" idx="4"/>
          </p:nvPr>
        </p:nvSpPr>
        <p:spPr>
          <a:xfrm>
            <a:off x="169376" y="1899243"/>
            <a:ext cx="11161453" cy="4062435"/>
          </a:xfrm>
        </p:spPr>
        <p:txBody>
          <a:bodyPr>
            <a:normAutofit/>
          </a:bodyPr>
          <a:lstStyle/>
          <a:p>
            <a:pPr marL="0" indent="0">
              <a:buNone/>
            </a:pPr>
            <a:r>
              <a:rPr lang="he-IL" dirty="0"/>
              <a:t> נפח ארבעה תאי דם אדומים באדם שווה לנפח תא דם אדום בצפרדע. </a:t>
            </a:r>
          </a:p>
          <a:p>
            <a:pPr marL="0" indent="0">
              <a:buNone/>
            </a:pPr>
            <a:endParaRPr lang="he-IL" dirty="0"/>
          </a:p>
          <a:p>
            <a:pPr marL="0" indent="0">
              <a:buNone/>
            </a:pPr>
            <a:r>
              <a:rPr lang="he-IL" dirty="0"/>
              <a:t>היכן שטח פנים גדול יותר?</a:t>
            </a:r>
          </a:p>
          <a:p>
            <a:pPr marL="0" indent="0">
              <a:buNone/>
            </a:pPr>
            <a:r>
              <a:rPr lang="he-IL" dirty="0"/>
              <a:t>                                   לאדם          או         לצפרדע?  </a:t>
            </a:r>
          </a:p>
        </p:txBody>
      </p:sp>
      <p:sp>
        <p:nvSpPr>
          <p:cNvPr id="5" name="אליפסה 4">
            <a:extLst>
              <a:ext uri="{FF2B5EF4-FFF2-40B4-BE49-F238E27FC236}">
                <a16:creationId xmlns:a16="http://schemas.microsoft.com/office/drawing/2014/main" id="{4902309B-6B86-430F-805D-20628A8F7CE4}"/>
              </a:ext>
            </a:extLst>
          </p:cNvPr>
          <p:cNvSpPr/>
          <p:nvPr/>
        </p:nvSpPr>
        <p:spPr>
          <a:xfrm>
            <a:off x="6926066" y="4361472"/>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a:extLst>
              <a:ext uri="{FF2B5EF4-FFF2-40B4-BE49-F238E27FC236}">
                <a16:creationId xmlns:a16="http://schemas.microsoft.com/office/drawing/2014/main" id="{AF1DD7A9-6A30-4F5C-BDC3-EDABBC385682}"/>
              </a:ext>
            </a:extLst>
          </p:cNvPr>
          <p:cNvSpPr/>
          <p:nvPr/>
        </p:nvSpPr>
        <p:spPr>
          <a:xfrm>
            <a:off x="7027665" y="4780992"/>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9FB76C7B-31AC-430A-ACA0-70F1061DABDF}"/>
              </a:ext>
            </a:extLst>
          </p:cNvPr>
          <p:cNvSpPr/>
          <p:nvPr/>
        </p:nvSpPr>
        <p:spPr>
          <a:xfrm>
            <a:off x="7528408" y="4730152"/>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270064EC-26ED-4552-A758-56A4D59EAECF}"/>
              </a:ext>
            </a:extLst>
          </p:cNvPr>
          <p:cNvSpPr/>
          <p:nvPr/>
        </p:nvSpPr>
        <p:spPr>
          <a:xfrm>
            <a:off x="7477607" y="4273668"/>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3A449CDD-B400-45B2-A8A9-9B1C20335BBF}"/>
              </a:ext>
            </a:extLst>
          </p:cNvPr>
          <p:cNvSpPr/>
          <p:nvPr/>
        </p:nvSpPr>
        <p:spPr>
          <a:xfrm>
            <a:off x="4111613" y="4267125"/>
            <a:ext cx="1210624" cy="8622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6A34D296-42AA-4C3D-A1DC-365BC642C99F}"/>
              </a:ext>
            </a:extLst>
          </p:cNvPr>
          <p:cNvSpPr/>
          <p:nvPr/>
        </p:nvSpPr>
        <p:spPr>
          <a:xfrm>
            <a:off x="3210562" y="172037"/>
            <a:ext cx="7035900" cy="1446550"/>
          </a:xfrm>
          <a:prstGeom prst="rect">
            <a:avLst/>
          </a:prstGeom>
        </p:spPr>
        <p:txBody>
          <a:bodyPr wrap="none">
            <a:spAutoFit/>
          </a:bodyPr>
          <a:lstStyle/>
          <a:p>
            <a:r>
              <a:rPr lang="he-IL" sz="4400" b="1" dirty="0">
                <a:solidFill>
                  <a:srgbClr val="FF0000"/>
                </a:solidFill>
                <a:latin typeface="Varela Round" panose="00000500000000000000" pitchFamily="2" charset="-79"/>
                <a:cs typeface="Varela Round" panose="00000500000000000000" pitchFamily="2" charset="-79"/>
              </a:rPr>
              <a:t>הקשר בין קוטר תא דם אדום </a:t>
            </a:r>
          </a:p>
          <a:p>
            <a:pPr algn="ctr"/>
            <a:r>
              <a:rPr lang="he-IL" sz="4400" b="1" dirty="0">
                <a:solidFill>
                  <a:srgbClr val="FF0000"/>
                </a:solidFill>
                <a:latin typeface="Varela Round" panose="00000500000000000000" pitchFamily="2" charset="-79"/>
                <a:cs typeface="Varela Round" panose="00000500000000000000" pitchFamily="2" charset="-79"/>
              </a:rPr>
              <a:t>לקשירת חמצן</a:t>
            </a:r>
            <a:endParaRPr lang="he-IL" sz="4400" b="1" dirty="0">
              <a:solidFill>
                <a:srgbClr val="FF0000"/>
              </a:solidFill>
            </a:endParaRPr>
          </a:p>
        </p:txBody>
      </p:sp>
    </p:spTree>
    <p:extLst>
      <p:ext uri="{BB962C8B-B14F-4D97-AF65-F5344CB8AC3E}">
        <p14:creationId xmlns:p14="http://schemas.microsoft.com/office/powerpoint/2010/main" val="195657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94DC580E-EC1F-4381-8E0A-F8A8A443EFA1}"/>
              </a:ext>
            </a:extLst>
          </p:cNvPr>
          <p:cNvSpPr>
            <a:spLocks noGrp="1"/>
          </p:cNvSpPr>
          <p:nvPr>
            <p:ph sz="quarter" idx="4"/>
          </p:nvPr>
        </p:nvSpPr>
        <p:spPr>
          <a:xfrm>
            <a:off x="259967" y="1397782"/>
            <a:ext cx="11161453" cy="4062435"/>
          </a:xfrm>
        </p:spPr>
        <p:txBody>
          <a:bodyPr>
            <a:normAutofit/>
          </a:bodyPr>
          <a:lstStyle/>
          <a:p>
            <a:pPr marL="0" indent="0">
              <a:buNone/>
            </a:pPr>
            <a:r>
              <a:rPr lang="he-IL" dirty="0"/>
              <a:t> שטח הפנים הכולל של ארבעת תאי הדם גדול יותר </a:t>
            </a:r>
          </a:p>
          <a:p>
            <a:pPr marL="0" indent="0">
              <a:buNone/>
            </a:pPr>
            <a:r>
              <a:rPr lang="he-IL" dirty="0"/>
              <a:t> משטח הפנים של תא דם  הגדול.</a:t>
            </a:r>
          </a:p>
          <a:p>
            <a:pPr marL="0" indent="0">
              <a:buNone/>
            </a:pPr>
            <a:r>
              <a:rPr lang="he-IL" dirty="0"/>
              <a:t> ולכן קליטת החמצן בתאי הדם האדומים של האדם גדול יותר.</a:t>
            </a:r>
          </a:p>
          <a:p>
            <a:pPr marL="0" indent="0">
              <a:buNone/>
            </a:pPr>
            <a:endParaRPr lang="he-IL" dirty="0"/>
          </a:p>
          <a:p>
            <a:pPr marL="0" indent="0">
              <a:buNone/>
            </a:pPr>
            <a:endParaRPr lang="he-IL" dirty="0"/>
          </a:p>
          <a:p>
            <a:pPr marL="0" indent="0">
              <a:buNone/>
            </a:pPr>
            <a:endParaRPr lang="he-IL" dirty="0"/>
          </a:p>
        </p:txBody>
      </p:sp>
      <p:sp>
        <p:nvSpPr>
          <p:cNvPr id="5" name="אליפסה 4">
            <a:extLst>
              <a:ext uri="{FF2B5EF4-FFF2-40B4-BE49-F238E27FC236}">
                <a16:creationId xmlns:a16="http://schemas.microsoft.com/office/drawing/2014/main" id="{4902309B-6B86-430F-805D-20628A8F7CE4}"/>
              </a:ext>
            </a:extLst>
          </p:cNvPr>
          <p:cNvSpPr/>
          <p:nvPr/>
        </p:nvSpPr>
        <p:spPr>
          <a:xfrm>
            <a:off x="6495143" y="3709833"/>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a:extLst>
              <a:ext uri="{FF2B5EF4-FFF2-40B4-BE49-F238E27FC236}">
                <a16:creationId xmlns:a16="http://schemas.microsoft.com/office/drawing/2014/main" id="{AF1DD7A9-6A30-4F5C-BDC3-EDABBC385682}"/>
              </a:ext>
            </a:extLst>
          </p:cNvPr>
          <p:cNvSpPr/>
          <p:nvPr/>
        </p:nvSpPr>
        <p:spPr>
          <a:xfrm>
            <a:off x="6596742" y="4129353"/>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9FB76C7B-31AC-430A-ACA0-70F1061DABDF}"/>
              </a:ext>
            </a:extLst>
          </p:cNvPr>
          <p:cNvSpPr/>
          <p:nvPr/>
        </p:nvSpPr>
        <p:spPr>
          <a:xfrm>
            <a:off x="7097485" y="4078513"/>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270064EC-26ED-4552-A758-56A4D59EAECF}"/>
              </a:ext>
            </a:extLst>
          </p:cNvPr>
          <p:cNvSpPr/>
          <p:nvPr/>
        </p:nvSpPr>
        <p:spPr>
          <a:xfrm>
            <a:off x="7046684" y="3622029"/>
            <a:ext cx="449942" cy="3483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3A449CDD-B400-45B2-A8A9-9B1C20335BBF}"/>
              </a:ext>
            </a:extLst>
          </p:cNvPr>
          <p:cNvSpPr/>
          <p:nvPr/>
        </p:nvSpPr>
        <p:spPr>
          <a:xfrm>
            <a:off x="3680690" y="3615486"/>
            <a:ext cx="1210624" cy="8622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6A34D296-42AA-4C3D-A1DC-365BC642C99F}"/>
              </a:ext>
            </a:extLst>
          </p:cNvPr>
          <p:cNvSpPr/>
          <p:nvPr/>
        </p:nvSpPr>
        <p:spPr>
          <a:xfrm>
            <a:off x="-102846" y="172037"/>
            <a:ext cx="10349308" cy="769441"/>
          </a:xfrm>
          <a:prstGeom prst="rect">
            <a:avLst/>
          </a:prstGeom>
        </p:spPr>
        <p:txBody>
          <a:bodyPr wrap="none">
            <a:spAutoFit/>
          </a:bodyPr>
          <a:lstStyle/>
          <a:p>
            <a:r>
              <a:rPr lang="he-IL" sz="4400" b="1" dirty="0">
                <a:solidFill>
                  <a:srgbClr val="FF0000"/>
                </a:solidFill>
                <a:latin typeface="Varela Round" panose="00000500000000000000" pitchFamily="2" charset="-79"/>
                <a:cs typeface="Varela Round" panose="00000500000000000000" pitchFamily="2" charset="-79"/>
              </a:rPr>
              <a:t>הקשר בין קוטר תא דם אדום לקשירת חמצן</a:t>
            </a:r>
            <a:endParaRPr lang="he-IL" sz="4400" b="1" dirty="0">
              <a:solidFill>
                <a:srgbClr val="FF0000"/>
              </a:solidFill>
            </a:endParaRPr>
          </a:p>
        </p:txBody>
      </p:sp>
    </p:spTree>
    <p:extLst>
      <p:ext uri="{BB962C8B-B14F-4D97-AF65-F5344CB8AC3E}">
        <p14:creationId xmlns:p14="http://schemas.microsoft.com/office/powerpoint/2010/main" val="345138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blood cells background Premium Vector">
            <a:extLst>
              <a:ext uri="{FF2B5EF4-FFF2-40B4-BE49-F238E27FC236}">
                <a16:creationId xmlns:a16="http://schemas.microsoft.com/office/drawing/2014/main" id="{976385BF-6401-4A7A-AAA9-139020387B7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824910" y="4021184"/>
            <a:ext cx="3457017" cy="188311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443720" y="300392"/>
            <a:ext cx="11304560" cy="720000"/>
          </a:xfrm>
        </p:spPr>
        <p:txBody>
          <a:bodyPr/>
          <a:lstStyle/>
          <a:p>
            <a:r>
              <a:rPr lang="he-IL" dirty="0"/>
              <a:t>שערו - איזה תא מותאם </a:t>
            </a:r>
            <a:r>
              <a:rPr lang="he-IL" dirty="0">
                <a:solidFill>
                  <a:srgbClr val="FF0000"/>
                </a:solidFill>
              </a:rPr>
              <a:t>להעברת </a:t>
            </a:r>
            <a:br>
              <a:rPr lang="he-IL" dirty="0">
                <a:solidFill>
                  <a:srgbClr val="FF0000"/>
                </a:solidFill>
              </a:rPr>
            </a:br>
            <a:r>
              <a:rPr lang="he-IL" dirty="0">
                <a:solidFill>
                  <a:srgbClr val="FF0000"/>
                </a:solidFill>
              </a:rPr>
              <a:t>מידע במהירות? </a:t>
            </a:r>
            <a:endParaRPr lang="he-IL" dirty="0"/>
          </a:p>
        </p:txBody>
      </p:sp>
      <p:pic>
        <p:nvPicPr>
          <p:cNvPr id="1030" name="Picture 6" descr="Muscle cells">
            <a:extLst>
              <a:ext uri="{FF2B5EF4-FFF2-40B4-BE49-F238E27FC236}">
                <a16:creationId xmlns:a16="http://schemas.microsoft.com/office/drawing/2014/main" id="{53C9F753-37D8-47E3-9A94-F1237DEE5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654" y="4021184"/>
            <a:ext cx="3342520" cy="18831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CACBCC6-36F7-4360-AE28-7EC46E17A9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910" y="1550659"/>
            <a:ext cx="3457017" cy="187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54AEA8A9-EBE9-432F-BD11-850F34AF4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0157" y="1499368"/>
            <a:ext cx="3457017" cy="187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קבוצה 11">
            <a:extLst>
              <a:ext uri="{FF2B5EF4-FFF2-40B4-BE49-F238E27FC236}">
                <a16:creationId xmlns:a16="http://schemas.microsoft.com/office/drawing/2014/main" id="{D2AF1C7C-4024-4850-B886-34D77A44C292}"/>
              </a:ext>
            </a:extLst>
          </p:cNvPr>
          <p:cNvGrpSpPr/>
          <p:nvPr/>
        </p:nvGrpSpPr>
        <p:grpSpPr>
          <a:xfrm>
            <a:off x="7246454" y="5777535"/>
            <a:ext cx="2613927" cy="474678"/>
            <a:chOff x="0" y="1252463"/>
            <a:chExt cx="2613927" cy="474678"/>
          </a:xfrm>
        </p:grpSpPr>
        <p:sp>
          <p:nvSpPr>
            <p:cNvPr id="13" name="מלבן 12">
              <a:extLst>
                <a:ext uri="{FF2B5EF4-FFF2-40B4-BE49-F238E27FC236}">
                  <a16:creationId xmlns:a16="http://schemas.microsoft.com/office/drawing/2014/main" id="{40D6419D-969B-4249-965A-4A61AC7B78E4}"/>
                </a:ext>
              </a:extLst>
            </p:cNvPr>
            <p:cNvSpPr/>
            <p:nvPr/>
          </p:nvSpPr>
          <p:spPr>
            <a:xfrm>
              <a:off x="0" y="1252463"/>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תיבת טקסט 13">
              <a:extLst>
                <a:ext uri="{FF2B5EF4-FFF2-40B4-BE49-F238E27FC236}">
                  <a16:creationId xmlns:a16="http://schemas.microsoft.com/office/drawing/2014/main" id="{0AA6C343-4002-4B68-A0CC-761760426ED1}"/>
                </a:ext>
              </a:extLst>
            </p:cNvPr>
            <p:cNvSpPr txBox="1"/>
            <p:nvPr/>
          </p:nvSpPr>
          <p:spPr>
            <a:xfrm>
              <a:off x="0" y="1252463"/>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אדומים</a:t>
              </a:r>
            </a:p>
          </p:txBody>
        </p:sp>
      </p:grpSp>
      <p:grpSp>
        <p:nvGrpSpPr>
          <p:cNvPr id="15" name="קבוצה 14">
            <a:extLst>
              <a:ext uri="{FF2B5EF4-FFF2-40B4-BE49-F238E27FC236}">
                <a16:creationId xmlns:a16="http://schemas.microsoft.com/office/drawing/2014/main" id="{C235C21E-196A-42D8-B073-E7A6F1D055EF}"/>
              </a:ext>
            </a:extLst>
          </p:cNvPr>
          <p:cNvGrpSpPr/>
          <p:nvPr/>
        </p:nvGrpSpPr>
        <p:grpSpPr>
          <a:xfrm>
            <a:off x="7246454" y="3228612"/>
            <a:ext cx="2613927" cy="474678"/>
            <a:chOff x="0" y="2308688"/>
            <a:chExt cx="2613927" cy="474678"/>
          </a:xfrm>
        </p:grpSpPr>
        <p:sp>
          <p:nvSpPr>
            <p:cNvPr id="16" name="מלבן 15">
              <a:extLst>
                <a:ext uri="{FF2B5EF4-FFF2-40B4-BE49-F238E27FC236}">
                  <a16:creationId xmlns:a16="http://schemas.microsoft.com/office/drawing/2014/main" id="{470BD4B7-C0B6-4952-921C-7BFCF0E589C6}"/>
                </a:ext>
              </a:extLst>
            </p:cNvPr>
            <p:cNvSpPr/>
            <p:nvPr/>
          </p:nvSpPr>
          <p:spPr>
            <a:xfrm>
              <a:off x="0" y="2308688"/>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תיבת טקסט 16">
              <a:extLst>
                <a:ext uri="{FF2B5EF4-FFF2-40B4-BE49-F238E27FC236}">
                  <a16:creationId xmlns:a16="http://schemas.microsoft.com/office/drawing/2014/main" id="{0F5D3AE6-94B4-478A-BA88-F93051AFDA6E}"/>
                </a:ext>
              </a:extLst>
            </p:cNvPr>
            <p:cNvSpPr txBox="1"/>
            <p:nvPr/>
          </p:nvSpPr>
          <p:spPr>
            <a:xfrm>
              <a:off x="0" y="2308688"/>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לבנים</a:t>
              </a:r>
            </a:p>
          </p:txBody>
        </p:sp>
      </p:grpSp>
      <p:grpSp>
        <p:nvGrpSpPr>
          <p:cNvPr id="18" name="קבוצה 17">
            <a:extLst>
              <a:ext uri="{FF2B5EF4-FFF2-40B4-BE49-F238E27FC236}">
                <a16:creationId xmlns:a16="http://schemas.microsoft.com/office/drawing/2014/main" id="{1A96BD5B-BBD3-4D66-8791-2C4356050E6E}"/>
              </a:ext>
            </a:extLst>
          </p:cNvPr>
          <p:cNvGrpSpPr/>
          <p:nvPr/>
        </p:nvGrpSpPr>
        <p:grpSpPr>
          <a:xfrm>
            <a:off x="2145152" y="3213125"/>
            <a:ext cx="2613927" cy="408258"/>
            <a:chOff x="0" y="4345383"/>
            <a:chExt cx="2613927" cy="408258"/>
          </a:xfrm>
        </p:grpSpPr>
        <p:sp>
          <p:nvSpPr>
            <p:cNvPr id="19" name="מלבן 18">
              <a:extLst>
                <a:ext uri="{FF2B5EF4-FFF2-40B4-BE49-F238E27FC236}">
                  <a16:creationId xmlns:a16="http://schemas.microsoft.com/office/drawing/2014/main" id="{781D96AE-FE8B-45F7-84B5-3BC35321A081}"/>
                </a:ext>
              </a:extLst>
            </p:cNvPr>
            <p:cNvSpPr/>
            <p:nvPr/>
          </p:nvSpPr>
          <p:spPr>
            <a:xfrm>
              <a:off x="0" y="4345383"/>
              <a:ext cx="2613927" cy="40825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תיבת טקסט 19">
              <a:extLst>
                <a:ext uri="{FF2B5EF4-FFF2-40B4-BE49-F238E27FC236}">
                  <a16:creationId xmlns:a16="http://schemas.microsoft.com/office/drawing/2014/main" id="{2E670B00-C1B3-49CD-93AA-39B2C1415D78}"/>
                </a:ext>
              </a:extLst>
            </p:cNvPr>
            <p:cNvSpPr txBox="1"/>
            <p:nvPr/>
          </p:nvSpPr>
          <p:spPr>
            <a:xfrm>
              <a:off x="0" y="4345383"/>
              <a:ext cx="2613927" cy="408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עצב</a:t>
              </a:r>
            </a:p>
          </p:txBody>
        </p:sp>
      </p:grpSp>
      <p:grpSp>
        <p:nvGrpSpPr>
          <p:cNvPr id="21" name="קבוצה 20">
            <a:extLst>
              <a:ext uri="{FF2B5EF4-FFF2-40B4-BE49-F238E27FC236}">
                <a16:creationId xmlns:a16="http://schemas.microsoft.com/office/drawing/2014/main" id="{A9475A07-4102-4CFF-A8D4-79579742A697}"/>
              </a:ext>
            </a:extLst>
          </p:cNvPr>
          <p:cNvGrpSpPr/>
          <p:nvPr/>
        </p:nvGrpSpPr>
        <p:grpSpPr>
          <a:xfrm>
            <a:off x="2328950" y="5666955"/>
            <a:ext cx="2613927" cy="474678"/>
            <a:chOff x="0" y="3412796"/>
            <a:chExt cx="2613927" cy="474678"/>
          </a:xfrm>
        </p:grpSpPr>
        <p:sp>
          <p:nvSpPr>
            <p:cNvPr id="22" name="מלבן 21">
              <a:extLst>
                <a:ext uri="{FF2B5EF4-FFF2-40B4-BE49-F238E27FC236}">
                  <a16:creationId xmlns:a16="http://schemas.microsoft.com/office/drawing/2014/main" id="{05E7FEF7-31E5-4EF7-B2FE-99CFA924FBE0}"/>
                </a:ext>
              </a:extLst>
            </p:cNvPr>
            <p:cNvSpPr/>
            <p:nvPr/>
          </p:nvSpPr>
          <p:spPr>
            <a:xfrm>
              <a:off x="0" y="3412796"/>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תיבת טקסט 22">
              <a:extLst>
                <a:ext uri="{FF2B5EF4-FFF2-40B4-BE49-F238E27FC236}">
                  <a16:creationId xmlns:a16="http://schemas.microsoft.com/office/drawing/2014/main" id="{68CB16A1-B8DA-4DE1-ABB7-ADA66333C9EE}"/>
                </a:ext>
              </a:extLst>
            </p:cNvPr>
            <p:cNvSpPr txBox="1"/>
            <p:nvPr/>
          </p:nvSpPr>
          <p:spPr>
            <a:xfrm>
              <a:off x="0" y="3412796"/>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שריר</a:t>
              </a:r>
            </a:p>
          </p:txBody>
        </p:sp>
      </p:grpSp>
    </p:spTree>
    <p:extLst>
      <p:ext uri="{BB962C8B-B14F-4D97-AF65-F5344CB8AC3E}">
        <p14:creationId xmlns:p14="http://schemas.microsoft.com/office/powerpoint/2010/main" val="196661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761237" y="169630"/>
            <a:ext cx="11304560" cy="720000"/>
          </a:xfrm>
        </p:spPr>
        <p:txBody>
          <a:bodyPr/>
          <a:lstStyle/>
          <a:p>
            <a:r>
              <a:rPr lang="he-IL" dirty="0"/>
              <a:t>איזה תא מותאם </a:t>
            </a:r>
            <a:r>
              <a:rPr lang="he-IL" dirty="0">
                <a:solidFill>
                  <a:srgbClr val="FF0000"/>
                </a:solidFill>
              </a:rPr>
              <a:t>להעברת מידע במהירות? </a:t>
            </a:r>
            <a:endParaRPr lang="he-IL" dirty="0"/>
          </a:p>
        </p:txBody>
      </p:sp>
      <p:grpSp>
        <p:nvGrpSpPr>
          <p:cNvPr id="15" name="קבוצה 14">
            <a:extLst>
              <a:ext uri="{FF2B5EF4-FFF2-40B4-BE49-F238E27FC236}">
                <a16:creationId xmlns:a16="http://schemas.microsoft.com/office/drawing/2014/main" id="{C235C21E-196A-42D8-B073-E7A6F1D055EF}"/>
              </a:ext>
            </a:extLst>
          </p:cNvPr>
          <p:cNvGrpSpPr/>
          <p:nvPr/>
        </p:nvGrpSpPr>
        <p:grpSpPr>
          <a:xfrm>
            <a:off x="4996739" y="4129314"/>
            <a:ext cx="2613927" cy="474678"/>
            <a:chOff x="0" y="2308688"/>
            <a:chExt cx="2613927" cy="474678"/>
          </a:xfrm>
        </p:grpSpPr>
        <p:sp>
          <p:nvSpPr>
            <p:cNvPr id="16" name="מלבן 15">
              <a:extLst>
                <a:ext uri="{FF2B5EF4-FFF2-40B4-BE49-F238E27FC236}">
                  <a16:creationId xmlns:a16="http://schemas.microsoft.com/office/drawing/2014/main" id="{470BD4B7-C0B6-4952-921C-7BFCF0E589C6}"/>
                </a:ext>
              </a:extLst>
            </p:cNvPr>
            <p:cNvSpPr/>
            <p:nvPr/>
          </p:nvSpPr>
          <p:spPr>
            <a:xfrm>
              <a:off x="0" y="2308688"/>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תיבת טקסט 16">
              <a:extLst>
                <a:ext uri="{FF2B5EF4-FFF2-40B4-BE49-F238E27FC236}">
                  <a16:creationId xmlns:a16="http://schemas.microsoft.com/office/drawing/2014/main" id="{0F5D3AE6-94B4-478A-BA88-F93051AFDA6E}"/>
                </a:ext>
              </a:extLst>
            </p:cNvPr>
            <p:cNvSpPr txBox="1"/>
            <p:nvPr/>
          </p:nvSpPr>
          <p:spPr>
            <a:xfrm>
              <a:off x="0" y="2308688"/>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עצב</a:t>
              </a:r>
            </a:p>
          </p:txBody>
        </p:sp>
      </p:grpSp>
      <p:pic>
        <p:nvPicPr>
          <p:cNvPr id="24" name="Picture 3">
            <a:extLst>
              <a:ext uri="{FF2B5EF4-FFF2-40B4-BE49-F238E27FC236}">
                <a16:creationId xmlns:a16="http://schemas.microsoft.com/office/drawing/2014/main" id="{AEAC0E9B-6111-4CB0-BE94-93758F9D3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193" y="2249878"/>
            <a:ext cx="3457017" cy="187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Aufbau einer Nervenzelle">
            <a:extLst>
              <a:ext uri="{FF2B5EF4-FFF2-40B4-BE49-F238E27FC236}">
                <a16:creationId xmlns:a16="http://schemas.microsoft.com/office/drawing/2014/main" id="{EBA35E19-2B30-4968-B5DC-4FC110D1D6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313"/>
          <a:stretch/>
        </p:blipFill>
        <p:spPr bwMode="auto">
          <a:xfrm>
            <a:off x="278197" y="1364308"/>
            <a:ext cx="1937726"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854E513B-1404-4815-ABCD-3FE73AC1D18B}"/>
              </a:ext>
            </a:extLst>
          </p:cNvPr>
          <p:cNvSpPr txBox="1"/>
          <p:nvPr/>
        </p:nvSpPr>
        <p:spPr>
          <a:xfrm>
            <a:off x="561294" y="6311474"/>
            <a:ext cx="1654629" cy="338554"/>
          </a:xfrm>
          <a:prstGeom prst="rect">
            <a:avLst/>
          </a:prstGeom>
          <a:noFill/>
        </p:spPr>
        <p:txBody>
          <a:bodyPr wrap="square" rtlCol="1">
            <a:spAutoFit/>
          </a:bodyPr>
          <a:lstStyle/>
          <a:p>
            <a:r>
              <a:rPr lang="he-IL" sz="1600" dirty="0"/>
              <a:t>מקור: </a:t>
            </a:r>
            <a:r>
              <a:rPr lang="en-US" sz="1600" dirty="0" err="1"/>
              <a:t>freepik</a:t>
            </a:r>
            <a:endParaRPr lang="he-IL" sz="1600" dirty="0"/>
          </a:p>
        </p:txBody>
      </p:sp>
      <p:sp>
        <p:nvSpPr>
          <p:cNvPr id="3" name="TextBox 2"/>
          <p:cNvSpPr txBox="1"/>
          <p:nvPr/>
        </p:nvSpPr>
        <p:spPr>
          <a:xfrm>
            <a:off x="2215923" y="2019045"/>
            <a:ext cx="1102659" cy="830997"/>
          </a:xfrm>
          <a:prstGeom prst="rect">
            <a:avLst/>
          </a:prstGeom>
          <a:noFill/>
        </p:spPr>
        <p:txBody>
          <a:bodyPr wrap="square" rtlCol="1">
            <a:spAutoFit/>
          </a:bodyPr>
          <a:lstStyle/>
          <a:p>
            <a:r>
              <a:rPr lang="he-IL" sz="2400" dirty="0">
                <a:solidFill>
                  <a:schemeClr val="accent2"/>
                </a:solidFill>
              </a:rPr>
              <a:t>קליטת המידע</a:t>
            </a:r>
          </a:p>
        </p:txBody>
      </p:sp>
      <p:sp>
        <p:nvSpPr>
          <p:cNvPr id="10" name="TextBox 9"/>
          <p:cNvSpPr txBox="1"/>
          <p:nvPr/>
        </p:nvSpPr>
        <p:spPr>
          <a:xfrm>
            <a:off x="1921508" y="3529149"/>
            <a:ext cx="1691488" cy="1200329"/>
          </a:xfrm>
          <a:prstGeom prst="rect">
            <a:avLst/>
          </a:prstGeom>
          <a:noFill/>
        </p:spPr>
        <p:txBody>
          <a:bodyPr wrap="square" rtlCol="1">
            <a:spAutoFit/>
          </a:bodyPr>
          <a:lstStyle/>
          <a:p>
            <a:r>
              <a:rPr lang="he-IL" sz="2400" dirty="0">
                <a:solidFill>
                  <a:schemeClr val="accent2"/>
                </a:solidFill>
              </a:rPr>
              <a:t>העברת המידע בתוך התא</a:t>
            </a:r>
          </a:p>
        </p:txBody>
      </p:sp>
      <p:sp>
        <p:nvSpPr>
          <p:cNvPr id="11" name="TextBox 10"/>
          <p:cNvSpPr txBox="1"/>
          <p:nvPr/>
        </p:nvSpPr>
        <p:spPr>
          <a:xfrm>
            <a:off x="1921508" y="5266587"/>
            <a:ext cx="1651146" cy="1200329"/>
          </a:xfrm>
          <a:prstGeom prst="rect">
            <a:avLst/>
          </a:prstGeom>
          <a:noFill/>
        </p:spPr>
        <p:txBody>
          <a:bodyPr wrap="square" rtlCol="1">
            <a:spAutoFit/>
          </a:bodyPr>
          <a:lstStyle/>
          <a:p>
            <a:r>
              <a:rPr lang="he-IL" sz="2400" dirty="0">
                <a:solidFill>
                  <a:schemeClr val="accent2"/>
                </a:solidFill>
              </a:rPr>
              <a:t>העברת המידע מתא לתא</a:t>
            </a:r>
          </a:p>
        </p:txBody>
      </p:sp>
    </p:spTree>
    <p:extLst>
      <p:ext uri="{BB962C8B-B14F-4D97-AF65-F5344CB8AC3E}">
        <p14:creationId xmlns:p14="http://schemas.microsoft.com/office/powerpoint/2010/main" val="199790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5660C16F-2473-4F63-8B33-789C27B451B5}"/>
              </a:ext>
            </a:extLst>
          </p:cNvPr>
          <p:cNvSpPr>
            <a:spLocks noGrp="1"/>
          </p:cNvSpPr>
          <p:nvPr>
            <p:ph type="title"/>
          </p:nvPr>
        </p:nvSpPr>
        <p:spPr/>
        <p:txBody>
          <a:bodyPr/>
          <a:lstStyle/>
          <a:p>
            <a:r>
              <a:rPr lang="he-IL" dirty="0"/>
              <a:t>התאמת מבנה התא לתפקודו</a:t>
            </a:r>
          </a:p>
        </p:txBody>
      </p:sp>
      <p:graphicFrame>
        <p:nvGraphicFramePr>
          <p:cNvPr id="8" name="טבלה 18">
            <a:extLst>
              <a:ext uri="{FF2B5EF4-FFF2-40B4-BE49-F238E27FC236}">
                <a16:creationId xmlns:a16="http://schemas.microsoft.com/office/drawing/2014/main" id="{4147B006-9F6F-4B33-97AB-CF023A5F3960}"/>
              </a:ext>
            </a:extLst>
          </p:cNvPr>
          <p:cNvGraphicFramePr>
            <a:graphicFrameLocks noGrp="1"/>
          </p:cNvGraphicFramePr>
          <p:nvPr>
            <p:extLst>
              <p:ext uri="{D42A27DB-BD31-4B8C-83A1-F6EECF244321}">
                <p14:modId xmlns:p14="http://schemas.microsoft.com/office/powerpoint/2010/main" val="3051840334"/>
              </p:ext>
            </p:extLst>
          </p:nvPr>
        </p:nvGraphicFramePr>
        <p:xfrm>
          <a:off x="646692" y="960647"/>
          <a:ext cx="11080680" cy="5353067"/>
        </p:xfrm>
        <a:graphic>
          <a:graphicData uri="http://schemas.openxmlformats.org/drawingml/2006/table">
            <a:tbl>
              <a:tblPr rtl="1" firstRow="1" bandRow="1">
                <a:tableStyleId>{5940675A-B579-460E-94D1-54222C63F5DA}</a:tableStyleId>
              </a:tblPr>
              <a:tblGrid>
                <a:gridCol w="2013149">
                  <a:extLst>
                    <a:ext uri="{9D8B030D-6E8A-4147-A177-3AD203B41FA5}">
                      <a16:colId xmlns:a16="http://schemas.microsoft.com/office/drawing/2014/main" val="1456415834"/>
                    </a:ext>
                  </a:extLst>
                </a:gridCol>
                <a:gridCol w="3076679">
                  <a:extLst>
                    <a:ext uri="{9D8B030D-6E8A-4147-A177-3AD203B41FA5}">
                      <a16:colId xmlns:a16="http://schemas.microsoft.com/office/drawing/2014/main" val="3140546187"/>
                    </a:ext>
                  </a:extLst>
                </a:gridCol>
                <a:gridCol w="2995426">
                  <a:extLst>
                    <a:ext uri="{9D8B030D-6E8A-4147-A177-3AD203B41FA5}">
                      <a16:colId xmlns:a16="http://schemas.microsoft.com/office/drawing/2014/main" val="1775159811"/>
                    </a:ext>
                  </a:extLst>
                </a:gridCol>
                <a:gridCol w="2995426">
                  <a:extLst>
                    <a:ext uri="{9D8B030D-6E8A-4147-A177-3AD203B41FA5}">
                      <a16:colId xmlns:a16="http://schemas.microsoft.com/office/drawing/2014/main" val="3495552507"/>
                    </a:ext>
                  </a:extLst>
                </a:gridCol>
              </a:tblGrid>
              <a:tr h="975820">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סוג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תיאור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תפקוד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התאמת המבנה לתפקוד</a:t>
                      </a:r>
                    </a:p>
                  </a:txBody>
                  <a:tcPr anchor="ctr">
                    <a:solidFill>
                      <a:srgbClr val="12B4BC"/>
                    </a:solidFill>
                  </a:tcPr>
                </a:tc>
                <a:extLst>
                  <a:ext uri="{0D108BD9-81ED-4DB2-BD59-A6C34878D82A}">
                    <a16:rowId xmlns:a16="http://schemas.microsoft.com/office/drawing/2014/main" val="1194121837"/>
                  </a:ext>
                </a:extLst>
              </a:tr>
              <a:tr h="4377247">
                <a:tc>
                  <a:txBody>
                    <a:bodyPr/>
                    <a:lstStyle/>
                    <a:p>
                      <a:pPr algn="ctr" rtl="1"/>
                      <a:r>
                        <a:rPr lang="he-IL" sz="2400" b="0" dirty="0">
                          <a:latin typeface="Varela Round" panose="00000500000000000000" pitchFamily="2" charset="-79"/>
                          <a:cs typeface="Varela Round" panose="00000500000000000000" pitchFamily="2" charset="-79"/>
                        </a:rPr>
                        <a:t>תא עצב</a:t>
                      </a:r>
                    </a:p>
                    <a:p>
                      <a:pPr algn="ctr" rtl="1"/>
                      <a:endParaRPr lang="he-IL" sz="2400" b="0" dirty="0">
                        <a:latin typeface="Varela Round" panose="00000500000000000000" pitchFamily="2" charset="-79"/>
                        <a:cs typeface="Varela Round" panose="00000500000000000000" pitchFamily="2" charset="-79"/>
                      </a:endParaRPr>
                    </a:p>
                    <a:p>
                      <a:pPr algn="ctr" rtl="1"/>
                      <a:endParaRPr lang="he-IL" sz="2400" b="0" dirty="0">
                        <a:latin typeface="Varela Round" panose="00000500000000000000" pitchFamily="2" charset="-79"/>
                        <a:cs typeface="Varela Round" panose="00000500000000000000" pitchFamily="2" charset="-79"/>
                      </a:endParaRPr>
                    </a:p>
                    <a:p>
                      <a:pPr algn="ct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txBody>
                  <a:tcPr/>
                </a:tc>
                <a:tc>
                  <a:txBody>
                    <a:bodyPr/>
                    <a:lstStyle/>
                    <a:p>
                      <a:pPr marL="0" indent="0" algn="r" rtl="1">
                        <a:buFont typeface="Arial" panose="020B0604020202020204" pitchFamily="34" charset="0"/>
                        <a:buNone/>
                      </a:pPr>
                      <a:endParaRPr lang="he-IL" sz="2400" b="0" dirty="0">
                        <a:solidFill>
                          <a:schemeClr val="tx1"/>
                        </a:solidFill>
                        <a:latin typeface="Varela Round" panose="00000500000000000000" pitchFamily="2" charset="-79"/>
                        <a:cs typeface="Varela Round" panose="00000500000000000000" pitchFamily="2" charset="-79"/>
                      </a:endParaRPr>
                    </a:p>
                    <a:p>
                      <a:pPr marL="0" indent="0" algn="r" rtl="1">
                        <a:buFont typeface="Arial" panose="020B0604020202020204" pitchFamily="34" charset="0"/>
                        <a:buNone/>
                      </a:pPr>
                      <a:r>
                        <a:rPr lang="he-IL" sz="2400" b="0" dirty="0">
                          <a:solidFill>
                            <a:schemeClr val="tx1"/>
                          </a:solidFill>
                          <a:latin typeface="Varela Round" panose="00000500000000000000" pitchFamily="2" charset="-79"/>
                          <a:cs typeface="Varela Round" panose="00000500000000000000" pitchFamily="2" charset="-79"/>
                        </a:rPr>
                        <a:t>בנוי מגוף תא ממנו יוצאות התפצלויות רבות הקולטות את המידע , שלוחה ארוכה מאוד,</a:t>
                      </a:r>
                      <a:r>
                        <a:rPr lang="he-IL" sz="2400" b="0" baseline="0" dirty="0">
                          <a:solidFill>
                            <a:schemeClr val="tx1"/>
                          </a:solidFill>
                          <a:latin typeface="Varela Round" panose="00000500000000000000" pitchFamily="2" charset="-79"/>
                          <a:cs typeface="Varela Round" panose="00000500000000000000" pitchFamily="2" charset="-79"/>
                        </a:rPr>
                        <a:t> וקצה תא בעל התפצלויות נוספות</a:t>
                      </a:r>
                      <a:endParaRPr lang="he-IL" sz="2400" b="0" dirty="0">
                        <a:solidFill>
                          <a:schemeClr val="tx1"/>
                        </a:solidFill>
                        <a:latin typeface="Varela Round" panose="00000500000000000000" pitchFamily="2" charset="-79"/>
                        <a:cs typeface="Varela Round" panose="00000500000000000000" pitchFamily="2" charset="-79"/>
                      </a:endParaRPr>
                    </a:p>
                  </a:txBody>
                  <a:tcP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p>
                      <a:pPr algn="ctr" rtl="1"/>
                      <a:r>
                        <a:rPr lang="he-IL" sz="2400" b="0" dirty="0">
                          <a:solidFill>
                            <a:schemeClr val="tx1"/>
                          </a:solidFill>
                          <a:latin typeface="Varela Round" panose="00000500000000000000" pitchFamily="2" charset="-79"/>
                          <a:cs typeface="Varela Round" panose="00000500000000000000" pitchFamily="2" charset="-79"/>
                        </a:rPr>
                        <a:t>מוליך מידע באמצעות דחף עצבי </a:t>
                      </a:r>
                    </a:p>
                    <a:p>
                      <a:pPr algn="ctr" rtl="1"/>
                      <a:r>
                        <a:rPr lang="he-IL" sz="2400" b="0" dirty="0">
                          <a:solidFill>
                            <a:schemeClr val="tx1"/>
                          </a:solidFill>
                          <a:latin typeface="Varela Round" panose="00000500000000000000" pitchFamily="2" charset="-79"/>
                          <a:cs typeface="Varela Round" panose="00000500000000000000" pitchFamily="2" charset="-79"/>
                        </a:rPr>
                        <a:t>(גירוי חשמלי)</a:t>
                      </a:r>
                    </a:p>
                    <a:p>
                      <a:pPr algn="r" rtl="1"/>
                      <a:endParaRPr lang="he-IL" sz="2400" b="0" dirty="0">
                        <a:solidFill>
                          <a:schemeClr val="tx1"/>
                        </a:solidFill>
                        <a:latin typeface="Varela Round" panose="00000500000000000000" pitchFamily="2" charset="-79"/>
                        <a:cs typeface="Varela Round" panose="00000500000000000000" pitchFamily="2" charset="-79"/>
                      </a:endParaRPr>
                    </a:p>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p>
                      <a:pPr algn="r" rtl="1"/>
                      <a:r>
                        <a:rPr lang="he-IL" sz="2400" b="0" dirty="0">
                          <a:solidFill>
                            <a:schemeClr val="tx1"/>
                          </a:solidFill>
                          <a:latin typeface="Varela Round" panose="00000500000000000000" pitchFamily="2" charset="-79"/>
                          <a:cs typeface="Varela Round" panose="00000500000000000000" pitchFamily="2" charset="-79"/>
                        </a:rPr>
                        <a:t>בזכות ההתפצלויות הרבות המידע נקלט במהירות רבה, מהתא המקבל אל התא הבא,</a:t>
                      </a:r>
                      <a:r>
                        <a:rPr lang="he-IL" sz="2400" b="0" baseline="0" dirty="0">
                          <a:solidFill>
                            <a:schemeClr val="tx1"/>
                          </a:solidFill>
                          <a:latin typeface="Varela Round" panose="00000500000000000000" pitchFamily="2" charset="-79"/>
                          <a:cs typeface="Varela Round" panose="00000500000000000000" pitchFamily="2" charset="-79"/>
                        </a:rPr>
                        <a:t> עד לתא המטרה</a:t>
                      </a:r>
                      <a:endParaRPr lang="he-IL" sz="2400" b="0" dirty="0">
                        <a:solidFill>
                          <a:schemeClr val="tx1"/>
                        </a:solidFill>
                        <a:latin typeface="Varela Round" panose="00000500000000000000" pitchFamily="2" charset="-79"/>
                        <a:cs typeface="Varela Round" panose="00000500000000000000" pitchFamily="2" charset="-79"/>
                      </a:endParaRPr>
                    </a:p>
                  </a:txBody>
                  <a:tcPr/>
                </a:tc>
                <a:extLst>
                  <a:ext uri="{0D108BD9-81ED-4DB2-BD59-A6C34878D82A}">
                    <a16:rowId xmlns:a16="http://schemas.microsoft.com/office/drawing/2014/main" val="3278032429"/>
                  </a:ext>
                </a:extLst>
              </a:tr>
            </a:tbl>
          </a:graphicData>
        </a:graphic>
      </p:graphicFrame>
      <p:pic>
        <p:nvPicPr>
          <p:cNvPr id="10" name="1min_final" descr="1min_final">
            <a:hlinkClick r:id="" action="ppaction://media"/>
            <a:extLst>
              <a:ext uri="{FF2B5EF4-FFF2-40B4-BE49-F238E27FC236}">
                <a16:creationId xmlns:a16="http://schemas.microsoft.com/office/drawing/2014/main" id="{887D8528-EC84-48C6-B1DE-A0772CAB821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0227" y="240647"/>
            <a:ext cx="1540938" cy="549601"/>
          </a:xfrm>
          <a:prstGeom prst="rect">
            <a:avLst/>
          </a:prstGeom>
        </p:spPr>
      </p:pic>
      <p:pic>
        <p:nvPicPr>
          <p:cNvPr id="7" name="Picture 3">
            <a:extLst>
              <a:ext uri="{FF2B5EF4-FFF2-40B4-BE49-F238E27FC236}">
                <a16:creationId xmlns:a16="http://schemas.microsoft.com/office/drawing/2014/main" id="{56CEE824-1ACB-4B91-8A1C-5BC6E9117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3231" y="2514600"/>
            <a:ext cx="180207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תמונה 3">
            <a:extLst>
              <a:ext uri="{FF2B5EF4-FFF2-40B4-BE49-F238E27FC236}">
                <a16:creationId xmlns:a16="http://schemas.microsoft.com/office/drawing/2014/main" id="{32D2286C-2677-422A-99D7-3BA2DA2D8DC3}"/>
              </a:ext>
            </a:extLst>
          </p:cNvPr>
          <p:cNvPicPr>
            <a:picLocks noChangeAspect="1"/>
          </p:cNvPicPr>
          <p:nvPr/>
        </p:nvPicPr>
        <p:blipFill rotWithShape="1">
          <a:blip r:embed="rId7"/>
          <a:srcRect r="54266" b="4972"/>
          <a:stretch/>
        </p:blipFill>
        <p:spPr>
          <a:xfrm>
            <a:off x="10042561" y="4428599"/>
            <a:ext cx="957943" cy="1990495"/>
          </a:xfrm>
          <a:prstGeom prst="rect">
            <a:avLst/>
          </a:prstGeom>
        </p:spPr>
      </p:pic>
    </p:spTree>
    <p:extLst>
      <p:ext uri="{BB962C8B-B14F-4D97-AF65-F5344CB8AC3E}">
        <p14:creationId xmlns:p14="http://schemas.microsoft.com/office/powerpoint/2010/main" val="226214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blood cells background Premium Vector">
            <a:extLst>
              <a:ext uri="{FF2B5EF4-FFF2-40B4-BE49-F238E27FC236}">
                <a16:creationId xmlns:a16="http://schemas.microsoft.com/office/drawing/2014/main" id="{976385BF-6401-4A7A-AAA9-139020387B7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824910" y="4006670"/>
            <a:ext cx="3457017" cy="188311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484061" y="336479"/>
            <a:ext cx="11304560" cy="720000"/>
          </a:xfrm>
        </p:spPr>
        <p:txBody>
          <a:bodyPr/>
          <a:lstStyle/>
          <a:p>
            <a:r>
              <a:rPr lang="he-IL" dirty="0"/>
              <a:t>שערו - איזה תא מותאם </a:t>
            </a:r>
            <a:br>
              <a:rPr lang="he-IL" dirty="0"/>
            </a:br>
            <a:r>
              <a:rPr lang="he-IL" dirty="0">
                <a:solidFill>
                  <a:srgbClr val="FF0000"/>
                </a:solidFill>
              </a:rPr>
              <a:t>להילחם בגורמי מחלה החודרים לגוף? </a:t>
            </a:r>
            <a:endParaRPr lang="he-IL" dirty="0"/>
          </a:p>
        </p:txBody>
      </p:sp>
      <p:pic>
        <p:nvPicPr>
          <p:cNvPr id="1030" name="Picture 6" descr="Muscle cells">
            <a:extLst>
              <a:ext uri="{FF2B5EF4-FFF2-40B4-BE49-F238E27FC236}">
                <a16:creationId xmlns:a16="http://schemas.microsoft.com/office/drawing/2014/main" id="{53C9F753-37D8-47E3-9A94-F1237DEE5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654" y="4021184"/>
            <a:ext cx="3342520" cy="18831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CACBCC6-36F7-4360-AE28-7EC46E17A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910" y="1550659"/>
            <a:ext cx="3457017" cy="187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54AEA8A9-EBE9-432F-BD11-850F34AF4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157" y="1499368"/>
            <a:ext cx="3457017" cy="187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קבוצה 11">
            <a:extLst>
              <a:ext uri="{FF2B5EF4-FFF2-40B4-BE49-F238E27FC236}">
                <a16:creationId xmlns:a16="http://schemas.microsoft.com/office/drawing/2014/main" id="{D2AF1C7C-4024-4850-B886-34D77A44C292}"/>
              </a:ext>
            </a:extLst>
          </p:cNvPr>
          <p:cNvGrpSpPr/>
          <p:nvPr/>
        </p:nvGrpSpPr>
        <p:grpSpPr>
          <a:xfrm>
            <a:off x="7246454" y="5777535"/>
            <a:ext cx="2613927" cy="474678"/>
            <a:chOff x="0" y="1252463"/>
            <a:chExt cx="2613927" cy="474678"/>
          </a:xfrm>
        </p:grpSpPr>
        <p:sp>
          <p:nvSpPr>
            <p:cNvPr id="13" name="מלבן 12">
              <a:extLst>
                <a:ext uri="{FF2B5EF4-FFF2-40B4-BE49-F238E27FC236}">
                  <a16:creationId xmlns:a16="http://schemas.microsoft.com/office/drawing/2014/main" id="{40D6419D-969B-4249-965A-4A61AC7B78E4}"/>
                </a:ext>
              </a:extLst>
            </p:cNvPr>
            <p:cNvSpPr/>
            <p:nvPr/>
          </p:nvSpPr>
          <p:spPr>
            <a:xfrm>
              <a:off x="0" y="1252463"/>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תיבת טקסט 13">
              <a:extLst>
                <a:ext uri="{FF2B5EF4-FFF2-40B4-BE49-F238E27FC236}">
                  <a16:creationId xmlns:a16="http://schemas.microsoft.com/office/drawing/2014/main" id="{0AA6C343-4002-4B68-A0CC-761760426ED1}"/>
                </a:ext>
              </a:extLst>
            </p:cNvPr>
            <p:cNvSpPr txBox="1"/>
            <p:nvPr/>
          </p:nvSpPr>
          <p:spPr>
            <a:xfrm>
              <a:off x="0" y="1252463"/>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אדומים</a:t>
              </a:r>
            </a:p>
          </p:txBody>
        </p:sp>
      </p:grpSp>
      <p:grpSp>
        <p:nvGrpSpPr>
          <p:cNvPr id="15" name="קבוצה 14">
            <a:extLst>
              <a:ext uri="{FF2B5EF4-FFF2-40B4-BE49-F238E27FC236}">
                <a16:creationId xmlns:a16="http://schemas.microsoft.com/office/drawing/2014/main" id="{C235C21E-196A-42D8-B073-E7A6F1D055EF}"/>
              </a:ext>
            </a:extLst>
          </p:cNvPr>
          <p:cNvGrpSpPr/>
          <p:nvPr/>
        </p:nvGrpSpPr>
        <p:grpSpPr>
          <a:xfrm>
            <a:off x="7246454" y="3228612"/>
            <a:ext cx="2613927" cy="474678"/>
            <a:chOff x="0" y="2308688"/>
            <a:chExt cx="2613927" cy="474678"/>
          </a:xfrm>
        </p:grpSpPr>
        <p:sp>
          <p:nvSpPr>
            <p:cNvPr id="16" name="מלבן 15">
              <a:extLst>
                <a:ext uri="{FF2B5EF4-FFF2-40B4-BE49-F238E27FC236}">
                  <a16:creationId xmlns:a16="http://schemas.microsoft.com/office/drawing/2014/main" id="{470BD4B7-C0B6-4952-921C-7BFCF0E589C6}"/>
                </a:ext>
              </a:extLst>
            </p:cNvPr>
            <p:cNvSpPr/>
            <p:nvPr/>
          </p:nvSpPr>
          <p:spPr>
            <a:xfrm>
              <a:off x="0" y="2308688"/>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תיבת טקסט 16">
              <a:extLst>
                <a:ext uri="{FF2B5EF4-FFF2-40B4-BE49-F238E27FC236}">
                  <a16:creationId xmlns:a16="http://schemas.microsoft.com/office/drawing/2014/main" id="{0F5D3AE6-94B4-478A-BA88-F93051AFDA6E}"/>
                </a:ext>
              </a:extLst>
            </p:cNvPr>
            <p:cNvSpPr txBox="1"/>
            <p:nvPr/>
          </p:nvSpPr>
          <p:spPr>
            <a:xfrm>
              <a:off x="0" y="2308688"/>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לבנים</a:t>
              </a:r>
            </a:p>
          </p:txBody>
        </p:sp>
      </p:grpSp>
      <p:grpSp>
        <p:nvGrpSpPr>
          <p:cNvPr id="18" name="קבוצה 17">
            <a:extLst>
              <a:ext uri="{FF2B5EF4-FFF2-40B4-BE49-F238E27FC236}">
                <a16:creationId xmlns:a16="http://schemas.microsoft.com/office/drawing/2014/main" id="{1A96BD5B-BBD3-4D66-8791-2C4356050E6E}"/>
              </a:ext>
            </a:extLst>
          </p:cNvPr>
          <p:cNvGrpSpPr/>
          <p:nvPr/>
        </p:nvGrpSpPr>
        <p:grpSpPr>
          <a:xfrm>
            <a:off x="2145152" y="3213125"/>
            <a:ext cx="2613927" cy="408258"/>
            <a:chOff x="0" y="4345383"/>
            <a:chExt cx="2613927" cy="408258"/>
          </a:xfrm>
        </p:grpSpPr>
        <p:sp>
          <p:nvSpPr>
            <p:cNvPr id="19" name="מלבן 18">
              <a:extLst>
                <a:ext uri="{FF2B5EF4-FFF2-40B4-BE49-F238E27FC236}">
                  <a16:creationId xmlns:a16="http://schemas.microsoft.com/office/drawing/2014/main" id="{781D96AE-FE8B-45F7-84B5-3BC35321A081}"/>
                </a:ext>
              </a:extLst>
            </p:cNvPr>
            <p:cNvSpPr/>
            <p:nvPr/>
          </p:nvSpPr>
          <p:spPr>
            <a:xfrm>
              <a:off x="0" y="4345383"/>
              <a:ext cx="2613927" cy="40825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תיבת טקסט 19">
              <a:extLst>
                <a:ext uri="{FF2B5EF4-FFF2-40B4-BE49-F238E27FC236}">
                  <a16:creationId xmlns:a16="http://schemas.microsoft.com/office/drawing/2014/main" id="{2E670B00-C1B3-49CD-93AA-39B2C1415D78}"/>
                </a:ext>
              </a:extLst>
            </p:cNvPr>
            <p:cNvSpPr txBox="1"/>
            <p:nvPr/>
          </p:nvSpPr>
          <p:spPr>
            <a:xfrm>
              <a:off x="0" y="4345383"/>
              <a:ext cx="2613927" cy="408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עצב</a:t>
              </a:r>
            </a:p>
          </p:txBody>
        </p:sp>
      </p:grpSp>
      <p:grpSp>
        <p:nvGrpSpPr>
          <p:cNvPr id="21" name="קבוצה 20">
            <a:extLst>
              <a:ext uri="{FF2B5EF4-FFF2-40B4-BE49-F238E27FC236}">
                <a16:creationId xmlns:a16="http://schemas.microsoft.com/office/drawing/2014/main" id="{A9475A07-4102-4CFF-A8D4-79579742A697}"/>
              </a:ext>
            </a:extLst>
          </p:cNvPr>
          <p:cNvGrpSpPr/>
          <p:nvPr/>
        </p:nvGrpSpPr>
        <p:grpSpPr>
          <a:xfrm>
            <a:off x="2328950" y="5666955"/>
            <a:ext cx="2613927" cy="474678"/>
            <a:chOff x="0" y="3412796"/>
            <a:chExt cx="2613927" cy="474678"/>
          </a:xfrm>
        </p:grpSpPr>
        <p:sp>
          <p:nvSpPr>
            <p:cNvPr id="22" name="מלבן 21">
              <a:extLst>
                <a:ext uri="{FF2B5EF4-FFF2-40B4-BE49-F238E27FC236}">
                  <a16:creationId xmlns:a16="http://schemas.microsoft.com/office/drawing/2014/main" id="{05E7FEF7-31E5-4EF7-B2FE-99CFA924FBE0}"/>
                </a:ext>
              </a:extLst>
            </p:cNvPr>
            <p:cNvSpPr/>
            <p:nvPr/>
          </p:nvSpPr>
          <p:spPr>
            <a:xfrm>
              <a:off x="0" y="3412796"/>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תיבת טקסט 22">
              <a:extLst>
                <a:ext uri="{FF2B5EF4-FFF2-40B4-BE49-F238E27FC236}">
                  <a16:creationId xmlns:a16="http://schemas.microsoft.com/office/drawing/2014/main" id="{68CB16A1-B8DA-4DE1-ABB7-ADA66333C9EE}"/>
                </a:ext>
              </a:extLst>
            </p:cNvPr>
            <p:cNvSpPr txBox="1"/>
            <p:nvPr/>
          </p:nvSpPr>
          <p:spPr>
            <a:xfrm>
              <a:off x="0" y="3412796"/>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שריר</a:t>
              </a:r>
            </a:p>
          </p:txBody>
        </p:sp>
      </p:grpSp>
    </p:spTree>
    <p:extLst>
      <p:ext uri="{BB962C8B-B14F-4D97-AF65-F5344CB8AC3E}">
        <p14:creationId xmlns:p14="http://schemas.microsoft.com/office/powerpoint/2010/main" val="362771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התאמת מבנה תאים לתפקודם</a:t>
            </a:r>
          </a:p>
        </p:txBody>
      </p:sp>
      <p:sp>
        <p:nvSpPr>
          <p:cNvPr id="7" name="כותרת משנה 6"/>
          <p:cNvSpPr>
            <a:spLocks noGrp="1"/>
          </p:cNvSpPr>
          <p:nvPr>
            <p:ph type="subTitle" idx="1"/>
          </p:nvPr>
        </p:nvSpPr>
        <p:spPr>
          <a:xfrm>
            <a:off x="696000" y="2528300"/>
            <a:ext cx="10800000" cy="720000"/>
          </a:xfrm>
        </p:spPr>
        <p:txBody>
          <a:bodyPr/>
          <a:lstStyle/>
          <a:p>
            <a:r>
              <a:rPr lang="he-IL" dirty="0">
                <a:sym typeface="Varela Round"/>
              </a:rPr>
              <a:t>מדעים כיתות ז-ח</a:t>
            </a:r>
          </a:p>
        </p:txBody>
      </p:sp>
      <p:sp>
        <p:nvSpPr>
          <p:cNvPr id="4" name="מציין מיקום תוכן 3"/>
          <p:cNvSpPr>
            <a:spLocks noGrp="1"/>
          </p:cNvSpPr>
          <p:nvPr>
            <p:ph idx="10"/>
          </p:nvPr>
        </p:nvSpPr>
        <p:spPr>
          <a:xfrm>
            <a:off x="696000" y="3189891"/>
            <a:ext cx="10800000" cy="720000"/>
          </a:xfrm>
        </p:spPr>
        <p:txBody>
          <a:bodyPr/>
          <a:lstStyle/>
          <a:p>
            <a:r>
              <a:rPr lang="he-IL" dirty="0">
                <a:sym typeface="Varela Round"/>
              </a:rPr>
              <a:t>שם המורה: ס. קרי</a:t>
            </a:r>
          </a:p>
          <a:p>
            <a:r>
              <a:rPr lang="he-IL" sz="2000" dirty="0">
                <a:sym typeface="Varela Round"/>
              </a:rPr>
              <a:t>בשיתוף צוות ההדרכה</a:t>
            </a: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מלאו את פרטי השיעור, המקצוע והמורה .</a:t>
            </a:r>
          </a:p>
          <a:p>
            <a:pPr algn="ctr"/>
            <a:r>
              <a:rPr lang="he-IL" dirty="0">
                <a:solidFill>
                  <a:srgbClr val="002060"/>
                </a:solidFill>
              </a:rPr>
              <a:t>(אין צורך להשאיר את הכיתובים "שם השיעור" , "המקצוע", מחקו אותם וכתבו רק את הפרטים עצמם). </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844941" y="596543"/>
            <a:ext cx="11304560" cy="720000"/>
          </a:xfrm>
        </p:spPr>
        <p:txBody>
          <a:bodyPr/>
          <a:lstStyle/>
          <a:p>
            <a:r>
              <a:rPr lang="he-IL" dirty="0"/>
              <a:t>איזה תא מותאם </a:t>
            </a:r>
            <a:br>
              <a:rPr lang="he-IL" dirty="0"/>
            </a:br>
            <a:r>
              <a:rPr lang="he-IL" dirty="0">
                <a:solidFill>
                  <a:srgbClr val="FF0000"/>
                </a:solidFill>
              </a:rPr>
              <a:t>להילחם בגורמי מחלה החודרים לגוף? </a:t>
            </a:r>
            <a:endParaRPr lang="he-IL" dirty="0"/>
          </a:p>
        </p:txBody>
      </p:sp>
      <p:pic>
        <p:nvPicPr>
          <p:cNvPr id="9" name="Picture 4">
            <a:extLst>
              <a:ext uri="{FF2B5EF4-FFF2-40B4-BE49-F238E27FC236}">
                <a16:creationId xmlns:a16="http://schemas.microsoft.com/office/drawing/2014/main" id="{3CACBCC6-36F7-4360-AE28-7EC46E17A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781" y="1938197"/>
            <a:ext cx="4466880" cy="242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קבוצה 14">
            <a:extLst>
              <a:ext uri="{FF2B5EF4-FFF2-40B4-BE49-F238E27FC236}">
                <a16:creationId xmlns:a16="http://schemas.microsoft.com/office/drawing/2014/main" id="{C235C21E-196A-42D8-B073-E7A6F1D055EF}"/>
              </a:ext>
            </a:extLst>
          </p:cNvPr>
          <p:cNvGrpSpPr/>
          <p:nvPr/>
        </p:nvGrpSpPr>
        <p:grpSpPr>
          <a:xfrm>
            <a:off x="4996739" y="4129314"/>
            <a:ext cx="2613927" cy="474678"/>
            <a:chOff x="0" y="2308688"/>
            <a:chExt cx="2613927" cy="474678"/>
          </a:xfrm>
        </p:grpSpPr>
        <p:sp>
          <p:nvSpPr>
            <p:cNvPr id="16" name="מלבן 15">
              <a:extLst>
                <a:ext uri="{FF2B5EF4-FFF2-40B4-BE49-F238E27FC236}">
                  <a16:creationId xmlns:a16="http://schemas.microsoft.com/office/drawing/2014/main" id="{470BD4B7-C0B6-4952-921C-7BFCF0E589C6}"/>
                </a:ext>
              </a:extLst>
            </p:cNvPr>
            <p:cNvSpPr/>
            <p:nvPr/>
          </p:nvSpPr>
          <p:spPr>
            <a:xfrm>
              <a:off x="0" y="2308688"/>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תיבת טקסט 16">
              <a:extLst>
                <a:ext uri="{FF2B5EF4-FFF2-40B4-BE49-F238E27FC236}">
                  <a16:creationId xmlns:a16="http://schemas.microsoft.com/office/drawing/2014/main" id="{0F5D3AE6-94B4-478A-BA88-F93051AFDA6E}"/>
                </a:ext>
              </a:extLst>
            </p:cNvPr>
            <p:cNvSpPr txBox="1"/>
            <p:nvPr/>
          </p:nvSpPr>
          <p:spPr>
            <a:xfrm>
              <a:off x="0" y="2308688"/>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לבנים</a:t>
              </a:r>
            </a:p>
          </p:txBody>
        </p:sp>
      </p:grpSp>
    </p:spTree>
    <p:extLst>
      <p:ext uri="{BB962C8B-B14F-4D97-AF65-F5344CB8AC3E}">
        <p14:creationId xmlns:p14="http://schemas.microsoft.com/office/powerpoint/2010/main" val="50743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5660C16F-2473-4F63-8B33-789C27B451B5}"/>
              </a:ext>
            </a:extLst>
          </p:cNvPr>
          <p:cNvSpPr>
            <a:spLocks noGrp="1"/>
          </p:cNvSpPr>
          <p:nvPr>
            <p:ph type="title"/>
          </p:nvPr>
        </p:nvSpPr>
        <p:spPr/>
        <p:txBody>
          <a:bodyPr/>
          <a:lstStyle/>
          <a:p>
            <a:r>
              <a:rPr lang="he-IL" dirty="0"/>
              <a:t>התאמת מבנה התא לתפקודו</a:t>
            </a:r>
          </a:p>
        </p:txBody>
      </p:sp>
      <p:graphicFrame>
        <p:nvGraphicFramePr>
          <p:cNvPr id="8" name="טבלה 18">
            <a:extLst>
              <a:ext uri="{FF2B5EF4-FFF2-40B4-BE49-F238E27FC236}">
                <a16:creationId xmlns:a16="http://schemas.microsoft.com/office/drawing/2014/main" id="{4147B006-9F6F-4B33-97AB-CF023A5F3960}"/>
              </a:ext>
            </a:extLst>
          </p:cNvPr>
          <p:cNvGraphicFramePr>
            <a:graphicFrameLocks noGrp="1"/>
          </p:cNvGraphicFramePr>
          <p:nvPr>
            <p:extLst>
              <p:ext uri="{D42A27DB-BD31-4B8C-83A1-F6EECF244321}">
                <p14:modId xmlns:p14="http://schemas.microsoft.com/office/powerpoint/2010/main" val="2370861117"/>
              </p:ext>
            </p:extLst>
          </p:nvPr>
        </p:nvGraphicFramePr>
        <p:xfrm>
          <a:off x="646692" y="960647"/>
          <a:ext cx="11080680" cy="5353067"/>
        </p:xfrm>
        <a:graphic>
          <a:graphicData uri="http://schemas.openxmlformats.org/drawingml/2006/table">
            <a:tbl>
              <a:tblPr rtl="1" firstRow="1" bandRow="1">
                <a:tableStyleId>{5940675A-B579-460E-94D1-54222C63F5DA}</a:tableStyleId>
              </a:tblPr>
              <a:tblGrid>
                <a:gridCol w="2013149">
                  <a:extLst>
                    <a:ext uri="{9D8B030D-6E8A-4147-A177-3AD203B41FA5}">
                      <a16:colId xmlns:a16="http://schemas.microsoft.com/office/drawing/2014/main" val="1456415834"/>
                    </a:ext>
                  </a:extLst>
                </a:gridCol>
                <a:gridCol w="3095709">
                  <a:extLst>
                    <a:ext uri="{9D8B030D-6E8A-4147-A177-3AD203B41FA5}">
                      <a16:colId xmlns:a16="http://schemas.microsoft.com/office/drawing/2014/main" val="3140546187"/>
                    </a:ext>
                  </a:extLst>
                </a:gridCol>
                <a:gridCol w="2976396">
                  <a:extLst>
                    <a:ext uri="{9D8B030D-6E8A-4147-A177-3AD203B41FA5}">
                      <a16:colId xmlns:a16="http://schemas.microsoft.com/office/drawing/2014/main" val="1775159811"/>
                    </a:ext>
                  </a:extLst>
                </a:gridCol>
                <a:gridCol w="2995426">
                  <a:extLst>
                    <a:ext uri="{9D8B030D-6E8A-4147-A177-3AD203B41FA5}">
                      <a16:colId xmlns:a16="http://schemas.microsoft.com/office/drawing/2014/main" val="3495552507"/>
                    </a:ext>
                  </a:extLst>
                </a:gridCol>
              </a:tblGrid>
              <a:tr h="975820">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סוג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תיאור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תפקוד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התאמת המבנה לתפקוד</a:t>
                      </a:r>
                    </a:p>
                  </a:txBody>
                  <a:tcPr anchor="ctr">
                    <a:solidFill>
                      <a:srgbClr val="12B4BC"/>
                    </a:solidFill>
                  </a:tcPr>
                </a:tc>
                <a:extLst>
                  <a:ext uri="{0D108BD9-81ED-4DB2-BD59-A6C34878D82A}">
                    <a16:rowId xmlns:a16="http://schemas.microsoft.com/office/drawing/2014/main" val="1194121837"/>
                  </a:ext>
                </a:extLst>
              </a:tr>
              <a:tr h="4377247">
                <a:tc>
                  <a:txBody>
                    <a:bodyPr/>
                    <a:lstStyle/>
                    <a:p>
                      <a:pPr algn="ctr" rtl="1"/>
                      <a:r>
                        <a:rPr lang="he-IL" sz="2400" b="0" dirty="0">
                          <a:latin typeface="Varela Round" panose="00000500000000000000" pitchFamily="2" charset="-79"/>
                          <a:cs typeface="Varela Round" panose="00000500000000000000" pitchFamily="2" charset="-79"/>
                        </a:rPr>
                        <a:t>תא דם לבן</a:t>
                      </a:r>
                    </a:p>
                    <a:p>
                      <a:pPr algn="ctr" rtl="1"/>
                      <a:endParaRPr lang="he-IL" sz="2400" b="0" dirty="0">
                        <a:latin typeface="Varela Round" panose="00000500000000000000" pitchFamily="2" charset="-79"/>
                        <a:cs typeface="Varela Round" panose="00000500000000000000" pitchFamily="2" charset="-79"/>
                      </a:endParaRPr>
                    </a:p>
                    <a:p>
                      <a:pPr algn="ctr" rtl="1"/>
                      <a:endParaRPr lang="he-IL" sz="2400" b="0" dirty="0">
                        <a:latin typeface="Varela Round" panose="00000500000000000000" pitchFamily="2" charset="-79"/>
                        <a:cs typeface="Varela Round" panose="00000500000000000000" pitchFamily="2" charset="-79"/>
                      </a:endParaRPr>
                    </a:p>
                    <a:p>
                      <a:pPr algn="ct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p>
                      <a:pPr algn="r" rtl="1"/>
                      <a:endParaRPr lang="he-IL" sz="2400" b="0" dirty="0">
                        <a:latin typeface="Varela Round" panose="00000500000000000000" pitchFamily="2" charset="-79"/>
                        <a:cs typeface="Varela Round" panose="00000500000000000000" pitchFamily="2" charset="-79"/>
                      </a:endParaRPr>
                    </a:p>
                  </a:txBody>
                  <a:tcPr/>
                </a:tc>
                <a:tc>
                  <a:txBody>
                    <a:bodyPr/>
                    <a:lstStyle/>
                    <a:p>
                      <a:pPr marL="0" indent="0" algn="r" rtl="1">
                        <a:buFont typeface="Arial" panose="020B0604020202020204" pitchFamily="34" charset="0"/>
                        <a:buNone/>
                      </a:pPr>
                      <a:endParaRPr lang="he-IL" sz="2400" b="0" i="0" kern="1200" dirty="0">
                        <a:solidFill>
                          <a:schemeClr val="tx1"/>
                        </a:solidFill>
                        <a:effectLst/>
                        <a:latin typeface="Varela Round" panose="00000500000000000000" pitchFamily="2" charset="-79"/>
                        <a:ea typeface="+mn-ea"/>
                        <a:cs typeface="Varela Round" panose="00000500000000000000" pitchFamily="2" charset="-79"/>
                      </a:endParaRPr>
                    </a:p>
                    <a:p>
                      <a:pPr marL="0" indent="0" algn="r" rtl="1">
                        <a:buFont typeface="Arial" panose="020B0604020202020204" pitchFamily="34" charset="0"/>
                        <a:buNone/>
                      </a:pPr>
                      <a:endParaRPr lang="he-IL" sz="2400" b="0" i="0" kern="1200" dirty="0">
                        <a:solidFill>
                          <a:schemeClr val="tx1"/>
                        </a:solidFill>
                        <a:effectLst/>
                        <a:latin typeface="Varela Round" panose="00000500000000000000" pitchFamily="2" charset="-79"/>
                        <a:ea typeface="+mn-ea"/>
                        <a:cs typeface="Varela Round" panose="00000500000000000000" pitchFamily="2" charset="-79"/>
                      </a:endParaRPr>
                    </a:p>
                    <a:p>
                      <a:pPr marL="0" indent="0" algn="r" rtl="1">
                        <a:buFont typeface="Arial" panose="020B0604020202020204" pitchFamily="34" charset="0"/>
                        <a:buNone/>
                      </a:pPr>
                      <a:r>
                        <a:rPr lang="he-IL" sz="2400" b="0" i="0" kern="1200" dirty="0">
                          <a:solidFill>
                            <a:schemeClr val="tx1"/>
                          </a:solidFill>
                          <a:effectLst/>
                          <a:latin typeface="Varela Round" panose="00000500000000000000" pitchFamily="2" charset="-79"/>
                          <a:ea typeface="+mn-ea"/>
                          <a:cs typeface="Varela Round" panose="00000500000000000000" pitchFamily="2" charset="-79"/>
                        </a:rPr>
                        <a:t>בעלי יכולת שינוי צורה ותנועה חופשית</a:t>
                      </a:r>
                    </a:p>
                    <a:p>
                      <a:pPr marL="0" indent="0" algn="r" rtl="1">
                        <a:buFont typeface="Arial" panose="020B0604020202020204" pitchFamily="34" charset="0"/>
                        <a:buNone/>
                      </a:pPr>
                      <a:r>
                        <a:rPr lang="he-IL" sz="2400" b="0" i="0" kern="1200" dirty="0">
                          <a:solidFill>
                            <a:schemeClr val="tx1"/>
                          </a:solidFill>
                          <a:effectLst/>
                          <a:latin typeface="Varela Round" panose="00000500000000000000" pitchFamily="2" charset="-79"/>
                          <a:ea typeface="+mn-ea"/>
                          <a:cs typeface="Varela Round" panose="00000500000000000000" pitchFamily="2" charset="-79"/>
                        </a:rPr>
                        <a:t> </a:t>
                      </a:r>
                    </a:p>
                  </a:txBody>
                  <a:tcPr/>
                </a:tc>
                <a:tc>
                  <a:txBody>
                    <a:bodyPr/>
                    <a:lstStyle/>
                    <a:p>
                      <a:pPr algn="r" rtl="1"/>
                      <a:endParaRPr lang="he-IL" sz="2400" b="0" i="0" kern="1200" dirty="0">
                        <a:solidFill>
                          <a:schemeClr val="tx1"/>
                        </a:solidFill>
                        <a:effectLst/>
                        <a:latin typeface="Varela Round" panose="00000500000000000000" pitchFamily="2" charset="-79"/>
                        <a:ea typeface="+mn-ea"/>
                        <a:cs typeface="Varela Round" panose="00000500000000000000" pitchFamily="2" charset="-79"/>
                      </a:endParaRPr>
                    </a:p>
                    <a:p>
                      <a:pPr algn="r" rtl="1"/>
                      <a:r>
                        <a:rPr lang="he-IL" sz="2400" b="0" i="0" kern="1200" dirty="0">
                          <a:solidFill>
                            <a:schemeClr val="tx1"/>
                          </a:solidFill>
                          <a:effectLst/>
                          <a:latin typeface="Varela Round" panose="00000500000000000000" pitchFamily="2" charset="-79"/>
                          <a:ea typeface="+mn-ea"/>
                          <a:cs typeface="Varela Round" panose="00000500000000000000" pitchFamily="2" charset="-79"/>
                        </a:rPr>
                        <a:t>מזהים את הגופים הזרים שפלשו אל הגוף שלנו, תוקפים אותם ומשמידים אותם.</a:t>
                      </a:r>
                      <a:endParaRPr lang="he-IL" sz="2400" b="0" dirty="0">
                        <a:solidFill>
                          <a:schemeClr val="tx1"/>
                        </a:solidFill>
                        <a:latin typeface="Varela Round" panose="00000500000000000000" pitchFamily="2" charset="-79"/>
                        <a:cs typeface="Varela Round" panose="00000500000000000000" pitchFamily="2" charset="-79"/>
                      </a:endParaRPr>
                    </a:p>
                  </a:txBody>
                  <a:tcPr/>
                </a:tc>
                <a:tc>
                  <a:txBody>
                    <a:bodyPr/>
                    <a:lstStyle/>
                    <a:p>
                      <a:pPr algn="r" rtl="1"/>
                      <a:r>
                        <a:rPr lang="he-IL" sz="2400" b="0" dirty="0">
                          <a:solidFill>
                            <a:schemeClr val="tx1"/>
                          </a:solidFill>
                          <a:latin typeface="Varela Round" panose="00000500000000000000" pitchFamily="2" charset="-79"/>
                          <a:cs typeface="Varela Round" panose="00000500000000000000" pitchFamily="2" charset="-79"/>
                        </a:rPr>
                        <a:t>בזכות היכולת לשנות את צורתם תאי הדם הלבנים יכולים 'לעטוף' את גורם המחלה ולבלוע אותו.</a:t>
                      </a:r>
                    </a:p>
                    <a:p>
                      <a:pPr algn="r" rtl="1"/>
                      <a:endParaRPr lang="he-IL" sz="2400" b="0" dirty="0">
                        <a:solidFill>
                          <a:schemeClr val="tx1"/>
                        </a:solidFill>
                        <a:latin typeface="Varela Round" panose="00000500000000000000" pitchFamily="2" charset="-79"/>
                        <a:cs typeface="Varela Round" panose="00000500000000000000" pitchFamily="2" charset="-79"/>
                      </a:endParaRPr>
                    </a:p>
                    <a:p>
                      <a:pPr algn="r" rtl="1"/>
                      <a:r>
                        <a:rPr lang="he-IL" sz="2400" b="0" dirty="0">
                          <a:solidFill>
                            <a:schemeClr val="tx1"/>
                          </a:solidFill>
                          <a:latin typeface="Varela Round" panose="00000500000000000000" pitchFamily="2" charset="-79"/>
                          <a:cs typeface="Varela Round" panose="00000500000000000000" pitchFamily="2" charset="-79"/>
                        </a:rPr>
                        <a:t>בזכות היכולת לנוע בחופשיות,</a:t>
                      </a:r>
                      <a:r>
                        <a:rPr lang="he-IL" sz="2400" b="0" baseline="0" dirty="0">
                          <a:solidFill>
                            <a:schemeClr val="tx1"/>
                          </a:solidFill>
                          <a:latin typeface="Varela Round" panose="00000500000000000000" pitchFamily="2" charset="-79"/>
                          <a:cs typeface="Varela Round" panose="00000500000000000000" pitchFamily="2" charset="-79"/>
                        </a:rPr>
                        <a:t> תאי הדם הלבנים יכולים לצא</a:t>
                      </a:r>
                      <a:r>
                        <a:rPr lang="he-IL" sz="2400" b="0" dirty="0">
                          <a:solidFill>
                            <a:schemeClr val="tx1"/>
                          </a:solidFill>
                          <a:latin typeface="Varela Round" panose="00000500000000000000" pitchFamily="2" charset="-79"/>
                          <a:cs typeface="Varela Round" panose="00000500000000000000" pitchFamily="2" charset="-79"/>
                        </a:rPr>
                        <a:t>ת מכלי הדם אל מקור הפלישה</a:t>
                      </a:r>
                    </a:p>
                  </a:txBody>
                  <a:tcPr/>
                </a:tc>
                <a:extLst>
                  <a:ext uri="{0D108BD9-81ED-4DB2-BD59-A6C34878D82A}">
                    <a16:rowId xmlns:a16="http://schemas.microsoft.com/office/drawing/2014/main" val="3278032429"/>
                  </a:ext>
                </a:extLst>
              </a:tr>
            </a:tbl>
          </a:graphicData>
        </a:graphic>
      </p:graphicFrame>
      <p:pic>
        <p:nvPicPr>
          <p:cNvPr id="10" name="1min_final" descr="1min_final">
            <a:hlinkClick r:id="" action="ppaction://media"/>
            <a:extLst>
              <a:ext uri="{FF2B5EF4-FFF2-40B4-BE49-F238E27FC236}">
                <a16:creationId xmlns:a16="http://schemas.microsoft.com/office/drawing/2014/main" id="{887D8528-EC84-48C6-B1DE-A0772CAB821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0227" y="240647"/>
            <a:ext cx="1540938" cy="549601"/>
          </a:xfrm>
          <a:prstGeom prst="rect">
            <a:avLst/>
          </a:prstGeom>
        </p:spPr>
      </p:pic>
      <p:pic>
        <p:nvPicPr>
          <p:cNvPr id="9" name="Picture 4">
            <a:extLst>
              <a:ext uri="{FF2B5EF4-FFF2-40B4-BE49-F238E27FC236}">
                <a16:creationId xmlns:a16="http://schemas.microsoft.com/office/drawing/2014/main" id="{69054622-3A55-4ACD-8096-EB3981C45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7144" y="3164113"/>
            <a:ext cx="1886686" cy="130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39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 blood cells background Premium Vector">
            <a:extLst>
              <a:ext uri="{FF2B5EF4-FFF2-40B4-BE49-F238E27FC236}">
                <a16:creationId xmlns:a16="http://schemas.microsoft.com/office/drawing/2014/main" id="{976385BF-6401-4A7A-AAA9-139020387B7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6824910" y="4021184"/>
            <a:ext cx="3457017" cy="188311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443720" y="175114"/>
            <a:ext cx="11304560" cy="720000"/>
          </a:xfrm>
        </p:spPr>
        <p:txBody>
          <a:bodyPr/>
          <a:lstStyle/>
          <a:p>
            <a:r>
              <a:rPr lang="he-IL" dirty="0"/>
              <a:t>שערו - איזה תא מותאם </a:t>
            </a:r>
            <a:r>
              <a:rPr lang="he-IL" dirty="0">
                <a:solidFill>
                  <a:srgbClr val="FF0000"/>
                </a:solidFill>
              </a:rPr>
              <a:t>להתכווצות והרפיה? </a:t>
            </a:r>
            <a:endParaRPr lang="he-IL" dirty="0"/>
          </a:p>
        </p:txBody>
      </p:sp>
      <p:pic>
        <p:nvPicPr>
          <p:cNvPr id="1030" name="Picture 6" descr="Muscle cells">
            <a:extLst>
              <a:ext uri="{FF2B5EF4-FFF2-40B4-BE49-F238E27FC236}">
                <a16:creationId xmlns:a16="http://schemas.microsoft.com/office/drawing/2014/main" id="{53C9F753-37D8-47E3-9A94-F1237DEE5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654" y="4021184"/>
            <a:ext cx="3342520" cy="18831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CACBCC6-36F7-4360-AE28-7EC46E17A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910" y="1550659"/>
            <a:ext cx="3457017" cy="187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54AEA8A9-EBE9-432F-BD11-850F34AF4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157" y="1499368"/>
            <a:ext cx="3457017" cy="187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קבוצה 11">
            <a:extLst>
              <a:ext uri="{FF2B5EF4-FFF2-40B4-BE49-F238E27FC236}">
                <a16:creationId xmlns:a16="http://schemas.microsoft.com/office/drawing/2014/main" id="{D2AF1C7C-4024-4850-B886-34D77A44C292}"/>
              </a:ext>
            </a:extLst>
          </p:cNvPr>
          <p:cNvGrpSpPr/>
          <p:nvPr/>
        </p:nvGrpSpPr>
        <p:grpSpPr>
          <a:xfrm>
            <a:off x="7246454" y="5777535"/>
            <a:ext cx="2613927" cy="474678"/>
            <a:chOff x="0" y="1252463"/>
            <a:chExt cx="2613927" cy="474678"/>
          </a:xfrm>
        </p:grpSpPr>
        <p:sp>
          <p:nvSpPr>
            <p:cNvPr id="13" name="מלבן 12">
              <a:extLst>
                <a:ext uri="{FF2B5EF4-FFF2-40B4-BE49-F238E27FC236}">
                  <a16:creationId xmlns:a16="http://schemas.microsoft.com/office/drawing/2014/main" id="{40D6419D-969B-4249-965A-4A61AC7B78E4}"/>
                </a:ext>
              </a:extLst>
            </p:cNvPr>
            <p:cNvSpPr/>
            <p:nvPr/>
          </p:nvSpPr>
          <p:spPr>
            <a:xfrm>
              <a:off x="0" y="1252463"/>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תיבת טקסט 13">
              <a:extLst>
                <a:ext uri="{FF2B5EF4-FFF2-40B4-BE49-F238E27FC236}">
                  <a16:creationId xmlns:a16="http://schemas.microsoft.com/office/drawing/2014/main" id="{0AA6C343-4002-4B68-A0CC-761760426ED1}"/>
                </a:ext>
              </a:extLst>
            </p:cNvPr>
            <p:cNvSpPr txBox="1"/>
            <p:nvPr/>
          </p:nvSpPr>
          <p:spPr>
            <a:xfrm>
              <a:off x="0" y="1252463"/>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אדומים</a:t>
              </a:r>
            </a:p>
          </p:txBody>
        </p:sp>
      </p:grpSp>
      <p:grpSp>
        <p:nvGrpSpPr>
          <p:cNvPr id="15" name="קבוצה 14">
            <a:extLst>
              <a:ext uri="{FF2B5EF4-FFF2-40B4-BE49-F238E27FC236}">
                <a16:creationId xmlns:a16="http://schemas.microsoft.com/office/drawing/2014/main" id="{C235C21E-196A-42D8-B073-E7A6F1D055EF}"/>
              </a:ext>
            </a:extLst>
          </p:cNvPr>
          <p:cNvGrpSpPr/>
          <p:nvPr/>
        </p:nvGrpSpPr>
        <p:grpSpPr>
          <a:xfrm>
            <a:off x="7246454" y="3228612"/>
            <a:ext cx="2613927" cy="474678"/>
            <a:chOff x="0" y="2308688"/>
            <a:chExt cx="2613927" cy="474678"/>
          </a:xfrm>
        </p:grpSpPr>
        <p:sp>
          <p:nvSpPr>
            <p:cNvPr id="16" name="מלבן 15">
              <a:extLst>
                <a:ext uri="{FF2B5EF4-FFF2-40B4-BE49-F238E27FC236}">
                  <a16:creationId xmlns:a16="http://schemas.microsoft.com/office/drawing/2014/main" id="{470BD4B7-C0B6-4952-921C-7BFCF0E589C6}"/>
                </a:ext>
              </a:extLst>
            </p:cNvPr>
            <p:cNvSpPr/>
            <p:nvPr/>
          </p:nvSpPr>
          <p:spPr>
            <a:xfrm>
              <a:off x="0" y="2308688"/>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תיבת טקסט 16">
              <a:extLst>
                <a:ext uri="{FF2B5EF4-FFF2-40B4-BE49-F238E27FC236}">
                  <a16:creationId xmlns:a16="http://schemas.microsoft.com/office/drawing/2014/main" id="{0F5D3AE6-94B4-478A-BA88-F93051AFDA6E}"/>
                </a:ext>
              </a:extLst>
            </p:cNvPr>
            <p:cNvSpPr txBox="1"/>
            <p:nvPr/>
          </p:nvSpPr>
          <p:spPr>
            <a:xfrm>
              <a:off x="0" y="2308688"/>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דם לבנים</a:t>
              </a:r>
            </a:p>
          </p:txBody>
        </p:sp>
      </p:grpSp>
      <p:grpSp>
        <p:nvGrpSpPr>
          <p:cNvPr id="18" name="קבוצה 17">
            <a:extLst>
              <a:ext uri="{FF2B5EF4-FFF2-40B4-BE49-F238E27FC236}">
                <a16:creationId xmlns:a16="http://schemas.microsoft.com/office/drawing/2014/main" id="{1A96BD5B-BBD3-4D66-8791-2C4356050E6E}"/>
              </a:ext>
            </a:extLst>
          </p:cNvPr>
          <p:cNvGrpSpPr/>
          <p:nvPr/>
        </p:nvGrpSpPr>
        <p:grpSpPr>
          <a:xfrm>
            <a:off x="2145152" y="3213125"/>
            <a:ext cx="2613927" cy="408258"/>
            <a:chOff x="0" y="4345383"/>
            <a:chExt cx="2613927" cy="408258"/>
          </a:xfrm>
        </p:grpSpPr>
        <p:sp>
          <p:nvSpPr>
            <p:cNvPr id="19" name="מלבן 18">
              <a:extLst>
                <a:ext uri="{FF2B5EF4-FFF2-40B4-BE49-F238E27FC236}">
                  <a16:creationId xmlns:a16="http://schemas.microsoft.com/office/drawing/2014/main" id="{781D96AE-FE8B-45F7-84B5-3BC35321A081}"/>
                </a:ext>
              </a:extLst>
            </p:cNvPr>
            <p:cNvSpPr/>
            <p:nvPr/>
          </p:nvSpPr>
          <p:spPr>
            <a:xfrm>
              <a:off x="0" y="4345383"/>
              <a:ext cx="2613927" cy="40825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תיבת טקסט 19">
              <a:extLst>
                <a:ext uri="{FF2B5EF4-FFF2-40B4-BE49-F238E27FC236}">
                  <a16:creationId xmlns:a16="http://schemas.microsoft.com/office/drawing/2014/main" id="{2E670B00-C1B3-49CD-93AA-39B2C1415D78}"/>
                </a:ext>
              </a:extLst>
            </p:cNvPr>
            <p:cNvSpPr txBox="1"/>
            <p:nvPr/>
          </p:nvSpPr>
          <p:spPr>
            <a:xfrm>
              <a:off x="0" y="4345383"/>
              <a:ext cx="2613927" cy="4082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עצב</a:t>
              </a:r>
            </a:p>
          </p:txBody>
        </p:sp>
      </p:grpSp>
      <p:grpSp>
        <p:nvGrpSpPr>
          <p:cNvPr id="21" name="קבוצה 20">
            <a:extLst>
              <a:ext uri="{FF2B5EF4-FFF2-40B4-BE49-F238E27FC236}">
                <a16:creationId xmlns:a16="http://schemas.microsoft.com/office/drawing/2014/main" id="{A9475A07-4102-4CFF-A8D4-79579742A697}"/>
              </a:ext>
            </a:extLst>
          </p:cNvPr>
          <p:cNvGrpSpPr/>
          <p:nvPr/>
        </p:nvGrpSpPr>
        <p:grpSpPr>
          <a:xfrm>
            <a:off x="2328950" y="5666955"/>
            <a:ext cx="2613927" cy="474678"/>
            <a:chOff x="0" y="3412796"/>
            <a:chExt cx="2613927" cy="474678"/>
          </a:xfrm>
        </p:grpSpPr>
        <p:sp>
          <p:nvSpPr>
            <p:cNvPr id="22" name="מלבן 21">
              <a:extLst>
                <a:ext uri="{FF2B5EF4-FFF2-40B4-BE49-F238E27FC236}">
                  <a16:creationId xmlns:a16="http://schemas.microsoft.com/office/drawing/2014/main" id="{05E7FEF7-31E5-4EF7-B2FE-99CFA924FBE0}"/>
                </a:ext>
              </a:extLst>
            </p:cNvPr>
            <p:cNvSpPr/>
            <p:nvPr/>
          </p:nvSpPr>
          <p:spPr>
            <a:xfrm>
              <a:off x="0" y="3412796"/>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תיבת טקסט 22">
              <a:extLst>
                <a:ext uri="{FF2B5EF4-FFF2-40B4-BE49-F238E27FC236}">
                  <a16:creationId xmlns:a16="http://schemas.microsoft.com/office/drawing/2014/main" id="{68CB16A1-B8DA-4DE1-ABB7-ADA66333C9EE}"/>
                </a:ext>
              </a:extLst>
            </p:cNvPr>
            <p:cNvSpPr txBox="1"/>
            <p:nvPr/>
          </p:nvSpPr>
          <p:spPr>
            <a:xfrm>
              <a:off x="0" y="3412796"/>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שריר</a:t>
              </a:r>
            </a:p>
          </p:txBody>
        </p:sp>
      </p:grpSp>
    </p:spTree>
    <p:extLst>
      <p:ext uri="{BB962C8B-B14F-4D97-AF65-F5344CB8AC3E}">
        <p14:creationId xmlns:p14="http://schemas.microsoft.com/office/powerpoint/2010/main" val="3449785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57AEB8-0166-4190-93A6-361CED3BD08D}"/>
              </a:ext>
            </a:extLst>
          </p:cNvPr>
          <p:cNvSpPr>
            <a:spLocks noGrp="1"/>
          </p:cNvSpPr>
          <p:nvPr>
            <p:ph type="title"/>
          </p:nvPr>
        </p:nvSpPr>
        <p:spPr>
          <a:xfrm>
            <a:off x="443720" y="175114"/>
            <a:ext cx="11304560" cy="720000"/>
          </a:xfrm>
        </p:spPr>
        <p:txBody>
          <a:bodyPr/>
          <a:lstStyle/>
          <a:p>
            <a:r>
              <a:rPr lang="he-IL" dirty="0"/>
              <a:t>איזה </a:t>
            </a:r>
            <a:r>
              <a:rPr lang="he-IL" dirty="0" err="1"/>
              <a:t>איזה</a:t>
            </a:r>
            <a:r>
              <a:rPr lang="he-IL" dirty="0"/>
              <a:t> תא מותאם </a:t>
            </a:r>
            <a:r>
              <a:rPr lang="he-IL" dirty="0">
                <a:solidFill>
                  <a:srgbClr val="FF0000"/>
                </a:solidFill>
              </a:rPr>
              <a:t>להתכווצות והרפיה? </a:t>
            </a:r>
            <a:endParaRPr lang="he-IL" dirty="0"/>
          </a:p>
        </p:txBody>
      </p:sp>
      <p:pic>
        <p:nvPicPr>
          <p:cNvPr id="1030" name="Picture 6" descr="Muscle cells">
            <a:extLst>
              <a:ext uri="{FF2B5EF4-FFF2-40B4-BE49-F238E27FC236}">
                <a16:creationId xmlns:a16="http://schemas.microsoft.com/office/drawing/2014/main" id="{53C9F753-37D8-47E3-9A94-F1237DEE5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740" y="1397924"/>
            <a:ext cx="3342520" cy="188311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קבוצה 20">
            <a:extLst>
              <a:ext uri="{FF2B5EF4-FFF2-40B4-BE49-F238E27FC236}">
                <a16:creationId xmlns:a16="http://schemas.microsoft.com/office/drawing/2014/main" id="{A9475A07-4102-4CFF-A8D4-79579742A697}"/>
              </a:ext>
            </a:extLst>
          </p:cNvPr>
          <p:cNvGrpSpPr/>
          <p:nvPr/>
        </p:nvGrpSpPr>
        <p:grpSpPr>
          <a:xfrm>
            <a:off x="4789036" y="3498551"/>
            <a:ext cx="2613927" cy="474678"/>
            <a:chOff x="0" y="3412796"/>
            <a:chExt cx="2613927" cy="474678"/>
          </a:xfrm>
        </p:grpSpPr>
        <p:sp>
          <p:nvSpPr>
            <p:cNvPr id="22" name="מלבן 21">
              <a:extLst>
                <a:ext uri="{FF2B5EF4-FFF2-40B4-BE49-F238E27FC236}">
                  <a16:creationId xmlns:a16="http://schemas.microsoft.com/office/drawing/2014/main" id="{05E7FEF7-31E5-4EF7-B2FE-99CFA924FBE0}"/>
                </a:ext>
              </a:extLst>
            </p:cNvPr>
            <p:cNvSpPr/>
            <p:nvPr/>
          </p:nvSpPr>
          <p:spPr>
            <a:xfrm>
              <a:off x="0" y="3412796"/>
              <a:ext cx="2613927" cy="47467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תיבת טקסט 22">
              <a:extLst>
                <a:ext uri="{FF2B5EF4-FFF2-40B4-BE49-F238E27FC236}">
                  <a16:creationId xmlns:a16="http://schemas.microsoft.com/office/drawing/2014/main" id="{68CB16A1-B8DA-4DE1-ABB7-ADA66333C9EE}"/>
                </a:ext>
              </a:extLst>
            </p:cNvPr>
            <p:cNvSpPr txBox="1"/>
            <p:nvPr/>
          </p:nvSpPr>
          <p:spPr>
            <a:xfrm>
              <a:off x="0" y="3412796"/>
              <a:ext cx="2613927" cy="4746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2800" kern="1200" dirty="0">
                  <a:solidFill>
                    <a:srgbClr val="00B0F0"/>
                  </a:solidFill>
                </a:rPr>
                <a:t>תאי שריר</a:t>
              </a:r>
            </a:p>
          </p:txBody>
        </p:sp>
      </p:grpSp>
    </p:spTree>
    <p:extLst>
      <p:ext uri="{BB962C8B-B14F-4D97-AF65-F5344CB8AC3E}">
        <p14:creationId xmlns:p14="http://schemas.microsoft.com/office/powerpoint/2010/main" val="65082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5660C16F-2473-4F63-8B33-789C27B451B5}"/>
              </a:ext>
            </a:extLst>
          </p:cNvPr>
          <p:cNvSpPr>
            <a:spLocks noGrp="1"/>
          </p:cNvSpPr>
          <p:nvPr>
            <p:ph type="title"/>
          </p:nvPr>
        </p:nvSpPr>
        <p:spPr/>
        <p:txBody>
          <a:bodyPr/>
          <a:lstStyle/>
          <a:p>
            <a:r>
              <a:rPr lang="he-IL" dirty="0"/>
              <a:t>התאמת מבנה התא לתפקודו</a:t>
            </a:r>
          </a:p>
        </p:txBody>
      </p:sp>
      <p:graphicFrame>
        <p:nvGraphicFramePr>
          <p:cNvPr id="8" name="טבלה 18">
            <a:extLst>
              <a:ext uri="{FF2B5EF4-FFF2-40B4-BE49-F238E27FC236}">
                <a16:creationId xmlns:a16="http://schemas.microsoft.com/office/drawing/2014/main" id="{4147B006-9F6F-4B33-97AB-CF023A5F3960}"/>
              </a:ext>
            </a:extLst>
          </p:cNvPr>
          <p:cNvGraphicFramePr>
            <a:graphicFrameLocks noGrp="1"/>
          </p:cNvGraphicFramePr>
          <p:nvPr>
            <p:extLst>
              <p:ext uri="{D42A27DB-BD31-4B8C-83A1-F6EECF244321}">
                <p14:modId xmlns:p14="http://schemas.microsoft.com/office/powerpoint/2010/main" val="994842822"/>
              </p:ext>
            </p:extLst>
          </p:nvPr>
        </p:nvGraphicFramePr>
        <p:xfrm>
          <a:off x="384891" y="790248"/>
          <a:ext cx="11080680" cy="5863245"/>
        </p:xfrm>
        <a:graphic>
          <a:graphicData uri="http://schemas.openxmlformats.org/drawingml/2006/table">
            <a:tbl>
              <a:tblPr rtl="1" firstRow="1" bandRow="1">
                <a:tableStyleId>{5940675A-B579-460E-94D1-54222C63F5DA}</a:tableStyleId>
              </a:tblPr>
              <a:tblGrid>
                <a:gridCol w="2013149">
                  <a:extLst>
                    <a:ext uri="{9D8B030D-6E8A-4147-A177-3AD203B41FA5}">
                      <a16:colId xmlns:a16="http://schemas.microsoft.com/office/drawing/2014/main" val="1456415834"/>
                    </a:ext>
                  </a:extLst>
                </a:gridCol>
                <a:gridCol w="3076679">
                  <a:extLst>
                    <a:ext uri="{9D8B030D-6E8A-4147-A177-3AD203B41FA5}">
                      <a16:colId xmlns:a16="http://schemas.microsoft.com/office/drawing/2014/main" val="3140546187"/>
                    </a:ext>
                  </a:extLst>
                </a:gridCol>
                <a:gridCol w="2995426">
                  <a:extLst>
                    <a:ext uri="{9D8B030D-6E8A-4147-A177-3AD203B41FA5}">
                      <a16:colId xmlns:a16="http://schemas.microsoft.com/office/drawing/2014/main" val="1775159811"/>
                    </a:ext>
                  </a:extLst>
                </a:gridCol>
                <a:gridCol w="2995426">
                  <a:extLst>
                    <a:ext uri="{9D8B030D-6E8A-4147-A177-3AD203B41FA5}">
                      <a16:colId xmlns:a16="http://schemas.microsoft.com/office/drawing/2014/main" val="3495552507"/>
                    </a:ext>
                  </a:extLst>
                </a:gridCol>
              </a:tblGrid>
              <a:tr h="967989">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סוג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תיאור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תפקוד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התאמת המבנה לתפקוד</a:t>
                      </a:r>
                    </a:p>
                  </a:txBody>
                  <a:tcPr anchor="ctr">
                    <a:solidFill>
                      <a:srgbClr val="12B4BC"/>
                    </a:solidFill>
                  </a:tcPr>
                </a:tc>
                <a:extLst>
                  <a:ext uri="{0D108BD9-81ED-4DB2-BD59-A6C34878D82A}">
                    <a16:rowId xmlns:a16="http://schemas.microsoft.com/office/drawing/2014/main" val="1194121837"/>
                  </a:ext>
                </a:extLst>
              </a:tr>
              <a:tr h="4895256">
                <a:tc>
                  <a:txBody>
                    <a:bodyPr/>
                    <a:lstStyle/>
                    <a:p>
                      <a:pPr marL="0" algn="r" defTabSz="914400" rtl="1" eaLnBrk="1" latinLnBrk="0" hangingPunct="1"/>
                      <a:r>
                        <a:rPr lang="he-IL" sz="2400" b="0" kern="1200" dirty="0">
                          <a:solidFill>
                            <a:schemeClr val="tx1"/>
                          </a:solidFill>
                          <a:latin typeface="Varela Round" panose="00000500000000000000" pitchFamily="2" charset="-79"/>
                          <a:ea typeface="+mn-ea"/>
                          <a:cs typeface="Varela Round" panose="00000500000000000000" pitchFamily="2" charset="-79"/>
                        </a:rPr>
                        <a:t>   תא שריר</a:t>
                      </a: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algn="r" defTabSz="914400" rtl="1" eaLnBrk="1" latinLnBrk="0" hangingPunct="1"/>
                      <a:endParaRPr lang="he-IL" sz="2400" b="0" kern="1200" dirty="0">
                        <a:solidFill>
                          <a:schemeClr val="tx1"/>
                        </a:solidFill>
                        <a:latin typeface="Varela Round" panose="00000500000000000000" pitchFamily="2" charset="-79"/>
                        <a:ea typeface="+mn-ea"/>
                        <a:cs typeface="Varela Round" panose="00000500000000000000" pitchFamily="2" charset="-79"/>
                      </a:endParaRPr>
                    </a:p>
                  </a:txBody>
                  <a:tcPr/>
                </a:tc>
                <a:tc>
                  <a:txBody>
                    <a:bodyPr/>
                    <a:lstStyle/>
                    <a:p>
                      <a:pPr marL="0" indent="0" algn="r" defTabSz="914400" rtl="1" eaLnBrk="1" latinLnBrk="0" hangingPunct="1">
                        <a:buFont typeface="Arial" panose="020B0604020202020204" pitchFamily="34" charset="0"/>
                        <a:buNone/>
                      </a:pPr>
                      <a:r>
                        <a:rPr lang="he-IL" sz="2400" b="0" kern="1200" dirty="0">
                          <a:solidFill>
                            <a:schemeClr val="tx1"/>
                          </a:solidFill>
                          <a:latin typeface="Varela Round" panose="00000500000000000000" pitchFamily="2" charset="-79"/>
                          <a:ea typeface="+mn-ea"/>
                          <a:cs typeface="Varela Round" panose="00000500000000000000" pitchFamily="2" charset="-79"/>
                        </a:rPr>
                        <a:t>מבנה מאורך המכיל סיבים אלסטיים. </a:t>
                      </a:r>
                    </a:p>
                    <a:p>
                      <a:pPr marL="0" indent="0" algn="r" defTabSz="914400" rtl="1" eaLnBrk="1" latinLnBrk="0" hangingPunct="1">
                        <a:buFont typeface="Arial" panose="020B0604020202020204" pitchFamily="34" charset="0"/>
                        <a:buNone/>
                      </a:pPr>
                      <a:endParaRPr lang="he-IL" sz="2400" b="0" kern="1200" dirty="0">
                        <a:solidFill>
                          <a:schemeClr val="tx1"/>
                        </a:solidFill>
                        <a:latin typeface="Varela Round" panose="00000500000000000000" pitchFamily="2" charset="-79"/>
                        <a:ea typeface="+mn-ea"/>
                        <a:cs typeface="Varela Round" panose="00000500000000000000" pitchFamily="2" charset="-79"/>
                      </a:endParaRPr>
                    </a:p>
                    <a:p>
                      <a:pPr marL="0" indent="0" algn="r" defTabSz="914400" rtl="1" eaLnBrk="1" latinLnBrk="0" hangingPunct="1">
                        <a:buFont typeface="Arial" panose="020B0604020202020204" pitchFamily="34" charset="0"/>
                        <a:buNone/>
                      </a:pPr>
                      <a:r>
                        <a:rPr lang="he-IL" sz="2400" b="0" kern="1200" dirty="0">
                          <a:solidFill>
                            <a:schemeClr val="tx1"/>
                          </a:solidFill>
                          <a:latin typeface="Varela Round" panose="00000500000000000000" pitchFamily="2" charset="-79"/>
                          <a:ea typeface="+mn-ea"/>
                          <a:cs typeface="Varela Round" panose="00000500000000000000" pitchFamily="2" charset="-79"/>
                        </a:rPr>
                        <a:t>בכל תא שריר כמות רבה של מיטוכונדריה.</a:t>
                      </a:r>
                    </a:p>
                    <a:p>
                      <a:pPr marL="0" indent="0" algn="r" defTabSz="914400" rtl="1" eaLnBrk="1" latinLnBrk="0" hangingPunct="1">
                        <a:buFont typeface="Arial" panose="020B0604020202020204" pitchFamily="34" charset="0"/>
                        <a:buNone/>
                      </a:pPr>
                      <a:endParaRPr lang="he-IL" sz="2400" b="0" kern="1200" dirty="0">
                        <a:solidFill>
                          <a:schemeClr val="tx1"/>
                        </a:solidFill>
                        <a:latin typeface="Varela Round" panose="00000500000000000000" pitchFamily="2" charset="-79"/>
                        <a:ea typeface="+mn-ea"/>
                        <a:cs typeface="Varela Round" panose="00000500000000000000" pitchFamily="2" charset="-79"/>
                      </a:endParaRPr>
                    </a:p>
                  </a:txBody>
                  <a:tcPr/>
                </a:tc>
                <a:tc>
                  <a:txBody>
                    <a:bodyPr/>
                    <a:lstStyle/>
                    <a:p>
                      <a:pPr algn="r" rtl="1"/>
                      <a:r>
                        <a:rPr lang="he-IL" sz="2400" b="0" dirty="0">
                          <a:solidFill>
                            <a:schemeClr val="tx1"/>
                          </a:solidFill>
                          <a:latin typeface="Varela Round" panose="00000500000000000000" pitchFamily="2" charset="-79"/>
                          <a:cs typeface="Varela Round" panose="00000500000000000000" pitchFamily="2" charset="-79"/>
                        </a:rPr>
                        <a:t>מתכווץ ומתרפה</a:t>
                      </a:r>
                    </a:p>
                    <a:p>
                      <a:pPr algn="r" rtl="1"/>
                      <a:endParaRPr lang="he-IL" sz="2400" b="0" dirty="0">
                        <a:solidFill>
                          <a:schemeClr val="tx1"/>
                        </a:solidFill>
                        <a:latin typeface="Varela Round" panose="00000500000000000000" pitchFamily="2" charset="-79"/>
                        <a:cs typeface="Varela Round" panose="00000500000000000000" pitchFamily="2" charset="-79"/>
                      </a:endParaRPr>
                    </a:p>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tc>
                <a:tc>
                  <a:txBody>
                    <a:bodyPr/>
                    <a:lstStyle/>
                    <a:p>
                      <a:pPr algn="r" rtl="1"/>
                      <a:r>
                        <a:rPr lang="he-IL" sz="2400" b="0" kern="1200" dirty="0">
                          <a:solidFill>
                            <a:schemeClr val="tx1"/>
                          </a:solidFill>
                          <a:latin typeface="Varela Round" panose="00000500000000000000" pitchFamily="2" charset="-79"/>
                          <a:ea typeface="+mn-ea"/>
                          <a:cs typeface="Varela Round" panose="00000500000000000000" pitchFamily="2" charset="-79"/>
                        </a:rPr>
                        <a:t>בזכות</a:t>
                      </a:r>
                      <a:r>
                        <a:rPr lang="he-IL" sz="2400" b="0" kern="1200" baseline="0" dirty="0">
                          <a:solidFill>
                            <a:schemeClr val="tx1"/>
                          </a:solidFill>
                          <a:latin typeface="Varela Round" panose="00000500000000000000" pitchFamily="2" charset="-79"/>
                          <a:ea typeface="+mn-ea"/>
                          <a:cs typeface="Varela Round" panose="00000500000000000000" pitchFamily="2" charset="-79"/>
                        </a:rPr>
                        <a:t> </a:t>
                      </a:r>
                      <a:r>
                        <a:rPr lang="he-IL" sz="2400" b="0" kern="1200" dirty="0">
                          <a:solidFill>
                            <a:schemeClr val="tx1"/>
                          </a:solidFill>
                          <a:latin typeface="Varela Round" panose="00000500000000000000" pitchFamily="2" charset="-79"/>
                          <a:ea typeface="+mn-ea"/>
                          <a:cs typeface="Varela Round" panose="00000500000000000000" pitchFamily="2" charset="-79"/>
                        </a:rPr>
                        <a:t>הסיבים האלסטיים התא מסוגל להתכווץ ולהימתח.</a:t>
                      </a:r>
                    </a:p>
                    <a:p>
                      <a:pPr algn="r" rtl="1"/>
                      <a:r>
                        <a:rPr lang="he-IL" sz="2400" b="0" kern="1200" dirty="0">
                          <a:solidFill>
                            <a:schemeClr val="tx1"/>
                          </a:solidFill>
                          <a:latin typeface="Varela Round" panose="00000500000000000000" pitchFamily="2" charset="-79"/>
                          <a:ea typeface="+mn-ea"/>
                          <a:cs typeface="Varela Round" panose="00000500000000000000" pitchFamily="2" charset="-79"/>
                        </a:rPr>
                        <a:t>בזכות כמות המיטוכונדריה הרבה, יש מספיק אנרגיה לתא לבצע את פעולות ההתכווצות</a:t>
                      </a:r>
                    </a:p>
                  </a:txBody>
                  <a:tcPr/>
                </a:tc>
                <a:extLst>
                  <a:ext uri="{0D108BD9-81ED-4DB2-BD59-A6C34878D82A}">
                    <a16:rowId xmlns:a16="http://schemas.microsoft.com/office/drawing/2014/main" val="3278032429"/>
                  </a:ext>
                </a:extLst>
              </a:tr>
            </a:tbl>
          </a:graphicData>
        </a:graphic>
      </p:graphicFrame>
      <p:pic>
        <p:nvPicPr>
          <p:cNvPr id="10" name="1min_final" descr="1min_final">
            <a:hlinkClick r:id="" action="ppaction://media"/>
            <a:extLst>
              <a:ext uri="{FF2B5EF4-FFF2-40B4-BE49-F238E27FC236}">
                <a16:creationId xmlns:a16="http://schemas.microsoft.com/office/drawing/2014/main" id="{887D8528-EC84-48C6-B1DE-A0772CAB821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0227" y="240647"/>
            <a:ext cx="1540938" cy="549601"/>
          </a:xfrm>
          <a:prstGeom prst="rect">
            <a:avLst/>
          </a:prstGeom>
        </p:spPr>
      </p:pic>
      <p:pic>
        <p:nvPicPr>
          <p:cNvPr id="9" name="Picture 6" descr="Muscle cells">
            <a:extLst>
              <a:ext uri="{FF2B5EF4-FFF2-40B4-BE49-F238E27FC236}">
                <a16:creationId xmlns:a16="http://schemas.microsoft.com/office/drawing/2014/main" id="{81004DDA-447C-404A-849F-6F14401AC3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1017" y="2878381"/>
            <a:ext cx="1719137" cy="188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4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BAFD331B-BC62-4E41-ADA5-BCBA0DDE9DE4}"/>
              </a:ext>
            </a:extLst>
          </p:cNvPr>
          <p:cNvSpPr>
            <a:spLocks noGrp="1"/>
          </p:cNvSpPr>
          <p:nvPr>
            <p:ph sz="quarter" idx="4"/>
          </p:nvPr>
        </p:nvSpPr>
        <p:spPr>
          <a:xfrm>
            <a:off x="597304" y="1101210"/>
            <a:ext cx="11161453" cy="4062435"/>
          </a:xfrm>
        </p:spPr>
        <p:txBody>
          <a:bodyPr>
            <a:normAutofit fontScale="92500" lnSpcReduction="10000"/>
          </a:bodyPr>
          <a:lstStyle/>
          <a:p>
            <a:pPr marL="0" lvl="0" indent="0">
              <a:lnSpc>
                <a:spcPct val="150000"/>
              </a:lnSpc>
              <a:buNone/>
            </a:pPr>
            <a:r>
              <a:rPr lang="he-IL" b="1" dirty="0"/>
              <a:t>על מנת לפתור בעיות בריאותיות, מדענים מנסים ליצור תאי דם אדומים מלאכותיים.  איזו יכולת </a:t>
            </a:r>
            <a:r>
              <a:rPr lang="he-IL" b="1" dirty="0">
                <a:solidFill>
                  <a:schemeClr val="accent2"/>
                </a:solidFill>
              </a:rPr>
              <a:t>חייבת</a:t>
            </a:r>
            <a:r>
              <a:rPr lang="he-IL" b="1" dirty="0"/>
              <a:t> להיות לתאים אלה?  </a:t>
            </a:r>
            <a:endParaRPr lang="en-US" dirty="0"/>
          </a:p>
          <a:p>
            <a:pPr lvl="0">
              <a:lnSpc>
                <a:spcPct val="150000"/>
              </a:lnSpc>
            </a:pPr>
            <a:endParaRPr lang="he-IL" dirty="0"/>
          </a:p>
          <a:p>
            <a:pPr marL="514350" lvl="0" indent="-514350">
              <a:lnSpc>
                <a:spcPct val="150000"/>
              </a:lnSpc>
              <a:buAutoNum type="arabicPeriod"/>
            </a:pPr>
            <a:r>
              <a:rPr lang="he-IL" dirty="0"/>
              <a:t>יכולת לתקוף פולשים זרים שחדרו לגוף</a:t>
            </a:r>
          </a:p>
          <a:p>
            <a:pPr marL="514350" lvl="0" indent="-514350">
              <a:lnSpc>
                <a:spcPct val="150000"/>
              </a:lnSpc>
              <a:buAutoNum type="arabicPeriod"/>
            </a:pPr>
            <a:r>
              <a:rPr lang="he-IL" dirty="0"/>
              <a:t>יכולת להוביל חמצן</a:t>
            </a:r>
            <a:endParaRPr lang="en-US" dirty="0"/>
          </a:p>
          <a:p>
            <a:pPr marL="0" lvl="0" indent="0">
              <a:lnSpc>
                <a:spcPct val="150000"/>
              </a:lnSpc>
              <a:buNone/>
            </a:pPr>
            <a:r>
              <a:rPr lang="he-IL" dirty="0"/>
              <a:t>3.   יכולת להעביר הורמונים ומומסים אחרים</a:t>
            </a:r>
            <a:endParaRPr lang="en-US" dirty="0"/>
          </a:p>
          <a:p>
            <a:pPr marL="0" lvl="0" indent="0">
              <a:lnSpc>
                <a:spcPct val="150000"/>
              </a:lnSpc>
              <a:buNone/>
            </a:pPr>
            <a:r>
              <a:rPr lang="he-IL" dirty="0"/>
              <a:t>4.   יכולת לייצר נוגדנים</a:t>
            </a:r>
            <a:endParaRPr lang="en-US" dirty="0"/>
          </a:p>
          <a:p>
            <a:pPr>
              <a:lnSpc>
                <a:spcPct val="150000"/>
              </a:lnSpc>
            </a:pPr>
            <a:endParaRPr lang="he-IL" dirty="0"/>
          </a:p>
        </p:txBody>
      </p:sp>
      <p:sp>
        <p:nvSpPr>
          <p:cNvPr id="3" name="כותרת 2">
            <a:extLst>
              <a:ext uri="{FF2B5EF4-FFF2-40B4-BE49-F238E27FC236}">
                <a16:creationId xmlns:a16="http://schemas.microsoft.com/office/drawing/2014/main" id="{DD9FA2FF-A4E1-4674-8620-9DFC2A8E04ED}"/>
              </a:ext>
            </a:extLst>
          </p:cNvPr>
          <p:cNvSpPr>
            <a:spLocks noGrp="1"/>
          </p:cNvSpPr>
          <p:nvPr>
            <p:ph type="title"/>
          </p:nvPr>
        </p:nvSpPr>
        <p:spPr/>
        <p:txBody>
          <a:bodyPr/>
          <a:lstStyle/>
          <a:p>
            <a:r>
              <a:rPr lang="he-IL" dirty="0"/>
              <a:t>תרגול</a:t>
            </a:r>
          </a:p>
        </p:txBody>
      </p:sp>
      <p:pic>
        <p:nvPicPr>
          <p:cNvPr id="5" name="Picture 2" descr="Red blood cells background Premium Vector">
            <a:extLst>
              <a:ext uri="{FF2B5EF4-FFF2-40B4-BE49-F238E27FC236}">
                <a16:creationId xmlns:a16="http://schemas.microsoft.com/office/drawing/2014/main" id="{F3D980EE-46AC-4C09-8589-6D0E9792A3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2210" y="2900808"/>
            <a:ext cx="3457017" cy="1883110"/>
          </a:xfrm>
          <a:prstGeom prst="rect">
            <a:avLst/>
          </a:prstGeom>
          <a:noFill/>
          <a:extLst>
            <a:ext uri="{909E8E84-426E-40DD-AFC4-6F175D3DCCD1}">
              <a14:hiddenFill xmlns:a14="http://schemas.microsoft.com/office/drawing/2010/main">
                <a:solidFill>
                  <a:srgbClr val="FFFFFF"/>
                </a:solidFill>
              </a14:hiddenFill>
            </a:ext>
          </a:extLst>
        </p:spPr>
      </p:pic>
      <p:pic>
        <p:nvPicPr>
          <p:cNvPr id="6" name="1min_final" descr="1min_final">
            <a:hlinkClick r:id="" action="ppaction://media"/>
            <a:extLst>
              <a:ext uri="{FF2B5EF4-FFF2-40B4-BE49-F238E27FC236}">
                <a16:creationId xmlns:a16="http://schemas.microsoft.com/office/drawing/2014/main" id="{EC6E0C2B-025E-4292-A7E8-C1F475615D9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996585" y="327744"/>
            <a:ext cx="1540938" cy="549601"/>
          </a:xfrm>
          <a:prstGeom prst="rect">
            <a:avLst/>
          </a:prstGeom>
        </p:spPr>
      </p:pic>
      <p:sp>
        <p:nvSpPr>
          <p:cNvPr id="7" name="אליפסה 6">
            <a:extLst>
              <a:ext uri="{FF2B5EF4-FFF2-40B4-BE49-F238E27FC236}">
                <a16:creationId xmlns:a16="http://schemas.microsoft.com/office/drawing/2014/main" id="{24EB7193-DC07-4DD8-96BF-5F7CC646354E}"/>
              </a:ext>
            </a:extLst>
          </p:cNvPr>
          <p:cNvSpPr/>
          <p:nvPr/>
        </p:nvSpPr>
        <p:spPr>
          <a:xfrm>
            <a:off x="10881463" y="0"/>
            <a:ext cx="1117600" cy="92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t>1</a:t>
            </a:r>
          </a:p>
        </p:txBody>
      </p:sp>
    </p:spTree>
    <p:extLst>
      <p:ext uri="{BB962C8B-B14F-4D97-AF65-F5344CB8AC3E}">
        <p14:creationId xmlns:p14="http://schemas.microsoft.com/office/powerpoint/2010/main" val="8094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BAFD331B-BC62-4E41-ADA5-BCBA0DDE9DE4}"/>
              </a:ext>
            </a:extLst>
          </p:cNvPr>
          <p:cNvSpPr>
            <a:spLocks noGrp="1"/>
          </p:cNvSpPr>
          <p:nvPr>
            <p:ph sz="quarter" idx="4"/>
          </p:nvPr>
        </p:nvSpPr>
        <p:spPr>
          <a:xfrm>
            <a:off x="515273" y="1397782"/>
            <a:ext cx="11161453" cy="4062435"/>
          </a:xfrm>
        </p:spPr>
        <p:txBody>
          <a:bodyPr>
            <a:normAutofit fontScale="92500" lnSpcReduction="10000"/>
          </a:bodyPr>
          <a:lstStyle/>
          <a:p>
            <a:pPr marL="0" lvl="0" indent="0">
              <a:lnSpc>
                <a:spcPct val="150000"/>
              </a:lnSpc>
              <a:buNone/>
            </a:pPr>
            <a:r>
              <a:rPr lang="he-IL" b="1" dirty="0"/>
              <a:t>על מנת לפתור בעיות בריאותיות, מדענים מנסים ליצור תאי דם אדומים מלאכותיים.  </a:t>
            </a:r>
            <a:br>
              <a:rPr lang="en-US" b="1" dirty="0"/>
            </a:br>
            <a:r>
              <a:rPr lang="he-IL" b="1" dirty="0"/>
              <a:t>איזו יכולת </a:t>
            </a:r>
            <a:r>
              <a:rPr lang="he-IL" b="1" dirty="0">
                <a:solidFill>
                  <a:schemeClr val="accent2"/>
                </a:solidFill>
              </a:rPr>
              <a:t>חייבת</a:t>
            </a:r>
            <a:r>
              <a:rPr lang="he-IL" b="1" dirty="0"/>
              <a:t> להיות לתאים אלה?  </a:t>
            </a:r>
            <a:endParaRPr lang="en-US" dirty="0"/>
          </a:p>
          <a:p>
            <a:pPr lvl="0">
              <a:lnSpc>
                <a:spcPct val="150000"/>
              </a:lnSpc>
            </a:pPr>
            <a:endParaRPr lang="he-IL" dirty="0"/>
          </a:p>
          <a:p>
            <a:pPr marL="514350" lvl="0" indent="-514350">
              <a:lnSpc>
                <a:spcPct val="150000"/>
              </a:lnSpc>
              <a:buAutoNum type="arabicPeriod"/>
            </a:pPr>
            <a:r>
              <a:rPr lang="he-IL" dirty="0"/>
              <a:t>יכולת לתקוף פולשים זרים שחדרו לגוף</a:t>
            </a:r>
          </a:p>
          <a:p>
            <a:pPr marL="514350" lvl="0" indent="-514350">
              <a:lnSpc>
                <a:spcPct val="150000"/>
              </a:lnSpc>
              <a:buAutoNum type="arabicPeriod"/>
            </a:pPr>
            <a:r>
              <a:rPr lang="he-IL" b="1" dirty="0">
                <a:solidFill>
                  <a:srgbClr val="FF0000"/>
                </a:solidFill>
              </a:rPr>
              <a:t>יכולת להוביל חמצן</a:t>
            </a:r>
            <a:endParaRPr lang="en-US" b="1" dirty="0">
              <a:solidFill>
                <a:srgbClr val="FF0000"/>
              </a:solidFill>
            </a:endParaRPr>
          </a:p>
          <a:p>
            <a:pPr marL="0" lvl="0" indent="0">
              <a:lnSpc>
                <a:spcPct val="150000"/>
              </a:lnSpc>
              <a:buNone/>
            </a:pPr>
            <a:r>
              <a:rPr lang="he-IL" dirty="0"/>
              <a:t>3.   יכולת להעביר הורמונים ומומסים אחרים</a:t>
            </a:r>
            <a:endParaRPr lang="en-US" dirty="0"/>
          </a:p>
          <a:p>
            <a:pPr marL="0" lvl="0" indent="0">
              <a:lnSpc>
                <a:spcPct val="150000"/>
              </a:lnSpc>
              <a:buNone/>
            </a:pPr>
            <a:r>
              <a:rPr lang="he-IL" dirty="0"/>
              <a:t>4.  יכולת לייצר נוגדנים</a:t>
            </a:r>
            <a:endParaRPr lang="en-US" dirty="0"/>
          </a:p>
          <a:p>
            <a:pPr>
              <a:lnSpc>
                <a:spcPct val="150000"/>
              </a:lnSpc>
            </a:pPr>
            <a:endParaRPr lang="he-IL" dirty="0"/>
          </a:p>
        </p:txBody>
      </p:sp>
      <p:sp>
        <p:nvSpPr>
          <p:cNvPr id="3" name="כותרת 2">
            <a:extLst>
              <a:ext uri="{FF2B5EF4-FFF2-40B4-BE49-F238E27FC236}">
                <a16:creationId xmlns:a16="http://schemas.microsoft.com/office/drawing/2014/main" id="{DD9FA2FF-A4E1-4674-8620-9DFC2A8E04ED}"/>
              </a:ext>
            </a:extLst>
          </p:cNvPr>
          <p:cNvSpPr>
            <a:spLocks noGrp="1"/>
          </p:cNvSpPr>
          <p:nvPr>
            <p:ph type="title"/>
          </p:nvPr>
        </p:nvSpPr>
        <p:spPr/>
        <p:txBody>
          <a:bodyPr/>
          <a:lstStyle/>
          <a:p>
            <a:r>
              <a:rPr lang="he-IL" dirty="0"/>
              <a:t>תרגול</a:t>
            </a:r>
          </a:p>
        </p:txBody>
      </p:sp>
      <p:pic>
        <p:nvPicPr>
          <p:cNvPr id="5" name="Picture 2" descr="Red blood cells background Premium Vector">
            <a:extLst>
              <a:ext uri="{FF2B5EF4-FFF2-40B4-BE49-F238E27FC236}">
                <a16:creationId xmlns:a16="http://schemas.microsoft.com/office/drawing/2014/main" id="{F3D980EE-46AC-4C09-8589-6D0E9792A3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2990" y="2537737"/>
            <a:ext cx="3457017" cy="1883110"/>
          </a:xfrm>
          <a:prstGeom prst="rect">
            <a:avLst/>
          </a:prstGeom>
          <a:noFill/>
          <a:extLst>
            <a:ext uri="{909E8E84-426E-40DD-AFC4-6F175D3DCCD1}">
              <a14:hiddenFill xmlns:a14="http://schemas.microsoft.com/office/drawing/2010/main">
                <a:solidFill>
                  <a:srgbClr val="FFFFFF"/>
                </a:solidFill>
              </a14:hiddenFill>
            </a:ext>
          </a:extLst>
        </p:spPr>
      </p:pic>
      <p:sp>
        <p:nvSpPr>
          <p:cNvPr id="6" name="אליפסה 5">
            <a:extLst>
              <a:ext uri="{FF2B5EF4-FFF2-40B4-BE49-F238E27FC236}">
                <a16:creationId xmlns:a16="http://schemas.microsoft.com/office/drawing/2014/main" id="{B5CDB514-6CA9-4C62-B6BF-4EBF0DD49138}"/>
              </a:ext>
            </a:extLst>
          </p:cNvPr>
          <p:cNvSpPr/>
          <p:nvPr/>
        </p:nvSpPr>
        <p:spPr>
          <a:xfrm>
            <a:off x="10908357" y="46923"/>
            <a:ext cx="1117600" cy="92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t>1</a:t>
            </a:r>
          </a:p>
        </p:txBody>
      </p:sp>
    </p:spTree>
    <p:extLst>
      <p:ext uri="{BB962C8B-B14F-4D97-AF65-F5344CB8AC3E}">
        <p14:creationId xmlns:p14="http://schemas.microsoft.com/office/powerpoint/2010/main" val="176205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E40DC6ED-9AA5-4187-BA03-9A4DCECAE92B}"/>
              </a:ext>
            </a:extLst>
          </p:cNvPr>
          <p:cNvSpPr>
            <a:spLocks noGrp="1"/>
          </p:cNvSpPr>
          <p:nvPr>
            <p:ph type="title"/>
          </p:nvPr>
        </p:nvSpPr>
        <p:spPr>
          <a:xfrm>
            <a:off x="863009" y="828546"/>
            <a:ext cx="10648665" cy="720000"/>
          </a:xfrm>
        </p:spPr>
        <p:txBody>
          <a:bodyPr/>
          <a:lstStyle/>
          <a:p>
            <a:r>
              <a:rPr lang="he-IL" sz="3600" dirty="0"/>
              <a:t>תרגול</a:t>
            </a:r>
            <a:br>
              <a:rPr lang="he-IL" sz="2400" dirty="0"/>
            </a:br>
            <a:br>
              <a:rPr lang="he-IL" sz="2400" dirty="0"/>
            </a:br>
            <a:r>
              <a:rPr lang="he-IL" sz="2400" dirty="0"/>
              <a:t>איזו תמונה מתארת באופן מדויק יותר את מבנה התא?</a:t>
            </a:r>
            <a:br>
              <a:rPr lang="he-IL" sz="2400" dirty="0"/>
            </a:br>
            <a:br>
              <a:rPr lang="he-IL" sz="2400" dirty="0"/>
            </a:br>
            <a:r>
              <a:rPr lang="he-IL" sz="2400" dirty="0"/>
              <a:t>תמונה א - תאים בעלי מבנה שטוח        תמונה ב –מבנה  תלת </a:t>
            </a:r>
            <a:r>
              <a:rPr lang="he-IL" sz="2400" dirty="0" err="1"/>
              <a:t>מימדי</a:t>
            </a:r>
            <a:endParaRPr lang="he-IL" sz="2400" dirty="0"/>
          </a:p>
        </p:txBody>
      </p:sp>
      <p:pic>
        <p:nvPicPr>
          <p:cNvPr id="4" name="Picture 2" descr="Animal cell in closer look">
            <a:extLst>
              <a:ext uri="{FF2B5EF4-FFF2-40B4-BE49-F238E27FC236}">
                <a16:creationId xmlns:a16="http://schemas.microsoft.com/office/drawing/2014/main" id="{08F5EFD4-76F0-4B98-AF0D-BBF18AE9D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
          <a:stretch/>
        </p:blipFill>
        <p:spPr bwMode="auto">
          <a:xfrm flipH="1">
            <a:off x="1557512" y="2332138"/>
            <a:ext cx="8389447" cy="4312808"/>
          </a:xfrm>
          <a:prstGeom prst="rect">
            <a:avLst/>
          </a:prstGeom>
          <a:noFill/>
          <a:extLst>
            <a:ext uri="{909E8E84-426E-40DD-AFC4-6F175D3DCCD1}">
              <a14:hiddenFill xmlns:a14="http://schemas.microsoft.com/office/drawing/2010/main">
                <a:solidFill>
                  <a:srgbClr val="FFFFFF"/>
                </a:solidFill>
              </a14:hiddenFill>
            </a:ext>
          </a:extLst>
        </p:spPr>
      </p:pic>
      <p:sp>
        <p:nvSpPr>
          <p:cNvPr id="5" name="אליפסה 4">
            <a:extLst>
              <a:ext uri="{FF2B5EF4-FFF2-40B4-BE49-F238E27FC236}">
                <a16:creationId xmlns:a16="http://schemas.microsoft.com/office/drawing/2014/main" id="{0F55ABF0-C973-49EE-9CD1-F09B04AC42E1}"/>
              </a:ext>
            </a:extLst>
          </p:cNvPr>
          <p:cNvSpPr/>
          <p:nvPr/>
        </p:nvSpPr>
        <p:spPr>
          <a:xfrm>
            <a:off x="11074400" y="120349"/>
            <a:ext cx="1117600" cy="92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t>2</a:t>
            </a:r>
          </a:p>
        </p:txBody>
      </p:sp>
    </p:spTree>
    <p:extLst>
      <p:ext uri="{BB962C8B-B14F-4D97-AF65-F5344CB8AC3E}">
        <p14:creationId xmlns:p14="http://schemas.microsoft.com/office/powerpoint/2010/main" val="400649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E40DC6ED-9AA5-4187-BA03-9A4DCECAE92B}"/>
              </a:ext>
            </a:extLst>
          </p:cNvPr>
          <p:cNvSpPr>
            <a:spLocks noGrp="1"/>
          </p:cNvSpPr>
          <p:nvPr>
            <p:ph type="title"/>
          </p:nvPr>
        </p:nvSpPr>
        <p:spPr>
          <a:xfrm>
            <a:off x="885727" y="828630"/>
            <a:ext cx="10648665" cy="720000"/>
          </a:xfrm>
        </p:spPr>
        <p:txBody>
          <a:bodyPr/>
          <a:lstStyle/>
          <a:p>
            <a:r>
              <a:rPr lang="he-IL" sz="3200" dirty="0"/>
              <a:t>תרגול</a:t>
            </a:r>
            <a:br>
              <a:rPr lang="he-IL" sz="2400" dirty="0"/>
            </a:br>
            <a:br>
              <a:rPr lang="he-IL" sz="2400" dirty="0"/>
            </a:br>
            <a:r>
              <a:rPr lang="he-IL" sz="2400" dirty="0"/>
              <a:t>איזו תמונה מתארת באופן מדויק יותר את מבנה התא?</a:t>
            </a:r>
            <a:br>
              <a:rPr lang="he-IL" sz="2400" dirty="0"/>
            </a:br>
            <a:br>
              <a:rPr lang="he-IL" sz="2400" dirty="0"/>
            </a:br>
            <a:r>
              <a:rPr lang="he-IL" sz="2400" dirty="0"/>
              <a:t>תמונה א - תאים בעלי מבנה שטוח        </a:t>
            </a:r>
            <a:r>
              <a:rPr lang="he-IL" sz="2400" dirty="0">
                <a:solidFill>
                  <a:srgbClr val="FF0000"/>
                </a:solidFill>
              </a:rPr>
              <a:t>תמונה ב –מבנה  תלת </a:t>
            </a:r>
            <a:r>
              <a:rPr lang="he-IL" sz="2400" dirty="0" err="1">
                <a:solidFill>
                  <a:srgbClr val="FF0000"/>
                </a:solidFill>
              </a:rPr>
              <a:t>מימדי</a:t>
            </a:r>
            <a:endParaRPr lang="he-IL" sz="2400" dirty="0">
              <a:solidFill>
                <a:srgbClr val="FF0000"/>
              </a:solidFill>
            </a:endParaRPr>
          </a:p>
        </p:txBody>
      </p:sp>
      <p:pic>
        <p:nvPicPr>
          <p:cNvPr id="4" name="Picture 2" descr="Animal cell in closer look">
            <a:extLst>
              <a:ext uri="{FF2B5EF4-FFF2-40B4-BE49-F238E27FC236}">
                <a16:creationId xmlns:a16="http://schemas.microsoft.com/office/drawing/2014/main" id="{08F5EFD4-76F0-4B98-AF0D-BBF18AE9D0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
          <a:stretch/>
        </p:blipFill>
        <p:spPr bwMode="auto">
          <a:xfrm flipH="1">
            <a:off x="1907135" y="2332138"/>
            <a:ext cx="8389447" cy="4312808"/>
          </a:xfrm>
          <a:prstGeom prst="rect">
            <a:avLst/>
          </a:prstGeom>
          <a:noFill/>
          <a:extLst>
            <a:ext uri="{909E8E84-426E-40DD-AFC4-6F175D3DCCD1}">
              <a14:hiddenFill xmlns:a14="http://schemas.microsoft.com/office/drawing/2010/main">
                <a:solidFill>
                  <a:srgbClr val="FFFFFF"/>
                </a:solidFill>
              </a14:hiddenFill>
            </a:ext>
          </a:extLst>
        </p:spPr>
      </p:pic>
      <p:pic>
        <p:nvPicPr>
          <p:cNvPr id="6" name="גרפיקה 5" descr="סימן ביקורת">
            <a:extLst>
              <a:ext uri="{FF2B5EF4-FFF2-40B4-BE49-F238E27FC236}">
                <a16:creationId xmlns:a16="http://schemas.microsoft.com/office/drawing/2014/main" id="{5DD1187F-2C60-4CCF-AD8E-D35713FCFD2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8143" y="3428999"/>
            <a:ext cx="1520371" cy="1520371"/>
          </a:xfrm>
          <a:prstGeom prst="rect">
            <a:avLst/>
          </a:prstGeom>
        </p:spPr>
      </p:pic>
      <p:sp>
        <p:nvSpPr>
          <p:cNvPr id="7" name="אליפסה 6">
            <a:extLst>
              <a:ext uri="{FF2B5EF4-FFF2-40B4-BE49-F238E27FC236}">
                <a16:creationId xmlns:a16="http://schemas.microsoft.com/office/drawing/2014/main" id="{C268B231-4E01-47DA-8ED6-0C4DD6482AD7}"/>
              </a:ext>
            </a:extLst>
          </p:cNvPr>
          <p:cNvSpPr/>
          <p:nvPr/>
        </p:nvSpPr>
        <p:spPr>
          <a:xfrm>
            <a:off x="10975592" y="0"/>
            <a:ext cx="1117600" cy="92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t>2</a:t>
            </a:r>
          </a:p>
        </p:txBody>
      </p:sp>
    </p:spTree>
    <p:extLst>
      <p:ext uri="{BB962C8B-B14F-4D97-AF65-F5344CB8AC3E}">
        <p14:creationId xmlns:p14="http://schemas.microsoft.com/office/powerpoint/2010/main" val="170688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636C2052-C262-4D85-B7B0-87A0E50FFF9E}"/>
              </a:ext>
            </a:extLst>
          </p:cNvPr>
          <p:cNvSpPr>
            <a:spLocks noGrp="1"/>
          </p:cNvSpPr>
          <p:nvPr>
            <p:ph sz="quarter" idx="4"/>
          </p:nvPr>
        </p:nvSpPr>
        <p:spPr>
          <a:xfrm>
            <a:off x="224987" y="1397782"/>
            <a:ext cx="11161453" cy="4062435"/>
          </a:xfrm>
        </p:spPr>
        <p:txBody>
          <a:bodyPr>
            <a:normAutofit/>
          </a:bodyPr>
          <a:lstStyle/>
          <a:p>
            <a:pPr marL="0" indent="0">
              <a:lnSpc>
                <a:spcPct val="150000"/>
              </a:lnSpc>
              <a:buNone/>
            </a:pPr>
            <a:r>
              <a:rPr lang="he-IL" dirty="0"/>
              <a:t>למרות השוני (במבנה ובתפקוד) בין התאים השונים, </a:t>
            </a:r>
          </a:p>
          <a:p>
            <a:pPr marL="0" indent="0">
              <a:lnSpc>
                <a:spcPct val="150000"/>
              </a:lnSpc>
              <a:buNone/>
            </a:pPr>
            <a:r>
              <a:rPr lang="he-IL" dirty="0"/>
              <a:t>כל התאים דומים </a:t>
            </a:r>
            <a:r>
              <a:rPr lang="he-IL" u="sng" dirty="0"/>
              <a:t>במבנה הבסיסי</a:t>
            </a:r>
            <a:r>
              <a:rPr lang="he-IL" dirty="0"/>
              <a:t> שלהם. </a:t>
            </a:r>
          </a:p>
          <a:p>
            <a:pPr marL="0" indent="0">
              <a:lnSpc>
                <a:spcPct val="150000"/>
              </a:lnSpc>
              <a:buNone/>
            </a:pPr>
            <a:endParaRPr lang="he-IL" dirty="0"/>
          </a:p>
          <a:p>
            <a:pPr marL="0" indent="0">
              <a:lnSpc>
                <a:spcPct val="150000"/>
              </a:lnSpc>
              <a:buNone/>
            </a:pPr>
            <a:r>
              <a:rPr lang="he-IL" dirty="0"/>
              <a:t>הסבירו טענה זו. </a:t>
            </a:r>
          </a:p>
          <a:p>
            <a:pPr marL="0" indent="0">
              <a:lnSpc>
                <a:spcPct val="150000"/>
              </a:lnSpc>
              <a:buNone/>
            </a:pPr>
            <a:endParaRPr lang="he-IL" dirty="0"/>
          </a:p>
          <a:p>
            <a:pPr marL="0" indent="0" algn="ctr">
              <a:lnSpc>
                <a:spcPct val="150000"/>
              </a:lnSpc>
              <a:buNone/>
            </a:pPr>
            <a:endParaRPr lang="he-IL" b="1" dirty="0">
              <a:solidFill>
                <a:srgbClr val="FF0000"/>
              </a:solidFill>
            </a:endParaRPr>
          </a:p>
        </p:txBody>
      </p:sp>
      <p:sp>
        <p:nvSpPr>
          <p:cNvPr id="3" name="כותרת 2">
            <a:extLst>
              <a:ext uri="{FF2B5EF4-FFF2-40B4-BE49-F238E27FC236}">
                <a16:creationId xmlns:a16="http://schemas.microsoft.com/office/drawing/2014/main" id="{F0D2C93B-2B0D-4787-8B15-03CA2E911124}"/>
              </a:ext>
            </a:extLst>
          </p:cNvPr>
          <p:cNvSpPr>
            <a:spLocks noGrp="1"/>
          </p:cNvSpPr>
          <p:nvPr>
            <p:ph type="title"/>
          </p:nvPr>
        </p:nvSpPr>
        <p:spPr>
          <a:xfrm>
            <a:off x="1584234" y="402270"/>
            <a:ext cx="9802206" cy="720000"/>
          </a:xfrm>
        </p:spPr>
        <p:txBody>
          <a:bodyPr/>
          <a:lstStyle/>
          <a:p>
            <a:r>
              <a:rPr lang="he-IL" dirty="0"/>
              <a:t>תרגול</a:t>
            </a:r>
          </a:p>
        </p:txBody>
      </p:sp>
      <p:pic>
        <p:nvPicPr>
          <p:cNvPr id="5" name="1min_final" descr="1min_final">
            <a:hlinkClick r:id="" action="ppaction://media"/>
            <a:extLst>
              <a:ext uri="{FF2B5EF4-FFF2-40B4-BE49-F238E27FC236}">
                <a16:creationId xmlns:a16="http://schemas.microsoft.com/office/drawing/2014/main" id="{0D5B93DE-E863-4F69-8DDC-DA242E0AF93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54157" y="487469"/>
            <a:ext cx="1540938" cy="549601"/>
          </a:xfrm>
          <a:prstGeom prst="rect">
            <a:avLst/>
          </a:prstGeom>
        </p:spPr>
      </p:pic>
      <p:sp>
        <p:nvSpPr>
          <p:cNvPr id="6" name="אליפסה 5">
            <a:extLst>
              <a:ext uri="{FF2B5EF4-FFF2-40B4-BE49-F238E27FC236}">
                <a16:creationId xmlns:a16="http://schemas.microsoft.com/office/drawing/2014/main" id="{99D06492-1C20-445F-9DAD-7EB1F1A82763}"/>
              </a:ext>
            </a:extLst>
          </p:cNvPr>
          <p:cNvSpPr/>
          <p:nvPr/>
        </p:nvSpPr>
        <p:spPr>
          <a:xfrm>
            <a:off x="10908357" y="108156"/>
            <a:ext cx="1117600" cy="92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t>3</a:t>
            </a:r>
          </a:p>
        </p:txBody>
      </p:sp>
    </p:spTree>
    <p:extLst>
      <p:ext uri="{BB962C8B-B14F-4D97-AF65-F5344CB8AC3E}">
        <p14:creationId xmlns:p14="http://schemas.microsoft.com/office/powerpoint/2010/main" val="6991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73DB0DD5-7B79-4FFB-96BD-D2D57A8C16F0}"/>
              </a:ext>
            </a:extLst>
          </p:cNvPr>
          <p:cNvSpPr>
            <a:spLocks noGrp="1"/>
          </p:cNvSpPr>
          <p:nvPr>
            <p:ph sz="quarter" idx="4"/>
          </p:nvPr>
        </p:nvSpPr>
        <p:spPr>
          <a:xfrm>
            <a:off x="420414" y="1164706"/>
            <a:ext cx="11690173" cy="4062435"/>
          </a:xfrm>
        </p:spPr>
        <p:txBody>
          <a:bodyPr>
            <a:normAutofit/>
          </a:bodyPr>
          <a:lstStyle/>
          <a:p>
            <a:r>
              <a:rPr lang="he-IL" sz="2800" dirty="0"/>
              <a:t>נזכיר כי כל היצורים החיים בנויים מתאים.</a:t>
            </a:r>
          </a:p>
          <a:p>
            <a:endParaRPr lang="he-IL" sz="2800" dirty="0"/>
          </a:p>
          <a:p>
            <a:r>
              <a:rPr lang="he-IL" sz="2800" dirty="0"/>
              <a:t>נזכיר במה מתבטאת האחידות במבנה התאים  ונרחיב על השוני במבנה התאים.</a:t>
            </a:r>
          </a:p>
          <a:p>
            <a:endParaRPr lang="he-IL" sz="2800" dirty="0"/>
          </a:p>
          <a:p>
            <a:r>
              <a:rPr lang="he-IL" sz="2800" dirty="0"/>
              <a:t>נכיר סוגים שונים של תאים השונים במבנה ובתפקוד שלהם.</a:t>
            </a:r>
          </a:p>
          <a:p>
            <a:endParaRPr lang="he-IL" sz="2800" dirty="0"/>
          </a:p>
          <a:p>
            <a:r>
              <a:rPr lang="he-IL" sz="2800" dirty="0"/>
              <a:t>נראה כי מבנה התא מותאם לתפקודו.</a:t>
            </a:r>
          </a:p>
        </p:txBody>
      </p:sp>
      <p:sp>
        <p:nvSpPr>
          <p:cNvPr id="5" name="כותרת 4">
            <a:extLst>
              <a:ext uri="{FF2B5EF4-FFF2-40B4-BE49-F238E27FC236}">
                <a16:creationId xmlns:a16="http://schemas.microsoft.com/office/drawing/2014/main" id="{E6C009E5-8899-42BA-B385-6B97E08DD552}"/>
              </a:ext>
            </a:extLst>
          </p:cNvPr>
          <p:cNvSpPr>
            <a:spLocks noGrp="1"/>
          </p:cNvSpPr>
          <p:nvPr>
            <p:ph type="title"/>
          </p:nvPr>
        </p:nvSpPr>
        <p:spPr/>
        <p:txBody>
          <a:bodyPr/>
          <a:lstStyle/>
          <a:p>
            <a:r>
              <a:rPr lang="he-IL" dirty="0"/>
              <a:t>מה נלמד היום</a:t>
            </a:r>
          </a:p>
        </p:txBody>
      </p:sp>
    </p:spTree>
    <p:extLst>
      <p:ext uri="{BB962C8B-B14F-4D97-AF65-F5344CB8AC3E}">
        <p14:creationId xmlns:p14="http://schemas.microsoft.com/office/powerpoint/2010/main" val="136665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636C2052-C262-4D85-B7B0-87A0E50FFF9E}"/>
              </a:ext>
            </a:extLst>
          </p:cNvPr>
          <p:cNvSpPr>
            <a:spLocks noGrp="1"/>
          </p:cNvSpPr>
          <p:nvPr>
            <p:ph sz="quarter" idx="4"/>
          </p:nvPr>
        </p:nvSpPr>
        <p:spPr>
          <a:xfrm>
            <a:off x="224987" y="1122270"/>
            <a:ext cx="11161453" cy="4062435"/>
          </a:xfrm>
        </p:spPr>
        <p:txBody>
          <a:bodyPr>
            <a:normAutofit/>
          </a:bodyPr>
          <a:lstStyle/>
          <a:p>
            <a:pPr marL="0" indent="0">
              <a:lnSpc>
                <a:spcPct val="150000"/>
              </a:lnSpc>
              <a:buNone/>
            </a:pPr>
            <a:r>
              <a:rPr lang="he-IL" dirty="0"/>
              <a:t>למרות השוני (במבנה ובתפקוד) בין התאים השונים, כל התאים דומים </a:t>
            </a:r>
            <a:r>
              <a:rPr lang="he-IL" u="sng" dirty="0"/>
              <a:t>במבנה הבסיסי</a:t>
            </a:r>
            <a:r>
              <a:rPr lang="he-IL" dirty="0"/>
              <a:t> שלהם.  הסבירו טענה זו. </a:t>
            </a:r>
          </a:p>
        </p:txBody>
      </p:sp>
      <p:sp>
        <p:nvSpPr>
          <p:cNvPr id="3" name="כותרת 2">
            <a:extLst>
              <a:ext uri="{FF2B5EF4-FFF2-40B4-BE49-F238E27FC236}">
                <a16:creationId xmlns:a16="http://schemas.microsoft.com/office/drawing/2014/main" id="{F0D2C93B-2B0D-4787-8B15-03CA2E911124}"/>
              </a:ext>
            </a:extLst>
          </p:cNvPr>
          <p:cNvSpPr>
            <a:spLocks noGrp="1"/>
          </p:cNvSpPr>
          <p:nvPr>
            <p:ph type="title"/>
          </p:nvPr>
        </p:nvSpPr>
        <p:spPr>
          <a:xfrm>
            <a:off x="1584234" y="402270"/>
            <a:ext cx="9802206" cy="720000"/>
          </a:xfrm>
        </p:spPr>
        <p:txBody>
          <a:bodyPr/>
          <a:lstStyle/>
          <a:p>
            <a:r>
              <a:rPr lang="he-IL" dirty="0"/>
              <a:t>תרגול</a:t>
            </a:r>
          </a:p>
        </p:txBody>
      </p:sp>
      <p:sp>
        <p:nvSpPr>
          <p:cNvPr id="5" name="מלבן 4">
            <a:extLst>
              <a:ext uri="{FF2B5EF4-FFF2-40B4-BE49-F238E27FC236}">
                <a16:creationId xmlns:a16="http://schemas.microsoft.com/office/drawing/2014/main" id="{3B7FFF4F-A36C-46EB-B813-FC6E47A52B1E}"/>
              </a:ext>
            </a:extLst>
          </p:cNvPr>
          <p:cNvSpPr/>
          <p:nvPr/>
        </p:nvSpPr>
        <p:spPr>
          <a:xfrm>
            <a:off x="907126" y="2268786"/>
            <a:ext cx="10479314" cy="2811539"/>
          </a:xfrm>
          <a:prstGeom prst="rect">
            <a:avLst/>
          </a:prstGeom>
        </p:spPr>
        <p:txBody>
          <a:bodyPr wrap="square">
            <a:spAutoFit/>
          </a:bodyPr>
          <a:lstStyle/>
          <a:p>
            <a:pPr>
              <a:lnSpc>
                <a:spcPct val="150000"/>
              </a:lnSpc>
            </a:pPr>
            <a:r>
              <a:rPr lang="he-IL" sz="2400" b="1" dirty="0">
                <a:solidFill>
                  <a:srgbClr val="FF0000"/>
                </a:solidFill>
                <a:latin typeface="Varela Round" panose="00000500000000000000" pitchFamily="2" charset="-79"/>
                <a:cs typeface="Varela Round" panose="00000500000000000000" pitchFamily="2" charset="-79"/>
              </a:rPr>
              <a:t>קיים שוני בין התאים החיים בהתאם </a:t>
            </a:r>
            <a:r>
              <a:rPr lang="he-IL" sz="2400" b="1" dirty="0" err="1">
                <a:solidFill>
                  <a:srgbClr val="FF0000"/>
                </a:solidFill>
                <a:latin typeface="Varela Round" panose="00000500000000000000" pitchFamily="2" charset="-79"/>
                <a:cs typeface="Varela Round" panose="00000500000000000000" pitchFamily="2" charset="-79"/>
              </a:rPr>
              <a:t>לתפוקדם</a:t>
            </a:r>
            <a:r>
              <a:rPr lang="he-IL" sz="2400" b="1" dirty="0">
                <a:solidFill>
                  <a:srgbClr val="FF0000"/>
                </a:solidFill>
                <a:latin typeface="Varela Round" panose="00000500000000000000" pitchFamily="2" charset="-79"/>
                <a:cs typeface="Varela Round" panose="00000500000000000000" pitchFamily="2" charset="-79"/>
              </a:rPr>
              <a:t>. </a:t>
            </a:r>
          </a:p>
          <a:p>
            <a:pPr>
              <a:lnSpc>
                <a:spcPct val="150000"/>
              </a:lnSpc>
            </a:pPr>
            <a:r>
              <a:rPr lang="he-IL" sz="2400" b="1" dirty="0">
                <a:solidFill>
                  <a:srgbClr val="FF0000"/>
                </a:solidFill>
                <a:latin typeface="Varela Round" panose="00000500000000000000" pitchFamily="2" charset="-79"/>
                <a:cs typeface="Varela Round" panose="00000500000000000000" pitchFamily="2" charset="-79"/>
              </a:rPr>
              <a:t>יחד עם זאת התאים החיים דומים במבנה הבסיסי שלהם.</a:t>
            </a:r>
          </a:p>
          <a:p>
            <a:pPr>
              <a:lnSpc>
                <a:spcPct val="150000"/>
              </a:lnSpc>
            </a:pPr>
            <a:endParaRPr lang="he-IL" sz="2400" b="1" dirty="0">
              <a:solidFill>
                <a:srgbClr val="FF0000"/>
              </a:solidFill>
              <a:latin typeface="Varela Round" panose="00000500000000000000" pitchFamily="2" charset="-79"/>
              <a:cs typeface="Varela Round" panose="00000500000000000000" pitchFamily="2" charset="-79"/>
            </a:endParaRPr>
          </a:p>
          <a:p>
            <a:pPr>
              <a:lnSpc>
                <a:spcPct val="150000"/>
              </a:lnSpc>
            </a:pPr>
            <a:r>
              <a:rPr lang="he-IL" sz="2400" b="1" dirty="0">
                <a:solidFill>
                  <a:srgbClr val="FF0000"/>
                </a:solidFill>
                <a:latin typeface="Varela Round" panose="00000500000000000000" pitchFamily="2" charset="-79"/>
                <a:cs typeface="Varela Round" panose="00000500000000000000" pitchFamily="2" charset="-79"/>
              </a:rPr>
              <a:t>כולם מבנים תלת </a:t>
            </a:r>
            <a:r>
              <a:rPr lang="he-IL" sz="2400" b="1" dirty="0" err="1">
                <a:solidFill>
                  <a:srgbClr val="FF0000"/>
                </a:solidFill>
                <a:latin typeface="Varela Round" panose="00000500000000000000" pitchFamily="2" charset="-79"/>
                <a:cs typeface="Varela Round" panose="00000500000000000000" pitchFamily="2" charset="-79"/>
              </a:rPr>
              <a:t>מימדיים</a:t>
            </a:r>
            <a:r>
              <a:rPr lang="he-IL" sz="2400" b="1" dirty="0">
                <a:solidFill>
                  <a:srgbClr val="FF0000"/>
                </a:solidFill>
                <a:latin typeface="Varela Round" panose="00000500000000000000" pitchFamily="2" charset="-79"/>
                <a:cs typeface="Varela Round" panose="00000500000000000000" pitchFamily="2" charset="-79"/>
              </a:rPr>
              <a:t> בעלי קרום, ציטופלסמה, גרעין ואברונים נוספים אשר מאפשרים את קיומם של התהליכים בתא .</a:t>
            </a:r>
          </a:p>
        </p:txBody>
      </p:sp>
      <p:sp>
        <p:nvSpPr>
          <p:cNvPr id="7" name="אליפסה 6">
            <a:extLst>
              <a:ext uri="{FF2B5EF4-FFF2-40B4-BE49-F238E27FC236}">
                <a16:creationId xmlns:a16="http://schemas.microsoft.com/office/drawing/2014/main" id="{D74BF539-0CEF-4F45-B59F-1A6E36965574}"/>
              </a:ext>
            </a:extLst>
          </p:cNvPr>
          <p:cNvSpPr/>
          <p:nvPr/>
        </p:nvSpPr>
        <p:spPr>
          <a:xfrm>
            <a:off x="10761104" y="115959"/>
            <a:ext cx="1117600" cy="928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t>3</a:t>
            </a:r>
          </a:p>
        </p:txBody>
      </p:sp>
    </p:spTree>
    <p:extLst>
      <p:ext uri="{BB962C8B-B14F-4D97-AF65-F5344CB8AC3E}">
        <p14:creationId xmlns:p14="http://schemas.microsoft.com/office/powerpoint/2010/main" val="2613545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a:extLst>
              <a:ext uri="{FF2B5EF4-FFF2-40B4-BE49-F238E27FC236}">
                <a16:creationId xmlns:a16="http://schemas.microsoft.com/office/drawing/2014/main" id="{01F8BDD3-D088-4844-AB32-02431F0F7D24}"/>
              </a:ext>
            </a:extLst>
          </p:cNvPr>
          <p:cNvSpPr>
            <a:spLocks noGrp="1"/>
          </p:cNvSpPr>
          <p:nvPr>
            <p:ph sz="quarter" idx="4"/>
          </p:nvPr>
        </p:nvSpPr>
        <p:spPr>
          <a:xfrm>
            <a:off x="515273" y="1397782"/>
            <a:ext cx="11161453" cy="4062435"/>
          </a:xfrm>
        </p:spPr>
        <p:txBody>
          <a:bodyPr>
            <a:normAutofit/>
          </a:bodyPr>
          <a:lstStyle/>
          <a:p>
            <a:r>
              <a:rPr lang="he-IL" dirty="0"/>
              <a:t>למדנו במה מתבטאת האחידות במבנה התאים  והרחבנו על השוני במבנה התאים.</a:t>
            </a:r>
          </a:p>
          <a:p>
            <a:endParaRPr lang="he-IL" dirty="0"/>
          </a:p>
          <a:p>
            <a:r>
              <a:rPr lang="he-IL" dirty="0"/>
              <a:t>הכרנו סוגים שונים של תאים השונים במבנה שלהם ובתפקוד שלהם.</a:t>
            </a:r>
          </a:p>
          <a:p>
            <a:endParaRPr lang="he-IL" dirty="0"/>
          </a:p>
          <a:p>
            <a:r>
              <a:rPr lang="he-IL" dirty="0"/>
              <a:t>ראינו כי מבנה התא מותאם לתפקודו של התא.</a:t>
            </a:r>
          </a:p>
        </p:txBody>
      </p:sp>
      <p:sp>
        <p:nvSpPr>
          <p:cNvPr id="3" name="כותרת 2">
            <a:extLst>
              <a:ext uri="{FF2B5EF4-FFF2-40B4-BE49-F238E27FC236}">
                <a16:creationId xmlns:a16="http://schemas.microsoft.com/office/drawing/2014/main" id="{6C87EE72-2561-4789-85DB-57519BECBAC9}"/>
              </a:ext>
            </a:extLst>
          </p:cNvPr>
          <p:cNvSpPr>
            <a:spLocks noGrp="1"/>
          </p:cNvSpPr>
          <p:nvPr>
            <p:ph type="title"/>
          </p:nvPr>
        </p:nvSpPr>
        <p:spPr/>
        <p:txBody>
          <a:bodyPr/>
          <a:lstStyle/>
          <a:p>
            <a:r>
              <a:rPr lang="he-IL" dirty="0"/>
              <a:t>סיכום</a:t>
            </a:r>
          </a:p>
        </p:txBody>
      </p:sp>
    </p:spTree>
    <p:extLst>
      <p:ext uri="{BB962C8B-B14F-4D97-AF65-F5344CB8AC3E}">
        <p14:creationId xmlns:p14="http://schemas.microsoft.com/office/powerpoint/2010/main" val="292304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1">
            <a:extLst>
              <a:ext uri="{FF2B5EF4-FFF2-40B4-BE49-F238E27FC236}">
                <a16:creationId xmlns:a16="http://schemas.microsoft.com/office/drawing/2014/main" id="{F0FC324E-6BB5-41CE-BF70-10E9403228BC}"/>
              </a:ext>
            </a:extLst>
          </p:cNvPr>
          <p:cNvPicPr>
            <a:picLocks noChangeAspect="1"/>
          </p:cNvPicPr>
          <p:nvPr/>
        </p:nvPicPr>
        <p:blipFill rotWithShape="1">
          <a:blip r:embed="rId2"/>
          <a:srcRect l="39172" r="34234" b="66411"/>
          <a:stretch/>
        </p:blipFill>
        <p:spPr>
          <a:xfrm>
            <a:off x="4626317" y="173620"/>
            <a:ext cx="3241964" cy="1838476"/>
          </a:xfrm>
          <a:prstGeom prst="rect">
            <a:avLst/>
          </a:prstGeom>
        </p:spPr>
      </p:pic>
      <p:sp>
        <p:nvSpPr>
          <p:cNvPr id="8" name="תיבת טקסט 3">
            <a:extLst>
              <a:ext uri="{FF2B5EF4-FFF2-40B4-BE49-F238E27FC236}">
                <a16:creationId xmlns:a16="http://schemas.microsoft.com/office/drawing/2014/main" id="{7C3581A4-C92A-4E20-AB2E-4BE0AD9B15EF}"/>
              </a:ext>
            </a:extLst>
          </p:cNvPr>
          <p:cNvSpPr txBox="1"/>
          <p:nvPr/>
        </p:nvSpPr>
        <p:spPr>
          <a:xfrm>
            <a:off x="1235778" y="318973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9" name="מלבן 4">
            <a:extLst>
              <a:ext uri="{FF2B5EF4-FFF2-40B4-BE49-F238E27FC236}">
                <a16:creationId xmlns:a16="http://schemas.microsoft.com/office/drawing/2014/main" id="{C989546D-F950-4612-8DAC-F0581C97859E}"/>
              </a:ext>
            </a:extLst>
          </p:cNvPr>
          <p:cNvSpPr/>
          <p:nvPr/>
        </p:nvSpPr>
        <p:spPr>
          <a:xfrm>
            <a:off x="-148882" y="201209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14078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5">
            <a:extLst>
              <a:ext uri="{FF2B5EF4-FFF2-40B4-BE49-F238E27FC236}">
                <a16:creationId xmlns:a16="http://schemas.microsoft.com/office/drawing/2014/main" id="{4854B970-ACA1-425D-8251-92077B56527E}"/>
              </a:ext>
            </a:extLst>
          </p:cNvPr>
          <p:cNvSpPr>
            <a:spLocks noGrp="1"/>
          </p:cNvSpPr>
          <p:nvPr>
            <p:ph idx="1"/>
          </p:nvPr>
        </p:nvSpPr>
        <p:spPr>
          <a:xfrm>
            <a:off x="604345" y="1123220"/>
            <a:ext cx="10983310" cy="4611559"/>
          </a:xfrm>
        </p:spPr>
        <p:txBody>
          <a:bodyPr>
            <a:noAutofit/>
          </a:bodyPr>
          <a:lstStyle/>
          <a:p>
            <a:pPr marL="0" indent="0">
              <a:buNone/>
            </a:pPr>
            <a:r>
              <a:rPr lang="he-IL" dirty="0"/>
              <a:t>"והיאך היא הדרך לאהבתו ויראתו? בשעה שיתבונן האדם במעשיו וברואיו הנפלאים הגדולים, ויראה מהם חכמתו שאין לה ערך ולא קץ מיד הוא אוהב ומשבח ומפאר ומתאווה תאווה גדולה לידע ה' הגדול, כמו שאמר דוד: "צמאה נפשי לאלוקים לקל חי.." אני מבאר כללים גדולים ממעשה ריבון העולמים כדי שיהיו פתח למבין לאהוב את ה'. כמו שאמרו חכמים בעניין אהבה, שמתוך כך אתה מכיר את מי שאמר והיה העולם"</a:t>
            </a:r>
          </a:p>
          <a:p>
            <a:pPr marL="0" indent="0" algn="l">
              <a:buNone/>
              <a:tabLst>
                <a:tab pos="542925" algn="l"/>
              </a:tabLst>
            </a:pPr>
            <a:r>
              <a:rPr lang="he-IL" dirty="0"/>
              <a:t>(הרמב"ם, הלכות יסודי התורה פרק ב' הלכה ב')</a:t>
            </a:r>
          </a:p>
          <a:p>
            <a:endParaRPr lang="he-IL" dirty="0"/>
          </a:p>
        </p:txBody>
      </p:sp>
    </p:spTree>
    <p:extLst>
      <p:ext uri="{BB962C8B-B14F-4D97-AF65-F5344CB8AC3E}">
        <p14:creationId xmlns:p14="http://schemas.microsoft.com/office/powerpoint/2010/main" val="217464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ממה בנויים היצורים החיים?</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61" t="9768"/>
          <a:stretch/>
        </p:blipFill>
        <p:spPr bwMode="auto">
          <a:xfrm>
            <a:off x="9659592" y="1446099"/>
            <a:ext cx="2648364" cy="207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786" y="843389"/>
            <a:ext cx="2294806" cy="311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642" y="1328072"/>
            <a:ext cx="3079558" cy="230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386" y="1229819"/>
            <a:ext cx="3043888" cy="234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129" y="3832413"/>
            <a:ext cx="3269801" cy="217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63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5081" y="319835"/>
            <a:ext cx="10553790" cy="720000"/>
          </a:xfrm>
        </p:spPr>
        <p:txBody>
          <a:bodyPr/>
          <a:lstStyle/>
          <a:p>
            <a:r>
              <a:rPr lang="he-IL" dirty="0"/>
              <a:t>התא – יחידת מבנה ותפקוד של יצורים החיים</a:t>
            </a:r>
          </a:p>
        </p:txBody>
      </p:sp>
      <p:sp>
        <p:nvSpPr>
          <p:cNvPr id="3" name="מציין מיקום טקסט 2"/>
          <p:cNvSpPr>
            <a:spLocks noGrp="1"/>
          </p:cNvSpPr>
          <p:nvPr>
            <p:ph type="body" sz="quarter" idx="10"/>
          </p:nvPr>
        </p:nvSpPr>
        <p:spPr>
          <a:xfrm>
            <a:off x="1546412" y="1212161"/>
            <a:ext cx="9290278" cy="4771780"/>
          </a:xfrm>
        </p:spPr>
        <p:txBody>
          <a:bodyPr>
            <a:normAutofit lnSpcReduction="10000"/>
          </a:bodyPr>
          <a:lstStyle/>
          <a:p>
            <a:pPr>
              <a:lnSpc>
                <a:spcPct val="150000"/>
              </a:lnSpc>
            </a:pPr>
            <a:r>
              <a:rPr lang="he-IL" sz="2400" dirty="0">
                <a:latin typeface="Varela Round" panose="00000500000000000000" pitchFamily="2" charset="-79"/>
                <a:cs typeface="Varela Round" panose="00000500000000000000" pitchFamily="2" charset="-79"/>
              </a:rPr>
              <a:t>כל היצורים בנויים מתאים</a:t>
            </a:r>
          </a:p>
          <a:p>
            <a:pPr>
              <a:lnSpc>
                <a:spcPct val="150000"/>
              </a:lnSpc>
            </a:pPr>
            <a:r>
              <a:rPr lang="he-IL" sz="2400" dirty="0">
                <a:latin typeface="Varela Round" panose="00000500000000000000" pitchFamily="2" charset="-79"/>
                <a:cs typeface="Varela Round" panose="00000500000000000000" pitchFamily="2" charset="-79"/>
              </a:rPr>
              <a:t>התא הוא יחידת </a:t>
            </a:r>
            <a:r>
              <a:rPr lang="he-IL" sz="2400" dirty="0">
                <a:solidFill>
                  <a:srgbClr val="FF0000"/>
                </a:solidFill>
                <a:latin typeface="Varela Round" panose="00000500000000000000" pitchFamily="2" charset="-79"/>
                <a:cs typeface="Varela Round" panose="00000500000000000000" pitchFamily="2" charset="-79"/>
              </a:rPr>
              <a:t>המבנה</a:t>
            </a:r>
            <a:r>
              <a:rPr lang="he-IL" sz="2400" dirty="0">
                <a:latin typeface="Varela Round" panose="00000500000000000000" pitchFamily="2" charset="-79"/>
                <a:cs typeface="Varela Round" panose="00000500000000000000" pitchFamily="2" charset="-79"/>
              </a:rPr>
              <a:t> הבסיסית</a:t>
            </a:r>
          </a:p>
          <a:p>
            <a:pPr>
              <a:lnSpc>
                <a:spcPct val="150000"/>
              </a:lnSpc>
            </a:pPr>
            <a:r>
              <a:rPr lang="he-IL" sz="2400" dirty="0">
                <a:latin typeface="Varela Round" panose="00000500000000000000" pitchFamily="2" charset="-79"/>
                <a:cs typeface="Varela Round" panose="00000500000000000000" pitchFamily="2" charset="-79"/>
              </a:rPr>
              <a:t>התא הוא גם יחידת </a:t>
            </a:r>
            <a:r>
              <a:rPr lang="he-IL" sz="2400" dirty="0">
                <a:solidFill>
                  <a:srgbClr val="FF0000"/>
                </a:solidFill>
                <a:latin typeface="Varela Round" panose="00000500000000000000" pitchFamily="2" charset="-79"/>
                <a:cs typeface="Varela Round" panose="00000500000000000000" pitchFamily="2" charset="-79"/>
              </a:rPr>
              <a:t>התפקוד</a:t>
            </a:r>
            <a:r>
              <a:rPr lang="he-IL" sz="2400" dirty="0">
                <a:latin typeface="Varela Round" panose="00000500000000000000" pitchFamily="2" charset="-79"/>
                <a:cs typeface="Varela Round" panose="00000500000000000000" pitchFamily="2" charset="-79"/>
              </a:rPr>
              <a:t> הקטנה ביותר, בתא מתרחשים תהליכים מרתקים המאפשרים את תפקודו של היצור החי</a:t>
            </a:r>
          </a:p>
          <a:p>
            <a:pPr>
              <a:lnSpc>
                <a:spcPct val="150000"/>
              </a:lnSpc>
            </a:pPr>
            <a:r>
              <a:rPr lang="he-IL" sz="2400" dirty="0">
                <a:latin typeface="Varela Round" panose="00000500000000000000" pitchFamily="2" charset="-79"/>
                <a:cs typeface="Varela Round" panose="00000500000000000000" pitchFamily="2" charset="-79"/>
              </a:rPr>
              <a:t>בתא מתבטאים כל מאפייני החיים: כל תא ניזון, מפריש פסולת, גדל ומתפתח, נושם, מגיב לגירויים ועוד</a:t>
            </a:r>
          </a:p>
          <a:p>
            <a:pPr>
              <a:lnSpc>
                <a:spcPct val="150000"/>
              </a:lnSpc>
            </a:pPr>
            <a:r>
              <a:rPr lang="he-IL" sz="2400" dirty="0">
                <a:latin typeface="Varela Round" panose="00000500000000000000" pitchFamily="2" charset="-79"/>
                <a:cs typeface="Varela Round" panose="00000500000000000000" pitchFamily="2" charset="-79"/>
              </a:rPr>
              <a:t>לתאים יש מבנה בסיסי דומה, ויש מאפיינים ייחודים.</a:t>
            </a:r>
            <a:br>
              <a:rPr lang="he-IL" sz="2400" dirty="0">
                <a:latin typeface="Varela Round" panose="00000500000000000000" pitchFamily="2" charset="-79"/>
                <a:cs typeface="Varela Round" panose="00000500000000000000" pitchFamily="2" charset="-79"/>
              </a:rPr>
            </a:br>
            <a:endParaRPr lang="he-IL" sz="24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52832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המצאת המיקרוסקופ</a:t>
            </a:r>
          </a:p>
        </p:txBody>
      </p:sp>
      <p:sp>
        <p:nvSpPr>
          <p:cNvPr id="3" name="מציין מיקום טקסט 2"/>
          <p:cNvSpPr>
            <a:spLocks noGrp="1"/>
          </p:cNvSpPr>
          <p:nvPr>
            <p:ph type="body" sz="quarter" idx="10"/>
          </p:nvPr>
        </p:nvSpPr>
        <p:spPr/>
        <p:txBody>
          <a:bodyPr/>
          <a:lstStyle/>
          <a:p>
            <a:endParaRPr lang="he-IL"/>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954"/>
          <a:stretch/>
        </p:blipFill>
        <p:spPr bwMode="auto">
          <a:xfrm>
            <a:off x="599354" y="969578"/>
            <a:ext cx="10913617" cy="494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48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6C1BE318-C9AC-4413-9603-7848F9B65EA9}"/>
              </a:ext>
            </a:extLst>
          </p:cNvPr>
          <p:cNvSpPr>
            <a:spLocks noGrp="1"/>
          </p:cNvSpPr>
          <p:nvPr>
            <p:ph type="title"/>
          </p:nvPr>
        </p:nvSpPr>
        <p:spPr>
          <a:xfrm>
            <a:off x="1128435" y="197588"/>
            <a:ext cx="9802206" cy="720000"/>
          </a:xfrm>
        </p:spPr>
        <p:txBody>
          <a:bodyPr/>
          <a:lstStyle/>
          <a:p>
            <a:r>
              <a:rPr lang="he-IL" dirty="0"/>
              <a:t>אחידות ושוני</a:t>
            </a:r>
          </a:p>
        </p:txBody>
      </p:sp>
      <p:sp>
        <p:nvSpPr>
          <p:cNvPr id="2" name="TextBox 1"/>
          <p:cNvSpPr txBox="1"/>
          <p:nvPr/>
        </p:nvSpPr>
        <p:spPr>
          <a:xfrm>
            <a:off x="6441141" y="1196788"/>
            <a:ext cx="5504117" cy="391953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nSpc>
                <a:spcPct val="150000"/>
              </a:lnSpc>
            </a:pPr>
            <a:r>
              <a:rPr lang="he-IL" sz="2400" b="1" dirty="0">
                <a:solidFill>
                  <a:schemeClr val="accent6"/>
                </a:solidFill>
                <a:latin typeface="Varela Round" panose="00000500000000000000" pitchFamily="2" charset="-79"/>
                <a:cs typeface="Varela Round" panose="00000500000000000000" pitchFamily="2" charset="-79"/>
              </a:rPr>
              <a:t>אחידות במבנה:</a:t>
            </a:r>
          </a:p>
          <a:p>
            <a:pPr>
              <a:lnSpc>
                <a:spcPct val="150000"/>
              </a:lnSpc>
            </a:pPr>
            <a:r>
              <a:rPr lang="he-IL" sz="2400" dirty="0">
                <a:latin typeface="Varela Round" panose="00000500000000000000" pitchFamily="2" charset="-79"/>
                <a:cs typeface="Varela Round" panose="00000500000000000000" pitchFamily="2" charset="-79"/>
              </a:rPr>
              <a:t>לרוב התאים יש גרעין או חומר תורשתי</a:t>
            </a:r>
          </a:p>
          <a:p>
            <a:pPr>
              <a:lnSpc>
                <a:spcPct val="150000"/>
              </a:lnSpc>
            </a:pPr>
            <a:r>
              <a:rPr lang="he-IL" sz="2400" dirty="0">
                <a:latin typeface="Varela Round" panose="00000500000000000000" pitchFamily="2" charset="-79"/>
                <a:cs typeface="Varela Round" panose="00000500000000000000" pitchFamily="2" charset="-79"/>
              </a:rPr>
              <a:t>התאים מוקפים בקרום</a:t>
            </a:r>
          </a:p>
          <a:p>
            <a:pPr>
              <a:lnSpc>
                <a:spcPct val="150000"/>
              </a:lnSpc>
            </a:pPr>
            <a:r>
              <a:rPr lang="he-IL" sz="2400" dirty="0">
                <a:latin typeface="Varela Round" panose="00000500000000000000" pitchFamily="2" charset="-79"/>
                <a:cs typeface="Varela Round" panose="00000500000000000000" pitchFamily="2" charset="-79"/>
              </a:rPr>
              <a:t>בתאים יש נוזל</a:t>
            </a:r>
          </a:p>
          <a:p>
            <a:pPr>
              <a:lnSpc>
                <a:spcPct val="150000"/>
              </a:lnSpc>
            </a:pPr>
            <a:r>
              <a:rPr lang="he-IL" sz="2400" b="1" dirty="0">
                <a:solidFill>
                  <a:schemeClr val="accent6"/>
                </a:solidFill>
                <a:latin typeface="Varela Round" panose="00000500000000000000" pitchFamily="2" charset="-79"/>
                <a:cs typeface="Varela Round" panose="00000500000000000000" pitchFamily="2" charset="-79"/>
              </a:rPr>
              <a:t>אחידות בתפקוד:</a:t>
            </a:r>
          </a:p>
          <a:p>
            <a:pPr>
              <a:lnSpc>
                <a:spcPct val="150000"/>
              </a:lnSpc>
            </a:pPr>
            <a:r>
              <a:rPr lang="he-IL" sz="2400" dirty="0">
                <a:latin typeface="Varela Round" panose="00000500000000000000" pitchFamily="2" charset="-79"/>
                <a:cs typeface="Varela Round" panose="00000500000000000000" pitchFamily="2" charset="-79"/>
              </a:rPr>
              <a:t>התאים מבצעים את מאפייני       		     החיים.                 </a:t>
            </a:r>
          </a:p>
        </p:txBody>
      </p:sp>
      <p:sp>
        <p:nvSpPr>
          <p:cNvPr id="5" name="TextBox 4"/>
          <p:cNvSpPr txBox="1"/>
          <p:nvPr/>
        </p:nvSpPr>
        <p:spPr>
          <a:xfrm>
            <a:off x="1304365" y="1196789"/>
            <a:ext cx="4800600" cy="336553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nSpc>
                <a:spcPct val="150000"/>
              </a:lnSpc>
            </a:pPr>
            <a:r>
              <a:rPr lang="he-IL" sz="2400" b="1" dirty="0">
                <a:solidFill>
                  <a:schemeClr val="tx1">
                    <a:lumMod val="90000"/>
                    <a:lumOff val="10000"/>
                  </a:schemeClr>
                </a:solidFill>
                <a:latin typeface="Varela Round" panose="00000500000000000000" pitchFamily="2" charset="-79"/>
                <a:cs typeface="Varela Round" panose="00000500000000000000" pitchFamily="2" charset="-79"/>
              </a:rPr>
              <a:t>שוני במבנה:</a:t>
            </a:r>
          </a:p>
          <a:p>
            <a:pPr>
              <a:lnSpc>
                <a:spcPct val="150000"/>
              </a:lnSpc>
            </a:pPr>
            <a:r>
              <a:rPr lang="he-IL" sz="2400" dirty="0">
                <a:latin typeface="Varela Round" panose="00000500000000000000" pitchFamily="2" charset="-79"/>
                <a:cs typeface="Varela Round" panose="00000500000000000000" pitchFamily="2" charset="-79"/>
              </a:rPr>
              <a:t>צורת התאים שונה</a:t>
            </a:r>
          </a:p>
          <a:p>
            <a:pPr>
              <a:lnSpc>
                <a:spcPct val="150000"/>
              </a:lnSpc>
            </a:pPr>
            <a:r>
              <a:rPr lang="he-IL" sz="2400" dirty="0">
                <a:latin typeface="Varela Round" panose="00000500000000000000" pitchFamily="2" charset="-79"/>
                <a:cs typeface="Varela Round" panose="00000500000000000000" pitchFamily="2" charset="-79"/>
              </a:rPr>
              <a:t>גודל התאים שונה</a:t>
            </a:r>
          </a:p>
          <a:p>
            <a:pPr>
              <a:lnSpc>
                <a:spcPct val="150000"/>
              </a:lnSpc>
            </a:pPr>
            <a:r>
              <a:rPr lang="he-IL" sz="2400" b="1" dirty="0">
                <a:solidFill>
                  <a:schemeClr val="tx1">
                    <a:lumMod val="90000"/>
                    <a:lumOff val="10000"/>
                  </a:schemeClr>
                </a:solidFill>
                <a:latin typeface="Varela Round" panose="00000500000000000000" pitchFamily="2" charset="-79"/>
                <a:cs typeface="Varela Round" panose="00000500000000000000" pitchFamily="2" charset="-79"/>
              </a:rPr>
              <a:t>שוני בתפקוד:</a:t>
            </a:r>
          </a:p>
          <a:p>
            <a:pPr>
              <a:lnSpc>
                <a:spcPct val="150000"/>
              </a:lnSpc>
            </a:pPr>
            <a:r>
              <a:rPr lang="he-IL" sz="2400" dirty="0">
                <a:latin typeface="Varela Round" panose="00000500000000000000" pitchFamily="2" charset="-79"/>
                <a:cs typeface="Varela Round" panose="00000500000000000000" pitchFamily="2" charset="-79"/>
              </a:rPr>
              <a:t>בחלק מהתאים יש </a:t>
            </a:r>
          </a:p>
          <a:p>
            <a:pPr>
              <a:lnSpc>
                <a:spcPct val="150000"/>
              </a:lnSpc>
            </a:pPr>
            <a:r>
              <a:rPr lang="he-IL" sz="2400" dirty="0">
                <a:latin typeface="Varela Round" panose="00000500000000000000" pitchFamily="2" charset="-79"/>
                <a:cs typeface="Varela Round" panose="00000500000000000000" pitchFamily="2" charset="-79"/>
              </a:rPr>
              <a:t>תהליכים ייחודיים</a:t>
            </a:r>
          </a:p>
        </p:txBody>
      </p:sp>
      <p:pic>
        <p:nvPicPr>
          <p:cNvPr id="6" name="Picture 2">
            <a:extLst>
              <a:ext uri="{FF2B5EF4-FFF2-40B4-BE49-F238E27FC236}">
                <a16:creationId xmlns:a16="http://schemas.microsoft.com/office/drawing/2014/main" id="{AA109A81-8DCF-4861-9610-23FA6C19E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506480" cy="176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a:extLst>
              <a:ext uri="{FF2B5EF4-FFF2-40B4-BE49-F238E27FC236}">
                <a16:creationId xmlns:a16="http://schemas.microsoft.com/office/drawing/2014/main" id="{FAA4E1CD-4306-466C-84E9-C29A266A7C89}"/>
              </a:ext>
            </a:extLst>
          </p:cNvPr>
          <p:cNvSpPr txBox="1"/>
          <p:nvPr/>
        </p:nvSpPr>
        <p:spPr>
          <a:xfrm>
            <a:off x="99168" y="999355"/>
            <a:ext cx="227255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he-IL" sz="3200" dirty="0">
                <a:latin typeface="Varela Round" panose="00000500000000000000" pitchFamily="2" charset="-79"/>
                <a:cs typeface="Varela Round" panose="00000500000000000000" pitchFamily="2" charset="-79"/>
              </a:rPr>
              <a:t>תאי בצל</a:t>
            </a:r>
          </a:p>
        </p:txBody>
      </p:sp>
      <p:pic>
        <p:nvPicPr>
          <p:cNvPr id="9" name="Picture 4">
            <a:extLst>
              <a:ext uri="{FF2B5EF4-FFF2-40B4-BE49-F238E27FC236}">
                <a16:creationId xmlns:a16="http://schemas.microsoft.com/office/drawing/2014/main" id="{8508036B-3D13-48EF-A069-50D28C71A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30247"/>
            <a:ext cx="2506479" cy="155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3">
            <a:extLst>
              <a:ext uri="{FF2B5EF4-FFF2-40B4-BE49-F238E27FC236}">
                <a16:creationId xmlns:a16="http://schemas.microsoft.com/office/drawing/2014/main" id="{60B2C0FA-87EC-406C-B1F4-4ED6C3902031}"/>
              </a:ext>
            </a:extLst>
          </p:cNvPr>
          <p:cNvSpPr txBox="1"/>
          <p:nvPr/>
        </p:nvSpPr>
        <p:spPr>
          <a:xfrm>
            <a:off x="0" y="4528279"/>
            <a:ext cx="239571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he-IL" sz="3200" dirty="0">
                <a:latin typeface="Varela Round" panose="00000500000000000000" pitchFamily="2" charset="-79"/>
                <a:cs typeface="Varela Round" panose="00000500000000000000" pitchFamily="2" charset="-79"/>
              </a:rPr>
              <a:t>תאי דם לבנים</a:t>
            </a:r>
          </a:p>
        </p:txBody>
      </p:sp>
      <p:pic>
        <p:nvPicPr>
          <p:cNvPr id="11" name="Picture 5">
            <a:extLst>
              <a:ext uri="{FF2B5EF4-FFF2-40B4-BE49-F238E27FC236}">
                <a16:creationId xmlns:a16="http://schemas.microsoft.com/office/drawing/2014/main" id="{25C1B061-1962-4D5D-B384-D90C4CE86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6" y="5181600"/>
            <a:ext cx="2458153"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5">
            <a:extLst>
              <a:ext uri="{FF2B5EF4-FFF2-40B4-BE49-F238E27FC236}">
                <a16:creationId xmlns:a16="http://schemas.microsoft.com/office/drawing/2014/main" id="{E18A61DE-9117-407D-B122-039A1231259A}"/>
              </a:ext>
            </a:extLst>
          </p:cNvPr>
          <p:cNvSpPr txBox="1"/>
          <p:nvPr/>
        </p:nvSpPr>
        <p:spPr>
          <a:xfrm>
            <a:off x="61579" y="6198297"/>
            <a:ext cx="227255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he-IL" sz="3200" dirty="0">
                <a:latin typeface="Varela Round" panose="00000500000000000000" pitchFamily="2" charset="-79"/>
                <a:cs typeface="Varela Round" panose="00000500000000000000" pitchFamily="2" charset="-79"/>
              </a:rPr>
              <a:t>תאי אפיתל</a:t>
            </a:r>
          </a:p>
        </p:txBody>
      </p:sp>
      <p:pic>
        <p:nvPicPr>
          <p:cNvPr id="13" name="Picture 3">
            <a:extLst>
              <a:ext uri="{FF2B5EF4-FFF2-40B4-BE49-F238E27FC236}">
                <a16:creationId xmlns:a16="http://schemas.microsoft.com/office/drawing/2014/main" id="{9FD3B2E7-ABA1-4862-861D-156023E425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63003"/>
            <a:ext cx="2506479" cy="187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Animal cell in closer look">
            <a:extLst>
              <a:ext uri="{FF2B5EF4-FFF2-40B4-BE49-F238E27FC236}">
                <a16:creationId xmlns:a16="http://schemas.microsoft.com/office/drawing/2014/main" id="{7E46CE95-C84D-491E-A855-8046428A20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636"/>
          <a:stretch/>
        </p:blipFill>
        <p:spPr bwMode="auto">
          <a:xfrm>
            <a:off x="9032898" y="4710780"/>
            <a:ext cx="2912360" cy="21578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1">
            <a:extLst>
              <a:ext uri="{FF2B5EF4-FFF2-40B4-BE49-F238E27FC236}">
                <a16:creationId xmlns:a16="http://schemas.microsoft.com/office/drawing/2014/main" id="{71E44C5C-FFF9-44CF-92BC-A7FAC1E9F7AC}"/>
              </a:ext>
            </a:extLst>
          </p:cNvPr>
          <p:cNvSpPr txBox="1"/>
          <p:nvPr/>
        </p:nvSpPr>
        <p:spPr>
          <a:xfrm>
            <a:off x="99168" y="2941231"/>
            <a:ext cx="227255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he-IL" sz="3200" dirty="0">
                <a:latin typeface="Varela Round" panose="00000500000000000000" pitchFamily="2" charset="-79"/>
                <a:cs typeface="Varela Round" panose="00000500000000000000" pitchFamily="2" charset="-79"/>
              </a:rPr>
              <a:t>תאי עצב</a:t>
            </a:r>
          </a:p>
        </p:txBody>
      </p:sp>
    </p:spTree>
    <p:extLst>
      <p:ext uri="{BB962C8B-B14F-4D97-AF65-F5344CB8AC3E}">
        <p14:creationId xmlns:p14="http://schemas.microsoft.com/office/powerpoint/2010/main" val="221281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FFDE56C-6FEB-4504-ADA9-FB550B3AAF55}"/>
              </a:ext>
            </a:extLst>
          </p:cNvPr>
          <p:cNvSpPr>
            <a:spLocks noGrp="1"/>
          </p:cNvSpPr>
          <p:nvPr>
            <p:ph type="title"/>
          </p:nvPr>
        </p:nvSpPr>
        <p:spPr/>
        <p:txBody>
          <a:bodyPr/>
          <a:lstStyle/>
          <a:p>
            <a:r>
              <a:rPr lang="he-IL" dirty="0"/>
              <a:t>התאמת מבנה התא לתפקודו</a:t>
            </a:r>
          </a:p>
        </p:txBody>
      </p:sp>
      <p:graphicFrame>
        <p:nvGraphicFramePr>
          <p:cNvPr id="4" name="טבלה 18">
            <a:extLst>
              <a:ext uri="{FF2B5EF4-FFF2-40B4-BE49-F238E27FC236}">
                <a16:creationId xmlns:a16="http://schemas.microsoft.com/office/drawing/2014/main" id="{F6809338-F8B0-4466-B202-91DFA30C8D45}"/>
              </a:ext>
            </a:extLst>
          </p:cNvPr>
          <p:cNvGraphicFramePr>
            <a:graphicFrameLocks noGrp="1"/>
          </p:cNvGraphicFramePr>
          <p:nvPr>
            <p:extLst>
              <p:ext uri="{D42A27DB-BD31-4B8C-83A1-F6EECF244321}">
                <p14:modId xmlns:p14="http://schemas.microsoft.com/office/powerpoint/2010/main" val="2916488165"/>
              </p:ext>
            </p:extLst>
          </p:nvPr>
        </p:nvGraphicFramePr>
        <p:xfrm>
          <a:off x="824310" y="1025604"/>
          <a:ext cx="11080680" cy="4806791"/>
        </p:xfrm>
        <a:graphic>
          <a:graphicData uri="http://schemas.openxmlformats.org/drawingml/2006/table">
            <a:tbl>
              <a:tblPr rtl="1" firstRow="1" bandRow="1">
                <a:tableStyleId>{5940675A-B579-460E-94D1-54222C63F5DA}</a:tableStyleId>
              </a:tblPr>
              <a:tblGrid>
                <a:gridCol w="2110850">
                  <a:extLst>
                    <a:ext uri="{9D8B030D-6E8A-4147-A177-3AD203B41FA5}">
                      <a16:colId xmlns:a16="http://schemas.microsoft.com/office/drawing/2014/main" val="1456415834"/>
                    </a:ext>
                  </a:extLst>
                </a:gridCol>
                <a:gridCol w="2978978">
                  <a:extLst>
                    <a:ext uri="{9D8B030D-6E8A-4147-A177-3AD203B41FA5}">
                      <a16:colId xmlns:a16="http://schemas.microsoft.com/office/drawing/2014/main" val="3140546187"/>
                    </a:ext>
                  </a:extLst>
                </a:gridCol>
                <a:gridCol w="2995426">
                  <a:extLst>
                    <a:ext uri="{9D8B030D-6E8A-4147-A177-3AD203B41FA5}">
                      <a16:colId xmlns:a16="http://schemas.microsoft.com/office/drawing/2014/main" val="1775159811"/>
                    </a:ext>
                  </a:extLst>
                </a:gridCol>
                <a:gridCol w="2995426">
                  <a:extLst>
                    <a:ext uri="{9D8B030D-6E8A-4147-A177-3AD203B41FA5}">
                      <a16:colId xmlns:a16="http://schemas.microsoft.com/office/drawing/2014/main" val="3495552507"/>
                    </a:ext>
                  </a:extLst>
                </a:gridCol>
              </a:tblGrid>
              <a:tr h="350582">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סוג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תיאור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תפקוד התא</a:t>
                      </a:r>
                    </a:p>
                  </a:txBody>
                  <a:tcPr anchor="ctr">
                    <a:solidFill>
                      <a:srgbClr val="12B4BC"/>
                    </a:solidFill>
                  </a:tcPr>
                </a:tc>
                <a:tc>
                  <a:txBody>
                    <a:bodyPr/>
                    <a:lstStyle/>
                    <a:p>
                      <a:pPr algn="ctr" rtl="1"/>
                      <a:r>
                        <a:rPr lang="he-IL" sz="2400" b="1" dirty="0">
                          <a:solidFill>
                            <a:schemeClr val="bg1"/>
                          </a:solidFill>
                          <a:latin typeface="Varela Round" panose="00000500000000000000" pitchFamily="2" charset="-79"/>
                          <a:cs typeface="Varela Round" panose="00000500000000000000" pitchFamily="2" charset="-79"/>
                        </a:rPr>
                        <a:t>  התאמת המבנה לתפקוד</a:t>
                      </a:r>
                    </a:p>
                  </a:txBody>
                  <a:tcPr anchor="ctr">
                    <a:solidFill>
                      <a:srgbClr val="12B4BC"/>
                    </a:solidFill>
                  </a:tcPr>
                </a:tc>
                <a:extLst>
                  <a:ext uri="{0D108BD9-81ED-4DB2-BD59-A6C34878D82A}">
                    <a16:rowId xmlns:a16="http://schemas.microsoft.com/office/drawing/2014/main" val="1194121837"/>
                  </a:ext>
                </a:extLst>
              </a:tr>
              <a:tr h="241852">
                <a:tc>
                  <a:txBody>
                    <a:bodyPr/>
                    <a:lstStyle/>
                    <a:p>
                      <a:pPr algn="ctr" rtl="1"/>
                      <a:r>
                        <a:rPr lang="he-IL" sz="2400" dirty="0">
                          <a:latin typeface="Varela Round" panose="00000500000000000000" pitchFamily="2" charset="-79"/>
                          <a:cs typeface="Varela Round" panose="00000500000000000000" pitchFamily="2" charset="-79"/>
                        </a:rPr>
                        <a:t>תא דם אדום</a:t>
                      </a:r>
                    </a:p>
                    <a:p>
                      <a:pPr algn="ctr" rtl="1"/>
                      <a:endParaRPr lang="he-IL" sz="2400" dirty="0">
                        <a:latin typeface="Varela Round" panose="00000500000000000000" pitchFamily="2" charset="-79"/>
                        <a:cs typeface="Varela Round" panose="00000500000000000000" pitchFamily="2" charset="-79"/>
                      </a:endParaRPr>
                    </a:p>
                  </a:txBody>
                  <a:tcPr anchor="ctr"/>
                </a:tc>
                <a:tc>
                  <a:txBody>
                    <a:bodyPr/>
                    <a:lstStyle/>
                    <a:p>
                      <a:pPr marL="0" indent="0" algn="r" rtl="1">
                        <a:buFont typeface="Arial" panose="020B0604020202020204" pitchFamily="34" charset="0"/>
                        <a:buNone/>
                      </a:pPr>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3278032429"/>
                  </a:ext>
                </a:extLst>
              </a:tr>
              <a:tr h="1100629">
                <a:tc>
                  <a:txBody>
                    <a:bodyPr/>
                    <a:lstStyle/>
                    <a:p>
                      <a:pPr algn="r" rtl="1"/>
                      <a:r>
                        <a:rPr lang="he-IL" sz="2400" dirty="0">
                          <a:latin typeface="Varela Round" panose="00000500000000000000" pitchFamily="2" charset="-79"/>
                          <a:cs typeface="Varela Round" panose="00000500000000000000" pitchFamily="2" charset="-79"/>
                        </a:rPr>
                        <a:t>תא דם לבן</a:t>
                      </a:r>
                    </a:p>
                  </a:txBody>
                  <a:tcPr anchor="ctr"/>
                </a:tc>
                <a:tc>
                  <a:txBody>
                    <a:bodyPr/>
                    <a:lstStyle/>
                    <a:p>
                      <a:pPr marL="0" indent="0" algn="r" rtl="1">
                        <a:buFont typeface="Arial" panose="020B0604020202020204" pitchFamily="34" charset="0"/>
                        <a:buNone/>
                      </a:pPr>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3568621272"/>
                  </a:ext>
                </a:extLst>
              </a:tr>
              <a:tr h="959613">
                <a:tc>
                  <a:txBody>
                    <a:bodyPr/>
                    <a:lstStyle/>
                    <a:p>
                      <a:pPr algn="r" rtl="1"/>
                      <a:r>
                        <a:rPr lang="he-IL" sz="2400" dirty="0">
                          <a:latin typeface="Varela Round" panose="00000500000000000000" pitchFamily="2" charset="-79"/>
                          <a:cs typeface="Varela Round" panose="00000500000000000000" pitchFamily="2" charset="-79"/>
                        </a:rPr>
                        <a:t>תא עצב</a:t>
                      </a:r>
                    </a:p>
                  </a:txBody>
                  <a:tcPr anchor="ctr"/>
                </a:tc>
                <a:tc>
                  <a:txBody>
                    <a:bodyPr/>
                    <a:lstStyle/>
                    <a:p>
                      <a:pPr marL="0" indent="0" algn="r" rtl="1">
                        <a:buFont typeface="Arial" panose="020B0604020202020204" pitchFamily="34" charset="0"/>
                        <a:buNone/>
                      </a:pPr>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1772668739"/>
                  </a:ext>
                </a:extLst>
              </a:tr>
              <a:tr h="1100629">
                <a:tc>
                  <a:txBody>
                    <a:bodyPr/>
                    <a:lstStyle/>
                    <a:p>
                      <a:pPr algn="r" rtl="1"/>
                      <a:r>
                        <a:rPr lang="he-IL" sz="2400" dirty="0">
                          <a:latin typeface="Varela Round" panose="00000500000000000000" pitchFamily="2" charset="-79"/>
                          <a:cs typeface="Varela Round" panose="00000500000000000000" pitchFamily="2" charset="-79"/>
                        </a:rPr>
                        <a:t>תא שריר</a:t>
                      </a:r>
                    </a:p>
                  </a:txBody>
                  <a:tcPr anchor="ctr"/>
                </a:tc>
                <a:tc>
                  <a:txBody>
                    <a:bodyPr/>
                    <a:lstStyle/>
                    <a:p>
                      <a:pPr marL="0" indent="0" algn="r" rtl="1">
                        <a:buFont typeface="Arial" panose="020B0604020202020204" pitchFamily="34" charset="0"/>
                        <a:buNone/>
                      </a:pPr>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tc>
                  <a:txBody>
                    <a:bodyPr/>
                    <a:lstStyle/>
                    <a:p>
                      <a:pPr algn="r" rtl="1"/>
                      <a:endParaRPr lang="he-IL" sz="2400" b="0" dirty="0">
                        <a:solidFill>
                          <a:schemeClr val="tx1"/>
                        </a:solidFill>
                        <a:latin typeface="Varela Round" panose="00000500000000000000" pitchFamily="2" charset="-79"/>
                        <a:cs typeface="Varela Round" panose="00000500000000000000" pitchFamily="2" charset="-79"/>
                      </a:endParaRPr>
                    </a:p>
                  </a:txBody>
                  <a:tcPr anchor="ctr"/>
                </a:tc>
                <a:extLst>
                  <a:ext uri="{0D108BD9-81ED-4DB2-BD59-A6C34878D82A}">
                    <a16:rowId xmlns:a16="http://schemas.microsoft.com/office/drawing/2014/main" val="2293363312"/>
                  </a:ext>
                </a:extLst>
              </a:tr>
            </a:tbl>
          </a:graphicData>
        </a:graphic>
      </p:graphicFrame>
      <p:pic>
        <p:nvPicPr>
          <p:cNvPr id="6" name="2min_final" descr="2min_final">
            <a:hlinkClick r:id="" action="ppaction://media"/>
            <a:extLst>
              <a:ext uri="{FF2B5EF4-FFF2-40B4-BE49-F238E27FC236}">
                <a16:creationId xmlns:a16="http://schemas.microsoft.com/office/drawing/2014/main" id="{7E1F0D2A-5035-44E0-BA07-6D2507DB105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02082" y="240647"/>
            <a:ext cx="1540938" cy="549601"/>
          </a:xfrm>
          <a:prstGeom prst="rect">
            <a:avLst/>
          </a:prstGeom>
        </p:spPr>
      </p:pic>
    </p:spTree>
    <p:extLst>
      <p:ext uri="{BB962C8B-B14F-4D97-AF65-F5344CB8AC3E}">
        <p14:creationId xmlns:p14="http://schemas.microsoft.com/office/powerpoint/2010/main" val="36070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1912</Words>
  <Application>Microsoft Office PowerPoint</Application>
  <PresentationFormat>מסך רחב</PresentationFormat>
  <Paragraphs>271</Paragraphs>
  <Slides>32</Slides>
  <Notes>21</Notes>
  <HiddenSlides>0</HiddenSlides>
  <MMClips>7</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32</vt:i4>
      </vt:variant>
    </vt:vector>
  </HeadingPairs>
  <TitlesOfParts>
    <vt:vector size="38" baseType="lpstr">
      <vt:lpstr>Arial</vt:lpstr>
      <vt:lpstr>Calibri</vt:lpstr>
      <vt:lpstr>Calibri Light</vt:lpstr>
      <vt:lpstr>Varela Round</vt:lpstr>
      <vt:lpstr>ערכת נושא Office</vt:lpstr>
      <vt:lpstr>1_ערכת נושא Office</vt:lpstr>
      <vt:lpstr>מערכת שיעורים למגזר החרדי</vt:lpstr>
      <vt:lpstr>התאמת מבנה תאים לתפקודם</vt:lpstr>
      <vt:lpstr>מה נלמד היום</vt:lpstr>
      <vt:lpstr>מצגת של PowerPoint‏</vt:lpstr>
      <vt:lpstr>ממה בנויים היצורים החיים?</vt:lpstr>
      <vt:lpstr>התא – יחידת מבנה ותפקוד של יצורים החיים</vt:lpstr>
      <vt:lpstr>המצאת המיקרוסקופ</vt:lpstr>
      <vt:lpstr>אחידות ושוני</vt:lpstr>
      <vt:lpstr>התאמת מבנה התא לתפקודו</vt:lpstr>
      <vt:lpstr>שערו - איזה תא מותאם להובלת חמצן ?</vt:lpstr>
      <vt:lpstr>איזה תא מותאם להובלת חמצן?</vt:lpstr>
      <vt:lpstr>התאמת מבנה התא לתפקודו</vt:lpstr>
      <vt:lpstr>רגע של מחשבה: הקשר בין קוטר תא דם אדום  לקשירת חמצן</vt:lpstr>
      <vt:lpstr>מצגת של PowerPoint‏</vt:lpstr>
      <vt:lpstr>מצגת של PowerPoint‏</vt:lpstr>
      <vt:lpstr>שערו - איזה תא מותאם להעברת  מידע במהירות? </vt:lpstr>
      <vt:lpstr>איזה תא מותאם להעברת מידע במהירות? </vt:lpstr>
      <vt:lpstr>התאמת מבנה התא לתפקודו</vt:lpstr>
      <vt:lpstr>שערו - איזה תא מותאם  להילחם בגורמי מחלה החודרים לגוף? </vt:lpstr>
      <vt:lpstr>איזה תא מותאם  להילחם בגורמי מחלה החודרים לגוף? </vt:lpstr>
      <vt:lpstr>התאמת מבנה התא לתפקודו</vt:lpstr>
      <vt:lpstr>שערו - איזה תא מותאם להתכווצות והרפיה? </vt:lpstr>
      <vt:lpstr>איזה איזה תא מותאם להתכווצות והרפיה? </vt:lpstr>
      <vt:lpstr>התאמת מבנה התא לתפקודו</vt:lpstr>
      <vt:lpstr>תרגול</vt:lpstr>
      <vt:lpstr>תרגול</vt:lpstr>
      <vt:lpstr>תרגול  איזו תמונה מתארת באופן מדויק יותר את מבנה התא?  תמונה א - תאים בעלי מבנה שטוח        תמונה ב –מבנה  תלת מימדי</vt:lpstr>
      <vt:lpstr>תרגול  איזו תמונה מתארת באופן מדויק יותר את מבנה התא?  תמונה א - תאים בעלי מבנה שטוח        תמונה ב –מבנה  תלת מימדי</vt:lpstr>
      <vt:lpstr>תרגול</vt:lpstr>
      <vt:lpstr>תרגול</vt:lpstr>
      <vt:lpstr>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למגזר החרדי</dc:title>
  <dc:creator>נחמה דינה בראמי</dc:creator>
  <cp:lastModifiedBy>Anat Kaldaron</cp:lastModifiedBy>
  <cp:revision>43</cp:revision>
  <dcterms:created xsi:type="dcterms:W3CDTF">2020-05-18T17:44:23Z</dcterms:created>
  <dcterms:modified xsi:type="dcterms:W3CDTF">2020-06-25T14:06:48Z</dcterms:modified>
</cp:coreProperties>
</file>