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648" r:id="rId1"/>
    <p:sldMasterId id="2147483664" r:id="rId2"/>
  </p:sldMasterIdLst>
  <p:notesMasterIdLst>
    <p:notesMasterId r:id="rId21"/>
  </p:notesMasterIdLst>
  <p:sldIdLst>
    <p:sldId id="257" r:id="rId3"/>
    <p:sldId id="318" r:id="rId4"/>
    <p:sldId id="259" r:id="rId5"/>
    <p:sldId id="380" r:id="rId6"/>
    <p:sldId id="394" r:id="rId7"/>
    <p:sldId id="396" r:id="rId8"/>
    <p:sldId id="399" r:id="rId9"/>
    <p:sldId id="398" r:id="rId10"/>
    <p:sldId id="397" r:id="rId11"/>
    <p:sldId id="400" r:id="rId12"/>
    <p:sldId id="401" r:id="rId13"/>
    <p:sldId id="402" r:id="rId14"/>
    <p:sldId id="395" r:id="rId15"/>
    <p:sldId id="403" r:id="rId16"/>
    <p:sldId id="404" r:id="rId17"/>
    <p:sldId id="405" r:id="rId18"/>
    <p:sldId id="350" r:id="rId19"/>
    <p:sldId id="357" r:id="rId2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3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691" autoAdjust="0"/>
    <p:restoredTop sz="94660"/>
  </p:normalViewPr>
  <p:slideViewPr>
    <p:cSldViewPr snapToGrid="0">
      <p:cViewPr varScale="1">
        <p:scale>
          <a:sx n="108" d="100"/>
          <a:sy n="108" d="100"/>
        </p:scale>
        <p:origin x="81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285C4C00-0F30-4E59-98DB-4FBBD08919FE}" type="datetimeFigureOut">
              <a:rPr lang="he-IL" smtClean="0"/>
              <a:t>כ"ט/סיון/תש"ף</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B6E2E774-C6B1-4CA4-B849-E1BE0CD1369A}" type="slidenum">
              <a:rPr lang="he-IL" smtClean="0"/>
              <a:t>‹#›</a:t>
            </a:fld>
            <a:endParaRPr lang="he-IL"/>
          </a:p>
        </p:txBody>
      </p:sp>
    </p:spTree>
    <p:extLst>
      <p:ext uri="{BB962C8B-B14F-4D97-AF65-F5344CB8AC3E}">
        <p14:creationId xmlns:p14="http://schemas.microsoft.com/office/powerpoint/2010/main" val="90204892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7732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0540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1316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8490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4565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3895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0652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269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5151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5166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5171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4635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0949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1743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6904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4081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C54AA7B2-2B7C-4A92-83ED-AFB4F9295A39}" type="datetimeFigureOut">
              <a:rPr lang="he-IL" smtClean="0"/>
              <a:t>כ"ט/סיון/תש"ף</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2891371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C54AA7B2-2B7C-4A92-83ED-AFB4F9295A39}" type="datetimeFigureOut">
              <a:rPr lang="he-IL" smtClean="0"/>
              <a:t>כ"ט/סיון/תש"ף</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1988164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C54AA7B2-2B7C-4A92-83ED-AFB4F9295A39}" type="datetimeFigureOut">
              <a:rPr lang="he-IL" smtClean="0"/>
              <a:t>כ"ט/סיון/תש"ף</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1362569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1" y="2693989"/>
            <a:ext cx="10363200" cy="1470025"/>
          </a:xfrm>
        </p:spPr>
        <p:txBody>
          <a:bodyPr vert="horz" lIns="91440" tIns="45720" rIns="91440" bIns="45720" rtlCol="1" anchor="ctr">
            <a:normAutofit/>
          </a:bodyPr>
          <a:lstStyle>
            <a:lvl1pPr>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488810" y="6410588"/>
            <a:ext cx="3246400"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Tree>
    <p:extLst>
      <p:ext uri="{BB962C8B-B14F-4D97-AF65-F5344CB8AC3E}">
        <p14:creationId xmlns:p14="http://schemas.microsoft.com/office/powerpoint/2010/main" val="3185365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73" y="213094"/>
            <a:ext cx="11161453" cy="720000"/>
          </a:xfrm>
          <a:noFill/>
        </p:spPr>
        <p:txBody>
          <a:bodyPr vert="horz" lIns="91440" tIns="45720" rIns="91440" bIns="4572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8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73" y="1185681"/>
            <a:ext cx="11161452" cy="540000"/>
          </a:xfrm>
        </p:spPr>
        <p:txBody>
          <a:bodyPr anchor="b">
            <a:noAutofit/>
          </a:bodyPr>
          <a:lstStyle>
            <a:lvl1pPr marL="0" indent="0">
              <a:buNone/>
              <a:defRPr sz="3200" b="1">
                <a:solidFill>
                  <a:srgbClr val="0070C0"/>
                </a:solidFill>
                <a:latin typeface="Varela Round" pitchFamily="2" charset="-79"/>
                <a:cs typeface="Varela Round"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3" y="1725682"/>
            <a:ext cx="11161453" cy="4152517"/>
          </a:xfrm>
        </p:spPr>
        <p:txBody>
          <a:bodyPr>
            <a:normAutofit/>
          </a:bodyPr>
          <a:lstStyle>
            <a:lvl1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10" name="מלבן מעוגל 9"/>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11" name="מלבן מעוגל 10"/>
          <p:cNvSpPr/>
          <p:nvPr userDrawn="1"/>
        </p:nvSpPr>
        <p:spPr>
          <a:xfrm>
            <a:off x="8667715" y="-110812"/>
            <a:ext cx="530011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12" name="מלבן מעוגל 11"/>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extLst>
      <p:ext uri="{BB962C8B-B14F-4D97-AF65-F5344CB8AC3E}">
        <p14:creationId xmlns:p14="http://schemas.microsoft.com/office/powerpoint/2010/main" val="1340251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כותרת בלבד">
  <p:cSld name="1_כותרת בלבד">
    <p:spTree>
      <p:nvGrpSpPr>
        <p:cNvPr id="1" name="Shape 47"/>
        <p:cNvGrpSpPr/>
        <p:nvPr/>
      </p:nvGrpSpPr>
      <p:grpSpPr>
        <a:xfrm>
          <a:off x="0" y="0"/>
          <a:ext cx="0" cy="0"/>
          <a:chOff x="0" y="0"/>
          <a:chExt cx="0" cy="0"/>
        </a:xfrm>
      </p:grpSpPr>
      <p:sp>
        <p:nvSpPr>
          <p:cNvPr id="48" name="Google Shape;48;p20"/>
          <p:cNvSpPr txBox="1">
            <a:spLocks noGrp="1"/>
          </p:cNvSpPr>
          <p:nvPr>
            <p:ph type="title"/>
          </p:nvPr>
        </p:nvSpPr>
        <p:spPr>
          <a:xfrm>
            <a:off x="2" y="213094"/>
            <a:ext cx="12192000" cy="72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002060"/>
              </a:buClr>
              <a:buSzPts val="4400"/>
              <a:buFont typeface="Arial"/>
              <a:buNone/>
              <a:defRPr sz="4400" b="1" i="0" u="none" strike="noStrike" cap="none">
                <a:solidFill>
                  <a:srgbClr val="00206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0"/>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0" name="Google Shape;50;p20"/>
          <p:cNvSpPr/>
          <p:nvPr/>
        </p:nvSpPr>
        <p:spPr>
          <a:xfrm>
            <a:off x="8667715" y="-11081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1" name="Google Shape;51;p20"/>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11558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C54AA7B2-2B7C-4A92-83ED-AFB4F9295A39}" type="datetimeFigureOut">
              <a:rPr lang="he-IL" smtClean="0">
                <a:solidFill>
                  <a:prstClr val="black">
                    <a:tint val="75000"/>
                  </a:prstClr>
                </a:solidFill>
              </a:rPr>
              <a:pPr/>
              <a:t>כ"ט/סיון/תש"ף</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86BFEE0A-002C-40B6-8C1E-734A755A4A07}"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560868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C54AA7B2-2B7C-4A92-83ED-AFB4F9295A39}" type="datetimeFigureOut">
              <a:rPr lang="he-IL" smtClean="0">
                <a:solidFill>
                  <a:prstClr val="black">
                    <a:tint val="75000"/>
                  </a:prstClr>
                </a:solidFill>
              </a:rPr>
              <a:pPr/>
              <a:t>כ"ט/סיון/תש"ף</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86BFEE0A-002C-40B6-8C1E-734A755A4A07}"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440218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C54AA7B2-2B7C-4A92-83ED-AFB4F9295A39}" type="datetimeFigureOut">
              <a:rPr lang="he-IL" smtClean="0">
                <a:solidFill>
                  <a:prstClr val="black">
                    <a:tint val="75000"/>
                  </a:prstClr>
                </a:solidFill>
              </a:rPr>
              <a:pPr/>
              <a:t>כ"ט/סיון/תש"ף</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86BFEE0A-002C-40B6-8C1E-734A755A4A07}"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428548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C54AA7B2-2B7C-4A92-83ED-AFB4F9295A39}" type="datetimeFigureOut">
              <a:rPr lang="he-IL" smtClean="0">
                <a:solidFill>
                  <a:prstClr val="black">
                    <a:tint val="75000"/>
                  </a:prstClr>
                </a:solidFill>
              </a:rPr>
              <a:pPr/>
              <a:t>כ"ט/סיון/תש"ף</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86BFEE0A-002C-40B6-8C1E-734A755A4A07}"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863131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C54AA7B2-2B7C-4A92-83ED-AFB4F9295A39}" type="datetimeFigureOut">
              <a:rPr lang="he-IL" smtClean="0">
                <a:solidFill>
                  <a:prstClr val="black">
                    <a:tint val="75000"/>
                  </a:prstClr>
                </a:solidFill>
              </a:rPr>
              <a:pPr/>
              <a:t>כ"ט/סיון/תש"ף</a:t>
            </a:fld>
            <a:endParaRPr lang="he-IL">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fld id="{86BFEE0A-002C-40B6-8C1E-734A755A4A07}"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069655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C54AA7B2-2B7C-4A92-83ED-AFB4F9295A39}" type="datetimeFigureOut">
              <a:rPr lang="he-IL" smtClean="0"/>
              <a:t>כ"ט/סיון/תש"ף</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39424738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C54AA7B2-2B7C-4A92-83ED-AFB4F9295A39}" type="datetimeFigureOut">
              <a:rPr lang="he-IL" smtClean="0">
                <a:solidFill>
                  <a:prstClr val="black">
                    <a:tint val="75000"/>
                  </a:prstClr>
                </a:solidFill>
              </a:rPr>
              <a:pPr/>
              <a:t>כ"ט/סיון/תש"ף</a:t>
            </a:fld>
            <a:endParaRPr lang="he-IL">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fld id="{86BFEE0A-002C-40B6-8C1E-734A755A4A07}"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10970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C54AA7B2-2B7C-4A92-83ED-AFB4F9295A39}" type="datetimeFigureOut">
              <a:rPr lang="he-IL" smtClean="0">
                <a:solidFill>
                  <a:prstClr val="black">
                    <a:tint val="75000"/>
                  </a:prstClr>
                </a:solidFill>
              </a:rPr>
              <a:pPr/>
              <a:t>כ"ט/סיון/תש"ף</a:t>
            </a:fld>
            <a:endParaRPr lang="he-IL">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86BFEE0A-002C-40B6-8C1E-734A755A4A07}"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026068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C54AA7B2-2B7C-4A92-83ED-AFB4F9295A39}" type="datetimeFigureOut">
              <a:rPr lang="he-IL" smtClean="0">
                <a:solidFill>
                  <a:prstClr val="black">
                    <a:tint val="75000"/>
                  </a:prstClr>
                </a:solidFill>
              </a:rPr>
              <a:pPr/>
              <a:t>כ"ט/סיון/תש"ף</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86BFEE0A-002C-40B6-8C1E-734A755A4A07}"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3153239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C54AA7B2-2B7C-4A92-83ED-AFB4F9295A39}" type="datetimeFigureOut">
              <a:rPr lang="he-IL" smtClean="0">
                <a:solidFill>
                  <a:prstClr val="black">
                    <a:tint val="75000"/>
                  </a:prstClr>
                </a:solidFill>
              </a:rPr>
              <a:pPr/>
              <a:t>כ"ט/סיון/תש"ף</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86BFEE0A-002C-40B6-8C1E-734A755A4A07}"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2721667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C54AA7B2-2B7C-4A92-83ED-AFB4F9295A39}" type="datetimeFigureOut">
              <a:rPr lang="he-IL" smtClean="0">
                <a:solidFill>
                  <a:prstClr val="black">
                    <a:tint val="75000"/>
                  </a:prstClr>
                </a:solidFill>
              </a:rPr>
              <a:pPr/>
              <a:t>כ"ט/סיון/תש"ף</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86BFEE0A-002C-40B6-8C1E-734A755A4A07}"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5930439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C54AA7B2-2B7C-4A92-83ED-AFB4F9295A39}" type="datetimeFigureOut">
              <a:rPr lang="he-IL" smtClean="0">
                <a:solidFill>
                  <a:prstClr val="black">
                    <a:tint val="75000"/>
                  </a:prstClr>
                </a:solidFill>
              </a:rPr>
              <a:pPr/>
              <a:t>כ"ט/סיון/תש"ף</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86BFEE0A-002C-40B6-8C1E-734A755A4A07}"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5944546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1" y="2693989"/>
            <a:ext cx="10363200" cy="1470025"/>
          </a:xfrm>
        </p:spPr>
        <p:txBody>
          <a:bodyPr vert="horz" lIns="91440" tIns="45720" rIns="91440" bIns="45720" rtlCol="1" anchor="ctr">
            <a:normAutofit/>
          </a:bodyPr>
          <a:lstStyle>
            <a:lvl1pPr>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8" name="מלבן מעוגל 7"/>
          <p:cNvSpPr/>
          <p:nvPr userDrawn="1"/>
        </p:nvSpPr>
        <p:spPr>
          <a:xfrm>
            <a:off x="-1488810" y="6410588"/>
            <a:ext cx="3246400"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Tree>
    <p:extLst>
      <p:ext uri="{BB962C8B-B14F-4D97-AF65-F5344CB8AC3E}">
        <p14:creationId xmlns:p14="http://schemas.microsoft.com/office/powerpoint/2010/main" val="7697091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73" y="213094"/>
            <a:ext cx="11161453" cy="720000"/>
          </a:xfrm>
          <a:noFill/>
        </p:spPr>
        <p:txBody>
          <a:bodyPr vert="horz" lIns="91440" tIns="45720" rIns="91440" bIns="4572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8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73" y="1185681"/>
            <a:ext cx="11161452" cy="540000"/>
          </a:xfrm>
        </p:spPr>
        <p:txBody>
          <a:bodyPr anchor="b">
            <a:noAutofit/>
          </a:bodyPr>
          <a:lstStyle>
            <a:lvl1pPr marL="0" indent="0">
              <a:buNone/>
              <a:defRPr sz="3200" b="1">
                <a:solidFill>
                  <a:srgbClr val="0070C0"/>
                </a:solidFill>
                <a:latin typeface="Varela Round" pitchFamily="2" charset="-79"/>
                <a:cs typeface="Varela Round"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3" y="1725682"/>
            <a:ext cx="11161453" cy="4152517"/>
          </a:xfrm>
        </p:spPr>
        <p:txBody>
          <a:bodyPr>
            <a:normAutofit/>
          </a:bodyPr>
          <a:lstStyle>
            <a:lvl1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10" name="מלבן מעוגל 9"/>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Varela Round" pitchFamily="2" charset="-79"/>
              <a:cs typeface="Varela Round" pitchFamily="2" charset="-79"/>
            </a:endParaRPr>
          </a:p>
        </p:txBody>
      </p:sp>
      <p:sp>
        <p:nvSpPr>
          <p:cNvPr id="11" name="מלבן מעוגל 10"/>
          <p:cNvSpPr/>
          <p:nvPr userDrawn="1"/>
        </p:nvSpPr>
        <p:spPr>
          <a:xfrm>
            <a:off x="8667715" y="-110812"/>
            <a:ext cx="530011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Varela Round" pitchFamily="2" charset="-79"/>
              <a:cs typeface="Varela Round" pitchFamily="2" charset="-79"/>
            </a:endParaRPr>
          </a:p>
        </p:txBody>
      </p:sp>
      <p:sp>
        <p:nvSpPr>
          <p:cNvPr id="12" name="מלבן מעוגל 11"/>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Varela Round" pitchFamily="2" charset="-79"/>
              <a:cs typeface="Varela Round" pitchFamily="2" charset="-79"/>
            </a:endParaRPr>
          </a:p>
        </p:txBody>
      </p:sp>
    </p:spTree>
    <p:extLst>
      <p:ext uri="{BB962C8B-B14F-4D97-AF65-F5344CB8AC3E}">
        <p14:creationId xmlns:p14="http://schemas.microsoft.com/office/powerpoint/2010/main" val="3981806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C54AA7B2-2B7C-4A92-83ED-AFB4F9295A39}" type="datetimeFigureOut">
              <a:rPr lang="he-IL" smtClean="0"/>
              <a:t>כ"ט/סיון/תש"ף</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1293225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C54AA7B2-2B7C-4A92-83ED-AFB4F9295A39}" type="datetimeFigureOut">
              <a:rPr lang="he-IL" smtClean="0"/>
              <a:t>כ"ט/סיון/תש"ף</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736938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C54AA7B2-2B7C-4A92-83ED-AFB4F9295A39}" type="datetimeFigureOut">
              <a:rPr lang="he-IL" smtClean="0"/>
              <a:t>כ"ט/סיון/תש"ף</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3884204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C54AA7B2-2B7C-4A92-83ED-AFB4F9295A39}" type="datetimeFigureOut">
              <a:rPr lang="he-IL" smtClean="0"/>
              <a:t>כ"ט/סיון/תש"ף</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1104221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C54AA7B2-2B7C-4A92-83ED-AFB4F9295A39}" type="datetimeFigureOut">
              <a:rPr lang="he-IL" smtClean="0"/>
              <a:t>כ"ט/סיון/תש"ף</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590595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C54AA7B2-2B7C-4A92-83ED-AFB4F9295A39}" type="datetimeFigureOut">
              <a:rPr lang="he-IL" smtClean="0"/>
              <a:t>כ"ט/סיון/תש"ף</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577612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C54AA7B2-2B7C-4A92-83ED-AFB4F9295A39}" type="datetimeFigureOut">
              <a:rPr lang="he-IL" smtClean="0"/>
              <a:t>כ"ט/סיון/תש"ף</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1658822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54AA7B2-2B7C-4A92-83ED-AFB4F9295A39}" type="datetimeFigureOut">
              <a:rPr lang="he-IL" smtClean="0"/>
              <a:t>כ"ט/סיון/תש"ף</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6BFEE0A-002C-40B6-8C1E-734A755A4A07}" type="slidenum">
              <a:rPr lang="he-IL" smtClean="0"/>
              <a:t>‹#›</a:t>
            </a:fld>
            <a:endParaRPr lang="he-IL"/>
          </a:p>
        </p:txBody>
      </p:sp>
    </p:spTree>
    <p:extLst>
      <p:ext uri="{BB962C8B-B14F-4D97-AF65-F5344CB8AC3E}">
        <p14:creationId xmlns:p14="http://schemas.microsoft.com/office/powerpoint/2010/main" val="3677999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78" r:id="rId14"/>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54AA7B2-2B7C-4A92-83ED-AFB4F9295A39}" type="datetimeFigureOut">
              <a:rPr lang="he-IL" smtClean="0">
                <a:solidFill>
                  <a:prstClr val="black">
                    <a:tint val="75000"/>
                  </a:prstClr>
                </a:solidFill>
              </a:rPr>
              <a:pPr/>
              <a:t>כ"ט/סיון/תש"ף</a:t>
            </a:fld>
            <a:endParaRPr lang="he-IL">
              <a:solidFill>
                <a:prstClr val="black">
                  <a:tint val="75000"/>
                </a:prstClr>
              </a:solidFill>
            </a:endParaRPr>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solidFill>
                <a:prstClr val="black">
                  <a:tint val="75000"/>
                </a:prstClr>
              </a:solidFill>
            </a:endParaRPr>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6BFEE0A-002C-40B6-8C1E-734A755A4A07}"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58864793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p:txBody>
          <a:bodyPr>
            <a:normAutofit fontScale="90000"/>
          </a:bodyPr>
          <a:lstStyle/>
          <a:p>
            <a:pPr algn="ctr"/>
            <a:r>
              <a:rPr lang="he-IL" dirty="0"/>
              <a:t>מערכת שיעורים למגזר החרדי</a:t>
            </a:r>
          </a:p>
        </p:txBody>
      </p:sp>
      <p:sp>
        <p:nvSpPr>
          <p:cNvPr id="2" name="מלבן 1"/>
          <p:cNvSpPr/>
          <p:nvPr/>
        </p:nvSpPr>
        <p:spPr>
          <a:xfrm>
            <a:off x="5125453" y="360948"/>
            <a:ext cx="1780673" cy="1636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397874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מלבן מעוגל 3"/>
          <p:cNvSpPr/>
          <p:nvPr/>
        </p:nvSpPr>
        <p:spPr>
          <a:xfrm>
            <a:off x="163118" y="667544"/>
            <a:ext cx="8764982" cy="5161756"/>
          </a:xfrm>
          <a:prstGeom prst="roundRect">
            <a:avLst/>
          </a:prstGeom>
          <a:solidFill>
            <a:schemeClr val="accent4">
              <a:lumMod val="7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he-IL" sz="2000" b="1" dirty="0"/>
          </a:p>
          <a:p>
            <a:pPr algn="just" fontAlgn="base"/>
            <a:r>
              <a:rPr lang="he-IL" dirty="0">
                <a:latin typeface="Varela Round" panose="00000500000000000000" pitchFamily="2" charset="-79"/>
                <a:cs typeface="Varela Round" panose="00000500000000000000" pitchFamily="2" charset="-79"/>
              </a:rPr>
              <a:t>חברת הכנסת איילת שקד חשפה מתיחות נוספת בין הליכוד לימינה, – הוועדה למינוי דיינים, "העבירו את הוועדה לש"ס אפילו בלי לדבר אתנו, פעם קודמת הייתה הסכמה הפעם פשוט לא דיברו.</a:t>
            </a:r>
          </a:p>
          <a:p>
            <a:pPr algn="just" fontAlgn="base"/>
            <a:r>
              <a:rPr lang="he-IL" dirty="0">
                <a:latin typeface="Varela Round" panose="00000500000000000000" pitchFamily="2" charset="-79"/>
                <a:cs typeface="Varela Round" panose="00000500000000000000" pitchFamily="2" charset="-79"/>
              </a:rPr>
              <a:t>הרב חיים דרוקמן, מהמנהיגים הבולטים בציונות הדתית, שוחח לאחרונה עם השר יריב לוין, מנהל המשא ומתן מטעם הליכוד להקמת הממשלה הבאה, ותהה במהלכה מי יחזיק בראשות הוועדה בקדנציה הבאה. זאת לאחר ששמע כי הוועדה תעבור לידי ש"ס. </a:t>
            </a:r>
          </a:p>
          <a:p>
            <a:pPr algn="just" fontAlgn="base"/>
            <a:r>
              <a:rPr lang="he-IL" dirty="0">
                <a:latin typeface="Varela Round" panose="00000500000000000000" pitchFamily="2" charset="-79"/>
                <a:cs typeface="Varela Round" panose="00000500000000000000" pitchFamily="2" charset="-79"/>
              </a:rPr>
              <a:t>לוין אישר זאת בפני הרב, והאחרון ביקש ממנו שהוועדה תישאר בידי הליכוד בדיוק כפי שהיה בקדנציה האחרונה. לוין טען כי "זה לא אפשרי" היות ולש"ס יש יותר מנדטים, וראשות הוועדה הובטח לה. השיחה בין השניים הסתיימה ללא הסכמה.</a:t>
            </a:r>
          </a:p>
          <a:p>
            <a:pPr algn="just" fontAlgn="base"/>
            <a:r>
              <a:rPr lang="he-IL" dirty="0">
                <a:latin typeface="Varela Round" panose="00000500000000000000" pitchFamily="2" charset="-79"/>
                <a:cs typeface="Varela Round" panose="00000500000000000000" pitchFamily="2" charset="-79"/>
              </a:rPr>
              <a:t>מוקדם יותר היום הכריזה ימינה כי היא החליטה "לשרת את הציבור באופוזיציה" בקדנציה הקרובה, לאור כישלון המשא ומתן עם הליכוד להקמת הממשלה. בהודעת המפלגה נמסר כי החלטתה התקבלה "לאור הרכב הממשלה ומדיניותה המסתמנת כממשלת שמאל בראשות נתניהו, ולאור הזלזול הבוטה של ראש הממשלה כלפי ימינה וציבור בוחריה". בליכוד טענו בתגובה כי מאחורי החלטתה של ימינה עומדים "מאבקים פנימיים", וקראו לה להתעשת ולהיכנס לממשלה.</a:t>
            </a:r>
          </a:p>
          <a:p>
            <a:pPr fontAlgn="base"/>
            <a:endParaRPr lang="he-IL" dirty="0">
              <a:latin typeface="Varela Round" panose="00000500000000000000" pitchFamily="2" charset="-79"/>
              <a:cs typeface="Varela Round" panose="00000500000000000000" pitchFamily="2" charset="-79"/>
            </a:endParaRPr>
          </a:p>
        </p:txBody>
      </p:sp>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78180" y="-143418"/>
            <a:ext cx="8599317" cy="984885"/>
          </a:xfrm>
          <a:prstGeom prst="rect">
            <a:avLst/>
          </a:prstGeom>
          <a:noFill/>
        </p:spPr>
        <p:txBody>
          <a:bodyPr wrap="square" rtlCol="1">
            <a:spAutoFit/>
          </a:bodyPr>
          <a:lstStyle/>
          <a:p>
            <a:pPr algn="l"/>
            <a:r>
              <a:rPr lang="he-IL" sz="4000" b="1" dirty="0">
                <a:solidFill>
                  <a:srgbClr val="00CC00"/>
                </a:solidFill>
                <a:latin typeface="Varela Round" panose="00000500000000000000" pitchFamily="2" charset="-79"/>
                <a:cs typeface="Varela Round" panose="00000500000000000000" pitchFamily="2" charset="-79"/>
              </a:rPr>
              <a:t>דוגמאות</a:t>
            </a:r>
          </a:p>
          <a:p>
            <a:endParaRPr lang="he-IL" dirty="0">
              <a:latin typeface="avivbold" pitchFamily="2" charset="-79"/>
              <a:cs typeface="avivbold" pitchFamily="2" charset="-79"/>
            </a:endParaRPr>
          </a:p>
        </p:txBody>
      </p:sp>
      <p:sp>
        <p:nvSpPr>
          <p:cNvPr id="18" name="מלבן מעוגל 17"/>
          <p:cNvSpPr/>
          <p:nvPr/>
        </p:nvSpPr>
        <p:spPr>
          <a:xfrm>
            <a:off x="8928100" y="1275307"/>
            <a:ext cx="1432738" cy="142714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tx1"/>
                </a:solidFill>
                <a:latin typeface="Varela Round" panose="00000500000000000000" pitchFamily="2" charset="-79"/>
                <a:cs typeface="Varela Round" panose="00000500000000000000" pitchFamily="2" charset="-79"/>
              </a:rPr>
              <a:t>מינוי שופטים ודיינים</a:t>
            </a:r>
          </a:p>
        </p:txBody>
      </p:sp>
    </p:spTree>
    <p:extLst>
      <p:ext uri="{BB962C8B-B14F-4D97-AF65-F5344CB8AC3E}">
        <p14:creationId xmlns:p14="http://schemas.microsoft.com/office/powerpoint/2010/main" val="276101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78180" y="-143418"/>
            <a:ext cx="8599317" cy="984885"/>
          </a:xfrm>
          <a:prstGeom prst="rect">
            <a:avLst/>
          </a:prstGeom>
          <a:noFill/>
        </p:spPr>
        <p:txBody>
          <a:bodyPr wrap="square" rtlCol="1">
            <a:spAutoFit/>
          </a:bodyPr>
          <a:lstStyle/>
          <a:p>
            <a:pPr algn="l"/>
            <a:r>
              <a:rPr lang="he-IL" sz="4000" b="1" dirty="0">
                <a:solidFill>
                  <a:srgbClr val="00CC00"/>
                </a:solidFill>
                <a:latin typeface="Varela Round" panose="00000500000000000000" pitchFamily="2" charset="-79"/>
                <a:cs typeface="Varela Round" panose="00000500000000000000" pitchFamily="2" charset="-79"/>
              </a:rPr>
              <a:t>כהונת הכנסת</a:t>
            </a:r>
          </a:p>
          <a:p>
            <a:endParaRPr lang="he-IL" dirty="0">
              <a:latin typeface="avivbold" pitchFamily="2" charset="-79"/>
              <a:cs typeface="avivbold" pitchFamily="2" charset="-79"/>
            </a:endParaRPr>
          </a:p>
        </p:txBody>
      </p:sp>
      <p:sp>
        <p:nvSpPr>
          <p:cNvPr id="3" name="מלבן מעוגל 2"/>
          <p:cNvSpPr/>
          <p:nvPr/>
        </p:nvSpPr>
        <p:spPr>
          <a:xfrm>
            <a:off x="8130362" y="666130"/>
            <a:ext cx="1407338" cy="1333539"/>
          </a:xfrm>
          <a:prstGeom prst="roundRect">
            <a:avLst/>
          </a:prstGeom>
          <a:solidFill>
            <a:schemeClr val="accent6">
              <a:lumMod val="5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pPr>
            <a:r>
              <a:rPr lang="he-IL" sz="2400" b="1" dirty="0">
                <a:latin typeface="Varela Round" panose="00000500000000000000" pitchFamily="2" charset="-79"/>
                <a:cs typeface="Varela Round" panose="00000500000000000000" pitchFamily="2" charset="-79"/>
              </a:rPr>
              <a:t>התחלה</a:t>
            </a:r>
          </a:p>
        </p:txBody>
      </p:sp>
      <p:sp>
        <p:nvSpPr>
          <p:cNvPr id="36" name="מלבן מעוגל 35"/>
          <p:cNvSpPr/>
          <p:nvPr/>
        </p:nvSpPr>
        <p:spPr>
          <a:xfrm>
            <a:off x="209721" y="666130"/>
            <a:ext cx="7920641" cy="133354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he-IL" sz="2400" b="1" dirty="0">
                <a:solidFill>
                  <a:schemeClr val="tx1"/>
                </a:solidFill>
                <a:latin typeface="Varela Round" panose="00000500000000000000" pitchFamily="2" charset="-79"/>
                <a:cs typeface="Varela Round" panose="00000500000000000000" pitchFamily="2" charset="-79"/>
              </a:rPr>
              <a:t>התכנסות לאחר פרסום תוצאות הבחירות ב"רשומות" (העיתון הרשמי של מדינת ישראל שמתעד את כל הפרסומים הרשמיים). הכנסת תכהן ארבע שנים.</a:t>
            </a:r>
          </a:p>
        </p:txBody>
      </p:sp>
      <p:sp>
        <p:nvSpPr>
          <p:cNvPr id="11" name="מלבן מעוגל 10"/>
          <p:cNvSpPr/>
          <p:nvPr/>
        </p:nvSpPr>
        <p:spPr>
          <a:xfrm>
            <a:off x="209721" y="1994108"/>
            <a:ext cx="7920641" cy="1333540"/>
          </a:xfrm>
          <a:prstGeom prst="roundRect">
            <a:avLst/>
          </a:prstGeom>
          <a:solidFill>
            <a:schemeClr val="accent6">
              <a:lumMod val="5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he-IL" sz="2400" b="1" dirty="0">
                <a:latin typeface="Varela Round" panose="00000500000000000000" pitchFamily="2" charset="-79"/>
                <a:cs typeface="Varela Round" panose="00000500000000000000" pitchFamily="2" charset="-79"/>
              </a:rPr>
              <a:t>ראש הממשלה רשאי לפזר את הכנסת, אחרי שהתייעץ עם נשיא המדינה, אם נוכח שיש רוב בכנסת שמתנגד לממשלה.</a:t>
            </a:r>
          </a:p>
        </p:txBody>
      </p:sp>
      <p:sp>
        <p:nvSpPr>
          <p:cNvPr id="13" name="מלבן מעוגל 12"/>
          <p:cNvSpPr/>
          <p:nvPr/>
        </p:nvSpPr>
        <p:spPr>
          <a:xfrm>
            <a:off x="8142877" y="1994109"/>
            <a:ext cx="1407338" cy="133353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tx1"/>
                </a:solidFill>
                <a:latin typeface="Varela Round" panose="00000500000000000000" pitchFamily="2" charset="-79"/>
                <a:cs typeface="Varela Round" panose="00000500000000000000" pitchFamily="2" charset="-79"/>
              </a:rPr>
              <a:t>פיזור</a:t>
            </a:r>
          </a:p>
        </p:txBody>
      </p:sp>
      <p:sp>
        <p:nvSpPr>
          <p:cNvPr id="14" name="מלבן מעוגל 13"/>
          <p:cNvSpPr/>
          <p:nvPr/>
        </p:nvSpPr>
        <p:spPr>
          <a:xfrm>
            <a:off x="224598" y="3322087"/>
            <a:ext cx="7920641" cy="133354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he-IL" sz="2400" b="1" dirty="0">
                <a:solidFill>
                  <a:schemeClr val="tx1"/>
                </a:solidFill>
                <a:latin typeface="Varela Round" panose="00000500000000000000" pitchFamily="2" charset="-79"/>
                <a:cs typeface="Varela Round" panose="00000500000000000000" pitchFamily="2" charset="-79"/>
              </a:rPr>
              <a:t>סיעות הבית יכולות להידבר ולהגיש 'חוק לפיזור הכנסת' בתאריך מוסכם.</a:t>
            </a:r>
            <a:endParaRPr lang="en-US" sz="2400" b="1" dirty="0">
              <a:solidFill>
                <a:schemeClr val="tx1"/>
              </a:solidFill>
              <a:latin typeface="Varela Round" panose="00000500000000000000" pitchFamily="2" charset="-79"/>
              <a:cs typeface="Varela Round" panose="00000500000000000000" pitchFamily="2" charset="-79"/>
            </a:endParaRPr>
          </a:p>
        </p:txBody>
      </p:sp>
      <p:sp>
        <p:nvSpPr>
          <p:cNvPr id="15" name="מלבן מעוגל 14"/>
          <p:cNvSpPr/>
          <p:nvPr/>
        </p:nvSpPr>
        <p:spPr>
          <a:xfrm>
            <a:off x="8155392" y="3322087"/>
            <a:ext cx="1407338" cy="1333539"/>
          </a:xfrm>
          <a:prstGeom prst="roundRect">
            <a:avLst/>
          </a:prstGeom>
          <a:solidFill>
            <a:schemeClr val="accent6">
              <a:lumMod val="5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pPr>
            <a:r>
              <a:rPr lang="he-IL" sz="2400" b="1" dirty="0">
                <a:latin typeface="Varela Round" panose="00000500000000000000" pitchFamily="2" charset="-79"/>
                <a:cs typeface="Varela Round" panose="00000500000000000000" pitchFamily="2" charset="-79"/>
              </a:rPr>
              <a:t>חוק לפיזור</a:t>
            </a:r>
          </a:p>
        </p:txBody>
      </p:sp>
      <p:sp>
        <p:nvSpPr>
          <p:cNvPr id="16" name="מלבן מעוגל 15"/>
          <p:cNvSpPr/>
          <p:nvPr/>
        </p:nvSpPr>
        <p:spPr>
          <a:xfrm>
            <a:off x="209721" y="4650065"/>
            <a:ext cx="7920641" cy="1333540"/>
          </a:xfrm>
          <a:prstGeom prst="roundRect">
            <a:avLst/>
          </a:prstGeom>
          <a:solidFill>
            <a:schemeClr val="accent6">
              <a:lumMod val="5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he-IL" sz="2400" b="1" dirty="0">
                <a:latin typeface="Varela Round" panose="00000500000000000000" pitchFamily="2" charset="-79"/>
                <a:cs typeface="Varela Round" panose="00000500000000000000" pitchFamily="2" charset="-79"/>
              </a:rPr>
              <a:t>הכנסת </a:t>
            </a:r>
            <a:r>
              <a:rPr lang="he-IL" sz="2400" b="1" dirty="0" err="1">
                <a:latin typeface="Varela Round" panose="00000500000000000000" pitchFamily="2" charset="-79"/>
                <a:cs typeface="Varela Round" panose="00000500000000000000" pitchFamily="2" charset="-79"/>
              </a:rPr>
              <a:t>תתפזר</a:t>
            </a:r>
            <a:r>
              <a:rPr lang="he-IL" sz="2400" b="1" dirty="0">
                <a:latin typeface="Varela Round" panose="00000500000000000000" pitchFamily="2" charset="-79"/>
                <a:cs typeface="Varela Round" panose="00000500000000000000" pitchFamily="2" charset="-79"/>
              </a:rPr>
              <a:t>, אם לא אושר תקציב המדינה תוך שלושה חודשים מתחילת שנת התקציב.</a:t>
            </a:r>
          </a:p>
        </p:txBody>
      </p:sp>
      <p:sp>
        <p:nvSpPr>
          <p:cNvPr id="17" name="מלבן מעוגל 16"/>
          <p:cNvSpPr/>
          <p:nvPr/>
        </p:nvSpPr>
        <p:spPr>
          <a:xfrm>
            <a:off x="8142877" y="4650065"/>
            <a:ext cx="1407338" cy="133353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tx1"/>
                </a:solidFill>
                <a:latin typeface="Varela Round" panose="00000500000000000000" pitchFamily="2" charset="-79"/>
                <a:cs typeface="Varela Round" panose="00000500000000000000" pitchFamily="2" charset="-79"/>
              </a:rPr>
              <a:t>תקציב לא מאושר</a:t>
            </a:r>
          </a:p>
        </p:txBody>
      </p:sp>
    </p:spTree>
    <p:extLst>
      <p:ext uri="{BB962C8B-B14F-4D97-AF65-F5344CB8AC3E}">
        <p14:creationId xmlns:p14="http://schemas.microsoft.com/office/powerpoint/2010/main" val="162161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anim calcmode="lin" valueType="num">
                                      <p:cBhvr>
                                        <p:cTn id="25" dur="1000" fill="hold"/>
                                        <p:tgtEl>
                                          <p:spTgt spid="36"/>
                                        </p:tgtEl>
                                        <p:attrNameLst>
                                          <p:attrName>ppt_x</p:attrName>
                                        </p:attrNameLst>
                                      </p:cBhvr>
                                      <p:tavLst>
                                        <p:tav tm="0">
                                          <p:val>
                                            <p:strVal val="#ppt_x"/>
                                          </p:val>
                                        </p:tav>
                                        <p:tav tm="100000">
                                          <p:val>
                                            <p:strVal val="#ppt_x"/>
                                          </p:val>
                                        </p:tav>
                                      </p:tavLst>
                                    </p:anim>
                                    <p:anim calcmode="lin" valueType="num">
                                      <p:cBhvr>
                                        <p:cTn id="2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 grpId="0" animBg="1"/>
      <p:bldP spid="36" grpId="0" animBg="1"/>
      <p:bldP spid="11" grpId="0" animBg="1"/>
      <p:bldP spid="13" grpId="0" animBg="1"/>
      <p:bldP spid="14" grpId="0" animBg="1"/>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cxnSp>
        <p:nvCxnSpPr>
          <p:cNvPr id="12" name="מחבר ישר 11"/>
          <p:cNvCxnSpPr/>
          <p:nvPr/>
        </p:nvCxnSpPr>
        <p:spPr>
          <a:xfrm>
            <a:off x="163118" y="565944"/>
            <a:ext cx="3608782" cy="5556"/>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78180" y="-143418"/>
            <a:ext cx="8599317" cy="1433726"/>
          </a:xfrm>
          <a:prstGeom prst="rect">
            <a:avLst/>
          </a:prstGeom>
          <a:noFill/>
        </p:spPr>
        <p:txBody>
          <a:bodyPr wrap="square" rtlCol="1">
            <a:spAutoFit/>
          </a:bodyPr>
          <a:lstStyle/>
          <a:p>
            <a:pPr algn="l"/>
            <a:r>
              <a:rPr lang="he-IL" sz="4000" b="1" dirty="0">
                <a:solidFill>
                  <a:srgbClr val="00CC00"/>
                </a:solidFill>
                <a:latin typeface="Varela Round" panose="00000500000000000000" pitchFamily="2" charset="-79"/>
                <a:cs typeface="Varela Round" panose="00000500000000000000" pitchFamily="2" charset="-79"/>
              </a:rPr>
              <a:t>ניהול הכנסת- יו"ר</a:t>
            </a:r>
            <a:endParaRPr lang="en-US" sz="4000" b="1" dirty="0">
              <a:solidFill>
                <a:srgbClr val="00CC00"/>
              </a:solidFill>
              <a:latin typeface="Varela Round" panose="00000500000000000000" pitchFamily="2" charset="-79"/>
              <a:cs typeface="Varela Round" panose="00000500000000000000" pitchFamily="2" charset="-79"/>
            </a:endParaRPr>
          </a:p>
          <a:p>
            <a:pPr>
              <a:lnSpc>
                <a:spcPts val="3500"/>
              </a:lnSpc>
            </a:pPr>
            <a:endParaRPr lang="he-IL" sz="4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
        <p:nvSpPr>
          <p:cNvPr id="3" name="מלבן מעוגל 2"/>
          <p:cNvSpPr/>
          <p:nvPr/>
        </p:nvSpPr>
        <p:spPr>
          <a:xfrm>
            <a:off x="8130362" y="666130"/>
            <a:ext cx="1610538" cy="133353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tx1"/>
                </a:solidFill>
                <a:latin typeface="Varela Round" panose="00000500000000000000" pitchFamily="2" charset="-79"/>
                <a:cs typeface="Varela Round" panose="00000500000000000000" pitchFamily="2" charset="-79"/>
              </a:rPr>
              <a:t>השתייכות</a:t>
            </a:r>
          </a:p>
        </p:txBody>
      </p:sp>
      <p:sp>
        <p:nvSpPr>
          <p:cNvPr id="36" name="מלבן מעוגל 35"/>
          <p:cNvSpPr/>
          <p:nvPr/>
        </p:nvSpPr>
        <p:spPr>
          <a:xfrm>
            <a:off x="209721" y="666130"/>
            <a:ext cx="7920641" cy="133354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he-IL" sz="2400" dirty="0">
                <a:solidFill>
                  <a:schemeClr val="tx1"/>
                </a:solidFill>
                <a:latin typeface="Varela Round" panose="00000500000000000000" pitchFamily="2" charset="-79"/>
                <a:cs typeface="Varela Round" panose="00000500000000000000" pitchFamily="2" charset="-79"/>
              </a:rPr>
              <a:t>יושב ראש הכנסת משתייך </a:t>
            </a:r>
            <a:r>
              <a:rPr lang="he-IL" sz="2400" b="1" dirty="0">
                <a:solidFill>
                  <a:schemeClr val="tx1"/>
                </a:solidFill>
                <a:latin typeface="Varela Round" panose="00000500000000000000" pitchFamily="2" charset="-79"/>
                <a:cs typeface="Varela Round" panose="00000500000000000000" pitchFamily="2" charset="-79"/>
              </a:rPr>
              <a:t>לאחת</a:t>
            </a:r>
            <a:r>
              <a:rPr lang="he-IL" sz="2400" dirty="0">
                <a:solidFill>
                  <a:schemeClr val="tx1"/>
                </a:solidFill>
                <a:latin typeface="Varela Round" panose="00000500000000000000" pitchFamily="2" charset="-79"/>
                <a:cs typeface="Varela Round" panose="00000500000000000000" pitchFamily="2" charset="-79"/>
              </a:rPr>
              <a:t> </a:t>
            </a:r>
            <a:r>
              <a:rPr lang="he-IL" sz="2400" b="1" dirty="0">
                <a:solidFill>
                  <a:schemeClr val="tx1"/>
                </a:solidFill>
                <a:latin typeface="Varela Round" panose="00000500000000000000" pitchFamily="2" charset="-79"/>
                <a:cs typeface="Varela Round" panose="00000500000000000000" pitchFamily="2" charset="-79"/>
              </a:rPr>
              <a:t>ממפלגות</a:t>
            </a:r>
            <a:r>
              <a:rPr lang="he-IL" sz="2400" dirty="0">
                <a:solidFill>
                  <a:schemeClr val="tx1"/>
                </a:solidFill>
                <a:latin typeface="Varela Round" panose="00000500000000000000" pitchFamily="2" charset="-79"/>
                <a:cs typeface="Varela Round" panose="00000500000000000000" pitchFamily="2" charset="-79"/>
              </a:rPr>
              <a:t> הקואליציה. </a:t>
            </a:r>
            <a:r>
              <a:rPr lang="he-IL" sz="2400" b="1" dirty="0">
                <a:solidFill>
                  <a:schemeClr val="tx1"/>
                </a:solidFill>
                <a:latin typeface="Varela Round" panose="00000500000000000000" pitchFamily="2" charset="-79"/>
                <a:cs typeface="Varela Round" panose="00000500000000000000" pitchFamily="2" charset="-79"/>
              </a:rPr>
              <a:t>דמות מקובלת</a:t>
            </a:r>
            <a:r>
              <a:rPr lang="he-IL" sz="2400" dirty="0">
                <a:solidFill>
                  <a:schemeClr val="tx1"/>
                </a:solidFill>
                <a:latin typeface="Varela Round" panose="00000500000000000000" pitchFamily="2" charset="-79"/>
                <a:cs typeface="Varela Round" panose="00000500000000000000" pitchFamily="2" charset="-79"/>
              </a:rPr>
              <a:t> על כולם. עליו לנהוג </a:t>
            </a:r>
            <a:r>
              <a:rPr lang="he-IL" sz="2400" b="1" dirty="0">
                <a:solidFill>
                  <a:schemeClr val="tx1"/>
                </a:solidFill>
                <a:latin typeface="Varela Round" panose="00000500000000000000" pitchFamily="2" charset="-79"/>
                <a:cs typeface="Varela Round" panose="00000500000000000000" pitchFamily="2" charset="-79"/>
              </a:rPr>
              <a:t>בהגינות</a:t>
            </a:r>
            <a:r>
              <a:rPr lang="he-IL" sz="2400" dirty="0">
                <a:solidFill>
                  <a:schemeClr val="tx1"/>
                </a:solidFill>
                <a:latin typeface="Varela Round" panose="00000500000000000000" pitchFamily="2" charset="-79"/>
                <a:cs typeface="Varela Round" panose="00000500000000000000" pitchFamily="2" charset="-79"/>
              </a:rPr>
              <a:t> וללא משוא פנים ולשמור על </a:t>
            </a:r>
            <a:r>
              <a:rPr lang="he-IL" sz="2400" b="1" dirty="0">
                <a:solidFill>
                  <a:schemeClr val="tx1"/>
                </a:solidFill>
                <a:latin typeface="Varela Round" panose="00000500000000000000" pitchFamily="2" charset="-79"/>
                <a:cs typeface="Varela Round" panose="00000500000000000000" pitchFamily="2" charset="-79"/>
              </a:rPr>
              <a:t>כבודה</a:t>
            </a:r>
            <a:r>
              <a:rPr lang="he-IL" sz="2400" dirty="0">
                <a:solidFill>
                  <a:schemeClr val="tx1"/>
                </a:solidFill>
                <a:latin typeface="Varela Round" panose="00000500000000000000" pitchFamily="2" charset="-79"/>
                <a:cs typeface="Varela Round" panose="00000500000000000000" pitchFamily="2" charset="-79"/>
              </a:rPr>
              <a:t> של הכנסת, </a:t>
            </a:r>
            <a:r>
              <a:rPr lang="he-IL" sz="2400" b="1" dirty="0">
                <a:solidFill>
                  <a:schemeClr val="tx1"/>
                </a:solidFill>
                <a:latin typeface="Varela Round" panose="00000500000000000000" pitchFamily="2" charset="-79"/>
                <a:cs typeface="Varela Round" panose="00000500000000000000" pitchFamily="2" charset="-79"/>
              </a:rPr>
              <a:t>תקנונה</a:t>
            </a:r>
            <a:r>
              <a:rPr lang="he-IL" sz="2400" dirty="0">
                <a:solidFill>
                  <a:schemeClr val="tx1"/>
                </a:solidFill>
                <a:latin typeface="Varela Round" panose="00000500000000000000" pitchFamily="2" charset="-79"/>
                <a:cs typeface="Varela Round" panose="00000500000000000000" pitchFamily="2" charset="-79"/>
              </a:rPr>
              <a:t> </a:t>
            </a:r>
            <a:r>
              <a:rPr lang="he-IL" sz="2400" b="1" dirty="0">
                <a:solidFill>
                  <a:schemeClr val="tx1"/>
                </a:solidFill>
                <a:latin typeface="Varela Round" panose="00000500000000000000" pitchFamily="2" charset="-79"/>
                <a:cs typeface="Varela Round" panose="00000500000000000000" pitchFamily="2" charset="-79"/>
              </a:rPr>
              <a:t>וסדר</a:t>
            </a:r>
            <a:r>
              <a:rPr lang="he-IL" sz="2400" dirty="0">
                <a:solidFill>
                  <a:schemeClr val="tx1"/>
                </a:solidFill>
                <a:latin typeface="Varela Round" panose="00000500000000000000" pitchFamily="2" charset="-79"/>
                <a:cs typeface="Varela Round" panose="00000500000000000000" pitchFamily="2" charset="-79"/>
              </a:rPr>
              <a:t> ישיבותיה.</a:t>
            </a:r>
            <a:endParaRPr lang="he-IL" sz="2400" dirty="0">
              <a:latin typeface="Varela Round" panose="00000500000000000000" pitchFamily="2" charset="-79"/>
              <a:cs typeface="Varela Round" panose="00000500000000000000" pitchFamily="2" charset="-79"/>
            </a:endParaRPr>
          </a:p>
        </p:txBody>
      </p:sp>
      <p:sp>
        <p:nvSpPr>
          <p:cNvPr id="11" name="מלבן מעוגל 10"/>
          <p:cNvSpPr/>
          <p:nvPr/>
        </p:nvSpPr>
        <p:spPr>
          <a:xfrm>
            <a:off x="209721" y="1994108"/>
            <a:ext cx="7920641" cy="3898692"/>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lgn="just">
              <a:buFont typeface="Arial" panose="020B0604020202020204" pitchFamily="34" charset="0"/>
              <a:buChar char="•"/>
            </a:pPr>
            <a:r>
              <a:rPr lang="he-IL" sz="2400" dirty="0">
                <a:solidFill>
                  <a:schemeClr val="tx1"/>
                </a:solidFill>
                <a:latin typeface="Varela Round" panose="00000500000000000000" pitchFamily="2" charset="-79"/>
                <a:cs typeface="Varela Round" panose="00000500000000000000" pitchFamily="2" charset="-79"/>
              </a:rPr>
              <a:t>ניהול ישיבות הכנסת. מתן רשות דיבור. שמירה על משך הזמן והרחקה מהמליאה של ח"כ שמפריע לסדר. </a:t>
            </a:r>
          </a:p>
          <a:p>
            <a:pPr marL="457200" indent="-457200" algn="just">
              <a:buFont typeface="Arial" panose="020B0604020202020204" pitchFamily="34" charset="0"/>
              <a:buChar char="•"/>
            </a:pPr>
            <a:r>
              <a:rPr lang="he-IL" sz="2400" dirty="0">
                <a:solidFill>
                  <a:schemeClr val="tx1"/>
                </a:solidFill>
                <a:latin typeface="Varela Round" panose="00000500000000000000" pitchFamily="2" charset="-79"/>
                <a:cs typeface="Varela Round" panose="00000500000000000000" pitchFamily="2" charset="-79"/>
              </a:rPr>
              <a:t>קביעת סדר היום.</a:t>
            </a:r>
          </a:p>
          <a:p>
            <a:pPr marL="457200" indent="-457200" algn="just">
              <a:buFont typeface="Arial" panose="020B0604020202020204" pitchFamily="34" charset="0"/>
              <a:buChar char="•"/>
            </a:pPr>
            <a:r>
              <a:rPr lang="he-IL" sz="2400" dirty="0">
                <a:solidFill>
                  <a:schemeClr val="tx1"/>
                </a:solidFill>
                <a:latin typeface="Varela Round" panose="00000500000000000000" pitchFamily="2" charset="-79"/>
                <a:cs typeface="Varela Round" panose="00000500000000000000" pitchFamily="2" charset="-79"/>
              </a:rPr>
              <a:t>קבלת שאילתות, בדיקתן והעברתן לשרים הרלוונטיים.</a:t>
            </a:r>
          </a:p>
          <a:p>
            <a:pPr marL="457200" indent="-457200" algn="just">
              <a:buFont typeface="Arial" panose="020B0604020202020204" pitchFamily="34" charset="0"/>
              <a:buChar char="•"/>
            </a:pPr>
            <a:r>
              <a:rPr lang="he-IL" sz="2400" dirty="0">
                <a:solidFill>
                  <a:schemeClr val="tx1"/>
                </a:solidFill>
                <a:latin typeface="Varela Round" panose="00000500000000000000" pitchFamily="2" charset="-79"/>
                <a:cs typeface="Varela Round" panose="00000500000000000000" pitchFamily="2" charset="-79"/>
              </a:rPr>
              <a:t>ניהול כל ענייני הכנסת וסדריה.</a:t>
            </a:r>
          </a:p>
          <a:p>
            <a:pPr marL="457200" indent="-457200" algn="just">
              <a:buFont typeface="Arial" panose="020B0604020202020204" pitchFamily="34" charset="0"/>
              <a:buChar char="•"/>
            </a:pPr>
            <a:r>
              <a:rPr lang="he-IL" sz="2400" dirty="0">
                <a:solidFill>
                  <a:schemeClr val="tx1"/>
                </a:solidFill>
                <a:latin typeface="Varela Round" panose="00000500000000000000" pitchFamily="2" charset="-79"/>
                <a:cs typeface="Varela Round" panose="00000500000000000000" pitchFamily="2" charset="-79"/>
              </a:rPr>
              <a:t>בדיקה מוקדמת של הצעות חוק פרטיות.</a:t>
            </a:r>
          </a:p>
          <a:p>
            <a:pPr marL="457200" indent="-457200" algn="just">
              <a:buFont typeface="Arial" panose="020B0604020202020204" pitchFamily="34" charset="0"/>
              <a:buChar char="•"/>
            </a:pPr>
            <a:r>
              <a:rPr lang="he-IL" sz="2400" dirty="0">
                <a:solidFill>
                  <a:schemeClr val="tx1"/>
                </a:solidFill>
                <a:latin typeface="Varela Round" panose="00000500000000000000" pitchFamily="2" charset="-79"/>
                <a:cs typeface="Varela Round" panose="00000500000000000000" pitchFamily="2" charset="-79"/>
              </a:rPr>
              <a:t>ממלא מקום הקבוע של הנשיא, במידה ואינו בארץ, התפטר או חלה או נחשד בפלילים.</a:t>
            </a:r>
          </a:p>
        </p:txBody>
      </p:sp>
      <p:sp>
        <p:nvSpPr>
          <p:cNvPr id="13" name="מלבן מעוגל 12"/>
          <p:cNvSpPr/>
          <p:nvPr/>
        </p:nvSpPr>
        <p:spPr>
          <a:xfrm>
            <a:off x="8142876" y="1994109"/>
            <a:ext cx="1598023" cy="133353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tx1"/>
                </a:solidFill>
                <a:latin typeface="Varela Round" panose="00000500000000000000" pitchFamily="2" charset="-79"/>
                <a:cs typeface="Varela Round" panose="00000500000000000000" pitchFamily="2" charset="-79"/>
              </a:rPr>
              <a:t>תפקידים</a:t>
            </a:r>
          </a:p>
        </p:txBody>
      </p:sp>
    </p:spTree>
    <p:extLst>
      <p:ext uri="{BB962C8B-B14F-4D97-AF65-F5344CB8AC3E}">
        <p14:creationId xmlns:p14="http://schemas.microsoft.com/office/powerpoint/2010/main" val="73040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anim calcmode="lin" valueType="num">
                                      <p:cBhvr>
                                        <p:cTn id="25" dur="1000" fill="hold"/>
                                        <p:tgtEl>
                                          <p:spTgt spid="36"/>
                                        </p:tgtEl>
                                        <p:attrNameLst>
                                          <p:attrName>ppt_x</p:attrName>
                                        </p:attrNameLst>
                                      </p:cBhvr>
                                      <p:tavLst>
                                        <p:tav tm="0">
                                          <p:val>
                                            <p:strVal val="#ppt_x"/>
                                          </p:val>
                                        </p:tav>
                                        <p:tav tm="100000">
                                          <p:val>
                                            <p:strVal val="#ppt_x"/>
                                          </p:val>
                                        </p:tav>
                                      </p:tavLst>
                                    </p:anim>
                                    <p:anim calcmode="lin" valueType="num">
                                      <p:cBhvr>
                                        <p:cTn id="2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 grpId="0" animBg="1"/>
      <p:bldP spid="36" grpId="0" animBg="1"/>
      <p:bldP spid="11"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מלבן מעוגל 3"/>
          <p:cNvSpPr/>
          <p:nvPr/>
        </p:nvSpPr>
        <p:spPr>
          <a:xfrm>
            <a:off x="113308" y="769952"/>
            <a:ext cx="8446491" cy="1178238"/>
          </a:xfrm>
          <a:prstGeom prst="roundRect">
            <a:avLst/>
          </a:prstGeom>
          <a:solidFill>
            <a:srgbClr val="272377"/>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lnSpc>
                <a:spcPct val="150000"/>
              </a:lnSpc>
            </a:pPr>
            <a:r>
              <a:rPr lang="he-IL" sz="2400" b="1" dirty="0">
                <a:latin typeface="Varela Round" panose="00000500000000000000" pitchFamily="2" charset="-79"/>
                <a:cs typeface="Varela Round" panose="00000500000000000000" pitchFamily="2" charset="-79"/>
              </a:rPr>
              <a:t>נבחרים על ידי מליאת הכנסת מסיעות הקואליציה והאופוזיציה.</a:t>
            </a:r>
            <a:endParaRPr lang="en-US" sz="2400" b="1" dirty="0">
              <a:latin typeface="Varela Round" panose="00000500000000000000" pitchFamily="2" charset="-79"/>
              <a:cs typeface="Varela Round" panose="00000500000000000000" pitchFamily="2" charset="-79"/>
            </a:endParaRPr>
          </a:p>
        </p:txBody>
      </p:sp>
      <p:cxnSp>
        <p:nvCxnSpPr>
          <p:cNvPr id="12" name="מחבר ישר 11"/>
          <p:cNvCxnSpPr/>
          <p:nvPr/>
        </p:nvCxnSpPr>
        <p:spPr>
          <a:xfrm flipV="1">
            <a:off x="163118" y="495300"/>
            <a:ext cx="5729682" cy="70644"/>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78180" y="-143418"/>
            <a:ext cx="8599317" cy="984885"/>
          </a:xfrm>
          <a:prstGeom prst="rect">
            <a:avLst/>
          </a:prstGeom>
          <a:noFill/>
        </p:spPr>
        <p:txBody>
          <a:bodyPr wrap="square" rtlCol="1">
            <a:spAutoFit/>
          </a:bodyPr>
          <a:lstStyle/>
          <a:p>
            <a:pPr algn="l"/>
            <a:r>
              <a:rPr lang="he-IL" sz="4000" b="1" dirty="0">
                <a:solidFill>
                  <a:srgbClr val="00CC00"/>
                </a:solidFill>
                <a:latin typeface="Varela Round" panose="00000500000000000000" pitchFamily="2" charset="-79"/>
                <a:cs typeface="Varela Round" panose="00000500000000000000" pitchFamily="2" charset="-79"/>
              </a:rPr>
              <a:t>ניהול הכנסת- סגני יו"ר</a:t>
            </a:r>
          </a:p>
          <a:p>
            <a:endParaRPr lang="he-IL" dirty="0">
              <a:latin typeface="avivbold" pitchFamily="2" charset="-79"/>
              <a:cs typeface="avivbold" pitchFamily="2" charset="-79"/>
            </a:endParaRPr>
          </a:p>
        </p:txBody>
      </p:sp>
      <p:sp>
        <p:nvSpPr>
          <p:cNvPr id="17" name="מלבן מעוגל 16"/>
          <p:cNvSpPr/>
          <p:nvPr/>
        </p:nvSpPr>
        <p:spPr>
          <a:xfrm>
            <a:off x="113306" y="1969711"/>
            <a:ext cx="8446491" cy="1268789"/>
          </a:xfrm>
          <a:prstGeom prst="roundRect">
            <a:avLst/>
          </a:prstGeom>
          <a:solidFill>
            <a:schemeClr val="accent1">
              <a:lumMod val="7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just">
              <a:lnSpc>
                <a:spcPct val="150000"/>
              </a:lnSpc>
              <a:buFont typeface="Arial" panose="020B0604020202020204" pitchFamily="34" charset="0"/>
              <a:buChar char="•"/>
            </a:pPr>
            <a:endParaRPr lang="he-IL" sz="2400" b="1" dirty="0">
              <a:solidFill>
                <a:schemeClr val="tx1"/>
              </a:solidFill>
              <a:latin typeface="Varela Round" panose="00000500000000000000" pitchFamily="2" charset="-79"/>
              <a:cs typeface="Varela Round" panose="00000500000000000000" pitchFamily="2" charset="-79"/>
            </a:endParaRPr>
          </a:p>
          <a:p>
            <a:pPr marL="342900" indent="-342900" algn="just">
              <a:lnSpc>
                <a:spcPct val="150000"/>
              </a:lnSpc>
              <a:buFont typeface="Arial" panose="020B0604020202020204" pitchFamily="34" charset="0"/>
              <a:buChar char="•"/>
            </a:pPr>
            <a:endParaRPr lang="he-IL" sz="2400" b="1" dirty="0">
              <a:solidFill>
                <a:schemeClr val="tx1"/>
              </a:solidFill>
              <a:latin typeface="Varela Round" panose="00000500000000000000" pitchFamily="2" charset="-79"/>
              <a:cs typeface="Varela Round" panose="00000500000000000000" pitchFamily="2" charset="-79"/>
            </a:endParaRPr>
          </a:p>
          <a:p>
            <a:pPr marL="342900" indent="-342900" algn="just">
              <a:buFont typeface="Arial" panose="020B0604020202020204" pitchFamily="34" charset="0"/>
              <a:buChar char="•"/>
            </a:pPr>
            <a:r>
              <a:rPr lang="he-IL" sz="2400" b="1" dirty="0">
                <a:solidFill>
                  <a:schemeClr val="tx1"/>
                </a:solidFill>
                <a:latin typeface="Varela Round" panose="00000500000000000000" pitchFamily="2" charset="-79"/>
                <a:cs typeface="Varela Round" panose="00000500000000000000" pitchFamily="2" charset="-79"/>
              </a:rPr>
              <a:t>מסייעים ליו"ר הכנסת במילוי תפקידו.</a:t>
            </a:r>
          </a:p>
          <a:p>
            <a:pPr marL="342900" indent="-342900" algn="just">
              <a:buFont typeface="Arial" panose="020B0604020202020204" pitchFamily="34" charset="0"/>
              <a:buChar char="•"/>
            </a:pPr>
            <a:r>
              <a:rPr lang="he-IL" sz="2400" b="1" dirty="0">
                <a:solidFill>
                  <a:schemeClr val="tx1"/>
                </a:solidFill>
                <a:latin typeface="Varela Round" panose="00000500000000000000" pitchFamily="2" charset="-79"/>
                <a:cs typeface="Varela Round" panose="00000500000000000000" pitchFamily="2" charset="-79"/>
              </a:rPr>
              <a:t>מנהלים את ישיבות הכנסת על פי בקשתו של יושב ראש הכנסת.</a:t>
            </a:r>
          </a:p>
          <a:p>
            <a:pPr marL="342900" indent="-342900" algn="just">
              <a:lnSpc>
                <a:spcPct val="150000"/>
              </a:lnSpc>
              <a:buFont typeface="Arial" panose="020B0604020202020204" pitchFamily="34" charset="0"/>
              <a:buChar char="•"/>
            </a:pPr>
            <a:endParaRPr lang="he-IL" sz="2400" b="1" dirty="0">
              <a:solidFill>
                <a:schemeClr val="tx1"/>
              </a:solidFill>
              <a:latin typeface="Varela Round" panose="00000500000000000000" pitchFamily="2" charset="-79"/>
              <a:cs typeface="Varela Round" panose="00000500000000000000" pitchFamily="2" charset="-79"/>
            </a:endParaRPr>
          </a:p>
          <a:p>
            <a:pPr marL="342900" indent="-342900" algn="just">
              <a:lnSpc>
                <a:spcPct val="150000"/>
              </a:lnSpc>
              <a:buFont typeface="Arial" panose="020B0604020202020204" pitchFamily="34" charset="0"/>
              <a:buChar char="•"/>
            </a:pPr>
            <a:endParaRPr lang="en-US" sz="2400" b="1" dirty="0">
              <a:solidFill>
                <a:schemeClr val="tx1"/>
              </a:solidFill>
              <a:latin typeface="Varela Round" panose="00000500000000000000" pitchFamily="2" charset="-79"/>
              <a:cs typeface="Varela Round" panose="00000500000000000000" pitchFamily="2" charset="-79"/>
            </a:endParaRPr>
          </a:p>
        </p:txBody>
      </p:sp>
      <p:sp>
        <p:nvSpPr>
          <p:cNvPr id="18" name="מלבן מעוגל 17"/>
          <p:cNvSpPr/>
          <p:nvPr/>
        </p:nvSpPr>
        <p:spPr>
          <a:xfrm>
            <a:off x="8559797" y="755937"/>
            <a:ext cx="1432738" cy="119225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chemeClr val="tx1"/>
                </a:solidFill>
                <a:latin typeface="Varela Round" panose="00000500000000000000" pitchFamily="2" charset="-79"/>
                <a:cs typeface="Varela Round" panose="00000500000000000000" pitchFamily="2" charset="-79"/>
              </a:rPr>
              <a:t>השתייכות</a:t>
            </a:r>
          </a:p>
        </p:txBody>
      </p:sp>
      <p:sp>
        <p:nvSpPr>
          <p:cNvPr id="19" name="מלבן מעוגל 18"/>
          <p:cNvSpPr/>
          <p:nvPr/>
        </p:nvSpPr>
        <p:spPr>
          <a:xfrm>
            <a:off x="8559797" y="2095867"/>
            <a:ext cx="1432738" cy="1016475"/>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chemeClr val="tx1"/>
                </a:solidFill>
                <a:latin typeface="Varela Round" panose="00000500000000000000" pitchFamily="2" charset="-79"/>
                <a:cs typeface="Varela Round" panose="00000500000000000000" pitchFamily="2" charset="-79"/>
              </a:rPr>
              <a:t>תפקיד</a:t>
            </a:r>
          </a:p>
        </p:txBody>
      </p:sp>
      <p:pic>
        <p:nvPicPr>
          <p:cNvPr id="11" name="תמונה 10" descr="יושב ראש הכנסת: &quot;לתקן את הבור הפוליטי עוד היום&quot; - חדשות מדיניות ..."/>
          <p:cNvPicPr/>
          <p:nvPr/>
        </p:nvPicPr>
        <p:blipFill>
          <a:blip r:embed="rId3">
            <a:extLst>
              <a:ext uri="{28A0092B-C50C-407E-A947-70E740481C1C}">
                <a14:useLocalDpi xmlns:a14="http://schemas.microsoft.com/office/drawing/2010/main" val="0"/>
              </a:ext>
            </a:extLst>
          </a:blip>
          <a:srcRect/>
          <a:stretch>
            <a:fillRect/>
          </a:stretch>
        </p:blipFill>
        <p:spPr bwMode="auto">
          <a:xfrm>
            <a:off x="4184650" y="3439795"/>
            <a:ext cx="3848100" cy="2289810"/>
          </a:xfrm>
          <a:prstGeom prst="rect">
            <a:avLst/>
          </a:prstGeom>
          <a:noFill/>
          <a:ln>
            <a:noFill/>
          </a:ln>
        </p:spPr>
      </p:pic>
      <p:pic>
        <p:nvPicPr>
          <p:cNvPr id="13" name="תמונה 12" descr="נאום ראשון של יושב-ראש הכנסת ראובן ברקת , 17.11.1969"/>
          <p:cNvPicPr/>
          <p:nvPr/>
        </p:nvPicPr>
        <p:blipFill>
          <a:blip r:embed="rId4">
            <a:extLst>
              <a:ext uri="{28A0092B-C50C-407E-A947-70E740481C1C}">
                <a14:useLocalDpi xmlns:a14="http://schemas.microsoft.com/office/drawing/2010/main" val="0"/>
              </a:ext>
            </a:extLst>
          </a:blip>
          <a:srcRect/>
          <a:stretch>
            <a:fillRect/>
          </a:stretch>
        </p:blipFill>
        <p:spPr bwMode="auto">
          <a:xfrm>
            <a:off x="736600" y="3439795"/>
            <a:ext cx="3087370" cy="2289810"/>
          </a:xfrm>
          <a:prstGeom prst="rect">
            <a:avLst/>
          </a:prstGeom>
          <a:noFill/>
          <a:ln>
            <a:noFill/>
          </a:ln>
        </p:spPr>
      </p:pic>
    </p:spTree>
    <p:extLst>
      <p:ext uri="{BB962C8B-B14F-4D97-AF65-F5344CB8AC3E}">
        <p14:creationId xmlns:p14="http://schemas.microsoft.com/office/powerpoint/2010/main" val="298493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circle(in)">
                                      <p:cBhvr>
                                        <p:cTn id="45" dur="2000"/>
                                        <p:tgtEl>
                                          <p:spTgt spid="11"/>
                                        </p:tgtEl>
                                      </p:cBhvr>
                                    </p:animEffect>
                                  </p:childTnLst>
                                </p:cTn>
                              </p:par>
                              <p:par>
                                <p:cTn id="46" presetID="6" presetClass="entr" presetSubtype="16"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circle(in)">
                                      <p:cBhvr>
                                        <p:cTn id="4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p:bldP spid="17"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מלבן מעוגל 3"/>
          <p:cNvSpPr/>
          <p:nvPr/>
        </p:nvSpPr>
        <p:spPr>
          <a:xfrm>
            <a:off x="22717" y="657678"/>
            <a:ext cx="8562483" cy="5326877"/>
          </a:xfrm>
          <a:prstGeom prst="roundRect">
            <a:avLst/>
          </a:prstGeom>
          <a:solidFill>
            <a:srgbClr val="272377"/>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he-IL" sz="2400" dirty="0">
              <a:latin typeface="Varela Round" panose="00000500000000000000" pitchFamily="2" charset="-79"/>
              <a:cs typeface="Varela Round" panose="00000500000000000000" pitchFamily="2" charset="-79"/>
            </a:endParaRPr>
          </a:p>
          <a:p>
            <a:endParaRPr lang="he-IL" sz="2400" dirty="0">
              <a:latin typeface="Varela Round" panose="00000500000000000000" pitchFamily="2" charset="-79"/>
              <a:cs typeface="Varela Round" panose="00000500000000000000" pitchFamily="2" charset="-79"/>
            </a:endParaRPr>
          </a:p>
          <a:p>
            <a:endParaRPr lang="he-IL" sz="2400" dirty="0">
              <a:latin typeface="Varela Round" panose="00000500000000000000" pitchFamily="2" charset="-79"/>
              <a:cs typeface="Varela Round" panose="00000500000000000000" pitchFamily="2" charset="-79"/>
            </a:endParaRPr>
          </a:p>
        </p:txBody>
      </p:sp>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78180" y="-143418"/>
            <a:ext cx="8599317" cy="1433726"/>
          </a:xfrm>
          <a:prstGeom prst="rect">
            <a:avLst/>
          </a:prstGeom>
          <a:noFill/>
        </p:spPr>
        <p:txBody>
          <a:bodyPr wrap="square" rtlCol="1">
            <a:spAutoFit/>
          </a:bodyPr>
          <a:lstStyle/>
          <a:p>
            <a:pPr algn="l"/>
            <a:r>
              <a:rPr lang="he-IL" sz="4000" b="1" dirty="0">
                <a:solidFill>
                  <a:srgbClr val="00CC00"/>
                </a:solidFill>
                <a:latin typeface="Varela Round" panose="00000500000000000000" pitchFamily="2" charset="-79"/>
                <a:cs typeface="Varela Round" panose="00000500000000000000" pitchFamily="2" charset="-79"/>
              </a:rPr>
              <a:t>פעילות הכנסת</a:t>
            </a:r>
            <a:endParaRPr lang="en-US" sz="4000" b="1" dirty="0">
              <a:solidFill>
                <a:srgbClr val="00CC00"/>
              </a:solidFill>
              <a:latin typeface="Varela Round" panose="00000500000000000000" pitchFamily="2" charset="-79"/>
              <a:cs typeface="Varela Round" panose="00000500000000000000" pitchFamily="2" charset="-79"/>
            </a:endParaRPr>
          </a:p>
          <a:p>
            <a:pPr>
              <a:lnSpc>
                <a:spcPts val="3500"/>
              </a:lnSpc>
            </a:pPr>
            <a:endParaRPr lang="he-IL" sz="4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
        <p:nvSpPr>
          <p:cNvPr id="9" name="TextBox 8"/>
          <p:cNvSpPr txBox="1"/>
          <p:nvPr/>
        </p:nvSpPr>
        <p:spPr>
          <a:xfrm>
            <a:off x="1042722" y="812393"/>
            <a:ext cx="6406480" cy="768295"/>
          </a:xfrm>
          <a:prstGeom prst="roundRect">
            <a:avLst/>
          </a:prstGeom>
          <a:solidFill>
            <a:srgbClr val="FFC000"/>
          </a:solidFill>
          <a:ln>
            <a:solidFill>
              <a:srgbClr val="99FF33"/>
            </a:solidFill>
          </a:ln>
          <a:scene3d>
            <a:camera prst="orthographicFront"/>
            <a:lightRig rig="threePt" dir="t"/>
          </a:scene3d>
          <a:sp3d>
            <a:bevelT prst="angle"/>
          </a:sp3d>
        </p:spPr>
        <p:txBody>
          <a:bodyPr wrap="square" rtlCol="1">
            <a:spAutoFit/>
          </a:bodyPr>
          <a:lstStyle/>
          <a:p>
            <a:pPr algn="ctr">
              <a:lnSpc>
                <a:spcPts val="4500"/>
              </a:lnSpc>
            </a:pPr>
            <a:r>
              <a:rPr lang="he-IL" sz="4400" b="1" dirty="0">
                <a:latin typeface="Varela Round" panose="00000500000000000000" pitchFamily="2" charset="-79"/>
                <a:cs typeface="Varela Round" panose="00000500000000000000" pitchFamily="2" charset="-79"/>
              </a:rPr>
              <a:t>המליאה</a:t>
            </a:r>
          </a:p>
        </p:txBody>
      </p:sp>
      <p:sp>
        <p:nvSpPr>
          <p:cNvPr id="3" name="מלבן מעוגל 2"/>
          <p:cNvSpPr/>
          <p:nvPr/>
        </p:nvSpPr>
        <p:spPr>
          <a:xfrm>
            <a:off x="6571309" y="1688520"/>
            <a:ext cx="1683403" cy="50389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chemeClr val="tx1"/>
                </a:solidFill>
                <a:latin typeface="Varela Round" panose="00000500000000000000" pitchFamily="2" charset="-79"/>
                <a:cs typeface="Varela Round" panose="00000500000000000000" pitchFamily="2" charset="-79"/>
              </a:rPr>
              <a:t>מהות</a:t>
            </a:r>
          </a:p>
        </p:txBody>
      </p:sp>
      <p:sp>
        <p:nvSpPr>
          <p:cNvPr id="13" name="מלבן מעוגל 12"/>
          <p:cNvSpPr/>
          <p:nvPr/>
        </p:nvSpPr>
        <p:spPr>
          <a:xfrm>
            <a:off x="6405478" y="2265130"/>
            <a:ext cx="1850412" cy="25155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endParaRPr lang="he-IL" sz="2000" b="1" dirty="0">
              <a:solidFill>
                <a:schemeClr val="tx1"/>
              </a:solidFill>
              <a:latin typeface="Varela Round" panose="00000500000000000000" pitchFamily="2" charset="-79"/>
              <a:cs typeface="Varela Round" panose="00000500000000000000" pitchFamily="2" charset="-79"/>
            </a:endParaRPr>
          </a:p>
          <a:p>
            <a:r>
              <a:rPr lang="he-IL" b="1" dirty="0">
                <a:solidFill>
                  <a:schemeClr val="tx1"/>
                </a:solidFill>
                <a:latin typeface="Varela Round" panose="00000500000000000000" pitchFamily="2" charset="-79"/>
                <a:cs typeface="Varela Round" panose="00000500000000000000" pitchFamily="2" charset="-79"/>
              </a:rPr>
              <a:t>התכנסות חברי הכנסת באולם הישיבות של הכנסת במושב החורף ובמושב הקיץ או לפי חתימות 25 ח"כים.</a:t>
            </a:r>
          </a:p>
          <a:p>
            <a:pPr algn="ctr"/>
            <a:endParaRPr lang="he-IL" sz="2000" b="1" dirty="0">
              <a:solidFill>
                <a:schemeClr val="tx1"/>
              </a:solidFill>
              <a:latin typeface="Varela Round" panose="00000500000000000000" pitchFamily="2" charset="-79"/>
              <a:cs typeface="Varela Round" panose="00000500000000000000" pitchFamily="2" charset="-79"/>
            </a:endParaRPr>
          </a:p>
        </p:txBody>
      </p:sp>
      <p:sp>
        <p:nvSpPr>
          <p:cNvPr id="15" name="מלבן מעוגל 14"/>
          <p:cNvSpPr/>
          <p:nvPr/>
        </p:nvSpPr>
        <p:spPr>
          <a:xfrm>
            <a:off x="3034026" y="2409499"/>
            <a:ext cx="2334792" cy="305150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chemeClr val="tx1"/>
                </a:solidFill>
                <a:latin typeface="Varela Round" panose="00000500000000000000" pitchFamily="2" charset="-79"/>
                <a:cs typeface="Varela Round" panose="00000500000000000000" pitchFamily="2" charset="-79"/>
              </a:rPr>
              <a:t>כלי עבודה פרלמנטרי להעלאת יוזמות שונות כמו:</a:t>
            </a:r>
          </a:p>
          <a:p>
            <a:r>
              <a:rPr lang="he-IL" b="1" dirty="0">
                <a:solidFill>
                  <a:schemeClr val="tx1"/>
                </a:solidFill>
                <a:latin typeface="Varela Round" panose="00000500000000000000" pitchFamily="2" charset="-79"/>
                <a:cs typeface="Varela Round" panose="00000500000000000000" pitchFamily="2" charset="-79"/>
              </a:rPr>
              <a:t>הצעות חוק, הצעות לסדר היום, הצעות אי אמון ולקבלת עדכונים על פעילות הממשלה.</a:t>
            </a:r>
          </a:p>
          <a:p>
            <a:r>
              <a:rPr lang="he-IL" b="1" dirty="0">
                <a:solidFill>
                  <a:schemeClr val="tx1"/>
                </a:solidFill>
                <a:latin typeface="Varela Round" panose="00000500000000000000" pitchFamily="2" charset="-79"/>
                <a:cs typeface="Varela Round" panose="00000500000000000000" pitchFamily="2" charset="-79"/>
              </a:rPr>
              <a:t>בסיום הדיון נערכת הצבעה.</a:t>
            </a:r>
          </a:p>
        </p:txBody>
      </p:sp>
      <p:pic>
        <p:nvPicPr>
          <p:cNvPr id="21" name="תמונה 20" descr="פעילות הכנסת"/>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6344" y="4749446"/>
            <a:ext cx="1704340" cy="1162050"/>
          </a:xfrm>
          <a:prstGeom prst="rect">
            <a:avLst/>
          </a:prstGeom>
          <a:noFill/>
          <a:ln>
            <a:noFill/>
          </a:ln>
        </p:spPr>
      </p:pic>
      <p:sp>
        <p:nvSpPr>
          <p:cNvPr id="5" name="חץ ימינה 4"/>
          <p:cNvSpPr/>
          <p:nvPr/>
        </p:nvSpPr>
        <p:spPr>
          <a:xfrm rot="10800000">
            <a:off x="5368818" y="3540305"/>
            <a:ext cx="978408" cy="4846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endParaRPr lang="he-IL" sz="2000" b="1" dirty="0">
              <a:solidFill>
                <a:schemeClr val="tx1"/>
              </a:solidFill>
              <a:latin typeface="Varela Round" panose="00000500000000000000" pitchFamily="2" charset="-79"/>
              <a:cs typeface="Varela Round" panose="00000500000000000000" pitchFamily="2" charset="-79"/>
            </a:endParaRPr>
          </a:p>
        </p:txBody>
      </p:sp>
      <p:sp>
        <p:nvSpPr>
          <p:cNvPr id="22" name="מלבן מעוגל 21"/>
          <p:cNvSpPr/>
          <p:nvPr/>
        </p:nvSpPr>
        <p:spPr>
          <a:xfrm>
            <a:off x="3298050" y="1738076"/>
            <a:ext cx="1683403" cy="50389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chemeClr val="tx1"/>
                </a:solidFill>
                <a:latin typeface="Varela Round" panose="00000500000000000000" pitchFamily="2" charset="-79"/>
                <a:cs typeface="Varela Round" panose="00000500000000000000" pitchFamily="2" charset="-79"/>
              </a:rPr>
              <a:t>דיון כללי</a:t>
            </a:r>
          </a:p>
        </p:txBody>
      </p:sp>
      <p:cxnSp>
        <p:nvCxnSpPr>
          <p:cNvPr id="7" name="מחבר חץ ישר 6"/>
          <p:cNvCxnSpPr/>
          <p:nvPr/>
        </p:nvCxnSpPr>
        <p:spPr>
          <a:xfrm flipH="1" flipV="1">
            <a:off x="2395705" y="3039425"/>
            <a:ext cx="507999" cy="121395"/>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3" name="מלבן מעוגל 22"/>
          <p:cNvSpPr/>
          <p:nvPr/>
        </p:nvSpPr>
        <p:spPr>
          <a:xfrm>
            <a:off x="22717" y="2112502"/>
            <a:ext cx="2291247" cy="154893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chemeClr val="tx1"/>
                </a:solidFill>
                <a:latin typeface="Varela Round" panose="00000500000000000000" pitchFamily="2" charset="-79"/>
                <a:cs typeface="Varela Round" panose="00000500000000000000" pitchFamily="2" charset="-79"/>
              </a:rPr>
              <a:t>הח"כים מציגים את עמדת סיעותיהם בעניינים מרכזיים כמו כינון ממשלה</a:t>
            </a:r>
          </a:p>
        </p:txBody>
      </p:sp>
      <p:sp>
        <p:nvSpPr>
          <p:cNvPr id="24" name="מלבן מעוגל 23"/>
          <p:cNvSpPr/>
          <p:nvPr/>
        </p:nvSpPr>
        <p:spPr>
          <a:xfrm>
            <a:off x="301339" y="1608606"/>
            <a:ext cx="1683403" cy="50389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chemeClr val="tx1"/>
                </a:solidFill>
                <a:latin typeface="Varela Round" panose="00000500000000000000" pitchFamily="2" charset="-79"/>
                <a:cs typeface="Varela Round" panose="00000500000000000000" pitchFamily="2" charset="-79"/>
              </a:rPr>
              <a:t>דיון סיעתי</a:t>
            </a:r>
          </a:p>
        </p:txBody>
      </p:sp>
      <p:cxnSp>
        <p:nvCxnSpPr>
          <p:cNvPr id="25" name="מחבר חץ ישר 24"/>
          <p:cNvCxnSpPr/>
          <p:nvPr/>
        </p:nvCxnSpPr>
        <p:spPr>
          <a:xfrm flipH="1">
            <a:off x="2395705" y="4437905"/>
            <a:ext cx="508001" cy="181652"/>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8" name="מלבן מעוגל 27"/>
          <p:cNvSpPr/>
          <p:nvPr/>
        </p:nvSpPr>
        <p:spPr>
          <a:xfrm>
            <a:off x="326638" y="3661439"/>
            <a:ext cx="1683403" cy="50389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chemeClr val="tx1"/>
                </a:solidFill>
                <a:latin typeface="Varela Round" panose="00000500000000000000" pitchFamily="2" charset="-79"/>
                <a:cs typeface="Varela Round" panose="00000500000000000000" pitchFamily="2" charset="-79"/>
              </a:rPr>
              <a:t>דיון אישי</a:t>
            </a:r>
          </a:p>
        </p:txBody>
      </p:sp>
      <p:sp>
        <p:nvSpPr>
          <p:cNvPr id="31" name="מלבן מעוגל 30"/>
          <p:cNvSpPr/>
          <p:nvPr/>
        </p:nvSpPr>
        <p:spPr>
          <a:xfrm>
            <a:off x="-43960" y="4168045"/>
            <a:ext cx="2291247" cy="183046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chemeClr val="tx1"/>
                </a:solidFill>
                <a:latin typeface="Varela Round" panose="00000500000000000000" pitchFamily="2" charset="-79"/>
                <a:cs typeface="Varela Round" panose="00000500000000000000" pitchFamily="2" charset="-79"/>
              </a:rPr>
              <a:t>הצגת עמדה אישית על ידי ח"כ בנושא מסוים, לאחר שביקש רשות והוקצב לו זמן על ידי היו"ר. </a:t>
            </a:r>
          </a:p>
        </p:txBody>
      </p:sp>
    </p:spTree>
    <p:extLst>
      <p:ext uri="{BB962C8B-B14F-4D97-AF65-F5344CB8AC3E}">
        <p14:creationId xmlns:p14="http://schemas.microsoft.com/office/powerpoint/2010/main" val="345292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circle(in)">
                                      <p:cBhvr>
                                        <p:cTn id="43" dur="20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right)">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1000"/>
                                        <p:tgtEl>
                                          <p:spTgt spid="15"/>
                                        </p:tgtEl>
                                      </p:cBhvr>
                                    </p:animEffect>
                                    <p:anim calcmode="lin" valueType="num">
                                      <p:cBhvr>
                                        <p:cTn id="61" dur="1000" fill="hold"/>
                                        <p:tgtEl>
                                          <p:spTgt spid="15"/>
                                        </p:tgtEl>
                                        <p:attrNameLst>
                                          <p:attrName>ppt_x</p:attrName>
                                        </p:attrNameLst>
                                      </p:cBhvr>
                                      <p:tavLst>
                                        <p:tav tm="0">
                                          <p:val>
                                            <p:strVal val="#ppt_x"/>
                                          </p:val>
                                        </p:tav>
                                        <p:tav tm="100000">
                                          <p:val>
                                            <p:strVal val="#ppt_x"/>
                                          </p:val>
                                        </p:tav>
                                      </p:tavLst>
                                    </p:anim>
                                    <p:anim calcmode="lin" valueType="num">
                                      <p:cBhvr>
                                        <p:cTn id="6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right)">
                                      <p:cBhvr>
                                        <p:cTn id="67" dur="500"/>
                                        <p:tgtEl>
                                          <p:spTgt spid="7"/>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1000"/>
                                        <p:tgtEl>
                                          <p:spTgt spid="23"/>
                                        </p:tgtEl>
                                      </p:cBhvr>
                                    </p:animEffect>
                                    <p:anim calcmode="lin" valueType="num">
                                      <p:cBhvr>
                                        <p:cTn id="80" dur="1000" fill="hold"/>
                                        <p:tgtEl>
                                          <p:spTgt spid="23"/>
                                        </p:tgtEl>
                                        <p:attrNameLst>
                                          <p:attrName>ppt_x</p:attrName>
                                        </p:attrNameLst>
                                      </p:cBhvr>
                                      <p:tavLst>
                                        <p:tav tm="0">
                                          <p:val>
                                            <p:strVal val="#ppt_x"/>
                                          </p:val>
                                        </p:tav>
                                        <p:tav tm="100000">
                                          <p:val>
                                            <p:strVal val="#ppt_x"/>
                                          </p:val>
                                        </p:tav>
                                      </p:tavLst>
                                    </p:anim>
                                    <p:anim calcmode="lin" valueType="num">
                                      <p:cBhvr>
                                        <p:cTn id="8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2" presetClass="entr" presetSubtype="2" fill="hold" nodeType="click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wipe(right)">
                                      <p:cBhvr>
                                        <p:cTn id="86" dur="500"/>
                                        <p:tgtEl>
                                          <p:spTgt spid="25"/>
                                        </p:tgtEl>
                                      </p:cBhvr>
                                    </p:animEffect>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fade">
                                      <p:cBhvr>
                                        <p:cTn id="91" dur="1000"/>
                                        <p:tgtEl>
                                          <p:spTgt spid="28"/>
                                        </p:tgtEl>
                                      </p:cBhvr>
                                    </p:animEffect>
                                    <p:anim calcmode="lin" valueType="num">
                                      <p:cBhvr>
                                        <p:cTn id="92" dur="1000" fill="hold"/>
                                        <p:tgtEl>
                                          <p:spTgt spid="28"/>
                                        </p:tgtEl>
                                        <p:attrNameLst>
                                          <p:attrName>ppt_x</p:attrName>
                                        </p:attrNameLst>
                                      </p:cBhvr>
                                      <p:tavLst>
                                        <p:tav tm="0">
                                          <p:val>
                                            <p:strVal val="#ppt_x"/>
                                          </p:val>
                                        </p:tav>
                                        <p:tav tm="100000">
                                          <p:val>
                                            <p:strVal val="#ppt_x"/>
                                          </p:val>
                                        </p:tav>
                                      </p:tavLst>
                                    </p:anim>
                                    <p:anim calcmode="lin" valueType="num">
                                      <p:cBhvr>
                                        <p:cTn id="9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fade">
                                      <p:cBhvr>
                                        <p:cTn id="98" dur="1000"/>
                                        <p:tgtEl>
                                          <p:spTgt spid="31"/>
                                        </p:tgtEl>
                                      </p:cBhvr>
                                    </p:animEffect>
                                    <p:anim calcmode="lin" valueType="num">
                                      <p:cBhvr>
                                        <p:cTn id="99" dur="1000" fill="hold"/>
                                        <p:tgtEl>
                                          <p:spTgt spid="31"/>
                                        </p:tgtEl>
                                        <p:attrNameLst>
                                          <p:attrName>ppt_x</p:attrName>
                                        </p:attrNameLst>
                                      </p:cBhvr>
                                      <p:tavLst>
                                        <p:tav tm="0">
                                          <p:val>
                                            <p:strVal val="#ppt_x"/>
                                          </p:val>
                                        </p:tav>
                                        <p:tav tm="100000">
                                          <p:val>
                                            <p:strVal val="#ppt_x"/>
                                          </p:val>
                                        </p:tav>
                                      </p:tavLst>
                                    </p:anim>
                                    <p:anim calcmode="lin" valueType="num">
                                      <p:cBhvr>
                                        <p:cTn id="10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p:bldP spid="9" grpId="0" animBg="1"/>
      <p:bldP spid="3" grpId="0" animBg="1"/>
      <p:bldP spid="13" grpId="0" animBg="1"/>
      <p:bldP spid="15" grpId="0" animBg="1"/>
      <p:bldP spid="5" grpId="0" animBg="1"/>
      <p:bldP spid="22" grpId="0" animBg="1"/>
      <p:bldP spid="23" grpId="0" animBg="1"/>
      <p:bldP spid="24" grpId="0" animBg="1"/>
      <p:bldP spid="28" grpId="0" animBg="1"/>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מלבן מעוגל 3"/>
          <p:cNvSpPr/>
          <p:nvPr/>
        </p:nvSpPr>
        <p:spPr>
          <a:xfrm>
            <a:off x="22717" y="657678"/>
            <a:ext cx="9540383" cy="5326877"/>
          </a:xfrm>
          <a:prstGeom prst="roundRect">
            <a:avLst/>
          </a:prstGeom>
          <a:solidFill>
            <a:srgbClr val="272377"/>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he-IL" sz="2400" dirty="0">
              <a:latin typeface="Varela Round" panose="00000500000000000000" pitchFamily="2" charset="-79"/>
              <a:cs typeface="Varela Round" panose="00000500000000000000" pitchFamily="2" charset="-79"/>
            </a:endParaRPr>
          </a:p>
          <a:p>
            <a:endParaRPr lang="he-IL" sz="2400" dirty="0">
              <a:latin typeface="Varela Round" panose="00000500000000000000" pitchFamily="2" charset="-79"/>
              <a:cs typeface="Varela Round" panose="00000500000000000000" pitchFamily="2" charset="-79"/>
            </a:endParaRPr>
          </a:p>
          <a:p>
            <a:endParaRPr lang="he-IL" sz="2400" dirty="0">
              <a:latin typeface="Varela Round" panose="00000500000000000000" pitchFamily="2" charset="-79"/>
              <a:cs typeface="Varela Round" panose="00000500000000000000" pitchFamily="2" charset="-79"/>
            </a:endParaRPr>
          </a:p>
        </p:txBody>
      </p:sp>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78180" y="-143418"/>
            <a:ext cx="8599317" cy="1433726"/>
          </a:xfrm>
          <a:prstGeom prst="rect">
            <a:avLst/>
          </a:prstGeom>
          <a:noFill/>
        </p:spPr>
        <p:txBody>
          <a:bodyPr wrap="square" rtlCol="1">
            <a:spAutoFit/>
          </a:bodyPr>
          <a:lstStyle/>
          <a:p>
            <a:pPr algn="l"/>
            <a:r>
              <a:rPr lang="he-IL" sz="4000" b="1" dirty="0">
                <a:solidFill>
                  <a:srgbClr val="00CC00"/>
                </a:solidFill>
                <a:latin typeface="Varela Round" panose="00000500000000000000" pitchFamily="2" charset="-79"/>
                <a:cs typeface="Varela Round" panose="00000500000000000000" pitchFamily="2" charset="-79"/>
              </a:rPr>
              <a:t>פעילות הכנסת</a:t>
            </a:r>
            <a:endParaRPr lang="en-US" sz="4000" b="1" dirty="0">
              <a:solidFill>
                <a:srgbClr val="00CC00"/>
              </a:solidFill>
              <a:latin typeface="Varela Round" panose="00000500000000000000" pitchFamily="2" charset="-79"/>
              <a:cs typeface="Varela Round" panose="00000500000000000000" pitchFamily="2" charset="-79"/>
            </a:endParaRPr>
          </a:p>
          <a:p>
            <a:pPr>
              <a:lnSpc>
                <a:spcPts val="3500"/>
              </a:lnSpc>
            </a:pPr>
            <a:endParaRPr lang="he-IL" sz="4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
        <p:nvSpPr>
          <p:cNvPr id="9" name="TextBox 8"/>
          <p:cNvSpPr txBox="1"/>
          <p:nvPr/>
        </p:nvSpPr>
        <p:spPr>
          <a:xfrm>
            <a:off x="1042722" y="812393"/>
            <a:ext cx="6406480" cy="768295"/>
          </a:xfrm>
          <a:prstGeom prst="roundRect">
            <a:avLst/>
          </a:prstGeom>
          <a:solidFill>
            <a:srgbClr val="FFC000"/>
          </a:solidFill>
          <a:ln>
            <a:solidFill>
              <a:srgbClr val="99FF33"/>
            </a:solidFill>
          </a:ln>
          <a:scene3d>
            <a:camera prst="orthographicFront"/>
            <a:lightRig rig="threePt" dir="t"/>
          </a:scene3d>
          <a:sp3d>
            <a:bevelT prst="angle"/>
          </a:sp3d>
        </p:spPr>
        <p:txBody>
          <a:bodyPr wrap="square" rtlCol="1">
            <a:spAutoFit/>
          </a:bodyPr>
          <a:lstStyle/>
          <a:p>
            <a:pPr algn="ctr">
              <a:lnSpc>
                <a:spcPts val="4500"/>
              </a:lnSpc>
            </a:pPr>
            <a:r>
              <a:rPr lang="he-IL" sz="4400" b="1" dirty="0">
                <a:latin typeface="Varela Round" panose="00000500000000000000" pitchFamily="2" charset="-79"/>
                <a:cs typeface="Varela Round" panose="00000500000000000000" pitchFamily="2" charset="-79"/>
              </a:rPr>
              <a:t>וועדות</a:t>
            </a:r>
          </a:p>
        </p:txBody>
      </p:sp>
      <p:sp>
        <p:nvSpPr>
          <p:cNvPr id="3" name="מלבן מעוגל 2"/>
          <p:cNvSpPr/>
          <p:nvPr/>
        </p:nvSpPr>
        <p:spPr>
          <a:xfrm>
            <a:off x="7586090" y="1606626"/>
            <a:ext cx="1683403" cy="50389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chemeClr val="tx1"/>
                </a:solidFill>
                <a:latin typeface="Varela Round" panose="00000500000000000000" pitchFamily="2" charset="-79"/>
                <a:cs typeface="Varela Round" panose="00000500000000000000" pitchFamily="2" charset="-79"/>
              </a:rPr>
              <a:t>מהות</a:t>
            </a:r>
          </a:p>
        </p:txBody>
      </p:sp>
      <p:sp>
        <p:nvSpPr>
          <p:cNvPr id="13" name="מלבן מעוגל 12"/>
          <p:cNvSpPr/>
          <p:nvPr/>
        </p:nvSpPr>
        <p:spPr>
          <a:xfrm>
            <a:off x="7209327" y="2110522"/>
            <a:ext cx="2265771" cy="340127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chemeClr val="tx1"/>
                </a:solidFill>
                <a:latin typeface="Varela Round" panose="00000500000000000000" pitchFamily="2" charset="-79"/>
                <a:cs typeface="Varela Round" panose="00000500000000000000" pitchFamily="2" charset="-79"/>
              </a:rPr>
              <a:t>וועדות בהן חברים ח"כים מהקואליציה ומהאופוזיציה לפי ייצוגן בכנסת. בוועדות נעשית העבודה העיקרית של הכנסת ודנים בהן בפרטי הפרטים של נושאים שונים</a:t>
            </a:r>
          </a:p>
        </p:txBody>
      </p:sp>
      <p:sp>
        <p:nvSpPr>
          <p:cNvPr id="14" name="מלבן מעוגל 13"/>
          <p:cNvSpPr/>
          <p:nvPr/>
        </p:nvSpPr>
        <p:spPr>
          <a:xfrm>
            <a:off x="5235122" y="1597249"/>
            <a:ext cx="1683403" cy="61819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chemeClr val="tx1"/>
                </a:solidFill>
                <a:latin typeface="Varela Round" panose="00000500000000000000" pitchFamily="2" charset="-79"/>
                <a:cs typeface="Varela Round" panose="00000500000000000000" pitchFamily="2" charset="-79"/>
              </a:rPr>
              <a:t>מספר הוועדות</a:t>
            </a:r>
          </a:p>
        </p:txBody>
      </p:sp>
      <p:sp>
        <p:nvSpPr>
          <p:cNvPr id="15" name="מלבן מעוגל 14"/>
          <p:cNvSpPr/>
          <p:nvPr/>
        </p:nvSpPr>
        <p:spPr>
          <a:xfrm>
            <a:off x="4996135" y="2196106"/>
            <a:ext cx="2239753" cy="160251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endParaRPr lang="he-IL" sz="2000" b="1" dirty="0">
              <a:solidFill>
                <a:schemeClr val="tx1"/>
              </a:solidFill>
              <a:latin typeface="Varela Round" panose="00000500000000000000" pitchFamily="2" charset="-79"/>
              <a:cs typeface="Varela Round" panose="00000500000000000000" pitchFamily="2" charset="-79"/>
            </a:endParaRPr>
          </a:p>
          <a:p>
            <a:r>
              <a:rPr lang="he-IL" b="1" dirty="0">
                <a:solidFill>
                  <a:schemeClr val="tx1"/>
                </a:solidFill>
                <a:latin typeface="Varela Round" panose="00000500000000000000" pitchFamily="2" charset="-79"/>
                <a:cs typeface="Varela Round" panose="00000500000000000000" pitchFamily="2" charset="-79"/>
              </a:rPr>
              <a:t>12 וועדות קבועות כאשר ניתן למנות וועדות נוספות (כמו וועדת קורונה).</a:t>
            </a:r>
          </a:p>
          <a:p>
            <a:pPr algn="ctr"/>
            <a:endParaRPr lang="he-IL" sz="2000" b="1" dirty="0">
              <a:solidFill>
                <a:schemeClr val="tx1"/>
              </a:solidFill>
              <a:latin typeface="Varela Round" panose="00000500000000000000" pitchFamily="2" charset="-79"/>
              <a:cs typeface="Varela Round" panose="00000500000000000000" pitchFamily="2" charset="-79"/>
            </a:endParaRPr>
          </a:p>
        </p:txBody>
      </p:sp>
      <p:sp>
        <p:nvSpPr>
          <p:cNvPr id="16" name="מלבן מעוגל 15"/>
          <p:cNvSpPr/>
          <p:nvPr/>
        </p:nvSpPr>
        <p:spPr>
          <a:xfrm>
            <a:off x="3284680" y="1590854"/>
            <a:ext cx="1683403" cy="50389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chemeClr val="tx1"/>
                </a:solidFill>
                <a:latin typeface="Varela Round" panose="00000500000000000000" pitchFamily="2" charset="-79"/>
                <a:cs typeface="Varela Round" panose="00000500000000000000" pitchFamily="2" charset="-79"/>
              </a:rPr>
              <a:t>וועדות חשובות</a:t>
            </a:r>
          </a:p>
        </p:txBody>
      </p:sp>
      <p:sp>
        <p:nvSpPr>
          <p:cNvPr id="18" name="מלבן מעוגל 17"/>
          <p:cNvSpPr/>
          <p:nvPr/>
        </p:nvSpPr>
        <p:spPr>
          <a:xfrm>
            <a:off x="58257" y="1580688"/>
            <a:ext cx="3214695" cy="52101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chemeClr val="tx1"/>
                </a:solidFill>
                <a:latin typeface="Varela Round" panose="00000500000000000000" pitchFamily="2" charset="-79"/>
                <a:cs typeface="Varela Round" panose="00000500000000000000" pitchFamily="2" charset="-79"/>
              </a:rPr>
              <a:t>תוכן</a:t>
            </a:r>
          </a:p>
        </p:txBody>
      </p:sp>
      <p:sp>
        <p:nvSpPr>
          <p:cNvPr id="21" name="מלבן מעוגל 20"/>
          <p:cNvSpPr/>
          <p:nvPr/>
        </p:nvSpPr>
        <p:spPr>
          <a:xfrm>
            <a:off x="5247747" y="3811161"/>
            <a:ext cx="1683403" cy="61819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chemeClr val="tx1"/>
                </a:solidFill>
                <a:latin typeface="Varela Round" panose="00000500000000000000" pitchFamily="2" charset="-79"/>
                <a:cs typeface="Varela Round" panose="00000500000000000000" pitchFamily="2" charset="-79"/>
              </a:rPr>
              <a:t>מי בראש?</a:t>
            </a:r>
          </a:p>
        </p:txBody>
      </p:sp>
      <p:sp>
        <p:nvSpPr>
          <p:cNvPr id="22" name="מלבן מעוגל 21"/>
          <p:cNvSpPr/>
          <p:nvPr/>
        </p:nvSpPr>
        <p:spPr>
          <a:xfrm>
            <a:off x="4969573" y="4414042"/>
            <a:ext cx="2236778" cy="121924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chemeClr val="tx1"/>
                </a:solidFill>
                <a:latin typeface="Varela Round" panose="00000500000000000000" pitchFamily="2" charset="-79"/>
                <a:cs typeface="Varela Round" panose="00000500000000000000" pitchFamily="2" charset="-79"/>
              </a:rPr>
              <a:t>בראש הוועדות החשובות יעמדו ח"כים מהקואליציה</a:t>
            </a:r>
          </a:p>
        </p:txBody>
      </p:sp>
      <p:sp>
        <p:nvSpPr>
          <p:cNvPr id="23" name="מלבן מעוגל 22"/>
          <p:cNvSpPr/>
          <p:nvPr/>
        </p:nvSpPr>
        <p:spPr>
          <a:xfrm>
            <a:off x="3272952" y="2173843"/>
            <a:ext cx="1711451" cy="50389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chemeClr val="tx1"/>
                </a:solidFill>
                <a:latin typeface="Varela Round" panose="00000500000000000000" pitchFamily="2" charset="-79"/>
                <a:cs typeface="Varela Round" panose="00000500000000000000" pitchFamily="2" charset="-79"/>
              </a:rPr>
              <a:t>הכנסת</a:t>
            </a:r>
          </a:p>
        </p:txBody>
      </p:sp>
      <p:sp>
        <p:nvSpPr>
          <p:cNvPr id="24" name="מלבן מעוגל 23"/>
          <p:cNvSpPr/>
          <p:nvPr/>
        </p:nvSpPr>
        <p:spPr>
          <a:xfrm>
            <a:off x="3301000" y="2919610"/>
            <a:ext cx="1683403" cy="50389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chemeClr val="tx1"/>
                </a:solidFill>
                <a:latin typeface="Varela Round" panose="00000500000000000000" pitchFamily="2" charset="-79"/>
                <a:cs typeface="Varela Round" panose="00000500000000000000" pitchFamily="2" charset="-79"/>
              </a:rPr>
              <a:t>חוץ</a:t>
            </a:r>
            <a:r>
              <a:rPr lang="he-IL" sz="2000" b="1" dirty="0">
                <a:solidFill>
                  <a:schemeClr val="tx1"/>
                </a:solidFill>
                <a:latin typeface="Varela Round" panose="00000500000000000000" pitchFamily="2" charset="-79"/>
                <a:cs typeface="Varela Round" panose="00000500000000000000" pitchFamily="2" charset="-79"/>
              </a:rPr>
              <a:t> </a:t>
            </a:r>
            <a:r>
              <a:rPr lang="he-IL" b="1" dirty="0">
                <a:solidFill>
                  <a:schemeClr val="tx1"/>
                </a:solidFill>
                <a:latin typeface="Varela Round" panose="00000500000000000000" pitchFamily="2" charset="-79"/>
                <a:cs typeface="Varela Round" panose="00000500000000000000" pitchFamily="2" charset="-79"/>
              </a:rPr>
              <a:t>וביטחון</a:t>
            </a:r>
          </a:p>
        </p:txBody>
      </p:sp>
      <p:sp>
        <p:nvSpPr>
          <p:cNvPr id="25" name="מלבן מעוגל 24"/>
          <p:cNvSpPr/>
          <p:nvPr/>
        </p:nvSpPr>
        <p:spPr>
          <a:xfrm>
            <a:off x="3272952" y="3827251"/>
            <a:ext cx="1683403" cy="50389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chemeClr val="tx1"/>
                </a:solidFill>
                <a:latin typeface="Varela Round" panose="00000500000000000000" pitchFamily="2" charset="-79"/>
                <a:cs typeface="Varela Round" panose="00000500000000000000" pitchFamily="2" charset="-79"/>
              </a:rPr>
              <a:t>כספים</a:t>
            </a:r>
          </a:p>
        </p:txBody>
      </p:sp>
      <p:sp>
        <p:nvSpPr>
          <p:cNvPr id="27" name="מלבן מעוגל 26"/>
          <p:cNvSpPr/>
          <p:nvPr/>
        </p:nvSpPr>
        <p:spPr>
          <a:xfrm>
            <a:off x="40488" y="2110522"/>
            <a:ext cx="3232464" cy="62246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chemeClr val="tx1"/>
                </a:solidFill>
                <a:latin typeface="Varela Round" panose="00000500000000000000" pitchFamily="2" charset="-79"/>
                <a:cs typeface="Varela Round" panose="00000500000000000000" pitchFamily="2" charset="-79"/>
              </a:rPr>
              <a:t>תאום בין הוועדות. טיפול בתלונות ובחסינות.</a:t>
            </a:r>
          </a:p>
        </p:txBody>
      </p:sp>
      <p:sp>
        <p:nvSpPr>
          <p:cNvPr id="28" name="מלבן מעוגל 27"/>
          <p:cNvSpPr/>
          <p:nvPr/>
        </p:nvSpPr>
        <p:spPr>
          <a:xfrm>
            <a:off x="1" y="2749378"/>
            <a:ext cx="3299512" cy="91419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chemeClr val="tx1"/>
                </a:solidFill>
                <a:latin typeface="Varela Round" panose="00000500000000000000" pitchFamily="2" charset="-79"/>
                <a:cs typeface="Varela Round" panose="00000500000000000000" pitchFamily="2" charset="-79"/>
              </a:rPr>
              <a:t>יחסי חוץ ובטחון של היחיד והמדינה. תפקוד הכוחות המזוינים.</a:t>
            </a:r>
          </a:p>
        </p:txBody>
      </p:sp>
      <p:sp>
        <p:nvSpPr>
          <p:cNvPr id="29" name="מלבן מעוגל 28"/>
          <p:cNvSpPr/>
          <p:nvPr/>
        </p:nvSpPr>
        <p:spPr>
          <a:xfrm>
            <a:off x="0" y="3663164"/>
            <a:ext cx="3287375" cy="91419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chemeClr val="tx1"/>
                </a:solidFill>
                <a:latin typeface="Varela Round" panose="00000500000000000000" pitchFamily="2" charset="-79"/>
                <a:cs typeface="Varela Round" panose="00000500000000000000" pitchFamily="2" charset="-79"/>
              </a:rPr>
              <a:t>תקציב. מטבע. מסים. בנקאות. </a:t>
            </a:r>
          </a:p>
          <a:p>
            <a:r>
              <a:rPr lang="he-IL" b="1" dirty="0">
                <a:solidFill>
                  <a:schemeClr val="tx1"/>
                </a:solidFill>
                <a:latin typeface="Varela Round" panose="00000500000000000000" pitchFamily="2" charset="-79"/>
                <a:cs typeface="Varela Round" panose="00000500000000000000" pitchFamily="2" charset="-79"/>
              </a:rPr>
              <a:t>מלוות. הכנסות והוצאות.</a:t>
            </a:r>
          </a:p>
        </p:txBody>
      </p:sp>
      <p:sp>
        <p:nvSpPr>
          <p:cNvPr id="30" name="מלבן מעוגל 29"/>
          <p:cNvSpPr/>
          <p:nvPr/>
        </p:nvSpPr>
        <p:spPr>
          <a:xfrm>
            <a:off x="3284680" y="4602234"/>
            <a:ext cx="1683403" cy="50389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chemeClr val="tx1"/>
                </a:solidFill>
                <a:latin typeface="Varela Round" panose="00000500000000000000" pitchFamily="2" charset="-79"/>
                <a:cs typeface="Varela Round" panose="00000500000000000000" pitchFamily="2" charset="-79"/>
              </a:rPr>
              <a:t>חינוך</a:t>
            </a:r>
            <a:r>
              <a:rPr lang="he-IL" sz="2000" b="1" dirty="0">
                <a:solidFill>
                  <a:schemeClr val="tx1"/>
                </a:solidFill>
                <a:latin typeface="Varela Round" panose="00000500000000000000" pitchFamily="2" charset="-79"/>
                <a:cs typeface="Varela Round" panose="00000500000000000000" pitchFamily="2" charset="-79"/>
              </a:rPr>
              <a:t> </a:t>
            </a:r>
            <a:r>
              <a:rPr lang="he-IL" b="1" dirty="0">
                <a:solidFill>
                  <a:schemeClr val="tx1"/>
                </a:solidFill>
                <a:latin typeface="Varela Round" panose="00000500000000000000" pitchFamily="2" charset="-79"/>
                <a:cs typeface="Varela Round" panose="00000500000000000000" pitchFamily="2" charset="-79"/>
              </a:rPr>
              <a:t>ותרבות</a:t>
            </a:r>
          </a:p>
        </p:txBody>
      </p:sp>
      <p:sp>
        <p:nvSpPr>
          <p:cNvPr id="31" name="מלבן מעוגל 30"/>
          <p:cNvSpPr/>
          <p:nvPr/>
        </p:nvSpPr>
        <p:spPr>
          <a:xfrm>
            <a:off x="25400" y="4602964"/>
            <a:ext cx="3287375" cy="50243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chemeClr val="tx1"/>
                </a:solidFill>
                <a:latin typeface="Varela Round" panose="00000500000000000000" pitchFamily="2" charset="-79"/>
                <a:cs typeface="Varela Round" panose="00000500000000000000" pitchFamily="2" charset="-79"/>
              </a:rPr>
              <a:t>כל הנושאים הקשורים בתחום</a:t>
            </a:r>
          </a:p>
        </p:txBody>
      </p:sp>
      <p:sp>
        <p:nvSpPr>
          <p:cNvPr id="32" name="מלבן מעוגל 31"/>
          <p:cNvSpPr/>
          <p:nvPr/>
        </p:nvSpPr>
        <p:spPr>
          <a:xfrm>
            <a:off x="3284680" y="5175295"/>
            <a:ext cx="1683403" cy="69854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chemeClr val="tx1"/>
                </a:solidFill>
                <a:latin typeface="Varela Round" panose="00000500000000000000" pitchFamily="2" charset="-79"/>
                <a:cs typeface="Varela Round" panose="00000500000000000000" pitchFamily="2" charset="-79"/>
              </a:rPr>
              <a:t>ביקורת</a:t>
            </a:r>
            <a:r>
              <a:rPr lang="he-IL" sz="2000" b="1" dirty="0">
                <a:solidFill>
                  <a:schemeClr val="tx1"/>
                </a:solidFill>
                <a:latin typeface="Varela Round" panose="00000500000000000000" pitchFamily="2" charset="-79"/>
                <a:cs typeface="Varela Round" panose="00000500000000000000" pitchFamily="2" charset="-79"/>
              </a:rPr>
              <a:t> </a:t>
            </a:r>
            <a:r>
              <a:rPr lang="he-IL" b="1" dirty="0">
                <a:solidFill>
                  <a:schemeClr val="tx1"/>
                </a:solidFill>
                <a:latin typeface="Varela Round" panose="00000500000000000000" pitchFamily="2" charset="-79"/>
                <a:cs typeface="Varela Round" panose="00000500000000000000" pitchFamily="2" charset="-79"/>
              </a:rPr>
              <a:t>המדינה</a:t>
            </a:r>
          </a:p>
        </p:txBody>
      </p:sp>
      <p:sp>
        <p:nvSpPr>
          <p:cNvPr id="33" name="מלבן מעוגל 32"/>
          <p:cNvSpPr/>
          <p:nvPr/>
        </p:nvSpPr>
        <p:spPr>
          <a:xfrm>
            <a:off x="330200" y="5123663"/>
            <a:ext cx="2982575" cy="750175"/>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chemeClr val="tx1"/>
                </a:solidFill>
                <a:latin typeface="Varela Round" panose="00000500000000000000" pitchFamily="2" charset="-79"/>
                <a:cs typeface="Varela Round" panose="00000500000000000000" pitchFamily="2" charset="-79"/>
              </a:rPr>
              <a:t>דו"ח המבקר, ענייני ביקורת ותלונות הציבור.</a:t>
            </a:r>
          </a:p>
        </p:txBody>
      </p:sp>
    </p:spTree>
    <p:extLst>
      <p:ext uri="{BB962C8B-B14F-4D97-AF65-F5344CB8AC3E}">
        <p14:creationId xmlns:p14="http://schemas.microsoft.com/office/powerpoint/2010/main" val="125247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1000"/>
                                        <p:tgtEl>
                                          <p:spTgt spid="21"/>
                                        </p:tgtEl>
                                      </p:cBhvr>
                                    </p:animEffect>
                                    <p:anim calcmode="lin" valueType="num">
                                      <p:cBhvr>
                                        <p:cTn id="58" dur="1000" fill="hold"/>
                                        <p:tgtEl>
                                          <p:spTgt spid="21"/>
                                        </p:tgtEl>
                                        <p:attrNameLst>
                                          <p:attrName>ppt_x</p:attrName>
                                        </p:attrNameLst>
                                      </p:cBhvr>
                                      <p:tavLst>
                                        <p:tav tm="0">
                                          <p:val>
                                            <p:strVal val="#ppt_x"/>
                                          </p:val>
                                        </p:tav>
                                        <p:tav tm="100000">
                                          <p:val>
                                            <p:strVal val="#ppt_x"/>
                                          </p:val>
                                        </p:tav>
                                      </p:tavLst>
                                    </p:anim>
                                    <p:anim calcmode="lin" valueType="num">
                                      <p:cBhvr>
                                        <p:cTn id="5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1000"/>
                                        <p:tgtEl>
                                          <p:spTgt spid="16"/>
                                        </p:tgtEl>
                                      </p:cBhvr>
                                    </p:animEffect>
                                    <p:anim calcmode="lin" valueType="num">
                                      <p:cBhvr>
                                        <p:cTn id="72" dur="1000" fill="hold"/>
                                        <p:tgtEl>
                                          <p:spTgt spid="16"/>
                                        </p:tgtEl>
                                        <p:attrNameLst>
                                          <p:attrName>ppt_x</p:attrName>
                                        </p:attrNameLst>
                                      </p:cBhvr>
                                      <p:tavLst>
                                        <p:tav tm="0">
                                          <p:val>
                                            <p:strVal val="#ppt_x"/>
                                          </p:val>
                                        </p:tav>
                                        <p:tav tm="100000">
                                          <p:val>
                                            <p:strVal val="#ppt_x"/>
                                          </p:val>
                                        </p:tav>
                                      </p:tavLst>
                                    </p:anim>
                                    <p:anim calcmode="lin" valueType="num">
                                      <p:cBhvr>
                                        <p:cTn id="7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1000"/>
                                        <p:tgtEl>
                                          <p:spTgt spid="18"/>
                                        </p:tgtEl>
                                      </p:cBhvr>
                                    </p:animEffect>
                                    <p:anim calcmode="lin" valueType="num">
                                      <p:cBhvr>
                                        <p:cTn id="79" dur="1000" fill="hold"/>
                                        <p:tgtEl>
                                          <p:spTgt spid="18"/>
                                        </p:tgtEl>
                                        <p:attrNameLst>
                                          <p:attrName>ppt_x</p:attrName>
                                        </p:attrNameLst>
                                      </p:cBhvr>
                                      <p:tavLst>
                                        <p:tav tm="0">
                                          <p:val>
                                            <p:strVal val="#ppt_x"/>
                                          </p:val>
                                        </p:tav>
                                        <p:tav tm="100000">
                                          <p:val>
                                            <p:strVal val="#ppt_x"/>
                                          </p:val>
                                        </p:tav>
                                      </p:tavLst>
                                    </p:anim>
                                    <p:anim calcmode="lin" valueType="num">
                                      <p:cBhvr>
                                        <p:cTn id="8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1000"/>
                                        <p:tgtEl>
                                          <p:spTgt spid="27"/>
                                        </p:tgtEl>
                                      </p:cBhvr>
                                    </p:animEffect>
                                    <p:anim calcmode="lin" valueType="num">
                                      <p:cBhvr>
                                        <p:cTn id="93" dur="1000" fill="hold"/>
                                        <p:tgtEl>
                                          <p:spTgt spid="27"/>
                                        </p:tgtEl>
                                        <p:attrNameLst>
                                          <p:attrName>ppt_x</p:attrName>
                                        </p:attrNameLst>
                                      </p:cBhvr>
                                      <p:tavLst>
                                        <p:tav tm="0">
                                          <p:val>
                                            <p:strVal val="#ppt_x"/>
                                          </p:val>
                                        </p:tav>
                                        <p:tav tm="100000">
                                          <p:val>
                                            <p:strVal val="#ppt_x"/>
                                          </p:val>
                                        </p:tav>
                                      </p:tavLst>
                                    </p:anim>
                                    <p:anim calcmode="lin" valueType="num">
                                      <p:cBhvr>
                                        <p:cTn id="9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fade">
                                      <p:cBhvr>
                                        <p:cTn id="99" dur="1000"/>
                                        <p:tgtEl>
                                          <p:spTgt spid="24"/>
                                        </p:tgtEl>
                                      </p:cBhvr>
                                    </p:animEffect>
                                    <p:anim calcmode="lin" valueType="num">
                                      <p:cBhvr>
                                        <p:cTn id="100" dur="1000" fill="hold"/>
                                        <p:tgtEl>
                                          <p:spTgt spid="24"/>
                                        </p:tgtEl>
                                        <p:attrNameLst>
                                          <p:attrName>ppt_x</p:attrName>
                                        </p:attrNameLst>
                                      </p:cBhvr>
                                      <p:tavLst>
                                        <p:tav tm="0">
                                          <p:val>
                                            <p:strVal val="#ppt_x"/>
                                          </p:val>
                                        </p:tav>
                                        <p:tav tm="100000">
                                          <p:val>
                                            <p:strVal val="#ppt_x"/>
                                          </p:val>
                                        </p:tav>
                                      </p:tavLst>
                                    </p:anim>
                                    <p:anim calcmode="lin" valueType="num">
                                      <p:cBhvr>
                                        <p:cTn id="10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fade">
                                      <p:cBhvr>
                                        <p:cTn id="106" dur="1000"/>
                                        <p:tgtEl>
                                          <p:spTgt spid="28"/>
                                        </p:tgtEl>
                                      </p:cBhvr>
                                    </p:animEffect>
                                    <p:anim calcmode="lin" valueType="num">
                                      <p:cBhvr>
                                        <p:cTn id="107" dur="1000" fill="hold"/>
                                        <p:tgtEl>
                                          <p:spTgt spid="28"/>
                                        </p:tgtEl>
                                        <p:attrNameLst>
                                          <p:attrName>ppt_x</p:attrName>
                                        </p:attrNameLst>
                                      </p:cBhvr>
                                      <p:tavLst>
                                        <p:tav tm="0">
                                          <p:val>
                                            <p:strVal val="#ppt_x"/>
                                          </p:val>
                                        </p:tav>
                                        <p:tav tm="100000">
                                          <p:val>
                                            <p:strVal val="#ppt_x"/>
                                          </p:val>
                                        </p:tav>
                                      </p:tavLst>
                                    </p:anim>
                                    <p:anim calcmode="lin" valueType="num">
                                      <p:cBhvr>
                                        <p:cTn id="10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grpId="0" nodeType="clickEffect">
                                  <p:stCondLst>
                                    <p:cond delay="0"/>
                                  </p:stCondLst>
                                  <p:childTnLst>
                                    <p:set>
                                      <p:cBhvr>
                                        <p:cTn id="112" dur="1" fill="hold">
                                          <p:stCondLst>
                                            <p:cond delay="0"/>
                                          </p:stCondLst>
                                        </p:cTn>
                                        <p:tgtEl>
                                          <p:spTgt spid="25"/>
                                        </p:tgtEl>
                                        <p:attrNameLst>
                                          <p:attrName>style.visibility</p:attrName>
                                        </p:attrNameLst>
                                      </p:cBhvr>
                                      <p:to>
                                        <p:strVal val="visible"/>
                                      </p:to>
                                    </p:set>
                                    <p:animEffect transition="in" filter="fade">
                                      <p:cBhvr>
                                        <p:cTn id="113" dur="1000"/>
                                        <p:tgtEl>
                                          <p:spTgt spid="25"/>
                                        </p:tgtEl>
                                      </p:cBhvr>
                                    </p:animEffect>
                                    <p:anim calcmode="lin" valueType="num">
                                      <p:cBhvr>
                                        <p:cTn id="114" dur="1000" fill="hold"/>
                                        <p:tgtEl>
                                          <p:spTgt spid="25"/>
                                        </p:tgtEl>
                                        <p:attrNameLst>
                                          <p:attrName>ppt_x</p:attrName>
                                        </p:attrNameLst>
                                      </p:cBhvr>
                                      <p:tavLst>
                                        <p:tav tm="0">
                                          <p:val>
                                            <p:strVal val="#ppt_x"/>
                                          </p:val>
                                        </p:tav>
                                        <p:tav tm="100000">
                                          <p:val>
                                            <p:strVal val="#ppt_x"/>
                                          </p:val>
                                        </p:tav>
                                      </p:tavLst>
                                    </p:anim>
                                    <p:anim calcmode="lin" valueType="num">
                                      <p:cBhvr>
                                        <p:cTn id="1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grpId="0" nodeType="clickEffect">
                                  <p:stCondLst>
                                    <p:cond delay="0"/>
                                  </p:stCondLst>
                                  <p:childTnLst>
                                    <p:set>
                                      <p:cBhvr>
                                        <p:cTn id="119" dur="1" fill="hold">
                                          <p:stCondLst>
                                            <p:cond delay="0"/>
                                          </p:stCondLst>
                                        </p:cTn>
                                        <p:tgtEl>
                                          <p:spTgt spid="29"/>
                                        </p:tgtEl>
                                        <p:attrNameLst>
                                          <p:attrName>style.visibility</p:attrName>
                                        </p:attrNameLst>
                                      </p:cBhvr>
                                      <p:to>
                                        <p:strVal val="visible"/>
                                      </p:to>
                                    </p:set>
                                    <p:animEffect transition="in" filter="fade">
                                      <p:cBhvr>
                                        <p:cTn id="120" dur="1000"/>
                                        <p:tgtEl>
                                          <p:spTgt spid="29"/>
                                        </p:tgtEl>
                                      </p:cBhvr>
                                    </p:animEffect>
                                    <p:anim calcmode="lin" valueType="num">
                                      <p:cBhvr>
                                        <p:cTn id="121" dur="1000" fill="hold"/>
                                        <p:tgtEl>
                                          <p:spTgt spid="29"/>
                                        </p:tgtEl>
                                        <p:attrNameLst>
                                          <p:attrName>ppt_x</p:attrName>
                                        </p:attrNameLst>
                                      </p:cBhvr>
                                      <p:tavLst>
                                        <p:tav tm="0">
                                          <p:val>
                                            <p:strVal val="#ppt_x"/>
                                          </p:val>
                                        </p:tav>
                                        <p:tav tm="100000">
                                          <p:val>
                                            <p:strVal val="#ppt_x"/>
                                          </p:val>
                                        </p:tav>
                                      </p:tavLst>
                                    </p:anim>
                                    <p:anim calcmode="lin" valueType="num">
                                      <p:cBhvr>
                                        <p:cTn id="12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30"/>
                                        </p:tgtEl>
                                        <p:attrNameLst>
                                          <p:attrName>style.visibility</p:attrName>
                                        </p:attrNameLst>
                                      </p:cBhvr>
                                      <p:to>
                                        <p:strVal val="visible"/>
                                      </p:to>
                                    </p:set>
                                    <p:animEffect transition="in" filter="fade">
                                      <p:cBhvr>
                                        <p:cTn id="127" dur="1000"/>
                                        <p:tgtEl>
                                          <p:spTgt spid="30"/>
                                        </p:tgtEl>
                                      </p:cBhvr>
                                    </p:animEffect>
                                    <p:anim calcmode="lin" valueType="num">
                                      <p:cBhvr>
                                        <p:cTn id="128" dur="1000" fill="hold"/>
                                        <p:tgtEl>
                                          <p:spTgt spid="30"/>
                                        </p:tgtEl>
                                        <p:attrNameLst>
                                          <p:attrName>ppt_x</p:attrName>
                                        </p:attrNameLst>
                                      </p:cBhvr>
                                      <p:tavLst>
                                        <p:tav tm="0">
                                          <p:val>
                                            <p:strVal val="#ppt_x"/>
                                          </p:val>
                                        </p:tav>
                                        <p:tav tm="100000">
                                          <p:val>
                                            <p:strVal val="#ppt_x"/>
                                          </p:val>
                                        </p:tav>
                                      </p:tavLst>
                                    </p:anim>
                                    <p:anim calcmode="lin" valueType="num">
                                      <p:cBhvr>
                                        <p:cTn id="12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grpId="0" nodeType="clickEffect">
                                  <p:stCondLst>
                                    <p:cond delay="0"/>
                                  </p:stCondLst>
                                  <p:childTnLst>
                                    <p:set>
                                      <p:cBhvr>
                                        <p:cTn id="133" dur="1" fill="hold">
                                          <p:stCondLst>
                                            <p:cond delay="0"/>
                                          </p:stCondLst>
                                        </p:cTn>
                                        <p:tgtEl>
                                          <p:spTgt spid="31"/>
                                        </p:tgtEl>
                                        <p:attrNameLst>
                                          <p:attrName>style.visibility</p:attrName>
                                        </p:attrNameLst>
                                      </p:cBhvr>
                                      <p:to>
                                        <p:strVal val="visible"/>
                                      </p:to>
                                    </p:set>
                                    <p:animEffect transition="in" filter="fade">
                                      <p:cBhvr>
                                        <p:cTn id="134" dur="1000"/>
                                        <p:tgtEl>
                                          <p:spTgt spid="31"/>
                                        </p:tgtEl>
                                      </p:cBhvr>
                                    </p:animEffect>
                                    <p:anim calcmode="lin" valueType="num">
                                      <p:cBhvr>
                                        <p:cTn id="135" dur="1000" fill="hold"/>
                                        <p:tgtEl>
                                          <p:spTgt spid="31"/>
                                        </p:tgtEl>
                                        <p:attrNameLst>
                                          <p:attrName>ppt_x</p:attrName>
                                        </p:attrNameLst>
                                      </p:cBhvr>
                                      <p:tavLst>
                                        <p:tav tm="0">
                                          <p:val>
                                            <p:strVal val="#ppt_x"/>
                                          </p:val>
                                        </p:tav>
                                        <p:tav tm="100000">
                                          <p:val>
                                            <p:strVal val="#ppt_x"/>
                                          </p:val>
                                        </p:tav>
                                      </p:tavLst>
                                    </p:anim>
                                    <p:anim calcmode="lin" valueType="num">
                                      <p:cBhvr>
                                        <p:cTn id="13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grpId="0" nodeType="clickEffect">
                                  <p:stCondLst>
                                    <p:cond delay="0"/>
                                  </p:stCondLst>
                                  <p:childTnLst>
                                    <p:set>
                                      <p:cBhvr>
                                        <p:cTn id="140" dur="1" fill="hold">
                                          <p:stCondLst>
                                            <p:cond delay="0"/>
                                          </p:stCondLst>
                                        </p:cTn>
                                        <p:tgtEl>
                                          <p:spTgt spid="32"/>
                                        </p:tgtEl>
                                        <p:attrNameLst>
                                          <p:attrName>style.visibility</p:attrName>
                                        </p:attrNameLst>
                                      </p:cBhvr>
                                      <p:to>
                                        <p:strVal val="visible"/>
                                      </p:to>
                                    </p:set>
                                    <p:animEffect transition="in" filter="fade">
                                      <p:cBhvr>
                                        <p:cTn id="141" dur="1000"/>
                                        <p:tgtEl>
                                          <p:spTgt spid="32"/>
                                        </p:tgtEl>
                                      </p:cBhvr>
                                    </p:animEffect>
                                    <p:anim calcmode="lin" valueType="num">
                                      <p:cBhvr>
                                        <p:cTn id="142" dur="1000" fill="hold"/>
                                        <p:tgtEl>
                                          <p:spTgt spid="32"/>
                                        </p:tgtEl>
                                        <p:attrNameLst>
                                          <p:attrName>ppt_x</p:attrName>
                                        </p:attrNameLst>
                                      </p:cBhvr>
                                      <p:tavLst>
                                        <p:tav tm="0">
                                          <p:val>
                                            <p:strVal val="#ppt_x"/>
                                          </p:val>
                                        </p:tav>
                                        <p:tav tm="100000">
                                          <p:val>
                                            <p:strVal val="#ppt_x"/>
                                          </p:val>
                                        </p:tav>
                                      </p:tavLst>
                                    </p:anim>
                                    <p:anim calcmode="lin" valueType="num">
                                      <p:cBhvr>
                                        <p:cTn id="14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42" presetClass="entr" presetSubtype="0" fill="hold" grpId="0" nodeType="clickEffect">
                                  <p:stCondLst>
                                    <p:cond delay="0"/>
                                  </p:stCondLst>
                                  <p:childTnLst>
                                    <p:set>
                                      <p:cBhvr>
                                        <p:cTn id="147" dur="1" fill="hold">
                                          <p:stCondLst>
                                            <p:cond delay="0"/>
                                          </p:stCondLst>
                                        </p:cTn>
                                        <p:tgtEl>
                                          <p:spTgt spid="33"/>
                                        </p:tgtEl>
                                        <p:attrNameLst>
                                          <p:attrName>style.visibility</p:attrName>
                                        </p:attrNameLst>
                                      </p:cBhvr>
                                      <p:to>
                                        <p:strVal val="visible"/>
                                      </p:to>
                                    </p:set>
                                    <p:animEffect transition="in" filter="fade">
                                      <p:cBhvr>
                                        <p:cTn id="148" dur="1000"/>
                                        <p:tgtEl>
                                          <p:spTgt spid="33"/>
                                        </p:tgtEl>
                                      </p:cBhvr>
                                    </p:animEffect>
                                    <p:anim calcmode="lin" valueType="num">
                                      <p:cBhvr>
                                        <p:cTn id="149" dur="1000" fill="hold"/>
                                        <p:tgtEl>
                                          <p:spTgt spid="33"/>
                                        </p:tgtEl>
                                        <p:attrNameLst>
                                          <p:attrName>ppt_x</p:attrName>
                                        </p:attrNameLst>
                                      </p:cBhvr>
                                      <p:tavLst>
                                        <p:tav tm="0">
                                          <p:val>
                                            <p:strVal val="#ppt_x"/>
                                          </p:val>
                                        </p:tav>
                                        <p:tav tm="100000">
                                          <p:val>
                                            <p:strVal val="#ppt_x"/>
                                          </p:val>
                                        </p:tav>
                                      </p:tavLst>
                                    </p:anim>
                                    <p:anim calcmode="lin" valueType="num">
                                      <p:cBhvr>
                                        <p:cTn id="15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p:bldP spid="9" grpId="0" animBg="1"/>
      <p:bldP spid="3" grpId="0" animBg="1"/>
      <p:bldP spid="13" grpId="0" animBg="1"/>
      <p:bldP spid="14" grpId="0" animBg="1"/>
      <p:bldP spid="15" grpId="0" animBg="1"/>
      <p:bldP spid="16" grpId="0" animBg="1"/>
      <p:bldP spid="18" grpId="0" animBg="1"/>
      <p:bldP spid="21" grpId="0" animBg="1"/>
      <p:bldP spid="22" grpId="0" animBg="1"/>
      <p:bldP spid="23" grpId="0" animBg="1"/>
      <p:bldP spid="24" grpId="0" animBg="1"/>
      <p:bldP spid="25" grpId="0" animBg="1"/>
      <p:bldP spid="27" grpId="0" animBg="1"/>
      <p:bldP spid="28" grpId="0" animBg="1"/>
      <p:bldP spid="29" grpId="0" animBg="1"/>
      <p:bldP spid="30" grpId="0" animBg="1"/>
      <p:bldP spid="31" grpId="0" animBg="1"/>
      <p:bldP spid="32" grpId="0" animBg="1"/>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78180" y="-143418"/>
            <a:ext cx="8599317" cy="984885"/>
          </a:xfrm>
          <a:prstGeom prst="rect">
            <a:avLst/>
          </a:prstGeom>
          <a:noFill/>
        </p:spPr>
        <p:txBody>
          <a:bodyPr wrap="square" rtlCol="1">
            <a:spAutoFit/>
          </a:bodyPr>
          <a:lstStyle/>
          <a:p>
            <a:pPr algn="l"/>
            <a:r>
              <a:rPr lang="he-IL" sz="4000" b="1" dirty="0">
                <a:solidFill>
                  <a:srgbClr val="00CC00"/>
                </a:solidFill>
                <a:latin typeface="Varela Round" panose="00000500000000000000" pitchFamily="2" charset="-79"/>
                <a:cs typeface="Varela Round" panose="00000500000000000000" pitchFamily="2" charset="-79"/>
              </a:rPr>
              <a:t>חשיבות הוועדות</a:t>
            </a:r>
          </a:p>
          <a:p>
            <a:endParaRPr lang="he-IL" dirty="0">
              <a:latin typeface="avivbold" pitchFamily="2" charset="-79"/>
              <a:cs typeface="avivbold" pitchFamily="2" charset="-79"/>
            </a:endParaRPr>
          </a:p>
        </p:txBody>
      </p:sp>
      <p:sp>
        <p:nvSpPr>
          <p:cNvPr id="3" name="מלבן מעוגל 2"/>
          <p:cNvSpPr/>
          <p:nvPr/>
        </p:nvSpPr>
        <p:spPr>
          <a:xfrm>
            <a:off x="8130362" y="666130"/>
            <a:ext cx="1407338" cy="1333539"/>
          </a:xfrm>
          <a:prstGeom prst="roundRect">
            <a:avLst/>
          </a:prstGeom>
          <a:solidFill>
            <a:schemeClr val="accent6">
              <a:lumMod val="5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latin typeface="Varela Round" panose="00000500000000000000" pitchFamily="2" charset="-79"/>
                <a:cs typeface="Varela Round" panose="00000500000000000000" pitchFamily="2" charset="-79"/>
              </a:rPr>
              <a:t>טיפול יסודי</a:t>
            </a:r>
          </a:p>
        </p:txBody>
      </p:sp>
      <p:sp>
        <p:nvSpPr>
          <p:cNvPr id="36" name="מלבן מעוגל 35"/>
          <p:cNvSpPr/>
          <p:nvPr/>
        </p:nvSpPr>
        <p:spPr>
          <a:xfrm>
            <a:off x="209721" y="666130"/>
            <a:ext cx="7920641" cy="133354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he-IL" sz="2400" b="1" dirty="0">
                <a:solidFill>
                  <a:schemeClr val="tx1"/>
                </a:solidFill>
                <a:latin typeface="Varela Round" panose="00000500000000000000" pitchFamily="2" charset="-79"/>
                <a:cs typeface="Varela Round" panose="00000500000000000000" pitchFamily="2" charset="-79"/>
              </a:rPr>
              <a:t>הוועדות יכולות לטפל </a:t>
            </a:r>
            <a:r>
              <a:rPr lang="he-IL" sz="2400" b="1" dirty="0" err="1">
                <a:solidFill>
                  <a:schemeClr val="tx1"/>
                </a:solidFill>
                <a:latin typeface="Varela Round" panose="00000500000000000000" pitchFamily="2" charset="-79"/>
                <a:cs typeface="Varela Round" panose="00000500000000000000" pitchFamily="2" charset="-79"/>
              </a:rPr>
              <a:t>הכל</a:t>
            </a:r>
            <a:r>
              <a:rPr lang="he-IL" sz="2400" b="1" dirty="0">
                <a:solidFill>
                  <a:schemeClr val="tx1"/>
                </a:solidFill>
                <a:latin typeface="Varela Round" panose="00000500000000000000" pitchFamily="2" charset="-79"/>
                <a:cs typeface="Varela Round" panose="00000500000000000000" pitchFamily="2" charset="-79"/>
              </a:rPr>
              <a:t> נושא באופן יסודי. להתעמק בפרטים ולזמן מומחים בנושאים שבטיפולה.</a:t>
            </a:r>
          </a:p>
        </p:txBody>
      </p:sp>
      <p:sp>
        <p:nvSpPr>
          <p:cNvPr id="11" name="מלבן מעוגל 10"/>
          <p:cNvSpPr/>
          <p:nvPr/>
        </p:nvSpPr>
        <p:spPr>
          <a:xfrm>
            <a:off x="209721" y="1994108"/>
            <a:ext cx="7920641" cy="1333540"/>
          </a:xfrm>
          <a:prstGeom prst="roundRect">
            <a:avLst/>
          </a:prstGeom>
          <a:solidFill>
            <a:schemeClr val="accent6">
              <a:lumMod val="5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he-IL" sz="2400" b="1" dirty="0">
                <a:latin typeface="Varela Round" panose="00000500000000000000" pitchFamily="2" charset="-79"/>
                <a:cs typeface="Varela Round" panose="00000500000000000000" pitchFamily="2" charset="-79"/>
              </a:rPr>
              <a:t>הוועדות יכולות לפקח באופן יעיל יותר על הממשלה, על ידי זימון שרים ותחקורם בפרוטרוט.</a:t>
            </a:r>
          </a:p>
        </p:txBody>
      </p:sp>
      <p:sp>
        <p:nvSpPr>
          <p:cNvPr id="13" name="מלבן מעוגל 12"/>
          <p:cNvSpPr/>
          <p:nvPr/>
        </p:nvSpPr>
        <p:spPr>
          <a:xfrm>
            <a:off x="8142877" y="1994109"/>
            <a:ext cx="1407338" cy="133353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chemeClr val="tx1"/>
                </a:solidFill>
                <a:latin typeface="Varela Round" panose="00000500000000000000" pitchFamily="2" charset="-79"/>
                <a:cs typeface="Varela Round" panose="00000500000000000000" pitchFamily="2" charset="-79"/>
              </a:rPr>
              <a:t>פיקוח על הממשלה</a:t>
            </a:r>
          </a:p>
        </p:txBody>
      </p:sp>
      <p:sp>
        <p:nvSpPr>
          <p:cNvPr id="14" name="מלבן מעוגל 13"/>
          <p:cNvSpPr/>
          <p:nvPr/>
        </p:nvSpPr>
        <p:spPr>
          <a:xfrm>
            <a:off x="224598" y="3322087"/>
            <a:ext cx="7920641" cy="133354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he-IL" sz="2400" b="1" dirty="0">
                <a:solidFill>
                  <a:schemeClr val="tx1"/>
                </a:solidFill>
                <a:latin typeface="Varela Round" panose="00000500000000000000" pitchFamily="2" charset="-79"/>
                <a:cs typeface="Varela Round" panose="00000500000000000000" pitchFamily="2" charset="-79"/>
              </a:rPr>
              <a:t>הוועדות יכולות ליזום העלאת הצעות חוק כאשר הן מוצאות צורך בכך</a:t>
            </a:r>
            <a:endParaRPr lang="en-US" sz="2400" b="1" dirty="0">
              <a:solidFill>
                <a:schemeClr val="tx1"/>
              </a:solidFill>
              <a:latin typeface="Varela Round" panose="00000500000000000000" pitchFamily="2" charset="-79"/>
              <a:cs typeface="Varela Round" panose="00000500000000000000" pitchFamily="2" charset="-79"/>
            </a:endParaRPr>
          </a:p>
        </p:txBody>
      </p:sp>
      <p:sp>
        <p:nvSpPr>
          <p:cNvPr id="15" name="מלבן מעוגל 14"/>
          <p:cNvSpPr/>
          <p:nvPr/>
        </p:nvSpPr>
        <p:spPr>
          <a:xfrm>
            <a:off x="8155392" y="3322087"/>
            <a:ext cx="1407338" cy="1333539"/>
          </a:xfrm>
          <a:prstGeom prst="roundRect">
            <a:avLst/>
          </a:prstGeom>
          <a:solidFill>
            <a:schemeClr val="accent6">
              <a:lumMod val="5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latin typeface="Varela Round" panose="00000500000000000000" pitchFamily="2" charset="-79"/>
                <a:cs typeface="Varela Round" panose="00000500000000000000" pitchFamily="2" charset="-79"/>
              </a:rPr>
              <a:t>הצעות חוק</a:t>
            </a:r>
          </a:p>
        </p:txBody>
      </p:sp>
      <p:sp>
        <p:nvSpPr>
          <p:cNvPr id="16" name="מלבן מעוגל 15"/>
          <p:cNvSpPr/>
          <p:nvPr/>
        </p:nvSpPr>
        <p:spPr>
          <a:xfrm>
            <a:off x="209721" y="4650065"/>
            <a:ext cx="7920641" cy="1333540"/>
          </a:xfrm>
          <a:prstGeom prst="roundRect">
            <a:avLst/>
          </a:prstGeom>
          <a:solidFill>
            <a:schemeClr val="accent6">
              <a:lumMod val="5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he-IL" sz="2400" b="1" dirty="0">
                <a:latin typeface="Varela Round" panose="00000500000000000000" pitchFamily="2" charset="-79"/>
                <a:cs typeface="Varela Round" panose="00000500000000000000" pitchFamily="2" charset="-79"/>
              </a:rPr>
              <a:t>הוועדות מכינות חוקים שהתקבלו בקריאה ראשונה לקראת הקריאה השנייה והשלישית.</a:t>
            </a:r>
          </a:p>
        </p:txBody>
      </p:sp>
      <p:sp>
        <p:nvSpPr>
          <p:cNvPr id="17" name="מלבן מעוגל 16"/>
          <p:cNvSpPr/>
          <p:nvPr/>
        </p:nvSpPr>
        <p:spPr>
          <a:xfrm>
            <a:off x="8142877" y="4650065"/>
            <a:ext cx="1407338" cy="133353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chemeClr val="tx1"/>
                </a:solidFill>
                <a:latin typeface="Varela Round" panose="00000500000000000000" pitchFamily="2" charset="-79"/>
                <a:cs typeface="Varela Round" panose="00000500000000000000" pitchFamily="2" charset="-79"/>
              </a:rPr>
              <a:t>הכנת חוקים</a:t>
            </a:r>
          </a:p>
        </p:txBody>
      </p:sp>
    </p:spTree>
    <p:extLst>
      <p:ext uri="{BB962C8B-B14F-4D97-AF65-F5344CB8AC3E}">
        <p14:creationId xmlns:p14="http://schemas.microsoft.com/office/powerpoint/2010/main" val="182330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anim calcmode="lin" valueType="num">
                                      <p:cBhvr>
                                        <p:cTn id="25" dur="1000" fill="hold"/>
                                        <p:tgtEl>
                                          <p:spTgt spid="36"/>
                                        </p:tgtEl>
                                        <p:attrNameLst>
                                          <p:attrName>ppt_x</p:attrName>
                                        </p:attrNameLst>
                                      </p:cBhvr>
                                      <p:tavLst>
                                        <p:tav tm="0">
                                          <p:val>
                                            <p:strVal val="#ppt_x"/>
                                          </p:val>
                                        </p:tav>
                                        <p:tav tm="100000">
                                          <p:val>
                                            <p:strVal val="#ppt_x"/>
                                          </p:val>
                                        </p:tav>
                                      </p:tavLst>
                                    </p:anim>
                                    <p:anim calcmode="lin" valueType="num">
                                      <p:cBhvr>
                                        <p:cTn id="2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 grpId="0" animBg="1"/>
      <p:bldP spid="36" grpId="0" animBg="1"/>
      <p:bldP spid="11" grpId="0" animBg="1"/>
      <p:bldP spid="13"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מלבן מעוגל 3"/>
          <p:cNvSpPr/>
          <p:nvPr/>
        </p:nvSpPr>
        <p:spPr>
          <a:xfrm>
            <a:off x="163118" y="565944"/>
            <a:ext cx="8954492" cy="5377656"/>
          </a:xfrm>
          <a:prstGeom prst="roundRect">
            <a:avLst/>
          </a:prstGeom>
          <a:solidFill>
            <a:schemeClr val="accent1">
              <a:lumMod val="7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lnSpc>
                <a:spcPct val="150000"/>
              </a:lnSpc>
            </a:pPr>
            <a:r>
              <a:rPr lang="he-IL" sz="2400" b="1" dirty="0">
                <a:latin typeface="Varela Round" panose="00000500000000000000" pitchFamily="2" charset="-79"/>
                <a:cs typeface="Varela Round" panose="00000500000000000000" pitchFamily="2" charset="-79"/>
              </a:rPr>
              <a:t>ענו על השאלות הבאות:</a:t>
            </a:r>
          </a:p>
          <a:p>
            <a:pPr>
              <a:lnSpc>
                <a:spcPct val="150000"/>
              </a:lnSpc>
            </a:pPr>
            <a:endParaRPr lang="he-IL" sz="2400" dirty="0"/>
          </a:p>
          <a:p>
            <a:pPr algn="just">
              <a:lnSpc>
                <a:spcPct val="150000"/>
              </a:lnSpc>
            </a:pPr>
            <a:r>
              <a:rPr lang="he-IL" sz="2400" b="1" dirty="0">
                <a:latin typeface="Varela Round" panose="00000500000000000000" pitchFamily="2" charset="-79"/>
                <a:cs typeface="Varela Round" panose="00000500000000000000" pitchFamily="2" charset="-79"/>
              </a:rPr>
              <a:t>לכנסת יש מעמד מרכזי במשטר הדמוקרטי בישראל.</a:t>
            </a:r>
            <a:endParaRPr lang="en-US" sz="2400" b="1" dirty="0">
              <a:latin typeface="Varela Round" panose="00000500000000000000" pitchFamily="2" charset="-79"/>
              <a:cs typeface="Varela Round" panose="00000500000000000000" pitchFamily="2" charset="-79"/>
            </a:endParaRPr>
          </a:p>
          <a:p>
            <a:pPr marL="514350" lvl="0" indent="-514350" algn="just">
              <a:lnSpc>
                <a:spcPct val="150000"/>
              </a:lnSpc>
              <a:buFont typeface="+mj-lt"/>
              <a:buAutoNum type="arabicPeriod"/>
            </a:pPr>
            <a:r>
              <a:rPr lang="he-IL" sz="2400" b="1" dirty="0">
                <a:latin typeface="Varela Round" panose="00000500000000000000" pitchFamily="2" charset="-79"/>
                <a:cs typeface="Varela Round" panose="00000500000000000000" pitchFamily="2" charset="-79"/>
              </a:rPr>
              <a:t>פרטו </a:t>
            </a:r>
            <a:r>
              <a:rPr lang="he-IL" sz="2400" b="1" u="sng" dirty="0">
                <a:latin typeface="Varela Round" panose="00000500000000000000" pitchFamily="2" charset="-79"/>
                <a:cs typeface="Varela Round" panose="00000500000000000000" pitchFamily="2" charset="-79"/>
              </a:rPr>
              <a:t>חמישה</a:t>
            </a:r>
            <a:r>
              <a:rPr lang="he-IL" sz="2400" b="1" dirty="0">
                <a:latin typeface="Varela Round" panose="00000500000000000000" pitchFamily="2" charset="-79"/>
                <a:cs typeface="Varela Round" panose="00000500000000000000" pitchFamily="2" charset="-79"/>
              </a:rPr>
              <a:t> מתפקידיה ו/או סמכויותיה של הכנסת.</a:t>
            </a:r>
            <a:endParaRPr lang="en-US" sz="2400" b="1" dirty="0">
              <a:latin typeface="Varela Round" panose="00000500000000000000" pitchFamily="2" charset="-79"/>
              <a:cs typeface="Varela Round" panose="00000500000000000000" pitchFamily="2" charset="-79"/>
            </a:endParaRPr>
          </a:p>
          <a:p>
            <a:pPr marL="514350" lvl="0" indent="-514350" algn="just">
              <a:lnSpc>
                <a:spcPct val="150000"/>
              </a:lnSpc>
              <a:buFont typeface="+mj-lt"/>
              <a:buAutoNum type="arabicPeriod"/>
            </a:pPr>
            <a:r>
              <a:rPr lang="he-IL" sz="2400" b="1" u="sng" dirty="0">
                <a:latin typeface="Varela Round" panose="00000500000000000000" pitchFamily="2" charset="-79"/>
                <a:cs typeface="Varela Round" panose="00000500000000000000" pitchFamily="2" charset="-79"/>
              </a:rPr>
              <a:t>מהו</a:t>
            </a:r>
            <a:r>
              <a:rPr lang="he-IL" sz="2400" b="1" dirty="0">
                <a:latin typeface="Varela Round" panose="00000500000000000000" pitchFamily="2" charset="-79"/>
                <a:cs typeface="Varela Round" panose="00000500000000000000" pitchFamily="2" charset="-79"/>
              </a:rPr>
              <a:t> אופי הדיונים הנערכים במליאת הכנסת </a:t>
            </a:r>
            <a:r>
              <a:rPr lang="he-IL" sz="2400" b="1" u="sng" dirty="0">
                <a:latin typeface="Varela Round" panose="00000500000000000000" pitchFamily="2" charset="-79"/>
                <a:cs typeface="Varela Round" panose="00000500000000000000" pitchFamily="2" charset="-79"/>
              </a:rPr>
              <a:t>ומהו</a:t>
            </a:r>
            <a:r>
              <a:rPr lang="he-IL" sz="2400" b="1" dirty="0">
                <a:latin typeface="Varela Round" panose="00000500000000000000" pitchFamily="2" charset="-79"/>
                <a:cs typeface="Varela Round" panose="00000500000000000000" pitchFamily="2" charset="-79"/>
              </a:rPr>
              <a:t> אופי הדיונים הנערכים בוועדות הכנסת?</a:t>
            </a:r>
            <a:endParaRPr lang="en-US" sz="2400" b="1" dirty="0">
              <a:latin typeface="Varela Round" panose="00000500000000000000" pitchFamily="2" charset="-79"/>
              <a:cs typeface="Varela Round" panose="00000500000000000000" pitchFamily="2" charset="-79"/>
            </a:endParaRPr>
          </a:p>
          <a:p>
            <a:pPr marL="514350" lvl="0" indent="-514350" algn="just">
              <a:lnSpc>
                <a:spcPct val="150000"/>
              </a:lnSpc>
              <a:buFont typeface="+mj-lt"/>
              <a:buAutoNum type="arabicPeriod"/>
            </a:pPr>
            <a:r>
              <a:rPr lang="he-IL" sz="2400" b="1" u="sng" dirty="0">
                <a:latin typeface="Varela Round" panose="00000500000000000000" pitchFamily="2" charset="-79"/>
                <a:cs typeface="Varela Round" panose="00000500000000000000" pitchFamily="2" charset="-79"/>
              </a:rPr>
              <a:t>מי</a:t>
            </a:r>
            <a:r>
              <a:rPr lang="he-IL" sz="2400" b="1" dirty="0">
                <a:latin typeface="Varela Round" panose="00000500000000000000" pitchFamily="2" charset="-79"/>
                <a:cs typeface="Varela Round" panose="00000500000000000000" pitchFamily="2" charset="-79"/>
              </a:rPr>
              <a:t> נכלל בנשיאות הכנסת?</a:t>
            </a:r>
            <a:r>
              <a:rPr lang="he-IL" sz="2400" dirty="0"/>
              <a:t>    </a:t>
            </a:r>
            <a:endParaRPr lang="en-US" sz="2400" dirty="0"/>
          </a:p>
        </p:txBody>
      </p:sp>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63118" y="-157493"/>
            <a:ext cx="8599317" cy="1433726"/>
          </a:xfrm>
          <a:prstGeom prst="rect">
            <a:avLst/>
          </a:prstGeom>
          <a:noFill/>
        </p:spPr>
        <p:txBody>
          <a:bodyPr wrap="square" rtlCol="1">
            <a:spAutoFit/>
          </a:bodyPr>
          <a:lstStyle/>
          <a:p>
            <a:pPr algn="l"/>
            <a:r>
              <a:rPr lang="he-IL" sz="4000" b="1" dirty="0">
                <a:solidFill>
                  <a:srgbClr val="00CC00"/>
                </a:solidFill>
                <a:latin typeface="Varela Round" panose="00000500000000000000" pitchFamily="2" charset="-79"/>
                <a:cs typeface="Varela Round" panose="00000500000000000000" pitchFamily="2" charset="-79"/>
              </a:rPr>
              <a:t>משימה לתלמיד</a:t>
            </a:r>
            <a:endParaRPr lang="en-US" sz="4000" b="1" dirty="0">
              <a:solidFill>
                <a:srgbClr val="00CC00"/>
              </a:solidFill>
              <a:latin typeface="Varela Round" panose="00000500000000000000" pitchFamily="2" charset="-79"/>
              <a:cs typeface="Varela Round" panose="00000500000000000000" pitchFamily="2" charset="-79"/>
            </a:endParaRPr>
          </a:p>
          <a:p>
            <a:pPr>
              <a:lnSpc>
                <a:spcPts val="3500"/>
              </a:lnSpc>
            </a:pPr>
            <a:endParaRPr lang="he-IL" sz="4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Tree>
    <p:extLst>
      <p:ext uri="{BB962C8B-B14F-4D97-AF65-F5344CB8AC3E}">
        <p14:creationId xmlns:p14="http://schemas.microsoft.com/office/powerpoint/2010/main" val="11950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14"/>
          <p:cNvPicPr preferRelativeResize="0"/>
          <p:nvPr/>
        </p:nvPicPr>
        <p:blipFill rotWithShape="1">
          <a:blip r:embed="rId3">
            <a:alphaModFix/>
          </a:blip>
          <a:srcRect l="39172" r="34233" b="66411"/>
          <a:stretch/>
        </p:blipFill>
        <p:spPr>
          <a:xfrm>
            <a:off x="4775994" y="0"/>
            <a:ext cx="3241964" cy="1838476"/>
          </a:xfrm>
          <a:prstGeom prst="rect">
            <a:avLst/>
          </a:prstGeom>
          <a:noFill/>
          <a:ln>
            <a:noFill/>
          </a:ln>
        </p:spPr>
      </p:pic>
      <p:sp>
        <p:nvSpPr>
          <p:cNvPr id="226" name="Google Shape;226;p14"/>
          <p:cNvSpPr txBox="1"/>
          <p:nvPr/>
        </p:nvSpPr>
        <p:spPr>
          <a:xfrm>
            <a:off x="1432430" y="3016112"/>
            <a:ext cx="10389322" cy="1815882"/>
          </a:xfrm>
          <a:prstGeom prst="rect">
            <a:avLst/>
          </a:prstGeom>
          <a:noFill/>
          <a:ln>
            <a:noFill/>
          </a:ln>
        </p:spPr>
        <p:txBody>
          <a:bodyPr spcFirstLastPara="1" wrap="square" lIns="91425" tIns="45700" rIns="91425" bIns="45700" anchor="t" anchorCtr="0">
            <a:spAutoFit/>
          </a:bodyPr>
          <a:lstStyle/>
          <a:p>
            <a:pPr marL="895350"/>
            <a:r>
              <a:rPr lang="iw-IL" sz="2800" dirty="0">
                <a:solidFill>
                  <a:srgbClr val="192A72"/>
                </a:solidFill>
                <a:latin typeface="Varela Round"/>
                <a:ea typeface="Varela Round"/>
                <a:cs typeface="Varela Round"/>
                <a:sym typeface="Varela Round"/>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rights@education.gov.il</a:t>
            </a:r>
            <a:endParaRPr sz="2800" dirty="0">
              <a:solidFill>
                <a:srgbClr val="192A72"/>
              </a:solidFill>
              <a:latin typeface="Varela Round"/>
              <a:ea typeface="Varela Round"/>
              <a:cs typeface="Varela Round"/>
              <a:sym typeface="Varela Round"/>
            </a:endParaRPr>
          </a:p>
        </p:txBody>
      </p:sp>
      <p:sp>
        <p:nvSpPr>
          <p:cNvPr id="227" name="Google Shape;227;p14"/>
          <p:cNvSpPr/>
          <p:nvPr/>
        </p:nvSpPr>
        <p:spPr>
          <a:xfrm>
            <a:off x="796" y="1838476"/>
            <a:ext cx="12190413" cy="830956"/>
          </a:xfrm>
          <a:prstGeom prst="rect">
            <a:avLst/>
          </a:prstGeom>
          <a:noFill/>
          <a:ln>
            <a:noFill/>
          </a:ln>
        </p:spPr>
        <p:txBody>
          <a:bodyPr spcFirstLastPara="1" wrap="square" lIns="91425" tIns="45700" rIns="91425" bIns="45700" anchor="t" anchorCtr="0">
            <a:spAutoFit/>
          </a:bodyPr>
          <a:lstStyle/>
          <a:p>
            <a:pPr algn="ctr">
              <a:lnSpc>
                <a:spcPct val="150000"/>
              </a:lnSpc>
            </a:pPr>
            <a:r>
              <a:rPr lang="iw-IL" sz="3200" b="1">
                <a:solidFill>
                  <a:srgbClr val="192A72"/>
                </a:solidFill>
                <a:latin typeface="Varela Round"/>
                <a:ea typeface="Varela Round"/>
                <a:cs typeface="Varela Round"/>
                <a:sym typeface="Varela Round"/>
              </a:rPr>
              <a:t>שימוש ביצירות מוגנות בזכויות יוצרים ואיתור בעלי זכויות </a:t>
            </a:r>
            <a:endParaRPr/>
          </a:p>
        </p:txBody>
      </p:sp>
    </p:spTree>
    <p:extLst>
      <p:ext uri="{BB962C8B-B14F-4D97-AF65-F5344CB8AC3E}">
        <p14:creationId xmlns:p14="http://schemas.microsoft.com/office/powerpoint/2010/main" val="3098989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5125453" y="180474"/>
            <a:ext cx="2370221" cy="1888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6" name="Text Placeholder 1">
            <a:extLst>
              <a:ext uri="{FF2B5EF4-FFF2-40B4-BE49-F238E27FC236}">
                <a16:creationId xmlns:a16="http://schemas.microsoft.com/office/drawing/2014/main" id="{12874761-6EDB-5D40-A79B-9C82F478C33E}"/>
              </a:ext>
            </a:extLst>
          </p:cNvPr>
          <p:cNvSpPr txBox="1">
            <a:spLocks/>
          </p:cNvSpPr>
          <p:nvPr/>
        </p:nvSpPr>
        <p:spPr>
          <a:xfrm>
            <a:off x="2727964" y="4331963"/>
            <a:ext cx="6704013" cy="3858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e-IL" sz="3200" b="1" dirty="0">
                <a:solidFill>
                  <a:srgbClr val="002060"/>
                </a:solidFill>
                <a:latin typeface="Varela Round" panose="00000500000000000000" pitchFamily="2" charset="-79"/>
                <a:cs typeface="Varela Round" panose="00000500000000000000" pitchFamily="2" charset="-79"/>
                <a:sym typeface="Calibri"/>
              </a:rPr>
              <a:t>עם המורה: אוריאל </a:t>
            </a:r>
            <a:r>
              <a:rPr lang="he-IL" sz="3200" b="1" dirty="0" err="1">
                <a:solidFill>
                  <a:srgbClr val="002060"/>
                </a:solidFill>
                <a:latin typeface="Varela Round" panose="00000500000000000000" pitchFamily="2" charset="-79"/>
                <a:cs typeface="Varela Round" panose="00000500000000000000" pitchFamily="2" charset="-79"/>
                <a:sym typeface="Calibri"/>
              </a:rPr>
              <a:t>שמידוב</a:t>
            </a:r>
            <a:endParaRPr lang="he-IL" sz="3200" b="1" dirty="0">
              <a:solidFill>
                <a:srgbClr val="002060"/>
              </a:solidFill>
              <a:latin typeface="Varela Round" panose="00000500000000000000" pitchFamily="2" charset="-79"/>
              <a:cs typeface="Varela Round" panose="00000500000000000000" pitchFamily="2" charset="-79"/>
              <a:sym typeface="Calibri"/>
            </a:endParaRPr>
          </a:p>
        </p:txBody>
      </p:sp>
      <p:sp>
        <p:nvSpPr>
          <p:cNvPr id="8" name="Google Shape;238;p5"/>
          <p:cNvSpPr txBox="1">
            <a:spLocks/>
          </p:cNvSpPr>
          <p:nvPr/>
        </p:nvSpPr>
        <p:spPr>
          <a:xfrm>
            <a:off x="1574905" y="1657227"/>
            <a:ext cx="9471316" cy="824410"/>
          </a:xfrm>
          <a:prstGeom prst="rect">
            <a:avLst/>
          </a:prstGeom>
        </p:spPr>
        <p:txBody>
          <a:bodyPr vert="horz" lIns="91440" tIns="45720" rIns="91440" bIns="45720" rtlCol="0" anchor="ctr">
            <a:noAutofit/>
          </a:bodyPr>
          <a:lstStyle>
            <a:lvl1pPr marL="0" indent="0" algn="r" defTabSz="914400" rtl="1" eaLnBrk="1" latinLnBrk="0" hangingPunct="1">
              <a:lnSpc>
                <a:spcPct val="90000"/>
              </a:lnSpc>
              <a:spcBef>
                <a:spcPts val="1000"/>
              </a:spcBef>
              <a:buClr>
                <a:schemeClr val="accent2"/>
              </a:buClr>
              <a:buFontTx/>
              <a:buNone/>
              <a:defRPr sz="5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6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6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6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6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Clr>
                <a:srgbClr val="ED7D31"/>
              </a:buClr>
            </a:pPr>
            <a:r>
              <a:rPr lang="he-IL" sz="5400" b="1" dirty="0">
                <a:solidFill>
                  <a:srgbClr val="002060"/>
                </a:solidFill>
                <a:latin typeface="Varela Round" panose="00000500000000000000" pitchFamily="2" charset="-79"/>
                <a:cs typeface="Varela Round" panose="00000500000000000000" pitchFamily="2" charset="-79"/>
              </a:rPr>
              <a:t>שיעור באזרחות לכיתות י"א-י"ב</a:t>
            </a:r>
          </a:p>
        </p:txBody>
      </p:sp>
      <p:sp>
        <p:nvSpPr>
          <p:cNvPr id="7" name="Google Shape;239;p5"/>
          <p:cNvSpPr txBox="1">
            <a:spLocks/>
          </p:cNvSpPr>
          <p:nvPr/>
        </p:nvSpPr>
        <p:spPr>
          <a:xfrm>
            <a:off x="1279697" y="3140713"/>
            <a:ext cx="9600545" cy="411774"/>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e-IL" sz="2400" b="1" dirty="0">
                <a:solidFill>
                  <a:srgbClr val="002060"/>
                </a:solidFill>
                <a:latin typeface="Varela Round" panose="00000500000000000000" pitchFamily="2" charset="-79"/>
                <a:cs typeface="Varela Round" panose="00000500000000000000" pitchFamily="2" charset="-79"/>
              </a:rPr>
              <a:t>נושא השיעור: הכנסת-תפקידיה, ניהולה ודרך פעולתה</a:t>
            </a:r>
          </a:p>
        </p:txBody>
      </p:sp>
    </p:spTree>
    <p:extLst>
      <p:ext uri="{BB962C8B-B14F-4D97-AF65-F5344CB8AC3E}">
        <p14:creationId xmlns:p14="http://schemas.microsoft.com/office/powerpoint/2010/main" val="2556518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30" name="תמונה 29" descr="http://elyon1.court.gov.il/heb/img/siyur/hazer1.jpg"/>
          <p:cNvPicPr/>
          <p:nvPr/>
        </p:nvPicPr>
        <p:blipFill>
          <a:blip r:embed="rId3">
            <a:extLst>
              <a:ext uri="{28A0092B-C50C-407E-A947-70E740481C1C}">
                <a14:useLocalDpi xmlns:a14="http://schemas.microsoft.com/office/drawing/2010/main" val="0"/>
              </a:ext>
            </a:extLst>
          </a:blip>
          <a:srcRect/>
          <a:stretch>
            <a:fillRect/>
          </a:stretch>
        </p:blipFill>
        <p:spPr bwMode="auto">
          <a:xfrm>
            <a:off x="3583793" y="2538678"/>
            <a:ext cx="5304226" cy="3356992"/>
          </a:xfrm>
          <a:prstGeom prst="rect">
            <a:avLst/>
          </a:prstGeom>
          <a:noFill/>
          <a:ln>
            <a:noFill/>
          </a:ln>
        </p:spPr>
      </p:pic>
      <p:pic>
        <p:nvPicPr>
          <p:cNvPr id="29" name="תמונה 28" descr="http://upload.wikimedia.org/wikipedia/commons/f/f6/Knesset_building_(edited).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9342" y="602291"/>
            <a:ext cx="4355976" cy="1943596"/>
          </a:xfrm>
          <a:prstGeom prst="rect">
            <a:avLst/>
          </a:prstGeom>
          <a:noFill/>
          <a:ln>
            <a:noFill/>
          </a:ln>
        </p:spPr>
      </p:pic>
      <p:cxnSp>
        <p:nvCxnSpPr>
          <p:cNvPr id="12" name="מחבר ישר 11"/>
          <p:cNvCxnSpPr/>
          <p:nvPr/>
        </p:nvCxnSpPr>
        <p:spPr>
          <a:xfrm flipV="1">
            <a:off x="226618" y="393700"/>
            <a:ext cx="5450282" cy="5977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4" name="מלבן 3"/>
          <p:cNvSpPr/>
          <p:nvPr/>
        </p:nvSpPr>
        <p:spPr>
          <a:xfrm>
            <a:off x="1036300" y="-129682"/>
            <a:ext cx="2786340" cy="646331"/>
          </a:xfrm>
          <a:prstGeom prst="rect">
            <a:avLst/>
          </a:prstGeom>
        </p:spPr>
        <p:txBody>
          <a:bodyPr wrap="none">
            <a:spAutoFit/>
          </a:bodyPr>
          <a:lstStyle/>
          <a:p>
            <a:pPr algn="l"/>
            <a:r>
              <a:rPr lang="he-IL" sz="3600" b="1" dirty="0">
                <a:solidFill>
                  <a:srgbClr val="00CC00"/>
                </a:solidFill>
                <a:latin typeface="Varela Round" panose="00000500000000000000" pitchFamily="2" charset="-79"/>
                <a:cs typeface="Varela Round" panose="00000500000000000000" pitchFamily="2" charset="-79"/>
              </a:rPr>
              <a:t>נושאי המפגש</a:t>
            </a:r>
            <a:endParaRPr lang="en-US" sz="3600" b="1" dirty="0">
              <a:solidFill>
                <a:srgbClr val="00CC00"/>
              </a:solidFill>
              <a:latin typeface="Varela Round" panose="00000500000000000000" pitchFamily="2" charset="-79"/>
              <a:cs typeface="Varela Round" panose="00000500000000000000" pitchFamily="2" charset="-79"/>
            </a:endParaRPr>
          </a:p>
        </p:txBody>
      </p:sp>
      <p:pic>
        <p:nvPicPr>
          <p:cNvPr id="22" name="תמונה 21" descr="http://www.iba.org.il/media/pictures/P243243.jpg"/>
          <p:cNvPicPr/>
          <p:nvPr/>
        </p:nvPicPr>
        <p:blipFill>
          <a:blip r:embed="rId5">
            <a:extLst>
              <a:ext uri="{28A0092B-C50C-407E-A947-70E740481C1C}">
                <a14:useLocalDpi xmlns:a14="http://schemas.microsoft.com/office/drawing/2010/main" val="0"/>
              </a:ext>
            </a:extLst>
          </a:blip>
          <a:srcRect/>
          <a:stretch>
            <a:fillRect/>
          </a:stretch>
        </p:blipFill>
        <p:spPr bwMode="auto">
          <a:xfrm>
            <a:off x="2507319" y="565944"/>
            <a:ext cx="2505731" cy="1943596"/>
          </a:xfrm>
          <a:prstGeom prst="rect">
            <a:avLst/>
          </a:prstGeom>
          <a:noFill/>
          <a:ln>
            <a:noFill/>
          </a:ln>
        </p:spPr>
      </p:pic>
      <p:pic>
        <p:nvPicPr>
          <p:cNvPr id="23" name="מציין מיקום תוכן 12" descr="http://upload.wikimedia.org/wikipedia/commons/thumb/b/ba/Parthenon.jpg/400px-Parthenon.jpg"/>
          <p:cNvPicPr>
            <a:picLocks noGrp="1"/>
          </p:cNvPicPr>
          <p:nvPr>
            <p:ph idx="4294967295"/>
          </p:nvPr>
        </p:nvPicPr>
        <p:blipFill>
          <a:blip r:embed="rId6">
            <a:extLst>
              <a:ext uri="{28A0092B-C50C-407E-A947-70E740481C1C}">
                <a14:useLocalDpi xmlns:a14="http://schemas.microsoft.com/office/drawing/2010/main" val="0"/>
              </a:ext>
            </a:extLst>
          </a:blip>
          <a:srcRect/>
          <a:stretch>
            <a:fillRect/>
          </a:stretch>
        </p:blipFill>
        <p:spPr bwMode="auto">
          <a:xfrm>
            <a:off x="320675" y="579366"/>
            <a:ext cx="2186644" cy="1943596"/>
          </a:xfrm>
          <a:prstGeom prst="rect">
            <a:avLst/>
          </a:prstGeom>
          <a:noFill/>
          <a:ln>
            <a:noFill/>
          </a:ln>
        </p:spPr>
      </p:pic>
      <p:pic>
        <p:nvPicPr>
          <p:cNvPr id="25" name="תמונה 24" descr="http://f.nanafiles.co.il/upload/Xternal/IsraBlog/33/09/56/560933/posts/17682008.jpg"/>
          <p:cNvPicPr/>
          <p:nvPr/>
        </p:nvPicPr>
        <p:blipFill>
          <a:blip r:embed="rId7">
            <a:extLst>
              <a:ext uri="{28A0092B-C50C-407E-A947-70E740481C1C}">
                <a14:useLocalDpi xmlns:a14="http://schemas.microsoft.com/office/drawing/2010/main" val="0"/>
              </a:ext>
            </a:extLst>
          </a:blip>
          <a:srcRect/>
          <a:stretch>
            <a:fillRect/>
          </a:stretch>
        </p:blipFill>
        <p:spPr bwMode="auto">
          <a:xfrm>
            <a:off x="333375" y="2509540"/>
            <a:ext cx="3250417" cy="3356992"/>
          </a:xfrm>
          <a:prstGeom prst="rect">
            <a:avLst/>
          </a:prstGeom>
          <a:noFill/>
          <a:ln>
            <a:noFill/>
          </a:ln>
        </p:spPr>
      </p:pic>
      <p:sp>
        <p:nvSpPr>
          <p:cNvPr id="26" name="TextBox 25"/>
          <p:cNvSpPr txBox="1"/>
          <p:nvPr/>
        </p:nvSpPr>
        <p:spPr>
          <a:xfrm>
            <a:off x="765146" y="1236087"/>
            <a:ext cx="7488832" cy="707886"/>
          </a:xfrm>
          <a:prstGeom prst="rect">
            <a:avLst/>
          </a:prstGeom>
          <a:solidFill>
            <a:schemeClr val="accent1"/>
          </a:solidFill>
          <a:ln w="57150">
            <a:solidFill>
              <a:schemeClr val="tx1"/>
            </a:solidFill>
          </a:ln>
        </p:spPr>
        <p:txBody>
          <a:bodyPr wrap="square" rtlCol="1">
            <a:spAutoFit/>
          </a:bodyPr>
          <a:lstStyle/>
          <a:p>
            <a:pPr algn="ctr"/>
            <a:r>
              <a:rPr lang="he-IL" sz="4000" dirty="0">
                <a:latin typeface="Varela Round" panose="00000500000000000000" pitchFamily="2" charset="-79"/>
                <a:cs typeface="Varela Round" panose="00000500000000000000" pitchFamily="2" charset="-79"/>
              </a:rPr>
              <a:t>תפקידי הכנסת</a:t>
            </a:r>
          </a:p>
        </p:txBody>
      </p:sp>
      <p:sp>
        <p:nvSpPr>
          <p:cNvPr id="27" name="TextBox 26"/>
          <p:cNvSpPr txBox="1"/>
          <p:nvPr/>
        </p:nvSpPr>
        <p:spPr>
          <a:xfrm>
            <a:off x="765146" y="2660836"/>
            <a:ext cx="7488832" cy="769441"/>
          </a:xfrm>
          <a:prstGeom prst="rect">
            <a:avLst/>
          </a:prstGeom>
          <a:solidFill>
            <a:schemeClr val="accent1"/>
          </a:solidFill>
          <a:ln w="57150">
            <a:solidFill>
              <a:schemeClr val="tx1"/>
            </a:solidFill>
          </a:ln>
        </p:spPr>
        <p:txBody>
          <a:bodyPr wrap="square" rtlCol="1">
            <a:spAutoFit/>
          </a:bodyPr>
          <a:lstStyle>
            <a:defPPr>
              <a:defRPr lang="he-IL"/>
            </a:defPPr>
            <a:lvl1pPr algn="ctr">
              <a:defRPr sz="4800">
                <a:latin typeface="David" panose="020E0502060401010101" pitchFamily="34" charset="-79"/>
                <a:cs typeface="David" panose="020E0502060401010101" pitchFamily="34" charset="-79"/>
              </a:defRPr>
            </a:lvl1pPr>
          </a:lstStyle>
          <a:p>
            <a:r>
              <a:rPr lang="he-IL" sz="4000" dirty="0">
                <a:latin typeface="Varela Round" panose="00000500000000000000" pitchFamily="2" charset="-79"/>
                <a:cs typeface="Varela Round" panose="00000500000000000000" pitchFamily="2" charset="-79"/>
              </a:rPr>
              <a:t>הרכב</a:t>
            </a:r>
            <a:r>
              <a:rPr lang="he-IL" sz="4400" dirty="0">
                <a:latin typeface="Varela Round" panose="00000500000000000000" pitchFamily="2" charset="-79"/>
                <a:cs typeface="Varela Round" panose="00000500000000000000" pitchFamily="2" charset="-79"/>
              </a:rPr>
              <a:t> </a:t>
            </a:r>
            <a:r>
              <a:rPr lang="he-IL" sz="4000" dirty="0">
                <a:latin typeface="Varela Round" panose="00000500000000000000" pitchFamily="2" charset="-79"/>
                <a:cs typeface="Varela Round" panose="00000500000000000000" pitchFamily="2" charset="-79"/>
              </a:rPr>
              <a:t>הכנסת</a:t>
            </a:r>
          </a:p>
        </p:txBody>
      </p:sp>
      <p:sp>
        <p:nvSpPr>
          <p:cNvPr id="28" name="TextBox 27"/>
          <p:cNvSpPr txBox="1"/>
          <p:nvPr/>
        </p:nvSpPr>
        <p:spPr>
          <a:xfrm>
            <a:off x="736048" y="4085585"/>
            <a:ext cx="7488832" cy="769441"/>
          </a:xfrm>
          <a:prstGeom prst="rect">
            <a:avLst/>
          </a:prstGeom>
          <a:solidFill>
            <a:schemeClr val="accent1"/>
          </a:solidFill>
          <a:ln w="57150">
            <a:solidFill>
              <a:schemeClr val="tx1"/>
            </a:solidFill>
          </a:ln>
        </p:spPr>
        <p:txBody>
          <a:bodyPr wrap="square" rtlCol="1">
            <a:spAutoFit/>
          </a:bodyPr>
          <a:lstStyle>
            <a:defPPr>
              <a:defRPr lang="he-IL"/>
            </a:defPPr>
            <a:lvl1pPr algn="ctr">
              <a:defRPr sz="4800">
                <a:latin typeface="David" panose="020E0502060401010101" pitchFamily="34" charset="-79"/>
                <a:cs typeface="David" panose="020E0502060401010101" pitchFamily="34" charset="-79"/>
              </a:defRPr>
            </a:lvl1pPr>
          </a:lstStyle>
          <a:p>
            <a:r>
              <a:rPr lang="he-IL" sz="4000" dirty="0">
                <a:latin typeface="Varela Round" panose="00000500000000000000" pitchFamily="2" charset="-79"/>
                <a:cs typeface="Varela Round" panose="00000500000000000000" pitchFamily="2" charset="-79"/>
              </a:rPr>
              <a:t>דרך</a:t>
            </a:r>
            <a:r>
              <a:rPr lang="he-IL" sz="4400" dirty="0">
                <a:latin typeface="Varela Round" panose="00000500000000000000" pitchFamily="2" charset="-79"/>
                <a:cs typeface="Varela Round" panose="00000500000000000000" pitchFamily="2" charset="-79"/>
              </a:rPr>
              <a:t> </a:t>
            </a:r>
            <a:r>
              <a:rPr lang="he-IL" sz="4000" dirty="0">
                <a:latin typeface="Varela Round" panose="00000500000000000000" pitchFamily="2" charset="-79"/>
                <a:cs typeface="Varela Round" panose="00000500000000000000" pitchFamily="2" charset="-79"/>
              </a:rPr>
              <a:t>פעילות</a:t>
            </a:r>
            <a:r>
              <a:rPr lang="he-IL" sz="4400" dirty="0">
                <a:latin typeface="Varela Round" panose="00000500000000000000" pitchFamily="2" charset="-79"/>
                <a:cs typeface="Varela Round" panose="00000500000000000000" pitchFamily="2" charset="-79"/>
              </a:rPr>
              <a:t> </a:t>
            </a:r>
            <a:r>
              <a:rPr lang="he-IL" sz="4000" dirty="0">
                <a:latin typeface="Varela Round" panose="00000500000000000000" pitchFamily="2" charset="-79"/>
                <a:cs typeface="Varela Round" panose="00000500000000000000" pitchFamily="2" charset="-79"/>
              </a:rPr>
              <a:t>הכנסת</a:t>
            </a:r>
          </a:p>
        </p:txBody>
      </p:sp>
    </p:spTree>
    <p:extLst>
      <p:ext uri="{BB962C8B-B14F-4D97-AF65-F5344CB8AC3E}">
        <p14:creationId xmlns:p14="http://schemas.microsoft.com/office/powerpoint/2010/main" val="300192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500"/>
                                        <p:tgtEl>
                                          <p:spTgt spid="29"/>
                                        </p:tgtEl>
                                      </p:cBhvr>
                                    </p:animEffect>
                                  </p:childTnLst>
                                </p:cTn>
                              </p:par>
                              <p:par>
                                <p:cTn id="18" presetID="10"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000"/>
                                        <p:tgtEl>
                                          <p:spTgt spid="25"/>
                                        </p:tgtEl>
                                      </p:cBhvr>
                                    </p:animEffect>
                                  </p:childTnLst>
                                </p:cTn>
                              </p:par>
                              <p:par>
                                <p:cTn id="27" presetID="10"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down)">
                                      <p:cBhvr>
                                        <p:cTn id="34" dur="10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down)">
                                      <p:cBhvr>
                                        <p:cTn id="39" dur="10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down)">
                                      <p:cBhvr>
                                        <p:cTn id="44"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animBg="1"/>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מלבן מעוגל 3"/>
          <p:cNvSpPr/>
          <p:nvPr/>
        </p:nvSpPr>
        <p:spPr>
          <a:xfrm>
            <a:off x="22717" y="657678"/>
            <a:ext cx="8446491" cy="5326877"/>
          </a:xfrm>
          <a:prstGeom prst="roundRect">
            <a:avLst/>
          </a:prstGeom>
          <a:solidFill>
            <a:srgbClr val="272377"/>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he-IL" sz="2400" dirty="0">
              <a:latin typeface="Varela Round" panose="00000500000000000000" pitchFamily="2" charset="-79"/>
              <a:cs typeface="Varela Round" panose="00000500000000000000" pitchFamily="2" charset="-79"/>
            </a:endParaRPr>
          </a:p>
          <a:p>
            <a:endParaRPr lang="he-IL" sz="2400" dirty="0">
              <a:latin typeface="Varela Round" panose="00000500000000000000" pitchFamily="2" charset="-79"/>
              <a:cs typeface="Varela Round" panose="00000500000000000000" pitchFamily="2" charset="-79"/>
            </a:endParaRPr>
          </a:p>
          <a:p>
            <a:endParaRPr lang="he-IL" sz="2400" dirty="0">
              <a:latin typeface="Varela Round" panose="00000500000000000000" pitchFamily="2" charset="-79"/>
              <a:cs typeface="Varela Round" panose="00000500000000000000" pitchFamily="2" charset="-79"/>
            </a:endParaRPr>
          </a:p>
        </p:txBody>
      </p:sp>
      <p:cxnSp>
        <p:nvCxnSpPr>
          <p:cNvPr id="12" name="מחבר ישר 11"/>
          <p:cNvCxnSpPr/>
          <p:nvPr/>
        </p:nvCxnSpPr>
        <p:spPr>
          <a:xfrm flipV="1">
            <a:off x="163118" y="495300"/>
            <a:ext cx="5691582" cy="70644"/>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78180" y="-143418"/>
            <a:ext cx="8599317" cy="1433726"/>
          </a:xfrm>
          <a:prstGeom prst="rect">
            <a:avLst/>
          </a:prstGeom>
          <a:noFill/>
        </p:spPr>
        <p:txBody>
          <a:bodyPr wrap="square" rtlCol="1">
            <a:spAutoFit/>
          </a:bodyPr>
          <a:lstStyle/>
          <a:p>
            <a:pPr algn="l"/>
            <a:r>
              <a:rPr lang="he-IL" sz="4000" b="1" dirty="0">
                <a:solidFill>
                  <a:srgbClr val="00CC00"/>
                </a:solidFill>
                <a:latin typeface="Varela Round" panose="00000500000000000000" pitchFamily="2" charset="-79"/>
                <a:cs typeface="Varela Round" panose="00000500000000000000" pitchFamily="2" charset="-79"/>
              </a:rPr>
              <a:t>הכנסת- מהות</a:t>
            </a:r>
            <a:endParaRPr lang="en-US" sz="4000" b="1" dirty="0">
              <a:solidFill>
                <a:srgbClr val="00CC00"/>
              </a:solidFill>
              <a:latin typeface="Varela Round" panose="00000500000000000000" pitchFamily="2" charset="-79"/>
              <a:cs typeface="Varela Round" panose="00000500000000000000" pitchFamily="2" charset="-79"/>
            </a:endParaRPr>
          </a:p>
          <a:p>
            <a:pPr>
              <a:lnSpc>
                <a:spcPts val="3500"/>
              </a:lnSpc>
            </a:pPr>
            <a:endParaRPr lang="he-IL" sz="4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
        <p:nvSpPr>
          <p:cNvPr id="9" name="TextBox 8"/>
          <p:cNvSpPr txBox="1"/>
          <p:nvPr/>
        </p:nvSpPr>
        <p:spPr>
          <a:xfrm>
            <a:off x="1042722" y="812393"/>
            <a:ext cx="6406480" cy="768295"/>
          </a:xfrm>
          <a:prstGeom prst="roundRect">
            <a:avLst/>
          </a:prstGeom>
          <a:solidFill>
            <a:srgbClr val="FFC000"/>
          </a:solidFill>
          <a:ln>
            <a:solidFill>
              <a:srgbClr val="99FF33"/>
            </a:solidFill>
          </a:ln>
          <a:scene3d>
            <a:camera prst="orthographicFront"/>
            <a:lightRig rig="threePt" dir="t"/>
          </a:scene3d>
          <a:sp3d>
            <a:bevelT prst="angle"/>
          </a:sp3d>
        </p:spPr>
        <p:txBody>
          <a:bodyPr wrap="square" rtlCol="1">
            <a:spAutoFit/>
          </a:bodyPr>
          <a:lstStyle/>
          <a:p>
            <a:pPr algn="ctr">
              <a:lnSpc>
                <a:spcPts val="4500"/>
              </a:lnSpc>
            </a:pPr>
            <a:r>
              <a:rPr lang="he-IL" sz="4000" b="1" dirty="0">
                <a:latin typeface="Varela Round" panose="00000500000000000000" pitchFamily="2" charset="-79"/>
                <a:cs typeface="Varela Round" panose="00000500000000000000" pitchFamily="2" charset="-79"/>
              </a:rPr>
              <a:t>בית הנבחרים של המדינה</a:t>
            </a:r>
            <a:endParaRPr lang="en-US" sz="4000" b="1" dirty="0">
              <a:latin typeface="Varela Round" panose="00000500000000000000" pitchFamily="2" charset="-79"/>
              <a:cs typeface="Varela Round" panose="00000500000000000000" pitchFamily="2" charset="-79"/>
            </a:endParaRPr>
          </a:p>
        </p:txBody>
      </p:sp>
      <p:sp>
        <p:nvSpPr>
          <p:cNvPr id="3" name="מלבן מעוגל 2"/>
          <p:cNvSpPr/>
          <p:nvPr/>
        </p:nvSpPr>
        <p:spPr>
          <a:xfrm>
            <a:off x="6413500" y="1693204"/>
            <a:ext cx="1683403" cy="50389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chemeClr val="tx1"/>
                </a:solidFill>
                <a:latin typeface="Varela Round" panose="00000500000000000000" pitchFamily="2" charset="-79"/>
                <a:cs typeface="Varela Round" panose="00000500000000000000" pitchFamily="2" charset="-79"/>
              </a:rPr>
              <a:t>נבחרת</a:t>
            </a:r>
          </a:p>
        </p:txBody>
      </p:sp>
      <p:sp>
        <p:nvSpPr>
          <p:cNvPr id="13" name="מלבן מעוגל 12"/>
          <p:cNvSpPr/>
          <p:nvPr/>
        </p:nvSpPr>
        <p:spPr>
          <a:xfrm>
            <a:off x="6413500" y="2413600"/>
            <a:ext cx="1683403" cy="22219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endParaRPr lang="he-IL" sz="2000" b="1" dirty="0">
              <a:solidFill>
                <a:schemeClr val="tx1"/>
              </a:solidFill>
              <a:latin typeface="Varela Round" panose="00000500000000000000" pitchFamily="2" charset="-79"/>
              <a:cs typeface="Varela Round" panose="00000500000000000000" pitchFamily="2" charset="-79"/>
            </a:endParaRPr>
          </a:p>
          <a:p>
            <a:pPr algn="just"/>
            <a:r>
              <a:rPr lang="he-IL" b="1" dirty="0">
                <a:solidFill>
                  <a:srgbClr val="FF0000"/>
                </a:solidFill>
                <a:latin typeface="Varela Round" panose="00000500000000000000" pitchFamily="2" charset="-79"/>
                <a:cs typeface="Varela Round" panose="00000500000000000000" pitchFamily="2" charset="-79"/>
              </a:rPr>
              <a:t>אחת</a:t>
            </a:r>
            <a:r>
              <a:rPr lang="he-IL" b="1" dirty="0">
                <a:solidFill>
                  <a:schemeClr val="tx1"/>
                </a:solidFill>
                <a:latin typeface="Varela Round" panose="00000500000000000000" pitchFamily="2" charset="-79"/>
                <a:cs typeface="Varela Round" panose="00000500000000000000" pitchFamily="2" charset="-79"/>
              </a:rPr>
              <a:t> לארבע שנים (פרט למקרים בהן היא מתפזרת לפני סיום כהונתה)</a:t>
            </a:r>
          </a:p>
          <a:p>
            <a:pPr algn="ctr"/>
            <a:endParaRPr lang="he-IL" sz="2000" b="1" dirty="0">
              <a:solidFill>
                <a:schemeClr val="tx1"/>
              </a:solidFill>
              <a:latin typeface="Varela Round" panose="00000500000000000000" pitchFamily="2" charset="-79"/>
              <a:cs typeface="Varela Round" panose="00000500000000000000" pitchFamily="2" charset="-79"/>
            </a:endParaRPr>
          </a:p>
        </p:txBody>
      </p:sp>
      <p:sp>
        <p:nvSpPr>
          <p:cNvPr id="14" name="מלבן מעוגל 13"/>
          <p:cNvSpPr/>
          <p:nvPr/>
        </p:nvSpPr>
        <p:spPr>
          <a:xfrm>
            <a:off x="4357792" y="1693204"/>
            <a:ext cx="1683403" cy="50389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chemeClr val="tx1"/>
                </a:solidFill>
                <a:latin typeface="Varela Round" panose="00000500000000000000" pitchFamily="2" charset="-79"/>
                <a:cs typeface="Varela Round" panose="00000500000000000000" pitchFamily="2" charset="-79"/>
              </a:rPr>
              <a:t>מיקומה</a:t>
            </a:r>
          </a:p>
        </p:txBody>
      </p:sp>
      <p:sp>
        <p:nvSpPr>
          <p:cNvPr id="15" name="מלבן מעוגל 14"/>
          <p:cNvSpPr/>
          <p:nvPr/>
        </p:nvSpPr>
        <p:spPr>
          <a:xfrm>
            <a:off x="4357792" y="2413600"/>
            <a:ext cx="1683403" cy="13583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endParaRPr lang="he-IL" sz="2000" b="1" dirty="0">
              <a:solidFill>
                <a:schemeClr val="tx1"/>
              </a:solidFill>
              <a:latin typeface="Varela Round" panose="00000500000000000000" pitchFamily="2" charset="-79"/>
              <a:cs typeface="Varela Round" panose="00000500000000000000" pitchFamily="2" charset="-79"/>
            </a:endParaRPr>
          </a:p>
          <a:p>
            <a:pPr algn="just"/>
            <a:r>
              <a:rPr lang="he-IL" b="1" dirty="0">
                <a:solidFill>
                  <a:schemeClr val="tx1"/>
                </a:solidFill>
                <a:latin typeface="Varela Round" panose="00000500000000000000" pitchFamily="2" charset="-79"/>
                <a:cs typeface="Varela Round" panose="00000500000000000000" pitchFamily="2" charset="-79"/>
              </a:rPr>
              <a:t>ירושלים בירת ישראל</a:t>
            </a:r>
          </a:p>
          <a:p>
            <a:pPr algn="ctr"/>
            <a:endParaRPr lang="he-IL" sz="2000" b="1" dirty="0">
              <a:solidFill>
                <a:schemeClr val="tx1"/>
              </a:solidFill>
              <a:latin typeface="Varela Round" panose="00000500000000000000" pitchFamily="2" charset="-79"/>
              <a:cs typeface="Varela Round" panose="00000500000000000000" pitchFamily="2" charset="-79"/>
            </a:endParaRPr>
          </a:p>
        </p:txBody>
      </p:sp>
      <p:sp>
        <p:nvSpPr>
          <p:cNvPr id="16" name="מלבן מעוגל 15"/>
          <p:cNvSpPr/>
          <p:nvPr/>
        </p:nvSpPr>
        <p:spPr>
          <a:xfrm>
            <a:off x="2376407" y="1693204"/>
            <a:ext cx="1683403" cy="50389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chemeClr val="tx1"/>
                </a:solidFill>
                <a:latin typeface="Varela Round" panose="00000500000000000000" pitchFamily="2" charset="-79"/>
                <a:cs typeface="Varela Round" panose="00000500000000000000" pitchFamily="2" charset="-79"/>
              </a:rPr>
              <a:t>חבריה</a:t>
            </a:r>
          </a:p>
        </p:txBody>
      </p:sp>
      <p:sp>
        <p:nvSpPr>
          <p:cNvPr id="17" name="מלבן מעוגל 16"/>
          <p:cNvSpPr/>
          <p:nvPr/>
        </p:nvSpPr>
        <p:spPr>
          <a:xfrm>
            <a:off x="2366100" y="2379295"/>
            <a:ext cx="1683403" cy="13583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endParaRPr lang="he-IL" sz="2000" b="1" dirty="0">
              <a:solidFill>
                <a:schemeClr val="tx1"/>
              </a:solidFill>
              <a:latin typeface="Varela Round" panose="00000500000000000000" pitchFamily="2" charset="-79"/>
              <a:cs typeface="Varela Round" panose="00000500000000000000" pitchFamily="2" charset="-79"/>
            </a:endParaRPr>
          </a:p>
          <a:p>
            <a:pPr algn="just"/>
            <a:r>
              <a:rPr lang="he-IL" b="1" dirty="0">
                <a:solidFill>
                  <a:schemeClr val="tx1"/>
                </a:solidFill>
                <a:latin typeface="Varela Round" panose="00000500000000000000" pitchFamily="2" charset="-79"/>
                <a:cs typeface="Varela Round" panose="00000500000000000000" pitchFamily="2" charset="-79"/>
              </a:rPr>
              <a:t>מאה ועשרים חברי כנסת</a:t>
            </a:r>
          </a:p>
          <a:p>
            <a:pPr algn="ctr"/>
            <a:endParaRPr lang="he-IL" sz="2000" b="1" dirty="0">
              <a:solidFill>
                <a:schemeClr val="tx1"/>
              </a:solidFill>
              <a:latin typeface="Varela Round" panose="00000500000000000000" pitchFamily="2" charset="-79"/>
              <a:cs typeface="Varela Round" panose="00000500000000000000" pitchFamily="2" charset="-79"/>
            </a:endParaRPr>
          </a:p>
        </p:txBody>
      </p:sp>
      <p:sp>
        <p:nvSpPr>
          <p:cNvPr id="18" name="מלבן מעוגל 17"/>
          <p:cNvSpPr/>
          <p:nvPr/>
        </p:nvSpPr>
        <p:spPr>
          <a:xfrm>
            <a:off x="447675" y="1695692"/>
            <a:ext cx="1683403" cy="50389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chemeClr val="tx1"/>
                </a:solidFill>
                <a:latin typeface="Varela Round" panose="00000500000000000000" pitchFamily="2" charset="-79"/>
                <a:cs typeface="Varela Round" panose="00000500000000000000" pitchFamily="2" charset="-79"/>
              </a:rPr>
              <a:t>מספר</a:t>
            </a:r>
          </a:p>
        </p:txBody>
      </p:sp>
      <p:sp>
        <p:nvSpPr>
          <p:cNvPr id="19" name="מלבן מעוגל 18"/>
          <p:cNvSpPr/>
          <p:nvPr/>
        </p:nvSpPr>
        <p:spPr>
          <a:xfrm>
            <a:off x="447675" y="2416088"/>
            <a:ext cx="1683403" cy="270201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endParaRPr lang="he-IL" sz="2000" b="1" dirty="0">
              <a:solidFill>
                <a:schemeClr val="tx1"/>
              </a:solidFill>
              <a:latin typeface="Varela Round" panose="00000500000000000000" pitchFamily="2" charset="-79"/>
              <a:cs typeface="Varela Round" panose="00000500000000000000" pitchFamily="2" charset="-79"/>
            </a:endParaRPr>
          </a:p>
          <a:p>
            <a:r>
              <a:rPr lang="he-IL" b="1" dirty="0">
                <a:solidFill>
                  <a:schemeClr val="tx1"/>
                </a:solidFill>
                <a:latin typeface="Varela Round" panose="00000500000000000000" pitchFamily="2" charset="-79"/>
                <a:cs typeface="Varela Round" panose="00000500000000000000" pitchFamily="2" charset="-79"/>
              </a:rPr>
              <a:t>בית נבחרים אחד (בניגוד לארה"ב למשל, בה קיימים שני בתי נבחרים, הסנאט והקונגרס </a:t>
            </a:r>
          </a:p>
          <a:p>
            <a:pPr algn="ctr"/>
            <a:endParaRPr lang="he-IL" sz="2000" b="1" dirty="0">
              <a:solidFill>
                <a:schemeClr val="tx1"/>
              </a:solidFill>
              <a:latin typeface="Varela Round" panose="00000500000000000000" pitchFamily="2" charset="-79"/>
              <a:cs typeface="Varela Round" panose="00000500000000000000" pitchFamily="2" charset="-79"/>
            </a:endParaRPr>
          </a:p>
        </p:txBody>
      </p:sp>
      <p:pic>
        <p:nvPicPr>
          <p:cNvPr id="20" name="תמונה 19" descr="הכנסת ממשיכה במעבר לדיגיטל: הטמיעה מערכת ליצירת מסמכים חכמים ..."/>
          <p:cNvPicPr/>
          <p:nvPr/>
        </p:nvPicPr>
        <p:blipFill>
          <a:blip r:embed="rId3">
            <a:extLst>
              <a:ext uri="{28A0092B-C50C-407E-A947-70E740481C1C}">
                <a14:useLocalDpi xmlns:a14="http://schemas.microsoft.com/office/drawing/2010/main" val="0"/>
              </a:ext>
            </a:extLst>
          </a:blip>
          <a:srcRect/>
          <a:stretch>
            <a:fillRect/>
          </a:stretch>
        </p:blipFill>
        <p:spPr bwMode="auto">
          <a:xfrm>
            <a:off x="2717800" y="3988400"/>
            <a:ext cx="2909287" cy="1745350"/>
          </a:xfrm>
          <a:prstGeom prst="rect">
            <a:avLst/>
          </a:prstGeom>
          <a:noFill/>
          <a:ln>
            <a:noFill/>
          </a:ln>
        </p:spPr>
      </p:pic>
    </p:spTree>
    <p:extLst>
      <p:ext uri="{BB962C8B-B14F-4D97-AF65-F5344CB8AC3E}">
        <p14:creationId xmlns:p14="http://schemas.microsoft.com/office/powerpoint/2010/main" val="233415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1000"/>
                                        <p:tgtEl>
                                          <p:spTgt spid="18"/>
                                        </p:tgtEl>
                                      </p:cBhvr>
                                    </p:animEffect>
                                    <p:anim calcmode="lin" valueType="num">
                                      <p:cBhvr>
                                        <p:cTn id="72" dur="1000" fill="hold"/>
                                        <p:tgtEl>
                                          <p:spTgt spid="18"/>
                                        </p:tgtEl>
                                        <p:attrNameLst>
                                          <p:attrName>ppt_x</p:attrName>
                                        </p:attrNameLst>
                                      </p:cBhvr>
                                      <p:tavLst>
                                        <p:tav tm="0">
                                          <p:val>
                                            <p:strVal val="#ppt_x"/>
                                          </p:val>
                                        </p:tav>
                                        <p:tav tm="100000">
                                          <p:val>
                                            <p:strVal val="#ppt_x"/>
                                          </p:val>
                                        </p:tav>
                                      </p:tavLst>
                                    </p:anim>
                                    <p:anim calcmode="lin" valueType="num">
                                      <p:cBhvr>
                                        <p:cTn id="7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1000"/>
                                        <p:tgtEl>
                                          <p:spTgt spid="19"/>
                                        </p:tgtEl>
                                      </p:cBhvr>
                                    </p:animEffect>
                                    <p:anim calcmode="lin" valueType="num">
                                      <p:cBhvr>
                                        <p:cTn id="79" dur="1000" fill="hold"/>
                                        <p:tgtEl>
                                          <p:spTgt spid="19"/>
                                        </p:tgtEl>
                                        <p:attrNameLst>
                                          <p:attrName>ppt_x</p:attrName>
                                        </p:attrNameLst>
                                      </p:cBhvr>
                                      <p:tavLst>
                                        <p:tav tm="0">
                                          <p:val>
                                            <p:strVal val="#ppt_x"/>
                                          </p:val>
                                        </p:tav>
                                        <p:tav tm="100000">
                                          <p:val>
                                            <p:strVal val="#ppt_x"/>
                                          </p:val>
                                        </p:tav>
                                      </p:tavLst>
                                    </p:anim>
                                    <p:anim calcmode="lin" valueType="num">
                                      <p:cBhvr>
                                        <p:cTn id="8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nodeType="click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circle(in)">
                                      <p:cBhvr>
                                        <p:cTn id="85"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p:bldP spid="9" grpId="0" animBg="1"/>
      <p:bldP spid="3" grpId="0" animBg="1"/>
      <p:bldP spid="13" grpId="0" animBg="1"/>
      <p:bldP spid="14" grpId="0" animBg="1"/>
      <p:bldP spid="15" grpId="0" animBg="1"/>
      <p:bldP spid="16" grpId="0" animBg="1"/>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מלבן מעוגל 3"/>
          <p:cNvSpPr/>
          <p:nvPr/>
        </p:nvSpPr>
        <p:spPr>
          <a:xfrm>
            <a:off x="113308" y="769951"/>
            <a:ext cx="8446491" cy="1432705"/>
          </a:xfrm>
          <a:prstGeom prst="roundRect">
            <a:avLst/>
          </a:prstGeom>
          <a:solidFill>
            <a:srgbClr val="272377"/>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he-IL" sz="2400" b="1" dirty="0">
                <a:latin typeface="Varela Round" panose="00000500000000000000" pitchFamily="2" charset="-79"/>
                <a:cs typeface="Varela Round" panose="00000500000000000000" pitchFamily="2" charset="-79"/>
              </a:rPr>
              <a:t>רק בסמכות הכנסת לחוקק חוקים על פיהם פועלת הרשות המבצעת (הממשלה). הכנסת מקימה בחוקיה גופי שלטון שיונקים ממנה את סמכותם </a:t>
            </a:r>
            <a:endParaRPr lang="en-US" sz="2400" b="1" dirty="0">
              <a:latin typeface="Varela Round" panose="00000500000000000000" pitchFamily="2" charset="-79"/>
              <a:cs typeface="Varela Round" panose="00000500000000000000" pitchFamily="2" charset="-79"/>
            </a:endParaRPr>
          </a:p>
        </p:txBody>
      </p:sp>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78180" y="-143418"/>
            <a:ext cx="8599317" cy="984885"/>
          </a:xfrm>
          <a:prstGeom prst="rect">
            <a:avLst/>
          </a:prstGeom>
          <a:noFill/>
        </p:spPr>
        <p:txBody>
          <a:bodyPr wrap="square" rtlCol="1">
            <a:spAutoFit/>
          </a:bodyPr>
          <a:lstStyle/>
          <a:p>
            <a:pPr algn="l"/>
            <a:r>
              <a:rPr lang="he-IL" sz="4000" b="1" dirty="0">
                <a:solidFill>
                  <a:srgbClr val="00CC00"/>
                </a:solidFill>
                <a:latin typeface="Varela Round" panose="00000500000000000000" pitchFamily="2" charset="-79"/>
                <a:cs typeface="Varela Round" panose="00000500000000000000" pitchFamily="2" charset="-79"/>
              </a:rPr>
              <a:t>תפקידי הכנסת</a:t>
            </a:r>
          </a:p>
          <a:p>
            <a:endParaRPr lang="he-IL" dirty="0">
              <a:latin typeface="avivbold" pitchFamily="2" charset="-79"/>
              <a:cs typeface="avivbold" pitchFamily="2" charset="-79"/>
            </a:endParaRPr>
          </a:p>
        </p:txBody>
      </p:sp>
      <p:sp>
        <p:nvSpPr>
          <p:cNvPr id="17" name="מלבן מעוגל 16"/>
          <p:cNvSpPr/>
          <p:nvPr/>
        </p:nvSpPr>
        <p:spPr>
          <a:xfrm>
            <a:off x="113306" y="2223711"/>
            <a:ext cx="8446491" cy="1281489"/>
          </a:xfrm>
          <a:prstGeom prst="roundRect">
            <a:avLst/>
          </a:prstGeom>
          <a:solidFill>
            <a:schemeClr val="accent1">
              <a:lumMod val="7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lnSpc>
                <a:spcPct val="150000"/>
              </a:lnSpc>
            </a:pPr>
            <a:r>
              <a:rPr lang="he-IL" sz="2400" b="1" dirty="0">
                <a:solidFill>
                  <a:schemeClr val="tx1"/>
                </a:solidFill>
                <a:latin typeface="Varela Round" panose="00000500000000000000" pitchFamily="2" charset="-79"/>
                <a:cs typeface="Varela Round" panose="00000500000000000000" pitchFamily="2" charset="-79"/>
              </a:rPr>
              <a:t>הכנסת מבקרת ומפקחת על פעילות משרדי הממשלה.</a:t>
            </a:r>
            <a:endParaRPr lang="en-US" sz="2400" b="1" dirty="0">
              <a:solidFill>
                <a:schemeClr val="tx1"/>
              </a:solidFill>
              <a:latin typeface="Varela Round" panose="00000500000000000000" pitchFamily="2" charset="-79"/>
              <a:cs typeface="Varela Round" panose="00000500000000000000" pitchFamily="2" charset="-79"/>
            </a:endParaRPr>
          </a:p>
        </p:txBody>
      </p:sp>
      <p:sp>
        <p:nvSpPr>
          <p:cNvPr id="18" name="מלבן מעוגל 17"/>
          <p:cNvSpPr/>
          <p:nvPr/>
        </p:nvSpPr>
        <p:spPr>
          <a:xfrm>
            <a:off x="8590749" y="769951"/>
            <a:ext cx="1432738" cy="1427149"/>
          </a:xfrm>
          <a:prstGeom prst="roundRect">
            <a:avLst/>
          </a:prstGeom>
          <a:solidFill>
            <a:schemeClr val="accent1">
              <a:lumMod val="7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chemeClr val="tx1"/>
                </a:solidFill>
                <a:latin typeface="Varela Round" panose="00000500000000000000" pitchFamily="2" charset="-79"/>
                <a:cs typeface="Varela Round" panose="00000500000000000000" pitchFamily="2" charset="-79"/>
              </a:rPr>
              <a:t>חקיקה</a:t>
            </a:r>
          </a:p>
        </p:txBody>
      </p:sp>
      <p:sp>
        <p:nvSpPr>
          <p:cNvPr id="19" name="מלבן מעוגל 18"/>
          <p:cNvSpPr/>
          <p:nvPr/>
        </p:nvSpPr>
        <p:spPr>
          <a:xfrm>
            <a:off x="8590749" y="2223393"/>
            <a:ext cx="1432738" cy="1281807"/>
          </a:xfrm>
          <a:prstGeom prst="roundRect">
            <a:avLst/>
          </a:prstGeom>
          <a:solidFill>
            <a:srgbClr val="272377"/>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pPr>
            <a:r>
              <a:rPr lang="he-IL" sz="2000" b="1" dirty="0">
                <a:solidFill>
                  <a:schemeClr val="bg1"/>
                </a:solidFill>
                <a:latin typeface="Varela Round" panose="00000500000000000000" pitchFamily="2" charset="-79"/>
                <a:cs typeface="Varela Round" panose="00000500000000000000" pitchFamily="2" charset="-79"/>
              </a:rPr>
              <a:t>פיקוח</a:t>
            </a:r>
          </a:p>
        </p:txBody>
      </p:sp>
      <p:sp>
        <p:nvSpPr>
          <p:cNvPr id="9" name="מלבן מעוגל 8"/>
          <p:cNvSpPr/>
          <p:nvPr/>
        </p:nvSpPr>
        <p:spPr>
          <a:xfrm>
            <a:off x="113307" y="3533189"/>
            <a:ext cx="8446491" cy="1165811"/>
          </a:xfrm>
          <a:prstGeom prst="roundRect">
            <a:avLst/>
          </a:prstGeom>
          <a:solidFill>
            <a:srgbClr val="272377"/>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he-IL" sz="2400" b="1" dirty="0">
                <a:latin typeface="Varela Round" panose="00000500000000000000" pitchFamily="2" charset="-79"/>
                <a:cs typeface="Varela Round" panose="00000500000000000000" pitchFamily="2" charset="-79"/>
              </a:rPr>
              <a:t>כינון הממשלה ופעולתה תלויים באמון הכנסת. ללא אמון זה, הממשלה אינה יכולה לפעול.</a:t>
            </a:r>
            <a:endParaRPr lang="en-US" sz="2400" b="1" dirty="0">
              <a:latin typeface="Varela Round" panose="00000500000000000000" pitchFamily="2" charset="-79"/>
              <a:cs typeface="Varela Round" panose="00000500000000000000" pitchFamily="2" charset="-79"/>
            </a:endParaRPr>
          </a:p>
        </p:txBody>
      </p:sp>
      <p:sp>
        <p:nvSpPr>
          <p:cNvPr id="10" name="מלבן מעוגל 9"/>
          <p:cNvSpPr/>
          <p:nvPr/>
        </p:nvSpPr>
        <p:spPr>
          <a:xfrm>
            <a:off x="8590749" y="3533189"/>
            <a:ext cx="1432738" cy="1165811"/>
          </a:xfrm>
          <a:prstGeom prst="roundRect">
            <a:avLst/>
          </a:prstGeom>
          <a:solidFill>
            <a:schemeClr val="accent1">
              <a:lumMod val="7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chemeClr val="tx1"/>
                </a:solidFill>
                <a:latin typeface="Varela Round" panose="00000500000000000000" pitchFamily="2" charset="-79"/>
                <a:cs typeface="Varela Round" panose="00000500000000000000" pitchFamily="2" charset="-79"/>
              </a:rPr>
              <a:t>קיום ממשלה</a:t>
            </a:r>
          </a:p>
        </p:txBody>
      </p:sp>
      <p:sp>
        <p:nvSpPr>
          <p:cNvPr id="14" name="מלבן מעוגל 13"/>
          <p:cNvSpPr/>
          <p:nvPr/>
        </p:nvSpPr>
        <p:spPr>
          <a:xfrm>
            <a:off x="82354" y="4727307"/>
            <a:ext cx="8446491" cy="1281489"/>
          </a:xfrm>
          <a:prstGeom prst="roundRect">
            <a:avLst/>
          </a:prstGeom>
          <a:solidFill>
            <a:schemeClr val="accent1">
              <a:lumMod val="7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lnSpc>
                <a:spcPct val="150000"/>
              </a:lnSpc>
            </a:pPr>
            <a:r>
              <a:rPr lang="he-IL" sz="2400" b="1" dirty="0">
                <a:solidFill>
                  <a:schemeClr val="tx1"/>
                </a:solidFill>
                <a:latin typeface="Varela Round" panose="00000500000000000000" pitchFamily="2" charset="-79"/>
                <a:cs typeface="Varela Round" panose="00000500000000000000" pitchFamily="2" charset="-79"/>
              </a:rPr>
              <a:t>הכנסת בוחרת את הנשיא, שהוא ראשה הרשמי של המדינה.</a:t>
            </a:r>
            <a:endParaRPr lang="en-US" sz="2400" b="1" dirty="0">
              <a:solidFill>
                <a:schemeClr val="tx1"/>
              </a:solidFill>
              <a:latin typeface="Varela Round" panose="00000500000000000000" pitchFamily="2" charset="-79"/>
              <a:cs typeface="Varela Round" panose="00000500000000000000" pitchFamily="2" charset="-79"/>
            </a:endParaRPr>
          </a:p>
        </p:txBody>
      </p:sp>
      <p:sp>
        <p:nvSpPr>
          <p:cNvPr id="15" name="מלבן מעוגל 14"/>
          <p:cNvSpPr/>
          <p:nvPr/>
        </p:nvSpPr>
        <p:spPr>
          <a:xfrm>
            <a:off x="8559797" y="4747726"/>
            <a:ext cx="1432738" cy="1281807"/>
          </a:xfrm>
          <a:prstGeom prst="roundRect">
            <a:avLst/>
          </a:prstGeom>
          <a:solidFill>
            <a:srgbClr val="272377"/>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chemeClr val="bg1"/>
                </a:solidFill>
                <a:latin typeface="Varela Round" panose="00000500000000000000" pitchFamily="2" charset="-79"/>
                <a:cs typeface="Varela Round" panose="00000500000000000000" pitchFamily="2" charset="-79"/>
              </a:rPr>
              <a:t>בחירת</a:t>
            </a:r>
            <a:r>
              <a:rPr lang="he-IL" sz="2000" b="1" dirty="0">
                <a:latin typeface="Varela Round" panose="00000500000000000000" pitchFamily="2" charset="-79"/>
                <a:cs typeface="Varela Round" panose="00000500000000000000" pitchFamily="2" charset="-79"/>
              </a:rPr>
              <a:t> </a:t>
            </a:r>
            <a:r>
              <a:rPr lang="he-IL" sz="2000" b="1" dirty="0">
                <a:solidFill>
                  <a:schemeClr val="bg1"/>
                </a:solidFill>
                <a:latin typeface="Varela Round" panose="00000500000000000000" pitchFamily="2" charset="-79"/>
                <a:cs typeface="Varela Round" panose="00000500000000000000" pitchFamily="2" charset="-79"/>
              </a:rPr>
              <a:t>נשיא</a:t>
            </a:r>
          </a:p>
        </p:txBody>
      </p:sp>
    </p:spTree>
    <p:extLst>
      <p:ext uri="{BB962C8B-B14F-4D97-AF65-F5344CB8AC3E}">
        <p14:creationId xmlns:p14="http://schemas.microsoft.com/office/powerpoint/2010/main" val="195321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1000"/>
                                        <p:tgtEl>
                                          <p:spTgt spid="14"/>
                                        </p:tgtEl>
                                      </p:cBhvr>
                                    </p:animEffect>
                                    <p:anim calcmode="lin" valueType="num">
                                      <p:cBhvr>
                                        <p:cTn id="67" dur="1000" fill="hold"/>
                                        <p:tgtEl>
                                          <p:spTgt spid="14"/>
                                        </p:tgtEl>
                                        <p:attrNameLst>
                                          <p:attrName>ppt_x</p:attrName>
                                        </p:attrNameLst>
                                      </p:cBhvr>
                                      <p:tavLst>
                                        <p:tav tm="0">
                                          <p:val>
                                            <p:strVal val="#ppt_x"/>
                                          </p:val>
                                        </p:tav>
                                        <p:tav tm="100000">
                                          <p:val>
                                            <p:strVal val="#ppt_x"/>
                                          </p:val>
                                        </p:tav>
                                      </p:tavLst>
                                    </p:anim>
                                    <p:anim calcmode="lin" valueType="num">
                                      <p:cBhvr>
                                        <p:cTn id="6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p:bldP spid="17" grpId="0" animBg="1"/>
      <p:bldP spid="18" grpId="0" animBg="1"/>
      <p:bldP spid="19" grpId="0" animBg="1"/>
      <p:bldP spid="9" grpId="0" animBg="1"/>
      <p:bldP spid="10"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מלבן מעוגל 3"/>
          <p:cNvSpPr/>
          <p:nvPr/>
        </p:nvSpPr>
        <p:spPr>
          <a:xfrm>
            <a:off x="113308" y="1074751"/>
            <a:ext cx="8446491" cy="1432705"/>
          </a:xfrm>
          <a:prstGeom prst="roundRect">
            <a:avLst/>
          </a:prstGeom>
          <a:solidFill>
            <a:srgbClr val="272377"/>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he-IL" sz="2400" b="1" dirty="0">
                <a:latin typeface="Varela Round" panose="00000500000000000000" pitchFamily="2" charset="-79"/>
                <a:cs typeface="Varela Round" panose="00000500000000000000" pitchFamily="2" charset="-79"/>
              </a:rPr>
              <a:t>הכנסת בוחרת את מבקר המדינה, שהוא זרוע הביקורת העיקרי של המדינה.</a:t>
            </a:r>
            <a:endParaRPr lang="en-US" sz="2400" b="1" dirty="0">
              <a:latin typeface="Varela Round" panose="00000500000000000000" pitchFamily="2" charset="-79"/>
              <a:cs typeface="Varela Round" panose="00000500000000000000" pitchFamily="2" charset="-79"/>
            </a:endParaRPr>
          </a:p>
        </p:txBody>
      </p:sp>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78180" y="-143418"/>
            <a:ext cx="8599317" cy="984885"/>
          </a:xfrm>
          <a:prstGeom prst="rect">
            <a:avLst/>
          </a:prstGeom>
          <a:noFill/>
        </p:spPr>
        <p:txBody>
          <a:bodyPr wrap="square" rtlCol="1">
            <a:spAutoFit/>
          </a:bodyPr>
          <a:lstStyle/>
          <a:p>
            <a:pPr algn="l"/>
            <a:r>
              <a:rPr lang="he-IL" sz="4000" b="1" dirty="0">
                <a:solidFill>
                  <a:srgbClr val="00CC00"/>
                </a:solidFill>
                <a:latin typeface="Varela Round" panose="00000500000000000000" pitchFamily="2" charset="-79"/>
                <a:cs typeface="Varela Round" panose="00000500000000000000" pitchFamily="2" charset="-79"/>
              </a:rPr>
              <a:t>תפקידי הכנסת</a:t>
            </a:r>
          </a:p>
          <a:p>
            <a:endParaRPr lang="he-IL" dirty="0">
              <a:latin typeface="avivbold" pitchFamily="2" charset="-79"/>
              <a:cs typeface="avivbold" pitchFamily="2" charset="-79"/>
            </a:endParaRPr>
          </a:p>
        </p:txBody>
      </p:sp>
      <p:sp>
        <p:nvSpPr>
          <p:cNvPr id="17" name="מלבן מעוגל 16"/>
          <p:cNvSpPr/>
          <p:nvPr/>
        </p:nvSpPr>
        <p:spPr>
          <a:xfrm>
            <a:off x="113306" y="2528511"/>
            <a:ext cx="8446491" cy="1281489"/>
          </a:xfrm>
          <a:prstGeom prst="roundRect">
            <a:avLst/>
          </a:prstGeom>
          <a:solidFill>
            <a:schemeClr val="accent1">
              <a:lumMod val="7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he-IL" sz="2400" b="1" dirty="0">
                <a:solidFill>
                  <a:schemeClr val="tx1"/>
                </a:solidFill>
                <a:latin typeface="Varela Round" panose="00000500000000000000" pitchFamily="2" charset="-79"/>
                <a:cs typeface="Varela Round" panose="00000500000000000000" pitchFamily="2" charset="-79"/>
              </a:rPr>
              <a:t>שני חברי כנסת משתתפים בוועדות הבוחרות את הדיינים והשופטים של הרשות השופטת.</a:t>
            </a:r>
            <a:endParaRPr lang="en-US" sz="2400" b="1" dirty="0">
              <a:solidFill>
                <a:srgbClr val="FFC000"/>
              </a:solidFill>
              <a:latin typeface="Varela Round" panose="00000500000000000000" pitchFamily="2" charset="-79"/>
              <a:cs typeface="Varela Round" panose="00000500000000000000" pitchFamily="2" charset="-79"/>
            </a:endParaRPr>
          </a:p>
        </p:txBody>
      </p:sp>
      <p:sp>
        <p:nvSpPr>
          <p:cNvPr id="18" name="מלבן מעוגל 17"/>
          <p:cNvSpPr/>
          <p:nvPr/>
        </p:nvSpPr>
        <p:spPr>
          <a:xfrm>
            <a:off x="8590749" y="1074751"/>
            <a:ext cx="1432738" cy="1427149"/>
          </a:xfrm>
          <a:prstGeom prst="roundRect">
            <a:avLst/>
          </a:prstGeom>
          <a:solidFill>
            <a:schemeClr val="accent1">
              <a:lumMod val="7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chemeClr val="tx1"/>
                </a:solidFill>
                <a:latin typeface="Varela Round" panose="00000500000000000000" pitchFamily="2" charset="-79"/>
                <a:cs typeface="Varela Round" panose="00000500000000000000" pitchFamily="2" charset="-79"/>
              </a:rPr>
              <a:t>בחירת מבקר המדינה</a:t>
            </a:r>
          </a:p>
        </p:txBody>
      </p:sp>
      <p:sp>
        <p:nvSpPr>
          <p:cNvPr id="19" name="מלבן מעוגל 18"/>
          <p:cNvSpPr/>
          <p:nvPr/>
        </p:nvSpPr>
        <p:spPr>
          <a:xfrm>
            <a:off x="8590749" y="2528193"/>
            <a:ext cx="1432738" cy="1281807"/>
          </a:xfrm>
          <a:prstGeom prst="roundRect">
            <a:avLst/>
          </a:prstGeom>
          <a:solidFill>
            <a:srgbClr val="272377"/>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latin typeface="Varela Round" panose="00000500000000000000" pitchFamily="2" charset="-79"/>
                <a:cs typeface="Varela Round" panose="00000500000000000000" pitchFamily="2" charset="-79"/>
              </a:rPr>
              <a:t>מינוי שופטים ודיינים</a:t>
            </a:r>
          </a:p>
        </p:txBody>
      </p:sp>
      <p:sp>
        <p:nvSpPr>
          <p:cNvPr id="9" name="מלבן מעוגל 8"/>
          <p:cNvSpPr/>
          <p:nvPr/>
        </p:nvSpPr>
        <p:spPr>
          <a:xfrm>
            <a:off x="113307" y="3837989"/>
            <a:ext cx="8446491" cy="1165811"/>
          </a:xfrm>
          <a:prstGeom prst="roundRect">
            <a:avLst/>
          </a:prstGeom>
          <a:solidFill>
            <a:srgbClr val="272377"/>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he-IL" sz="2400" b="1" dirty="0">
                <a:latin typeface="Varela Round" panose="00000500000000000000" pitchFamily="2" charset="-79"/>
                <a:cs typeface="Varela Round" panose="00000500000000000000" pitchFamily="2" charset="-79"/>
              </a:rPr>
              <a:t>הכנסת יכולה למנות וועדות חקירה פרלמנטריות כדי לחקור עניינים שהם בעלי חשיבות לאומית מיוחדת.</a:t>
            </a:r>
            <a:endParaRPr lang="en-US" sz="2400" b="1" dirty="0">
              <a:latin typeface="Varela Round" panose="00000500000000000000" pitchFamily="2" charset="-79"/>
              <a:cs typeface="Varela Round" panose="00000500000000000000" pitchFamily="2" charset="-79"/>
            </a:endParaRPr>
          </a:p>
        </p:txBody>
      </p:sp>
      <p:sp>
        <p:nvSpPr>
          <p:cNvPr id="10" name="מלבן מעוגל 9"/>
          <p:cNvSpPr/>
          <p:nvPr/>
        </p:nvSpPr>
        <p:spPr>
          <a:xfrm>
            <a:off x="8590749" y="3837989"/>
            <a:ext cx="1432738" cy="1165811"/>
          </a:xfrm>
          <a:prstGeom prst="roundRect">
            <a:avLst/>
          </a:prstGeom>
          <a:solidFill>
            <a:schemeClr val="accent1">
              <a:lumMod val="7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chemeClr val="tx1"/>
                </a:solidFill>
                <a:latin typeface="Varela Round" panose="00000500000000000000" pitchFamily="2" charset="-79"/>
                <a:cs typeface="Varela Round" panose="00000500000000000000" pitchFamily="2" charset="-79"/>
              </a:rPr>
              <a:t>ועדות חקירה</a:t>
            </a:r>
          </a:p>
        </p:txBody>
      </p:sp>
    </p:spTree>
    <p:extLst>
      <p:ext uri="{BB962C8B-B14F-4D97-AF65-F5344CB8AC3E}">
        <p14:creationId xmlns:p14="http://schemas.microsoft.com/office/powerpoint/2010/main" val="155255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p:bldP spid="17" grpId="0" animBg="1"/>
      <p:bldP spid="18" grpId="0" animBg="1"/>
      <p:bldP spid="19"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מלבן מעוגל 3"/>
          <p:cNvSpPr/>
          <p:nvPr/>
        </p:nvSpPr>
        <p:spPr>
          <a:xfrm>
            <a:off x="22717" y="657678"/>
            <a:ext cx="8562483" cy="5326877"/>
          </a:xfrm>
          <a:prstGeom prst="roundRect">
            <a:avLst/>
          </a:prstGeom>
          <a:solidFill>
            <a:srgbClr val="272377"/>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he-IL" sz="2400" dirty="0">
              <a:latin typeface="Varela Round" panose="00000500000000000000" pitchFamily="2" charset="-79"/>
              <a:cs typeface="Varela Round" panose="00000500000000000000" pitchFamily="2" charset="-79"/>
            </a:endParaRPr>
          </a:p>
          <a:p>
            <a:endParaRPr lang="he-IL" sz="2400" dirty="0">
              <a:latin typeface="Varela Round" panose="00000500000000000000" pitchFamily="2" charset="-79"/>
              <a:cs typeface="Varela Round" panose="00000500000000000000" pitchFamily="2" charset="-79"/>
            </a:endParaRPr>
          </a:p>
          <a:p>
            <a:endParaRPr lang="he-IL" sz="2400" dirty="0">
              <a:latin typeface="Varela Round" panose="00000500000000000000" pitchFamily="2" charset="-79"/>
              <a:cs typeface="Varela Round" panose="00000500000000000000" pitchFamily="2" charset="-79"/>
            </a:endParaRPr>
          </a:p>
        </p:txBody>
      </p:sp>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78180" y="-143418"/>
            <a:ext cx="8599317" cy="1433726"/>
          </a:xfrm>
          <a:prstGeom prst="rect">
            <a:avLst/>
          </a:prstGeom>
          <a:noFill/>
        </p:spPr>
        <p:txBody>
          <a:bodyPr wrap="square" rtlCol="1">
            <a:spAutoFit/>
          </a:bodyPr>
          <a:lstStyle/>
          <a:p>
            <a:pPr algn="l"/>
            <a:r>
              <a:rPr lang="he-IL" sz="4000" b="1" dirty="0">
                <a:solidFill>
                  <a:srgbClr val="00CC00"/>
                </a:solidFill>
                <a:latin typeface="Varela Round" panose="00000500000000000000" pitchFamily="2" charset="-79"/>
                <a:cs typeface="Varela Round" panose="00000500000000000000" pitchFamily="2" charset="-79"/>
              </a:rPr>
              <a:t>הרכב הכנסת</a:t>
            </a:r>
            <a:endParaRPr lang="en-US" sz="4000" b="1" dirty="0">
              <a:solidFill>
                <a:srgbClr val="00CC00"/>
              </a:solidFill>
              <a:latin typeface="Varela Round" panose="00000500000000000000" pitchFamily="2" charset="-79"/>
              <a:cs typeface="Varela Round" panose="00000500000000000000" pitchFamily="2" charset="-79"/>
            </a:endParaRPr>
          </a:p>
          <a:p>
            <a:pPr>
              <a:lnSpc>
                <a:spcPts val="3500"/>
              </a:lnSpc>
            </a:pPr>
            <a:endParaRPr lang="he-IL" sz="4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
        <p:nvSpPr>
          <p:cNvPr id="9" name="TextBox 8"/>
          <p:cNvSpPr txBox="1"/>
          <p:nvPr/>
        </p:nvSpPr>
        <p:spPr>
          <a:xfrm>
            <a:off x="1042722" y="812393"/>
            <a:ext cx="6406480" cy="768295"/>
          </a:xfrm>
          <a:prstGeom prst="roundRect">
            <a:avLst/>
          </a:prstGeom>
          <a:solidFill>
            <a:srgbClr val="FFC000"/>
          </a:solidFill>
          <a:ln>
            <a:solidFill>
              <a:srgbClr val="99FF33"/>
            </a:solidFill>
          </a:ln>
          <a:scene3d>
            <a:camera prst="orthographicFront"/>
            <a:lightRig rig="threePt" dir="t"/>
          </a:scene3d>
          <a:sp3d>
            <a:bevelT prst="angle"/>
          </a:sp3d>
        </p:spPr>
        <p:txBody>
          <a:bodyPr wrap="square" rtlCol="1">
            <a:spAutoFit/>
          </a:bodyPr>
          <a:lstStyle/>
          <a:p>
            <a:pPr algn="ctr">
              <a:lnSpc>
                <a:spcPts val="4500"/>
              </a:lnSpc>
            </a:pPr>
            <a:r>
              <a:rPr lang="he-IL" sz="4400" b="1" dirty="0">
                <a:latin typeface="Varela Round" panose="00000500000000000000" pitchFamily="2" charset="-79"/>
                <a:cs typeface="Varela Round" panose="00000500000000000000" pitchFamily="2" charset="-79"/>
              </a:rPr>
              <a:t>יחדה (קואליציה)</a:t>
            </a:r>
          </a:p>
        </p:txBody>
      </p:sp>
      <p:sp>
        <p:nvSpPr>
          <p:cNvPr id="3" name="מלבן מעוגל 2"/>
          <p:cNvSpPr/>
          <p:nvPr/>
        </p:nvSpPr>
        <p:spPr>
          <a:xfrm>
            <a:off x="6571309" y="1688520"/>
            <a:ext cx="1683403" cy="50389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chemeClr val="tx1"/>
                </a:solidFill>
                <a:latin typeface="Varela Round" panose="00000500000000000000" pitchFamily="2" charset="-79"/>
                <a:cs typeface="Varela Round" panose="00000500000000000000" pitchFamily="2" charset="-79"/>
              </a:rPr>
              <a:t>הרכב</a:t>
            </a:r>
          </a:p>
        </p:txBody>
      </p:sp>
      <p:sp>
        <p:nvSpPr>
          <p:cNvPr id="13" name="מלבן מעוגל 12"/>
          <p:cNvSpPr/>
          <p:nvPr/>
        </p:nvSpPr>
        <p:spPr>
          <a:xfrm>
            <a:off x="6476112" y="2421471"/>
            <a:ext cx="2017422" cy="1726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endParaRPr lang="he-IL" sz="2000" b="1" dirty="0">
              <a:solidFill>
                <a:schemeClr val="tx1"/>
              </a:solidFill>
              <a:latin typeface="Varela Round" panose="00000500000000000000" pitchFamily="2" charset="-79"/>
              <a:cs typeface="Varela Round" panose="00000500000000000000" pitchFamily="2" charset="-79"/>
            </a:endParaRPr>
          </a:p>
          <a:p>
            <a:r>
              <a:rPr lang="he-IL" b="1" dirty="0">
                <a:solidFill>
                  <a:schemeClr val="tx1"/>
                </a:solidFill>
                <a:latin typeface="Varela Round" panose="00000500000000000000" pitchFamily="2" charset="-79"/>
                <a:cs typeface="Varela Round" panose="00000500000000000000" pitchFamily="2" charset="-79"/>
              </a:rPr>
              <a:t>סיעות (מפלגות שנבחרו לכנסת) והצטרפו יחד כדי להקים ממשלה</a:t>
            </a:r>
          </a:p>
          <a:p>
            <a:pPr algn="ctr"/>
            <a:endParaRPr lang="he-IL" sz="2000" b="1" dirty="0">
              <a:solidFill>
                <a:schemeClr val="tx1"/>
              </a:solidFill>
              <a:latin typeface="Varela Round" panose="00000500000000000000" pitchFamily="2" charset="-79"/>
              <a:cs typeface="Varela Round" panose="00000500000000000000" pitchFamily="2" charset="-79"/>
            </a:endParaRPr>
          </a:p>
        </p:txBody>
      </p:sp>
      <p:sp>
        <p:nvSpPr>
          <p:cNvPr id="14" name="מלבן מעוגל 13"/>
          <p:cNvSpPr/>
          <p:nvPr/>
        </p:nvSpPr>
        <p:spPr>
          <a:xfrm>
            <a:off x="4557418" y="1701557"/>
            <a:ext cx="1683403" cy="61819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chemeClr val="tx1"/>
                </a:solidFill>
                <a:latin typeface="Varela Round" panose="00000500000000000000" pitchFamily="2" charset="-79"/>
                <a:cs typeface="Varela Round" panose="00000500000000000000" pitchFamily="2" charset="-79"/>
              </a:rPr>
              <a:t>הסכם קואליציוני</a:t>
            </a:r>
          </a:p>
        </p:txBody>
      </p:sp>
      <p:sp>
        <p:nvSpPr>
          <p:cNvPr id="15" name="מלבן מעוגל 14"/>
          <p:cNvSpPr/>
          <p:nvPr/>
        </p:nvSpPr>
        <p:spPr>
          <a:xfrm>
            <a:off x="4310461" y="2422607"/>
            <a:ext cx="2146646" cy="272002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endParaRPr lang="he-IL" sz="2000" b="1" dirty="0">
              <a:solidFill>
                <a:schemeClr val="tx1"/>
              </a:solidFill>
              <a:latin typeface="Varela Round" panose="00000500000000000000" pitchFamily="2" charset="-79"/>
              <a:cs typeface="Varela Round" panose="00000500000000000000" pitchFamily="2" charset="-79"/>
            </a:endParaRPr>
          </a:p>
          <a:p>
            <a:r>
              <a:rPr lang="he-IL" b="1" dirty="0">
                <a:solidFill>
                  <a:schemeClr val="tx1"/>
                </a:solidFill>
                <a:latin typeface="Varela Round" panose="00000500000000000000" pitchFamily="2" charset="-79"/>
                <a:cs typeface="Varela Round" panose="00000500000000000000" pitchFamily="2" charset="-79"/>
              </a:rPr>
              <a:t>סיעות הקואליציה חותמות על הסכם שותפות שמגדיר את המדיניות המשותפת ואת בעלי התפקידים בממשלה</a:t>
            </a:r>
          </a:p>
          <a:p>
            <a:pPr algn="ctr"/>
            <a:endParaRPr lang="he-IL" sz="2000" b="1" dirty="0">
              <a:solidFill>
                <a:schemeClr val="tx1"/>
              </a:solidFill>
              <a:latin typeface="Varela Round" panose="00000500000000000000" pitchFamily="2" charset="-79"/>
              <a:cs typeface="Varela Round" panose="00000500000000000000" pitchFamily="2" charset="-79"/>
            </a:endParaRPr>
          </a:p>
        </p:txBody>
      </p:sp>
      <p:sp>
        <p:nvSpPr>
          <p:cNvPr id="16" name="מלבן מעוגל 15"/>
          <p:cNvSpPr/>
          <p:nvPr/>
        </p:nvSpPr>
        <p:spPr>
          <a:xfrm>
            <a:off x="2387354" y="1747722"/>
            <a:ext cx="1683403" cy="50389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chemeClr val="tx1"/>
                </a:solidFill>
                <a:latin typeface="Varela Round" panose="00000500000000000000" pitchFamily="2" charset="-79"/>
                <a:cs typeface="Varela Round" panose="00000500000000000000" pitchFamily="2" charset="-79"/>
              </a:rPr>
              <a:t>משמעת</a:t>
            </a:r>
          </a:p>
        </p:txBody>
      </p:sp>
      <p:sp>
        <p:nvSpPr>
          <p:cNvPr id="17" name="מלבן מעוגל 16"/>
          <p:cNvSpPr/>
          <p:nvPr/>
        </p:nvSpPr>
        <p:spPr>
          <a:xfrm>
            <a:off x="2166589" y="2421471"/>
            <a:ext cx="2130030" cy="356308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err="1">
                <a:solidFill>
                  <a:schemeClr val="tx1"/>
                </a:solidFill>
                <a:latin typeface="Varela Round" panose="00000500000000000000" pitchFamily="2" charset="-79"/>
                <a:cs typeface="Varela Round" panose="00000500000000000000" pitchFamily="2" charset="-79"/>
              </a:rPr>
              <a:t>חכ"י</a:t>
            </a:r>
            <a:r>
              <a:rPr lang="he-IL" b="1" dirty="0">
                <a:solidFill>
                  <a:schemeClr val="tx1"/>
                </a:solidFill>
                <a:latin typeface="Varela Round" panose="00000500000000000000" pitchFamily="2" charset="-79"/>
                <a:cs typeface="Varela Round" panose="00000500000000000000" pitchFamily="2" charset="-79"/>
              </a:rPr>
              <a:t> הקואליציה מחויבים למשמעת קואליציונית, וצריכים לקבל את אישור הנהלת הקואליציה לחוקים שהם רוצים להעלות. על מי שאינו ממושמע, ניתן להטיל סנקציות.</a:t>
            </a:r>
          </a:p>
        </p:txBody>
      </p:sp>
      <p:sp>
        <p:nvSpPr>
          <p:cNvPr id="18" name="מלבן מעוגל 17"/>
          <p:cNvSpPr/>
          <p:nvPr/>
        </p:nvSpPr>
        <p:spPr>
          <a:xfrm>
            <a:off x="373463" y="1718972"/>
            <a:ext cx="1683403" cy="58336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chemeClr val="tx1"/>
                </a:solidFill>
                <a:latin typeface="Varela Round" panose="00000500000000000000" pitchFamily="2" charset="-79"/>
                <a:cs typeface="Varela Round" panose="00000500000000000000" pitchFamily="2" charset="-79"/>
              </a:rPr>
              <a:t>התחייבות הקואליציה</a:t>
            </a:r>
          </a:p>
        </p:txBody>
      </p:sp>
      <p:sp>
        <p:nvSpPr>
          <p:cNvPr id="19" name="מלבן מעוגל 18"/>
          <p:cNvSpPr/>
          <p:nvPr/>
        </p:nvSpPr>
        <p:spPr>
          <a:xfrm>
            <a:off x="153651" y="2440622"/>
            <a:ext cx="2028717" cy="270201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endParaRPr lang="he-IL" sz="2000" b="1" dirty="0">
              <a:solidFill>
                <a:schemeClr val="tx1"/>
              </a:solidFill>
              <a:latin typeface="Varela Round" panose="00000500000000000000" pitchFamily="2" charset="-79"/>
              <a:cs typeface="Varela Round" panose="00000500000000000000" pitchFamily="2" charset="-79"/>
            </a:endParaRPr>
          </a:p>
          <a:p>
            <a:r>
              <a:rPr lang="he-IL" b="1" dirty="0">
                <a:solidFill>
                  <a:schemeClr val="tx1"/>
                </a:solidFill>
                <a:latin typeface="Varela Round" panose="00000500000000000000" pitchFamily="2" charset="-79"/>
                <a:cs typeface="Varela Round" panose="00000500000000000000" pitchFamily="2" charset="-79"/>
              </a:rPr>
              <a:t>הקואליציה מתחייבת לתמוך בממשלה בהצבעות בכנסת, תמורת התחייבות הממשלה לקידום האידאולוגיה והמדיניות שלהן.</a:t>
            </a:r>
          </a:p>
          <a:p>
            <a:pPr algn="ctr"/>
            <a:endParaRPr lang="he-IL" sz="2000" b="1" dirty="0">
              <a:solidFill>
                <a:schemeClr val="tx1"/>
              </a:solidFill>
              <a:latin typeface="Varela Round" panose="00000500000000000000" pitchFamily="2" charset="-79"/>
              <a:cs typeface="Varela Round" panose="00000500000000000000" pitchFamily="2" charset="-79"/>
            </a:endParaRPr>
          </a:p>
        </p:txBody>
      </p:sp>
      <p:pic>
        <p:nvPicPr>
          <p:cNvPr id="20" name="תמונה 19" descr="סקר: 38% מהציבור מעדיפים קואליציה חילונית בלי חרדים - גלובס"/>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1309" y="4273319"/>
            <a:ext cx="1770112" cy="1352781"/>
          </a:xfrm>
          <a:prstGeom prst="rect">
            <a:avLst/>
          </a:prstGeom>
          <a:noFill/>
          <a:ln>
            <a:noFill/>
          </a:ln>
        </p:spPr>
      </p:pic>
    </p:spTree>
    <p:extLst>
      <p:ext uri="{BB962C8B-B14F-4D97-AF65-F5344CB8AC3E}">
        <p14:creationId xmlns:p14="http://schemas.microsoft.com/office/powerpoint/2010/main" val="399835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circle(in)">
                                      <p:cBhvr>
                                        <p:cTn id="43" dur="20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1000"/>
                                        <p:tgtEl>
                                          <p:spTgt spid="17"/>
                                        </p:tgtEl>
                                      </p:cBhvr>
                                    </p:animEffect>
                                    <p:anim calcmode="lin" valueType="num">
                                      <p:cBhvr>
                                        <p:cTn id="70" dur="1000" fill="hold"/>
                                        <p:tgtEl>
                                          <p:spTgt spid="17"/>
                                        </p:tgtEl>
                                        <p:attrNameLst>
                                          <p:attrName>ppt_x</p:attrName>
                                        </p:attrNameLst>
                                      </p:cBhvr>
                                      <p:tavLst>
                                        <p:tav tm="0">
                                          <p:val>
                                            <p:strVal val="#ppt_x"/>
                                          </p:val>
                                        </p:tav>
                                        <p:tav tm="100000">
                                          <p:val>
                                            <p:strVal val="#ppt_x"/>
                                          </p:val>
                                        </p:tav>
                                      </p:tavLst>
                                    </p:anim>
                                    <p:anim calcmode="lin" valueType="num">
                                      <p:cBhvr>
                                        <p:cTn id="7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1000"/>
                                        <p:tgtEl>
                                          <p:spTgt spid="18"/>
                                        </p:tgtEl>
                                      </p:cBhvr>
                                    </p:animEffect>
                                    <p:anim calcmode="lin" valueType="num">
                                      <p:cBhvr>
                                        <p:cTn id="77" dur="1000" fill="hold"/>
                                        <p:tgtEl>
                                          <p:spTgt spid="18"/>
                                        </p:tgtEl>
                                        <p:attrNameLst>
                                          <p:attrName>ppt_x</p:attrName>
                                        </p:attrNameLst>
                                      </p:cBhvr>
                                      <p:tavLst>
                                        <p:tav tm="0">
                                          <p:val>
                                            <p:strVal val="#ppt_x"/>
                                          </p:val>
                                        </p:tav>
                                        <p:tav tm="100000">
                                          <p:val>
                                            <p:strVal val="#ppt_x"/>
                                          </p:val>
                                        </p:tav>
                                      </p:tavLst>
                                    </p:anim>
                                    <p:anim calcmode="lin" valueType="num">
                                      <p:cBhvr>
                                        <p:cTn id="7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p:bldP spid="9" grpId="0" animBg="1"/>
      <p:bldP spid="3" grpId="0" animBg="1"/>
      <p:bldP spid="13" grpId="0" animBg="1"/>
      <p:bldP spid="14" grpId="0" animBg="1"/>
      <p:bldP spid="15" grpId="0" animBg="1"/>
      <p:bldP spid="16"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מלבן מעוגל 3"/>
          <p:cNvSpPr/>
          <p:nvPr/>
        </p:nvSpPr>
        <p:spPr>
          <a:xfrm>
            <a:off x="22717" y="657678"/>
            <a:ext cx="8562483" cy="5326877"/>
          </a:xfrm>
          <a:prstGeom prst="roundRect">
            <a:avLst/>
          </a:prstGeom>
          <a:solidFill>
            <a:srgbClr val="272377"/>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he-IL" sz="2400" dirty="0">
              <a:latin typeface="Varela Round" panose="00000500000000000000" pitchFamily="2" charset="-79"/>
              <a:cs typeface="Varela Round" panose="00000500000000000000" pitchFamily="2" charset="-79"/>
            </a:endParaRPr>
          </a:p>
          <a:p>
            <a:endParaRPr lang="he-IL" sz="2400" dirty="0">
              <a:latin typeface="Varela Round" panose="00000500000000000000" pitchFamily="2" charset="-79"/>
              <a:cs typeface="Varela Round" panose="00000500000000000000" pitchFamily="2" charset="-79"/>
            </a:endParaRPr>
          </a:p>
          <a:p>
            <a:endParaRPr lang="he-IL" sz="2400" dirty="0">
              <a:latin typeface="Varela Round" panose="00000500000000000000" pitchFamily="2" charset="-79"/>
              <a:cs typeface="Varela Round" panose="00000500000000000000" pitchFamily="2" charset="-79"/>
            </a:endParaRPr>
          </a:p>
        </p:txBody>
      </p:sp>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78180" y="-143418"/>
            <a:ext cx="8599317" cy="1433726"/>
          </a:xfrm>
          <a:prstGeom prst="rect">
            <a:avLst/>
          </a:prstGeom>
          <a:noFill/>
        </p:spPr>
        <p:txBody>
          <a:bodyPr wrap="square" rtlCol="1">
            <a:spAutoFit/>
          </a:bodyPr>
          <a:lstStyle/>
          <a:p>
            <a:pPr algn="l"/>
            <a:r>
              <a:rPr lang="he-IL" sz="4000" b="1" dirty="0">
                <a:solidFill>
                  <a:srgbClr val="00CC00"/>
                </a:solidFill>
                <a:latin typeface="Varela Round" panose="00000500000000000000" pitchFamily="2" charset="-79"/>
                <a:cs typeface="Varela Round" panose="00000500000000000000" pitchFamily="2" charset="-79"/>
              </a:rPr>
              <a:t>הרכב הכנסת</a:t>
            </a:r>
            <a:endParaRPr lang="en-US" sz="4000" b="1" dirty="0">
              <a:solidFill>
                <a:srgbClr val="00CC00"/>
              </a:solidFill>
              <a:latin typeface="Varela Round" panose="00000500000000000000" pitchFamily="2" charset="-79"/>
              <a:cs typeface="Varela Round" panose="00000500000000000000" pitchFamily="2" charset="-79"/>
            </a:endParaRPr>
          </a:p>
          <a:p>
            <a:pPr>
              <a:lnSpc>
                <a:spcPts val="3500"/>
              </a:lnSpc>
            </a:pPr>
            <a:endParaRPr lang="he-IL" sz="4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
        <p:nvSpPr>
          <p:cNvPr id="9" name="TextBox 8"/>
          <p:cNvSpPr txBox="1"/>
          <p:nvPr/>
        </p:nvSpPr>
        <p:spPr>
          <a:xfrm>
            <a:off x="1042722" y="812393"/>
            <a:ext cx="6406480" cy="768295"/>
          </a:xfrm>
          <a:prstGeom prst="roundRect">
            <a:avLst/>
          </a:prstGeom>
          <a:solidFill>
            <a:srgbClr val="FFC000"/>
          </a:solidFill>
          <a:ln>
            <a:solidFill>
              <a:srgbClr val="99FF33"/>
            </a:solidFill>
          </a:ln>
          <a:scene3d>
            <a:camera prst="orthographicFront"/>
            <a:lightRig rig="threePt" dir="t"/>
          </a:scene3d>
          <a:sp3d>
            <a:bevelT prst="angle"/>
          </a:sp3d>
        </p:spPr>
        <p:txBody>
          <a:bodyPr wrap="square" rtlCol="1">
            <a:spAutoFit/>
          </a:bodyPr>
          <a:lstStyle/>
          <a:p>
            <a:pPr algn="ctr">
              <a:lnSpc>
                <a:spcPts val="4500"/>
              </a:lnSpc>
            </a:pPr>
            <a:r>
              <a:rPr lang="he-IL" sz="4400" b="1" dirty="0">
                <a:latin typeface="Varela Round" panose="00000500000000000000" pitchFamily="2" charset="-79"/>
                <a:cs typeface="Varela Round" panose="00000500000000000000" pitchFamily="2" charset="-79"/>
              </a:rPr>
              <a:t>נגדה (אופוזיציה)</a:t>
            </a:r>
          </a:p>
        </p:txBody>
      </p:sp>
      <p:sp>
        <p:nvSpPr>
          <p:cNvPr id="3" name="מלבן מעוגל 2"/>
          <p:cNvSpPr/>
          <p:nvPr/>
        </p:nvSpPr>
        <p:spPr>
          <a:xfrm>
            <a:off x="6665496" y="1746050"/>
            <a:ext cx="1683403" cy="50389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chemeClr val="tx1"/>
                </a:solidFill>
                <a:latin typeface="Varela Round" panose="00000500000000000000" pitchFamily="2" charset="-79"/>
                <a:cs typeface="Varela Round" panose="00000500000000000000" pitchFamily="2" charset="-79"/>
              </a:rPr>
              <a:t>הרכב</a:t>
            </a:r>
          </a:p>
        </p:txBody>
      </p:sp>
      <p:sp>
        <p:nvSpPr>
          <p:cNvPr id="13" name="מלבן מעוגל 12"/>
          <p:cNvSpPr/>
          <p:nvPr/>
        </p:nvSpPr>
        <p:spPr>
          <a:xfrm>
            <a:off x="6498487" y="2400663"/>
            <a:ext cx="2017422" cy="1726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endParaRPr lang="he-IL" sz="2000" b="1" dirty="0">
              <a:solidFill>
                <a:schemeClr val="tx1"/>
              </a:solidFill>
              <a:latin typeface="Varela Round" panose="00000500000000000000" pitchFamily="2" charset="-79"/>
              <a:cs typeface="Varela Round" panose="00000500000000000000" pitchFamily="2" charset="-79"/>
            </a:endParaRPr>
          </a:p>
          <a:p>
            <a:pPr algn="just"/>
            <a:r>
              <a:rPr lang="he-IL" b="1" dirty="0">
                <a:solidFill>
                  <a:schemeClr val="tx1"/>
                </a:solidFill>
                <a:latin typeface="Varela Round" panose="00000500000000000000" pitchFamily="2" charset="-79"/>
                <a:cs typeface="Varela Round" panose="00000500000000000000" pitchFamily="2" charset="-79"/>
              </a:rPr>
              <a:t>מיעוט חברי כנסת שסיעותיהם הצטרפו יחד כדי להתנגד לממשלה ולמדיניותה</a:t>
            </a:r>
          </a:p>
          <a:p>
            <a:pPr algn="ctr"/>
            <a:endParaRPr lang="he-IL" sz="2000" b="1" dirty="0">
              <a:solidFill>
                <a:schemeClr val="tx1"/>
              </a:solidFill>
              <a:latin typeface="Varela Round" panose="00000500000000000000" pitchFamily="2" charset="-79"/>
              <a:cs typeface="Varela Round" panose="00000500000000000000" pitchFamily="2" charset="-79"/>
            </a:endParaRPr>
          </a:p>
        </p:txBody>
      </p:sp>
      <p:sp>
        <p:nvSpPr>
          <p:cNvPr id="14" name="מלבן מעוגל 13"/>
          <p:cNvSpPr/>
          <p:nvPr/>
        </p:nvSpPr>
        <p:spPr>
          <a:xfrm>
            <a:off x="4508853" y="1690572"/>
            <a:ext cx="1683403" cy="61819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chemeClr val="tx1"/>
                </a:solidFill>
                <a:latin typeface="Varela Round" panose="00000500000000000000" pitchFamily="2" charset="-79"/>
                <a:cs typeface="Varela Round" panose="00000500000000000000" pitchFamily="2" charset="-79"/>
              </a:rPr>
              <a:t>מטרות</a:t>
            </a:r>
          </a:p>
        </p:txBody>
      </p:sp>
      <p:sp>
        <p:nvSpPr>
          <p:cNvPr id="15" name="מלבן מעוגל 14"/>
          <p:cNvSpPr/>
          <p:nvPr/>
        </p:nvSpPr>
        <p:spPr>
          <a:xfrm>
            <a:off x="4181464" y="2411487"/>
            <a:ext cx="2338182" cy="232561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Font typeface="Arial" panose="020B0604020202020204" pitchFamily="34" charset="0"/>
              <a:buChar char="•"/>
            </a:pPr>
            <a:r>
              <a:rPr lang="he-IL" b="1" dirty="0">
                <a:solidFill>
                  <a:schemeClr val="tx1"/>
                </a:solidFill>
                <a:latin typeface="Varela Round" panose="00000500000000000000" pitchFamily="2" charset="-79"/>
                <a:cs typeface="Varela Round" panose="00000500000000000000" pitchFamily="2" charset="-79"/>
              </a:rPr>
              <a:t>ייצוג דעת המיעוט.</a:t>
            </a:r>
          </a:p>
          <a:p>
            <a:pPr marL="342900" indent="-342900">
              <a:buFont typeface="Arial" panose="020B0604020202020204" pitchFamily="34" charset="0"/>
              <a:buChar char="•"/>
            </a:pPr>
            <a:r>
              <a:rPr lang="he-IL" b="1" dirty="0">
                <a:solidFill>
                  <a:schemeClr val="tx1"/>
                </a:solidFill>
                <a:latin typeface="Varela Round" panose="00000500000000000000" pitchFamily="2" charset="-79"/>
                <a:cs typeface="Varela Round" panose="00000500000000000000" pitchFamily="2" charset="-79"/>
              </a:rPr>
              <a:t>ביקורת על השלטון.</a:t>
            </a:r>
          </a:p>
          <a:p>
            <a:pPr marL="342900" indent="-342900">
              <a:buFont typeface="Arial" panose="020B0604020202020204" pitchFamily="34" charset="0"/>
              <a:buChar char="•"/>
            </a:pPr>
            <a:r>
              <a:rPr lang="he-IL" b="1" dirty="0">
                <a:solidFill>
                  <a:schemeClr val="tx1"/>
                </a:solidFill>
                <a:latin typeface="Varela Round" panose="00000500000000000000" pitchFamily="2" charset="-79"/>
                <a:cs typeface="Varela Round" panose="00000500000000000000" pitchFamily="2" charset="-79"/>
              </a:rPr>
              <a:t>ניסיון להפיל את הממשלה ולהציג ממשלה חילופית</a:t>
            </a:r>
          </a:p>
        </p:txBody>
      </p:sp>
      <p:sp>
        <p:nvSpPr>
          <p:cNvPr id="16" name="מלבן מעוגל 15"/>
          <p:cNvSpPr/>
          <p:nvPr/>
        </p:nvSpPr>
        <p:spPr>
          <a:xfrm>
            <a:off x="2274747" y="1757278"/>
            <a:ext cx="1683403" cy="50389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chemeClr val="tx1"/>
                </a:solidFill>
                <a:latin typeface="Varela Round" panose="00000500000000000000" pitchFamily="2" charset="-79"/>
                <a:cs typeface="Varela Round" panose="00000500000000000000" pitchFamily="2" charset="-79"/>
              </a:rPr>
              <a:t>כלים</a:t>
            </a:r>
          </a:p>
        </p:txBody>
      </p:sp>
      <p:sp>
        <p:nvSpPr>
          <p:cNvPr id="17" name="מלבן מעוגל 16"/>
          <p:cNvSpPr/>
          <p:nvPr/>
        </p:nvSpPr>
        <p:spPr>
          <a:xfrm>
            <a:off x="2051434" y="2400663"/>
            <a:ext cx="2130030" cy="140933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Font typeface="Arial" panose="020B0604020202020204" pitchFamily="34" charset="0"/>
              <a:buChar char="•"/>
            </a:pPr>
            <a:endParaRPr lang="he-IL" b="1" dirty="0">
              <a:solidFill>
                <a:schemeClr val="tx1"/>
              </a:solidFill>
              <a:latin typeface="Varela Round" panose="00000500000000000000" pitchFamily="2" charset="-79"/>
              <a:cs typeface="Varela Round" panose="00000500000000000000" pitchFamily="2" charset="-79"/>
            </a:endParaRPr>
          </a:p>
          <a:p>
            <a:pPr marL="342900" indent="-342900">
              <a:buFont typeface="Arial" panose="020B0604020202020204" pitchFamily="34" charset="0"/>
              <a:buChar char="•"/>
            </a:pPr>
            <a:r>
              <a:rPr lang="he-IL" b="1" dirty="0">
                <a:solidFill>
                  <a:schemeClr val="tx1"/>
                </a:solidFill>
                <a:latin typeface="Varela Round" panose="00000500000000000000" pitchFamily="2" charset="-79"/>
                <a:cs typeface="Varela Round" panose="00000500000000000000" pitchFamily="2" charset="-79"/>
              </a:rPr>
              <a:t>הצעות אי-אמון</a:t>
            </a:r>
          </a:p>
          <a:p>
            <a:pPr marL="342900" indent="-342900">
              <a:buFont typeface="Arial" panose="020B0604020202020204" pitchFamily="34" charset="0"/>
              <a:buChar char="•"/>
            </a:pPr>
            <a:r>
              <a:rPr lang="he-IL" b="1" dirty="0">
                <a:solidFill>
                  <a:schemeClr val="tx1"/>
                </a:solidFill>
                <a:latin typeface="Varela Round" panose="00000500000000000000" pitchFamily="2" charset="-79"/>
                <a:cs typeface="Varela Round" panose="00000500000000000000" pitchFamily="2" charset="-79"/>
              </a:rPr>
              <a:t>הצעות רגילות ודחופות לסדר</a:t>
            </a:r>
          </a:p>
          <a:p>
            <a:endParaRPr lang="he-IL" sz="2000" b="1" dirty="0">
              <a:solidFill>
                <a:schemeClr val="tx1"/>
              </a:solidFill>
              <a:latin typeface="Varela Round" panose="00000500000000000000" pitchFamily="2" charset="-79"/>
              <a:cs typeface="Varela Round" panose="00000500000000000000" pitchFamily="2" charset="-79"/>
            </a:endParaRPr>
          </a:p>
        </p:txBody>
      </p:sp>
      <p:sp>
        <p:nvSpPr>
          <p:cNvPr id="18" name="מלבן מעוגל 17"/>
          <p:cNvSpPr/>
          <p:nvPr/>
        </p:nvSpPr>
        <p:spPr>
          <a:xfrm>
            <a:off x="201019" y="1729252"/>
            <a:ext cx="1683403" cy="58336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chemeClr val="tx1"/>
                </a:solidFill>
                <a:latin typeface="Varela Round" panose="00000500000000000000" pitchFamily="2" charset="-79"/>
                <a:cs typeface="Varela Round" panose="00000500000000000000" pitchFamily="2" charset="-79"/>
              </a:rPr>
              <a:t>שותפות</a:t>
            </a:r>
          </a:p>
        </p:txBody>
      </p:sp>
      <p:sp>
        <p:nvSpPr>
          <p:cNvPr id="19" name="מלבן מעוגל 18"/>
          <p:cNvSpPr/>
          <p:nvPr/>
        </p:nvSpPr>
        <p:spPr>
          <a:xfrm>
            <a:off x="28363" y="2440621"/>
            <a:ext cx="2028717" cy="270201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chemeClr val="accent6">
                    <a:lumMod val="75000"/>
                  </a:schemeClr>
                </a:solidFill>
                <a:latin typeface="Varela Round" panose="00000500000000000000" pitchFamily="2" charset="-79"/>
                <a:cs typeface="Varela Round" panose="00000500000000000000" pitchFamily="2" charset="-79"/>
              </a:rPr>
              <a:t>ייצוג</a:t>
            </a:r>
            <a:r>
              <a:rPr lang="he-IL" b="1" dirty="0">
                <a:solidFill>
                  <a:schemeClr val="tx1"/>
                </a:solidFill>
                <a:latin typeface="Varela Round" panose="00000500000000000000" pitchFamily="2" charset="-79"/>
                <a:cs typeface="Varela Round" panose="00000500000000000000" pitchFamily="2" charset="-79"/>
              </a:rPr>
              <a:t> בנשיאות הכנסת ובוועדות.</a:t>
            </a:r>
          </a:p>
          <a:p>
            <a:r>
              <a:rPr lang="he-IL" b="1" dirty="0">
                <a:solidFill>
                  <a:schemeClr val="accent6">
                    <a:lumMod val="75000"/>
                  </a:schemeClr>
                </a:solidFill>
                <a:latin typeface="Varela Round" panose="00000500000000000000" pitchFamily="2" charset="-79"/>
                <a:cs typeface="Varela Round" panose="00000500000000000000" pitchFamily="2" charset="-79"/>
              </a:rPr>
              <a:t>פגישות</a:t>
            </a:r>
            <a:r>
              <a:rPr lang="he-IL" b="1" dirty="0">
                <a:solidFill>
                  <a:schemeClr val="tx1"/>
                </a:solidFill>
                <a:latin typeface="Varela Round" panose="00000500000000000000" pitchFamily="2" charset="-79"/>
                <a:cs typeface="Varela Round" panose="00000500000000000000" pitchFamily="2" charset="-79"/>
              </a:rPr>
              <a:t> תקופתיות של  ראש האופוזיציה עם ראש הממשלה בנושאי חוץ וביטחון.</a:t>
            </a:r>
          </a:p>
          <a:p>
            <a:endParaRPr lang="he-IL" b="1" dirty="0">
              <a:solidFill>
                <a:schemeClr val="tx1"/>
              </a:solidFill>
              <a:latin typeface="Varela Round" panose="00000500000000000000" pitchFamily="2" charset="-79"/>
              <a:cs typeface="Varela Round" panose="00000500000000000000" pitchFamily="2" charset="-79"/>
            </a:endParaRPr>
          </a:p>
        </p:txBody>
      </p:sp>
      <p:pic>
        <p:nvPicPr>
          <p:cNvPr id="21" name="תמונה 20" descr="בונים התנגדות, בונים אופוזיציה&quot; || לבנות את המאבק נגד ממשלת הימין ..."/>
          <p:cNvPicPr/>
          <p:nvPr/>
        </p:nvPicPr>
        <p:blipFill rotWithShape="1">
          <a:blip r:embed="rId3" cstate="print">
            <a:extLst>
              <a:ext uri="{28A0092B-C50C-407E-A947-70E740481C1C}">
                <a14:useLocalDpi xmlns:a14="http://schemas.microsoft.com/office/drawing/2010/main" val="0"/>
              </a:ext>
            </a:extLst>
          </a:blip>
          <a:srcRect b="16747"/>
          <a:stretch/>
        </p:blipFill>
        <p:spPr bwMode="auto">
          <a:xfrm>
            <a:off x="2185202" y="3949489"/>
            <a:ext cx="1803966" cy="1448011"/>
          </a:xfrm>
          <a:prstGeom prst="rect">
            <a:avLst/>
          </a:prstGeom>
          <a:noFill/>
          <a:ln>
            <a:noFill/>
          </a:ln>
          <a:extLst>
            <a:ext uri="{53640926-AAD7-44D8-BBD7-CCE9431645EC}">
              <a14:shadowObscured xmlns:a14="http://schemas.microsoft.com/office/drawing/2010/main"/>
            </a:ext>
          </a:extLst>
        </p:spPr>
      </p:pic>
      <p:pic>
        <p:nvPicPr>
          <p:cNvPr id="22" name="תמונה 21" descr="חדשות רוטר - מדינה בלי יו''ר אופוזיציה | כבר חודש תמים שאין בישראל ..."/>
          <p:cNvPicPr/>
          <p:nvPr/>
        </p:nvPicPr>
        <p:blipFill>
          <a:blip r:embed="rId4">
            <a:extLst>
              <a:ext uri="{28A0092B-C50C-407E-A947-70E740481C1C}">
                <a14:useLocalDpi xmlns:a14="http://schemas.microsoft.com/office/drawing/2010/main" val="0"/>
              </a:ext>
            </a:extLst>
          </a:blip>
          <a:srcRect/>
          <a:stretch>
            <a:fillRect/>
          </a:stretch>
        </p:blipFill>
        <p:spPr bwMode="auto">
          <a:xfrm>
            <a:off x="6972300" y="4317529"/>
            <a:ext cx="1003569" cy="1257771"/>
          </a:xfrm>
          <a:prstGeom prst="rect">
            <a:avLst/>
          </a:prstGeom>
          <a:noFill/>
          <a:ln>
            <a:noFill/>
          </a:ln>
        </p:spPr>
      </p:pic>
    </p:spTree>
    <p:extLst>
      <p:ext uri="{BB962C8B-B14F-4D97-AF65-F5344CB8AC3E}">
        <p14:creationId xmlns:p14="http://schemas.microsoft.com/office/powerpoint/2010/main" val="152140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circle(in)">
                                      <p:cBhvr>
                                        <p:cTn id="43" dur="20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1000"/>
                                        <p:tgtEl>
                                          <p:spTgt spid="17"/>
                                        </p:tgtEl>
                                      </p:cBhvr>
                                    </p:animEffect>
                                    <p:anim calcmode="lin" valueType="num">
                                      <p:cBhvr>
                                        <p:cTn id="70" dur="1000" fill="hold"/>
                                        <p:tgtEl>
                                          <p:spTgt spid="17"/>
                                        </p:tgtEl>
                                        <p:attrNameLst>
                                          <p:attrName>ppt_x</p:attrName>
                                        </p:attrNameLst>
                                      </p:cBhvr>
                                      <p:tavLst>
                                        <p:tav tm="0">
                                          <p:val>
                                            <p:strVal val="#ppt_x"/>
                                          </p:val>
                                        </p:tav>
                                        <p:tav tm="100000">
                                          <p:val>
                                            <p:strVal val="#ppt_x"/>
                                          </p:val>
                                        </p:tav>
                                      </p:tavLst>
                                    </p:anim>
                                    <p:anim calcmode="lin" valueType="num">
                                      <p:cBhvr>
                                        <p:cTn id="7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nodeType="click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circle(in)">
                                      <p:cBhvr>
                                        <p:cTn id="76" dur="2000"/>
                                        <p:tgtEl>
                                          <p:spTgt spid="21"/>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1000"/>
                                        <p:tgtEl>
                                          <p:spTgt spid="18"/>
                                        </p:tgtEl>
                                      </p:cBhvr>
                                    </p:animEffect>
                                    <p:anim calcmode="lin" valueType="num">
                                      <p:cBhvr>
                                        <p:cTn id="82" dur="1000" fill="hold"/>
                                        <p:tgtEl>
                                          <p:spTgt spid="18"/>
                                        </p:tgtEl>
                                        <p:attrNameLst>
                                          <p:attrName>ppt_x</p:attrName>
                                        </p:attrNameLst>
                                      </p:cBhvr>
                                      <p:tavLst>
                                        <p:tav tm="0">
                                          <p:val>
                                            <p:strVal val="#ppt_x"/>
                                          </p:val>
                                        </p:tav>
                                        <p:tav tm="100000">
                                          <p:val>
                                            <p:strVal val="#ppt_x"/>
                                          </p:val>
                                        </p:tav>
                                      </p:tavLst>
                                    </p:anim>
                                    <p:anim calcmode="lin" valueType="num">
                                      <p:cBhvr>
                                        <p:cTn id="8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fade">
                                      <p:cBhvr>
                                        <p:cTn id="88" dur="1000"/>
                                        <p:tgtEl>
                                          <p:spTgt spid="19"/>
                                        </p:tgtEl>
                                      </p:cBhvr>
                                    </p:animEffect>
                                    <p:anim calcmode="lin" valueType="num">
                                      <p:cBhvr>
                                        <p:cTn id="89" dur="1000" fill="hold"/>
                                        <p:tgtEl>
                                          <p:spTgt spid="19"/>
                                        </p:tgtEl>
                                        <p:attrNameLst>
                                          <p:attrName>ppt_x</p:attrName>
                                        </p:attrNameLst>
                                      </p:cBhvr>
                                      <p:tavLst>
                                        <p:tav tm="0">
                                          <p:val>
                                            <p:strVal val="#ppt_x"/>
                                          </p:val>
                                        </p:tav>
                                        <p:tav tm="100000">
                                          <p:val>
                                            <p:strVal val="#ppt_x"/>
                                          </p:val>
                                        </p:tav>
                                      </p:tavLst>
                                    </p:anim>
                                    <p:anim calcmode="lin" valueType="num">
                                      <p:cBhvr>
                                        <p:cTn id="9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p:bldP spid="9" grpId="0" animBg="1"/>
      <p:bldP spid="3"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מלבן מעוגל 3"/>
          <p:cNvSpPr/>
          <p:nvPr/>
        </p:nvSpPr>
        <p:spPr>
          <a:xfrm>
            <a:off x="178180" y="565944"/>
            <a:ext cx="8446491" cy="5161756"/>
          </a:xfrm>
          <a:prstGeom prst="roundRect">
            <a:avLst/>
          </a:prstGeom>
          <a:solidFill>
            <a:schemeClr val="accent4">
              <a:lumMod val="7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he-IL" sz="2000" b="1" dirty="0"/>
          </a:p>
          <a:p>
            <a:endParaRPr lang="he-IL" sz="2000" b="1" dirty="0"/>
          </a:p>
          <a:p>
            <a:pPr algn="ctr"/>
            <a:r>
              <a:rPr lang="he-IL" sz="2000" b="1" dirty="0">
                <a:latin typeface="Varela Round" panose="00000500000000000000" pitchFamily="2" charset="-79"/>
                <a:cs typeface="Varela Round" panose="00000500000000000000" pitchFamily="2" charset="-79"/>
              </a:rPr>
              <a:t>מתניהו אנגלמן נבחר לתפקיד מבקר המדינה</a:t>
            </a:r>
          </a:p>
          <a:p>
            <a:r>
              <a:rPr lang="he-IL" sz="2000" dirty="0">
                <a:latin typeface="Varela Round" panose="00000500000000000000" pitchFamily="2" charset="-79"/>
                <a:cs typeface="Varela Round" panose="00000500000000000000" pitchFamily="2" charset="-79"/>
              </a:rPr>
              <a:t>אנגלמן זכה לרוב של 67 ח"כים מול 48 ח"כים שהצביעו למועמד השני - האלוף במילואים גיורא רום שהוצע על ידי סיעות האופוזיציה ו-5 שנמנעו. בחירתו של אנגלמן מהווה ניצחון לרה"מ בנימין נתניהו שהציע את מועמדותו לתפקיד.</a:t>
            </a:r>
          </a:p>
          <a:p>
            <a:r>
              <a:rPr lang="he-IL" sz="2000" dirty="0">
                <a:latin typeface="Varela Round" panose="00000500000000000000" pitchFamily="2" charset="-79"/>
                <a:cs typeface="Varela Round" panose="00000500000000000000" pitchFamily="2" charset="-79"/>
              </a:rPr>
              <a:t>מליאת הכנסת בחרה בצהריים </a:t>
            </a:r>
            <a:r>
              <a:rPr lang="he-IL" sz="2000" dirty="0" err="1">
                <a:latin typeface="Varela Round" panose="00000500000000000000" pitchFamily="2" charset="-79"/>
                <a:cs typeface="Varela Round" panose="00000500000000000000" pitchFamily="2" charset="-79"/>
              </a:rPr>
              <a:t>במתניהו</a:t>
            </a:r>
            <a:r>
              <a:rPr lang="he-IL" sz="2000" dirty="0">
                <a:latin typeface="Varela Round" panose="00000500000000000000" pitchFamily="2" charset="-79"/>
                <a:cs typeface="Varela Round" panose="00000500000000000000" pitchFamily="2" charset="-79"/>
              </a:rPr>
              <a:t> אנגלמן לתפקיד מבקר המדינה. </a:t>
            </a:r>
          </a:p>
          <a:p>
            <a:r>
              <a:rPr lang="he-IL" sz="2000" dirty="0">
                <a:latin typeface="Varela Round" panose="00000500000000000000" pitchFamily="2" charset="-79"/>
                <a:cs typeface="Varela Round" panose="00000500000000000000" pitchFamily="2" charset="-79"/>
              </a:rPr>
              <a:t>הוא יכנס לתפקידו ב-4 ביולי 2019 לכהונה של 7 שנים עם פרישתו של המבקר הנוכחי השופט בדימוס יוסף שפירא.</a:t>
            </a:r>
          </a:p>
          <a:p>
            <a:r>
              <a:rPr lang="he-IL" sz="2000" dirty="0">
                <a:latin typeface="Varela Round" panose="00000500000000000000" pitchFamily="2" charset="-79"/>
                <a:cs typeface="Varela Round" panose="00000500000000000000" pitchFamily="2" charset="-79"/>
              </a:rPr>
              <a:t>בהצבעה חשאית בקרב 120 חברי הכנסת זכה אנגלמן לרוב של 67 ח"כים מול 48 ח"כים שהצביעו למועמד השני - האלוף במילואים גיורא רום שהוצע על ידי סיעות האופוזיציה ו-5 שנמנעו.</a:t>
            </a:r>
          </a:p>
          <a:p>
            <a:r>
              <a:rPr lang="he-IL" sz="2000" dirty="0">
                <a:latin typeface="Varela Round" panose="00000500000000000000" pitchFamily="2" charset="-79"/>
                <a:cs typeface="Varela Round" panose="00000500000000000000" pitchFamily="2" charset="-79"/>
              </a:rPr>
              <a:t>כדי לזכות בתפקיד היה זקוק אנגלמן לרוב של 61 חברי כנסת במליאה.</a:t>
            </a:r>
          </a:p>
          <a:p>
            <a:r>
              <a:rPr lang="he-IL" sz="2000" dirty="0">
                <a:latin typeface="Varela Round" panose="00000500000000000000" pitchFamily="2" charset="-79"/>
                <a:cs typeface="Varela Round" panose="00000500000000000000" pitchFamily="2" charset="-79"/>
              </a:rPr>
              <a:t>המשמעות של 67 תומכים בעד אנגלמן היא שלפחות 2 ח"כים מהאופוזיציה תמכו בו, שכן בקואליציה יש 60 ח"כים: הליכוד, איחוד מפלגות הימין, ש"ס, יהדות התורה, כולנו וכן 5 ח"כים מישראל ביתנו שלא הצטרפה לקואליציה והודיעו שיתמכו בו.</a:t>
            </a:r>
          </a:p>
          <a:p>
            <a:endParaRPr lang="he-IL" sz="2000" dirty="0">
              <a:latin typeface="Varela Round" panose="00000500000000000000" pitchFamily="2" charset="-79"/>
              <a:cs typeface="Varela Round" panose="00000500000000000000" pitchFamily="2" charset="-79"/>
            </a:endParaRPr>
          </a:p>
          <a:p>
            <a:pPr fontAlgn="base"/>
            <a:endParaRPr lang="he-IL" sz="2000" dirty="0">
              <a:latin typeface="Varela Round" panose="00000500000000000000" pitchFamily="2" charset="-79"/>
              <a:cs typeface="Varela Round" panose="00000500000000000000" pitchFamily="2" charset="-79"/>
            </a:endParaRPr>
          </a:p>
        </p:txBody>
      </p:sp>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78180" y="-143418"/>
            <a:ext cx="8599317" cy="984885"/>
          </a:xfrm>
          <a:prstGeom prst="rect">
            <a:avLst/>
          </a:prstGeom>
          <a:noFill/>
        </p:spPr>
        <p:txBody>
          <a:bodyPr wrap="square" rtlCol="1">
            <a:spAutoFit/>
          </a:bodyPr>
          <a:lstStyle/>
          <a:p>
            <a:pPr algn="l"/>
            <a:r>
              <a:rPr lang="he-IL" sz="4000" b="1" dirty="0">
                <a:solidFill>
                  <a:srgbClr val="00CC00"/>
                </a:solidFill>
                <a:latin typeface="Varela Round" panose="00000500000000000000" pitchFamily="2" charset="-79"/>
                <a:cs typeface="Varela Round" panose="00000500000000000000" pitchFamily="2" charset="-79"/>
              </a:rPr>
              <a:t>דוגמאות</a:t>
            </a:r>
          </a:p>
          <a:p>
            <a:endParaRPr lang="he-IL" dirty="0">
              <a:latin typeface="avivbold" pitchFamily="2" charset="-79"/>
              <a:cs typeface="avivbold" pitchFamily="2" charset="-79"/>
            </a:endParaRPr>
          </a:p>
        </p:txBody>
      </p:sp>
      <p:sp>
        <p:nvSpPr>
          <p:cNvPr id="18" name="מלבן מעוגל 17"/>
          <p:cNvSpPr/>
          <p:nvPr/>
        </p:nvSpPr>
        <p:spPr>
          <a:xfrm>
            <a:off x="8624671" y="1039697"/>
            <a:ext cx="1432738" cy="142714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tx1"/>
                </a:solidFill>
                <a:latin typeface="Varela Round" panose="00000500000000000000" pitchFamily="2" charset="-79"/>
                <a:cs typeface="Varela Round" panose="00000500000000000000" pitchFamily="2" charset="-79"/>
              </a:rPr>
              <a:t>בחירת מבקר המדינה</a:t>
            </a:r>
          </a:p>
        </p:txBody>
      </p:sp>
    </p:spTree>
    <p:extLst>
      <p:ext uri="{BB962C8B-B14F-4D97-AF65-F5344CB8AC3E}">
        <p14:creationId xmlns:p14="http://schemas.microsoft.com/office/powerpoint/2010/main" val="321677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p:bldP spid="18" grpId="0" animBg="1"/>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10617</TotalTime>
  <Words>1249</Words>
  <Application>Microsoft Office PowerPoint</Application>
  <PresentationFormat>מסך רחב</PresentationFormat>
  <Paragraphs>170</Paragraphs>
  <Slides>18</Slides>
  <Notes>16</Notes>
  <HiddenSlides>0</HiddenSlides>
  <MMClips>0</MMClips>
  <ScaleCrop>false</ScaleCrop>
  <HeadingPairs>
    <vt:vector size="6" baseType="variant">
      <vt:variant>
        <vt:lpstr>גופנים בשימוש</vt:lpstr>
      </vt:variant>
      <vt:variant>
        <vt:i4>5</vt:i4>
      </vt:variant>
      <vt:variant>
        <vt:lpstr>ערכת נושא</vt:lpstr>
      </vt:variant>
      <vt:variant>
        <vt:i4>2</vt:i4>
      </vt:variant>
      <vt:variant>
        <vt:lpstr>כותרות שקופיות</vt:lpstr>
      </vt:variant>
      <vt:variant>
        <vt:i4>18</vt:i4>
      </vt:variant>
    </vt:vector>
  </HeadingPairs>
  <TitlesOfParts>
    <vt:vector size="25" baseType="lpstr">
      <vt:lpstr>Arial</vt:lpstr>
      <vt:lpstr>avivbold</vt:lpstr>
      <vt:lpstr>Calibri</vt:lpstr>
      <vt:lpstr>Calibri Light</vt:lpstr>
      <vt:lpstr>Varela Round</vt:lpstr>
      <vt:lpstr>ערכת נושא Office</vt:lpstr>
      <vt:lpstr>1_ערכת נושא Office</vt:lpstr>
      <vt:lpstr>מערכת שיעורים למגזר החרדי</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שידורים לאומית</dc:title>
  <dc:creator>שמידוב</dc:creator>
  <cp:lastModifiedBy>Anat Kaldaron</cp:lastModifiedBy>
  <cp:revision>370</cp:revision>
  <dcterms:created xsi:type="dcterms:W3CDTF">2020-04-26T12:31:25Z</dcterms:created>
  <dcterms:modified xsi:type="dcterms:W3CDTF">2020-06-21T10:30:08Z</dcterms:modified>
</cp:coreProperties>
</file>