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4" r:id="rId2"/>
  </p:sldMasterIdLst>
  <p:notesMasterIdLst>
    <p:notesMasterId r:id="rId20"/>
  </p:notesMasterIdLst>
  <p:sldIdLst>
    <p:sldId id="257" r:id="rId3"/>
    <p:sldId id="318" r:id="rId4"/>
    <p:sldId id="259"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291"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691" autoAdjust="0"/>
    <p:restoredTop sz="94660"/>
  </p:normalViewPr>
  <p:slideViewPr>
    <p:cSldViewPr snapToGrid="0">
      <p:cViewPr varScale="1">
        <p:scale>
          <a:sx n="110" d="100"/>
          <a:sy n="110" d="100"/>
        </p:scale>
        <p:origin x="7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85C4C00-0F30-4E59-98DB-4FBBD08919FE}" type="datetimeFigureOut">
              <a:rPr lang="he-IL" smtClean="0"/>
              <a:t>ט"ו/סיון/תש"ף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E2E774-C6B1-4CA4-B849-E1BE0CD1369A}" type="slidenum">
              <a:rPr lang="he-IL" smtClean="0"/>
              <a:t>‹#›</a:t>
            </a:fld>
            <a:endParaRPr lang="he-IL"/>
          </a:p>
        </p:txBody>
      </p:sp>
    </p:spTree>
    <p:extLst>
      <p:ext uri="{BB962C8B-B14F-4D97-AF65-F5344CB8AC3E}">
        <p14:creationId xmlns:p14="http://schemas.microsoft.com/office/powerpoint/2010/main" val="902048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92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60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4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65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71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86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92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37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79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70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66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44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44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289137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98816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36256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1853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34025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6086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4021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2854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313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6965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9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942473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260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5323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216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304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4454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769709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Tree>
    <p:extLst>
      <p:ext uri="{BB962C8B-B14F-4D97-AF65-F5344CB8AC3E}">
        <p14:creationId xmlns:p14="http://schemas.microsoft.com/office/powerpoint/2010/main" val="398180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2932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73693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8842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10422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90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77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ט"ו/סיון/תש"ף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6588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t>ט"ו/סיון/תש"ף</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t>‹#›</a:t>
            </a:fld>
            <a:endParaRPr lang="he-IL"/>
          </a:p>
        </p:txBody>
      </p:sp>
    </p:spTree>
    <p:extLst>
      <p:ext uri="{BB962C8B-B14F-4D97-AF65-F5344CB8AC3E}">
        <p14:creationId xmlns:p14="http://schemas.microsoft.com/office/powerpoint/2010/main" val="367799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solidFill>
                  <a:prstClr val="black">
                    <a:tint val="75000"/>
                  </a:prstClr>
                </a:solidFill>
              </a:rPr>
              <a:pPr/>
              <a:t>ט"ו/סיון/תש"ף</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886479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pPr algn="ctr"/>
            <a:r>
              <a:rPr lang="he-IL" dirty="0">
                <a:latin typeface="David" panose="020E0502060401010101" pitchFamily="34" charset="-79"/>
                <a:cs typeface="David" panose="020E0502060401010101" pitchFamily="34" charset="-79"/>
              </a:rPr>
              <a:t>מערכת שיעורים למגזר החרדי</a:t>
            </a:r>
          </a:p>
        </p:txBody>
      </p:sp>
      <p:sp>
        <p:nvSpPr>
          <p:cNvPr id="2" name="מלבן 1"/>
          <p:cNvSpPr/>
          <p:nvPr/>
        </p:nvSpPr>
        <p:spPr>
          <a:xfrm>
            <a:off x="5125453" y="360948"/>
            <a:ext cx="1780673" cy="163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9787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1988220" y="1104144"/>
            <a:ext cx="5130316" cy="1024768"/>
          </a:xfrm>
          <a:prstGeom prst="rect">
            <a:avLst/>
          </a:prstGeom>
          <a:solidFill>
            <a:srgbClr val="99FF33"/>
          </a:solidFill>
          <a:ln>
            <a:solidFill>
              <a:srgbClr val="99FF33"/>
            </a:solidFill>
          </a:ln>
        </p:spPr>
        <p:txBody>
          <a:bodyPr wrap="square" rtlCol="1">
            <a:spAutoFit/>
          </a:bodyPr>
          <a:lstStyle/>
          <a:p>
            <a:pPr algn="ctr">
              <a:lnSpc>
                <a:spcPts val="4500"/>
              </a:lnSpc>
            </a:pPr>
            <a:r>
              <a:rPr lang="he-IL" sz="4400" b="1" dirty="0">
                <a:latin typeface="David" panose="020E0502060401010101" pitchFamily="34" charset="-79"/>
                <a:cs typeface="David" panose="020E0502060401010101" pitchFamily="34" charset="-79"/>
              </a:rPr>
              <a:t>דמוקרטיה </a:t>
            </a:r>
          </a:p>
          <a:p>
            <a:pPr algn="ctr">
              <a:lnSpc>
                <a:spcPts val="2500"/>
              </a:lnSpc>
            </a:pPr>
            <a:r>
              <a:rPr lang="he-IL" sz="3000" dirty="0">
                <a:latin typeface="David" panose="020E0502060401010101" pitchFamily="34" charset="-79"/>
                <a:cs typeface="David" panose="020E0502060401010101" pitchFamily="34" charset="-79"/>
              </a:rPr>
              <a:t>שלטון העם</a:t>
            </a:r>
            <a:endParaRPr lang="en-US" sz="3000" dirty="0">
              <a:latin typeface="David" panose="020E0502060401010101" pitchFamily="34" charset="-79"/>
              <a:cs typeface="David" panose="020E0502060401010101" pitchFamily="34" charset="-79"/>
            </a:endParaRPr>
          </a:p>
        </p:txBody>
      </p:sp>
      <p:sp>
        <p:nvSpPr>
          <p:cNvPr id="7" name="TextBox 6"/>
          <p:cNvSpPr txBox="1"/>
          <p:nvPr/>
        </p:nvSpPr>
        <p:spPr>
          <a:xfrm>
            <a:off x="6236692" y="3497064"/>
            <a:ext cx="2376264" cy="552074"/>
          </a:xfrm>
          <a:prstGeom prst="rect">
            <a:avLst/>
          </a:prstGeom>
          <a:solidFill>
            <a:srgbClr val="99FF33"/>
          </a:solidFill>
          <a:ln>
            <a:solidFill>
              <a:srgbClr val="99FF33"/>
            </a:solidFill>
          </a:ln>
        </p:spPr>
        <p:txBody>
          <a:bodyPr wrap="square" rtlCol="1">
            <a:spAutoFit/>
          </a:bodyPr>
          <a:lstStyle/>
          <a:p>
            <a:pPr algn="ctr">
              <a:lnSpc>
                <a:spcPts val="3500"/>
              </a:lnSpc>
            </a:pPr>
            <a:r>
              <a:rPr lang="he-IL" sz="3200" b="1" dirty="0">
                <a:latin typeface="David" panose="020E0502060401010101" pitchFamily="34" charset="-79"/>
                <a:cs typeface="David" panose="020E0502060401010101" pitchFamily="34" charset="-79"/>
              </a:rPr>
              <a:t>יציג</a:t>
            </a:r>
          </a:p>
        </p:txBody>
      </p:sp>
      <p:sp>
        <p:nvSpPr>
          <p:cNvPr id="8" name="TextBox 7"/>
          <p:cNvSpPr txBox="1"/>
          <p:nvPr/>
        </p:nvSpPr>
        <p:spPr>
          <a:xfrm>
            <a:off x="3387041" y="3497064"/>
            <a:ext cx="2376264" cy="552074"/>
          </a:xfrm>
          <a:prstGeom prst="rect">
            <a:avLst/>
          </a:prstGeom>
          <a:solidFill>
            <a:srgbClr val="99FF33"/>
          </a:solidFill>
          <a:ln>
            <a:solidFill>
              <a:srgbClr val="99FF33"/>
            </a:solidFill>
          </a:ln>
        </p:spPr>
        <p:txBody>
          <a:bodyPr wrap="square" rtlCol="1">
            <a:spAutoFit/>
          </a:bodyPr>
          <a:lstStyle/>
          <a:p>
            <a:pPr algn="ctr">
              <a:lnSpc>
                <a:spcPts val="3500"/>
              </a:lnSpc>
            </a:pPr>
            <a:r>
              <a:rPr lang="he-IL" sz="3200" b="1" dirty="0">
                <a:latin typeface="David" panose="020E0502060401010101" pitchFamily="34" charset="-79"/>
                <a:cs typeface="David" panose="020E0502060401010101" pitchFamily="34" charset="-79"/>
              </a:rPr>
              <a:t>נבחר</a:t>
            </a:r>
          </a:p>
        </p:txBody>
      </p:sp>
      <p:sp>
        <p:nvSpPr>
          <p:cNvPr id="9" name="TextBox 8"/>
          <p:cNvSpPr txBox="1"/>
          <p:nvPr/>
        </p:nvSpPr>
        <p:spPr>
          <a:xfrm>
            <a:off x="500406" y="3497064"/>
            <a:ext cx="2376264" cy="552074"/>
          </a:xfrm>
          <a:prstGeom prst="rect">
            <a:avLst/>
          </a:prstGeom>
          <a:solidFill>
            <a:srgbClr val="99FF33"/>
          </a:solidFill>
          <a:ln>
            <a:solidFill>
              <a:srgbClr val="99FF33"/>
            </a:solidFill>
          </a:ln>
        </p:spPr>
        <p:txBody>
          <a:bodyPr wrap="square" rtlCol="1">
            <a:spAutoFit/>
          </a:bodyPr>
          <a:lstStyle/>
          <a:p>
            <a:pPr algn="ctr">
              <a:lnSpc>
                <a:spcPts val="3500"/>
              </a:lnSpc>
            </a:pPr>
            <a:r>
              <a:rPr lang="he-IL" sz="3200" b="1" dirty="0">
                <a:latin typeface="David" panose="020E0502060401010101" pitchFamily="34" charset="-79"/>
                <a:cs typeface="David" panose="020E0502060401010101" pitchFamily="34" charset="-79"/>
              </a:rPr>
              <a:t>מתחלף</a:t>
            </a:r>
          </a:p>
        </p:txBody>
      </p:sp>
      <p:sp>
        <p:nvSpPr>
          <p:cNvPr id="10" name="חץ למטה 9"/>
          <p:cNvSpPr/>
          <p:nvPr/>
        </p:nvSpPr>
        <p:spPr>
          <a:xfrm>
            <a:off x="7028780" y="2344936"/>
            <a:ext cx="144016" cy="936104"/>
          </a:xfrm>
          <a:prstGeom prst="downArrow">
            <a:avLst>
              <a:gd name="adj1" fmla="val 32562"/>
              <a:gd name="adj2" fmla="val 123260"/>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למטה 10"/>
          <p:cNvSpPr/>
          <p:nvPr/>
        </p:nvSpPr>
        <p:spPr>
          <a:xfrm>
            <a:off x="4508500" y="2344936"/>
            <a:ext cx="144016" cy="936104"/>
          </a:xfrm>
          <a:prstGeom prst="downArrow">
            <a:avLst>
              <a:gd name="adj1" fmla="val 32562"/>
              <a:gd name="adj2" fmla="val 123260"/>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טה 12"/>
          <p:cNvSpPr/>
          <p:nvPr/>
        </p:nvSpPr>
        <p:spPr>
          <a:xfrm>
            <a:off x="1941770" y="2344936"/>
            <a:ext cx="144016" cy="936104"/>
          </a:xfrm>
          <a:prstGeom prst="downArrow">
            <a:avLst>
              <a:gd name="adj1" fmla="val 32562"/>
              <a:gd name="adj2" fmla="val 123260"/>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descr="E:\backup\הורקנוס\משרד החינוך\מצגת דמוקרטיה לשיעור אזרחות\כנסת.JPG"/>
          <p:cNvPicPr>
            <a:picLocks noChangeAspect="1" noChangeArrowheads="1"/>
          </p:cNvPicPr>
          <p:nvPr/>
        </p:nvPicPr>
        <p:blipFill>
          <a:blip r:embed="rId3" cstate="print"/>
          <a:srcRect l="10161" r="11088"/>
          <a:stretch>
            <a:fillRect/>
          </a:stretch>
        </p:blipFill>
        <p:spPr bwMode="auto">
          <a:xfrm>
            <a:off x="6308700" y="4351618"/>
            <a:ext cx="2232248" cy="1201267"/>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3" descr="E:\backup\הורקנוס\משרד החינוך\מצגת דמוקרטיה לשיעור אזרחות\קלפי.jpg"/>
          <p:cNvPicPr>
            <a:picLocks noChangeAspect="1" noChangeArrowheads="1"/>
          </p:cNvPicPr>
          <p:nvPr/>
        </p:nvPicPr>
        <p:blipFill>
          <a:blip r:embed="rId4" cstate="print"/>
          <a:srcRect/>
          <a:stretch>
            <a:fillRect/>
          </a:stretch>
        </p:blipFill>
        <p:spPr bwMode="auto">
          <a:xfrm>
            <a:off x="3716412" y="4361160"/>
            <a:ext cx="1801275" cy="1206854"/>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Picture 4" descr="E:\backup\הורקנוס\משרד החינוך\מצגת דמוקרטיה לשיעור אזרחות\Benjamin_Netanyahu_portrait.jpg"/>
          <p:cNvPicPr>
            <a:picLocks noChangeAspect="1" noChangeArrowheads="1"/>
          </p:cNvPicPr>
          <p:nvPr/>
        </p:nvPicPr>
        <p:blipFill>
          <a:blip r:embed="rId5" cstate="print"/>
          <a:srcRect/>
          <a:stretch>
            <a:fillRect/>
          </a:stretch>
        </p:blipFill>
        <p:spPr bwMode="auto">
          <a:xfrm>
            <a:off x="404045" y="4361159"/>
            <a:ext cx="1226180" cy="1182187"/>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5" descr="E:\backup\הורקנוס\משרד החינוך\מצגת דמוקרטיה לשיעור אזרחות\200px-Ehud_Olmert_2006.jpg"/>
          <p:cNvPicPr>
            <a:picLocks noChangeAspect="1" noChangeArrowheads="1"/>
          </p:cNvPicPr>
          <p:nvPr/>
        </p:nvPicPr>
        <p:blipFill>
          <a:blip r:embed="rId6" cstate="print"/>
          <a:srcRect/>
          <a:stretch>
            <a:fillRect/>
          </a:stretch>
        </p:blipFill>
        <p:spPr bwMode="auto">
          <a:xfrm>
            <a:off x="1844204" y="4361160"/>
            <a:ext cx="1152128" cy="1192453"/>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902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animBg="1"/>
      <p:bldP spid="7" grpId="0" animBg="1"/>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יחס ההלכה לשיטת הממשל הדמוקרטית</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18" name="TextBox 17"/>
          <p:cNvSpPr txBox="1"/>
          <p:nvPr/>
        </p:nvSpPr>
        <p:spPr>
          <a:xfrm>
            <a:off x="733422" y="1004889"/>
            <a:ext cx="7488832" cy="4308872"/>
          </a:xfrm>
          <a:prstGeom prst="rect">
            <a:avLst/>
          </a:prstGeom>
          <a:noFill/>
        </p:spPr>
        <p:txBody>
          <a:bodyPr wrap="square" rtlCol="1">
            <a:spAutoFit/>
          </a:bodyPr>
          <a:lstStyle/>
          <a:p>
            <a:pPr algn="just"/>
            <a:r>
              <a:rPr lang="he-IL" sz="2600" dirty="0">
                <a:solidFill>
                  <a:schemeClr val="bg1"/>
                </a:solidFill>
                <a:latin typeface="David" panose="020E0502060401010101" pitchFamily="34" charset="-79"/>
                <a:cs typeface="David" panose="020E0502060401010101" pitchFamily="34" charset="-79"/>
              </a:rPr>
              <a:t>הרוח הדמוקרטי בישראל משתקף במידה בולטת במהות הברית הנכרתת בין ישראל </a:t>
            </a:r>
            <a:r>
              <a:rPr lang="he-IL" sz="2600" dirty="0" err="1">
                <a:solidFill>
                  <a:schemeClr val="bg1"/>
                </a:solidFill>
                <a:latin typeface="David" panose="020E0502060401010101" pitchFamily="34" charset="-79"/>
                <a:cs typeface="David" panose="020E0502060401010101" pitchFamily="34" charset="-79"/>
              </a:rPr>
              <a:t>וה</a:t>
            </a:r>
            <a:r>
              <a:rPr lang="he-IL" sz="2600" dirty="0">
                <a:solidFill>
                  <a:schemeClr val="bg1"/>
                </a:solidFill>
                <a:latin typeface="David" panose="020E0502060401010101" pitchFamily="34" charset="-79"/>
                <a:cs typeface="David" panose="020E0502060401010101" pitchFamily="34" charset="-79"/>
              </a:rPr>
              <a:t>'... רעיון הברית הוא, כי כל </a:t>
            </a:r>
            <a:r>
              <a:rPr lang="he-IL" sz="2600" dirty="0" err="1">
                <a:solidFill>
                  <a:schemeClr val="bg1"/>
                </a:solidFill>
                <a:latin typeface="David" panose="020E0502060401010101" pitchFamily="34" charset="-79"/>
                <a:cs typeface="David" panose="020E0502060401010101" pitchFamily="34" charset="-79"/>
              </a:rPr>
              <a:t>התחוקה</a:t>
            </a:r>
            <a:r>
              <a:rPr lang="he-IL" sz="2600" dirty="0">
                <a:solidFill>
                  <a:schemeClr val="bg1"/>
                </a:solidFill>
                <a:latin typeface="David" panose="020E0502060401010101" pitchFamily="34" charset="-79"/>
                <a:cs typeface="David" panose="020E0502060401010101" pitchFamily="34" charset="-79"/>
              </a:rPr>
              <a:t> הדתית והמדינית לא קיבלו ישראל מתוך אונס וכפיה, </a:t>
            </a:r>
            <a:r>
              <a:rPr lang="he-IL" sz="2600" b="1" dirty="0">
                <a:solidFill>
                  <a:srgbClr val="FFFF00"/>
                </a:solidFill>
                <a:latin typeface="David" panose="020E0502060401010101" pitchFamily="34" charset="-79"/>
                <a:cs typeface="David" panose="020E0502060401010101" pitchFamily="34" charset="-79"/>
              </a:rPr>
              <a:t>אלא מתוך רצון טוב על ידי בחירה חופשית </a:t>
            </a:r>
            <a:r>
              <a:rPr lang="he-IL" sz="2600" dirty="0">
                <a:solidFill>
                  <a:schemeClr val="bg1"/>
                </a:solidFill>
                <a:latin typeface="David" panose="020E0502060401010101" pitchFamily="34" charset="-79"/>
                <a:cs typeface="David" panose="020E0502060401010101" pitchFamily="34" charset="-79"/>
              </a:rPr>
              <a:t>על ידי חוזה שנכרת עם העם על יסוד דמוקרטי... </a:t>
            </a:r>
          </a:p>
          <a:p>
            <a:pPr algn="just"/>
            <a:r>
              <a:rPr lang="he-IL" sz="2600" dirty="0">
                <a:solidFill>
                  <a:schemeClr val="bg1"/>
                </a:solidFill>
                <a:latin typeface="David" panose="020E0502060401010101" pitchFamily="34" charset="-79"/>
                <a:cs typeface="David" panose="020E0502060401010101" pitchFamily="34" charset="-79"/>
              </a:rPr>
              <a:t>העובדה, שהברית קדמה למתן תורה, מלמדת אותנו, שאין זכות מוסרית לכפות על העם משפט מדיני בלי הסכמת העם, ואף חוקת מדינת-התורה טעונה </a:t>
            </a:r>
            <a:r>
              <a:rPr lang="he-IL" sz="2600" dirty="0" err="1">
                <a:solidFill>
                  <a:schemeClr val="bg1"/>
                </a:solidFill>
                <a:latin typeface="David" panose="020E0502060401010101" pitchFamily="34" charset="-79"/>
                <a:cs typeface="David" panose="020E0502060401010101" pitchFamily="34" charset="-79"/>
              </a:rPr>
              <a:t>היתה</a:t>
            </a:r>
            <a:r>
              <a:rPr lang="he-IL" sz="2600" dirty="0">
                <a:solidFill>
                  <a:schemeClr val="bg1"/>
                </a:solidFill>
                <a:latin typeface="David" panose="020E0502060401010101" pitchFamily="34" charset="-79"/>
                <a:cs typeface="David" panose="020E0502060401010101" pitchFamily="34" charset="-79"/>
              </a:rPr>
              <a:t> הסכמה קודמת של כל אישי האומה. </a:t>
            </a:r>
            <a:endParaRPr lang="en-US" sz="2600" dirty="0">
              <a:solidFill>
                <a:schemeClr val="bg1"/>
              </a:solidFill>
              <a:latin typeface="David" panose="020E0502060401010101" pitchFamily="34" charset="-79"/>
              <a:cs typeface="David" panose="020E0502060401010101" pitchFamily="34" charset="-79"/>
            </a:endParaRPr>
          </a:p>
          <a:p>
            <a:pPr algn="l">
              <a:lnSpc>
                <a:spcPct val="200000"/>
              </a:lnSpc>
            </a:pPr>
            <a:r>
              <a:rPr lang="he-IL" sz="2000" dirty="0">
                <a:solidFill>
                  <a:schemeClr val="bg1"/>
                </a:solidFill>
                <a:latin typeface="David" panose="020E0502060401010101" pitchFamily="34" charset="-79"/>
                <a:cs typeface="David" panose="020E0502060401010101" pitchFamily="34" charset="-79"/>
              </a:rPr>
              <a:t>הרב שמעון </a:t>
            </a:r>
            <a:r>
              <a:rPr lang="he-IL" sz="2000" dirty="0" err="1">
                <a:solidFill>
                  <a:schemeClr val="bg1"/>
                </a:solidFill>
                <a:latin typeface="David" panose="020E0502060401010101" pitchFamily="34" charset="-79"/>
                <a:cs typeface="David" panose="020E0502060401010101" pitchFamily="34" charset="-79"/>
              </a:rPr>
              <a:t>פדרבוש</a:t>
            </a:r>
            <a:r>
              <a:rPr lang="he-IL" sz="2000" dirty="0">
                <a:solidFill>
                  <a:schemeClr val="bg1"/>
                </a:solidFill>
                <a:latin typeface="David" panose="020E0502060401010101" pitchFamily="34" charset="-79"/>
                <a:cs typeface="David" panose="020E0502060401010101" pitchFamily="34" charset="-79"/>
              </a:rPr>
              <a:t>, משפט המלוכה בישראל</a:t>
            </a:r>
            <a:endParaRPr lang="he-IL" sz="2600"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636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1000"/>
                                        <p:tgtEl>
                                          <p:spTgt spid="18">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הבעייתיות בשיטה הדמוקרטית</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733422" y="917373"/>
            <a:ext cx="7488832" cy="5401479"/>
          </a:xfrm>
          <a:prstGeom prst="rect">
            <a:avLst/>
          </a:prstGeom>
          <a:noFill/>
        </p:spPr>
        <p:txBody>
          <a:bodyPr wrap="square" rtlCol="1">
            <a:spAutoFit/>
          </a:bodyPr>
          <a:lstStyle/>
          <a:p>
            <a:pPr marL="514350" indent="-514350" algn="l">
              <a:buFont typeface="+mj-lt"/>
              <a:buAutoNum type="arabicPeriod"/>
            </a:pPr>
            <a:endParaRPr lang="he-IL" sz="3200" dirty="0">
              <a:solidFill>
                <a:schemeClr val="bg2"/>
              </a:solidFill>
              <a:latin typeface="David" panose="020E0502060401010101" pitchFamily="34" charset="-79"/>
              <a:cs typeface="David" panose="020E0502060401010101" pitchFamily="34" charset="-79"/>
            </a:endParaRPr>
          </a:p>
          <a:p>
            <a:pPr algn="just"/>
            <a:r>
              <a:rPr lang="he-IL" sz="3200" dirty="0">
                <a:solidFill>
                  <a:schemeClr val="bg2"/>
                </a:solidFill>
                <a:latin typeface="David" panose="020E0502060401010101" pitchFamily="34" charset="-79"/>
                <a:cs typeface="David" panose="020E0502060401010101" pitchFamily="34" charset="-79"/>
              </a:rPr>
              <a:t>"האם הם חושבים באמת אם חוק טוב או לא? </a:t>
            </a:r>
          </a:p>
          <a:p>
            <a:pPr algn="just"/>
            <a:r>
              <a:rPr lang="he-IL" sz="3200" dirty="0">
                <a:solidFill>
                  <a:schemeClr val="bg2"/>
                </a:solidFill>
                <a:latin typeface="David" panose="020E0502060401010101" pitchFamily="34" charset="-79"/>
                <a:cs typeface="David" panose="020E0502060401010101" pitchFamily="34" charset="-79"/>
              </a:rPr>
              <a:t>כלל וכלל לא. אלא כל אחד ואחד מהם חושב </a:t>
            </a:r>
          </a:p>
          <a:p>
            <a:pPr algn="just"/>
            <a:r>
              <a:rPr lang="he-IL" sz="3200" dirty="0">
                <a:solidFill>
                  <a:schemeClr val="bg2"/>
                </a:solidFill>
                <a:latin typeface="David" panose="020E0502060401010101" pitchFamily="34" charset="-79"/>
                <a:cs typeface="David" panose="020E0502060401010101" pitchFamily="34" charset="-79"/>
              </a:rPr>
              <a:t>מה טוב עבורו, ואיך ימצא חן בעיני ציבור הבוחרים. </a:t>
            </a:r>
          </a:p>
          <a:p>
            <a:pPr algn="just"/>
            <a:r>
              <a:rPr lang="he-IL" sz="3200" dirty="0">
                <a:solidFill>
                  <a:schemeClr val="bg2"/>
                </a:solidFill>
                <a:latin typeface="David" panose="020E0502060401010101" pitchFamily="34" charset="-79"/>
                <a:cs typeface="David" panose="020E0502060401010101" pitchFamily="34" charset="-79"/>
              </a:rPr>
              <a:t>בתורה כתוב שכל הנוטל שוחד פסול לדין, ואילו כאן </a:t>
            </a:r>
            <a:r>
              <a:rPr lang="he-IL" sz="3200" b="1" dirty="0">
                <a:solidFill>
                  <a:srgbClr val="FFFF00"/>
                </a:solidFill>
                <a:latin typeface="David" panose="020E0502060401010101" pitchFamily="34" charset="-79"/>
                <a:cs typeface="David" panose="020E0502060401010101" pitchFamily="34" charset="-79"/>
              </a:rPr>
              <a:t>כל יושבי בית המחוקקים כנוטלי שוחד</a:t>
            </a:r>
            <a:r>
              <a:rPr lang="he-IL" sz="3200" dirty="0">
                <a:solidFill>
                  <a:schemeClr val="bg2"/>
                </a:solidFill>
                <a:latin typeface="David" panose="020E0502060401010101" pitchFamily="34" charset="-79"/>
                <a:cs typeface="David" panose="020E0502060401010101" pitchFamily="34" charset="-79"/>
              </a:rPr>
              <a:t>."</a:t>
            </a:r>
            <a:endParaRPr lang="en-US" sz="3200" dirty="0">
              <a:solidFill>
                <a:schemeClr val="bg2"/>
              </a:solidFill>
              <a:latin typeface="David" panose="020E0502060401010101" pitchFamily="34" charset="-79"/>
              <a:cs typeface="David" panose="020E0502060401010101" pitchFamily="34" charset="-79"/>
            </a:endParaRPr>
          </a:p>
          <a:p>
            <a:pPr algn="just">
              <a:lnSpc>
                <a:spcPct val="200000"/>
              </a:lnSpc>
            </a:pPr>
            <a:endParaRPr lang="he-IL" sz="800" dirty="0">
              <a:solidFill>
                <a:schemeClr val="bg2"/>
              </a:solidFill>
              <a:latin typeface="David" panose="020E0502060401010101" pitchFamily="34" charset="-79"/>
              <a:cs typeface="David" panose="020E0502060401010101" pitchFamily="34" charset="-79"/>
            </a:endParaRPr>
          </a:p>
          <a:p>
            <a:pPr algn="l">
              <a:lnSpc>
                <a:spcPct val="200000"/>
              </a:lnSpc>
            </a:pPr>
            <a:r>
              <a:rPr lang="he-IL" sz="2000" dirty="0">
                <a:solidFill>
                  <a:schemeClr val="bg2"/>
                </a:solidFill>
                <a:latin typeface="David" panose="020E0502060401010101" pitchFamily="34" charset="-79"/>
                <a:cs typeface="David" panose="020E0502060401010101" pitchFamily="34" charset="-79"/>
              </a:rPr>
              <a:t>הרב אלעזר מנחם מן </a:t>
            </a:r>
            <a:r>
              <a:rPr lang="he-IL" sz="2000" dirty="0" err="1">
                <a:solidFill>
                  <a:schemeClr val="bg2"/>
                </a:solidFill>
                <a:latin typeface="David" panose="020E0502060401010101" pitchFamily="34" charset="-79"/>
                <a:cs typeface="David" panose="020E0502060401010101" pitchFamily="34" charset="-79"/>
              </a:rPr>
              <a:t>שך</a:t>
            </a:r>
            <a:r>
              <a:rPr lang="he-IL" sz="2000" dirty="0">
                <a:solidFill>
                  <a:schemeClr val="bg2"/>
                </a:solidFill>
                <a:latin typeface="David" panose="020E0502060401010101" pitchFamily="34" charset="-79"/>
                <a:cs typeface="David" panose="020E0502060401010101" pitchFamily="34" charset="-79"/>
              </a:rPr>
              <a:t>, נאום ירחי כלה</a:t>
            </a:r>
            <a:endParaRPr lang="en-US" sz="2000" dirty="0">
              <a:solidFill>
                <a:schemeClr val="bg2"/>
              </a:solidFill>
              <a:latin typeface="David" panose="020E0502060401010101" pitchFamily="34" charset="-79"/>
              <a:cs typeface="David" panose="020E0502060401010101" pitchFamily="34" charset="-79"/>
            </a:endParaRPr>
          </a:p>
          <a:p>
            <a:pPr lvl="0">
              <a:lnSpc>
                <a:spcPct val="150000"/>
              </a:lnSpc>
            </a:pPr>
            <a:endParaRPr lang="en-US" sz="2600" dirty="0">
              <a:solidFill>
                <a:schemeClr val="bg2"/>
              </a:solidFill>
              <a:latin typeface="David" panose="020E0502060401010101" pitchFamily="34" charset="-79"/>
              <a:cs typeface="David" panose="020E0502060401010101" pitchFamily="34" charset="-79"/>
            </a:endParaRPr>
          </a:p>
          <a:p>
            <a:endParaRPr lang="he-IL" sz="2600" dirty="0">
              <a:solidFill>
                <a:schemeClr val="bg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823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הבעייתיות בשיטת הממשל הדמוקרטית</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738126" y="937128"/>
            <a:ext cx="7704856" cy="5642570"/>
          </a:xfrm>
          <a:prstGeom prst="rect">
            <a:avLst/>
          </a:prstGeom>
          <a:noFill/>
        </p:spPr>
        <p:txBody>
          <a:bodyPr wrap="square" rtlCol="1">
            <a:spAutoFit/>
          </a:bodyPr>
          <a:lstStyle/>
          <a:p>
            <a:pPr marL="514350" indent="-514350" algn="l">
              <a:lnSpc>
                <a:spcPts val="2600"/>
              </a:lnSpc>
            </a:pPr>
            <a:endParaRPr lang="he-IL" sz="3200" dirty="0">
              <a:solidFill>
                <a:schemeClr val="bg2"/>
              </a:solidFill>
              <a:latin typeface="David" panose="020E0502060401010101" pitchFamily="34" charset="-79"/>
              <a:cs typeface="David" panose="020E0502060401010101" pitchFamily="34" charset="-79"/>
            </a:endParaRPr>
          </a:p>
          <a:p>
            <a:pPr algn="just"/>
            <a:r>
              <a:rPr lang="he-IL" sz="2600" dirty="0">
                <a:solidFill>
                  <a:schemeClr val="bg2"/>
                </a:solidFill>
                <a:latin typeface="David" panose="020E0502060401010101" pitchFamily="34" charset="-79"/>
                <a:cs typeface="David" panose="020E0502060401010101" pitchFamily="34" charset="-79"/>
              </a:rPr>
              <a:t>אלא כל דמוקרטיה שאינה נכרכת בתיאוקרטיה, במלים אחרות 'בשלטון אבסולוטי (בלעדי) של התורה בחיים המדיניים של המדינה', סופה של דמוקרטיה כזאת להביא בכנפיה במוקדם או במאוחר לידי פריצת כל גדרי הקדושה ולהידרדר עד הגיע לידי מצב של אנרכיה (הפקרות והתפרצות וחוסר משטר וסדר), ברצות כל אחד ואחד להטביע בסובייקטיביות את חותמו הוא על הדמוקרטיה, ומתוך כך להקריב על מזבחה של הדמוקרטיה כל ערכי העם והמדינה המוקדשים מדור דור. </a:t>
            </a:r>
          </a:p>
          <a:p>
            <a:pPr algn="just"/>
            <a:r>
              <a:rPr lang="he-IL" sz="2600" b="1" dirty="0">
                <a:solidFill>
                  <a:srgbClr val="FFFF00"/>
                </a:solidFill>
                <a:latin typeface="David" panose="020E0502060401010101" pitchFamily="34" charset="-79"/>
                <a:cs typeface="David" panose="020E0502060401010101" pitchFamily="34" charset="-79"/>
              </a:rPr>
              <a:t>כי באין חזון יפרע עם</a:t>
            </a:r>
            <a:r>
              <a:rPr lang="he-IL" sz="2600" dirty="0">
                <a:solidFill>
                  <a:schemeClr val="bg2"/>
                </a:solidFill>
                <a:latin typeface="David" panose="020E0502060401010101" pitchFamily="34" charset="-79"/>
                <a:cs typeface="David" panose="020E0502060401010101" pitchFamily="34" charset="-79"/>
              </a:rPr>
              <a:t>.</a:t>
            </a:r>
            <a:endParaRPr lang="en-US" sz="2600" dirty="0">
              <a:solidFill>
                <a:schemeClr val="bg2"/>
              </a:solidFill>
              <a:latin typeface="David" panose="020E0502060401010101" pitchFamily="34" charset="-79"/>
              <a:cs typeface="David" panose="020E0502060401010101" pitchFamily="34" charset="-79"/>
            </a:endParaRPr>
          </a:p>
          <a:p>
            <a:pPr algn="l"/>
            <a:endParaRPr lang="he-IL" sz="2000" dirty="0">
              <a:solidFill>
                <a:schemeClr val="bg2"/>
              </a:solidFill>
              <a:latin typeface="David" panose="020E0502060401010101" pitchFamily="34" charset="-79"/>
              <a:cs typeface="David" panose="020E0502060401010101" pitchFamily="34" charset="-79"/>
            </a:endParaRPr>
          </a:p>
          <a:p>
            <a:pPr algn="l"/>
            <a:r>
              <a:rPr lang="he-IL" sz="2000" dirty="0">
                <a:solidFill>
                  <a:schemeClr val="bg2"/>
                </a:solidFill>
                <a:latin typeface="David" panose="020E0502060401010101" pitchFamily="34" charset="-79"/>
                <a:cs typeface="David" panose="020E0502060401010101" pitchFamily="34" charset="-79"/>
              </a:rPr>
              <a:t>הרב אליעזר </a:t>
            </a:r>
            <a:r>
              <a:rPr lang="he-IL" sz="2000" dirty="0" err="1">
                <a:solidFill>
                  <a:schemeClr val="bg2"/>
                </a:solidFill>
                <a:latin typeface="David" panose="020E0502060401010101" pitchFamily="34" charset="-79"/>
                <a:cs typeface="David" panose="020E0502060401010101" pitchFamily="34" charset="-79"/>
              </a:rPr>
              <a:t>וולדנברג</a:t>
            </a:r>
            <a:r>
              <a:rPr lang="he-IL" sz="2000" dirty="0">
                <a:solidFill>
                  <a:schemeClr val="bg2"/>
                </a:solidFill>
                <a:latin typeface="David" panose="020E0502060401010101" pitchFamily="34" charset="-79"/>
                <a:cs typeface="David" panose="020E0502060401010101" pitchFamily="34" charset="-79"/>
              </a:rPr>
              <a:t>, הלכות מדינה,חלק ג', עמ' ט"ז</a:t>
            </a:r>
            <a:endParaRPr lang="en-US" sz="2000" dirty="0">
              <a:solidFill>
                <a:schemeClr val="bg2"/>
              </a:solidFill>
              <a:latin typeface="David" panose="020E0502060401010101" pitchFamily="34" charset="-79"/>
              <a:cs typeface="David" panose="020E0502060401010101" pitchFamily="34" charset="-79"/>
            </a:endParaRPr>
          </a:p>
          <a:p>
            <a:pPr lvl="0">
              <a:lnSpc>
                <a:spcPct val="150000"/>
              </a:lnSpc>
            </a:pPr>
            <a:endParaRPr lang="en-US" sz="2600" dirty="0">
              <a:solidFill>
                <a:schemeClr val="bg2"/>
              </a:solidFill>
              <a:latin typeface="David" panose="020E0502060401010101" pitchFamily="34" charset="-79"/>
              <a:cs typeface="David" panose="020E0502060401010101" pitchFamily="34" charset="-79"/>
            </a:endParaRPr>
          </a:p>
          <a:p>
            <a:endParaRPr lang="he-IL" sz="2600" dirty="0">
              <a:solidFill>
                <a:schemeClr val="bg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253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דעת תורה</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752475" y="934564"/>
            <a:ext cx="7632848" cy="5709255"/>
          </a:xfrm>
          <a:prstGeom prst="rect">
            <a:avLst/>
          </a:prstGeom>
          <a:noFill/>
        </p:spPr>
        <p:txBody>
          <a:bodyPr wrap="square" rtlCol="1">
            <a:spAutoFit/>
          </a:bodyPr>
          <a:lstStyle/>
          <a:p>
            <a:pPr marL="514350" indent="-514350" algn="l"/>
            <a:endParaRPr lang="he-IL" sz="3000" dirty="0">
              <a:solidFill>
                <a:schemeClr val="bg2"/>
              </a:solidFill>
              <a:latin typeface="avivbold" pitchFamily="2" charset="-79"/>
              <a:cs typeface="AmeraldLight" pitchFamily="2" charset="-79"/>
            </a:endParaRPr>
          </a:p>
          <a:p>
            <a:pPr algn="just"/>
            <a:r>
              <a:rPr lang="he-IL" sz="3000" dirty="0">
                <a:solidFill>
                  <a:schemeClr val="bg2"/>
                </a:solidFill>
                <a:latin typeface="David" panose="020E0502060401010101" pitchFamily="34" charset="-79"/>
                <a:cs typeface="David" panose="020E0502060401010101" pitchFamily="34" charset="-79"/>
              </a:rPr>
              <a:t>"השיטה לעשות את התורה לחלקים שונים, הוראה באיסור והיתר - חלק א', והוראה בשוק החיים - חלק שני, להיות נכנעים להוראת חכמי הדור בחלק הראשון ולהשאיר לחופש בחירתם בחלק השני, </a:t>
            </a:r>
            <a:r>
              <a:rPr lang="he-IL" sz="3000" b="1" dirty="0">
                <a:solidFill>
                  <a:srgbClr val="FFFF00"/>
                </a:solidFill>
                <a:latin typeface="David" panose="020E0502060401010101" pitchFamily="34" charset="-79"/>
                <a:cs typeface="David" panose="020E0502060401010101" pitchFamily="34" charset="-79"/>
              </a:rPr>
              <a:t>היא השיטה הישנה של המינים בירידת היהדות באשכנז</a:t>
            </a:r>
            <a:r>
              <a:rPr lang="he-IL" sz="3000" dirty="0">
                <a:solidFill>
                  <a:schemeClr val="bg2"/>
                </a:solidFill>
                <a:latin typeface="David" panose="020E0502060401010101" pitchFamily="34" charset="-79"/>
                <a:cs typeface="David" panose="020E0502060401010101" pitchFamily="34" charset="-79"/>
              </a:rPr>
              <a:t>, אשר הדיחו את עם ישראל עד שיתערב בגויים ולא נשארו לפלטה".</a:t>
            </a:r>
            <a:endParaRPr lang="en-US" sz="3000" dirty="0">
              <a:solidFill>
                <a:schemeClr val="bg2"/>
              </a:solidFill>
              <a:latin typeface="David" panose="020E0502060401010101" pitchFamily="34" charset="-79"/>
              <a:cs typeface="David" panose="020E0502060401010101" pitchFamily="34" charset="-79"/>
            </a:endParaRPr>
          </a:p>
          <a:p>
            <a:pPr algn="l"/>
            <a:endParaRPr lang="he-IL" sz="2000" dirty="0">
              <a:solidFill>
                <a:schemeClr val="bg2"/>
              </a:solidFill>
              <a:latin typeface="David" panose="020E0502060401010101" pitchFamily="34" charset="-79"/>
              <a:cs typeface="David" panose="020E0502060401010101" pitchFamily="34" charset="-79"/>
            </a:endParaRPr>
          </a:p>
          <a:p>
            <a:pPr algn="l"/>
            <a:r>
              <a:rPr lang="he-IL" sz="2000" dirty="0">
                <a:solidFill>
                  <a:schemeClr val="bg2"/>
                </a:solidFill>
                <a:latin typeface="David" panose="020E0502060401010101" pitchFamily="34" charset="-79"/>
                <a:cs typeface="David" panose="020E0502060401010101" pitchFamily="34" charset="-79"/>
              </a:rPr>
              <a:t>חזון </a:t>
            </a:r>
            <a:r>
              <a:rPr lang="he-IL" sz="2000" dirty="0" err="1">
                <a:solidFill>
                  <a:schemeClr val="bg2"/>
                </a:solidFill>
                <a:latin typeface="David" panose="020E0502060401010101" pitchFamily="34" charset="-79"/>
                <a:cs typeface="David" panose="020E0502060401010101" pitchFamily="34" charset="-79"/>
              </a:rPr>
              <a:t>אי"ש</a:t>
            </a:r>
            <a:r>
              <a:rPr lang="he-IL" sz="2000" dirty="0">
                <a:solidFill>
                  <a:schemeClr val="bg2"/>
                </a:solidFill>
                <a:latin typeface="David" panose="020E0502060401010101" pitchFamily="34" charset="-79"/>
                <a:cs typeface="David" panose="020E0502060401010101" pitchFamily="34" charset="-79"/>
              </a:rPr>
              <a:t>, קובץ אגרות, חלק ג', אגרת צ"ב</a:t>
            </a:r>
            <a:endParaRPr lang="en-US" sz="2000" dirty="0">
              <a:solidFill>
                <a:schemeClr val="bg2"/>
              </a:solidFill>
              <a:latin typeface="David" panose="020E0502060401010101" pitchFamily="34" charset="-79"/>
              <a:cs typeface="David" panose="020E0502060401010101" pitchFamily="34" charset="-79"/>
            </a:endParaRPr>
          </a:p>
          <a:p>
            <a:pPr algn="l"/>
            <a:endParaRPr lang="en-US" sz="2000" dirty="0">
              <a:solidFill>
                <a:schemeClr val="bg2"/>
              </a:solidFill>
              <a:latin typeface="avivbold" pitchFamily="2" charset="-79"/>
              <a:cs typeface="AmeraldLight" pitchFamily="2" charset="-79"/>
            </a:endParaRPr>
          </a:p>
          <a:p>
            <a:pPr lvl="0">
              <a:lnSpc>
                <a:spcPct val="150000"/>
              </a:lnSpc>
            </a:pPr>
            <a:endParaRPr lang="en-US" sz="2600" dirty="0">
              <a:solidFill>
                <a:schemeClr val="bg2"/>
              </a:solidFill>
              <a:latin typeface="avivbold" pitchFamily="2" charset="-79"/>
              <a:cs typeface="AmeraldLight" pitchFamily="2" charset="-79"/>
            </a:endParaRPr>
          </a:p>
          <a:p>
            <a:endParaRPr lang="he-IL" sz="2600" dirty="0">
              <a:solidFill>
                <a:schemeClr val="bg2"/>
              </a:solidFill>
              <a:latin typeface="avivbold" pitchFamily="2" charset="-79"/>
              <a:cs typeface="AmeraldLight" pitchFamily="2" charset="-79"/>
            </a:endParaRPr>
          </a:p>
        </p:txBody>
      </p:sp>
    </p:spTree>
    <p:extLst>
      <p:ext uri="{BB962C8B-B14F-4D97-AF65-F5344CB8AC3E}">
        <p14:creationId xmlns:p14="http://schemas.microsoft.com/office/powerpoint/2010/main" val="241365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u="sng" dirty="0">
                <a:solidFill>
                  <a:schemeClr val="bg1"/>
                </a:solidFill>
                <a:latin typeface="David" panose="020E0502060401010101" pitchFamily="34" charset="-79"/>
                <a:cs typeface="David" panose="020E0502060401010101" pitchFamily="34" charset="-79"/>
              </a:rPr>
              <a:t>קראו את הקטע וענו על השאלות שאחריו</a:t>
            </a:r>
            <a:r>
              <a:rPr lang="he-IL" sz="2000" dirty="0">
                <a:solidFill>
                  <a:schemeClr val="bg1"/>
                </a:solidFill>
                <a:latin typeface="David" panose="020E0502060401010101" pitchFamily="34" charset="-79"/>
                <a:cs typeface="David" panose="020E0502060401010101" pitchFamily="34" charset="-79"/>
              </a:rPr>
              <a:t>:</a:t>
            </a:r>
          </a:p>
          <a:p>
            <a:r>
              <a:rPr lang="he-IL" sz="2000" dirty="0">
                <a:solidFill>
                  <a:schemeClr val="bg1"/>
                </a:solidFill>
                <a:latin typeface="David" panose="020E0502060401010101" pitchFamily="34" charset="-79"/>
                <a:cs typeface="David" panose="020E0502060401010101" pitchFamily="34" charset="-79"/>
              </a:rPr>
              <a:t>צפון קוריאה ידועה כמדינה שהיד קלה על ההדק בכל הקשור להוצאת בכירים להורג, </a:t>
            </a:r>
          </a:p>
          <a:p>
            <a:r>
              <a:rPr lang="he-IL" sz="2000" dirty="0">
                <a:solidFill>
                  <a:schemeClr val="bg1"/>
                </a:solidFill>
                <a:latin typeface="David" panose="020E0502060401010101" pitchFamily="34" charset="-79"/>
                <a:cs typeface="David" panose="020E0502060401010101" pitchFamily="34" charset="-79"/>
              </a:rPr>
              <a:t>אחד מהם הוצא להורג בעבר כיוון שנרדם באמצע טקס רשמי. השבוע נתפס בעדשת המצלמה המנהיג עצמו כשהוא נרדם בכינוס מפלגתי.</a:t>
            </a:r>
          </a:p>
          <a:p>
            <a:r>
              <a:rPr lang="he-IL" sz="2000" dirty="0">
                <a:solidFill>
                  <a:schemeClr val="bg1"/>
                </a:solidFill>
                <a:latin typeface="David" panose="020E0502060401010101" pitchFamily="34" charset="-79"/>
                <a:cs typeface="David" panose="020E0502060401010101" pitchFamily="34" charset="-79"/>
              </a:rPr>
              <a:t>רודן צפון קוריאה קים </a:t>
            </a:r>
            <a:r>
              <a:rPr lang="he-IL" sz="2000" dirty="0" err="1">
                <a:solidFill>
                  <a:schemeClr val="bg1"/>
                </a:solidFill>
                <a:latin typeface="David" panose="020E0502060401010101" pitchFamily="34" charset="-79"/>
                <a:cs typeface="David" panose="020E0502060401010101" pitchFamily="34" charset="-79"/>
              </a:rPr>
              <a:t>ג'ונג</a:t>
            </a:r>
            <a:r>
              <a:rPr lang="he-IL" sz="2000" dirty="0">
                <a:solidFill>
                  <a:schemeClr val="bg1"/>
                </a:solidFill>
                <a:latin typeface="David" panose="020E0502060401010101" pitchFamily="34" charset="-79"/>
                <a:cs typeface="David" panose="020E0502060401010101" pitchFamily="34" charset="-79"/>
              </a:rPr>
              <a:t> און, תועד בשבוע שעבר כשהוא מנמנם באסיפת המפלגה היחידה שיש במדינה, ....בעבר הוא הוציא להורג גנרל בכיר על כך שנרדם בעיצומו של טקס. </a:t>
            </a:r>
          </a:p>
          <a:p>
            <a:r>
              <a:rPr lang="he-IL" sz="2000" dirty="0">
                <a:solidFill>
                  <a:schemeClr val="bg1"/>
                </a:solidFill>
                <a:latin typeface="David" panose="020E0502060401010101" pitchFamily="34" charset="-79"/>
                <a:cs typeface="David" panose="020E0502060401010101" pitchFamily="34" charset="-79"/>
              </a:rPr>
              <a:t>...העונש מגיע לבכירים שנרדמים באירועים פומביים. הירדמות בזמן הלא נכון או אי-מתן מספיק תשואות היכן שנדרש - הם עילה לעונש מוות, כך על פי עדויות של עריקים צפון קוריאנים שהצליחו להימלט מהמדינה.</a:t>
            </a:r>
          </a:p>
          <a:p>
            <a:endParaRPr lang="he-IL" sz="2000" dirty="0">
              <a:solidFill>
                <a:schemeClr val="bg1"/>
              </a:solidFill>
              <a:latin typeface="David" panose="020E0502060401010101" pitchFamily="34" charset="-79"/>
              <a:cs typeface="David" panose="020E0502060401010101" pitchFamily="34" charset="-79"/>
            </a:endParaRPr>
          </a:p>
          <a:p>
            <a:pPr marL="457200" indent="-457200">
              <a:buAutoNum type="arabicPeriod"/>
            </a:pPr>
            <a:r>
              <a:rPr lang="he-IL" sz="2000" u="sng" dirty="0">
                <a:solidFill>
                  <a:schemeClr val="bg1"/>
                </a:solidFill>
                <a:latin typeface="David" panose="020E0502060401010101" pitchFamily="34" charset="-79"/>
                <a:cs typeface="David" panose="020E0502060401010101" pitchFamily="34" charset="-79"/>
              </a:rPr>
              <a:t>הסבירו</a:t>
            </a:r>
            <a:r>
              <a:rPr lang="he-IL" sz="2000" dirty="0">
                <a:solidFill>
                  <a:schemeClr val="bg1"/>
                </a:solidFill>
                <a:latin typeface="David" panose="020E0502060401010101" pitchFamily="34" charset="-79"/>
                <a:cs typeface="David" panose="020E0502060401010101" pitchFamily="34" charset="-79"/>
              </a:rPr>
              <a:t> את התואר 'רודן' שהוצמד לשליט צפון קוריאה?</a:t>
            </a:r>
          </a:p>
          <a:p>
            <a:pPr marL="457200" indent="-457200">
              <a:buAutoNum type="arabicPeriod"/>
            </a:pPr>
            <a:r>
              <a:rPr lang="he-IL" sz="2000" dirty="0">
                <a:solidFill>
                  <a:schemeClr val="bg1"/>
                </a:solidFill>
                <a:latin typeface="David" panose="020E0502060401010101" pitchFamily="34" charset="-79"/>
                <a:cs typeface="David" panose="020E0502060401010101" pitchFamily="34" charset="-79"/>
              </a:rPr>
              <a:t>צפון קוריאה נחשבת לדיקטטורה. </a:t>
            </a:r>
            <a:r>
              <a:rPr lang="he-IL" sz="2000" u="sng" dirty="0">
                <a:solidFill>
                  <a:schemeClr val="bg1"/>
                </a:solidFill>
                <a:latin typeface="David" panose="020E0502060401010101" pitchFamily="34" charset="-79"/>
                <a:cs typeface="David" panose="020E0502060401010101" pitchFamily="34" charset="-79"/>
              </a:rPr>
              <a:t>הביאו שתי </a:t>
            </a:r>
            <a:r>
              <a:rPr lang="he-IL" sz="2000" dirty="0">
                <a:solidFill>
                  <a:schemeClr val="bg1"/>
                </a:solidFill>
                <a:latin typeface="David" panose="020E0502060401010101" pitchFamily="34" charset="-79"/>
                <a:cs typeface="David" panose="020E0502060401010101" pitchFamily="34" charset="-79"/>
              </a:rPr>
              <a:t>דוגמאות מהקטע שתומכות בהגדרה זו של צפון קוריאה.</a:t>
            </a:r>
          </a:p>
          <a:p>
            <a:endParaRPr lang="he-IL" sz="2000" dirty="0">
              <a:solidFill>
                <a:schemeClr val="bg1"/>
              </a:solidFil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משימה לתלמיד</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Tree>
    <p:extLst>
      <p:ext uri="{BB962C8B-B14F-4D97-AF65-F5344CB8AC3E}">
        <p14:creationId xmlns:p14="http://schemas.microsoft.com/office/powerpoint/2010/main" val="1195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954492"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b="1" dirty="0">
                <a:latin typeface="David" panose="020E0502060401010101" pitchFamily="34" charset="-79"/>
                <a:cs typeface="David" panose="020E0502060401010101" pitchFamily="34" charset="-79"/>
              </a:rPr>
              <a:t>דמוקרטיה והלכה</a:t>
            </a:r>
            <a:r>
              <a:rPr lang="he-IL" sz="2400" dirty="0">
                <a:latin typeface="David" panose="020E0502060401010101" pitchFamily="34" charset="-79"/>
                <a:cs typeface="David" panose="020E0502060401010101" pitchFamily="34" charset="-79"/>
              </a:rPr>
              <a:t>:</a:t>
            </a:r>
          </a:p>
          <a:p>
            <a:endParaRPr lang="he-IL" sz="2400" dirty="0">
              <a:latin typeface="David" panose="020E0502060401010101" pitchFamily="34" charset="-79"/>
              <a:cs typeface="David" panose="020E0502060401010101" pitchFamily="34" charset="-79"/>
            </a:endParaRPr>
          </a:p>
          <a:p>
            <a:pPr>
              <a:lnSpc>
                <a:spcPct val="150000"/>
              </a:lnSpc>
            </a:pPr>
            <a:r>
              <a:rPr lang="he-IL" sz="2400" dirty="0">
                <a:latin typeface="David" panose="020E0502060401010101" pitchFamily="34" charset="-79"/>
                <a:cs typeface="David" panose="020E0502060401010101" pitchFamily="34" charset="-79"/>
              </a:rPr>
              <a:t>1. הסבירו את ההקשר שרואה הרב </a:t>
            </a:r>
            <a:r>
              <a:rPr lang="he-IL" sz="2400" dirty="0" err="1">
                <a:latin typeface="David" panose="020E0502060401010101" pitchFamily="34" charset="-79"/>
                <a:cs typeface="David" panose="020E0502060401010101" pitchFamily="34" charset="-79"/>
              </a:rPr>
              <a:t>וולדנברג</a:t>
            </a:r>
            <a:r>
              <a:rPr lang="he-IL" sz="2400" dirty="0">
                <a:latin typeface="David" panose="020E0502060401010101" pitchFamily="34" charset="-79"/>
                <a:cs typeface="David" panose="020E0502060401010101" pitchFamily="34" charset="-79"/>
              </a:rPr>
              <a:t> בין השיטה הדמוקרטית לבין החשש כי 'באין חזון יפרע עם'.</a:t>
            </a:r>
          </a:p>
          <a:p>
            <a:pPr>
              <a:lnSpc>
                <a:spcPct val="150000"/>
              </a:lnSpc>
            </a:pPr>
            <a:r>
              <a:rPr lang="he-IL" sz="2400" dirty="0">
                <a:latin typeface="David" panose="020E0502060401010101" pitchFamily="34" charset="-79"/>
                <a:cs typeface="David" panose="020E0502060401010101" pitchFamily="34" charset="-79"/>
              </a:rPr>
              <a:t>2. החזון אי"ש כותב כי לדעת תורה יש דעה בכל תחומי החיים.</a:t>
            </a:r>
          </a:p>
          <a:p>
            <a:pPr>
              <a:lnSpc>
                <a:spcPct val="150000"/>
              </a:lnSpc>
            </a:pPr>
            <a:r>
              <a:rPr lang="he-IL" sz="2400" dirty="0">
                <a:latin typeface="David" panose="020E0502060401010101" pitchFamily="34" charset="-79"/>
                <a:cs typeface="David" panose="020E0502060401010101" pitchFamily="34" charset="-79"/>
              </a:rPr>
              <a:t>    מדוע השיטה הדמוקרטית מתנגשת לעתים עם קביעה זו?  </a:t>
            </a: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משימה לתלמיד</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Tree>
    <p:extLst>
      <p:ext uri="{BB962C8B-B14F-4D97-AF65-F5344CB8AC3E}">
        <p14:creationId xmlns:p14="http://schemas.microsoft.com/office/powerpoint/2010/main" val="33000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Text Placeholder 1">
            <a:extLst>
              <a:ext uri="{FF2B5EF4-FFF2-40B4-BE49-F238E27FC236}">
                <a16:creationId xmlns:a16="http://schemas.microsoft.com/office/drawing/2014/main" id="{12874761-6EDB-5D40-A79B-9C82F478C33E}"/>
              </a:ext>
            </a:extLst>
          </p:cNvPr>
          <p:cNvSpPr txBox="1">
            <a:spLocks/>
          </p:cNvSpPr>
          <p:nvPr/>
        </p:nvSpPr>
        <p:spPr>
          <a:xfrm>
            <a:off x="2727964" y="4331963"/>
            <a:ext cx="6704013" cy="3858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3200" b="1" dirty="0">
                <a:solidFill>
                  <a:srgbClr val="002060"/>
                </a:solidFill>
                <a:latin typeface="David" panose="020E0502060401010101" pitchFamily="34" charset="-79"/>
                <a:cs typeface="David" panose="020E0502060401010101" pitchFamily="34" charset="-79"/>
                <a:sym typeface="Calibri"/>
              </a:rPr>
              <a:t>עם המורה: אוריאל </a:t>
            </a:r>
            <a:r>
              <a:rPr lang="he-IL" sz="3200" b="1" dirty="0" err="1">
                <a:solidFill>
                  <a:srgbClr val="002060"/>
                </a:solidFill>
                <a:latin typeface="David" panose="020E0502060401010101" pitchFamily="34" charset="-79"/>
                <a:cs typeface="David" panose="020E0502060401010101" pitchFamily="34" charset="-79"/>
                <a:sym typeface="Calibri"/>
              </a:rPr>
              <a:t>שמידוב</a:t>
            </a:r>
            <a:endParaRPr lang="he-IL" sz="3200" b="1" dirty="0">
              <a:solidFill>
                <a:srgbClr val="002060"/>
              </a:solidFill>
              <a:latin typeface="David" panose="020E0502060401010101" pitchFamily="34" charset="-79"/>
              <a:cs typeface="David" panose="020E0502060401010101" pitchFamily="34" charset="-79"/>
              <a:sym typeface="Calibri"/>
            </a:endParaRPr>
          </a:p>
        </p:txBody>
      </p:sp>
      <p:sp>
        <p:nvSpPr>
          <p:cNvPr id="8" name="Google Shape;238;p5"/>
          <p:cNvSpPr txBox="1">
            <a:spLocks/>
          </p:cNvSpPr>
          <p:nvPr/>
        </p:nvSpPr>
        <p:spPr>
          <a:xfrm>
            <a:off x="1590261" y="2048429"/>
            <a:ext cx="9014789"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ED7D31"/>
              </a:buClr>
            </a:pPr>
            <a:r>
              <a:rPr lang="he-IL" sz="5400" b="1" dirty="0">
                <a:solidFill>
                  <a:srgbClr val="002060"/>
                </a:solidFill>
                <a:latin typeface="David" panose="020E0502060401010101" pitchFamily="34" charset="-79"/>
                <a:cs typeface="David" panose="020E0502060401010101" pitchFamily="34" charset="-79"/>
              </a:rPr>
              <a:t>שיעור באזרחות לכיתות י"א-י"ב</a:t>
            </a:r>
          </a:p>
        </p:txBody>
      </p:sp>
      <p:sp>
        <p:nvSpPr>
          <p:cNvPr id="7" name="Google Shape;239;p5"/>
          <p:cNvSpPr txBox="1">
            <a:spLocks/>
          </p:cNvSpPr>
          <p:nvPr/>
        </p:nvSpPr>
        <p:spPr>
          <a:xfrm>
            <a:off x="1279697" y="3140713"/>
            <a:ext cx="9600545" cy="4117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2400" b="1" dirty="0">
                <a:solidFill>
                  <a:srgbClr val="002060"/>
                </a:solidFill>
                <a:latin typeface="David" panose="020E0502060401010101" pitchFamily="34" charset="-79"/>
                <a:cs typeface="David" panose="020E0502060401010101" pitchFamily="34" charset="-79"/>
              </a:rPr>
              <a:t>נושא השיעור: סוגי ממשלים ויחס היהדות לדמוקרטיה</a:t>
            </a:r>
          </a:p>
        </p:txBody>
      </p:sp>
    </p:spTree>
    <p:extLst>
      <p:ext uri="{BB962C8B-B14F-4D97-AF65-F5344CB8AC3E}">
        <p14:creationId xmlns:p14="http://schemas.microsoft.com/office/powerpoint/2010/main" val="25565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0" name="תמונה 29" descr="http://elyon1.court.gov.il/heb/img/siyur/hazer1.jpg"/>
          <p:cNvPicPr/>
          <p:nvPr/>
        </p:nvPicPr>
        <p:blipFill>
          <a:blip r:embed="rId3">
            <a:extLst>
              <a:ext uri="{28A0092B-C50C-407E-A947-70E740481C1C}">
                <a14:useLocalDpi xmlns:a14="http://schemas.microsoft.com/office/drawing/2010/main" val="0"/>
              </a:ext>
            </a:extLst>
          </a:blip>
          <a:srcRect/>
          <a:stretch>
            <a:fillRect/>
          </a:stretch>
        </p:blipFill>
        <p:spPr bwMode="auto">
          <a:xfrm>
            <a:off x="5910943" y="2538678"/>
            <a:ext cx="2977075" cy="3165435"/>
          </a:xfrm>
          <a:prstGeom prst="rect">
            <a:avLst/>
          </a:prstGeom>
          <a:noFill/>
          <a:ln>
            <a:noFill/>
          </a:ln>
        </p:spPr>
      </p:pic>
      <p:pic>
        <p:nvPicPr>
          <p:cNvPr id="29" name="תמונה 28" descr="http://upload.wikimedia.org/wikipedia/commons/f/f6/Knesset_building_(edit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773" y="602291"/>
            <a:ext cx="4545545" cy="2533344"/>
          </a:xfrm>
          <a:prstGeom prst="rect">
            <a:avLst/>
          </a:prstGeom>
          <a:noFill/>
          <a:ln>
            <a:noFill/>
          </a:ln>
        </p:spPr>
      </p:pic>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מלבן 3"/>
          <p:cNvSpPr/>
          <p:nvPr/>
        </p:nvSpPr>
        <p:spPr>
          <a:xfrm>
            <a:off x="1036300" y="14532"/>
            <a:ext cx="2547492" cy="646331"/>
          </a:xfrm>
          <a:prstGeom prst="rect">
            <a:avLst/>
          </a:prstGeom>
        </p:spPr>
        <p:txBody>
          <a:bodyPr wrap="none">
            <a:spAutoFit/>
          </a:bodyPr>
          <a:lstStyle/>
          <a:p>
            <a:pPr algn="l"/>
            <a:r>
              <a:rPr lang="he-IL" sz="3600" b="1" dirty="0">
                <a:solidFill>
                  <a:srgbClr val="00CC00"/>
                </a:solidFill>
                <a:latin typeface="David" panose="020E0502060401010101" pitchFamily="34" charset="-79"/>
                <a:cs typeface="David" panose="020E0502060401010101" pitchFamily="34" charset="-79"/>
              </a:rPr>
              <a:t>נושאי המפגש</a:t>
            </a:r>
            <a:endParaRPr lang="en-US" sz="3600" b="1" dirty="0">
              <a:solidFill>
                <a:srgbClr val="00CC00"/>
              </a:solidFill>
              <a:latin typeface="David" panose="020E0502060401010101" pitchFamily="34" charset="-79"/>
              <a:cs typeface="David" panose="020E0502060401010101" pitchFamily="34" charset="-79"/>
            </a:endParaRPr>
          </a:p>
        </p:txBody>
      </p:sp>
      <p:pic>
        <p:nvPicPr>
          <p:cNvPr id="23" name="מציין מיקום תוכן 12" descr="http://upload.wikimedia.org/wikipedia/commons/thumb/b/ba/Parthenon.jpg/400px-Parthenon.jpg"/>
          <p:cNvPicPr>
            <a:picLocks noGrp="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320674" y="602291"/>
            <a:ext cx="3996399" cy="2402165"/>
          </a:xfrm>
          <a:prstGeom prst="rect">
            <a:avLst/>
          </a:prstGeom>
          <a:noFill/>
          <a:ln>
            <a:noFill/>
          </a:ln>
        </p:spPr>
      </p:pic>
      <p:pic>
        <p:nvPicPr>
          <p:cNvPr id="22" name="תמונה 21" descr="http://www.iba.org.il/media/pictures/P243243.jpg"/>
          <p:cNvPicPr/>
          <p:nvPr/>
        </p:nvPicPr>
        <p:blipFill>
          <a:blip r:embed="rId6">
            <a:extLst>
              <a:ext uri="{28A0092B-C50C-407E-A947-70E740481C1C}">
                <a14:useLocalDpi xmlns:a14="http://schemas.microsoft.com/office/drawing/2010/main" val="0"/>
              </a:ext>
            </a:extLst>
          </a:blip>
          <a:srcRect/>
          <a:stretch>
            <a:fillRect/>
          </a:stretch>
        </p:blipFill>
        <p:spPr bwMode="auto">
          <a:xfrm>
            <a:off x="2888319" y="2242458"/>
            <a:ext cx="3022624" cy="3461656"/>
          </a:xfrm>
          <a:prstGeom prst="rect">
            <a:avLst/>
          </a:prstGeom>
          <a:noFill/>
          <a:ln>
            <a:noFill/>
          </a:ln>
        </p:spPr>
      </p:pic>
      <p:pic>
        <p:nvPicPr>
          <p:cNvPr id="25" name="תמונה 24" descr="http://f.nanafiles.co.il/upload/Xternal/IsraBlog/33/09/56/560933/posts/17682008.jpg"/>
          <p:cNvPicPr/>
          <p:nvPr/>
        </p:nvPicPr>
        <p:blipFill>
          <a:blip r:embed="rId7">
            <a:extLst>
              <a:ext uri="{28A0092B-C50C-407E-A947-70E740481C1C}">
                <a14:useLocalDpi xmlns:a14="http://schemas.microsoft.com/office/drawing/2010/main" val="0"/>
              </a:ext>
            </a:extLst>
          </a:blip>
          <a:srcRect/>
          <a:stretch>
            <a:fillRect/>
          </a:stretch>
        </p:blipFill>
        <p:spPr bwMode="auto">
          <a:xfrm>
            <a:off x="333375" y="2509540"/>
            <a:ext cx="2779939" cy="3356992"/>
          </a:xfrm>
          <a:prstGeom prst="rect">
            <a:avLst/>
          </a:prstGeom>
          <a:noFill/>
          <a:ln>
            <a:noFill/>
          </a:ln>
        </p:spPr>
      </p:pic>
      <p:sp>
        <p:nvSpPr>
          <p:cNvPr id="26" name="TextBox 25"/>
          <p:cNvSpPr txBox="1"/>
          <p:nvPr/>
        </p:nvSpPr>
        <p:spPr>
          <a:xfrm>
            <a:off x="765146" y="1236087"/>
            <a:ext cx="7488832"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צורות שלטון</a:t>
            </a:r>
          </a:p>
        </p:txBody>
      </p:sp>
      <p:sp>
        <p:nvSpPr>
          <p:cNvPr id="27" name="TextBox 26"/>
          <p:cNvSpPr txBox="1"/>
          <p:nvPr/>
        </p:nvSpPr>
        <p:spPr>
          <a:xfrm>
            <a:off x="765146" y="2660836"/>
            <a:ext cx="7488832"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הרעיון הדמוקרטי</a:t>
            </a:r>
          </a:p>
        </p:txBody>
      </p:sp>
      <p:sp>
        <p:nvSpPr>
          <p:cNvPr id="28" name="TextBox 27"/>
          <p:cNvSpPr txBox="1"/>
          <p:nvPr/>
        </p:nvSpPr>
        <p:spPr>
          <a:xfrm>
            <a:off x="736048" y="4085585"/>
            <a:ext cx="7488832"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יחס היהדות לדמוקרטיה</a:t>
            </a:r>
          </a:p>
        </p:txBody>
      </p:sp>
    </p:spTree>
    <p:extLst>
      <p:ext uri="{BB962C8B-B14F-4D97-AF65-F5344CB8AC3E}">
        <p14:creationId xmlns:p14="http://schemas.microsoft.com/office/powerpoint/2010/main" val="30019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1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63118" y="666130"/>
            <a:ext cx="8307782" cy="5056459"/>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33" name="TextBox 32"/>
          <p:cNvSpPr txBox="1"/>
          <p:nvPr/>
        </p:nvSpPr>
        <p:spPr>
          <a:xfrm>
            <a:off x="1899320" y="1004889"/>
            <a:ext cx="5130316" cy="1024768"/>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David" panose="020E0502060401010101" pitchFamily="34" charset="-79"/>
                <a:cs typeface="David" panose="020E0502060401010101" pitchFamily="34" charset="-79"/>
              </a:rPr>
              <a:t>מונרכיה </a:t>
            </a:r>
          </a:p>
          <a:p>
            <a:pPr algn="ctr">
              <a:lnSpc>
                <a:spcPts val="2500"/>
              </a:lnSpc>
            </a:pPr>
            <a:r>
              <a:rPr lang="he-IL" sz="3000" dirty="0">
                <a:latin typeface="David" panose="020E0502060401010101" pitchFamily="34" charset="-79"/>
                <a:cs typeface="David" panose="020E0502060401010101" pitchFamily="34" charset="-79"/>
              </a:rPr>
              <a:t>שלטון מלוכני</a:t>
            </a:r>
            <a:endParaRPr lang="en-US" sz="3000" dirty="0">
              <a:latin typeface="David" panose="020E0502060401010101" pitchFamily="34" charset="-79"/>
              <a:cs typeface="David" panose="020E0502060401010101" pitchFamily="34" charset="-79"/>
            </a:endParaRPr>
          </a:p>
        </p:txBody>
      </p:sp>
      <p:sp>
        <p:nvSpPr>
          <p:cNvPr id="34" name="TextBox 33"/>
          <p:cNvSpPr txBox="1"/>
          <p:nvPr/>
        </p:nvSpPr>
        <p:spPr>
          <a:xfrm>
            <a:off x="1899320" y="2671617"/>
            <a:ext cx="5130316" cy="1024768"/>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David" panose="020E0502060401010101" pitchFamily="34" charset="-79"/>
                <a:cs typeface="David" panose="020E0502060401010101" pitchFamily="34" charset="-79"/>
              </a:rPr>
              <a:t>דיקטטורה </a:t>
            </a:r>
          </a:p>
          <a:p>
            <a:pPr algn="ctr">
              <a:lnSpc>
                <a:spcPts val="2500"/>
              </a:lnSpc>
            </a:pPr>
            <a:r>
              <a:rPr lang="he-IL" sz="3000" dirty="0">
                <a:latin typeface="David" panose="020E0502060401010101" pitchFamily="34" charset="-79"/>
                <a:cs typeface="David" panose="020E0502060401010101" pitchFamily="34" charset="-79"/>
              </a:rPr>
              <a:t>שלטון יחיד</a:t>
            </a:r>
            <a:endParaRPr lang="en-US" sz="3000" dirty="0">
              <a:latin typeface="David" panose="020E0502060401010101" pitchFamily="34" charset="-79"/>
              <a:cs typeface="David" panose="020E0502060401010101" pitchFamily="34" charset="-79"/>
            </a:endParaRPr>
          </a:p>
        </p:txBody>
      </p:sp>
      <p:sp>
        <p:nvSpPr>
          <p:cNvPr id="35" name="TextBox 34"/>
          <p:cNvSpPr txBox="1"/>
          <p:nvPr/>
        </p:nvSpPr>
        <p:spPr>
          <a:xfrm>
            <a:off x="1899320" y="4374911"/>
            <a:ext cx="5130316" cy="1024768"/>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David" panose="020E0502060401010101" pitchFamily="34" charset="-79"/>
                <a:cs typeface="David" panose="020E0502060401010101" pitchFamily="34" charset="-79"/>
              </a:rPr>
              <a:t>דמוקרטיה </a:t>
            </a:r>
          </a:p>
          <a:p>
            <a:pPr algn="ctr">
              <a:lnSpc>
                <a:spcPts val="2500"/>
              </a:lnSpc>
            </a:pPr>
            <a:r>
              <a:rPr lang="he-IL" sz="3000" dirty="0">
                <a:latin typeface="David" panose="020E0502060401010101" pitchFamily="34" charset="-79"/>
                <a:cs typeface="David" panose="020E0502060401010101" pitchFamily="34" charset="-79"/>
              </a:rPr>
              <a:t>שלטון העם</a:t>
            </a:r>
            <a:endParaRPr lang="en-US" sz="3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418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446491"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TextBox 8"/>
          <p:cNvSpPr txBox="1"/>
          <p:nvPr/>
        </p:nvSpPr>
        <p:spPr>
          <a:xfrm>
            <a:off x="1746920" y="1065932"/>
            <a:ext cx="5130316" cy="1024768"/>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David" panose="020E0502060401010101" pitchFamily="34" charset="-79"/>
                <a:cs typeface="David" panose="020E0502060401010101" pitchFamily="34" charset="-79"/>
              </a:rPr>
              <a:t>מונרכיה </a:t>
            </a:r>
          </a:p>
          <a:p>
            <a:pPr algn="ctr">
              <a:lnSpc>
                <a:spcPts val="2500"/>
              </a:lnSpc>
            </a:pPr>
            <a:r>
              <a:rPr lang="he-IL" sz="3000" dirty="0">
                <a:latin typeface="David" panose="020E0502060401010101" pitchFamily="34" charset="-79"/>
                <a:cs typeface="David" panose="020E0502060401010101" pitchFamily="34" charset="-79"/>
              </a:rPr>
              <a:t>שלטון מלוכני</a:t>
            </a:r>
            <a:endParaRPr lang="en-US" sz="3000" dirty="0">
              <a:latin typeface="David" panose="020E0502060401010101" pitchFamily="34" charset="-79"/>
              <a:cs typeface="David" panose="020E0502060401010101" pitchFamily="34" charset="-79"/>
            </a:endParaRPr>
          </a:p>
        </p:txBody>
      </p:sp>
      <p:sp>
        <p:nvSpPr>
          <p:cNvPr id="10" name="TextBox 9"/>
          <p:cNvSpPr txBox="1"/>
          <p:nvPr/>
        </p:nvSpPr>
        <p:spPr>
          <a:xfrm>
            <a:off x="5995392" y="3504608"/>
            <a:ext cx="2376264" cy="1449756"/>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3500"/>
              </a:lnSpc>
            </a:pPr>
            <a:endParaRPr lang="he-IL" sz="3200" dirty="0">
              <a:latin typeface="David" panose="020E0502060401010101" pitchFamily="34" charset="-79"/>
              <a:cs typeface="David" panose="020E0502060401010101" pitchFamily="34" charset="-79"/>
            </a:endParaRPr>
          </a:p>
          <a:p>
            <a:pPr algn="ctr">
              <a:lnSpc>
                <a:spcPts val="3500"/>
              </a:lnSpc>
            </a:pPr>
            <a:r>
              <a:rPr lang="he-IL" sz="4400" b="1" dirty="0">
                <a:latin typeface="David" panose="020E0502060401010101" pitchFamily="34" charset="-79"/>
                <a:cs typeface="David" panose="020E0502060401010101" pitchFamily="34" charset="-79"/>
              </a:rPr>
              <a:t>אבסולוטי</a:t>
            </a:r>
          </a:p>
          <a:p>
            <a:pPr algn="ctr">
              <a:lnSpc>
                <a:spcPts val="3500"/>
              </a:lnSpc>
            </a:pPr>
            <a:endParaRPr lang="he-IL" sz="3200" dirty="0">
              <a:latin typeface="David" panose="020E0502060401010101" pitchFamily="34" charset="-79"/>
              <a:cs typeface="David" panose="020E0502060401010101" pitchFamily="34" charset="-79"/>
            </a:endParaRPr>
          </a:p>
        </p:txBody>
      </p:sp>
      <p:sp>
        <p:nvSpPr>
          <p:cNvPr id="11" name="TextBox 10"/>
          <p:cNvSpPr txBox="1"/>
          <p:nvPr/>
        </p:nvSpPr>
        <p:spPr>
          <a:xfrm>
            <a:off x="3145741" y="3504608"/>
            <a:ext cx="2376264" cy="1449756"/>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3500"/>
              </a:lnSpc>
            </a:pPr>
            <a:endParaRPr lang="he-IL" sz="3200" dirty="0">
              <a:latin typeface="David" panose="020E0502060401010101" pitchFamily="34" charset="-79"/>
              <a:cs typeface="David" panose="020E0502060401010101" pitchFamily="34" charset="-79"/>
            </a:endParaRPr>
          </a:p>
          <a:p>
            <a:pPr algn="ctr">
              <a:lnSpc>
                <a:spcPts val="3500"/>
              </a:lnSpc>
            </a:pPr>
            <a:r>
              <a:rPr lang="he-IL" sz="4400" b="1" dirty="0">
                <a:latin typeface="David" panose="020E0502060401010101" pitchFamily="34" charset="-79"/>
                <a:cs typeface="David" panose="020E0502060401010101" pitchFamily="34" charset="-79"/>
              </a:rPr>
              <a:t>פרלמנטרי</a:t>
            </a:r>
          </a:p>
          <a:p>
            <a:pPr algn="ctr">
              <a:lnSpc>
                <a:spcPts val="3500"/>
              </a:lnSpc>
            </a:pPr>
            <a:endParaRPr lang="he-IL" sz="3200" dirty="0">
              <a:latin typeface="David" panose="020E0502060401010101" pitchFamily="34" charset="-79"/>
              <a:cs typeface="David" panose="020E0502060401010101" pitchFamily="34" charset="-79"/>
            </a:endParaRPr>
          </a:p>
        </p:txBody>
      </p:sp>
      <p:sp>
        <p:nvSpPr>
          <p:cNvPr id="13" name="TextBox 12"/>
          <p:cNvSpPr txBox="1"/>
          <p:nvPr/>
        </p:nvSpPr>
        <p:spPr>
          <a:xfrm>
            <a:off x="259106" y="3504608"/>
            <a:ext cx="2376264" cy="1449756"/>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3500"/>
              </a:lnSpc>
            </a:pPr>
            <a:endParaRPr lang="he-IL" sz="3200" dirty="0">
              <a:latin typeface="David" panose="020E0502060401010101" pitchFamily="34" charset="-79"/>
              <a:cs typeface="David" panose="020E0502060401010101" pitchFamily="34" charset="-79"/>
            </a:endParaRPr>
          </a:p>
          <a:p>
            <a:pPr algn="ctr">
              <a:lnSpc>
                <a:spcPts val="3500"/>
              </a:lnSpc>
            </a:pPr>
            <a:r>
              <a:rPr lang="he-IL" sz="4400" b="1" dirty="0">
                <a:latin typeface="David" panose="020E0502060401010101" pitchFamily="34" charset="-79"/>
                <a:cs typeface="David" panose="020E0502060401010101" pitchFamily="34" charset="-79"/>
              </a:rPr>
              <a:t>פורמאלי</a:t>
            </a:r>
          </a:p>
          <a:p>
            <a:pPr algn="ctr">
              <a:lnSpc>
                <a:spcPts val="3500"/>
              </a:lnSpc>
            </a:pPr>
            <a:endParaRPr lang="he-IL" sz="3200" dirty="0">
              <a:latin typeface="David" panose="020E0502060401010101" pitchFamily="34" charset="-79"/>
              <a:cs typeface="David" panose="020E0502060401010101" pitchFamily="34" charset="-79"/>
            </a:endParaRPr>
          </a:p>
        </p:txBody>
      </p:sp>
      <p:sp>
        <p:nvSpPr>
          <p:cNvPr id="14" name="חץ למטה 13"/>
          <p:cNvSpPr/>
          <p:nvPr/>
        </p:nvSpPr>
        <p:spPr>
          <a:xfrm>
            <a:off x="6787480" y="2290068"/>
            <a:ext cx="144016" cy="1008112"/>
          </a:xfrm>
          <a:prstGeom prst="downArrow">
            <a:avLst>
              <a:gd name="adj1" fmla="val 32562"/>
              <a:gd name="adj2" fmla="val 123260"/>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sp>
        <p:nvSpPr>
          <p:cNvPr id="15" name="חץ למטה 14"/>
          <p:cNvSpPr/>
          <p:nvPr/>
        </p:nvSpPr>
        <p:spPr>
          <a:xfrm>
            <a:off x="4267200" y="2290068"/>
            <a:ext cx="144016" cy="1008112"/>
          </a:xfrm>
          <a:prstGeom prst="downArrow">
            <a:avLst>
              <a:gd name="adj1" fmla="val 32562"/>
              <a:gd name="adj2" fmla="val 123260"/>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sp>
        <p:nvSpPr>
          <p:cNvPr id="16" name="חץ למטה 15"/>
          <p:cNvSpPr/>
          <p:nvPr/>
        </p:nvSpPr>
        <p:spPr>
          <a:xfrm>
            <a:off x="1700470" y="2290068"/>
            <a:ext cx="144016" cy="1008112"/>
          </a:xfrm>
          <a:prstGeom prst="downArrow">
            <a:avLst>
              <a:gd name="adj1" fmla="val 32562"/>
              <a:gd name="adj2" fmla="val 123260"/>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801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9" grpId="0" animBg="1"/>
      <p:bldP spid="10" grpId="0" animBg="1"/>
      <p:bldP spid="11"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446491"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17" name="TextBox 16"/>
          <p:cNvSpPr txBox="1"/>
          <p:nvPr/>
        </p:nvSpPr>
        <p:spPr>
          <a:xfrm>
            <a:off x="2699792" y="845592"/>
            <a:ext cx="3960440" cy="1218282"/>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endParaRPr lang="he-IL" sz="2400" dirty="0">
              <a:latin typeface="David" panose="020E0502060401010101" pitchFamily="34" charset="-79"/>
              <a:cs typeface="David" panose="020E0502060401010101" pitchFamily="34" charset="-79"/>
            </a:endParaRPr>
          </a:p>
          <a:p>
            <a:pPr algn="ctr">
              <a:lnSpc>
                <a:spcPts val="3500"/>
              </a:lnSpc>
            </a:pPr>
            <a:r>
              <a:rPr lang="he-IL" sz="4800" b="1" dirty="0">
                <a:latin typeface="David" panose="020E0502060401010101" pitchFamily="34" charset="-79"/>
                <a:cs typeface="David" panose="020E0502060401010101" pitchFamily="34" charset="-79"/>
              </a:rPr>
              <a:t>אבסולוטי</a:t>
            </a:r>
          </a:p>
          <a:p>
            <a:pPr algn="ctr"/>
            <a:endParaRPr lang="he-IL" sz="2000" dirty="0">
              <a:latin typeface="David" panose="020E0502060401010101" pitchFamily="34" charset="-79"/>
              <a:cs typeface="David" panose="020E0502060401010101" pitchFamily="34" charset="-79"/>
            </a:endParaRPr>
          </a:p>
        </p:txBody>
      </p:sp>
      <p:sp>
        <p:nvSpPr>
          <p:cNvPr id="18" name="TextBox 17"/>
          <p:cNvSpPr txBox="1"/>
          <p:nvPr/>
        </p:nvSpPr>
        <p:spPr>
          <a:xfrm>
            <a:off x="1241884" y="2141736"/>
            <a:ext cx="6660232" cy="584775"/>
          </a:xfrm>
          <a:prstGeom prst="rect">
            <a:avLst/>
          </a:prstGeom>
          <a:noFill/>
          <a:ln>
            <a:noFill/>
          </a:ln>
        </p:spPr>
        <p:txBody>
          <a:bodyPr wrap="square" rtlCol="1">
            <a:spAutoFit/>
          </a:bodyPr>
          <a:lstStyle/>
          <a:p>
            <a:pPr algn="ctr"/>
            <a:r>
              <a:rPr lang="he-IL" sz="3200" dirty="0">
                <a:solidFill>
                  <a:schemeClr val="bg2"/>
                </a:solidFill>
                <a:latin typeface="David" panose="020E0502060401010101" pitchFamily="34" charset="-79"/>
                <a:cs typeface="David" panose="020E0502060401010101" pitchFamily="34" charset="-79"/>
              </a:rPr>
              <a:t>המלך מרכז את כל סמכויות השלטון</a:t>
            </a:r>
          </a:p>
        </p:txBody>
      </p:sp>
      <p:sp>
        <p:nvSpPr>
          <p:cNvPr id="19" name="TextBox 18"/>
          <p:cNvSpPr txBox="1"/>
          <p:nvPr/>
        </p:nvSpPr>
        <p:spPr>
          <a:xfrm>
            <a:off x="1747156" y="5404210"/>
            <a:ext cx="1744724" cy="400110"/>
          </a:xfrm>
          <a:prstGeom prst="rect">
            <a:avLst/>
          </a:prstGeom>
          <a:noFill/>
          <a:ln>
            <a:noFill/>
          </a:ln>
        </p:spPr>
        <p:txBody>
          <a:bodyPr wrap="square" rtlCol="1">
            <a:spAutoFit/>
          </a:bodyPr>
          <a:lstStyle/>
          <a:p>
            <a:r>
              <a:rPr lang="he-IL" sz="2000" dirty="0">
                <a:solidFill>
                  <a:schemeClr val="bg2"/>
                </a:solidFill>
                <a:latin typeface="David" panose="020E0502060401010101" pitchFamily="34" charset="-79"/>
                <a:cs typeface="David" panose="020E0502060401010101" pitchFamily="34" charset="-79"/>
              </a:rPr>
              <a:t>מלך סעודיה</a:t>
            </a:r>
          </a:p>
        </p:txBody>
      </p:sp>
      <p:pic>
        <p:nvPicPr>
          <p:cNvPr id="20" name="Picture 3" descr="E:\backup\הורקנוס\משרד החינוך\מצגת דמוקרטיה לשיעור אזרחות\Abdullah_of_Saudi_Arabia.jpg"/>
          <p:cNvPicPr>
            <a:picLocks noChangeAspect="1" noChangeArrowheads="1"/>
          </p:cNvPicPr>
          <p:nvPr/>
        </p:nvPicPr>
        <p:blipFill>
          <a:blip r:embed="rId3" cstate="print"/>
          <a:srcRect/>
          <a:stretch>
            <a:fillRect/>
          </a:stretch>
        </p:blipFill>
        <p:spPr bwMode="auto">
          <a:xfrm>
            <a:off x="3563888" y="2933824"/>
            <a:ext cx="2073831" cy="259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21" name="מחבר ישר 20"/>
          <p:cNvCxnSpPr/>
          <p:nvPr/>
        </p:nvCxnSpPr>
        <p:spPr>
          <a:xfrm flipV="1">
            <a:off x="571500" y="5335612"/>
            <a:ext cx="2920380" cy="36488"/>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2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7"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446491"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2699792" y="883692"/>
            <a:ext cx="3889453" cy="1218282"/>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endParaRPr lang="he-IL" sz="2400" dirty="0">
              <a:latin typeface="David" panose="020E0502060401010101" pitchFamily="34" charset="-79"/>
              <a:cs typeface="David" panose="020E0502060401010101" pitchFamily="34" charset="-79"/>
            </a:endParaRPr>
          </a:p>
          <a:p>
            <a:pPr algn="ctr">
              <a:lnSpc>
                <a:spcPts val="3500"/>
              </a:lnSpc>
            </a:pPr>
            <a:r>
              <a:rPr lang="he-IL" sz="4800" b="1" dirty="0" err="1">
                <a:latin typeface="David" panose="020E0502060401010101" pitchFamily="34" charset="-79"/>
                <a:cs typeface="David" panose="020E0502060401010101" pitchFamily="34" charset="-79"/>
              </a:rPr>
              <a:t>פרלמנטרי</a:t>
            </a:r>
            <a:endParaRPr lang="he-IL" sz="4800" b="1" dirty="0">
              <a:latin typeface="David" panose="020E0502060401010101" pitchFamily="34" charset="-79"/>
              <a:cs typeface="David" panose="020E0502060401010101" pitchFamily="34" charset="-79"/>
            </a:endParaRPr>
          </a:p>
          <a:p>
            <a:pPr algn="ctr"/>
            <a:endParaRPr lang="he-IL" sz="2000" dirty="0">
              <a:latin typeface="David" panose="020E0502060401010101" pitchFamily="34" charset="-79"/>
              <a:cs typeface="David" panose="020E0502060401010101" pitchFamily="34" charset="-79"/>
            </a:endParaRPr>
          </a:p>
        </p:txBody>
      </p:sp>
      <p:sp>
        <p:nvSpPr>
          <p:cNvPr id="7" name="TextBox 6"/>
          <p:cNvSpPr txBox="1"/>
          <p:nvPr/>
        </p:nvSpPr>
        <p:spPr>
          <a:xfrm>
            <a:off x="1241884" y="2280770"/>
            <a:ext cx="6540854" cy="475130"/>
          </a:xfrm>
          <a:prstGeom prst="rect">
            <a:avLst/>
          </a:prstGeom>
          <a:noFill/>
          <a:ln>
            <a:noFill/>
          </a:ln>
        </p:spPr>
        <p:txBody>
          <a:bodyPr wrap="square" rtlCol="1">
            <a:spAutoFit/>
          </a:bodyPr>
          <a:lstStyle/>
          <a:p>
            <a:pPr algn="ctr">
              <a:lnSpc>
                <a:spcPts val="2700"/>
              </a:lnSpc>
            </a:pPr>
            <a:r>
              <a:rPr lang="he-IL" sz="3200" dirty="0">
                <a:solidFill>
                  <a:schemeClr val="bg2"/>
                </a:solidFill>
                <a:latin typeface="David" panose="020E0502060401010101" pitchFamily="34" charset="-79"/>
                <a:cs typeface="David" panose="020E0502060401010101" pitchFamily="34" charset="-79"/>
              </a:rPr>
              <a:t>המלך ממנה את ראש הממשלה </a:t>
            </a:r>
          </a:p>
        </p:txBody>
      </p:sp>
      <p:sp>
        <p:nvSpPr>
          <p:cNvPr id="8" name="TextBox 7"/>
          <p:cNvSpPr txBox="1"/>
          <p:nvPr/>
        </p:nvSpPr>
        <p:spPr>
          <a:xfrm>
            <a:off x="1619672" y="5240550"/>
            <a:ext cx="1713452" cy="400110"/>
          </a:xfrm>
          <a:prstGeom prst="rect">
            <a:avLst/>
          </a:prstGeom>
          <a:noFill/>
          <a:ln>
            <a:noFill/>
          </a:ln>
        </p:spPr>
        <p:txBody>
          <a:bodyPr wrap="square" rtlCol="1">
            <a:spAutoFit/>
          </a:bodyPr>
          <a:lstStyle/>
          <a:p>
            <a:r>
              <a:rPr lang="he-IL" sz="2000" dirty="0">
                <a:solidFill>
                  <a:schemeClr val="bg2"/>
                </a:solidFill>
                <a:latin typeface="David" panose="020E0502060401010101" pitchFamily="34" charset="-79"/>
                <a:cs typeface="David" panose="020E0502060401010101" pitchFamily="34" charset="-79"/>
              </a:rPr>
              <a:t>חוסיין מלך ירדן</a:t>
            </a:r>
          </a:p>
        </p:txBody>
      </p:sp>
      <p:cxnSp>
        <p:nvCxnSpPr>
          <p:cNvPr id="9" name="מחבר ישר 8"/>
          <p:cNvCxnSpPr/>
          <p:nvPr/>
        </p:nvCxnSpPr>
        <p:spPr>
          <a:xfrm flipV="1">
            <a:off x="596900" y="5208612"/>
            <a:ext cx="2832392" cy="11088"/>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pic>
        <p:nvPicPr>
          <p:cNvPr id="10" name="Picture 2" descr="E:\backup\הורקנוס\משרד החינוך\מצגת דמוקרטיה לשיעור אזרחות\Hussein_of_Jordan_1997.jpg"/>
          <p:cNvPicPr>
            <a:picLocks noChangeAspect="1" noChangeArrowheads="1"/>
          </p:cNvPicPr>
          <p:nvPr/>
        </p:nvPicPr>
        <p:blipFill>
          <a:blip r:embed="rId3" cstate="print"/>
          <a:srcRect/>
          <a:stretch>
            <a:fillRect/>
          </a:stretch>
        </p:blipFill>
        <p:spPr bwMode="auto">
          <a:xfrm>
            <a:off x="3491881" y="2899916"/>
            <a:ext cx="1943719" cy="26518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763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446491"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2442276" y="870748"/>
            <a:ext cx="3960440" cy="1218282"/>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endParaRPr lang="he-IL" sz="2400" dirty="0">
              <a:latin typeface="David" panose="020E0502060401010101" pitchFamily="34" charset="-79"/>
              <a:cs typeface="David" panose="020E0502060401010101" pitchFamily="34" charset="-79"/>
            </a:endParaRPr>
          </a:p>
          <a:p>
            <a:pPr algn="ctr">
              <a:lnSpc>
                <a:spcPts val="3500"/>
              </a:lnSpc>
            </a:pPr>
            <a:r>
              <a:rPr lang="he-IL" sz="4800" b="1" dirty="0">
                <a:latin typeface="David" panose="020E0502060401010101" pitchFamily="34" charset="-79"/>
                <a:cs typeface="David" panose="020E0502060401010101" pitchFamily="34" charset="-79"/>
              </a:rPr>
              <a:t>פורמאלי</a:t>
            </a:r>
          </a:p>
          <a:p>
            <a:pPr algn="ctr"/>
            <a:endParaRPr lang="he-IL" sz="2000" dirty="0">
              <a:latin typeface="David" panose="020E0502060401010101" pitchFamily="34" charset="-79"/>
              <a:cs typeface="David" panose="020E0502060401010101" pitchFamily="34" charset="-79"/>
            </a:endParaRPr>
          </a:p>
        </p:txBody>
      </p:sp>
      <p:sp>
        <p:nvSpPr>
          <p:cNvPr id="7" name="TextBox 6"/>
          <p:cNvSpPr txBox="1"/>
          <p:nvPr/>
        </p:nvSpPr>
        <p:spPr>
          <a:xfrm>
            <a:off x="1241884" y="2069728"/>
            <a:ext cx="6660232" cy="1033616"/>
          </a:xfrm>
          <a:prstGeom prst="rect">
            <a:avLst/>
          </a:prstGeom>
          <a:noFill/>
          <a:ln>
            <a:noFill/>
          </a:ln>
        </p:spPr>
        <p:txBody>
          <a:bodyPr wrap="square" rtlCol="1">
            <a:spAutoFit/>
          </a:bodyPr>
          <a:lstStyle/>
          <a:p>
            <a:pPr algn="ctr"/>
            <a:r>
              <a:rPr lang="he-IL" sz="3200" dirty="0">
                <a:solidFill>
                  <a:schemeClr val="bg2"/>
                </a:solidFill>
                <a:latin typeface="David" panose="020E0502060401010101" pitchFamily="34" charset="-79"/>
                <a:cs typeface="David" panose="020E0502060401010101" pitchFamily="34" charset="-79"/>
              </a:rPr>
              <a:t>תפקיד המלך ייצוגי, ומצטמצם לחתימה </a:t>
            </a:r>
          </a:p>
          <a:p>
            <a:pPr algn="ctr">
              <a:lnSpc>
                <a:spcPts val="3500"/>
              </a:lnSpc>
            </a:pPr>
            <a:r>
              <a:rPr lang="he-IL" sz="3200" dirty="0">
                <a:solidFill>
                  <a:schemeClr val="bg2"/>
                </a:solidFill>
                <a:latin typeface="David" panose="020E0502060401010101" pitchFamily="34" charset="-79"/>
                <a:cs typeface="David" panose="020E0502060401010101" pitchFamily="34" charset="-79"/>
              </a:rPr>
              <a:t>על חוקים, מינוי מועמד לראשות ממשלה.</a:t>
            </a:r>
          </a:p>
        </p:txBody>
      </p:sp>
      <p:sp>
        <p:nvSpPr>
          <p:cNvPr id="8" name="TextBox 7"/>
          <p:cNvSpPr txBox="1"/>
          <p:nvPr/>
        </p:nvSpPr>
        <p:spPr>
          <a:xfrm>
            <a:off x="251520" y="5177050"/>
            <a:ext cx="3112876" cy="400110"/>
          </a:xfrm>
          <a:prstGeom prst="rect">
            <a:avLst/>
          </a:prstGeom>
          <a:noFill/>
          <a:ln>
            <a:noFill/>
          </a:ln>
        </p:spPr>
        <p:txBody>
          <a:bodyPr wrap="square" rtlCol="1">
            <a:spAutoFit/>
          </a:bodyPr>
          <a:lstStyle/>
          <a:p>
            <a:r>
              <a:rPr lang="he-IL" sz="2000" dirty="0">
                <a:solidFill>
                  <a:schemeClr val="bg2"/>
                </a:solidFill>
                <a:latin typeface="David" panose="020E0502060401010101" pitchFamily="34" charset="-79"/>
                <a:cs typeface="David" panose="020E0502060401010101" pitchFamily="34" charset="-79"/>
              </a:rPr>
              <a:t>אליזבט </a:t>
            </a:r>
            <a:r>
              <a:rPr lang="he-IL" sz="2000">
                <a:solidFill>
                  <a:schemeClr val="bg2"/>
                </a:solidFill>
                <a:latin typeface="David" panose="020E0502060401010101" pitchFamily="34" charset="-79"/>
                <a:cs typeface="David" panose="020E0502060401010101" pitchFamily="34" charset="-79"/>
              </a:rPr>
              <a:t>מלכת אנגליה</a:t>
            </a:r>
            <a:endParaRPr lang="he-IL" sz="2000" dirty="0">
              <a:solidFill>
                <a:schemeClr val="bg2"/>
              </a:solidFill>
              <a:latin typeface="David" panose="020E0502060401010101" pitchFamily="34" charset="-79"/>
              <a:cs typeface="David" panose="020E0502060401010101" pitchFamily="34" charset="-79"/>
            </a:endParaRPr>
          </a:p>
        </p:txBody>
      </p:sp>
      <p:cxnSp>
        <p:nvCxnSpPr>
          <p:cNvPr id="9" name="מחבר ישר 8"/>
          <p:cNvCxnSpPr/>
          <p:nvPr/>
        </p:nvCxnSpPr>
        <p:spPr>
          <a:xfrm flipV="1">
            <a:off x="558800" y="5145112"/>
            <a:ext cx="3005088" cy="23788"/>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pic>
        <p:nvPicPr>
          <p:cNvPr id="10" name="Picture 2" descr="E:\backup\הורקנוס\משרד החינוך\מצגת דמוקרטיה לשיעור אזרחות\Elizabeth_II_greets_NASA_GSFC_employees,_May_8,_2007_edit.jpg"/>
          <p:cNvPicPr>
            <a:picLocks noChangeAspect="1" noChangeArrowheads="1"/>
          </p:cNvPicPr>
          <p:nvPr/>
        </p:nvPicPr>
        <p:blipFill>
          <a:blip r:embed="rId3" cstate="print"/>
          <a:srcRect/>
          <a:stretch>
            <a:fillRect/>
          </a:stretch>
        </p:blipFill>
        <p:spPr bwMode="auto">
          <a:xfrm>
            <a:off x="3599892" y="3257272"/>
            <a:ext cx="1645208" cy="22776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403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0"/>
            <a:ext cx="8446491" cy="5056459"/>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David" panose="020E0502060401010101" pitchFamily="34" charset="-79"/>
              <a:cs typeface="David" panose="020E0502060401010101" pitchFamily="34"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David" panose="020E0502060401010101" pitchFamily="34" charset="-79"/>
                <a:cs typeface="David" panose="020E0502060401010101" pitchFamily="34" charset="-79"/>
              </a:rPr>
              <a:t>צורות שלטון</a:t>
            </a:r>
            <a:endParaRPr lang="en-US" sz="4000" b="1" dirty="0">
              <a:solidFill>
                <a:srgbClr val="00CC00"/>
              </a:solidFill>
              <a:latin typeface="David" panose="020E0502060401010101" pitchFamily="34" charset="-79"/>
              <a:cs typeface="David" panose="020E0502060401010101" pitchFamily="34"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6" name="TextBox 5"/>
          <p:cNvSpPr txBox="1"/>
          <p:nvPr/>
        </p:nvSpPr>
        <p:spPr>
          <a:xfrm>
            <a:off x="1912680" y="974902"/>
            <a:ext cx="5130316" cy="694421"/>
          </a:xfrm>
          <a:prstGeom prst="rect">
            <a:avLst/>
          </a:prstGeom>
          <a:solidFill>
            <a:srgbClr val="99FF33"/>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David" panose="020E0502060401010101" pitchFamily="34" charset="-79"/>
                <a:cs typeface="David" panose="020E0502060401010101" pitchFamily="34" charset="-79"/>
              </a:rPr>
              <a:t>דיקטטורה </a:t>
            </a:r>
          </a:p>
        </p:txBody>
      </p:sp>
      <p:sp>
        <p:nvSpPr>
          <p:cNvPr id="7" name="TextBox 6"/>
          <p:cNvSpPr txBox="1"/>
          <p:nvPr/>
        </p:nvSpPr>
        <p:spPr>
          <a:xfrm>
            <a:off x="600075" y="1977740"/>
            <a:ext cx="7290556" cy="1077218"/>
          </a:xfrm>
          <a:prstGeom prst="rect">
            <a:avLst/>
          </a:prstGeom>
          <a:noFill/>
          <a:ln>
            <a:noFill/>
          </a:ln>
        </p:spPr>
        <p:txBody>
          <a:bodyPr wrap="square" rtlCol="1">
            <a:spAutoFit/>
          </a:bodyPr>
          <a:lstStyle/>
          <a:p>
            <a:r>
              <a:rPr lang="he-IL" sz="3200" dirty="0">
                <a:solidFill>
                  <a:schemeClr val="bg2"/>
                </a:solidFill>
                <a:latin typeface="David" panose="020E0502060401010101" pitchFamily="34" charset="-79"/>
                <a:cs typeface="David" panose="020E0502060401010101" pitchFamily="34" charset="-79"/>
              </a:rPr>
              <a:t>שלטון יחיד שכופה את רצונו על העם. במקרים רבים רצונו של הדיקטאטור הופך לחוק המדינה.</a:t>
            </a:r>
            <a:endParaRPr lang="en-US" sz="3200" dirty="0">
              <a:solidFill>
                <a:schemeClr val="bg2"/>
              </a:solidFill>
              <a:latin typeface="David" panose="020E0502060401010101" pitchFamily="34" charset="-79"/>
              <a:cs typeface="David" panose="020E0502060401010101" pitchFamily="34" charset="-79"/>
            </a:endParaRPr>
          </a:p>
        </p:txBody>
      </p:sp>
      <p:pic>
        <p:nvPicPr>
          <p:cNvPr id="8" name="Picture 2" descr="E:\backup\הורקנוס\משרד החינוך\מצגת דמוקרטיה לשיעור אזרחות\250px-Bundesarchiv_Bild_183-S33882,_Adolf_Hitler_retouched.jpg"/>
          <p:cNvPicPr>
            <a:picLocks noChangeAspect="1" noChangeArrowheads="1"/>
          </p:cNvPicPr>
          <p:nvPr/>
        </p:nvPicPr>
        <p:blipFill>
          <a:blip r:embed="rId3" cstate="print"/>
          <a:srcRect/>
          <a:stretch>
            <a:fillRect/>
          </a:stretch>
        </p:blipFill>
        <p:spPr bwMode="auto">
          <a:xfrm>
            <a:off x="6228184" y="3205088"/>
            <a:ext cx="1500167" cy="2376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3" descr="E:\backup\הורקנוס\משרד החינוך\מצגת דמוקרטיה לשיעור אזרחות\418px-StalinPortrait.jpg"/>
          <p:cNvPicPr>
            <a:picLocks noChangeAspect="1" noChangeArrowheads="1"/>
          </p:cNvPicPr>
          <p:nvPr/>
        </p:nvPicPr>
        <p:blipFill>
          <a:blip r:embed="rId4" cstate="print"/>
          <a:srcRect/>
          <a:stretch>
            <a:fillRect/>
          </a:stretch>
        </p:blipFill>
        <p:spPr bwMode="auto">
          <a:xfrm>
            <a:off x="2267744" y="3205088"/>
            <a:ext cx="1656184" cy="23728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6512" y="5253250"/>
            <a:ext cx="2088232" cy="400110"/>
          </a:xfrm>
          <a:prstGeom prst="rect">
            <a:avLst/>
          </a:prstGeom>
          <a:noFill/>
          <a:ln>
            <a:noFill/>
          </a:ln>
        </p:spPr>
        <p:txBody>
          <a:bodyPr wrap="square" rtlCol="1">
            <a:spAutoFit/>
          </a:bodyPr>
          <a:lstStyle/>
          <a:p>
            <a:r>
              <a:rPr lang="he-IL" sz="2000" dirty="0">
                <a:solidFill>
                  <a:schemeClr val="bg2"/>
                </a:solidFill>
                <a:latin typeface="David" panose="020E0502060401010101" pitchFamily="34" charset="-79"/>
                <a:cs typeface="David" panose="020E0502060401010101" pitchFamily="34" charset="-79"/>
              </a:rPr>
              <a:t>סטאלין</a:t>
            </a:r>
          </a:p>
        </p:txBody>
      </p:sp>
      <p:cxnSp>
        <p:nvCxnSpPr>
          <p:cNvPr id="11" name="מחבר ישר 10"/>
          <p:cNvCxnSpPr/>
          <p:nvPr/>
        </p:nvCxnSpPr>
        <p:spPr>
          <a:xfrm flipV="1">
            <a:off x="447675" y="5221312"/>
            <a:ext cx="1748061" cy="31938"/>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95936" y="5253250"/>
            <a:ext cx="2088232" cy="400110"/>
          </a:xfrm>
          <a:prstGeom prst="rect">
            <a:avLst/>
          </a:prstGeom>
          <a:noFill/>
          <a:ln>
            <a:noFill/>
          </a:ln>
        </p:spPr>
        <p:txBody>
          <a:bodyPr wrap="square" rtlCol="1">
            <a:spAutoFit/>
          </a:bodyPr>
          <a:lstStyle/>
          <a:p>
            <a:r>
              <a:rPr lang="he-IL" sz="2000" dirty="0" err="1">
                <a:solidFill>
                  <a:schemeClr val="bg2"/>
                </a:solidFill>
                <a:latin typeface="David" panose="020E0502060401010101" pitchFamily="34" charset="-79"/>
                <a:cs typeface="David" panose="020E0502060401010101" pitchFamily="34" charset="-79"/>
              </a:rPr>
              <a:t>היטלר</a:t>
            </a:r>
            <a:endParaRPr lang="he-IL" sz="2000" dirty="0">
              <a:solidFill>
                <a:schemeClr val="bg2"/>
              </a:solidFill>
              <a:latin typeface="David" panose="020E0502060401010101" pitchFamily="34" charset="-79"/>
              <a:cs typeface="David" panose="020E0502060401010101" pitchFamily="34" charset="-79"/>
            </a:endParaRPr>
          </a:p>
        </p:txBody>
      </p:sp>
      <p:cxnSp>
        <p:nvCxnSpPr>
          <p:cNvPr id="14" name="מחבר ישר 13"/>
          <p:cNvCxnSpPr/>
          <p:nvPr/>
        </p:nvCxnSpPr>
        <p:spPr>
          <a:xfrm flipV="1">
            <a:off x="4140200" y="5221312"/>
            <a:ext cx="2043968" cy="31938"/>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6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6" grpId="0" animBg="1"/>
      <p:bldP spid="7" grpId="0"/>
      <p:bldP spid="10" grpId="0"/>
      <p:bldP spid="13"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8525</TotalTime>
  <Words>679</Words>
  <Application>Microsoft Office PowerPoint</Application>
  <PresentationFormat>מסך רחב</PresentationFormat>
  <Paragraphs>92</Paragraphs>
  <Slides>17</Slides>
  <Notes>14</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17</vt:i4>
      </vt:variant>
    </vt:vector>
  </HeadingPairs>
  <TitlesOfParts>
    <vt:vector size="25" baseType="lpstr">
      <vt:lpstr>Arial</vt:lpstr>
      <vt:lpstr>avivbold</vt:lpstr>
      <vt:lpstr>Calibri</vt:lpstr>
      <vt:lpstr>Calibri Light</vt:lpstr>
      <vt:lpstr>David</vt:lpstr>
      <vt:lpstr>Varela Round</vt:lpstr>
      <vt:lpstr>ערכת נושא Office</vt:lpstr>
      <vt:lpstr>1_ערכת נושא Office</vt:lpstr>
      <vt:lpstr>מערכת שיעורים למגזר החרדי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שמידוב</dc:creator>
  <cp:lastModifiedBy>Anat Kaldaron</cp:lastModifiedBy>
  <cp:revision>224</cp:revision>
  <dcterms:created xsi:type="dcterms:W3CDTF">2020-04-26T12:31:25Z</dcterms:created>
  <dcterms:modified xsi:type="dcterms:W3CDTF">2020-06-07T03:41:51Z</dcterms:modified>
</cp:coreProperties>
</file>