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5"/>
  </p:notesMasterIdLst>
  <p:sldIdLst>
    <p:sldId id="257" r:id="rId2"/>
    <p:sldId id="262" r:id="rId3"/>
    <p:sldId id="263" r:id="rId4"/>
    <p:sldId id="288" r:id="rId5"/>
    <p:sldId id="308" r:id="rId6"/>
    <p:sldId id="318" r:id="rId7"/>
    <p:sldId id="317" r:id="rId8"/>
    <p:sldId id="319" r:id="rId9"/>
    <p:sldId id="311" r:id="rId10"/>
    <p:sldId id="320" r:id="rId11"/>
    <p:sldId id="321" r:id="rId12"/>
    <p:sldId id="301" r:id="rId13"/>
    <p:sldId id="328" r:id="rId14"/>
    <p:sldId id="310" r:id="rId15"/>
    <p:sldId id="327" r:id="rId16"/>
    <p:sldId id="307" r:id="rId17"/>
    <p:sldId id="323" r:id="rId18"/>
    <p:sldId id="330" r:id="rId19"/>
    <p:sldId id="324" r:id="rId20"/>
    <p:sldId id="329" r:id="rId21"/>
    <p:sldId id="326" r:id="rId22"/>
    <p:sldId id="302" r:id="rId23"/>
    <p:sldId id="313" r:id="rId24"/>
    <p:sldId id="314" r:id="rId25"/>
    <p:sldId id="312" r:id="rId26"/>
    <p:sldId id="322" r:id="rId27"/>
    <p:sldId id="316" r:id="rId28"/>
    <p:sldId id="315" r:id="rId29"/>
    <p:sldId id="331" r:id="rId30"/>
    <p:sldId id="334" r:id="rId31"/>
    <p:sldId id="335" r:id="rId32"/>
    <p:sldId id="336" r:id="rId33"/>
    <p:sldId id="332" r:id="rId34"/>
    <p:sldId id="337" r:id="rId35"/>
    <p:sldId id="333" r:id="rId36"/>
    <p:sldId id="363" r:id="rId37"/>
    <p:sldId id="339" r:id="rId38"/>
    <p:sldId id="338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406" r:id="rId61"/>
    <p:sldId id="408" r:id="rId62"/>
    <p:sldId id="427" r:id="rId63"/>
    <p:sldId id="426" r:id="rId64"/>
    <p:sldId id="409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28" r:id="rId73"/>
    <p:sldId id="418" r:id="rId74"/>
    <p:sldId id="419" r:id="rId75"/>
    <p:sldId id="420" r:id="rId76"/>
    <p:sldId id="421" r:id="rId77"/>
    <p:sldId id="424" r:id="rId78"/>
    <p:sldId id="422" r:id="rId79"/>
    <p:sldId id="423" r:id="rId80"/>
    <p:sldId id="425" r:id="rId81"/>
    <p:sldId id="362" r:id="rId82"/>
    <p:sldId id="361" r:id="rId83"/>
    <p:sldId id="291" r:id="rId8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4AB"/>
    <a:srgbClr val="12B4BC"/>
    <a:srgbClr val="192A72"/>
    <a:srgbClr val="92D050"/>
    <a:srgbClr val="6CF0FF"/>
    <a:srgbClr val="E0E0E0"/>
    <a:srgbClr val="E6E6E6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6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835" y="67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ד'/אלול/תש"ף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855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332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249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985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597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0089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51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12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143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60.png"/><Relationship Id="rId7" Type="http://schemas.openxmlformats.org/officeDocument/2006/relationships/image" Target="../media/image6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2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5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84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png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3.png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3.png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png"/><Relationship Id="rId5" Type="http://schemas.openxmlformats.org/officeDocument/2006/relationships/image" Target="../media/image119.png"/><Relationship Id="rId4" Type="http://schemas.openxmlformats.org/officeDocument/2006/relationships/image" Target="../media/image113.png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90.png"/><Relationship Id="rId4" Type="http://schemas.openxmlformats.org/officeDocument/2006/relationships/image" Target="../media/image11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microsoft.com/office/2007/relationships/hdphoto" Target="../media/hdphoto1.wdp"/><Relationship Id="rId7" Type="http://schemas.openxmlformats.org/officeDocument/2006/relationships/image" Target="../media/image12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90.png"/><Relationship Id="rId4" Type="http://schemas.openxmlformats.org/officeDocument/2006/relationships/image" Target="../media/image11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microsoft.com/office/2007/relationships/hdphoto" Target="../media/hdphoto1.wdp"/><Relationship Id="rId7" Type="http://schemas.openxmlformats.org/officeDocument/2006/relationships/image" Target="../media/image12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90.png"/><Relationship Id="rId4" Type="http://schemas.openxmlformats.org/officeDocument/2006/relationships/image" Target="../media/image113.png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90.png"/><Relationship Id="rId4" Type="http://schemas.openxmlformats.org/officeDocument/2006/relationships/image" Target="../media/image113.png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131719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שיעורים למגזר החרדי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473521" y="332146"/>
            <a:ext cx="1390919" cy="168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התכונות הבסיסיות של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797" b="-457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D70CF2C-C633-43A4-BC59-3EA395F51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909"/>
          <a:stretch/>
        </p:blipFill>
        <p:spPr>
          <a:xfrm>
            <a:off x="2620776" y="795874"/>
            <a:ext cx="6143846" cy="46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התכונות הבסיסיות של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797" b="-457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D70CF2C-C633-43A4-BC59-3EA395F51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776" y="795874"/>
            <a:ext cx="6143846" cy="60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he-IL" dirty="0"/>
              <a:t> בחזקת פונקציה קווית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6667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</p:spPr>
            <p:txBody>
              <a:bodyPr/>
              <a:lstStyle/>
              <a:p>
                <a:r>
                  <a:rPr lang="he-IL" dirty="0"/>
                  <a:t>נק החיתוך שלה עם ציר ה-</a:t>
                </a:r>
                <a:r>
                  <a:rPr lang="en-US" dirty="0"/>
                  <a:t>x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r>
                  <a:rPr lang="he-IL" dirty="0" err="1"/>
                  <a:t>נק</a:t>
                </a:r>
                <a:r>
                  <a:rPr lang="he-IL" dirty="0"/>
                  <a:t> החיתוך שלה עם ציר ה- </a:t>
                </a:r>
                <a:r>
                  <a:rPr lang="en-US" dirty="0"/>
                  <a:t>y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</a:p>
              <a:p>
                <a:endParaRPr lang="he-IL" dirty="0"/>
              </a:p>
              <a:p>
                <a:r>
                  <a:rPr lang="he-IL" dirty="0"/>
                  <a:t>נשרטט את גרף הפונקציה הקווית : עבור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  <a:blipFill>
                <a:blip r:embed="rId4"/>
                <a:stretch>
                  <a:fillRect r="-8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573F675-3943-4821-97A3-D6B45B8F7A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006"/>
          <a:stretch/>
        </p:blipFill>
        <p:spPr>
          <a:xfrm>
            <a:off x="1024129" y="1541479"/>
            <a:ext cx="3025792" cy="293679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0F9CBE2-E605-4E47-B8FD-1DB7CBF6A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84" y="2961136"/>
            <a:ext cx="1114222" cy="4605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6145E12-86F8-4D5C-940E-B67498453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5975" y="2699893"/>
            <a:ext cx="677347" cy="321216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7664AA2-3964-492A-97DF-B20BE0B63299}"/>
              </a:ext>
            </a:extLst>
          </p:cNvPr>
          <p:cNvSpPr txBox="1"/>
          <p:nvPr/>
        </p:nvSpPr>
        <p:spPr>
          <a:xfrm>
            <a:off x="2654649" y="4319273"/>
            <a:ext cx="9163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he-IL" dirty="0"/>
              <a:t> בחזקת פונקציה קווית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6667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</p:spPr>
            <p:txBody>
              <a:bodyPr/>
              <a:lstStyle/>
              <a:p>
                <a:r>
                  <a:rPr lang="he-IL" dirty="0"/>
                  <a:t>נק החיתוך שלה עם ציר ה-</a:t>
                </a:r>
                <a:r>
                  <a:rPr lang="en-US" dirty="0"/>
                  <a:t>x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r>
                  <a:rPr lang="he-IL" dirty="0" err="1"/>
                  <a:t>נק</a:t>
                </a:r>
                <a:r>
                  <a:rPr lang="he-IL" dirty="0"/>
                  <a:t> החיתוך שלה עם ציר ה- </a:t>
                </a:r>
                <a:r>
                  <a:rPr lang="en-US" dirty="0"/>
                  <a:t>y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</a:p>
              <a:p>
                <a:endParaRPr lang="he-IL" dirty="0"/>
              </a:p>
              <a:p>
                <a:r>
                  <a:rPr lang="he-IL" dirty="0"/>
                  <a:t>נשרטט את גרף הפונקציה הקווית : עבור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  <a:blipFill>
                <a:blip r:embed="rId4"/>
                <a:stretch>
                  <a:fillRect r="-8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573F675-3943-4821-97A3-D6B45B8F7A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006"/>
          <a:stretch/>
        </p:blipFill>
        <p:spPr>
          <a:xfrm>
            <a:off x="1024129" y="1541479"/>
            <a:ext cx="3025792" cy="293679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0F9CBE2-E605-4E47-B8FD-1DB7CBF6A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84" y="2961136"/>
            <a:ext cx="1114222" cy="4605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6145E12-86F8-4D5C-940E-B67498453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5975" y="2699893"/>
            <a:ext cx="677347" cy="321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17664AA2-3964-492A-97DF-B20BE0B63299}"/>
                  </a:ext>
                </a:extLst>
              </p:cNvPr>
              <p:cNvSpPr txBox="1"/>
              <p:nvPr/>
            </p:nvSpPr>
            <p:spPr>
              <a:xfrm>
                <a:off x="2654649" y="4319273"/>
                <a:ext cx="9163454" cy="901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dirty="0"/>
                  <a:t> </a:t>
                </a:r>
                <a:r>
                  <a:rPr lang="he-IL" dirty="0">
                    <a:solidFill>
                      <a:srgbClr val="FF0000"/>
                    </a:solidFill>
                  </a:rPr>
                  <a:t>נקודת החיתוך עם ציר ה-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he-IL" dirty="0">
                    <a:solidFill>
                      <a:srgbClr val="FF0000"/>
                    </a:solidFill>
                  </a:rPr>
                  <a:t>  של הפונקציה הקווית  </a:t>
                </a:r>
                <a14:m>
                  <m:oMath xmlns:m="http://schemas.openxmlformats.org/officeDocument/2006/math">
                    <m:r>
                      <a:rPr lang="he-I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e-I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היא</m:t>
                    </m:r>
                    <m:r>
                      <a:rPr lang="he-I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b="1" dirty="0">
                  <a:solidFill>
                    <a:srgbClr val="FF0000"/>
                  </a:solidFill>
                </a:endParaRPr>
              </a:p>
              <a:p>
                <a:r>
                  <a:rPr lang="he-IL" dirty="0">
                    <a:solidFill>
                      <a:srgbClr val="FF0000"/>
                    </a:solidFill>
                  </a:rPr>
                  <a:t>ב-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 עלתה  ל-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17664AA2-3964-492A-97DF-B20BE0B6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649" y="4319273"/>
                <a:ext cx="9163454" cy="901016"/>
              </a:xfrm>
              <a:prstGeom prst="rect">
                <a:avLst/>
              </a:prstGeom>
              <a:blipFill>
                <a:blip r:embed="rId8"/>
                <a:stretch>
                  <a:fillRect r="-532" b="-34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10FE8DDD-6310-4FE0-8CA9-4DC88F902458}"/>
                  </a:ext>
                </a:extLst>
              </p:cNvPr>
              <p:cNvSpPr txBox="1"/>
              <p:nvPr/>
            </p:nvSpPr>
            <p:spPr>
              <a:xfrm>
                <a:off x="2521289" y="5154853"/>
                <a:ext cx="9163454" cy="681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dirty="0">
                    <a:solidFill>
                      <a:srgbClr val="FF0000"/>
                    </a:solidFill>
                  </a:rPr>
                  <a:t>נקודת  החיתוך עם ציר ה- </a:t>
                </a:r>
                <a:r>
                  <a:rPr lang="en-US" dirty="0">
                    <a:solidFill>
                      <a:srgbClr val="FF0000"/>
                    </a:solidFill>
                  </a:rPr>
                  <a:t>y </a:t>
                </a:r>
                <a:r>
                  <a:rPr lang="he-IL" dirty="0">
                    <a:solidFill>
                      <a:srgbClr val="FF0000"/>
                    </a:solidFill>
                  </a:rPr>
                  <a:t>  של הפונקציה הקווית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he-I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 היא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 </a:t>
                </a:r>
              </a:p>
              <a:p>
                <a:r>
                  <a:rPr lang="he-IL" dirty="0">
                    <a:solidFill>
                      <a:srgbClr val="FF0000"/>
                    </a:solidFill>
                  </a:rPr>
                  <a:t> ב-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  עלתה ל-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10FE8DDD-6310-4FE0-8CA9-4DC88F902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289" y="5154853"/>
                <a:ext cx="9163454" cy="681982"/>
              </a:xfrm>
              <a:prstGeom prst="rect">
                <a:avLst/>
              </a:prstGeom>
              <a:blipFill>
                <a:blip r:embed="rId9"/>
                <a:stretch>
                  <a:fillRect t="-5405" r="-532" b="-117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56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he-IL" dirty="0"/>
              <a:t> בחזקת פונקציה קווית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6667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262647" y="1567973"/>
                <a:ext cx="11614825" cy="5290027"/>
              </a:xfrm>
            </p:spPr>
            <p:txBody>
              <a:bodyPr>
                <a:normAutofit/>
              </a:bodyPr>
              <a:lstStyle/>
              <a:p>
                <a:r>
                  <a:rPr lang="he-IL" dirty="0"/>
                  <a:t>כדי לשרטט את הפונקציה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he-IL" dirty="0"/>
                  <a:t>  :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תמיד חיובית ולכן אין לה נקודות חיתוך עם ציר ה-</a:t>
                </a:r>
                <a:r>
                  <a:rPr lang="en-US" dirty="0">
                    <a:solidFill>
                      <a:srgbClr val="FF0000"/>
                    </a:solidFill>
                  </a:rPr>
                  <a:t>x </a:t>
                </a:r>
                <a:r>
                  <a:rPr lang="he-IL" dirty="0">
                    <a:solidFill>
                      <a:srgbClr val="FF0000"/>
                    </a:solidFill>
                  </a:rPr>
                  <a:t> .</a:t>
                </a:r>
              </a:p>
              <a:p>
                <a:pPr marL="0" indent="0">
                  <a:buNone/>
                </a:pPr>
                <a:endParaRPr lang="he-IL" dirty="0">
                  <a:solidFill>
                    <a:srgbClr val="FF0000"/>
                  </a:solidFill>
                </a:endParaRPr>
              </a:p>
              <a:p>
                <a:r>
                  <a:rPr lang="he-IL" dirty="0">
                    <a:solidFill>
                      <a:srgbClr val="FF0000"/>
                    </a:solidFill>
                  </a:rPr>
                  <a:t>הפונקציה הקווית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היא פונקציה עולה לכל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he-IL" dirty="0">
                    <a:solidFill>
                      <a:srgbClr val="FF0000"/>
                    </a:solidFill>
                  </a:rPr>
                  <a:t>  ולכן הפונקציה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:r>
                  <a:rPr lang="he-IL" dirty="0">
                    <a:solidFill>
                      <a:srgbClr val="FF0000"/>
                    </a:solidFill>
                  </a:rPr>
                  <a:t>תמיד עולה.</a:t>
                </a:r>
              </a:p>
              <a:p>
                <a:pPr marL="0" indent="0">
                  <a:buNone/>
                </a:pPr>
                <a:r>
                  <a:rPr lang="he-IL" dirty="0"/>
                  <a:t>                                    </a:t>
                </a:r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262647" y="1567973"/>
                <a:ext cx="11614825" cy="5290027"/>
              </a:xfrm>
              <a:blipFill>
                <a:blip r:embed="rId4"/>
                <a:stretch>
                  <a:fillRect t="-691" r="-84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8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he-IL" dirty="0"/>
              <a:t> בחזקת פונקציה קווית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6667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</p:spPr>
            <p:txBody>
              <a:bodyPr>
                <a:normAutofit/>
              </a:bodyPr>
              <a:lstStyle/>
              <a:p>
                <a:r>
                  <a:rPr lang="he-IL" dirty="0"/>
                  <a:t>כדי לשרטט את הפונקציה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he-IL" dirty="0"/>
                  <a:t>  :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תמיד חיובית ולכן אין לה נקודות חיתוך עם ציר ה-</a:t>
                </a:r>
                <a:r>
                  <a:rPr lang="en-US" dirty="0">
                    <a:solidFill>
                      <a:srgbClr val="FF0000"/>
                    </a:solidFill>
                  </a:rPr>
                  <a:t>x </a:t>
                </a:r>
                <a:r>
                  <a:rPr lang="he-IL" dirty="0">
                    <a:solidFill>
                      <a:srgbClr val="FF0000"/>
                    </a:solidFill>
                  </a:rPr>
                  <a:t> .</a:t>
                </a:r>
              </a:p>
              <a:p>
                <a:pPr marL="0" indent="0">
                  <a:buNone/>
                </a:pPr>
                <a:endParaRPr lang="he-IL" dirty="0">
                  <a:solidFill>
                    <a:srgbClr val="FF0000"/>
                  </a:solidFill>
                </a:endParaRPr>
              </a:p>
              <a:p>
                <a:r>
                  <a:rPr lang="he-IL" dirty="0">
                    <a:solidFill>
                      <a:srgbClr val="FF0000"/>
                    </a:solidFill>
                  </a:rPr>
                  <a:t>הפונקציה הקווית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היא פונקציה עולה לכל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he-IL" dirty="0">
                    <a:solidFill>
                      <a:srgbClr val="FF0000"/>
                    </a:solidFill>
                  </a:rPr>
                  <a:t>  ולכן הפונקציה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:r>
                  <a:rPr lang="he-IL" dirty="0">
                    <a:solidFill>
                      <a:srgbClr val="FF0000"/>
                    </a:solidFill>
                  </a:rPr>
                  <a:t>תמיד עולה.</a:t>
                </a:r>
              </a:p>
              <a:p>
                <a:pPr marL="0" indent="0">
                  <a:buNone/>
                </a:pPr>
                <a:r>
                  <a:rPr lang="he-IL" dirty="0"/>
                  <a:t>                                    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7030A0"/>
                    </a:solidFill>
                  </a:rPr>
                  <a:t>      מכאן לפונקציה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יש </a:t>
                </a:r>
                <a:r>
                  <a:rPr lang="he-IL" dirty="0" err="1">
                    <a:solidFill>
                      <a:srgbClr val="7030A0"/>
                    </a:solidFill>
                  </a:rPr>
                  <a:t>אסמפטוטה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he-IL" dirty="0">
                    <a:solidFill>
                      <a:srgbClr val="7030A0"/>
                    </a:solidFill>
                  </a:rPr>
                  <a:t>  כאשר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e-IL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  <a:blipFill>
                <a:blip r:embed="rId4"/>
                <a:stretch>
                  <a:fillRect t="-691" r="-8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52F6E4C-8C29-4C2A-A02E-7A1097373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737" y="3978613"/>
            <a:ext cx="7429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1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dirty="0"/>
                  <a:t>על סמך התכונות , נקבל את הגרף הבא: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 קווית עולה</a:t>
                </a:r>
                <a:r>
                  <a:rPr lang="he-IL" dirty="0"/>
                  <a:t>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051" r="-8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306" y="155448"/>
            <a:ext cx="5408027" cy="720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he-IL" dirty="0"/>
              <a:t> בחזקת פונקציה קווית    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32887AD-03CC-4817-B982-B34C3638A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36" y="2638020"/>
            <a:ext cx="4299617" cy="318205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2A954CC-C6D2-46FA-8219-DEB46E438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605" y="3071610"/>
            <a:ext cx="3963580" cy="274846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6E14719-109D-4F5F-9FC2-716A84D40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276" y="2755224"/>
            <a:ext cx="3341350" cy="242948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3F22AA2-D79E-4574-9749-AD8D20E2E4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793" y="4187808"/>
            <a:ext cx="626016" cy="32146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E0B3352-CEE7-4684-A0C5-E4104FA88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944" y="4212685"/>
            <a:ext cx="645472" cy="33145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99F1606-6061-40FC-A244-F9BC95AFE2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0717" y="3174377"/>
            <a:ext cx="710323" cy="364760"/>
          </a:xfrm>
          <a:prstGeom prst="rect">
            <a:avLst/>
          </a:prstGeom>
        </p:spPr>
      </p:pic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B872A907-8704-4A9F-BF23-2DD8E21791E5}"/>
              </a:ext>
            </a:extLst>
          </p:cNvPr>
          <p:cNvCxnSpPr/>
          <p:nvPr/>
        </p:nvCxnSpPr>
        <p:spPr>
          <a:xfrm flipV="1">
            <a:off x="10143863" y="4117424"/>
            <a:ext cx="45085" cy="426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7C447883-A818-469F-9F70-C0B0038A6FF5}"/>
              </a:ext>
            </a:extLst>
          </p:cNvPr>
          <p:cNvCxnSpPr/>
          <p:nvPr/>
        </p:nvCxnSpPr>
        <p:spPr>
          <a:xfrm flipV="1">
            <a:off x="6595419" y="4482920"/>
            <a:ext cx="45085" cy="426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5EB9F277-BE20-49AB-B680-CC6D2C0E13EE}"/>
              </a:ext>
            </a:extLst>
          </p:cNvPr>
          <p:cNvCxnSpPr/>
          <p:nvPr/>
        </p:nvCxnSpPr>
        <p:spPr>
          <a:xfrm flipV="1">
            <a:off x="2779751" y="4212685"/>
            <a:ext cx="45085" cy="426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1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he-IL" dirty="0"/>
              <a:t> בחזקת פונקציה קווית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6667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</p:spPr>
            <p:txBody>
              <a:bodyPr/>
              <a:lstStyle/>
              <a:p>
                <a:r>
                  <a:rPr lang="he-IL" dirty="0"/>
                  <a:t>נק החיתוך שלה עם ציר ה-</a:t>
                </a:r>
                <a:r>
                  <a:rPr lang="en-US" dirty="0"/>
                  <a:t>x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r>
                  <a:rPr lang="he-IL" dirty="0" err="1"/>
                  <a:t>נק</a:t>
                </a:r>
                <a:r>
                  <a:rPr lang="he-IL" dirty="0"/>
                  <a:t> החיתוך שלה עם ציר ה- </a:t>
                </a:r>
                <a:r>
                  <a:rPr lang="en-US" dirty="0"/>
                  <a:t>y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</a:p>
              <a:p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  <a:blipFill>
                <a:blip r:embed="rId4"/>
                <a:stretch>
                  <a:fillRect r="-8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6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he-IL" dirty="0"/>
              <a:t> בחזקת פונקציה קווית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6667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</p:spPr>
            <p:txBody>
              <a:bodyPr/>
              <a:lstStyle/>
              <a:p>
                <a:r>
                  <a:rPr lang="he-IL" dirty="0"/>
                  <a:t>נק החיתוך שלה עם ציר ה-</a:t>
                </a:r>
                <a:r>
                  <a:rPr lang="en-US" dirty="0"/>
                  <a:t>x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r>
                  <a:rPr lang="he-IL" dirty="0" err="1"/>
                  <a:t>נק</a:t>
                </a:r>
                <a:r>
                  <a:rPr lang="he-IL" dirty="0"/>
                  <a:t> החיתוך שלה עם ציר ה- </a:t>
                </a:r>
                <a:r>
                  <a:rPr lang="en-US" dirty="0"/>
                  <a:t>y </a:t>
                </a:r>
                <a:r>
                  <a:rPr lang="he-IL" dirty="0"/>
                  <a:t>  היא: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</a:p>
              <a:p>
                <a:endParaRPr lang="he-IL" dirty="0"/>
              </a:p>
              <a:p>
                <a:r>
                  <a:rPr lang="he-IL" dirty="0">
                    <a:solidFill>
                      <a:srgbClr val="FF0000"/>
                    </a:solidFill>
                  </a:rPr>
                  <a:t>נקודת החיתוך עם ציר ה-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he-IL" dirty="0">
                    <a:solidFill>
                      <a:srgbClr val="FF0000"/>
                    </a:solidFill>
                  </a:rPr>
                  <a:t>  של הפונקציה הקווית  </a:t>
                </a:r>
                <a14:m>
                  <m:oMath xmlns:m="http://schemas.openxmlformats.org/officeDocument/2006/math">
                    <m:r>
                      <a:rPr lang="he-I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e-I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היא</m:t>
                    </m:r>
                    <m:r>
                      <a:rPr lang="he-I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FF0000"/>
                    </a:solidFill>
                  </a:rPr>
                  <a:t>    ב-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 עלתה  ל-</a:t>
                </a:r>
                <a:r>
                  <a:rPr lang="he-IL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b="1" dirty="0">
                  <a:solidFill>
                    <a:srgbClr val="FF0000"/>
                  </a:solidFill>
                </a:endParaRPr>
              </a:p>
              <a:p>
                <a:r>
                  <a:rPr lang="he-IL" dirty="0">
                    <a:solidFill>
                      <a:srgbClr val="FF0000"/>
                    </a:solidFill>
                  </a:rPr>
                  <a:t>נקודת  החיתוך עם ציר ה- </a:t>
                </a:r>
                <a:r>
                  <a:rPr lang="en-US" dirty="0">
                    <a:solidFill>
                      <a:srgbClr val="FF0000"/>
                    </a:solidFill>
                  </a:rPr>
                  <a:t>y </a:t>
                </a:r>
                <a:r>
                  <a:rPr lang="he-IL" dirty="0">
                    <a:solidFill>
                      <a:srgbClr val="FF0000"/>
                    </a:solidFill>
                  </a:rPr>
                  <a:t>  של הפונקציה הקווית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he-I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 היא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FF0000"/>
                    </a:solidFill>
                  </a:rPr>
                  <a:t>    ב-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   עלתה ל-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</m:oMath>
                </a14:m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  <a:blipFill>
                <a:blip r:embed="rId4"/>
                <a:stretch>
                  <a:fillRect r="-8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5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he-IL" dirty="0"/>
              <a:t> בחזקת פונקציה קווית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6667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</p:spPr>
            <p:txBody>
              <a:bodyPr/>
              <a:lstStyle/>
              <a:p>
                <a:r>
                  <a:rPr lang="he-IL" dirty="0"/>
                  <a:t>כדי לשרטט את הפונקציה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he-IL" dirty="0"/>
                  <a:t>  :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תמיד חיובית ולכן אין לה נקודות חיתוך עם ציר ה-</a:t>
                </a:r>
                <a:r>
                  <a:rPr lang="en-US" dirty="0">
                    <a:solidFill>
                      <a:srgbClr val="FF0000"/>
                    </a:solidFill>
                  </a:rPr>
                  <a:t>x </a:t>
                </a:r>
                <a:r>
                  <a:rPr lang="he-IL" dirty="0">
                    <a:solidFill>
                      <a:srgbClr val="FF0000"/>
                    </a:solidFill>
                  </a:rPr>
                  <a:t> .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he-IL" dirty="0">
                    <a:solidFill>
                      <a:srgbClr val="FF0000"/>
                    </a:solidFill>
                  </a:rPr>
                  <a:t>הפונקציה הקווית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היא פונקציה יורדת  לכל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he-IL" dirty="0">
                    <a:solidFill>
                      <a:srgbClr val="FF0000"/>
                    </a:solidFill>
                  </a:rPr>
                  <a:t>  ולכן הפונקציה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:r>
                  <a:rPr lang="he-IL" dirty="0">
                    <a:solidFill>
                      <a:srgbClr val="FF0000"/>
                    </a:solidFill>
                  </a:rPr>
                  <a:t>תמיד יורדת .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  <a:blipFill>
                <a:blip r:embed="rId4"/>
                <a:stretch>
                  <a:fillRect t="-691" r="-8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3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4"/>
              <p:cNvSpPr>
                <a:spLocks noGrp="1"/>
              </p:cNvSpPr>
              <p:nvPr>
                <p:ph type="ctrTitle"/>
              </p:nvPr>
            </p:nvSpPr>
            <p:spPr>
              <a:xfrm>
                <a:off x="696000" y="1400768"/>
                <a:ext cx="10800000" cy="1731538"/>
              </a:xfrm>
            </p:spPr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96000" y="1400768"/>
                <a:ext cx="10800000" cy="1731538"/>
              </a:xfrm>
              <a:blipFill>
                <a:blip r:embed="rId3"/>
                <a:stretch>
                  <a:fillRect t="-25352" b="-394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3312021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מתמטיקה שאלון 582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4015832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אורית כהן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he-IL" dirty="0"/>
              <a:t> בחזקת פונקציה קווית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he-IL" dirty="0"/>
                  <a:t> נתונה הפונקציה הקווית  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/>
                  <a:t>נניח ש: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טקסט 13">
                <a:extLst>
                  <a:ext uri="{FF2B5EF4-FFF2-40B4-BE49-F238E27FC236}">
                    <a16:creationId xmlns:a16="http://schemas.microsoft.com/office/drawing/2014/main" id="{5F073F6F-B06E-4677-A445-F6E702C2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6667" r="-2131" b="-5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</p:spPr>
            <p:txBody>
              <a:bodyPr/>
              <a:lstStyle/>
              <a:p>
                <a:r>
                  <a:rPr lang="he-IL" dirty="0"/>
                  <a:t>כדי לשרטט את הפונקציה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he-IL" dirty="0"/>
                  <a:t>  :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תמיד חיובית ולכן אין לה נקודות חיתוך עם ציר ה-</a:t>
                </a:r>
                <a:r>
                  <a:rPr lang="en-US" dirty="0">
                    <a:solidFill>
                      <a:srgbClr val="FF0000"/>
                    </a:solidFill>
                  </a:rPr>
                  <a:t>x </a:t>
                </a:r>
                <a:r>
                  <a:rPr lang="he-IL" dirty="0">
                    <a:solidFill>
                      <a:srgbClr val="FF0000"/>
                    </a:solidFill>
                  </a:rPr>
                  <a:t> .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he-IL" dirty="0">
                    <a:solidFill>
                      <a:srgbClr val="FF0000"/>
                    </a:solidFill>
                  </a:rPr>
                  <a:t>הפונקציה הקווית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he-IL" dirty="0">
                    <a:solidFill>
                      <a:srgbClr val="FF0000"/>
                    </a:solidFill>
                  </a:rPr>
                  <a:t> היא פונקציה יורדת  לכל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he-IL" dirty="0">
                    <a:solidFill>
                      <a:srgbClr val="FF0000"/>
                    </a:solidFill>
                  </a:rPr>
                  <a:t>  ולכן הפונקציה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:r>
                  <a:rPr lang="he-IL" dirty="0">
                    <a:solidFill>
                      <a:srgbClr val="FF0000"/>
                    </a:solidFill>
                  </a:rPr>
                  <a:t>תמיד יורדת .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FF0000"/>
                    </a:solidFill>
                  </a:rPr>
                  <a:t>  </a:t>
                </a:r>
                <a:endParaRPr lang="he-IL" dirty="0"/>
              </a:p>
            </p:txBody>
          </p:sp>
        </mc:Choice>
        <mc:Fallback xmlns="">
          <p:sp>
            <p:nvSpPr>
              <p:cNvPr id="9" name="מציין מיקום תוכן 8">
                <a:extLst>
                  <a:ext uri="{FF2B5EF4-FFF2-40B4-BE49-F238E27FC236}">
                    <a16:creationId xmlns:a16="http://schemas.microsoft.com/office/drawing/2014/main" id="{976EFD1C-2C83-406B-A4FA-8AEE22957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15273" y="1567973"/>
                <a:ext cx="11362199" cy="5290027"/>
              </a:xfrm>
              <a:blipFill>
                <a:blip r:embed="rId4"/>
                <a:stretch>
                  <a:fillRect t="-691" r="-8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B66B460-D0A4-474D-A092-68F9A0746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831" y="4335800"/>
            <a:ext cx="742950" cy="714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ED06613F-2F75-4389-8726-3D67C9164FD4}"/>
                  </a:ext>
                </a:extLst>
              </p:cNvPr>
              <p:cNvSpPr txBox="1"/>
              <p:nvPr/>
            </p:nvSpPr>
            <p:spPr>
              <a:xfrm>
                <a:off x="2733472" y="5290026"/>
                <a:ext cx="75681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2400" dirty="0">
                    <a:solidFill>
                      <a:srgbClr val="7030A0"/>
                    </a:solidFill>
                  </a:rPr>
                  <a:t>מכאן לפונקציה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400" dirty="0">
                    <a:solidFill>
                      <a:srgbClr val="7030A0"/>
                    </a:solidFill>
                  </a:rPr>
                  <a:t>  יש </a:t>
                </a:r>
                <a:r>
                  <a:rPr lang="he-IL" sz="2400" dirty="0" err="1">
                    <a:solidFill>
                      <a:srgbClr val="7030A0"/>
                    </a:solidFill>
                  </a:rPr>
                  <a:t>אסמפטוטה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he-IL" sz="2400" dirty="0">
                    <a:solidFill>
                      <a:srgbClr val="7030A0"/>
                    </a:solidFill>
                  </a:rPr>
                  <a:t>  כאשר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ED06613F-2F75-4389-8726-3D67C9164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472" y="5290026"/>
                <a:ext cx="7568118" cy="461665"/>
              </a:xfrm>
              <a:prstGeom prst="rect">
                <a:avLst/>
              </a:prstGeom>
              <a:blipFill>
                <a:blip r:embed="rId6"/>
                <a:stretch>
                  <a:fillRect t="-9211" r="-1208" b="-302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446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he-IL" dirty="0"/>
                  <a:t>על סמך התכונות , נקבל את הגרף הבא:</a:t>
                </a:r>
              </a:p>
              <a:p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accent1">
                        <a:lumMod val="50000"/>
                      </a:schemeClr>
                    </a:solidFill>
                  </a:rPr>
                  <a:t>  קווית יורדת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he-IL" dirty="0"/>
                  <a:t> </a:t>
                </a:r>
                <a:r>
                  <a:rPr lang="he-IL" dirty="0">
                    <a:solidFill>
                      <a:srgbClr val="FF0000"/>
                    </a:solidFill>
                  </a:rPr>
                  <a:t>יורדת 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D738C25-260D-4E3F-A8F2-64DD5B257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051" r="-8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306" y="155448"/>
            <a:ext cx="5408027" cy="720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he-IL" dirty="0"/>
              <a:t> בחזקת פונקציה קווית    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13B82BA-1916-4618-AD81-556E22672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127" y="2050192"/>
            <a:ext cx="3543616" cy="400313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42BCEAB-E98C-4086-BAC7-845A24A11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434" y="2224075"/>
            <a:ext cx="3687017" cy="365536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056952D-513F-42B6-9D36-96274680B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9" y="2224075"/>
            <a:ext cx="3392091" cy="389230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B60AA28-9147-4914-9AC6-2D7E14764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343" y="3982046"/>
            <a:ext cx="732917" cy="37636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97A40E7-F9AD-4165-8E7B-486F69905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9874" y="3523683"/>
            <a:ext cx="732917" cy="37636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D7543D1-D490-42F2-9664-44109959D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3652" y="4172724"/>
            <a:ext cx="732917" cy="376363"/>
          </a:xfrm>
          <a:prstGeom prst="rect">
            <a:avLst/>
          </a:prstGeom>
        </p:spPr>
      </p:pic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C1C61924-B1C7-44F0-B73F-6793CF77B5E6}"/>
              </a:ext>
            </a:extLst>
          </p:cNvPr>
          <p:cNvCxnSpPr/>
          <p:nvPr/>
        </p:nvCxnSpPr>
        <p:spPr>
          <a:xfrm flipV="1">
            <a:off x="10781247" y="4358409"/>
            <a:ext cx="45085" cy="426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53B910F4-8A32-4441-97B0-12A0DF688DEE}"/>
              </a:ext>
            </a:extLst>
          </p:cNvPr>
          <p:cNvCxnSpPr/>
          <p:nvPr/>
        </p:nvCxnSpPr>
        <p:spPr>
          <a:xfrm flipV="1">
            <a:off x="6073457" y="4358409"/>
            <a:ext cx="45085" cy="426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7FD7055E-40F6-41FA-B225-862C8524E44A}"/>
              </a:ext>
            </a:extLst>
          </p:cNvPr>
          <p:cNvCxnSpPr/>
          <p:nvPr/>
        </p:nvCxnSpPr>
        <p:spPr>
          <a:xfrm flipV="1">
            <a:off x="1217594" y="4335727"/>
            <a:ext cx="45085" cy="426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1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he-IL" dirty="0"/>
                  <a:t>פונקציה ריבועית ,לדוגמא: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797" b="-423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נחלק לשני מקרים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026926" y="1734761"/>
                <a:ext cx="10082061" cy="4128198"/>
              </a:xfrm>
            </p:spPr>
            <p:txBody>
              <a:bodyPr/>
              <a:lstStyle/>
              <a:p>
                <a:pPr marL="96848" indent="0">
                  <a:buNone/>
                </a:pPr>
                <a:r>
                  <a:rPr lang="he-IL" b="1" u="sng" dirty="0"/>
                  <a:t>מקרה 1: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he-IL" b="1" u="sng" dirty="0"/>
              </a:p>
              <a:p>
                <a:pPr marL="96848" indent="0">
                  <a:buNone/>
                </a:pPr>
                <a:endParaRPr lang="he-IL" dirty="0"/>
              </a:p>
              <a:p>
                <a:pPr marL="96848" indent="0">
                  <a:buNone/>
                </a:pP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פרבולה "מחייכת"</a:t>
                </a:r>
              </a:p>
              <a:p>
                <a:pPr marL="96848" indent="0">
                  <a:buNone/>
                </a:pPr>
                <a:r>
                  <a:rPr lang="he-IL" b="0" dirty="0"/>
                  <a:t> </a:t>
                </a:r>
              </a:p>
              <a:p>
                <a:pPr marL="96848" indent="0">
                  <a:buNone/>
                </a:pPr>
                <a:r>
                  <a:rPr lang="he-IL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 עולה עבור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e-IL" dirty="0"/>
              </a:p>
              <a:p>
                <a:pPr marL="96848" indent="0">
                  <a:buNone/>
                </a:pP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יורדת עבור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dirty="0"/>
              </a:p>
              <a:p>
                <a:pPr marL="96848" indent="0">
                  <a:buNone/>
                </a:pPr>
                <a:endParaRPr lang="he-IL" dirty="0"/>
              </a:p>
              <a:p>
                <a:pPr marL="96848" indent="0">
                  <a:buNone/>
                </a:pPr>
                <a:r>
                  <a:rPr lang="he-IL" dirty="0"/>
                  <a:t>נקודת המינימום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026926" y="1734761"/>
                <a:ext cx="10082061" cy="4128198"/>
              </a:xfrm>
              <a:blipFill>
                <a:blip r:embed="rId3"/>
                <a:stretch>
                  <a:fillRect t="-10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A9759FE-A313-4CCD-A340-F31510614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42" y="1734761"/>
            <a:ext cx="43243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he-IL" dirty="0"/>
                  <a:t>פונקציה ריבועית ,לדוגמא: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797" b="-423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מקרה 1- </a:t>
            </a:r>
            <a:r>
              <a:rPr lang="en-US" dirty="0"/>
              <a:t>a&gt;0</a:t>
            </a:r>
            <a:r>
              <a:rPr lang="he-IL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026926" y="1607202"/>
                <a:ext cx="9897235" cy="4255758"/>
              </a:xfrm>
            </p:spPr>
            <p:txBody>
              <a:bodyPr/>
              <a:lstStyle/>
              <a:p>
                <a:pPr marL="9684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026926" y="1607202"/>
                <a:ext cx="9897235" cy="425575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1723172-CD61-4680-B6E6-EB06D547A0AE}"/>
                  </a:ext>
                </a:extLst>
              </p:cNvPr>
              <p:cNvSpPr txBox="1"/>
              <p:nvPr/>
            </p:nvSpPr>
            <p:spPr>
              <a:xfrm>
                <a:off x="6449439" y="2833700"/>
                <a:ext cx="4017522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6848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/>
                  <a:t> </a:t>
                </a:r>
                <a:r>
                  <a:rPr lang="he-IL" sz="2800" dirty="0">
                    <a:solidFill>
                      <a:schemeClr val="accent6"/>
                    </a:solidFill>
                  </a:rPr>
                  <a:t>עולה עבור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e-IL" sz="2800" dirty="0">
                  <a:solidFill>
                    <a:schemeClr val="accent6"/>
                  </a:solidFill>
                </a:endParaRPr>
              </a:p>
              <a:p>
                <a:pPr marL="96848" indent="0">
                  <a:buNone/>
                </a:pPr>
                <a:r>
                  <a:rPr lang="he-IL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>
                    <a:solidFill>
                      <a:schemeClr val="accent6"/>
                    </a:solidFill>
                  </a:rPr>
                  <a:t>יורדת עבור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2800" dirty="0">
                  <a:solidFill>
                    <a:schemeClr val="accent6"/>
                  </a:solidFill>
                </a:endParaRPr>
              </a:p>
              <a:p>
                <a:pPr marL="96848" indent="0">
                  <a:buNone/>
                </a:pPr>
                <a:r>
                  <a:rPr lang="he-IL" sz="2800" dirty="0">
                    <a:solidFill>
                      <a:schemeClr val="accent6"/>
                    </a:solidFill>
                  </a:rPr>
                  <a:t>נקודת המינימום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1723172-CD61-4680-B6E6-EB06D547A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439" y="2833700"/>
                <a:ext cx="4017522" cy="1384995"/>
              </a:xfrm>
              <a:prstGeom prst="rect">
                <a:avLst/>
              </a:prstGeom>
              <a:blipFill>
                <a:blip r:embed="rId4"/>
                <a:stretch>
                  <a:fillRect t="-4846" r="-607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587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באופן כללי : הפונקציה הריבועית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מקרה 1: </a:t>
            </a:r>
            <a:r>
              <a:rPr lang="en-US" dirty="0"/>
              <a:t>a&gt;0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026926" y="1607202"/>
                <a:ext cx="10636537" cy="4255758"/>
              </a:xfrm>
            </p:spPr>
            <p:txBody>
              <a:bodyPr/>
              <a:lstStyle/>
              <a:p>
                <a:pPr marL="96848" indent="0">
                  <a:buNone/>
                </a:pPr>
                <a:endParaRPr lang="he-IL" dirty="0"/>
              </a:p>
              <a:p>
                <a:pPr marL="96848" indent="0">
                  <a:buNone/>
                </a:pP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פרבולה "מחייכת"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  <a:p>
                <a:pPr marL="96848" indent="0">
                  <a:buNone/>
                </a:pPr>
                <a:endParaRPr lang="he-IL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026926" y="1607202"/>
                <a:ext cx="10636537" cy="425575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409D8494-E2F7-4804-BBF7-82F98FC4C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751" y="2517476"/>
            <a:ext cx="2943124" cy="375230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90091DE-25D7-4D60-9321-B6FBB2798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356" y="2922618"/>
            <a:ext cx="2511965" cy="334716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09C72D7-AAA3-48E1-A698-4A80418BB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578" y="2790752"/>
            <a:ext cx="2766202" cy="3610893"/>
          </a:xfrm>
          <a:prstGeom prst="rect">
            <a:avLst/>
          </a:prstGeom>
        </p:spPr>
      </p:pic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6D8E1856-4C54-4E64-A988-EE4E7C445293}"/>
              </a:ext>
            </a:extLst>
          </p:cNvPr>
          <p:cNvCxnSpPr>
            <a:cxnSpLocks/>
          </p:cNvCxnSpPr>
          <p:nvPr/>
        </p:nvCxnSpPr>
        <p:spPr>
          <a:xfrm flipV="1">
            <a:off x="6673366" y="5767608"/>
            <a:ext cx="17972" cy="305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1734B4EC-6989-46CE-B538-B02E6DF2ED09}"/>
              </a:ext>
            </a:extLst>
          </p:cNvPr>
          <p:cNvCxnSpPr>
            <a:cxnSpLocks/>
          </p:cNvCxnSpPr>
          <p:nvPr/>
        </p:nvCxnSpPr>
        <p:spPr>
          <a:xfrm flipV="1">
            <a:off x="9568958" y="5672256"/>
            <a:ext cx="0" cy="285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F2235DFB-E896-44BA-A8C1-9C3370486CB5}"/>
              </a:ext>
            </a:extLst>
          </p:cNvPr>
          <p:cNvCxnSpPr>
            <a:cxnSpLocks/>
          </p:cNvCxnSpPr>
          <p:nvPr/>
        </p:nvCxnSpPr>
        <p:spPr>
          <a:xfrm flipV="1">
            <a:off x="10248396" y="5672256"/>
            <a:ext cx="53197" cy="282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39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he-IL" dirty="0"/>
                  <a:t>פונקציה ריבועית ,לדוגמא: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797" b="-423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מקרה  2 </a:t>
            </a:r>
            <a:r>
              <a:rPr lang="en-US" dirty="0"/>
              <a:t>a&lt;0   </a:t>
            </a:r>
            <a:r>
              <a:rPr lang="he-IL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9684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פרבולה "בוכה"</a:t>
                </a:r>
              </a:p>
              <a:p>
                <a:pPr marL="96848" indent="0">
                  <a:buNone/>
                </a:pPr>
                <a:r>
                  <a:rPr lang="he-IL" b="0" dirty="0"/>
                  <a:t> </a:t>
                </a:r>
              </a:p>
              <a:p>
                <a:pPr marL="96848" indent="0">
                  <a:buNone/>
                </a:pPr>
                <a:r>
                  <a:rPr lang="he-IL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 עולה עבור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dirty="0"/>
              </a:p>
              <a:p>
                <a:pPr marL="96848" indent="0">
                  <a:buNone/>
                </a:pP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יורדת עבור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e-IL" dirty="0"/>
              </a:p>
              <a:p>
                <a:pPr marL="96848" indent="0">
                  <a:buNone/>
                </a:pPr>
                <a:r>
                  <a:rPr lang="he-IL" dirty="0"/>
                  <a:t>נקודת המקסימום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10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33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פונקציה </a:t>
                </a:r>
                <a:r>
                  <a:rPr lang="he-IL" dirty="0" err="1"/>
                  <a:t>ריבועית,לדוגמא</a:t>
                </a:r>
                <a:r>
                  <a:rPr lang="he-IL" dirty="0"/>
                  <a:t>: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מקרה 2- </a:t>
            </a:r>
            <a:r>
              <a:rPr lang="en-US" dirty="0"/>
              <a:t>a&lt;0</a:t>
            </a:r>
            <a:r>
              <a:rPr lang="he-IL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026926" y="1607202"/>
                <a:ext cx="9897235" cy="4255758"/>
              </a:xfrm>
            </p:spPr>
            <p:txBody>
              <a:bodyPr/>
              <a:lstStyle/>
              <a:p>
                <a:pPr marL="9684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026926" y="1607202"/>
                <a:ext cx="9897235" cy="425575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1723172-CD61-4680-B6E6-EB06D547A0AE}"/>
                  </a:ext>
                </a:extLst>
              </p:cNvPr>
              <p:cNvSpPr txBox="1"/>
              <p:nvPr/>
            </p:nvSpPr>
            <p:spPr>
              <a:xfrm>
                <a:off x="5603133" y="2833700"/>
                <a:ext cx="4863828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6848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/>
                  <a:t> </a:t>
                </a:r>
                <a:r>
                  <a:rPr lang="he-IL" sz="2800" dirty="0">
                    <a:solidFill>
                      <a:schemeClr val="accent6"/>
                    </a:solidFill>
                  </a:rPr>
                  <a:t>עולה עבור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sz="2800" dirty="0">
                  <a:solidFill>
                    <a:schemeClr val="accent6"/>
                  </a:solidFill>
                </a:endParaRPr>
              </a:p>
              <a:p>
                <a:pPr marL="96848" indent="0">
                  <a:buNone/>
                </a:pPr>
                <a:r>
                  <a:rPr lang="he-IL" sz="2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>
                    <a:solidFill>
                      <a:schemeClr val="accent6"/>
                    </a:solidFill>
                  </a:rPr>
                  <a:t>יורדת עבור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2800" dirty="0">
                  <a:solidFill>
                    <a:schemeClr val="accent6"/>
                  </a:solidFill>
                </a:endParaRPr>
              </a:p>
              <a:p>
                <a:pPr marL="96848" indent="0">
                  <a:buNone/>
                </a:pPr>
                <a:r>
                  <a:rPr lang="he-IL" sz="2800" dirty="0">
                    <a:solidFill>
                      <a:schemeClr val="accent6"/>
                    </a:solidFill>
                  </a:rPr>
                  <a:t>נקודת המקסימום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1723172-CD61-4680-B6E6-EB06D547A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33" y="2833700"/>
                <a:ext cx="4863828" cy="1384995"/>
              </a:xfrm>
              <a:prstGeom prst="rect">
                <a:avLst/>
              </a:prstGeom>
              <a:blipFill>
                <a:blip r:embed="rId4"/>
                <a:stretch>
                  <a:fillRect t="-4846" r="-627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341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באופן כללי -פונקציה ריבועית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797" b="-889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מקרה  2 </a:t>
            </a:r>
            <a:r>
              <a:rPr lang="en-US" dirty="0"/>
              <a:t>a&lt;0   </a:t>
            </a:r>
            <a:r>
              <a:rPr lang="he-IL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026927" y="1780162"/>
                <a:ext cx="10257158" cy="4082797"/>
              </a:xfrm>
            </p:spPr>
            <p:txBody>
              <a:bodyPr/>
              <a:lstStyle/>
              <a:p>
                <a:pPr marL="9684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פרבולה "בוכה"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  <a:p>
                <a:pPr marL="96848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4CED9733-0A36-407F-9494-8B8D744E4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026927" y="1780162"/>
                <a:ext cx="10257158" cy="4082797"/>
              </a:xfrm>
              <a:blipFill>
                <a:blip r:embed="rId3"/>
                <a:stretch>
                  <a:fillRect t="-4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392DF43-C219-4016-AA15-91608DE9E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26" y="2650115"/>
            <a:ext cx="3304567" cy="381067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BAFDB95-26ED-46FB-AA63-03EF77F7F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055" y="3255017"/>
            <a:ext cx="3638550" cy="33051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80D9CC4-3323-4416-856E-931972E9D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493" y="2762453"/>
            <a:ext cx="3457575" cy="3181350"/>
          </a:xfrm>
          <a:prstGeom prst="rect">
            <a:avLst/>
          </a:prstGeom>
        </p:spPr>
      </p:pic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15806887-76C3-4CB5-B99B-7BE42B3124A4}"/>
              </a:ext>
            </a:extLst>
          </p:cNvPr>
          <p:cNvCxnSpPr>
            <a:cxnSpLocks/>
          </p:cNvCxnSpPr>
          <p:nvPr/>
        </p:nvCxnSpPr>
        <p:spPr>
          <a:xfrm flipV="1">
            <a:off x="6816194" y="3988340"/>
            <a:ext cx="0" cy="3941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959F9E8C-427E-43F8-BDAE-FD8D94D580D0}"/>
              </a:ext>
            </a:extLst>
          </p:cNvPr>
          <p:cNvCxnSpPr>
            <a:cxnSpLocks/>
          </p:cNvCxnSpPr>
          <p:nvPr/>
        </p:nvCxnSpPr>
        <p:spPr>
          <a:xfrm flipV="1">
            <a:off x="3466636" y="4720245"/>
            <a:ext cx="0" cy="384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A7F98ED2-D0D9-45D1-9ED4-4CB1FC0F3FAE}"/>
              </a:ext>
            </a:extLst>
          </p:cNvPr>
          <p:cNvCxnSpPr>
            <a:cxnSpLocks/>
          </p:cNvCxnSpPr>
          <p:nvPr/>
        </p:nvCxnSpPr>
        <p:spPr>
          <a:xfrm flipV="1">
            <a:off x="2447672" y="4720245"/>
            <a:ext cx="45085" cy="3941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39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olidFill>
                      <a:schemeClr val="accent1">
                        <a:lumMod val="50000"/>
                      </a:schemeClr>
                    </a:solidFill>
                  </a:rPr>
                  <a:t>פונקציה 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e-IL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729" b="-398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he-IL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CCFD8F5C-4101-485F-A2FB-9C2D20FFA36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737872" y="1342592"/>
            <a:ext cx="6347761" cy="48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05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פונקציה 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729" b="-398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/>
                  <a:t>   </a:t>
                </a:r>
                <a:r>
                  <a:rPr lang="he-IL" dirty="0"/>
                  <a:t> ננסה  לשרטט את הפונקציה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12676" b="-774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9839ABD-47F3-48A2-A95E-80B9AA7C4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065" y="2119648"/>
            <a:ext cx="5276850" cy="628650"/>
          </a:xfrm>
          <a:prstGeom prst="rect">
            <a:avLst/>
          </a:prstGeom>
        </p:spPr>
      </p:pic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754155C0-C36E-4043-A714-1BC07FC4C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208486" y="4257639"/>
            <a:ext cx="7163762" cy="2743201"/>
          </a:xfrm>
        </p:spPr>
        <p:txBody>
          <a:bodyPr/>
          <a:lstStyle/>
          <a:p>
            <a:pPr marL="96848" indent="0">
              <a:buNone/>
            </a:pP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A72FCA9-FE72-437B-B3F9-BF1A168FF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272" y="2701248"/>
            <a:ext cx="4937669" cy="37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5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/>
              <p:cNvSpPr>
                <a:spLocks noGrp="1"/>
              </p:cNvSpPr>
              <p:nvPr>
                <p:ph idx="1"/>
              </p:nvPr>
            </p:nvSpPr>
            <p:spPr>
              <a:xfrm>
                <a:off x="1024127" y="1215957"/>
                <a:ext cx="9987583" cy="44447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e-IL" dirty="0">
                    <a:sym typeface="Varela Round"/>
                  </a:rPr>
                  <a:t>תכונות בסיסיות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endParaRPr lang="he-IL" dirty="0">
                  <a:sym typeface="Varela Round"/>
                </a:endParaRPr>
              </a:p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he-IL" dirty="0">
                    <a:sym typeface="Varela Round"/>
                  </a:rPr>
                  <a:t> - תכונות בסיסיות </a:t>
                </a:r>
              </a:p>
              <a:p>
                <a:r>
                  <a:rPr lang="he-IL" dirty="0">
                    <a:sym typeface="Varela Round"/>
                  </a:rPr>
                  <a:t>הקשר בין הפונקציה קווית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  לבין הפונקציה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𝑏</m:t>
                        </m:r>
                      </m:sup>
                    </m:sSup>
                  </m:oMath>
                </a14:m>
                <a:endParaRPr lang="en-US" b="0" dirty="0">
                  <a:sym typeface="Varela Round"/>
                </a:endParaRPr>
              </a:p>
              <a:p>
                <a:r>
                  <a:rPr lang="he-IL" dirty="0">
                    <a:sym typeface="Varela Round"/>
                  </a:rPr>
                  <a:t>הקשר בין הפונקציה הריבועית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 </m:t>
                    </m:r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𝑎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𝑏𝑥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𝑐</m:t>
                        </m:r>
                      </m:sup>
                    </m:sSup>
                  </m:oMath>
                </a14:m>
                <a:endParaRPr lang="en-US" b="0" dirty="0">
                  <a:sym typeface="Varela Round"/>
                </a:endParaRPr>
              </a:p>
              <a:p>
                <a:r>
                  <a:rPr lang="he-IL" dirty="0">
                    <a:sym typeface="Varela Round"/>
                  </a:rPr>
                  <a:t>הקשר בין הפונקציה הרציונאלית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den>
                    </m:f>
                  </m:oMath>
                </a14:m>
                <a:r>
                  <a:rPr lang="he-IL" dirty="0"/>
                  <a:t>  לבין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endParaRPr lang="en-US" b="0" dirty="0">
                  <a:sym typeface="Varela Round"/>
                </a:endParaRPr>
              </a:p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he-IL" dirty="0">
                    <a:sym typeface="Varela Round"/>
                  </a:rPr>
                  <a:t> -</a:t>
                </a:r>
                <a:r>
                  <a:rPr lang="he-IL" dirty="0"/>
                  <a:t> התייחסות </a:t>
                </a:r>
                <a:r>
                  <a:rPr lang="he-IL" dirty="0" err="1"/>
                  <a:t>לאסמפטוטות</a:t>
                </a:r>
                <a:r>
                  <a:rPr lang="he-IL" dirty="0"/>
                  <a:t>  ו"חורים"</a:t>
                </a:r>
              </a:p>
              <a:p>
                <a:r>
                  <a:rPr lang="he-IL" dirty="0"/>
                  <a:t>דוגמא  מיוחדת לסיכום </a:t>
                </a:r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טקס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7" y="1215957"/>
                <a:ext cx="9987583" cy="4444787"/>
              </a:xfrm>
              <a:blipFill>
                <a:blip r:embed="rId3"/>
                <a:stretch>
                  <a:fillRect r="-7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olidFill>
                      <a:schemeClr val="accent1">
                        <a:lumMod val="50000"/>
                      </a:schemeClr>
                    </a:solidFill>
                  </a:rPr>
                  <a:t>פונקציה 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e-IL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729" b="-398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/>
                  <a:t>   </a:t>
                </a:r>
                <a:r>
                  <a:rPr lang="he-IL" dirty="0"/>
                  <a:t> ננסה  לשרטט את הפונקציה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8169" b="-60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9839ABD-47F3-48A2-A95E-80B9AA7C4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065" y="2119648"/>
            <a:ext cx="5276850" cy="6286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D8AC998-E0B5-4C20-BA8E-5EE49B5DF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10" y="2900261"/>
            <a:ext cx="6086475" cy="1504950"/>
          </a:xfrm>
          <a:prstGeom prst="rect">
            <a:avLst/>
          </a:prstGeom>
        </p:spPr>
      </p:pic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22C16946-623E-4005-A69A-EBE9C2C3B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2976664"/>
            <a:ext cx="5179320" cy="2886295"/>
          </a:xfrm>
        </p:spPr>
        <p:txBody>
          <a:bodyPr/>
          <a:lstStyle/>
          <a:p>
            <a:pPr marL="96848" indent="0">
              <a:buNone/>
            </a:pP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7322F3F-FE5A-4C63-8FF0-410328118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95" y="1916349"/>
            <a:ext cx="5344456" cy="40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8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olidFill>
                      <a:schemeClr val="accent1">
                        <a:lumMod val="50000"/>
                      </a:schemeClr>
                    </a:solidFill>
                  </a:rPr>
                  <a:t>פונקציה 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729" b="-398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/>
                  <a:t>   </a:t>
                </a:r>
                <a:r>
                  <a:rPr lang="he-IL" dirty="0"/>
                  <a:t> ננסה  לשרטט את הפונקציה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8169" b="-60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9839ABD-47F3-48A2-A95E-80B9AA7C4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065" y="2119648"/>
            <a:ext cx="5276850" cy="6286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D8AC998-E0B5-4C20-BA8E-5EE49B5DF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10" y="2900261"/>
            <a:ext cx="6086475" cy="15049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99D3B4E-F662-4A12-BF4D-C53C22082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602" y="4557174"/>
            <a:ext cx="5057775" cy="1628775"/>
          </a:xfrm>
          <a:prstGeom prst="rect">
            <a:avLst/>
          </a:prstGeom>
        </p:spPr>
      </p:pic>
      <p:sp>
        <p:nvSpPr>
          <p:cNvPr id="13" name="מציין מיקום תוכן 12">
            <a:extLst>
              <a:ext uri="{FF2B5EF4-FFF2-40B4-BE49-F238E27FC236}">
                <a16:creationId xmlns:a16="http://schemas.microsoft.com/office/drawing/2014/main" id="{51426624-AB31-407E-B2B1-48D22E858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2256817"/>
            <a:ext cx="4948897" cy="3606142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F96745DD-07C7-4CCE-B1FA-7943046A0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168" y="1879572"/>
            <a:ext cx="4305656" cy="32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61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olidFill>
                      <a:schemeClr val="accent1">
                        <a:lumMod val="50000"/>
                      </a:schemeClr>
                    </a:solidFill>
                  </a:rPr>
                  <a:t>פונקציה 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e-IL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729" b="-398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/>
                  <a:t>   </a:t>
                </a:r>
                <a:r>
                  <a:rPr lang="he-IL" dirty="0"/>
                  <a:t> ננסה  לשרטט את הפונקציה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8169" b="-60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9839ABD-47F3-48A2-A95E-80B9AA7C4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065" y="2119648"/>
            <a:ext cx="5276850" cy="6286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D8AC998-E0B5-4C20-BA8E-5EE49B5DF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10" y="2900261"/>
            <a:ext cx="6086475" cy="15049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99D3B4E-F662-4A12-BF4D-C53C22082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602" y="4557174"/>
            <a:ext cx="5057775" cy="1628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ציין מיקום תוכן 12">
                <a:extLst>
                  <a:ext uri="{FF2B5EF4-FFF2-40B4-BE49-F238E27FC236}">
                    <a16:creationId xmlns:a16="http://schemas.microsoft.com/office/drawing/2014/main" id="{2296A915-96A0-491F-B2F9-BB6520CAC4FF}"/>
                  </a:ext>
                </a:extLst>
              </p:cNvPr>
              <p:cNvSpPr txBox="1">
                <a:spLocks noGrp="1"/>
              </p:cNvSpPr>
              <p:nvPr>
                <p:ph sz="quarter" idx="4"/>
              </p:nvPr>
            </p:nvSpPr>
            <p:spPr>
              <a:xfrm>
                <a:off x="-29147" y="6107079"/>
                <a:ext cx="90004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2400" dirty="0">
                    <a:solidFill>
                      <a:srgbClr val="FF0000"/>
                    </a:solidFill>
                  </a:rPr>
                  <a:t>מעבר לכך  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sz="2400" dirty="0">
                    <a:solidFill>
                      <a:srgbClr val="FF0000"/>
                    </a:solidFill>
                  </a:rPr>
                  <a:t> תמיד חיובית ולכן אין לה נקודות חיתוך עם ציר ה-</a:t>
                </a:r>
                <a:r>
                  <a:rPr lang="en-US" sz="2400" dirty="0">
                    <a:solidFill>
                      <a:srgbClr val="FF0000"/>
                    </a:solidFill>
                  </a:rPr>
                  <a:t>x </a:t>
                </a:r>
                <a:r>
                  <a:rPr lang="he-IL" sz="2400" dirty="0">
                    <a:solidFill>
                      <a:srgbClr val="FF0000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13" name="מציין מיקום תוכן 12">
                <a:extLst>
                  <a:ext uri="{FF2B5EF4-FFF2-40B4-BE49-F238E27FC236}">
                    <a16:creationId xmlns:a16="http://schemas.microsoft.com/office/drawing/2014/main" id="{2296A915-96A0-491F-B2F9-BB6520CAC4F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-29147" y="6107079"/>
                <a:ext cx="9000494" cy="461665"/>
              </a:xfrm>
              <a:prstGeom prst="rect">
                <a:avLst/>
              </a:prstGeom>
              <a:blipFill>
                <a:blip r:embed="rId7"/>
                <a:stretch>
                  <a:fillRect l="-203" t="-9211" b="-302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99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olidFill>
                      <a:schemeClr val="accent1">
                        <a:lumMod val="50000"/>
                      </a:schemeClr>
                    </a:solidFill>
                  </a:rPr>
                  <a:t>פונקציה 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729" b="-398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/>
                  <a:t>   </a:t>
                </a:r>
                <a:r>
                  <a:rPr lang="he-IL" dirty="0"/>
                  <a:t> ננסה  לשרטט את הפונקציה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8169" b="-60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9E96D65D-1AF4-4B65-ACA1-59290B6A0AB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026927" y="1710442"/>
                <a:ext cx="10441984" cy="4152517"/>
              </a:xfrm>
            </p:spPr>
            <p:txBody>
              <a:bodyPr/>
              <a:lstStyle/>
              <a:p>
                <a:r>
                  <a:rPr lang="he-IL" dirty="0"/>
                  <a:t>על סמך כל התכונות הללו , נסו לשרטט את הגרף של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9E96D65D-1AF4-4B65-ACA1-59290B6A0A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026927" y="1710442"/>
                <a:ext cx="10441984" cy="4152517"/>
              </a:xfrm>
              <a:blipFill>
                <a:blip r:embed="rId4"/>
                <a:stretch>
                  <a:fillRect t="-10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855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olidFill>
                      <a:schemeClr val="accent1">
                        <a:lumMod val="50000"/>
                      </a:schemeClr>
                    </a:solidFill>
                  </a:rPr>
                  <a:t>פונקציה 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e-IL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729" b="-398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/>
                  <a:t>   </a:t>
                </a:r>
                <a:r>
                  <a:rPr lang="he-IL" dirty="0"/>
                  <a:t> ננסה  לשרטט את הפונקציה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8169" b="-60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9E96D65D-1AF4-4B65-ACA1-59290B6A0AB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026927" y="1828800"/>
                <a:ext cx="10315524" cy="4034159"/>
              </a:xfrm>
            </p:spPr>
            <p:txBody>
              <a:bodyPr/>
              <a:lstStyle/>
              <a:p>
                <a:r>
                  <a:rPr lang="he-IL" dirty="0"/>
                  <a:t>על סמך כל התכונות הללו , נסו לשרטט את הגרף של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  <a:p>
                <a:endParaRPr lang="he-IL" dirty="0"/>
              </a:p>
              <a:p>
                <a:r>
                  <a:rPr lang="he-I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נקבל גרף מאוד מעניין ....</a:t>
                </a:r>
              </a:p>
            </p:txBody>
          </p:sp>
        </mc:Choice>
        <mc:Fallback xmlns="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9E96D65D-1AF4-4B65-ACA1-59290B6A0A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026927" y="1828800"/>
                <a:ext cx="10315524" cy="4034159"/>
              </a:xfrm>
              <a:blipFill>
                <a:blip r:embed="rId4"/>
                <a:stretch>
                  <a:fillRect t="-10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62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olidFill>
                      <a:schemeClr val="accent1">
                        <a:lumMod val="50000"/>
                      </a:schemeClr>
                    </a:solidFill>
                  </a:rPr>
                  <a:t>פונקציה 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729" b="-398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/>
                  <a:t>   </a:t>
                </a:r>
                <a:r>
                  <a:rPr lang="he-IL" dirty="0"/>
                  <a:t> ננסה  לשרטט את הפונקציה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8169" b="-60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83CB813C-1B0D-4823-AE9A-3EF2EFA740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1524" y="2144291"/>
            <a:ext cx="5691183" cy="467708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A5AC4C0-DEE9-4D14-8317-633E67C63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2453"/>
          <a:stretch/>
        </p:blipFill>
        <p:spPr>
          <a:xfrm>
            <a:off x="6086475" y="1968736"/>
            <a:ext cx="6105525" cy="1037111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17F3416-4C85-4C72-B4E9-4FBB127BC78D}"/>
              </a:ext>
            </a:extLst>
          </p:cNvPr>
          <p:cNvSpPr txBox="1"/>
          <p:nvPr/>
        </p:nvSpPr>
        <p:spPr>
          <a:xfrm>
            <a:off x="3236037" y="4815192"/>
            <a:ext cx="139461" cy="27699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○</a:t>
            </a:r>
            <a:endParaRPr lang="he-IL" dirty="0"/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23865690-E021-455D-8891-A868E228A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759" y="3138845"/>
            <a:ext cx="6515100" cy="1028700"/>
          </a:xfrm>
          <a:prstGeom prst="rect">
            <a:avLst/>
          </a:prstGeom>
        </p:spPr>
      </p:pic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EF309FEF-DF0B-4862-B472-1FC9D74FE911}"/>
              </a:ext>
            </a:extLst>
          </p:cNvPr>
          <p:cNvCxnSpPr>
            <a:cxnSpLocks/>
          </p:cNvCxnSpPr>
          <p:nvPr/>
        </p:nvCxnSpPr>
        <p:spPr>
          <a:xfrm flipH="1">
            <a:off x="3289419" y="2276272"/>
            <a:ext cx="16348" cy="451821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235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olidFill>
                      <a:schemeClr val="accent1">
                        <a:lumMod val="50000"/>
                      </a:schemeClr>
                    </a:solidFill>
                  </a:rPr>
                  <a:t>פונקציה 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729" b="-398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/>
                  <a:t>   </a:t>
                </a:r>
                <a:r>
                  <a:rPr lang="he-IL" dirty="0"/>
                  <a:t> ננסה  לשרטט את הפונקציה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t="-28169" b="-60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83CB813C-1B0D-4823-AE9A-3EF2EFA740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1524" y="2180913"/>
            <a:ext cx="5691183" cy="467708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A5AC4C0-DEE9-4D14-8317-633E67C63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2453"/>
          <a:stretch/>
        </p:blipFill>
        <p:spPr>
          <a:xfrm>
            <a:off x="6086475" y="1968736"/>
            <a:ext cx="6105525" cy="1037111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17F3416-4C85-4C72-B4E9-4FBB127BC78D}"/>
              </a:ext>
            </a:extLst>
          </p:cNvPr>
          <p:cNvSpPr txBox="1"/>
          <p:nvPr/>
        </p:nvSpPr>
        <p:spPr>
          <a:xfrm>
            <a:off x="3236037" y="4815192"/>
            <a:ext cx="139461" cy="27699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○</a:t>
            </a: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68C48F6-DD3A-4C75-8460-718B9D1216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177"/>
          <a:stretch/>
        </p:blipFill>
        <p:spPr>
          <a:xfrm>
            <a:off x="6339663" y="4116995"/>
            <a:ext cx="6105525" cy="115219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E0211D47-77A6-4B09-8FDF-1B86A0D6A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711" y="4586640"/>
            <a:ext cx="1162050" cy="59055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23865690-E021-455D-8891-A868E228A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7759" y="3138845"/>
            <a:ext cx="6515100" cy="1028700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E5598572-1A61-4FA7-A2C4-32802237D9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5926" y="5269188"/>
            <a:ext cx="6781800" cy="1076325"/>
          </a:xfrm>
          <a:prstGeom prst="rect">
            <a:avLst/>
          </a:prstGeom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E133C0D6-B3CA-4D5E-9ECF-B8FA9B637B89}"/>
              </a:ext>
            </a:extLst>
          </p:cNvPr>
          <p:cNvCxnSpPr>
            <a:cxnSpLocks/>
          </p:cNvCxnSpPr>
          <p:nvPr/>
        </p:nvCxnSpPr>
        <p:spPr>
          <a:xfrm flipH="1">
            <a:off x="3289419" y="2180913"/>
            <a:ext cx="16348" cy="467708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465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>
                    <a:solidFill>
                      <a:schemeClr val="accent1">
                        <a:lumMod val="50000"/>
                      </a:schemeClr>
                    </a:solidFill>
                  </a:rPr>
                  <a:t>הקשר בין הפונקציה הרציונאלית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729" r="-1493" b="-398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he-I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הפונקציה</m:t>
                      </m:r>
                      <m:r>
                        <a:rPr lang="he-I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he-IL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לבין</m:t>
                      </m:r>
                      <m:r>
                        <a:rPr lang="he-IL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מציין מיקום טקסט 13">
                <a:extLst>
                  <a:ext uri="{FF2B5EF4-FFF2-40B4-BE49-F238E27FC236}">
                    <a16:creationId xmlns:a16="http://schemas.microsoft.com/office/drawing/2014/main" id="{A643F960-956B-4DE4-B13D-3FAADA364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83CB813C-1B0D-4823-AE9A-3EF2EFA740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1524" y="2180913"/>
            <a:ext cx="5691183" cy="4677087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17F3416-4C85-4C72-B4E9-4FBB127BC78D}"/>
              </a:ext>
            </a:extLst>
          </p:cNvPr>
          <p:cNvSpPr txBox="1"/>
          <p:nvPr/>
        </p:nvSpPr>
        <p:spPr>
          <a:xfrm>
            <a:off x="3236037" y="4815192"/>
            <a:ext cx="139461" cy="27699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○</a:t>
            </a: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AC79EBA-C291-49FF-AE40-06CD951741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684"/>
          <a:stretch/>
        </p:blipFill>
        <p:spPr>
          <a:xfrm>
            <a:off x="4342589" y="1759998"/>
            <a:ext cx="7086600" cy="108048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68BB318-B519-4997-8E1A-2CE9A6C256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953" r="18199"/>
          <a:stretch/>
        </p:blipFill>
        <p:spPr>
          <a:xfrm>
            <a:off x="5535849" y="3085063"/>
            <a:ext cx="5796875" cy="793785"/>
          </a:xfrm>
          <a:prstGeom prst="rect">
            <a:avLst/>
          </a:prstGeom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4B503663-9FDB-4FEE-946E-10A8E6DCA2EF}"/>
              </a:ext>
            </a:extLst>
          </p:cNvPr>
          <p:cNvCxnSpPr>
            <a:cxnSpLocks/>
          </p:cNvCxnSpPr>
          <p:nvPr/>
        </p:nvCxnSpPr>
        <p:spPr>
          <a:xfrm flipH="1">
            <a:off x="3305767" y="2180913"/>
            <a:ext cx="1" cy="451171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13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נוספים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C91C974-03F5-422E-8E94-E50168F7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51" y="2073713"/>
            <a:ext cx="55435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11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נוספים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C91C974-03F5-422E-8E94-E50168F7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51" y="2073713"/>
            <a:ext cx="5543550" cy="10763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3280A63-7009-4684-8343-07D5A097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087" y="3290178"/>
            <a:ext cx="75914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8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4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he-IL" dirty="0">
                    <a:sym typeface="Varela Round"/>
                  </a:rPr>
                  <a:t>הקשר בין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ym typeface="Varela Round"/>
                  </a:rPr>
                  <a:t>  לבין </a:t>
                </a:r>
                <a:br>
                  <a:rPr lang="he-IL" dirty="0">
                    <a:sym typeface="Varela Round"/>
                  </a:rPr>
                </a:br>
                <a:r>
                  <a:rPr lang="he-IL" dirty="0"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3"/>
                <a:stretch>
                  <a:fillRect t="-53140" b="-724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4182" y="3692282"/>
            <a:ext cx="9203635" cy="804863"/>
          </a:xfrm>
        </p:spPr>
        <p:txBody>
          <a:bodyPr/>
          <a:lstStyle/>
          <a:p>
            <a:r>
              <a:rPr lang="he-IL" b="1" dirty="0"/>
              <a:t>מהכלל לפרט ומהפרט לכלל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נוספים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C91C974-03F5-422E-8E94-E50168F7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51" y="2073713"/>
            <a:ext cx="5543550" cy="10763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3280A63-7009-4684-8343-07D5A097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087" y="3290178"/>
            <a:ext cx="7591425" cy="15811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8EEFB10-7369-463C-B1D5-E4EECC753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4297" y="5151708"/>
            <a:ext cx="10953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38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נוספים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3280A63-7009-4684-8343-07D5A097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87" y="1976945"/>
            <a:ext cx="7591425" cy="15811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8EEFB10-7369-463C-B1D5-E4EECC753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807" y="3702287"/>
            <a:ext cx="1095375" cy="5429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3A804A4-8083-4189-AF71-B3608C471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982" y="3902716"/>
            <a:ext cx="70675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25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נוספים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D319CC4-508E-426B-BE73-E24DEE50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632" y="3968401"/>
            <a:ext cx="4486275" cy="8096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03E533E-27D0-4691-8089-C9A777574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777" y="2914117"/>
            <a:ext cx="3304567" cy="381067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64CDF11-5863-4914-8597-EBE59ABF2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254" y="3685644"/>
            <a:ext cx="2603947" cy="294161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7ED9E589-729C-4CFF-AA34-61B1D9A6A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65183"/>
            <a:ext cx="3202138" cy="2220461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2C3CDF32-880C-4EB6-B6D4-C6ADB0D13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9344" y="1728016"/>
            <a:ext cx="70675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4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נוספים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696A302-6C24-4E28-A3CE-02B7CBF6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79" y="1919186"/>
            <a:ext cx="92297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10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נוספים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696A302-6C24-4E28-A3CE-02B7CBF6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79" y="1919186"/>
            <a:ext cx="9229725" cy="723900"/>
          </a:xfrm>
          <a:prstGeom prst="rect">
            <a:avLst/>
          </a:prstGeom>
        </p:spPr>
      </p:pic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F947CAEA-D083-459F-ADB4-3975E093F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44" y="3424471"/>
            <a:ext cx="3988842" cy="327808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B28CC88-129D-4155-A40B-74D55CFCC4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28"/>
          <a:stretch/>
        </p:blipFill>
        <p:spPr>
          <a:xfrm>
            <a:off x="2623200" y="5224999"/>
            <a:ext cx="265665" cy="276225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00354BDF-763C-48BC-A954-AE752A916205}"/>
              </a:ext>
            </a:extLst>
          </p:cNvPr>
          <p:cNvCxnSpPr>
            <a:cxnSpLocks/>
          </p:cNvCxnSpPr>
          <p:nvPr/>
        </p:nvCxnSpPr>
        <p:spPr>
          <a:xfrm flipH="1">
            <a:off x="2739683" y="3341063"/>
            <a:ext cx="16349" cy="368158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9C9B0B6-FA2A-4611-B73A-7C2F4230CE9F}"/>
              </a:ext>
            </a:extLst>
          </p:cNvPr>
          <p:cNvSpPr txBox="1"/>
          <p:nvPr/>
        </p:nvSpPr>
        <p:spPr>
          <a:xfrm>
            <a:off x="4153711" y="3006003"/>
            <a:ext cx="7501601" cy="965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ראינו שלא מחייב שתהיה אותה התנהגות מימין ומשמאל   </a:t>
            </a:r>
          </a:p>
          <a:p>
            <a:pPr indent="457200"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לנקודת אי ההגדרה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28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נוספים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696A302-6C24-4E28-A3CE-02B7CBF6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79" y="1919186"/>
            <a:ext cx="9229725" cy="7239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39C632F-A280-4461-A4B7-FE6C25357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3759259"/>
            <a:ext cx="11925300" cy="249555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CE07B44-521E-489A-ACD7-D1024D373C68}"/>
              </a:ext>
            </a:extLst>
          </p:cNvPr>
          <p:cNvSpPr txBox="1"/>
          <p:nvPr/>
        </p:nvSpPr>
        <p:spPr>
          <a:xfrm>
            <a:off x="4153711" y="2718476"/>
            <a:ext cx="7501601" cy="965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ראינו שלא מחייב שתהיה אותה התנהגות מימין ומשמאל   </a:t>
            </a:r>
          </a:p>
          <a:p>
            <a:pPr indent="457200"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solidFill>
                  <a:srgbClr val="20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לנקודת אי ההגדרה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06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נוספים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39C632F-A280-4461-A4B7-FE6C25357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70" y="1712068"/>
            <a:ext cx="11925300" cy="2495550"/>
          </a:xfrm>
          <a:prstGeom prst="rect">
            <a:avLst/>
          </a:prstGeom>
        </p:spPr>
      </p:pic>
      <p:pic>
        <p:nvPicPr>
          <p:cNvPr id="6" name="מציין מיקום תוכן 6">
            <a:extLst>
              <a:ext uri="{FF2B5EF4-FFF2-40B4-BE49-F238E27FC236}">
                <a16:creationId xmlns:a16="http://schemas.microsoft.com/office/drawing/2014/main" id="{82C2624D-D61C-485D-BE69-32DA0043F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44" y="3960091"/>
            <a:ext cx="3337088" cy="274246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0ED2E71-C794-4471-AC26-D46F41409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620" y="5043508"/>
            <a:ext cx="218974" cy="20484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9B93D93-5875-486D-8507-CCF728654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334388" y="5495572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6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   </m:t>
                        </m:r>
                      </m:sup>
                    </m:sSup>
                    <m:r>
                      <a:rPr lang="he-IL" b="1" i="0" smtClean="0">
                        <a:latin typeface="Cambria Math" panose="02040503050406030204" pitchFamily="18" charset="0"/>
                        <a:sym typeface="Varela Round"/>
                      </a:rPr>
                      <m:t>לבין</m:t>
                    </m:r>
                    <m:r>
                      <a:rPr lang="he-IL" b="1" i="0" smtClean="0">
                        <a:latin typeface="Cambria Math" panose="02040503050406030204" pitchFamily="18" charset="0"/>
                        <a:sym typeface="Varela Round"/>
                      </a:rPr>
                      <m:t>   </m:t>
                    </m:r>
                  </m:oMath>
                </a14:m>
                <a:br>
                  <a:rPr lang="he-IL" dirty="0"/>
                </a:br>
                <a:r>
                  <a:rPr lang="he-IL" dirty="0">
                    <a:solidFill>
                      <a:srgbClr val="12B4BC"/>
                    </a:solidFill>
                  </a:rPr>
                  <a:t>דוגמא מעניינת </a:t>
                </a:r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29020" b="-388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460FE04-7FC9-4529-980C-E3D556B0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765"/>
          <a:stretch/>
        </p:blipFill>
        <p:spPr>
          <a:xfrm>
            <a:off x="3502431" y="2519668"/>
            <a:ext cx="8067675" cy="8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301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460FE04-7FC9-4529-980C-E3D556B04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035" y="1986976"/>
            <a:ext cx="80676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40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7"/>
                <a:ext cx="9815209" cy="1821801"/>
              </a:xfrm>
            </p:spPr>
            <p:txBody>
              <a:bodyPr/>
              <a:lstStyle/>
              <a:p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:r>
                  <a:rPr lang="en-US" dirty="0"/>
                  <a:t>-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   </m:t>
                        </m:r>
                      </m:sup>
                    </m:sSup>
                    <m:r>
                      <a:rPr lang="he-IL" b="1" i="0" smtClean="0">
                        <a:latin typeface="Cambria Math" panose="02040503050406030204" pitchFamily="18" charset="0"/>
                        <a:sym typeface="Varela Round"/>
                      </a:rPr>
                      <m:t>לבין</m:t>
                    </m:r>
                    <m:r>
                      <a:rPr lang="he-IL" b="1" i="0" smtClean="0">
                        <a:latin typeface="Cambria Math" panose="02040503050406030204" pitchFamily="18" charset="0"/>
                        <a:sym typeface="Varela Round"/>
                      </a:rPr>
                      <m:t>   </m:t>
                    </m:r>
                  </m:oMath>
                </a14:m>
                <a:r>
                  <a:rPr lang="he-IL" dirty="0"/>
                  <a:t>דוגמא מעניינת </a:t>
                </a:r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7"/>
                <a:ext cx="9815209" cy="1821801"/>
              </a:xfr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460FE04-7FC9-4529-980C-E3D556B04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277" y="1977249"/>
            <a:ext cx="6822433" cy="174789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D029C37-19D2-430F-8F63-210C596B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910" y="4328809"/>
            <a:ext cx="5638800" cy="81915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CF05B6E-6BED-4F4C-9A9E-2A9FD9C98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757" y="4912468"/>
            <a:ext cx="270379" cy="23549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BB76D1A-8ABA-4164-B35E-1C28278E1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28" y="2145547"/>
            <a:ext cx="4638675" cy="3905250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86DA8D42-B0A2-47C3-83C5-7F218B7A6343}"/>
              </a:ext>
            </a:extLst>
          </p:cNvPr>
          <p:cNvCxnSpPr>
            <a:cxnSpLocks/>
          </p:cNvCxnSpPr>
          <p:nvPr/>
        </p:nvCxnSpPr>
        <p:spPr>
          <a:xfrm flipH="1">
            <a:off x="1835010" y="2537509"/>
            <a:ext cx="16349" cy="368158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8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התכונות הבסיסיות של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797" b="-457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8E930EB-9BB8-429D-83B3-42DCB95A8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87" y="1766178"/>
            <a:ext cx="8893405" cy="6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1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460FE04-7FC9-4529-980C-E3D556B04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277" y="1977249"/>
            <a:ext cx="6822433" cy="174789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D029C37-19D2-430F-8F63-210C596B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910" y="4328809"/>
            <a:ext cx="5638800" cy="8191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4A38584-6303-4458-8A48-83466192E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310" y="5253229"/>
            <a:ext cx="5867400" cy="8001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64CA44F-ED7A-4FFC-B8F1-39C370AD6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28" y="2599792"/>
            <a:ext cx="4638675" cy="3905250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0E4C2AD6-CC35-462E-9C32-53AEC3DC98B3}"/>
              </a:ext>
            </a:extLst>
          </p:cNvPr>
          <p:cNvCxnSpPr>
            <a:cxnSpLocks/>
          </p:cNvCxnSpPr>
          <p:nvPr/>
        </p:nvCxnSpPr>
        <p:spPr>
          <a:xfrm flipH="1">
            <a:off x="1844738" y="2897591"/>
            <a:ext cx="16349" cy="368158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174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5B4C7FE-7297-4F1A-BA34-28D0B1214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505" y="2295652"/>
            <a:ext cx="6477000" cy="11620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E01E27D-0132-4D7B-B1EA-573973A78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24" y="2556145"/>
            <a:ext cx="4638675" cy="390525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54B56E25-D72C-4438-8E52-0A97FC2543D6}"/>
              </a:ext>
            </a:extLst>
          </p:cNvPr>
          <p:cNvCxnSpPr>
            <a:cxnSpLocks/>
          </p:cNvCxnSpPr>
          <p:nvPr/>
        </p:nvCxnSpPr>
        <p:spPr>
          <a:xfrm flipH="1">
            <a:off x="1773538" y="2876677"/>
            <a:ext cx="16349" cy="368158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954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5B4C7FE-7297-4F1A-BA34-28D0B1214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505" y="2295652"/>
            <a:ext cx="6477000" cy="116205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8C47919-0B01-4CB9-8206-4E86DC260A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43" b="76361"/>
          <a:stretch/>
        </p:blipFill>
        <p:spPr>
          <a:xfrm>
            <a:off x="4056433" y="3457702"/>
            <a:ext cx="7671071" cy="78355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F99DE59-8FD6-4BB1-A667-53633D860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7" y="2952750"/>
            <a:ext cx="4638675" cy="390525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9C20A49-4936-49EE-A321-A40816DF7732}"/>
              </a:ext>
            </a:extLst>
          </p:cNvPr>
          <p:cNvCxnSpPr>
            <a:cxnSpLocks/>
          </p:cNvCxnSpPr>
          <p:nvPr/>
        </p:nvCxnSpPr>
        <p:spPr>
          <a:xfrm flipH="1">
            <a:off x="1562636" y="3176414"/>
            <a:ext cx="16349" cy="368158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58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5B4C7FE-7297-4F1A-BA34-28D0B1214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505" y="2295652"/>
            <a:ext cx="6477000" cy="116205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8C47919-0B01-4CB9-8206-4E86DC260A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27" t="1" b="45839"/>
          <a:stretch/>
        </p:blipFill>
        <p:spPr>
          <a:xfrm>
            <a:off x="2772383" y="3457702"/>
            <a:ext cx="8955121" cy="179523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D9AA967-FEB1-4F0F-A883-CE9B25C35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1" y="1605064"/>
            <a:ext cx="3525162" cy="2967796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FBD4051D-10C1-44EA-B77F-6D7AF031D90E}"/>
              </a:ext>
            </a:extLst>
          </p:cNvPr>
          <p:cNvCxnSpPr>
            <a:cxnSpLocks/>
          </p:cNvCxnSpPr>
          <p:nvPr/>
        </p:nvCxnSpPr>
        <p:spPr>
          <a:xfrm>
            <a:off x="1303437" y="1642602"/>
            <a:ext cx="66898" cy="303816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86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5B4C7FE-7297-4F1A-BA34-28D0B1214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505" y="2295652"/>
            <a:ext cx="6477000" cy="11620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D731881-FA30-4BA7-9A6C-555929418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49" y="1712068"/>
            <a:ext cx="3343985" cy="2815265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F4767B4F-B820-4BAD-A2C0-A66D3AA3E542}"/>
              </a:ext>
            </a:extLst>
          </p:cNvPr>
          <p:cNvCxnSpPr>
            <a:cxnSpLocks/>
          </p:cNvCxnSpPr>
          <p:nvPr/>
        </p:nvCxnSpPr>
        <p:spPr>
          <a:xfrm flipH="1">
            <a:off x="2043160" y="1872186"/>
            <a:ext cx="1" cy="265514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2E5B984A-82A8-400A-BB8D-2E648CE78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734" y="3749531"/>
            <a:ext cx="7740941" cy="140859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0859AE4-3445-4209-ABBF-122979D1A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996" y="5312203"/>
            <a:ext cx="7956615" cy="12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92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5AA67A1-5421-4A4C-B734-3D6BE411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831" y="5145932"/>
            <a:ext cx="3152775" cy="6953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D79F7A6-8023-40A9-B773-68034D08F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3" y="3899788"/>
            <a:ext cx="2960352" cy="2492288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55FFFD8-B3F0-4065-BD34-53B49A39F285}"/>
              </a:ext>
            </a:extLst>
          </p:cNvPr>
          <p:cNvCxnSpPr>
            <a:cxnSpLocks/>
          </p:cNvCxnSpPr>
          <p:nvPr/>
        </p:nvCxnSpPr>
        <p:spPr>
          <a:xfrm>
            <a:off x="1033824" y="3988340"/>
            <a:ext cx="0" cy="240373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91076A87-7099-42BE-A505-B428C4549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409" y="1873607"/>
            <a:ext cx="8547654" cy="155539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6FC430F-50C2-4FE3-9306-4D309418A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076" y="3511482"/>
            <a:ext cx="7358029" cy="11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946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5AA67A1-5421-4A4C-B734-3D6BE411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831" y="2003898"/>
            <a:ext cx="3152775" cy="6953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E6042D4-B8CA-45E7-A13A-8CBFFC919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636187"/>
            <a:ext cx="6858000" cy="17526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B73063C-D2BD-43A5-91DA-FCC03E3EC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14" y="2148079"/>
            <a:ext cx="4638675" cy="390525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F90E2A76-BE95-4D7C-8846-6A0F8EEBE3C6}"/>
              </a:ext>
            </a:extLst>
          </p:cNvPr>
          <p:cNvCxnSpPr>
            <a:cxnSpLocks/>
          </p:cNvCxnSpPr>
          <p:nvPr/>
        </p:nvCxnSpPr>
        <p:spPr>
          <a:xfrm flipH="1">
            <a:off x="1844738" y="2371743"/>
            <a:ext cx="16349" cy="368158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2061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5AA67A1-5421-4A4C-B734-3D6BE411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831" y="2003898"/>
            <a:ext cx="3152775" cy="6953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E6042D4-B8CA-45E7-A13A-8CBFFC919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636187"/>
            <a:ext cx="6858000" cy="17526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9CAD0F1-DEC9-432C-B6D0-300737FC0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836" y="4416349"/>
            <a:ext cx="10791825" cy="17049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383D20E-32D8-4A7A-B1F4-241B8BA0C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94" y="1815618"/>
            <a:ext cx="3796219" cy="3195995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5D0D85BB-13F9-4371-9755-068454BD923D}"/>
              </a:ext>
            </a:extLst>
          </p:cNvPr>
          <p:cNvCxnSpPr>
            <a:cxnSpLocks/>
          </p:cNvCxnSpPr>
          <p:nvPr/>
        </p:nvCxnSpPr>
        <p:spPr>
          <a:xfrm>
            <a:off x="1389290" y="1916349"/>
            <a:ext cx="0" cy="309526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036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5AA67A1-5421-4A4C-B734-3D6BE411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831" y="2003898"/>
            <a:ext cx="3152775" cy="6953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E6042D4-B8CA-45E7-A13A-8CBFFC919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636187"/>
            <a:ext cx="6858000" cy="17526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9CAD0F1-DEC9-432C-B6D0-300737FC0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836" y="4416349"/>
            <a:ext cx="10791825" cy="17049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896083F-F0BA-42DE-B90F-50C0C6F0F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881" y="6121324"/>
            <a:ext cx="9991725" cy="7143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BF62D59-8171-4FEB-B8AD-7AC9DF69F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453" y="1870345"/>
            <a:ext cx="3441261" cy="2897160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70A4F291-B0DE-4379-A4A2-D27FD1544EB6}"/>
              </a:ext>
            </a:extLst>
          </p:cNvPr>
          <p:cNvCxnSpPr>
            <a:cxnSpLocks/>
          </p:cNvCxnSpPr>
          <p:nvPr/>
        </p:nvCxnSpPr>
        <p:spPr>
          <a:xfrm flipH="1">
            <a:off x="1972347" y="2003898"/>
            <a:ext cx="1" cy="292188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058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</p:spPr>
            <p:txBody>
              <a:bodyPr/>
              <a:lstStyle/>
              <a:p>
                <a:pPr/>
                <a:r>
                  <a:rPr lang="he-IL" dirty="0"/>
                  <a:t>קשרים 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b="1" i="0" smtClean="0">
                          <a:latin typeface="Cambria Math" panose="02040503050406030204" pitchFamily="18" charset="0"/>
                          <a:sym typeface="Varela Round"/>
                        </a:rPr>
                        <m:t>  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408" y="155448"/>
                <a:ext cx="9698087" cy="1556620"/>
              </a:xfrm>
              <a:blipFill>
                <a:blip r:embed="rId2"/>
                <a:stretch>
                  <a:fillRect t="-7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5AA67A1-5421-4A4C-B734-3D6BE411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831" y="2003898"/>
            <a:ext cx="3152775" cy="6953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E6042D4-B8CA-45E7-A13A-8CBFFC919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636187"/>
            <a:ext cx="6858000" cy="17526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9CAD0F1-DEC9-432C-B6D0-300737FC0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836" y="4416349"/>
            <a:ext cx="10791825" cy="17049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896083F-F0BA-42DE-B90F-50C0C6F0F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881" y="6121324"/>
            <a:ext cx="9991725" cy="7143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CD85E6D-AA74-46C8-B17E-247D9E79C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62" y="1739630"/>
            <a:ext cx="4467427" cy="323904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55FB53A-C5A1-40D9-8FDE-AAB4D1383A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2390" y="3168665"/>
            <a:ext cx="304800" cy="27622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61827DD-9084-4A9C-9E73-C8A92140C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402" y="3626241"/>
            <a:ext cx="248937" cy="22559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11971A77-A963-49FA-8EEB-9EF53FD069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2627128" y="3501948"/>
            <a:ext cx="323850" cy="200025"/>
          </a:xfrm>
          <a:prstGeom prst="rect">
            <a:avLst/>
          </a:prstGeom>
        </p:spPr>
      </p:pic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91CF4ADA-0F9A-4A1F-BF2B-E2690F553293}"/>
              </a:ext>
            </a:extLst>
          </p:cNvPr>
          <p:cNvCxnSpPr>
            <a:cxnSpLocks/>
          </p:cNvCxnSpPr>
          <p:nvPr/>
        </p:nvCxnSpPr>
        <p:spPr>
          <a:xfrm>
            <a:off x="1469025" y="1861180"/>
            <a:ext cx="108845" cy="322638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3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התכונות הבסיסיות של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797" b="-457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8E930EB-9BB8-429D-83B3-42DCB95A8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87" y="1766178"/>
            <a:ext cx="8893405" cy="65134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9E76EA8-930D-4BE0-970A-655A35C6C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570" y="2567695"/>
            <a:ext cx="6226668" cy="1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379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3459" y="1400783"/>
            <a:ext cx="7404397" cy="4737369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C5976C1E-9DCC-4E83-9F6B-65903BC524A5}"/>
                  </a:ext>
                </a:extLst>
              </p:cNvPr>
              <p:cNvSpPr txBox="1"/>
              <p:nvPr/>
            </p:nvSpPr>
            <p:spPr>
              <a:xfrm>
                <a:off x="904672" y="1598086"/>
                <a:ext cx="3015574" cy="1206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נענה על פי הקשר בין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he-IL" sz="2000" b="1" dirty="0">
                    <a:solidFill>
                      <a:srgbClr val="FF0000"/>
                    </a:solidFill>
                  </a:rPr>
                  <a:t> </a:t>
                </a:r>
                <a:br>
                  <a:rPr lang="he-IL" sz="2000" b="1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𝒈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Varela Round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Varela Round"/>
                            </a:rPr>
                            <m:t>   </m:t>
                          </m:r>
                        </m:sup>
                      </m:sSup>
                      <m:r>
                        <a:rPr lang="he-IL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לבין</m:t>
                      </m:r>
                      <m:r>
                        <a:rPr lang="he-IL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Varela Round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סעיפים א-ד בלבד!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C5976C1E-9DCC-4E83-9F6B-65903BC52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72" y="1598086"/>
                <a:ext cx="3015574" cy="1206484"/>
              </a:xfrm>
              <a:prstGeom prst="rect">
                <a:avLst/>
              </a:prstGeom>
              <a:blipFill>
                <a:blip r:embed="rId4"/>
                <a:stretch>
                  <a:fillRect l="-808" t="-2525" r="-2222" b="-75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8785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89106" y="778213"/>
                <a:ext cx="11287620" cy="22470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   נסמן ב-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he-IL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he-IL" dirty="0"/>
                  <a:t>תחילה נשרטט את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89106" y="778213"/>
                <a:ext cx="11287620" cy="22470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3957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6D5A3C0-184F-40BD-A119-2465D9993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085" y="2884279"/>
            <a:ext cx="4663559" cy="4054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89106" y="778213"/>
                <a:ext cx="11287620" cy="224708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   נסמן ב-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he-IL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he-IL" dirty="0"/>
                  <a:t>תחילה נשרטט את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    </a:t>
                </a:r>
                <a:r>
                  <a:rPr lang="he-IL" sz="2000" dirty="0"/>
                  <a:t>משפחת הפונקציות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he-IL" sz="2000" dirty="0"/>
                  <a:t>  כאשר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89106" y="778213"/>
                <a:ext cx="11287620" cy="2247089"/>
              </a:xfrm>
              <a:blipFill>
                <a:blip r:embed="rId3"/>
                <a:stretch>
                  <a:fillRect t="-5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0313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8CC0EBE-341D-4EA6-BBAC-9A534892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66" y="2893812"/>
            <a:ext cx="4889365" cy="37727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6D5A3C0-184F-40BD-A119-2465D999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85" y="2884279"/>
            <a:ext cx="4663559" cy="4054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89106" y="778213"/>
                <a:ext cx="11287620" cy="224708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   נסמן ב-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he-IL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he-IL" dirty="0"/>
                  <a:t>תחילה נשרטט את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    </a:t>
                </a:r>
                <a:r>
                  <a:rPr lang="he-IL" sz="2000" dirty="0"/>
                  <a:t>משפחת הפונקציות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he-IL" sz="2000" dirty="0"/>
                  <a:t>  כאשר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</a:t>
                </a:r>
                <a:r>
                  <a:rPr lang="he-IL" sz="2000" dirty="0"/>
                  <a:t>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  <a:r>
                  <a:rPr lang="he-IL" dirty="0"/>
                  <a:t>זו משפחת הפונקציות המוזזות ימינה  ב-1 של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he-IL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89106" y="778213"/>
                <a:ext cx="11287620" cy="2247089"/>
              </a:xfrm>
              <a:blipFill>
                <a:blip r:embed="rId4"/>
                <a:stretch>
                  <a:fillRect l="-270" t="-5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חץ: שמאלה 3">
            <a:extLst>
              <a:ext uri="{FF2B5EF4-FFF2-40B4-BE49-F238E27FC236}">
                <a16:creationId xmlns:a16="http://schemas.microsoft.com/office/drawing/2014/main" id="{BA7D75B6-E89A-4BF1-9AE2-9787253455AF}"/>
              </a:ext>
            </a:extLst>
          </p:cNvPr>
          <p:cNvSpPr/>
          <p:nvPr/>
        </p:nvSpPr>
        <p:spPr>
          <a:xfrm>
            <a:off x="7027987" y="2298989"/>
            <a:ext cx="690664" cy="397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75511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8CC0EBE-341D-4EA6-BBAC-9A534892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66" y="2893812"/>
            <a:ext cx="4889365" cy="3772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89106" y="778213"/>
                <a:ext cx="11287620" cy="22470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 נסמן ב-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he-IL" dirty="0"/>
                  <a:t> תחילה נשרטט את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   </a:t>
                </a:r>
                <a:r>
                  <a:rPr lang="he-IL" sz="2000" dirty="0"/>
                  <a:t>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he-IL" dirty="0"/>
                  <a:t>זו משפחת הפונקציות המוזזות ימינה  ב-1 של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he-IL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89106" y="778213"/>
                <a:ext cx="11287620" cy="22470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חץ: שמאלה 3">
            <a:extLst>
              <a:ext uri="{FF2B5EF4-FFF2-40B4-BE49-F238E27FC236}">
                <a16:creationId xmlns:a16="http://schemas.microsoft.com/office/drawing/2014/main" id="{BA7D75B6-E89A-4BF1-9AE2-9787253455AF}"/>
              </a:ext>
            </a:extLst>
          </p:cNvPr>
          <p:cNvSpPr/>
          <p:nvPr/>
        </p:nvSpPr>
        <p:spPr>
          <a:xfrm rot="10800000">
            <a:off x="7031186" y="4247512"/>
            <a:ext cx="785671" cy="5125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39C916-A8F7-4FC2-B348-EFDC63553E51}"/>
                  </a:ext>
                </a:extLst>
              </p:cNvPr>
              <p:cNvSpPr txBox="1"/>
              <p:nvPr/>
            </p:nvSpPr>
            <p:spPr>
              <a:xfrm>
                <a:off x="7880671" y="2821456"/>
                <a:ext cx="3796055" cy="9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נשרטט את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עבור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39C916-A8F7-4FC2-B348-EFDC635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671" y="2821456"/>
                <a:ext cx="3796055" cy="992388"/>
              </a:xfrm>
              <a:prstGeom prst="rect">
                <a:avLst/>
              </a:prstGeom>
              <a:blipFill>
                <a:blip r:embed="rId4"/>
                <a:stretch>
                  <a:fillRect r="-2572" b="-122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3059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8CC0EBE-341D-4EA6-BBAC-9A534892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" y="2821456"/>
            <a:ext cx="4889365" cy="3772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664" y="778213"/>
                <a:ext cx="10986062" cy="15077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 נסמן ב-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he-IL" b="1" dirty="0">
                    <a:solidFill>
                      <a:schemeClr val="accent6">
                        <a:lumMod val="75000"/>
                      </a:schemeClr>
                    </a:solidFill>
                  </a:rPr>
                  <a:t>   </a:t>
                </a:r>
                <a:r>
                  <a:rPr lang="he-IL" dirty="0"/>
                  <a:t>עבור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664" y="778213"/>
                <a:ext cx="10986062" cy="150778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39C916-A8F7-4FC2-B348-EFDC63553E51}"/>
                  </a:ext>
                </a:extLst>
              </p:cNvPr>
              <p:cNvSpPr txBox="1"/>
              <p:nvPr/>
            </p:nvSpPr>
            <p:spPr>
              <a:xfrm>
                <a:off x="5651478" y="2354528"/>
                <a:ext cx="6151416" cy="4027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נשרטט את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עבור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אותו תחום הגדרה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אותם תחומי </a:t>
                </a: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ירידה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אופקית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כאשר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)→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)→</m:t>
                    </m:r>
                    <m:sSup>
                      <m:sSupPr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כלומר מימין ישנה </a:t>
                </a:r>
                <a:r>
                  <a:rPr lang="he-IL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כאשר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→−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)→</m:t>
                    </m:r>
                    <m:sSup>
                      <m:sSupPr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=0  </a:t>
                </a: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כלומר משמאל ישנה נקודת אי רציפות </a:t>
                </a: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סליקה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39C916-A8F7-4FC2-B348-EFDC635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478" y="2354528"/>
                <a:ext cx="6151416" cy="4027193"/>
              </a:xfrm>
              <a:prstGeom prst="rect">
                <a:avLst/>
              </a:prstGeom>
              <a:blipFill>
                <a:blip r:embed="rId4"/>
                <a:stretch>
                  <a:fillRect l="-694" r="-1586" b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7978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664" y="778213"/>
                <a:ext cx="10986062" cy="15077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 נסמן ב-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he-IL" dirty="0"/>
                  <a:t> </a:t>
                </a:r>
              </a:p>
              <a:p>
                <a:pPr marL="0" indent="0">
                  <a:buNone/>
                </a:pPr>
                <a:r>
                  <a:rPr lang="he-IL" dirty="0"/>
                  <a:t>  עבור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664" y="778213"/>
                <a:ext cx="10986062" cy="1507787"/>
              </a:xfrm>
              <a:blipFill>
                <a:blip r:embed="rId2"/>
                <a:stretch>
                  <a:fillRect r="-8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39C916-A8F7-4FC2-B348-EFDC63553E51}"/>
                  </a:ext>
                </a:extLst>
              </p:cNvPr>
              <p:cNvSpPr txBox="1"/>
              <p:nvPr/>
            </p:nvSpPr>
            <p:spPr>
              <a:xfrm>
                <a:off x="5369668" y="2441643"/>
                <a:ext cx="6433226" cy="3978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נשרטט את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עבור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אותו תחום הגדרה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אותם תחומי </a:t>
                </a: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ירידה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אופקית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כאשר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)→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)→</m:t>
                    </m:r>
                    <m:sSup>
                      <m:sSupPr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כלומר מימין ישנה </a:t>
                </a:r>
                <a:r>
                  <a:rPr lang="he-IL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כאשר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→−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)→</m:t>
                    </m:r>
                    <m:sSup>
                      <m:sSupPr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=0  </a:t>
                </a: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כלומר משמאל ישנה נקודת אי רציפות </a:t>
                </a: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סליקה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39C916-A8F7-4FC2-B348-EFDC635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668" y="2441643"/>
                <a:ext cx="6433226" cy="3978974"/>
              </a:xfrm>
              <a:prstGeom prst="rect">
                <a:avLst/>
              </a:prstGeom>
              <a:blipFill>
                <a:blip r:embed="rId3"/>
                <a:stretch>
                  <a:fillRect r="-1422" b="-26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תמונה 13">
            <a:extLst>
              <a:ext uri="{FF2B5EF4-FFF2-40B4-BE49-F238E27FC236}">
                <a16:creationId xmlns:a16="http://schemas.microsoft.com/office/drawing/2014/main" id="{B22C2BE6-DDF0-4052-A95D-1E1CBBDCA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" y="954932"/>
            <a:ext cx="5000625" cy="6096000"/>
          </a:xfrm>
          <a:prstGeom prst="rect">
            <a:avLst/>
          </a:prstGeom>
        </p:spPr>
      </p:pic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7755AE1A-35ED-4858-9AF5-34AE4E2B5DAF}"/>
              </a:ext>
            </a:extLst>
          </p:cNvPr>
          <p:cNvCxnSpPr>
            <a:cxnSpLocks/>
          </p:cNvCxnSpPr>
          <p:nvPr/>
        </p:nvCxnSpPr>
        <p:spPr>
          <a:xfrm>
            <a:off x="3699754" y="954932"/>
            <a:ext cx="0" cy="60198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64476BF7-C8EB-430C-9E07-C7BC1C1A0A5F}"/>
              </a:ext>
            </a:extLst>
          </p:cNvPr>
          <p:cNvCxnSpPr>
            <a:cxnSpLocks/>
          </p:cNvCxnSpPr>
          <p:nvPr/>
        </p:nvCxnSpPr>
        <p:spPr>
          <a:xfrm>
            <a:off x="690664" y="3935648"/>
            <a:ext cx="4932779" cy="381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0A84878F-88A0-4F95-9DAD-235D91C94F8B}"/>
              </a:ext>
            </a:extLst>
          </p:cNvPr>
          <p:cNvCxnSpPr>
            <a:cxnSpLocks/>
          </p:cNvCxnSpPr>
          <p:nvPr/>
        </p:nvCxnSpPr>
        <p:spPr>
          <a:xfrm>
            <a:off x="437747" y="4431130"/>
            <a:ext cx="539884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BFE9BB0F-B499-4B36-8E06-6533522B0991}"/>
              </a:ext>
            </a:extLst>
          </p:cNvPr>
          <p:cNvSpPr/>
          <p:nvPr/>
        </p:nvSpPr>
        <p:spPr>
          <a:xfrm>
            <a:off x="3646414" y="4366360"/>
            <a:ext cx="106680" cy="1295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94527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664" y="778213"/>
                <a:ext cx="10986062" cy="150778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 נסמן ב-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he-IL" dirty="0"/>
                  <a:t> </a:t>
                </a:r>
              </a:p>
              <a:p>
                <a:pPr marL="0" indent="0">
                  <a:buNone/>
                </a:pPr>
                <a:r>
                  <a:rPr lang="he-IL" dirty="0"/>
                  <a:t>  </a:t>
                </a:r>
                <a:r>
                  <a:rPr lang="he-IL" b="1" dirty="0">
                    <a:solidFill>
                      <a:srgbClr val="11A4AB"/>
                    </a:solidFill>
                  </a:rPr>
                  <a:t>באופן דומה עבור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11A4AB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dirty="0" smtClean="0">
                        <a:solidFill>
                          <a:srgbClr val="11A4A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dirty="0" smtClean="0">
                        <a:solidFill>
                          <a:srgbClr val="11A4AB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11A4A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he-IL" sz="3200" b="1" dirty="0">
                    <a:solidFill>
                      <a:srgbClr val="11A4AB"/>
                    </a:solidFill>
                  </a:rPr>
                  <a:t>הפונקציות העולות </a:t>
                </a:r>
              </a:p>
            </p:txBody>
          </p:sp>
        </mc:Choice>
        <mc:Fallback xmlns="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664" y="778213"/>
                <a:ext cx="10986062" cy="1507787"/>
              </a:xfrm>
              <a:blipFill>
                <a:blip r:embed="rId2"/>
                <a:stretch>
                  <a:fillRect t="-810" r="-1332" b="-121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5082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90664" y="778213"/>
                <a:ext cx="10986062" cy="15077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dirty="0"/>
                  <a:t>    נסמן ב-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he-IL" dirty="0"/>
                  <a:t> </a:t>
                </a:r>
              </a:p>
              <a:p>
                <a:pPr marL="0" indent="0">
                  <a:buNone/>
                </a:pPr>
                <a:r>
                  <a:rPr lang="he-IL" dirty="0"/>
                  <a:t>  </a:t>
                </a:r>
                <a:r>
                  <a:rPr lang="he-IL" b="1" dirty="0">
                    <a:solidFill>
                      <a:srgbClr val="11A4AB"/>
                    </a:solidFill>
                  </a:rPr>
                  <a:t>באופן דומה עבור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11A4AB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dirty="0" smtClean="0">
                        <a:solidFill>
                          <a:srgbClr val="11A4A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dirty="0" smtClean="0">
                        <a:solidFill>
                          <a:srgbClr val="11A4AB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11A4A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מציין מיקום תוכן 7">
                <a:extLst>
                  <a:ext uri="{FF2B5EF4-FFF2-40B4-BE49-F238E27FC236}">
                    <a16:creationId xmlns:a16="http://schemas.microsoft.com/office/drawing/2014/main" id="{05E68D60-88E2-4460-94B2-0E0F09EDD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90664" y="778213"/>
                <a:ext cx="10986062" cy="1507787"/>
              </a:xfrm>
              <a:blipFill>
                <a:blip r:embed="rId2"/>
                <a:stretch>
                  <a:fillRect r="-8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39C916-A8F7-4FC2-B348-EFDC63553E51}"/>
                  </a:ext>
                </a:extLst>
              </p:cNvPr>
              <p:cNvSpPr txBox="1"/>
              <p:nvPr/>
            </p:nvSpPr>
            <p:spPr>
              <a:xfrm>
                <a:off x="5369668" y="2441643"/>
                <a:ext cx="6433226" cy="3978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נשרטט את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he-IL" sz="2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עבור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אותו תחום הגדרה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אותם תחומי </a:t>
                </a:r>
                <a:r>
                  <a:rPr lang="he-IL" sz="2400" dirty="0">
                    <a:solidFill>
                      <a:srgbClr val="11A4AB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עליה</a:t>
                </a: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אופקית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כאשר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11A4A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11A4AB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11A4AB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1A4AB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11A4AB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he-IL" sz="2400" b="1" dirty="0">
                    <a:solidFill>
                      <a:srgbClr val="11A4A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)→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)→</m:t>
                    </m:r>
                    <m:sSup>
                      <m:sSupPr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כלומר מימין ישנה </a:t>
                </a:r>
                <a:r>
                  <a:rPr lang="he-IL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</a:t>
                </a:r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כאשר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11A4A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11A4AB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11A4AB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1A4AB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11A4AB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e-IL" sz="2400" b="1" dirty="0">
                    <a:solidFill>
                      <a:srgbClr val="11A4A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→−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)→</m:t>
                    </m:r>
                    <m:sSup>
                      <m:sSupPr>
                        <m:ctrlP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=0  </a:t>
                </a: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כלומר משמאל ישנה נקודת אי רציפות </a:t>
                </a:r>
                <a:r>
                  <a:rPr lang="he-IL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סליקה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39C916-A8F7-4FC2-B348-EFDC6355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668" y="2441643"/>
                <a:ext cx="6433226" cy="3978974"/>
              </a:xfrm>
              <a:prstGeom prst="rect">
                <a:avLst/>
              </a:prstGeom>
              <a:blipFill>
                <a:blip r:embed="rId3"/>
                <a:stretch>
                  <a:fillRect r="-1422" b="-26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תמונה 1">
            <a:extLst>
              <a:ext uri="{FF2B5EF4-FFF2-40B4-BE49-F238E27FC236}">
                <a16:creationId xmlns:a16="http://schemas.microsoft.com/office/drawing/2014/main" id="{6D42B74E-8B1F-4862-B962-696FB3B0F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" y="1028700"/>
            <a:ext cx="53054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91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884" t="1677" r="-289" b="83125"/>
          <a:stretch/>
        </p:blipFill>
        <p:spPr>
          <a:xfrm>
            <a:off x="3200399" y="1213708"/>
            <a:ext cx="8326877" cy="1410510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D8971A7-6671-4007-A266-AAB7D78D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231" y="2624218"/>
            <a:ext cx="13620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התכונות הבסיסיות של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797" b="-457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8E930EB-9BB8-429D-83B3-42DCB95A8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87" y="1766178"/>
            <a:ext cx="8893405" cy="65134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9E76EA8-930D-4BE0-970A-655A35C6C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570" y="2567695"/>
            <a:ext cx="6226668" cy="140969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CAC9E92-6DDC-4ECE-A3A5-90BACD810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434" y="3931230"/>
            <a:ext cx="7718803" cy="16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171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268" b="62629"/>
          <a:stretch/>
        </p:blipFill>
        <p:spPr>
          <a:xfrm>
            <a:off x="2673459" y="1400783"/>
            <a:ext cx="7404397" cy="2468130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D8971A7-6671-4007-A266-AAB7D78D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43" y="1814614"/>
            <a:ext cx="13620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548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268" b="62629"/>
          <a:stretch/>
        </p:blipFill>
        <p:spPr>
          <a:xfrm>
            <a:off x="2673459" y="1400783"/>
            <a:ext cx="7404397" cy="2468130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D8971A7-6671-4007-A266-AAB7D78D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43" y="1814614"/>
            <a:ext cx="136207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9302E588-D9A7-4E65-9512-89CEE4788B09}"/>
                  </a:ext>
                </a:extLst>
              </p:cNvPr>
              <p:cNvSpPr txBox="1"/>
              <p:nvPr/>
            </p:nvSpPr>
            <p:spPr>
              <a:xfrm>
                <a:off x="4844374" y="4062348"/>
                <a:ext cx="4396901" cy="937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ראינו  שעבור הפונקציה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𝒈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den>
                        </m:f>
                      </m:sup>
                    </m:s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e-IL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 אופקית 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9302E588-D9A7-4E65-9512-89CEE4788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374" y="4062348"/>
                <a:ext cx="4396901" cy="937885"/>
              </a:xfrm>
              <a:prstGeom prst="rect">
                <a:avLst/>
              </a:prstGeom>
              <a:blipFill>
                <a:blip r:embed="rId5"/>
                <a:stretch>
                  <a:fillRect r="-1387" b="-110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2440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268" b="62629"/>
          <a:stretch/>
        </p:blipFill>
        <p:spPr>
          <a:xfrm>
            <a:off x="2673459" y="1400783"/>
            <a:ext cx="7404397" cy="2468130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D8971A7-6671-4007-A266-AAB7D78D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43" y="1814614"/>
            <a:ext cx="136207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9302E588-D9A7-4E65-9512-89CEE4788B09}"/>
                  </a:ext>
                </a:extLst>
              </p:cNvPr>
              <p:cNvSpPr txBox="1"/>
              <p:nvPr/>
            </p:nvSpPr>
            <p:spPr>
              <a:xfrm>
                <a:off x="4844374" y="4062348"/>
                <a:ext cx="4396901" cy="86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ראינו  שעבור הפונקציה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e-IL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אסמפטוטה אופקית 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9302E588-D9A7-4E65-9512-89CEE4788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374" y="4062348"/>
                <a:ext cx="4396901" cy="862993"/>
              </a:xfrm>
              <a:prstGeom prst="rect">
                <a:avLst/>
              </a:prstGeom>
              <a:blipFill>
                <a:blip r:embed="rId5"/>
                <a:stretch>
                  <a:fillRect r="-1110" b="-10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/>
              <p:nvPr/>
            </p:nvSpPr>
            <p:spPr>
              <a:xfrm>
                <a:off x="1368459" y="5162550"/>
                <a:ext cx="5739318" cy="126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:r>
                  <a:rPr lang="he-IL" sz="1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ונתון </a:t>
                </a:r>
                <a:r>
                  <a:rPr lang="he-IL" sz="1800" b="1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שהאסימפטוטה</a:t>
                </a:r>
                <a:r>
                  <a:rPr lang="he-IL" sz="1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האופקית של הפונקציה </a:t>
                </a:r>
                <a:endParaRPr lang="en-US" sz="1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sz="1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den>
                        </m:f>
                      </m:sup>
                    </m:sSup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he-IL" sz="1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היא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1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:r>
                  <a:rPr lang="he-IL" sz="1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מכאן ש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1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59" y="5162550"/>
                <a:ext cx="5739318" cy="1268552"/>
              </a:xfrm>
              <a:prstGeom prst="rect">
                <a:avLst/>
              </a:prstGeom>
              <a:blipFill>
                <a:blip r:embed="rId6"/>
                <a:stretch>
                  <a:fillRect t="-2885" r="-849" b="-6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9129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268" b="62629"/>
          <a:stretch/>
        </p:blipFill>
        <p:spPr>
          <a:xfrm>
            <a:off x="2673459" y="1400783"/>
            <a:ext cx="7404397" cy="2468130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D8971A7-6671-4007-A266-AAB7D78D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43" y="1814614"/>
            <a:ext cx="136207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/>
              <p:nvPr/>
            </p:nvSpPr>
            <p:spPr>
              <a:xfrm>
                <a:off x="3276651" y="3508848"/>
                <a:ext cx="1922934" cy="655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51" y="3508848"/>
                <a:ext cx="1922934" cy="6559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B03985F6-CF7A-4582-AA1A-35A0913C25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526"/>
          <a:stretch/>
        </p:blipFill>
        <p:spPr>
          <a:xfrm>
            <a:off x="4635084" y="4394248"/>
            <a:ext cx="6191250" cy="9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266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268" b="62629"/>
          <a:stretch/>
        </p:blipFill>
        <p:spPr>
          <a:xfrm>
            <a:off x="2673459" y="1400783"/>
            <a:ext cx="7404397" cy="2468130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D8971A7-6671-4007-A266-AAB7D78D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43" y="1814614"/>
            <a:ext cx="136207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/>
              <p:nvPr/>
            </p:nvSpPr>
            <p:spPr>
              <a:xfrm>
                <a:off x="2608404" y="3572101"/>
                <a:ext cx="1922934" cy="655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404" y="3572101"/>
                <a:ext cx="1922934" cy="6559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B03985F6-CF7A-4582-AA1A-35A0913C25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940"/>
          <a:stretch/>
        </p:blipFill>
        <p:spPr>
          <a:xfrm>
            <a:off x="4635084" y="4587188"/>
            <a:ext cx="6191250" cy="720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9D4A0D9-3E90-4DFF-BCC4-9783E12C0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405" y="4033229"/>
            <a:ext cx="24193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293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268" b="49332"/>
          <a:stretch/>
        </p:blipFill>
        <p:spPr>
          <a:xfrm>
            <a:off x="2673459" y="1400782"/>
            <a:ext cx="7404397" cy="3346315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D8971A7-6671-4007-A266-AAB7D78D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43" y="1814614"/>
            <a:ext cx="136207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/>
              <p:nvPr/>
            </p:nvSpPr>
            <p:spPr>
              <a:xfrm>
                <a:off x="1353717" y="3061131"/>
                <a:ext cx="1922934" cy="655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17" y="3061131"/>
                <a:ext cx="1922934" cy="6559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>
            <a:extLst>
              <a:ext uri="{FF2B5EF4-FFF2-40B4-BE49-F238E27FC236}">
                <a16:creationId xmlns:a16="http://schemas.microsoft.com/office/drawing/2014/main" id="{89D4A0D9-3E90-4DFF-BCC4-9783E12C0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719"/>
          <a:stretch/>
        </p:blipFill>
        <p:spPr>
          <a:xfrm>
            <a:off x="345654" y="3538747"/>
            <a:ext cx="2419350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4CF342A4-393B-4A72-A779-F7F04FA00867}"/>
                  </a:ext>
                </a:extLst>
              </p:cNvPr>
              <p:cNvSpPr txBox="1"/>
              <p:nvPr/>
            </p:nvSpPr>
            <p:spPr>
              <a:xfrm>
                <a:off x="5402892" y="4997497"/>
                <a:ext cx="2694561" cy="1858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:r>
                  <a:rPr lang="he-IL" sz="2400" dirty="0">
                    <a:solidFill>
                      <a:srgbClr val="11A4A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קבלנו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A4A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rgbClr val="11A4A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he-IL" sz="2400" dirty="0">
                    <a:solidFill>
                      <a:srgbClr val="11A4A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חיובי</a:t>
                </a:r>
                <a:endParaRPr lang="en-US" sz="2400" dirty="0">
                  <a:solidFill>
                    <a:srgbClr val="11A4A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:r>
                  <a:rPr lang="he-IL" sz="2400" dirty="0">
                    <a:solidFill>
                      <a:srgbClr val="11A4A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ולכן זו פונקציה </a:t>
                </a:r>
                <a:endParaRPr lang="en-US" sz="2400" dirty="0">
                  <a:solidFill>
                    <a:srgbClr val="11A4A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:r>
                  <a:rPr lang="he-IL" sz="2400" dirty="0">
                    <a:solidFill>
                      <a:srgbClr val="11A4A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ממשפחת הפונקציות היורדות </a:t>
                </a:r>
                <a:endParaRPr lang="en-US" sz="2400" dirty="0">
                  <a:solidFill>
                    <a:srgbClr val="11A4A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4CF342A4-393B-4A72-A779-F7F04FA00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892" y="4997497"/>
                <a:ext cx="2694561" cy="1858329"/>
              </a:xfrm>
              <a:prstGeom prst="rect">
                <a:avLst/>
              </a:prstGeom>
              <a:blipFill>
                <a:blip r:embed="rId7"/>
                <a:stretch>
                  <a:fillRect l="-2262" t="-2623" r="-3620" b="-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01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268" b="49332"/>
          <a:stretch/>
        </p:blipFill>
        <p:spPr>
          <a:xfrm>
            <a:off x="2673459" y="1400782"/>
            <a:ext cx="7404397" cy="3346315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D8971A7-6671-4007-A266-AAB7D78D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43" y="1814614"/>
            <a:ext cx="136207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/>
              <p:nvPr/>
            </p:nvSpPr>
            <p:spPr>
              <a:xfrm>
                <a:off x="1353717" y="3061131"/>
                <a:ext cx="1922934" cy="655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17" y="3061131"/>
                <a:ext cx="1922934" cy="6559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>
            <a:extLst>
              <a:ext uri="{FF2B5EF4-FFF2-40B4-BE49-F238E27FC236}">
                <a16:creationId xmlns:a16="http://schemas.microsoft.com/office/drawing/2014/main" id="{89D4A0D9-3E90-4DFF-BCC4-9783E12C0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719"/>
          <a:stretch/>
        </p:blipFill>
        <p:spPr>
          <a:xfrm>
            <a:off x="345654" y="3538747"/>
            <a:ext cx="2419350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4CF342A4-393B-4A72-A779-F7F04FA00867}"/>
                  </a:ext>
                </a:extLst>
              </p:cNvPr>
              <p:cNvSpPr txBox="1"/>
              <p:nvPr/>
            </p:nvSpPr>
            <p:spPr>
              <a:xfrm>
                <a:off x="5402892" y="4997497"/>
                <a:ext cx="2694561" cy="1858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:r>
                  <a:rPr lang="he-IL" sz="2400" dirty="0">
                    <a:solidFill>
                      <a:srgbClr val="11A4A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קבלנו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11A4A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rgbClr val="11A4A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he-IL" sz="2400" dirty="0">
                    <a:solidFill>
                      <a:srgbClr val="11A4A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חיובי</a:t>
                </a:r>
                <a:endParaRPr lang="en-US" sz="2400" dirty="0">
                  <a:solidFill>
                    <a:srgbClr val="11A4A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:r>
                  <a:rPr lang="he-IL" sz="2400" dirty="0">
                    <a:solidFill>
                      <a:srgbClr val="11A4A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ולכן זו פונקציה </a:t>
                </a:r>
                <a:endParaRPr lang="en-US" sz="2400" dirty="0">
                  <a:solidFill>
                    <a:srgbClr val="11A4A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:r>
                  <a:rPr lang="he-IL" sz="2400" dirty="0">
                    <a:solidFill>
                      <a:srgbClr val="11A4A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ממשפחת הפונקציות היורדות </a:t>
                </a:r>
                <a:endParaRPr lang="en-US" sz="2400" dirty="0">
                  <a:solidFill>
                    <a:srgbClr val="11A4A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4CF342A4-393B-4A72-A779-F7F04FA00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892" y="4997497"/>
                <a:ext cx="2694561" cy="1858329"/>
              </a:xfrm>
              <a:prstGeom prst="rect">
                <a:avLst/>
              </a:prstGeom>
              <a:blipFill>
                <a:blip r:embed="rId7"/>
                <a:stretch>
                  <a:fillRect l="-2262" t="-2623" r="-3620" b="-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D487110C-8A1A-4DE8-BCB8-8EFFC5D78D4F}"/>
                  </a:ext>
                </a:extLst>
              </p:cNvPr>
              <p:cNvSpPr txBox="1"/>
              <p:nvPr/>
            </p:nvSpPr>
            <p:spPr>
              <a:xfrm>
                <a:off x="999586" y="4900375"/>
                <a:ext cx="3198051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2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תחומי </a:t>
                </a:r>
                <a:r>
                  <a:rPr lang="he-IL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ירידה</a:t>
                </a:r>
              </a:p>
              <a:p>
                <a:r>
                  <a:rPr lang="he-IL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,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D487110C-8A1A-4DE8-BCB8-8EFFC5D78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86" y="4900375"/>
                <a:ext cx="3198051" cy="954107"/>
              </a:xfrm>
              <a:prstGeom prst="rect">
                <a:avLst/>
              </a:prstGeom>
              <a:blipFill>
                <a:blip r:embed="rId8"/>
                <a:stretch>
                  <a:fillRect t="-7051" r="-3810" b="-17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7793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268" b="49332"/>
          <a:stretch/>
        </p:blipFill>
        <p:spPr>
          <a:xfrm>
            <a:off x="2673459" y="1400782"/>
            <a:ext cx="7404397" cy="3346315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D8971A7-6671-4007-A266-AAB7D78D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43" y="1814614"/>
            <a:ext cx="136207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/>
              <p:nvPr/>
            </p:nvSpPr>
            <p:spPr>
              <a:xfrm>
                <a:off x="1353717" y="3061131"/>
                <a:ext cx="1922934" cy="655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17" y="3061131"/>
                <a:ext cx="1922934" cy="6559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>
            <a:extLst>
              <a:ext uri="{FF2B5EF4-FFF2-40B4-BE49-F238E27FC236}">
                <a16:creationId xmlns:a16="http://schemas.microsoft.com/office/drawing/2014/main" id="{89D4A0D9-3E90-4DFF-BCC4-9783E12C0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719"/>
          <a:stretch/>
        </p:blipFill>
        <p:spPr>
          <a:xfrm>
            <a:off x="345654" y="3538747"/>
            <a:ext cx="2419350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D487110C-8A1A-4DE8-BCB8-8EFFC5D78D4F}"/>
                  </a:ext>
                </a:extLst>
              </p:cNvPr>
              <p:cNvSpPr txBox="1"/>
              <p:nvPr/>
            </p:nvSpPr>
            <p:spPr>
              <a:xfrm>
                <a:off x="0" y="4481290"/>
                <a:ext cx="3198051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2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תחומי </a:t>
                </a:r>
                <a:r>
                  <a:rPr lang="he-IL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ירידה</a:t>
                </a:r>
              </a:p>
              <a:p>
                <a:r>
                  <a:rPr lang="he-IL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,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D487110C-8A1A-4DE8-BCB8-8EFFC5D78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81290"/>
                <a:ext cx="3198051" cy="954107"/>
              </a:xfrm>
              <a:prstGeom prst="rect">
                <a:avLst/>
              </a:prstGeom>
              <a:blipFill>
                <a:blip r:embed="rId7"/>
                <a:stretch>
                  <a:fillRect t="-6369" r="-3810" b="-16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3969F7A3-5D0D-4AE8-9B96-D4C159535042}"/>
                  </a:ext>
                </a:extLst>
              </p:cNvPr>
              <p:cNvSpPr txBox="1"/>
              <p:nvPr/>
            </p:nvSpPr>
            <p:spPr>
              <a:xfrm>
                <a:off x="3557080" y="5278061"/>
                <a:ext cx="6693894" cy="1124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:r>
                  <a:rPr lang="he-IL" sz="2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הפונקציה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 </m:t>
                        </m:r>
                      </m:sup>
                    </m:sSup>
                  </m:oMath>
                </a14:m>
                <a:r>
                  <a:rPr lang="he-IL" sz="2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חיובית</a:t>
                </a: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:r>
                  <a:rPr lang="he-IL" sz="2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בכל תחום הגדרתה  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,  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3969F7A3-5D0D-4AE8-9B96-D4C159535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080" y="5278061"/>
                <a:ext cx="6693894" cy="1124860"/>
              </a:xfrm>
              <a:prstGeom prst="rect">
                <a:avLst/>
              </a:prstGeom>
              <a:blipFill>
                <a:blip r:embed="rId8"/>
                <a:stretch>
                  <a:fillRect t="-4348" r="-1821" b="-13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382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268" b="35192"/>
          <a:stretch/>
        </p:blipFill>
        <p:spPr>
          <a:xfrm>
            <a:off x="2673459" y="1400782"/>
            <a:ext cx="7404397" cy="4280171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D8971A7-6671-4007-A266-AAB7D78D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43" y="1814614"/>
            <a:ext cx="136207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/>
              <p:nvPr/>
            </p:nvSpPr>
            <p:spPr>
              <a:xfrm>
                <a:off x="1353717" y="3061131"/>
                <a:ext cx="1922934" cy="655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tabLst>
                    <a:tab pos="8394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39AD052-150F-4817-86EC-1FC4FA3D9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17" y="3061131"/>
                <a:ext cx="1922934" cy="6559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>
            <a:extLst>
              <a:ext uri="{FF2B5EF4-FFF2-40B4-BE49-F238E27FC236}">
                <a16:creationId xmlns:a16="http://schemas.microsoft.com/office/drawing/2014/main" id="{89D4A0D9-3E90-4DFF-BCC4-9783E12C0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719"/>
          <a:stretch/>
        </p:blipFill>
        <p:spPr>
          <a:xfrm>
            <a:off x="345654" y="3538747"/>
            <a:ext cx="2419350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D487110C-8A1A-4DE8-BCB8-8EFFC5D78D4F}"/>
                  </a:ext>
                </a:extLst>
              </p:cNvPr>
              <p:cNvSpPr txBox="1"/>
              <p:nvPr/>
            </p:nvSpPr>
            <p:spPr>
              <a:xfrm>
                <a:off x="0" y="4548239"/>
                <a:ext cx="3198051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e-IL" sz="2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תחומי </a:t>
                </a:r>
                <a:r>
                  <a:rPr lang="he-IL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ירידה</a:t>
                </a:r>
              </a:p>
              <a:p>
                <a:r>
                  <a:rPr lang="he-IL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,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he-IL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D487110C-8A1A-4DE8-BCB8-8EFFC5D78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8239"/>
                <a:ext cx="3198051" cy="954107"/>
              </a:xfrm>
              <a:prstGeom prst="rect">
                <a:avLst/>
              </a:prstGeom>
              <a:blipFill>
                <a:blip r:embed="rId7"/>
                <a:stretch>
                  <a:fillRect t="-6369" r="-3810" b="-16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0166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268" b="35192"/>
          <a:stretch/>
        </p:blipFill>
        <p:spPr>
          <a:xfrm>
            <a:off x="5408579" y="1400782"/>
            <a:ext cx="4669277" cy="2699113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E11CE9E-AA95-4F92-AF67-C7C4703F0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2" y="670895"/>
            <a:ext cx="5023884" cy="6858000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73454F0-AAE6-4315-BC6E-A08FB97A8BB3}"/>
              </a:ext>
            </a:extLst>
          </p:cNvPr>
          <p:cNvCxnSpPr>
            <a:cxnSpLocks/>
          </p:cNvCxnSpPr>
          <p:nvPr/>
        </p:nvCxnSpPr>
        <p:spPr>
          <a:xfrm>
            <a:off x="458855" y="4234490"/>
            <a:ext cx="514291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6DEBAD01-18F7-4F1D-80DD-C6FE217ACE09}"/>
              </a:ext>
            </a:extLst>
          </p:cNvPr>
          <p:cNvCxnSpPr>
            <a:cxnSpLocks/>
          </p:cNvCxnSpPr>
          <p:nvPr/>
        </p:nvCxnSpPr>
        <p:spPr>
          <a:xfrm flipH="1" flipV="1">
            <a:off x="3540869" y="875448"/>
            <a:ext cx="126458" cy="619656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B75E43F2-55A5-42F6-9011-84A3A58D46FA}"/>
              </a:ext>
            </a:extLst>
          </p:cNvPr>
          <p:cNvSpPr/>
          <p:nvPr/>
        </p:nvSpPr>
        <p:spPr>
          <a:xfrm>
            <a:off x="3593074" y="4398164"/>
            <a:ext cx="106680" cy="1295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706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התכונות הבסיסיות של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797" b="-457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D70CF2C-C633-43A4-BC59-3EA395F51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680"/>
          <a:stretch/>
        </p:blipFill>
        <p:spPr>
          <a:xfrm>
            <a:off x="2620776" y="795874"/>
            <a:ext cx="6143846" cy="18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962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ABAF1B3-F82F-4ADB-A10F-8D321EF775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268" b="28030"/>
          <a:stretch/>
        </p:blipFill>
        <p:spPr>
          <a:xfrm>
            <a:off x="5408579" y="1400782"/>
            <a:ext cx="4669277" cy="2997382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5DB767D-38BB-450A-81AB-D350DEC8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מתוך שאלון 582 </a:t>
            </a:r>
            <a:r>
              <a:rPr lang="he-IL" dirty="0" err="1"/>
              <a:t>תשפ</a:t>
            </a:r>
            <a:r>
              <a:rPr lang="he-IL" dirty="0"/>
              <a:t> חורף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E11CE9E-AA95-4F92-AF67-C7C4703F0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2" y="670895"/>
            <a:ext cx="5023884" cy="6858000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73454F0-AAE6-4315-BC6E-A08FB97A8BB3}"/>
              </a:ext>
            </a:extLst>
          </p:cNvPr>
          <p:cNvCxnSpPr>
            <a:cxnSpLocks/>
          </p:cNvCxnSpPr>
          <p:nvPr/>
        </p:nvCxnSpPr>
        <p:spPr>
          <a:xfrm>
            <a:off x="458855" y="4234490"/>
            <a:ext cx="514291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6DEBAD01-18F7-4F1D-80DD-C6FE217ACE09}"/>
              </a:ext>
            </a:extLst>
          </p:cNvPr>
          <p:cNvCxnSpPr>
            <a:cxnSpLocks/>
          </p:cNvCxnSpPr>
          <p:nvPr/>
        </p:nvCxnSpPr>
        <p:spPr>
          <a:xfrm flipH="1" flipV="1">
            <a:off x="3540869" y="875448"/>
            <a:ext cx="126458" cy="619656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B75E43F2-55A5-42F6-9011-84A3A58D46FA}"/>
              </a:ext>
            </a:extLst>
          </p:cNvPr>
          <p:cNvSpPr/>
          <p:nvPr/>
        </p:nvSpPr>
        <p:spPr>
          <a:xfrm>
            <a:off x="3593074" y="4398164"/>
            <a:ext cx="106680" cy="1295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DE98354-F248-4D95-A275-56E46D6D0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375" y="4705045"/>
            <a:ext cx="18478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604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0F41094-3625-4A04-9779-7846F3A066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4128" y="388912"/>
                <a:ext cx="9802368" cy="720000"/>
              </a:xfrm>
            </p:spPr>
            <p:txBody>
              <a:bodyPr/>
              <a:lstStyle/>
              <a:p>
                <a:r>
                  <a:rPr lang="he-IL" dirty="0"/>
                  <a:t>לסיכום :הקשר בין הפונקציה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br>
                  <a:rPr lang="he-IL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   </m:t>
                        </m:r>
                      </m:sup>
                    </m:sSup>
                    <m:r>
                      <a:rPr lang="he-IL" b="1" i="0" smtClean="0">
                        <a:latin typeface="Cambria Math" panose="02040503050406030204" pitchFamily="18" charset="0"/>
                        <a:sym typeface="Varela Round"/>
                      </a:rPr>
                      <m:t>לבין</m:t>
                    </m:r>
                  </m:oMath>
                </a14:m>
                <a:r>
                  <a:rPr lang="he-IL" dirty="0"/>
                  <a:t> </a:t>
                </a:r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0F41094-3625-4A04-9779-7846F3A06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4128" y="388912"/>
                <a:ext cx="9802368" cy="720000"/>
              </a:xfrm>
              <a:blipFill>
                <a:blip r:embed="rId2"/>
                <a:stretch>
                  <a:fillRect t="-73729" b="-957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E9A38E21-396E-4BE4-9E61-2D0ED6E473C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024128" y="1212160"/>
                <a:ext cx="10016766" cy="52956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e-IL" dirty="0"/>
                  <a:t>אותו תחום הגדרה</a:t>
                </a:r>
              </a:p>
              <a:p>
                <a:r>
                  <a:rPr lang="he-IL" dirty="0"/>
                  <a:t>אותו שיעור </a:t>
                </a:r>
                <a:r>
                  <a:rPr lang="en-US" dirty="0"/>
                  <a:t>X</a:t>
                </a:r>
                <a:r>
                  <a:rPr lang="he-IL" dirty="0"/>
                  <a:t> לנקודות הקיצון ואותו סוג קיצון </a:t>
                </a:r>
              </a:p>
              <a:p>
                <a:r>
                  <a:rPr lang="he-IL" dirty="0"/>
                  <a:t>אותם תחומי עליה וירידה</a:t>
                </a:r>
              </a:p>
              <a:p>
                <a:r>
                  <a:rPr lang="he-IL" dirty="0"/>
                  <a:t>נקודות האפס של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 ,יעלו  ב-1  בפונקציה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g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   </m:t>
                        </m:r>
                      </m:sup>
                    </m:sSup>
                  </m:oMath>
                </a14:m>
                <a:endParaRPr lang="he-IL" dirty="0"/>
              </a:p>
              <a:p>
                <a:r>
                  <a:rPr lang="he-IL" dirty="0" err="1"/>
                  <a:t>אסמפטוטה</a:t>
                </a:r>
                <a:r>
                  <a:rPr lang="he-IL" dirty="0"/>
                  <a:t> אופקית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/>
                  <a:t> ב-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, תהיה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he-IL" dirty="0"/>
                  <a:t> ב-</a:t>
                </a:r>
                <a:r>
                  <a:rPr lang="en-US" dirty="0">
                    <a:solidFill>
                      <a:srgbClr val="FF0000"/>
                    </a:solidFill>
                    <a:sym typeface="Varela Round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g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endParaRPr lang="he-IL" dirty="0"/>
              </a:p>
              <a:p>
                <a:r>
                  <a:rPr lang="he-IL" dirty="0"/>
                  <a:t>לפונקציה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g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תהיה </a:t>
                </a:r>
                <a:r>
                  <a:rPr lang="he-IL" dirty="0" err="1"/>
                  <a:t>אסמפטוטה</a:t>
                </a:r>
                <a:r>
                  <a:rPr lang="he-IL" dirty="0"/>
                  <a:t> אופקית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   כאשר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he-IL" dirty="0"/>
              </a:p>
              <a:p>
                <a:r>
                  <a:rPr lang="he-IL" dirty="0"/>
                  <a:t>אם לפונקציה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יש נקודת אי רציפות סליקה ("חור")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אז לפונקציה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g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יש נקודת אי רציפות סליקה ב-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  <a:p>
                <a:r>
                  <a:rPr lang="he-IL" dirty="0"/>
                  <a:t>אם לפונקציה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יש </a:t>
                </a:r>
                <a:r>
                  <a:rPr lang="he-IL" dirty="0" err="1"/>
                  <a:t>אסמפטוטה</a:t>
                </a: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e-IL" dirty="0"/>
                  <a:t>  אז לפונקציה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g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   יש </a:t>
                </a:r>
                <a:r>
                  <a:rPr lang="he-IL" dirty="0" err="1"/>
                  <a:t>אסמפטוטה</a:t>
                </a:r>
                <a:r>
                  <a:rPr lang="he-IL" dirty="0"/>
                  <a:t> או חור מימין ומשמאל לנקודת אי ההגדרה  </a:t>
                </a:r>
              </a:p>
              <a:p>
                <a:r>
                  <a:rPr lang="he-IL" dirty="0"/>
                  <a:t>מעבר לכל זה-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Varela Round"/>
                      </a:rPr>
                      <m:t>g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 היא תמיד חיובית!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טקסט 2">
                <a:extLst>
                  <a:ext uri="{FF2B5EF4-FFF2-40B4-BE49-F238E27FC236}">
                    <a16:creationId xmlns:a16="http://schemas.microsoft.com/office/drawing/2014/main" id="{E9A38E21-396E-4BE4-9E61-2D0ED6E47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024128" y="1212160"/>
                <a:ext cx="10016766" cy="5295644"/>
              </a:xfrm>
              <a:blipFill>
                <a:blip r:embed="rId3"/>
                <a:stretch>
                  <a:fillRect l="-609" t="-1841" r="-1096" b="-10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9011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622299-B9C7-486C-8207-9DE1FF5E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מומלץ לתרגל את הטרנספורמציה של </a:t>
            </a:r>
            <a:r>
              <a:rPr lang="en-US" dirty="0"/>
              <a:t>e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5A3B150-CD0C-4FE6-9599-11D3E586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e-IL" sz="4000" b="1" dirty="0">
                <a:solidFill>
                  <a:srgbClr val="7030A0"/>
                </a:solidFill>
              </a:rPr>
              <a:t>בהצלחה רבה!!</a:t>
            </a:r>
          </a:p>
        </p:txBody>
      </p:sp>
    </p:spTree>
    <p:extLst>
      <p:ext uri="{BB962C8B-B14F-4D97-AF65-F5344CB8AC3E}">
        <p14:creationId xmlns:p14="http://schemas.microsoft.com/office/powerpoint/2010/main" val="10100516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/>
                  <a:t>התכונות הבסיסיות של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Varela Round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Varela Round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Varela Round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Varela Round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כותרת 7">
                <a:extLst>
                  <a:ext uri="{FF2B5EF4-FFF2-40B4-BE49-F238E27FC236}">
                    <a16:creationId xmlns:a16="http://schemas.microsoft.com/office/drawing/2014/main" id="{FA299B74-4899-42E8-A4AA-AF4B72C3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797" b="-457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D70CF2C-C633-43A4-BC59-3EA395F51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7017"/>
          <a:stretch/>
        </p:blipFill>
        <p:spPr>
          <a:xfrm>
            <a:off x="2620776" y="795874"/>
            <a:ext cx="6143846" cy="32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965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8319</TotalTime>
  <Words>6352</Words>
  <Application>Microsoft Office PowerPoint</Application>
  <PresentationFormat>מסך רחב</PresentationFormat>
  <Paragraphs>595</Paragraphs>
  <Slides>83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83</vt:i4>
      </vt:variant>
    </vt:vector>
  </HeadingPairs>
  <TitlesOfParts>
    <vt:vector size="89" baseType="lpstr">
      <vt:lpstr>Arial</vt:lpstr>
      <vt:lpstr>Calibri</vt:lpstr>
      <vt:lpstr>Cambria Math</vt:lpstr>
      <vt:lpstr>Times New Roman</vt:lpstr>
      <vt:lpstr>Varela Round</vt:lpstr>
      <vt:lpstr>ערכת נושא Office</vt:lpstr>
      <vt:lpstr>מערכת שיעורים למגזר החרדי</vt:lpstr>
      <vt:lpstr>הקשר בין  f(x)  לבין   g(x)=e^f(x) </vt:lpstr>
      <vt:lpstr>מה נלמד היום </vt:lpstr>
      <vt:lpstr>הקשר בין  f(x)  לבין   g(x)=e^f(x) </vt:lpstr>
      <vt:lpstr>התכונות הבסיסיות של g(x)=e^f(x) </vt:lpstr>
      <vt:lpstr>התכונות הבסיסיות של g(x)=e^f(x) </vt:lpstr>
      <vt:lpstr>התכונות הבסיסיות של g(x)=e^f(x) </vt:lpstr>
      <vt:lpstr>התכונות הבסיסיות של g(x)=e^f(x) </vt:lpstr>
      <vt:lpstr>התכונות הבסיסיות של g(x)=e^f(x) </vt:lpstr>
      <vt:lpstr>התכונות הבסיסיות של g(x)=e^f(x) </vt:lpstr>
      <vt:lpstr>התכונות הבסיסיות של g(x)=e^f(x) </vt:lpstr>
      <vt:lpstr>e  בחזקת פונקציה קווית </vt:lpstr>
      <vt:lpstr>e  בחזקת פונקציה קווית </vt:lpstr>
      <vt:lpstr>e  בחזקת פונקציה קווית </vt:lpstr>
      <vt:lpstr>e  בחזקת פונקציה קווית </vt:lpstr>
      <vt:lpstr>e בחזקת פונקציה קווית         </vt:lpstr>
      <vt:lpstr>e  בחזקת פונקציה קווית </vt:lpstr>
      <vt:lpstr>e  בחזקת פונקציה קווית </vt:lpstr>
      <vt:lpstr>e  בחזקת פונקציה קווית </vt:lpstr>
      <vt:lpstr>e  בחזקת פונקציה קווית </vt:lpstr>
      <vt:lpstr>e בחזקת פונקציה קווית         </vt:lpstr>
      <vt:lpstr>פונקציה ריבועית ,לדוגמא:  f(x)=〖ax〗^2+c </vt:lpstr>
      <vt:lpstr>פונקציה ריבועית ,לדוגמא: f(x)=〖ax〗^2+c </vt:lpstr>
      <vt:lpstr>באופן כללי : הפונקציה הריבועית  f(x)=〖ax〗^2+bx+c </vt:lpstr>
      <vt:lpstr>פונקציה ריבועית ,לדוגמא: f(x)=〖ax〗^2+c </vt:lpstr>
      <vt:lpstr>פונקציה ריבועית,לדוגמא:  f(x)=〖ax〗^2+c </vt:lpstr>
      <vt:lpstr>באופן כללי -פונקציה ריבועית  f(x)=〖ax〗^2+bx+c </vt:lpstr>
      <vt:lpstr>פונקציה רציונאלית f(x)=1/x</vt:lpstr>
      <vt:lpstr>פונקציה רציונאלית f(x)=1/x</vt:lpstr>
      <vt:lpstr>פונקציה רציונאלית f(x)=1/x</vt:lpstr>
      <vt:lpstr>פונקציה רציונאלית f(x)=1/x</vt:lpstr>
      <vt:lpstr>פונקציה רציונאלית f(x)=1/x</vt:lpstr>
      <vt:lpstr>פונקציה רציונאלית f(x)=1/x</vt:lpstr>
      <vt:lpstr>פונקציה רציונאלית f(x)=1/x</vt:lpstr>
      <vt:lpstr>פונקציה רציונאלית f(x)=1/x</vt:lpstr>
      <vt:lpstr>פונקציה רציונאלית f(x)=1/x</vt:lpstr>
      <vt:lpstr>הקשר בין הפונקציה הרציונאלית f(x)=1/x</vt:lpstr>
      <vt:lpstr>קשרים נוספים בין הפונקציה  f(x)  g(x)=e^(f(x)    ) לבין   </vt:lpstr>
      <vt:lpstr>קשרים נוספים בין הפונקציה  f(x)  g(x)=e^(f(x)    ) לבין   </vt:lpstr>
      <vt:lpstr>קשרים נוספים בין הפונקציה  f(x)  g(x)=e^(f(x)    ) לבין   </vt:lpstr>
      <vt:lpstr>קשרים נוספים בין הפונקציה  f(x)  g(x)=e^(f(x)    ) לבין   </vt:lpstr>
      <vt:lpstr>קשרים נוספים בין הפונקציה  f(x)  g(x)=e^(f(x)    ) לבין   </vt:lpstr>
      <vt:lpstr>קשרים נוספים בין הפונקציה  f(x)  g(x)=e^(f(x)    ) לבין   </vt:lpstr>
      <vt:lpstr>קשרים נוספים בין הפונקציה  f(x)  g(x)=e^(f(x)    ) לבין   </vt:lpstr>
      <vt:lpstr>קשרים נוספים בין הפונקציה  f(x)  g(x)=e^(f(x)    ) לבין   </vt:lpstr>
      <vt:lpstr>קשרים נוספים בין הפונקציה  f(x)  g(x)=e^(f(x)    ) לבין   </vt:lpstr>
      <vt:lpstr>קשרים  בין הפונקציה  f(x)   g(x)=e^(f(x)    ) לבין    דוגמא מעניינת </vt:lpstr>
      <vt:lpstr>קשרים  בין הפונקציה  f(x)  g(x)=e^(f(x)    ) לבין   </vt:lpstr>
      <vt:lpstr>קשרים  בין הפונקציה  f(x)  -  g(x)=e^(f(x)    ) לבין   דוגמא מעניינת </vt:lpstr>
      <vt:lpstr>קשרים  בין הפונקציה  f(x)  g(x)=e^(f(x)    ) לבין   </vt:lpstr>
      <vt:lpstr>קשרים  בין הפונקציה  f(x)  g(x)=e^(f(x)    ) לבין   </vt:lpstr>
      <vt:lpstr>קשרים  בין הפונקציה  f(x)  g(x)=e^(f(x)    ) לבין   </vt:lpstr>
      <vt:lpstr>קשרים  בין הפונקציה  f(x)  g(x)=e^(f(x)    ) לבין   </vt:lpstr>
      <vt:lpstr>קשרים  בין הפונקציה  f(x)  g(x)=e^(f(x)    ) לבין   </vt:lpstr>
      <vt:lpstr>קשרים  בין הפונקציה  f(x)  g(x)=e^(f(x)    ) לבין   </vt:lpstr>
      <vt:lpstr>קשרים  בין הפונקציה  f(x)  g(x)=e^(f(x)    ) לבין   </vt:lpstr>
      <vt:lpstr>קשרים  בין הפונקציה  f(x)  g(x)=e^(f(x)    ) לבין   </vt:lpstr>
      <vt:lpstr>קשרים  בין הפונקציה  f(x)  g(x)=e^(f(x)    ) לבין   </vt:lpstr>
      <vt:lpstr>קשרים  בין הפונקציה  f(x)  g(x)=e^(f(x)    ) לבין   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שאלה מתוך שאלון 582 תשפ חורף</vt:lpstr>
      <vt:lpstr>לסיכום :הקשר בין הפונקציה  f(x)  g(x)=e^(f(x)    ) לבין </vt:lpstr>
      <vt:lpstr>מומלץ לתרגל את הטרנספורמציה של 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אמא</cp:lastModifiedBy>
  <cp:revision>209</cp:revision>
  <dcterms:created xsi:type="dcterms:W3CDTF">2020-03-15T19:13:03Z</dcterms:created>
  <dcterms:modified xsi:type="dcterms:W3CDTF">2020-08-24T10:45:29Z</dcterms:modified>
</cp:coreProperties>
</file>