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4" r:id="rId2"/>
  </p:sldMasterIdLst>
  <p:notesMasterIdLst>
    <p:notesMasterId r:id="rId19"/>
  </p:notesMasterIdLst>
  <p:sldIdLst>
    <p:sldId id="257" r:id="rId3"/>
    <p:sldId id="318" r:id="rId4"/>
    <p:sldId id="259" r:id="rId5"/>
    <p:sldId id="339" r:id="rId6"/>
    <p:sldId id="352" r:id="rId7"/>
    <p:sldId id="340" r:id="rId8"/>
    <p:sldId id="353" r:id="rId9"/>
    <p:sldId id="354" r:id="rId10"/>
    <p:sldId id="355" r:id="rId11"/>
    <p:sldId id="341" r:id="rId12"/>
    <p:sldId id="342" r:id="rId13"/>
    <p:sldId id="356" r:id="rId14"/>
    <p:sldId id="357" r:id="rId15"/>
    <p:sldId id="358" r:id="rId16"/>
    <p:sldId id="350" r:id="rId17"/>
    <p:sldId id="291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3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549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5C4C00-0F30-4E59-98DB-4FBBD08919FE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6E2E774-C6B1-4CA4-B849-E1BE0CD1369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204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73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31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48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013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0652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786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37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92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028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733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4559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371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796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137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816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2569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65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40251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18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48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31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55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42473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6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23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6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43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5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1" y="2693989"/>
            <a:ext cx="103632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410588"/>
            <a:ext cx="3246400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091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73" y="213094"/>
            <a:ext cx="11161453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185681"/>
            <a:ext cx="11161452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Varela Round" pitchFamily="2" charset="-79"/>
                <a:cs typeface="Varela Round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11161453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180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2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693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420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422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9059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76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5882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/>
              <a:t>ט"ו/סיון/תש"ף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9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AA7B2-2B7C-4A92-83ED-AFB4F9295A39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ט"ו/סיון/תש"ף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FEE0A-002C-40B6-8C1E-734A755A4A07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dirty="0">
                <a:latin typeface="David" panose="020E0502060401010101" pitchFamily="34" charset="-79"/>
                <a:cs typeface="David" panose="020E0502060401010101" pitchFamily="34" charset="-79"/>
              </a:rPr>
              <a:t>מערכת שיעורים למגזר החרדי</a:t>
            </a:r>
          </a:p>
        </p:txBody>
      </p:sp>
      <p:sp>
        <p:nvSpPr>
          <p:cNvPr id="2" name="מלבן 1"/>
          <p:cNvSpPr/>
          <p:nvPr/>
        </p:nvSpPr>
        <p:spPr>
          <a:xfrm>
            <a:off x="5125453" y="360948"/>
            <a:ext cx="1780673" cy="16362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9787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51110" y="573445"/>
            <a:ext cx="9081492" cy="5173650"/>
          </a:xfrm>
          <a:prstGeom prst="round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השוואה בין מדינות הלאום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graphicFrame>
        <p:nvGraphicFramePr>
          <p:cNvPr id="22" name="מציין מיקום תוכן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46872402"/>
              </p:ext>
            </p:extLst>
          </p:nvPr>
        </p:nvGraphicFramePr>
        <p:xfrm>
          <a:off x="643337" y="1060996"/>
          <a:ext cx="8183562" cy="43767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27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27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94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קריטריונים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לאומיות אתנית</a:t>
                      </a:r>
                      <a:endParaRPr lang="en-US" sz="140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לאומיות פוליטית</a:t>
                      </a:r>
                      <a:endParaRPr lang="en-US" sz="140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557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מהם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היסודות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המשותפים ?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יסודות </a:t>
                      </a:r>
                      <a:r>
                        <a:rPr lang="he-IL" sz="1400" dirty="0" err="1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שיוכים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: </a:t>
                      </a:r>
                      <a:b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חברה בעלת יסודות משותפים שאינם ניתנים לבחירה: שפה, מוצא, תרבות, דת, היסטוריה.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בניגוד ללאומיות האתנית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יסודות נרכשים: </a:t>
                      </a:r>
                      <a:b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חברה בעלת יסודות משותפים שניתנים לבחירה: אידיאולוגיה, ערכים, רעיונות,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200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מהו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מרכיב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הזהות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הדומיננטי ?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מרכיב הזהות הדומיננטי הוא מרכיב   </a:t>
                      </a:r>
                      <a:r>
                        <a:rPr lang="he-IL" sz="1400" b="1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היסטורי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- המסורת וכן העבר של הקבוצה / החברה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מרכיב הזהות הדומיננטי הוא </a:t>
                      </a:r>
                      <a:r>
                        <a:rPr lang="he-IL" sz="1400" b="1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רעיוני</a:t>
                      </a:r>
                      <a:r>
                        <a:rPr lang="he-IL" sz="140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בניגוד ללאומיות האתנית - העקרונות והערכים עמם מסכימים חברי הקבוצה / החברה</a:t>
                      </a:r>
                      <a:endParaRPr lang="en-US" sz="140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17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האם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יש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חפיפה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מלאה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בין לאום </a:t>
                      </a:r>
                      <a:b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ל אזרחות?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אין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חפיפה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מלאה בין השייכות ללאום לבין האזרחות : </a:t>
                      </a:r>
                      <a:b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</a:b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לאום – שייכות לקבוצה האתנית, אזרחות – שייכות למדינת הלאום (יש גם קבוצות מיעוט אתני שיכולים להיות אזרחי מדינת הלאום).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בניגוד ללאומיות האתני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תמיד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מתקיימת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חפיפה בין לאומיות לאזרחות.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יש זהות בין השייכות ללאום הפוליטי לבין האזרחות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7889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מהו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סוג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1400" b="1" kern="1200" dirty="0">
                          <a:solidFill>
                            <a:schemeClr val="dk1"/>
                          </a:solidFill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המדינה</a:t>
                      </a: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 המאפיין סוג לאומיות זה?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מדינת לאום</a:t>
                      </a:r>
                      <a:endParaRPr lang="en-US" sz="140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בניגוד ללאומיות אתנית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he-IL" sz="1400" dirty="0">
                          <a:latin typeface="David" panose="020E0502060401010101" pitchFamily="34" charset="-79"/>
                          <a:ea typeface="Calibri"/>
                          <a:cs typeface="David" panose="020E0502060401010101" pitchFamily="34" charset="-79"/>
                        </a:rPr>
                        <a:t>מדינת כל אזרחיה.</a:t>
                      </a:r>
                      <a:endParaRPr lang="en-US" sz="1400" dirty="0">
                        <a:latin typeface="David" panose="020E0502060401010101" pitchFamily="34" charset="-79"/>
                        <a:ea typeface="Calibri"/>
                        <a:cs typeface="David" panose="020E0502060401010101" pitchFamily="34" charset="-79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22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1"/>
            <a:ext cx="8446491" cy="329405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alt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מאפשרת לעם החי בה לקבוע בעצמו כיצד יתנהל, באופן שישקף את זהותו, צרכיו ורצונותיו.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יתרונותיה של מדינת הלאום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883692"/>
            <a:ext cx="3889453" cy="121828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endParaRPr lang="he-IL" sz="2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lnSpc>
                <a:spcPts val="3500"/>
              </a:lnSpc>
            </a:pPr>
            <a:r>
              <a:rPr lang="he-IL" sz="4800" b="1" dirty="0">
                <a:latin typeface="David" panose="020E0502060401010101" pitchFamily="34" charset="-79"/>
                <a:cs typeface="David" panose="020E0502060401010101" pitchFamily="34" charset="-79"/>
              </a:rPr>
              <a:t>הגדרה עצמית </a:t>
            </a:r>
          </a:p>
          <a:p>
            <a:pPr algn="ctr"/>
            <a:endParaRPr lang="he-IL" sz="2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3" name="תמונה 12" descr="החותמים על חוקת ארצות הברית – ויקיפדיה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280" y="4177742"/>
            <a:ext cx="237744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תמונה 13" descr="השגריר האמריקאי ותשעה כהנים נוספים בירכו ברכת כהנים בכותל המערבי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300" y="4064001"/>
            <a:ext cx="3206253" cy="180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39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1"/>
            <a:ext cx="8446491" cy="329405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altLang="he-IL" sz="4000" dirty="0">
                <a:latin typeface="David" panose="020E0502060401010101" pitchFamily="34" charset="-79"/>
                <a:cs typeface="David" panose="020E0502060401010101" pitchFamily="34" charset="-79"/>
              </a:rPr>
              <a:t>מאפשרת לעם החי בה לממש את תרבותו הייחודית ולשמר אותה גם לדורות הבאים.</a:t>
            </a: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יתרונותיה של מדינת הלאום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430" y="1140371"/>
            <a:ext cx="49382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שימור ומימוש תרבות</a:t>
            </a:r>
          </a:p>
        </p:txBody>
      </p:sp>
      <p:pic>
        <p:nvPicPr>
          <p:cNvPr id="9" name="תמונה 8" descr="סטודנטים חרדיים לומדים תורה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064000"/>
            <a:ext cx="3097212" cy="222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תמונה 9" descr="לפי הרמב&quot;ם, אסור ללמד תורה בישיבת פוניבז' - סרוגים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064000"/>
            <a:ext cx="3525338" cy="1790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61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0"/>
            <a:ext cx="8664189" cy="3586149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יתרונותיה של מדינת הלאום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430" y="1140371"/>
            <a:ext cx="49382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הגנה וביטחון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8180" y="1773238"/>
            <a:ext cx="83167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he-IL" altLang="he-IL" sz="3600" dirty="0">
                <a:solidFill>
                  <a:schemeClr val="l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זכותו של כל אדם לחיות בסביבה מוגנת, ובה יישמרו כבודו, חירותו וקניינו. </a:t>
            </a:r>
          </a:p>
          <a:p>
            <a:pPr algn="just" eaLnBrk="1" hangingPunct="1"/>
            <a:r>
              <a:rPr lang="he-IL" altLang="he-IL" sz="3600" dirty="0">
                <a:solidFill>
                  <a:schemeClr val="l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מדינת לאום מגינה על האדם מפני פגיעה בו, גם על רקע רדיפה בשל מוצאו.</a:t>
            </a:r>
          </a:p>
        </p:txBody>
      </p:sp>
      <p:pic>
        <p:nvPicPr>
          <p:cNvPr id="13" name="תמונה 12" descr="משפט אייכמן | ארכיון המדינה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 t="12353" r="2830" b="4591"/>
          <a:stretch/>
        </p:blipFill>
        <p:spPr bwMode="auto">
          <a:xfrm>
            <a:off x="4953000" y="4356099"/>
            <a:ext cx="2720975" cy="19431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תמונה 13" descr="מלחמת ששת הימים – ויקיפדיה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32374" r="-971" b="-6221"/>
          <a:stretch/>
        </p:blipFill>
        <p:spPr bwMode="auto">
          <a:xfrm>
            <a:off x="1143000" y="4441372"/>
            <a:ext cx="3080657" cy="147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02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6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1"/>
            <a:ext cx="8664189" cy="293845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4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יתרונותיה של מדינת הלאום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7430" y="1140371"/>
            <a:ext cx="4938245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99FF33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הכרעת הרוב</a:t>
            </a:r>
          </a:p>
        </p:txBody>
      </p:sp>
      <p:sp>
        <p:nvSpPr>
          <p:cNvPr id="3" name="מלבן 2"/>
          <p:cNvSpPr/>
          <p:nvPr/>
        </p:nvSpPr>
        <p:spPr>
          <a:xfrm>
            <a:off x="622299" y="2052262"/>
            <a:ext cx="7531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e-IL" altLang="he-IL" sz="3600" dirty="0">
                <a:solidFill>
                  <a:schemeClr val="lt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הרוב הלאומי שומר על האופי המסוים של המדינה על ידי הכרעה דמוקרטית. </a:t>
            </a:r>
          </a:p>
        </p:txBody>
      </p:sp>
      <p:pic>
        <p:nvPicPr>
          <p:cNvPr id="15" name="תמונה 14" descr="פעילות הכנסת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300" y="3708401"/>
            <a:ext cx="3262375" cy="253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aa28064b-a-62cb3a1a-s-sites.googlegroups.com/site/arnonezrahut/jewish-characteristic/%D7%A4%D7%A8%D7%A7%205%20%20-%20%20%D7%97%D7%95%D7%A7%20%D7%94%D7%97%D7%9E%D7%A5.jpg?attachauth=ANoY7co43YQoBNM3NVgzDSToz-2FeDoUJU09w7jHFTRVmF6qalY5WrAKC8hAC8fRFecrrnmeBmeOpuYCM-8lQjxIDHP8PUSOH6EYkfcXc-VWrCV8QWynJcTvinVfPf2HVGL5lkdCxmsb4H2UTd09aCb2kagnS782zKsYTvLXtGZr6_si9xjtf7yV6iIRw2FfS5XsCCESnVaNa2DJtZppEXGgeazdT4HsYlVPxYvWEwsbiB3bdjyWb7kzDx6KnXV8ZlSXMnJ33puLrL7xCsSQTzOW5rDKkUFuz8aUq-JNsrxL5DYhu3ssrh3xNZ1ktRknOcKHmVbS0XfR&amp;attredirect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3708400"/>
            <a:ext cx="3512638" cy="215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07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6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0"/>
            <a:ext cx="8954492" cy="5056459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>
              <a:lnSpc>
                <a:spcPct val="150000"/>
              </a:lnSpc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ענו על השאלות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/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יש שמגדירים את מדינת ישראל כ'מדינת היהודים'.</a:t>
            </a:r>
            <a:b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יש שמגדירים אותה כ'מדינה יהודית', </a:t>
            </a:r>
            <a:br>
              <a:rPr lang="en-US" sz="32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ויש הטוענים כי על מדינת ישראל להיות 'מדינת כל אזרחיה'. </a:t>
            </a:r>
          </a:p>
          <a:p>
            <a:pPr lvl="0"/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742950" lvl="0" indent="-742950">
              <a:buAutoNum type="arabicPeriod"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הסבירו את ההבדלים בין ההגדרות.</a:t>
            </a:r>
          </a:p>
          <a:p>
            <a:pPr marL="742950" lvl="0" indent="-742950">
              <a:buAutoNum type="arabicPeriod"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איזו הגדרה תואמת מדינת לאום אתנית, </a:t>
            </a:r>
            <a:br>
              <a:rPr lang="en-US" sz="320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200">
                <a:latin typeface="David" panose="020E0502060401010101" pitchFamily="34" charset="-79"/>
                <a:cs typeface="David" panose="020E0502060401010101" pitchFamily="34" charset="-79"/>
              </a:rPr>
              <a:t>ואיזו 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תואמת מדינת לאום פוליטית?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he-IL" sz="36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משימה לתלמיד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5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125453" y="180474"/>
            <a:ext cx="2370221" cy="18889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2874761-6EDB-5D40-A79B-9C82F478C33E}"/>
              </a:ext>
            </a:extLst>
          </p:cNvPr>
          <p:cNvSpPr txBox="1">
            <a:spLocks/>
          </p:cNvSpPr>
          <p:nvPr/>
        </p:nvSpPr>
        <p:spPr>
          <a:xfrm>
            <a:off x="2727964" y="4331963"/>
            <a:ext cx="6704013" cy="385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עם המורה: אוריאל </a:t>
            </a:r>
            <a:r>
              <a:rPr lang="he-IL" sz="3200" b="1" dirty="0" err="1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Calibri"/>
              </a:rPr>
              <a:t>שמידוב</a:t>
            </a:r>
            <a:endParaRPr lang="he-IL" sz="3200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  <a:sym typeface="Calibri"/>
            </a:endParaRPr>
          </a:p>
        </p:txBody>
      </p:sp>
      <p:sp>
        <p:nvSpPr>
          <p:cNvPr id="8" name="Google Shape;238;p5"/>
          <p:cNvSpPr txBox="1">
            <a:spLocks/>
          </p:cNvSpPr>
          <p:nvPr/>
        </p:nvSpPr>
        <p:spPr>
          <a:xfrm>
            <a:off x="1590261" y="2048429"/>
            <a:ext cx="9014789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ED7D31"/>
              </a:buClr>
            </a:pPr>
            <a:r>
              <a:rPr lang="he-IL" sz="5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שיעור באזרחות לכיתות י"א-י"ב</a:t>
            </a:r>
          </a:p>
        </p:txBody>
      </p:sp>
      <p:sp>
        <p:nvSpPr>
          <p:cNvPr id="7" name="Google Shape;239;p5"/>
          <p:cNvSpPr txBox="1">
            <a:spLocks/>
          </p:cNvSpPr>
          <p:nvPr/>
        </p:nvSpPr>
        <p:spPr>
          <a:xfrm>
            <a:off x="903515" y="3140713"/>
            <a:ext cx="10134600" cy="411774"/>
          </a:xfrm>
          <a:prstGeom prst="rect">
            <a:avLst/>
          </a:prstGeom>
        </p:spPr>
        <p:txBody>
          <a:bodyPr/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2400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 השיעור: סיווג מדינות: לאום פוליטי, לאום אתני, מדינה דו לאומית או רב לאומית</a:t>
            </a:r>
          </a:p>
        </p:txBody>
      </p:sp>
    </p:spTree>
    <p:extLst>
      <p:ext uri="{BB962C8B-B14F-4D97-AF65-F5344CB8AC3E}">
        <p14:creationId xmlns:p14="http://schemas.microsoft.com/office/powerpoint/2010/main" val="2556518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תמונה 29" descr="http://elyon1.court.gov.il/heb/img/siyur/hazer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149" y="2538678"/>
            <a:ext cx="3072869" cy="325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תמונה 28" descr="http://upload.wikimedia.org/wikipedia/commons/f/f6/Knesset_building_(edited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111" y="602290"/>
            <a:ext cx="4872207" cy="20585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מלבן 3"/>
          <p:cNvSpPr/>
          <p:nvPr/>
        </p:nvSpPr>
        <p:spPr>
          <a:xfrm>
            <a:off x="1036300" y="14532"/>
            <a:ext cx="25474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he-IL" sz="36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המפגש</a:t>
            </a:r>
            <a:endParaRPr lang="en-US" sz="36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3" name="מציין מיקום תוכן 12" descr="http://upload.wikimedia.org/wikipedia/commons/thumb/b/ba/Parthenon.jpg/400px-Parthenon.jpg"/>
          <p:cNvPicPr>
            <a:picLocks noGrp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579365"/>
            <a:ext cx="3815896" cy="2534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תמונה 21" descr="http://www.iba.org.il/media/pictures/P243243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15" y="2538678"/>
            <a:ext cx="2862942" cy="325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תמונה 24" descr="http://f.nanafiles.co.il/upload/Xternal/IsraBlog/33/09/56/560933/posts/17682008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2509540"/>
            <a:ext cx="2954111" cy="328166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765146" y="1236087"/>
            <a:ext cx="7488832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4800" dirty="0">
                <a:latin typeface="David" panose="020E0502060401010101" pitchFamily="34" charset="-79"/>
                <a:cs typeface="David" panose="020E0502060401010101" pitchFamily="34" charset="-79"/>
              </a:rPr>
              <a:t>מהו לאום?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65146" y="2660836"/>
            <a:ext cx="7488832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לאום אתני או פוליטי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6048" y="4085585"/>
            <a:ext cx="7488832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1">
            <a:spAutoFit/>
          </a:bodyPr>
          <a:lstStyle>
            <a:defPPr>
              <a:defRPr lang="he-IL"/>
            </a:defPPr>
            <a:lvl1pPr algn="ctr">
              <a:defRPr sz="4800"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יתרונותיה של מדינת הלאום</a:t>
            </a:r>
          </a:p>
        </p:txBody>
      </p:sp>
    </p:spTree>
    <p:extLst>
      <p:ext uri="{BB962C8B-B14F-4D97-AF65-F5344CB8AC3E}">
        <p14:creationId xmlns:p14="http://schemas.microsoft.com/office/powerpoint/2010/main" val="30019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63118" y="666131"/>
            <a:ext cx="7952182" cy="1333540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התפתחו במאה ה-19. ייצגו אנשים בעלי מוצא, היסטוריה ותרבות משותפים. 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מושגי יסוד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8130362" y="666130"/>
            <a:ext cx="1229353" cy="133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תנועות לאומיות</a:t>
            </a:r>
          </a:p>
        </p:txBody>
      </p:sp>
      <p:sp>
        <p:nvSpPr>
          <p:cNvPr id="36" name="מלבן מעוגל 35"/>
          <p:cNvSpPr/>
          <p:nvPr/>
        </p:nvSpPr>
        <p:spPr>
          <a:xfrm>
            <a:off x="178179" y="1999670"/>
            <a:ext cx="7920641" cy="1333540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חברה בעלת יסודות משותפים לרוב אתניים שאינם פרי בחירה כמו: מוצא, היסטוריה, דת שפה ותרבות </a:t>
            </a:r>
            <a:r>
              <a:rPr lang="he-I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שאינה שואפת להגדרה עצמית. 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7" name="מלבן מעוגל 36"/>
          <p:cNvSpPr/>
          <p:nvPr/>
        </p:nvSpPr>
        <p:spPr>
          <a:xfrm>
            <a:off x="8113883" y="1999669"/>
            <a:ext cx="1229353" cy="133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קבוצה אתנית</a:t>
            </a:r>
          </a:p>
        </p:txBody>
      </p:sp>
      <p:sp>
        <p:nvSpPr>
          <p:cNvPr id="38" name="מלבן מעוגל 37"/>
          <p:cNvSpPr/>
          <p:nvPr/>
        </p:nvSpPr>
        <p:spPr>
          <a:xfrm>
            <a:off x="159154" y="3333206"/>
            <a:ext cx="7952182" cy="2546894"/>
          </a:xfrm>
          <a:prstGeom prst="roundRect">
            <a:avLst/>
          </a:prstGeom>
          <a:solidFill>
            <a:srgbClr val="2723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קבוצה בעלת יסודות אתניים שאינם פרי בחירה כמו: מוצא, היסטוריה, דת ושפה וגם בעלת יסודות פוליטיים משותפים פרי בחירה כמו: אידיאולוגיה וערכים. </a:t>
            </a:r>
            <a:r>
              <a:rPr lang="he-IL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בניגוד לקבוצה האתנית, חברי הלאום שואפים להגדרה עצמית </a:t>
            </a:r>
            <a:r>
              <a:rPr lang="he-IL" sz="2800" dirty="0">
                <a:latin typeface="David" panose="020E0502060401010101" pitchFamily="34" charset="-79"/>
                <a:cs typeface="David" panose="020E0502060401010101" pitchFamily="34" charset="-79"/>
              </a:rPr>
              <a:t>כלומר שואפים לממש את היסודות המשותפים במסגרת מדינה עצמאית.</a:t>
            </a:r>
            <a:endParaRPr lang="en-US" sz="2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9" name="מלבן מעוגל 38"/>
          <p:cNvSpPr/>
          <p:nvPr/>
        </p:nvSpPr>
        <p:spPr>
          <a:xfrm>
            <a:off x="8130362" y="3815806"/>
            <a:ext cx="1229353" cy="1333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לאום אתני</a:t>
            </a:r>
          </a:p>
        </p:txBody>
      </p:sp>
    </p:spTree>
    <p:extLst>
      <p:ext uri="{BB962C8B-B14F-4D97-AF65-F5344CB8AC3E}">
        <p14:creationId xmlns:p14="http://schemas.microsoft.com/office/powerpoint/2010/main" val="17418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3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מדינה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sp>
        <p:nvSpPr>
          <p:cNvPr id="3" name="מלבן מעוגל 2"/>
          <p:cNvSpPr/>
          <p:nvPr/>
        </p:nvSpPr>
        <p:spPr>
          <a:xfrm>
            <a:off x="8130362" y="666130"/>
            <a:ext cx="1407338" cy="13335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טריטוריה</a:t>
            </a:r>
          </a:p>
        </p:txBody>
      </p:sp>
      <p:sp>
        <p:nvSpPr>
          <p:cNvPr id="36" name="מלבן מעוגל 35"/>
          <p:cNvSpPr/>
          <p:nvPr/>
        </p:nvSpPr>
        <p:spPr>
          <a:xfrm>
            <a:off x="209721" y="666130"/>
            <a:ext cx="7920641" cy="13335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endParaRPr lang="he-IL" sz="28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שטח בעל גבולות מוגדרים ומוסכמים הכוללים יבשה, מים ואוויר, עליו מוחל שלטון המדינה.</a:t>
            </a:r>
            <a:endParaRPr lang="en-US" sz="2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209721" y="1994108"/>
            <a:ext cx="7920641" cy="13335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האנשים החיים בשטח המדינה </a:t>
            </a:r>
            <a:r>
              <a:rPr lang="he-IL" sz="280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ונתונים לשלטונה, המורכבת </a:t>
            </a:r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מציבור אזרחים וממיעוט תושבים שאינם אזרחים</a:t>
            </a:r>
          </a:p>
        </p:txBody>
      </p:sp>
      <p:sp>
        <p:nvSpPr>
          <p:cNvPr id="13" name="מלבן מעוגל 12"/>
          <p:cNvSpPr/>
          <p:nvPr/>
        </p:nvSpPr>
        <p:spPr>
          <a:xfrm>
            <a:off x="8142877" y="1994109"/>
            <a:ext cx="1407338" cy="13335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אוכלוסייה</a:t>
            </a:r>
          </a:p>
        </p:txBody>
      </p:sp>
      <p:sp>
        <p:nvSpPr>
          <p:cNvPr id="14" name="מלבן מעוגל 13"/>
          <p:cNvSpPr/>
          <p:nvPr/>
        </p:nvSpPr>
        <p:spPr>
          <a:xfrm>
            <a:off x="224598" y="3322087"/>
            <a:ext cx="7920641" cy="13335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גוף השולט באמצעות מוסדותיו וחוקיו על הטריטוריה של המדינה ועל אוכלוסייתה.</a:t>
            </a:r>
            <a:endParaRPr lang="en-US" sz="28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מעוגל 14"/>
          <p:cNvSpPr/>
          <p:nvPr/>
        </p:nvSpPr>
        <p:spPr>
          <a:xfrm>
            <a:off x="8155392" y="3322087"/>
            <a:ext cx="1407338" cy="13335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שלטון</a:t>
            </a:r>
          </a:p>
        </p:txBody>
      </p:sp>
      <p:sp>
        <p:nvSpPr>
          <p:cNvPr id="16" name="מלבן מעוגל 15"/>
          <p:cNvSpPr/>
          <p:nvPr/>
        </p:nvSpPr>
        <p:spPr>
          <a:xfrm>
            <a:off x="199013" y="4650065"/>
            <a:ext cx="7920641" cy="13335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he-IL" sz="28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ריבונות כלפי פנים וכלפי חוץ: יכולתה של המדינה להחליט כיצד לנהל את ענייני הפנים והחוץ ללא התערבות תוך השגת הכרה בינלאומית</a:t>
            </a:r>
          </a:p>
        </p:txBody>
      </p:sp>
      <p:sp>
        <p:nvSpPr>
          <p:cNvPr id="17" name="מלבן מעוגל 16"/>
          <p:cNvSpPr/>
          <p:nvPr/>
        </p:nvSpPr>
        <p:spPr>
          <a:xfrm>
            <a:off x="8142877" y="4650065"/>
            <a:ext cx="1407338" cy="133353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עצמאות</a:t>
            </a:r>
          </a:p>
        </p:txBody>
      </p:sp>
    </p:spTree>
    <p:extLst>
      <p:ext uri="{BB962C8B-B14F-4D97-AF65-F5344CB8AC3E}">
        <p14:creationId xmlns:p14="http://schemas.microsoft.com/office/powerpoint/2010/main" val="348621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" grpId="0" animBg="1"/>
      <p:bldP spid="36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1"/>
            <a:ext cx="8563764" cy="357345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מדגישה את היסודות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האתניים והתרבותיים </a:t>
            </a:r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של לאום הרוב החי בה, אך יש בה גם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יסודות פוליטיים משותפים</a:t>
            </a:r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- המדינה היא מדינתם של הרוב והמיעוטים החיים בה.</a:t>
            </a:r>
            <a:endParaRPr lang="en-US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מדינת לאום אתני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pic>
        <p:nvPicPr>
          <p:cNvPr id="17" name="תמונה 16" descr="דגל ישראל – ויקיפדי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4421222"/>
            <a:ext cx="2843158" cy="14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תמונה 17" descr="בחירות בישראל: הדרוזים נערכים לקרב על ביטול חוק הלאום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8" y="4421222"/>
            <a:ext cx="3919089" cy="14207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01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13308" y="769952"/>
            <a:ext cx="9193810" cy="3257300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האוכלוסייה במדינה מורכבת משני לאומים מרכזיים, בגודל ובדומיננטיות.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המרחב הציבורי (סמלים, שפות, מועדים וכו') מושפע מהתרבויות של שני הלאומים המרכזיים.</a:t>
            </a:r>
          </a:p>
          <a:p>
            <a:pPr algn="just"/>
            <a:endParaRPr lang="he-IL" altLang="he-IL" sz="8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1433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מדינת דו לאומית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ts val="3500"/>
              </a:lnSpc>
            </a:pPr>
            <a:endParaRPr lang="he-IL" sz="4000" dirty="0">
              <a:solidFill>
                <a:schemeClr val="bg2"/>
              </a:solidFill>
              <a:latin typeface="avivbold" pitchFamily="2" charset="-79"/>
              <a:cs typeface="Keren" pitchFamily="2" charset="-79"/>
            </a:endParaRPr>
          </a:p>
          <a:p>
            <a:endParaRPr lang="he-IL" dirty="0">
              <a:latin typeface="avivbold" pitchFamily="2" charset="-79"/>
              <a:cs typeface="avivbold" pitchFamily="2" charset="-79"/>
            </a:endParaRPr>
          </a:p>
        </p:txBody>
      </p:sp>
      <p:pic>
        <p:nvPicPr>
          <p:cNvPr id="8" name="תמונה 7" descr="הולנד בלגיה » תולדות הסכסוך בין הפלמים לוולונים - הולנד - בלגי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76" y="4175220"/>
            <a:ext cx="3405187" cy="1592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הדגלן: רגע, זה לא אותו הדגל? (פרק ב': טריקולורים)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t="10416" r="16863" b="8630"/>
          <a:stretch/>
        </p:blipFill>
        <p:spPr bwMode="auto">
          <a:xfrm>
            <a:off x="1581386" y="4175220"/>
            <a:ext cx="2049463" cy="1648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671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63118" y="573445"/>
            <a:ext cx="8283373" cy="3515955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האוכלוסייה במדינה מורכבת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ממספר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קבוצות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לאומיות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שונות.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המדינה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שואפת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לשתף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את כל הקבוצות במרחב הציבורי. </a:t>
            </a:r>
            <a:br>
              <a:rPr lang="en-US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עדיפות</a:t>
            </a:r>
            <a:r>
              <a:rPr lang="he-IL" alt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 לקבוצת לאום אחת על פני אחרת.</a:t>
            </a: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מדינה רב לאומית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1" name="תמונה 10" descr="שווייץ – ויקיפדיה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1" y="4187824"/>
            <a:ext cx="2976562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תמונה 12" descr="ציריך ביום אחד: אתרים ואטרקציות לטיול משפחתי | אל על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4096900"/>
            <a:ext cx="3339604" cy="173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1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מעוגל 3"/>
          <p:cNvSpPr/>
          <p:nvPr/>
        </p:nvSpPr>
        <p:spPr>
          <a:xfrm>
            <a:off x="178180" y="573445"/>
            <a:ext cx="8268311" cy="3515955"/>
          </a:xfrm>
          <a:prstGeom prst="roundRect">
            <a:avLst/>
          </a:prstGeom>
          <a:solidFill>
            <a:srgbClr val="27237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מדגישה את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היסודות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הפוליטיים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המשותפים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של אזרחיה,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ללא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קשר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למוצאם של האזרחים.</a:t>
            </a:r>
            <a:endParaRPr lang="en-US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הזהות המשותפת של כלל אזרחי המדינה מתבטאת במרחב ציבורי משותף וברצון לחיות יחד במדינה 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תחת אותה מערכת חוקים וערכים </a:t>
            </a:r>
            <a:r>
              <a:rPr lang="he-IL" alt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משותפים. אין קשר למאפיינים אתניים</a:t>
            </a:r>
            <a:r>
              <a:rPr lang="he-IL" altLang="he-IL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altLang="he-IL" sz="3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just"/>
            <a:endParaRPr lang="he-IL" altLang="he-IL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12" name="מחבר ישר 11"/>
          <p:cNvCxnSpPr/>
          <p:nvPr/>
        </p:nvCxnSpPr>
        <p:spPr>
          <a:xfrm>
            <a:off x="163118" y="565944"/>
            <a:ext cx="9144000" cy="0"/>
          </a:xfrm>
          <a:prstGeom prst="line">
            <a:avLst/>
          </a:prstGeom>
          <a:ln>
            <a:solidFill>
              <a:srgbClr val="99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8" descr="ישיבת פוניבז' | JDN - חדשות"/>
          <p:cNvSpPr>
            <a:spLocks noChangeAspect="1" noChangeArrowheads="1"/>
          </p:cNvSpPr>
          <p:nvPr/>
        </p:nvSpPr>
        <p:spPr bwMode="auto">
          <a:xfrm>
            <a:off x="447675" y="-1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178180" y="-143418"/>
            <a:ext cx="859931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4000" b="1" dirty="0">
                <a:solidFill>
                  <a:srgbClr val="00CC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מדינת לאום פוליטית</a:t>
            </a:r>
            <a:endParaRPr lang="en-US" sz="4000" b="1" dirty="0">
              <a:solidFill>
                <a:srgbClr val="00CC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8" name="תמונה 7" descr="פסל החירות – ויקיפדיה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745" y="4202348"/>
            <a:ext cx="1731524" cy="207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תמונה 8" descr="דגל ארה&quot;ב - כל הזמן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4096900"/>
            <a:ext cx="2968017" cy="17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71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8718</TotalTime>
  <Words>710</Words>
  <Application>Microsoft Office PowerPoint</Application>
  <PresentationFormat>מסך רחב</PresentationFormat>
  <Paragraphs>86</Paragraphs>
  <Slides>16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avivbold</vt:lpstr>
      <vt:lpstr>Calibri</vt:lpstr>
      <vt:lpstr>Calibri Light</vt:lpstr>
      <vt:lpstr>David</vt:lpstr>
      <vt:lpstr>Varela Round</vt:lpstr>
      <vt:lpstr>ערכת נושא Office</vt:lpstr>
      <vt:lpstr>1_ערכת נושא Office</vt:lpstr>
      <vt:lpstr>מערכת שיעורים למגזר החרדי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שמידוב</dc:creator>
  <cp:lastModifiedBy>Anat Kaldaron</cp:lastModifiedBy>
  <cp:revision>248</cp:revision>
  <dcterms:created xsi:type="dcterms:W3CDTF">2020-04-26T12:31:25Z</dcterms:created>
  <dcterms:modified xsi:type="dcterms:W3CDTF">2020-06-07T03:43:48Z</dcterms:modified>
</cp:coreProperties>
</file>