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4" r:id="rId2"/>
  </p:sldMasterIdLst>
  <p:notesMasterIdLst>
    <p:notesMasterId r:id="rId18"/>
  </p:notesMasterIdLst>
  <p:sldIdLst>
    <p:sldId id="257" r:id="rId3"/>
    <p:sldId id="318" r:id="rId4"/>
    <p:sldId id="259" r:id="rId5"/>
    <p:sldId id="319" r:id="rId6"/>
    <p:sldId id="330" r:id="rId7"/>
    <p:sldId id="332" r:id="rId8"/>
    <p:sldId id="331" r:id="rId9"/>
    <p:sldId id="333" r:id="rId10"/>
    <p:sldId id="334" r:id="rId11"/>
    <p:sldId id="335" r:id="rId12"/>
    <p:sldId id="336" r:id="rId13"/>
    <p:sldId id="337" r:id="rId14"/>
    <p:sldId id="338" r:id="rId15"/>
    <p:sldId id="266" r:id="rId16"/>
    <p:sldId id="291"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691" autoAdjust="0"/>
    <p:restoredTop sz="94660"/>
  </p:normalViewPr>
  <p:slideViewPr>
    <p:cSldViewPr snapToGrid="0">
      <p:cViewPr varScale="1">
        <p:scale>
          <a:sx n="110" d="100"/>
          <a:sy n="110" d="100"/>
        </p:scale>
        <p:origin x="7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85C4C00-0F30-4E59-98DB-4FBBD08919FE}" type="datetimeFigureOut">
              <a:rPr lang="he-IL" smtClean="0"/>
              <a:t>י"ב/סיון/תש"ף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6E2E774-C6B1-4CA4-B849-E1BE0CD1369A}" type="slidenum">
              <a:rPr lang="he-IL" smtClean="0"/>
              <a:t>‹#›</a:t>
            </a:fld>
            <a:endParaRPr lang="he-IL"/>
          </a:p>
        </p:txBody>
      </p:sp>
    </p:spTree>
    <p:extLst>
      <p:ext uri="{BB962C8B-B14F-4D97-AF65-F5344CB8AC3E}">
        <p14:creationId xmlns:p14="http://schemas.microsoft.com/office/powerpoint/2010/main" val="9020489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3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42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46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06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02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81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30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53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86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12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63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64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289137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98816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36256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318536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134025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086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4021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2854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313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6965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9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94247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260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1532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216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304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4454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מעוגל 7"/>
          <p:cNvSpPr/>
          <p:nvPr userDrawn="1"/>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769709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1" name="מלבן מעוגל 10"/>
          <p:cNvSpPr/>
          <p:nvPr userDrawn="1"/>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
        <p:nvSpPr>
          <p:cNvPr id="12" name="מלבן מעוגל 11"/>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Varela Round" pitchFamily="2" charset="-79"/>
              <a:cs typeface="Varela Round" pitchFamily="2" charset="-79"/>
            </a:endParaRPr>
          </a:p>
        </p:txBody>
      </p:sp>
    </p:spTree>
    <p:extLst>
      <p:ext uri="{BB962C8B-B14F-4D97-AF65-F5344CB8AC3E}">
        <p14:creationId xmlns:p14="http://schemas.microsoft.com/office/powerpoint/2010/main" val="398180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29322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73693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388420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10422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9059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577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54AA7B2-2B7C-4A92-83ED-AFB4F9295A39}" type="datetimeFigureOut">
              <a:rPr lang="he-IL" smtClean="0"/>
              <a:t>י"ב/סיון/תש"ף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6BFEE0A-002C-40B6-8C1E-734A755A4A07}" type="slidenum">
              <a:rPr lang="he-IL" smtClean="0"/>
              <a:t>‹#›</a:t>
            </a:fld>
            <a:endParaRPr lang="he-IL"/>
          </a:p>
        </p:txBody>
      </p:sp>
    </p:spTree>
    <p:extLst>
      <p:ext uri="{BB962C8B-B14F-4D97-AF65-F5344CB8AC3E}">
        <p14:creationId xmlns:p14="http://schemas.microsoft.com/office/powerpoint/2010/main" val="165882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t>י"ב/סיון/תש"ף</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t>‹#›</a:t>
            </a:fld>
            <a:endParaRPr lang="he-IL"/>
          </a:p>
        </p:txBody>
      </p:sp>
    </p:spTree>
    <p:extLst>
      <p:ext uri="{BB962C8B-B14F-4D97-AF65-F5344CB8AC3E}">
        <p14:creationId xmlns:p14="http://schemas.microsoft.com/office/powerpoint/2010/main" val="367799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4AA7B2-2B7C-4A92-83ED-AFB4F9295A39}" type="datetimeFigureOut">
              <a:rPr lang="he-IL" smtClean="0">
                <a:solidFill>
                  <a:prstClr val="black">
                    <a:tint val="75000"/>
                  </a:prstClr>
                </a:solidFill>
              </a:rPr>
              <a:pPr/>
              <a:t>י"ב/סיון/תש"ף</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BFEE0A-002C-40B6-8C1E-734A755A4A07}"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886479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9.gi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fontScale="90000"/>
          </a:bodyPr>
          <a:lstStyle/>
          <a:p>
            <a:pPr algn="ctr"/>
            <a:r>
              <a:rPr lang="he-IL" dirty="0"/>
              <a:t>מערכת שיעורים למגזר החרדי</a:t>
            </a:r>
          </a:p>
        </p:txBody>
      </p:sp>
      <p:sp>
        <p:nvSpPr>
          <p:cNvPr id="2" name="מלבן 1"/>
          <p:cNvSpPr/>
          <p:nvPr/>
        </p:nvSpPr>
        <p:spPr>
          <a:xfrm>
            <a:off x="5125453" y="360948"/>
            <a:ext cx="1780673" cy="163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9787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25401"/>
            <a:ext cx="8599317" cy="1046440"/>
          </a:xfrm>
          <a:prstGeom prst="rect">
            <a:avLst/>
          </a:prstGeom>
          <a:noFill/>
        </p:spPr>
        <p:txBody>
          <a:bodyPr wrap="square" rtlCol="1">
            <a:spAutoFit/>
          </a:bodyPr>
          <a:lstStyle/>
          <a:p>
            <a:pPr algn="l"/>
            <a:r>
              <a:rPr lang="he-IL" sz="4400" b="1" dirty="0">
                <a:solidFill>
                  <a:srgbClr val="00CC00"/>
                </a:solidFill>
                <a:latin typeface="Varela Round" panose="00000500000000000000" pitchFamily="2" charset="-79"/>
                <a:cs typeface="Varela Round" panose="00000500000000000000" pitchFamily="2" charset="-79"/>
              </a:rPr>
              <a:t>מלחמת יום הכיפורים</a:t>
            </a:r>
            <a:endParaRPr lang="he-IL" sz="44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20" name="מלבן מעוגל 19"/>
          <p:cNvSpPr/>
          <p:nvPr/>
        </p:nvSpPr>
        <p:spPr>
          <a:xfrm>
            <a:off x="163118" y="700090"/>
            <a:ext cx="9144000" cy="4926010"/>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1" name="חץ שמאלה 20"/>
          <p:cNvSpPr/>
          <p:nvPr/>
        </p:nvSpPr>
        <p:spPr>
          <a:xfrm>
            <a:off x="6726683" y="1123171"/>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2" name="TextBox 21"/>
          <p:cNvSpPr txBox="1"/>
          <p:nvPr/>
        </p:nvSpPr>
        <p:spPr>
          <a:xfrm>
            <a:off x="2787384" y="1022386"/>
            <a:ext cx="3793236"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התחזקות הערבים</a:t>
            </a:r>
          </a:p>
        </p:txBody>
      </p:sp>
      <p:sp>
        <p:nvSpPr>
          <p:cNvPr id="23" name="חץ שמאלה 22"/>
          <p:cNvSpPr/>
          <p:nvPr/>
        </p:nvSpPr>
        <p:spPr>
          <a:xfrm>
            <a:off x="6726683" y="191817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4" name="חץ שמאלה 23"/>
          <p:cNvSpPr/>
          <p:nvPr/>
        </p:nvSpPr>
        <p:spPr>
          <a:xfrm>
            <a:off x="6734028" y="2828330"/>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5" name="TextBox 24"/>
          <p:cNvSpPr txBox="1"/>
          <p:nvPr/>
        </p:nvSpPr>
        <p:spPr>
          <a:xfrm>
            <a:off x="2758162" y="1871755"/>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ניסיון לשנות את </a:t>
            </a:r>
            <a:r>
              <a:rPr lang="he-IL" sz="2800" b="1" dirty="0" err="1">
                <a:latin typeface="Varela Round" panose="00000500000000000000" pitchFamily="2" charset="-79"/>
                <a:cs typeface="Varela Round" panose="00000500000000000000" pitchFamily="2" charset="-79"/>
              </a:rPr>
              <a:t>התמ"צ</a:t>
            </a:r>
            <a:endParaRPr lang="he-IL" sz="2800" b="1" dirty="0">
              <a:latin typeface="Varela Round" panose="00000500000000000000" pitchFamily="2" charset="-79"/>
              <a:cs typeface="Varela Round" panose="00000500000000000000" pitchFamily="2" charset="-79"/>
            </a:endParaRPr>
          </a:p>
        </p:txBody>
      </p:sp>
      <p:sp>
        <p:nvSpPr>
          <p:cNvPr id="27" name="TextBox 26"/>
          <p:cNvSpPr txBox="1"/>
          <p:nvPr/>
        </p:nvSpPr>
        <p:spPr>
          <a:xfrm>
            <a:off x="2742575" y="2813980"/>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הקונספציה=שאננות</a:t>
            </a:r>
          </a:p>
        </p:txBody>
      </p:sp>
      <p:sp>
        <p:nvSpPr>
          <p:cNvPr id="28" name="TextBox 27"/>
          <p:cNvSpPr txBox="1"/>
          <p:nvPr/>
        </p:nvSpPr>
        <p:spPr>
          <a:xfrm>
            <a:off x="2744312" y="380569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רצון למחיקת חרפת 67'</a:t>
            </a:r>
          </a:p>
        </p:txBody>
      </p:sp>
      <p:sp>
        <p:nvSpPr>
          <p:cNvPr id="29" name="חץ שמאלה 28"/>
          <p:cNvSpPr/>
          <p:nvPr/>
        </p:nvSpPr>
        <p:spPr>
          <a:xfrm>
            <a:off x="6734028" y="38247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44" name="מציין מיקום תוכן 15"/>
          <p:cNvSpPr txBox="1">
            <a:spLocks/>
          </p:cNvSpPr>
          <p:nvPr/>
        </p:nvSpPr>
        <p:spPr>
          <a:xfrm rot="16200000">
            <a:off x="6158487" y="2682700"/>
            <a:ext cx="4570798" cy="830997"/>
          </a:xfrm>
          <a:prstGeom prst="rect">
            <a:avLst/>
          </a:prstGeom>
          <a:solidFill>
            <a:srgbClr val="99FF33"/>
          </a:solidFill>
          <a:scene3d>
            <a:camera prst="orthographicFront"/>
            <a:lightRig rig="threePt" dir="t"/>
          </a:scene3d>
          <a:sp3d>
            <a:bevelT prst="angle"/>
          </a:sp3d>
        </p:spPr>
        <p:txBody>
          <a:bodyPr vert="horz" wrap="square" lIns="91440" tIns="45720" rIns="91440" bIns="45720" rtlCol="1">
            <a:sp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800" b="1" i="0" u="none" strike="noStrike" kern="1200" cap="none" spc="0" normalizeH="0" baseline="0" noProof="0" dirty="0">
                <a:ln>
                  <a:noFill/>
                </a:ln>
                <a:solidFill>
                  <a:schemeClr val="tx1"/>
                </a:solidFill>
                <a:effectLst/>
                <a:uLnTx/>
                <a:uFillTx/>
                <a:latin typeface="Varela Round" panose="00000500000000000000" pitchFamily="2" charset="-79"/>
                <a:cs typeface="Varela Round" panose="00000500000000000000" pitchFamily="2" charset="-79"/>
              </a:rPr>
              <a:t>גורמים</a:t>
            </a:r>
          </a:p>
        </p:txBody>
      </p:sp>
      <p:sp>
        <p:nvSpPr>
          <p:cNvPr id="45" name="TextBox 44"/>
          <p:cNvSpPr txBox="1"/>
          <p:nvPr/>
        </p:nvSpPr>
        <p:spPr>
          <a:xfrm>
            <a:off x="2753002" y="480184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הסתמכות על בריה"מ</a:t>
            </a:r>
          </a:p>
        </p:txBody>
      </p:sp>
      <p:sp>
        <p:nvSpPr>
          <p:cNvPr id="46" name="חץ שמאלה 45"/>
          <p:cNvSpPr/>
          <p:nvPr/>
        </p:nvSpPr>
        <p:spPr>
          <a:xfrm>
            <a:off x="6734028" y="482113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pic>
        <p:nvPicPr>
          <p:cNvPr id="47" name="תמונה 46" descr="http://upload.wikimedia.org/wikipedia/commons/5/56/T-34_76_Westerplatte_p_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1057659"/>
            <a:ext cx="1768791" cy="1478529"/>
          </a:xfrm>
          <a:prstGeom prst="rect">
            <a:avLst/>
          </a:prstGeom>
          <a:noFill/>
          <a:ln>
            <a:noFill/>
          </a:ln>
        </p:spPr>
      </p:pic>
      <p:pic>
        <p:nvPicPr>
          <p:cNvPr id="48" name="מציין מיקום תוכן 20" descr="http://img.mako.co.il/2011/08/08/800px-DF-SD-03-04442_c.jpg"/>
          <p:cNvPicPr>
            <a:picLocks noGrp="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752474" y="2813980"/>
            <a:ext cx="1725859" cy="1502474"/>
          </a:xfrm>
          <a:prstGeom prst="rect">
            <a:avLst/>
          </a:prstGeom>
          <a:noFill/>
          <a:ln>
            <a:noFill/>
          </a:ln>
        </p:spPr>
      </p:pic>
      <p:pic>
        <p:nvPicPr>
          <p:cNvPr id="49" name="תמונה 48" descr="http://www.debka.co.il/dynmedia/photos/2011/06/12/sml/SyriaArmyJisr_al-Shughour11.6.11.jpg"/>
          <p:cNvPicPr/>
          <p:nvPr/>
        </p:nvPicPr>
        <p:blipFill>
          <a:blip r:embed="rId5">
            <a:extLst>
              <a:ext uri="{28A0092B-C50C-407E-A947-70E740481C1C}">
                <a14:useLocalDpi xmlns:a14="http://schemas.microsoft.com/office/drawing/2010/main" val="0"/>
              </a:ext>
            </a:extLst>
          </a:blip>
          <a:srcRect/>
          <a:stretch>
            <a:fillRect/>
          </a:stretch>
        </p:blipFill>
        <p:spPr bwMode="auto">
          <a:xfrm>
            <a:off x="752473" y="4487203"/>
            <a:ext cx="1684577" cy="996470"/>
          </a:xfrm>
          <a:prstGeom prst="rect">
            <a:avLst/>
          </a:prstGeom>
          <a:noFill/>
          <a:ln>
            <a:noFill/>
          </a:ln>
        </p:spPr>
      </p:pic>
    </p:spTree>
    <p:extLst>
      <p:ext uri="{BB962C8B-B14F-4D97-AF65-F5344CB8AC3E}">
        <p14:creationId xmlns:p14="http://schemas.microsoft.com/office/powerpoint/2010/main" val="4930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0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500"/>
                                        <p:tgtEl>
                                          <p:spTgt spid="47"/>
                                        </p:tgtEl>
                                      </p:cBhvr>
                                    </p:animEffect>
                                    <p:anim calcmode="lin" valueType="num">
                                      <p:cBhvr>
                                        <p:cTn id="80" dur="1500" fill="hold"/>
                                        <p:tgtEl>
                                          <p:spTgt spid="47"/>
                                        </p:tgtEl>
                                        <p:attrNameLst>
                                          <p:attrName>ppt_x</p:attrName>
                                        </p:attrNameLst>
                                      </p:cBhvr>
                                      <p:tavLst>
                                        <p:tav tm="0">
                                          <p:val>
                                            <p:strVal val="#ppt_x"/>
                                          </p:val>
                                        </p:tav>
                                        <p:tav tm="100000">
                                          <p:val>
                                            <p:strVal val="#ppt_x"/>
                                          </p:val>
                                        </p:tav>
                                      </p:tavLst>
                                    </p:anim>
                                    <p:anim calcmode="lin" valueType="num">
                                      <p:cBhvr>
                                        <p:cTn id="81" dur="1500" fill="hold"/>
                                        <p:tgtEl>
                                          <p:spTgt spid="4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500"/>
                                        <p:tgtEl>
                                          <p:spTgt spid="48"/>
                                        </p:tgtEl>
                                      </p:cBhvr>
                                    </p:animEffect>
                                    <p:anim calcmode="lin" valueType="num">
                                      <p:cBhvr>
                                        <p:cTn id="85" dur="1500" fill="hold"/>
                                        <p:tgtEl>
                                          <p:spTgt spid="48"/>
                                        </p:tgtEl>
                                        <p:attrNameLst>
                                          <p:attrName>ppt_x</p:attrName>
                                        </p:attrNameLst>
                                      </p:cBhvr>
                                      <p:tavLst>
                                        <p:tav tm="0">
                                          <p:val>
                                            <p:strVal val="#ppt_x"/>
                                          </p:val>
                                        </p:tav>
                                        <p:tav tm="100000">
                                          <p:val>
                                            <p:strVal val="#ppt_x"/>
                                          </p:val>
                                        </p:tav>
                                      </p:tavLst>
                                    </p:anim>
                                    <p:anim calcmode="lin" valueType="num">
                                      <p:cBhvr>
                                        <p:cTn id="86" dur="1500" fill="hold"/>
                                        <p:tgtEl>
                                          <p:spTgt spid="4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500"/>
                                        <p:tgtEl>
                                          <p:spTgt spid="49"/>
                                        </p:tgtEl>
                                      </p:cBhvr>
                                    </p:animEffect>
                                    <p:anim calcmode="lin" valueType="num">
                                      <p:cBhvr>
                                        <p:cTn id="90" dur="1500" fill="hold"/>
                                        <p:tgtEl>
                                          <p:spTgt spid="49"/>
                                        </p:tgtEl>
                                        <p:attrNameLst>
                                          <p:attrName>ppt_x</p:attrName>
                                        </p:attrNameLst>
                                      </p:cBhvr>
                                      <p:tavLst>
                                        <p:tav tm="0">
                                          <p:val>
                                            <p:strVal val="#ppt_x"/>
                                          </p:val>
                                        </p:tav>
                                        <p:tav tm="100000">
                                          <p:val>
                                            <p:strVal val="#ppt_x"/>
                                          </p:val>
                                        </p:tav>
                                      </p:tavLst>
                                    </p:anim>
                                    <p:anim calcmode="lin" valueType="num">
                                      <p:cBhvr>
                                        <p:cTn id="91" dur="1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P spid="21" grpId="0" animBg="1"/>
      <p:bldP spid="22" grpId="0" animBg="1"/>
      <p:bldP spid="23" grpId="0" animBg="1"/>
      <p:bldP spid="24" grpId="0" animBg="1"/>
      <p:bldP spid="25" grpId="0" animBg="1"/>
      <p:bldP spid="27" grpId="0" animBg="1"/>
      <p:bldP spid="28" grpId="0" animBg="1"/>
      <p:bldP spid="29" grpId="0" animBg="1"/>
      <p:bldP spid="44" grpId="0" animBg="1"/>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25401"/>
            <a:ext cx="8599317" cy="1046440"/>
          </a:xfrm>
          <a:prstGeom prst="rect">
            <a:avLst/>
          </a:prstGeom>
          <a:noFill/>
        </p:spPr>
        <p:txBody>
          <a:bodyPr wrap="square" rtlCol="1">
            <a:spAutoFit/>
          </a:bodyPr>
          <a:lstStyle/>
          <a:p>
            <a:pPr algn="l"/>
            <a:r>
              <a:rPr lang="he-IL" sz="4400" b="1" dirty="0">
                <a:solidFill>
                  <a:srgbClr val="00CC00"/>
                </a:solidFill>
                <a:latin typeface="Varela Round" panose="00000500000000000000" pitchFamily="2" charset="-79"/>
                <a:cs typeface="Varela Round" panose="00000500000000000000" pitchFamily="2" charset="-79"/>
              </a:rPr>
              <a:t>מלחמת יום הכיפורים</a:t>
            </a:r>
            <a:endParaRPr lang="he-IL" sz="44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0" name="מלבן מעוגל 29"/>
          <p:cNvSpPr/>
          <p:nvPr/>
        </p:nvSpPr>
        <p:spPr>
          <a:xfrm>
            <a:off x="163118" y="700090"/>
            <a:ext cx="9144000" cy="4926010"/>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1" name="חץ שמאלה 30"/>
          <p:cNvSpPr/>
          <p:nvPr/>
        </p:nvSpPr>
        <p:spPr>
          <a:xfrm>
            <a:off x="6726683" y="1148571"/>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2" name="TextBox 31"/>
          <p:cNvSpPr txBox="1"/>
          <p:nvPr/>
        </p:nvSpPr>
        <p:spPr>
          <a:xfrm>
            <a:off x="2787384" y="1047786"/>
            <a:ext cx="3793236"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הפתעה ביום כיפור</a:t>
            </a:r>
          </a:p>
        </p:txBody>
      </p:sp>
      <p:sp>
        <p:nvSpPr>
          <p:cNvPr id="33" name="חץ שמאלה 32"/>
          <p:cNvSpPr/>
          <p:nvPr/>
        </p:nvSpPr>
        <p:spPr>
          <a:xfrm>
            <a:off x="6726683" y="194357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4" name="חץ שמאלה 33"/>
          <p:cNvSpPr/>
          <p:nvPr/>
        </p:nvSpPr>
        <p:spPr>
          <a:xfrm>
            <a:off x="6734028" y="2853730"/>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5" name="TextBox 34"/>
          <p:cNvSpPr txBox="1"/>
          <p:nvPr/>
        </p:nvSpPr>
        <p:spPr>
          <a:xfrm>
            <a:off x="2758162" y="1897155"/>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פריצה בסיני וברמה"ג</a:t>
            </a:r>
          </a:p>
        </p:txBody>
      </p:sp>
      <p:sp>
        <p:nvSpPr>
          <p:cNvPr id="36" name="TextBox 35"/>
          <p:cNvSpPr txBox="1"/>
          <p:nvPr/>
        </p:nvSpPr>
        <p:spPr>
          <a:xfrm>
            <a:off x="2742575" y="2839380"/>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קרבות בלימה</a:t>
            </a:r>
          </a:p>
        </p:txBody>
      </p:sp>
      <p:sp>
        <p:nvSpPr>
          <p:cNvPr id="37" name="TextBox 36"/>
          <p:cNvSpPr txBox="1"/>
          <p:nvPr/>
        </p:nvSpPr>
        <p:spPr>
          <a:xfrm>
            <a:off x="2744312" y="383109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צליחה וכיתור</a:t>
            </a:r>
          </a:p>
        </p:txBody>
      </p:sp>
      <p:sp>
        <p:nvSpPr>
          <p:cNvPr id="38" name="חץ שמאלה 37"/>
          <p:cNvSpPr/>
          <p:nvPr/>
        </p:nvSpPr>
        <p:spPr>
          <a:xfrm>
            <a:off x="6734028" y="38501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9" name="מציין מיקום תוכן 15"/>
          <p:cNvSpPr txBox="1">
            <a:spLocks/>
          </p:cNvSpPr>
          <p:nvPr/>
        </p:nvSpPr>
        <p:spPr>
          <a:xfrm rot="16200000">
            <a:off x="6158487" y="2708100"/>
            <a:ext cx="4570798" cy="830997"/>
          </a:xfrm>
          <a:prstGeom prst="rect">
            <a:avLst/>
          </a:prstGeom>
          <a:solidFill>
            <a:srgbClr val="99FF33"/>
          </a:solidFill>
          <a:scene3d>
            <a:camera prst="orthographicFront"/>
            <a:lightRig rig="threePt" dir="t"/>
          </a:scene3d>
          <a:sp3d>
            <a:bevelT prst="angle"/>
          </a:sp3d>
        </p:spPr>
        <p:txBody>
          <a:bodyPr vert="horz" wrap="square" lIns="91440" tIns="45720" rIns="91440" bIns="45720" rtlCol="1">
            <a:sp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800" b="1" i="0" u="none" strike="noStrike" kern="1200" cap="none" spc="0" normalizeH="0" baseline="0" noProof="0" dirty="0">
                <a:ln>
                  <a:noFill/>
                </a:ln>
                <a:solidFill>
                  <a:schemeClr val="tx1"/>
                </a:solidFill>
                <a:effectLst/>
                <a:uLnTx/>
                <a:uFillTx/>
                <a:latin typeface="Varela Round" panose="00000500000000000000" pitchFamily="2" charset="-79"/>
                <a:cs typeface="Varela Round" panose="00000500000000000000" pitchFamily="2" charset="-79"/>
              </a:rPr>
              <a:t>מהלך המלחמה</a:t>
            </a:r>
          </a:p>
        </p:txBody>
      </p:sp>
      <p:sp>
        <p:nvSpPr>
          <p:cNvPr id="40" name="TextBox 39"/>
          <p:cNvSpPr txBox="1"/>
          <p:nvPr/>
        </p:nvSpPr>
        <p:spPr>
          <a:xfrm>
            <a:off x="2753002" y="4827240"/>
            <a:ext cx="3793237" cy="954107"/>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סילוק הסורים והפסקת אש</a:t>
            </a:r>
          </a:p>
        </p:txBody>
      </p:sp>
      <p:sp>
        <p:nvSpPr>
          <p:cNvPr id="41" name="חץ שמאלה 40"/>
          <p:cNvSpPr/>
          <p:nvPr/>
        </p:nvSpPr>
        <p:spPr>
          <a:xfrm>
            <a:off x="6734028" y="484653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pic>
        <p:nvPicPr>
          <p:cNvPr id="42" name="תמונה 41" descr="http://www.archives.mod.gov.il/pages/Exhibitions/agranat/agranat_newPic.jpg"/>
          <p:cNvPicPr/>
          <p:nvPr/>
        </p:nvPicPr>
        <p:blipFill rotWithShape="1">
          <a:blip r:embed="rId3" cstate="print">
            <a:extLst>
              <a:ext uri="{28A0092B-C50C-407E-A947-70E740481C1C}">
                <a14:useLocalDpi xmlns:a14="http://schemas.microsoft.com/office/drawing/2010/main" val="0"/>
              </a:ext>
            </a:extLst>
          </a:blip>
          <a:srcRect l="22573"/>
          <a:stretch/>
        </p:blipFill>
        <p:spPr bwMode="auto">
          <a:xfrm>
            <a:off x="752475" y="1021039"/>
            <a:ext cx="1681062" cy="1399336"/>
          </a:xfrm>
          <a:prstGeom prst="rect">
            <a:avLst/>
          </a:prstGeom>
          <a:noFill/>
          <a:ln>
            <a:noFill/>
          </a:ln>
          <a:extLst>
            <a:ext uri="{53640926-AAD7-44D8-BBD7-CCE9431645EC}">
              <a14:shadowObscured xmlns:a14="http://schemas.microsoft.com/office/drawing/2010/main"/>
            </a:ext>
          </a:extLst>
        </p:spPr>
      </p:pic>
      <p:pic>
        <p:nvPicPr>
          <p:cNvPr id="43" name="מציין מיקום תוכן 20" descr="http://images.nana10.co.il/upload/mediastock/img/16/0/137/137356.jpg"/>
          <p:cNvPicPr>
            <a:picLocks noGrp="1"/>
          </p:cNvPicPr>
          <p:nvPr>
            <p:ph idx="4294967295"/>
          </p:nvPr>
        </p:nvPicPr>
        <p:blipFill rotWithShape="1">
          <a:blip r:embed="rId4">
            <a:extLst>
              <a:ext uri="{28A0092B-C50C-407E-A947-70E740481C1C}">
                <a14:useLocalDpi xmlns:a14="http://schemas.microsoft.com/office/drawing/2010/main" val="0"/>
              </a:ext>
            </a:extLst>
          </a:blip>
          <a:srcRect l="1334" r="17334"/>
          <a:stretch/>
        </p:blipFill>
        <p:spPr bwMode="auto">
          <a:xfrm>
            <a:off x="752474" y="2674530"/>
            <a:ext cx="1674149" cy="1612986"/>
          </a:xfrm>
          <a:prstGeom prst="rect">
            <a:avLst/>
          </a:prstGeom>
          <a:noFill/>
          <a:ln>
            <a:noFill/>
          </a:ln>
          <a:extLst>
            <a:ext uri="{53640926-AAD7-44D8-BBD7-CCE9431645EC}">
              <a14:shadowObscured xmlns:a14="http://schemas.microsoft.com/office/drawing/2010/main"/>
            </a:ext>
          </a:extLst>
        </p:spPr>
      </p:pic>
      <p:pic>
        <p:nvPicPr>
          <p:cNvPr id="50" name="תמונה 49" descr="http://www.orianit2.edu-negev.gov.il/sakedasd/cp/homepage/Images/%D7%99%D7%95%D7%9D%20%D7%9B%D7%99%D7%A4%D7%95%D7%A8(1).jpg"/>
          <p:cNvPicPr/>
          <p:nvPr/>
        </p:nvPicPr>
        <p:blipFill rotWithShape="1">
          <a:blip r:embed="rId5">
            <a:extLst>
              <a:ext uri="{28A0092B-C50C-407E-A947-70E740481C1C}">
                <a14:useLocalDpi xmlns:a14="http://schemas.microsoft.com/office/drawing/2010/main" val="0"/>
              </a:ext>
            </a:extLst>
          </a:blip>
          <a:srcRect l="15992" t="3417" r="4691" b="3106"/>
          <a:stretch/>
        </p:blipFill>
        <p:spPr bwMode="auto">
          <a:xfrm>
            <a:off x="745560" y="4459044"/>
            <a:ext cx="1681063" cy="995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8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righ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500"/>
                                        <p:tgtEl>
                                          <p:spTgt spid="42"/>
                                        </p:tgtEl>
                                      </p:cBhvr>
                                    </p:animEffect>
                                    <p:anim calcmode="lin" valueType="num">
                                      <p:cBhvr>
                                        <p:cTn id="80" dur="1500" fill="hold"/>
                                        <p:tgtEl>
                                          <p:spTgt spid="42"/>
                                        </p:tgtEl>
                                        <p:attrNameLst>
                                          <p:attrName>ppt_x</p:attrName>
                                        </p:attrNameLst>
                                      </p:cBhvr>
                                      <p:tavLst>
                                        <p:tav tm="0">
                                          <p:val>
                                            <p:strVal val="#ppt_x"/>
                                          </p:val>
                                        </p:tav>
                                        <p:tav tm="100000">
                                          <p:val>
                                            <p:strVal val="#ppt_x"/>
                                          </p:val>
                                        </p:tav>
                                      </p:tavLst>
                                    </p:anim>
                                    <p:anim calcmode="lin" valueType="num">
                                      <p:cBhvr>
                                        <p:cTn id="81" dur="1500" fill="hold"/>
                                        <p:tgtEl>
                                          <p:spTgt spid="4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500"/>
                                        <p:tgtEl>
                                          <p:spTgt spid="43"/>
                                        </p:tgtEl>
                                      </p:cBhvr>
                                    </p:animEffect>
                                    <p:anim calcmode="lin" valueType="num">
                                      <p:cBhvr>
                                        <p:cTn id="85" dur="1500" fill="hold"/>
                                        <p:tgtEl>
                                          <p:spTgt spid="43"/>
                                        </p:tgtEl>
                                        <p:attrNameLst>
                                          <p:attrName>ppt_x</p:attrName>
                                        </p:attrNameLst>
                                      </p:cBhvr>
                                      <p:tavLst>
                                        <p:tav tm="0">
                                          <p:val>
                                            <p:strVal val="#ppt_x"/>
                                          </p:val>
                                        </p:tav>
                                        <p:tav tm="100000">
                                          <p:val>
                                            <p:strVal val="#ppt_x"/>
                                          </p:val>
                                        </p:tav>
                                      </p:tavLst>
                                    </p:anim>
                                    <p:anim calcmode="lin" valueType="num">
                                      <p:cBhvr>
                                        <p:cTn id="86" dur="1500" fill="hold"/>
                                        <p:tgtEl>
                                          <p:spTgt spid="4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1500"/>
                                        <p:tgtEl>
                                          <p:spTgt spid="50"/>
                                        </p:tgtEl>
                                      </p:cBhvr>
                                    </p:animEffect>
                                    <p:anim calcmode="lin" valueType="num">
                                      <p:cBhvr>
                                        <p:cTn id="90" dur="1500" fill="hold"/>
                                        <p:tgtEl>
                                          <p:spTgt spid="50"/>
                                        </p:tgtEl>
                                        <p:attrNameLst>
                                          <p:attrName>ppt_x</p:attrName>
                                        </p:attrNameLst>
                                      </p:cBhvr>
                                      <p:tavLst>
                                        <p:tav tm="0">
                                          <p:val>
                                            <p:strVal val="#ppt_x"/>
                                          </p:val>
                                        </p:tav>
                                        <p:tav tm="100000">
                                          <p:val>
                                            <p:strVal val="#ppt_x"/>
                                          </p:val>
                                        </p:tav>
                                      </p:tavLst>
                                    </p:anim>
                                    <p:anim calcmode="lin" valueType="num">
                                      <p:cBhvr>
                                        <p:cTn id="91" dur="1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25401"/>
            <a:ext cx="8599317" cy="1046440"/>
          </a:xfrm>
          <a:prstGeom prst="rect">
            <a:avLst/>
          </a:prstGeom>
          <a:noFill/>
        </p:spPr>
        <p:txBody>
          <a:bodyPr wrap="square" rtlCol="1">
            <a:spAutoFit/>
          </a:bodyPr>
          <a:lstStyle/>
          <a:p>
            <a:pPr algn="l"/>
            <a:r>
              <a:rPr lang="he-IL" sz="4400" b="1" dirty="0">
                <a:solidFill>
                  <a:srgbClr val="00CC00"/>
                </a:solidFill>
                <a:latin typeface="Varela Round" panose="00000500000000000000" pitchFamily="2" charset="-79"/>
                <a:cs typeface="Varela Round" panose="00000500000000000000" pitchFamily="2" charset="-79"/>
              </a:rPr>
              <a:t>מלחמת יום הכיפורים</a:t>
            </a:r>
            <a:endParaRPr lang="he-IL" sz="44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21" name="תמונה 20" descr="המהפך במלחמה - הצליחה והפריצה למצרים"/>
          <p:cNvPicPr/>
          <p:nvPr/>
        </p:nvPicPr>
        <p:blipFill>
          <a:blip r:embed="rId3">
            <a:extLst>
              <a:ext uri="{28A0092B-C50C-407E-A947-70E740481C1C}">
                <a14:useLocalDpi xmlns:a14="http://schemas.microsoft.com/office/drawing/2010/main" val="0"/>
              </a:ext>
            </a:extLst>
          </a:blip>
          <a:srcRect/>
          <a:stretch>
            <a:fillRect/>
          </a:stretch>
        </p:blipFill>
        <p:spPr bwMode="auto">
          <a:xfrm>
            <a:off x="307340" y="910272"/>
            <a:ext cx="4846320" cy="4157027"/>
          </a:xfrm>
          <a:prstGeom prst="rect">
            <a:avLst/>
          </a:prstGeom>
          <a:noFill/>
          <a:ln>
            <a:solidFill>
              <a:schemeClr val="tx1"/>
            </a:solidFill>
            <a:prstDash val="dash"/>
          </a:ln>
        </p:spPr>
      </p:pic>
      <p:pic>
        <p:nvPicPr>
          <p:cNvPr id="22" name="תמונה 21" descr="מלחמת יום כיפור | פארק לטרון"/>
          <p:cNvPicPr/>
          <p:nvPr/>
        </p:nvPicPr>
        <p:blipFill>
          <a:blip r:embed="rId4">
            <a:extLst>
              <a:ext uri="{28A0092B-C50C-407E-A947-70E740481C1C}">
                <a14:useLocalDpi xmlns:a14="http://schemas.microsoft.com/office/drawing/2010/main" val="0"/>
              </a:ext>
            </a:extLst>
          </a:blip>
          <a:srcRect/>
          <a:stretch>
            <a:fillRect/>
          </a:stretch>
        </p:blipFill>
        <p:spPr bwMode="auto">
          <a:xfrm>
            <a:off x="5499101" y="910272"/>
            <a:ext cx="3632200" cy="4157028"/>
          </a:xfrm>
          <a:prstGeom prst="rect">
            <a:avLst/>
          </a:prstGeom>
          <a:noFill/>
          <a:ln>
            <a:solidFill>
              <a:schemeClr val="tx1"/>
            </a:solidFill>
            <a:prstDash val="sysDash"/>
          </a:ln>
        </p:spPr>
      </p:pic>
      <p:sp>
        <p:nvSpPr>
          <p:cNvPr id="23" name="מלבן מעוגל 22"/>
          <p:cNvSpPr/>
          <p:nvPr/>
        </p:nvSpPr>
        <p:spPr>
          <a:xfrm>
            <a:off x="6319308" y="5067299"/>
            <a:ext cx="2443127" cy="8731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latin typeface="Varela Round" panose="00000500000000000000" pitchFamily="2" charset="-79"/>
                <a:cs typeface="Varela Round" panose="00000500000000000000" pitchFamily="2" charset="-79"/>
              </a:rPr>
              <a:t>חזית הצפון</a:t>
            </a:r>
          </a:p>
        </p:txBody>
      </p:sp>
      <p:sp>
        <p:nvSpPr>
          <p:cNvPr id="24" name="מלבן מעוגל 23"/>
          <p:cNvSpPr/>
          <p:nvPr/>
        </p:nvSpPr>
        <p:spPr>
          <a:xfrm>
            <a:off x="1518710" y="5067299"/>
            <a:ext cx="2380192" cy="8731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latin typeface="Varela Round" panose="00000500000000000000" pitchFamily="2" charset="-79"/>
                <a:cs typeface="Varela Round" panose="00000500000000000000" pitchFamily="2" charset="-79"/>
              </a:rPr>
              <a:t>חזית הדרום</a:t>
            </a:r>
          </a:p>
        </p:txBody>
      </p:sp>
    </p:spTree>
    <p:extLst>
      <p:ext uri="{BB962C8B-B14F-4D97-AF65-F5344CB8AC3E}">
        <p14:creationId xmlns:p14="http://schemas.microsoft.com/office/powerpoint/2010/main" val="35800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25401"/>
            <a:ext cx="8599317" cy="1046440"/>
          </a:xfrm>
          <a:prstGeom prst="rect">
            <a:avLst/>
          </a:prstGeom>
          <a:noFill/>
        </p:spPr>
        <p:txBody>
          <a:bodyPr wrap="square" rtlCol="1">
            <a:spAutoFit/>
          </a:bodyPr>
          <a:lstStyle/>
          <a:p>
            <a:pPr algn="l"/>
            <a:r>
              <a:rPr lang="he-IL" sz="4400" b="1" dirty="0">
                <a:solidFill>
                  <a:srgbClr val="00CC00"/>
                </a:solidFill>
                <a:latin typeface="Varela Round" panose="00000500000000000000" pitchFamily="2" charset="-79"/>
                <a:cs typeface="Varela Round" panose="00000500000000000000" pitchFamily="2" charset="-79"/>
              </a:rPr>
              <a:t>תוצאות מלחמת יום הכיפורים</a:t>
            </a:r>
            <a:endParaRPr lang="he-IL" sz="44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20" name="מלבן מעוגל 19"/>
          <p:cNvSpPr/>
          <p:nvPr/>
        </p:nvSpPr>
        <p:spPr>
          <a:xfrm>
            <a:off x="38100" y="565944"/>
            <a:ext cx="9307118" cy="5161756"/>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1" name="TextBox 20"/>
          <p:cNvSpPr txBox="1"/>
          <p:nvPr/>
        </p:nvSpPr>
        <p:spPr>
          <a:xfrm>
            <a:off x="7166346" y="749300"/>
            <a:ext cx="1589981" cy="461665"/>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400" b="1" dirty="0">
                <a:latin typeface="Varela Round" panose="00000500000000000000" pitchFamily="2" charset="-79"/>
                <a:cs typeface="Varela Round" panose="00000500000000000000" pitchFamily="2" charset="-79"/>
              </a:rPr>
              <a:t>כלכלי</a:t>
            </a:r>
          </a:p>
        </p:txBody>
      </p:sp>
      <p:sp>
        <p:nvSpPr>
          <p:cNvPr id="22" name="TextBox 21"/>
          <p:cNvSpPr txBox="1"/>
          <p:nvPr/>
        </p:nvSpPr>
        <p:spPr>
          <a:xfrm>
            <a:off x="5029882" y="749300"/>
            <a:ext cx="1589981" cy="461665"/>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400" b="1" dirty="0">
                <a:latin typeface="Varela Round" panose="00000500000000000000" pitchFamily="2" charset="-79"/>
                <a:cs typeface="Varela Round" panose="00000500000000000000" pitchFamily="2" charset="-79"/>
              </a:rPr>
              <a:t>חברתי</a:t>
            </a:r>
          </a:p>
        </p:txBody>
      </p:sp>
      <p:sp>
        <p:nvSpPr>
          <p:cNvPr id="23" name="TextBox 22"/>
          <p:cNvSpPr txBox="1"/>
          <p:nvPr/>
        </p:nvSpPr>
        <p:spPr>
          <a:xfrm>
            <a:off x="2737892" y="749300"/>
            <a:ext cx="1589981" cy="461665"/>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400" b="1" dirty="0">
                <a:latin typeface="Varela Round" panose="00000500000000000000" pitchFamily="2" charset="-79"/>
                <a:cs typeface="Varela Round" panose="00000500000000000000" pitchFamily="2" charset="-79"/>
              </a:rPr>
              <a:t>מדיני</a:t>
            </a:r>
          </a:p>
        </p:txBody>
      </p:sp>
      <p:sp>
        <p:nvSpPr>
          <p:cNvPr id="24" name="TextBox 23"/>
          <p:cNvSpPr txBox="1"/>
          <p:nvPr/>
        </p:nvSpPr>
        <p:spPr>
          <a:xfrm>
            <a:off x="495300" y="749300"/>
            <a:ext cx="1589981" cy="461665"/>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400" b="1" dirty="0">
                <a:latin typeface="Varela Round" panose="00000500000000000000" pitchFamily="2" charset="-79"/>
                <a:cs typeface="Varela Round" panose="00000500000000000000" pitchFamily="2" charset="-79"/>
              </a:rPr>
              <a:t>רוחני</a:t>
            </a:r>
          </a:p>
        </p:txBody>
      </p:sp>
      <p:sp>
        <p:nvSpPr>
          <p:cNvPr id="25" name="חץ שמאלה 24"/>
          <p:cNvSpPr/>
          <p:nvPr/>
        </p:nvSpPr>
        <p:spPr>
          <a:xfrm rot="16200000">
            <a:off x="7472132" y="1640415"/>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7" name="חץ שמאלה 26"/>
          <p:cNvSpPr/>
          <p:nvPr/>
        </p:nvSpPr>
        <p:spPr>
          <a:xfrm rot="16200000">
            <a:off x="5335668" y="1640415"/>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8" name="חץ שמאלה 27"/>
          <p:cNvSpPr/>
          <p:nvPr/>
        </p:nvSpPr>
        <p:spPr>
          <a:xfrm rot="16200000">
            <a:off x="3043678" y="16637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9" name="חץ שמאלה 28"/>
          <p:cNvSpPr/>
          <p:nvPr/>
        </p:nvSpPr>
        <p:spPr>
          <a:xfrm rot="16200000">
            <a:off x="801086" y="16637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44" name="TextBox 43"/>
          <p:cNvSpPr txBox="1"/>
          <p:nvPr/>
        </p:nvSpPr>
        <p:spPr>
          <a:xfrm>
            <a:off x="7096819" y="2596782"/>
            <a:ext cx="1589981" cy="1569660"/>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400" b="1" dirty="0">
                <a:latin typeface="Varela Round" panose="00000500000000000000" pitchFamily="2" charset="-79"/>
                <a:cs typeface="Varela Round" panose="00000500000000000000" pitchFamily="2" charset="-79"/>
              </a:rPr>
              <a:t>קבלת סיוע צבאי וכלכלי מארה"ב</a:t>
            </a:r>
            <a:endParaRPr lang="he-IL" sz="2200" b="1" dirty="0">
              <a:latin typeface="Varela Round" panose="00000500000000000000" pitchFamily="2" charset="-79"/>
              <a:cs typeface="Varela Round" panose="00000500000000000000" pitchFamily="2" charset="-79"/>
            </a:endParaRPr>
          </a:p>
        </p:txBody>
      </p:sp>
      <p:sp>
        <p:nvSpPr>
          <p:cNvPr id="45" name="TextBox 44"/>
          <p:cNvSpPr txBox="1"/>
          <p:nvPr/>
        </p:nvSpPr>
        <p:spPr>
          <a:xfrm>
            <a:off x="4971739" y="2598493"/>
            <a:ext cx="1589981" cy="1569660"/>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400" b="1" dirty="0">
                <a:latin typeface="Varela Round" panose="00000500000000000000" pitchFamily="2" charset="-79"/>
                <a:cs typeface="Varela Round" panose="00000500000000000000" pitchFamily="2" charset="-79"/>
              </a:rPr>
              <a:t>זעזוע, מחאה,</a:t>
            </a:r>
          </a:p>
          <a:p>
            <a:r>
              <a:rPr lang="he-IL" sz="2400" b="1" dirty="0">
                <a:latin typeface="Varela Round" panose="00000500000000000000" pitchFamily="2" charset="-79"/>
                <a:cs typeface="Varela Round" panose="00000500000000000000" pitchFamily="2" charset="-79"/>
              </a:rPr>
              <a:t>ועדת חקירה</a:t>
            </a:r>
          </a:p>
        </p:txBody>
      </p:sp>
      <p:sp>
        <p:nvSpPr>
          <p:cNvPr id="46" name="TextBox 45"/>
          <p:cNvSpPr txBox="1"/>
          <p:nvPr/>
        </p:nvSpPr>
        <p:spPr>
          <a:xfrm>
            <a:off x="2698756" y="2612170"/>
            <a:ext cx="1589981" cy="1200329"/>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400" b="1" dirty="0">
                <a:latin typeface="Varela Round" panose="00000500000000000000" pitchFamily="2" charset="-79"/>
                <a:cs typeface="Varela Round" panose="00000500000000000000" pitchFamily="2" charset="-79"/>
              </a:rPr>
              <a:t>חתימה על הפסקת אש ושיחות</a:t>
            </a:r>
            <a:endParaRPr lang="he-IL" sz="2200" b="1" dirty="0">
              <a:latin typeface="Varela Round" panose="00000500000000000000" pitchFamily="2" charset="-79"/>
              <a:cs typeface="Varela Round" panose="00000500000000000000" pitchFamily="2" charset="-79"/>
            </a:endParaRPr>
          </a:p>
        </p:txBody>
      </p:sp>
      <p:sp>
        <p:nvSpPr>
          <p:cNvPr id="47" name="TextBox 46"/>
          <p:cNvSpPr txBox="1"/>
          <p:nvPr/>
        </p:nvSpPr>
        <p:spPr>
          <a:xfrm>
            <a:off x="425773" y="2596782"/>
            <a:ext cx="1589981" cy="1200329"/>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400" b="1" dirty="0">
                <a:latin typeface="Varela Round" panose="00000500000000000000" pitchFamily="2" charset="-79"/>
                <a:cs typeface="Varela Round" panose="00000500000000000000" pitchFamily="2" charset="-79"/>
              </a:rPr>
              <a:t>התפתחות תנועת התשובה </a:t>
            </a:r>
          </a:p>
        </p:txBody>
      </p:sp>
      <p:pic>
        <p:nvPicPr>
          <p:cNvPr id="48" name="תמונה 47" descr="http://upload.wikimedia.org/wikipedia/he/f/fc/Agranat_Committee.jpg"/>
          <p:cNvPicPr/>
          <p:nvPr/>
        </p:nvPicPr>
        <p:blipFill rotWithShape="1">
          <a:blip r:embed="rId3" cstate="print">
            <a:extLst>
              <a:ext uri="{28A0092B-C50C-407E-A947-70E740481C1C}">
                <a14:useLocalDpi xmlns:a14="http://schemas.microsoft.com/office/drawing/2010/main" val="0"/>
              </a:ext>
            </a:extLst>
          </a:blip>
          <a:srcRect l="10187" r="2703" b="4361"/>
          <a:stretch/>
        </p:blipFill>
        <p:spPr bwMode="auto">
          <a:xfrm>
            <a:off x="4991782" y="4179589"/>
            <a:ext cx="1589981" cy="1278831"/>
          </a:xfrm>
          <a:prstGeom prst="rect">
            <a:avLst/>
          </a:prstGeom>
          <a:noFill/>
          <a:ln>
            <a:noFill/>
          </a:ln>
          <a:extLst>
            <a:ext uri="{53640926-AAD7-44D8-BBD7-CCE9431645EC}">
              <a14:shadowObscured xmlns:a14="http://schemas.microsoft.com/office/drawing/2010/main"/>
            </a:ext>
          </a:extLst>
        </p:spPr>
      </p:pic>
      <p:pic>
        <p:nvPicPr>
          <p:cNvPr id="49" name="תמונה 48" descr="http://upload.wikimedia.org/wikipedia/commons/9/92/A_U.S._Air_Force_Lockheed_C-130J_Hercul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820" y="4179589"/>
            <a:ext cx="1591122" cy="1278831"/>
          </a:xfrm>
          <a:prstGeom prst="rect">
            <a:avLst/>
          </a:prstGeom>
          <a:noFill/>
          <a:ln>
            <a:noFill/>
          </a:ln>
        </p:spPr>
      </p:pic>
      <p:pic>
        <p:nvPicPr>
          <p:cNvPr id="51" name="תמונה 50" descr="http://lib.cet.ac.il/storage/items/6800_6899/0000006867/D167-072_M.jpg"/>
          <p:cNvPicPr/>
          <p:nvPr/>
        </p:nvPicPr>
        <p:blipFill>
          <a:blip r:embed="rId5">
            <a:extLst>
              <a:ext uri="{28A0092B-C50C-407E-A947-70E740481C1C}">
                <a14:useLocalDpi xmlns:a14="http://schemas.microsoft.com/office/drawing/2010/main" val="0"/>
              </a:ext>
            </a:extLst>
          </a:blip>
          <a:srcRect/>
          <a:stretch>
            <a:fillRect/>
          </a:stretch>
        </p:blipFill>
        <p:spPr bwMode="auto">
          <a:xfrm>
            <a:off x="2698757" y="4179589"/>
            <a:ext cx="1591744" cy="1278831"/>
          </a:xfrm>
          <a:prstGeom prst="rect">
            <a:avLst/>
          </a:prstGeom>
          <a:noFill/>
          <a:ln>
            <a:noFill/>
          </a:ln>
        </p:spPr>
      </p:pic>
      <p:pic>
        <p:nvPicPr>
          <p:cNvPr id="52" name="תמונה 51" descr="http://www.arachim.org/img/Suppliers/14102012150455_8749748.jpg"/>
          <p:cNvPicPr/>
          <p:nvPr/>
        </p:nvPicPr>
        <p:blipFill rotWithShape="1">
          <a:blip r:embed="rId6">
            <a:extLst>
              <a:ext uri="{28A0092B-C50C-407E-A947-70E740481C1C}">
                <a14:useLocalDpi xmlns:a14="http://schemas.microsoft.com/office/drawing/2010/main" val="0"/>
              </a:ext>
            </a:extLst>
          </a:blip>
          <a:srcRect r="25667"/>
          <a:stretch/>
        </p:blipFill>
        <p:spPr bwMode="auto">
          <a:xfrm>
            <a:off x="457201" y="4179588"/>
            <a:ext cx="1571218" cy="12788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50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childTnLst>
                                </p:cTn>
                              </p:par>
                              <p:par>
                                <p:cTn id="53" presetID="10"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10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1000"/>
                                        <p:tgtEl>
                                          <p:spTgt spid="47"/>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animBg="1"/>
      <p:bldP spid="21" grpId="0" animBg="1"/>
      <p:bldP spid="22" grpId="0" animBg="1"/>
      <p:bldP spid="23" grpId="0" animBg="1"/>
      <p:bldP spid="24" grpId="0" animBg="1"/>
      <p:bldP spid="25" grpId="0" animBg="1"/>
      <p:bldP spid="27" grpId="0" animBg="1"/>
      <p:bldP spid="28" grpId="0" animBg="1"/>
      <p:bldP spid="29" grpId="0"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כותרת 1"/>
          <p:cNvSpPr>
            <a:spLocks noGrp="1"/>
          </p:cNvSpPr>
          <p:nvPr>
            <p:ph type="title"/>
          </p:nvPr>
        </p:nvSpPr>
        <p:spPr>
          <a:xfrm>
            <a:off x="451170" y="-323200"/>
            <a:ext cx="8229600" cy="1143000"/>
          </a:xfrm>
        </p:spPr>
        <p:txBody>
          <a:bodyPr/>
          <a:lstStyle/>
          <a:p>
            <a:pPr algn="l"/>
            <a:r>
              <a:rPr lang="he-IL" sz="4000" dirty="0">
                <a:solidFill>
                  <a:srgbClr val="00B0F0"/>
                </a:solidFill>
              </a:rPr>
              <a:t>משימה לתלמיד</a:t>
            </a:r>
          </a:p>
        </p:txBody>
      </p:sp>
      <p:cxnSp>
        <p:nvCxnSpPr>
          <p:cNvPr id="3" name="מחבר ישר 2"/>
          <p:cNvCxnSpPr/>
          <p:nvPr/>
        </p:nvCxnSpPr>
        <p:spPr>
          <a:xfrm>
            <a:off x="244101" y="57883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4101" y="921400"/>
            <a:ext cx="10402896" cy="1938992"/>
          </a:xfrm>
          <a:prstGeom prst="rect">
            <a:avLst/>
          </a:prstGeom>
          <a:noFill/>
        </p:spPr>
        <p:txBody>
          <a:bodyPr wrap="square" rtlCol="1">
            <a:spAutoFit/>
          </a:bodyPr>
          <a:lstStyle/>
          <a:p>
            <a:endParaRPr lang="en-US" sz="3200" dirty="0">
              <a:latin typeface="Varela Round" panose="00000500000000000000" pitchFamily="2" charset="-79"/>
              <a:cs typeface="Varela Round" panose="00000500000000000000" pitchFamily="2" charset="-79"/>
            </a:endParaRPr>
          </a:p>
          <a:p>
            <a:pPr marL="342900" indent="-342900">
              <a:buAutoNum type="arabicPeriod"/>
            </a:pPr>
            <a:endParaRPr lang="he-IL" sz="3200" dirty="0">
              <a:latin typeface="Varela Round" panose="00000500000000000000" pitchFamily="2" charset="-79"/>
              <a:cs typeface="Varela Round" panose="00000500000000000000" pitchFamily="2" charset="-79"/>
            </a:endParaRPr>
          </a:p>
          <a:p>
            <a:endParaRPr lang="he-IL" sz="2800" dirty="0">
              <a:latin typeface="Varela Round" panose="00000500000000000000" pitchFamily="2" charset="-79"/>
              <a:cs typeface="Varela Round" panose="00000500000000000000" pitchFamily="2" charset="-79"/>
            </a:endParaRPr>
          </a:p>
          <a:p>
            <a:endParaRPr lang="he-IL" sz="2800" dirty="0">
              <a:latin typeface="Varela Round" panose="00000500000000000000" pitchFamily="2" charset="-79"/>
              <a:cs typeface="Varela Round" panose="00000500000000000000" pitchFamily="2" charset="-79"/>
            </a:endParaRPr>
          </a:p>
        </p:txBody>
      </p:sp>
      <p:sp>
        <p:nvSpPr>
          <p:cNvPr id="6" name="מלבן מעוגל 5"/>
          <p:cNvSpPr/>
          <p:nvPr/>
        </p:nvSpPr>
        <p:spPr>
          <a:xfrm>
            <a:off x="342900" y="705644"/>
            <a:ext cx="9307118" cy="5161756"/>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200" b="1" dirty="0">
                <a:solidFill>
                  <a:srgbClr val="FFFF00"/>
                </a:solidFill>
                <a:latin typeface="Varela Round" panose="00000500000000000000" pitchFamily="2" charset="-79"/>
                <a:cs typeface="Varela Round" panose="00000500000000000000" pitchFamily="2" charset="-79"/>
              </a:rPr>
              <a:t>קראו את הקטע שלפניכם, וענו על </a:t>
            </a:r>
            <a:r>
              <a:rPr lang="he-IL" sz="2200" b="1" u="sng" dirty="0">
                <a:solidFill>
                  <a:srgbClr val="FFFF00"/>
                </a:solidFill>
                <a:latin typeface="Varela Round" panose="00000500000000000000" pitchFamily="2" charset="-79"/>
                <a:cs typeface="Varela Round" panose="00000500000000000000" pitchFamily="2" charset="-79"/>
              </a:rPr>
              <a:t>שני </a:t>
            </a:r>
            <a:r>
              <a:rPr lang="he-IL" sz="2200" b="1" dirty="0">
                <a:solidFill>
                  <a:srgbClr val="FFFF00"/>
                </a:solidFill>
                <a:latin typeface="Varela Round" panose="00000500000000000000" pitchFamily="2" charset="-79"/>
                <a:cs typeface="Varela Round" panose="00000500000000000000" pitchFamily="2" charset="-79"/>
              </a:rPr>
              <a:t>הסעיפים א-ב שאחריו</a:t>
            </a:r>
            <a:r>
              <a:rPr lang="he-IL" sz="2200" dirty="0">
                <a:solidFill>
                  <a:srgbClr val="FFFF00"/>
                </a:solidFill>
                <a:latin typeface="Varela Round" panose="00000500000000000000" pitchFamily="2" charset="-79"/>
                <a:cs typeface="Varela Round" panose="00000500000000000000" pitchFamily="2" charset="-79"/>
              </a:rPr>
              <a:t>.</a:t>
            </a:r>
            <a:endParaRPr lang="en-US" sz="2200" dirty="0">
              <a:solidFill>
                <a:srgbClr val="FFFF00"/>
              </a:solidFill>
              <a:latin typeface="Varela Round" panose="00000500000000000000" pitchFamily="2" charset="-79"/>
              <a:cs typeface="Varela Round" panose="00000500000000000000" pitchFamily="2" charset="-79"/>
            </a:endParaRPr>
          </a:p>
          <a:p>
            <a:r>
              <a:rPr lang="he-IL" sz="2200" dirty="0">
                <a:solidFill>
                  <a:srgbClr val="FFFF00"/>
                </a:solidFill>
                <a:latin typeface="Varela Round" panose="00000500000000000000" pitchFamily="2" charset="-79"/>
                <a:cs typeface="Varela Round" panose="00000500000000000000" pitchFamily="2" charset="-79"/>
              </a:rPr>
              <a:t>"... ואז באו הימים הנוראים. 23 בספטמבר עד 5 באוקטובר: אמ"ן הלך כסומא, כצאן, למלכודת ההונאה הערבית. נפל לתוכה, כשל והכשיל. עשרות פיסות מידע, שסתרו את הקונספציה הדוגמטית (=המקובעת) הגיעו לאמ"ן, ולא מצאן דרך לפרוץ לעיני הקברניטים. כל מה שסתר את הקונספציה של "סבירות נמוכה" למלחמה לא נמצא ראוי לדיווח - גם אם מקורו בטובים שבמקורות קהילת הביון. אמ"ן גם הצליח להטות מדרך הישר את הביון האמריקאי. שם הגיעו ערב המלחמה להערכה מוסמכת, כי צפויה מיד מלחמה, שלחו חוות דעתם הבהולה לישראל, וקיבלו מידע והערכה מרגיעה ומנטרלת..." (מתוך: בן פורת, "נעילה: סיפור ההפתעה של מלחמת יום הכיפורים", הוצאת ידיעות אחרונות, 1998)</a:t>
            </a:r>
          </a:p>
          <a:p>
            <a:endParaRPr lang="en-US" sz="2200" dirty="0">
              <a:solidFill>
                <a:srgbClr val="FFFF00"/>
              </a:solidFill>
              <a:latin typeface="Varela Round" panose="00000500000000000000" pitchFamily="2" charset="-79"/>
              <a:cs typeface="Varela Round" panose="00000500000000000000" pitchFamily="2" charset="-79"/>
            </a:endParaRPr>
          </a:p>
          <a:p>
            <a:r>
              <a:rPr lang="he-IL" sz="2200" b="1" dirty="0">
                <a:solidFill>
                  <a:srgbClr val="FFFF00"/>
                </a:solidFill>
                <a:latin typeface="Varela Round" panose="00000500000000000000" pitchFamily="2" charset="-79"/>
                <a:cs typeface="Varela Round" panose="00000500000000000000" pitchFamily="2" charset="-79"/>
              </a:rPr>
              <a:t>א.</a:t>
            </a:r>
            <a:r>
              <a:rPr lang="he-IL" sz="2200" dirty="0">
                <a:solidFill>
                  <a:srgbClr val="FFFF00"/>
                </a:solidFill>
                <a:latin typeface="Varela Round" panose="00000500000000000000" pitchFamily="2" charset="-79"/>
                <a:cs typeface="Varela Round" panose="00000500000000000000" pitchFamily="2" charset="-79"/>
              </a:rPr>
              <a:t> הסבירו עפ"י הקטע, </a:t>
            </a:r>
            <a:r>
              <a:rPr lang="he-IL" sz="2200" u="sng" dirty="0">
                <a:solidFill>
                  <a:srgbClr val="FFFF00"/>
                </a:solidFill>
                <a:latin typeface="Varela Round" panose="00000500000000000000" pitchFamily="2" charset="-79"/>
                <a:cs typeface="Varela Round" panose="00000500000000000000" pitchFamily="2" charset="-79"/>
              </a:rPr>
              <a:t>מדוע</a:t>
            </a:r>
            <a:r>
              <a:rPr lang="he-IL" sz="2200" dirty="0">
                <a:solidFill>
                  <a:srgbClr val="FFFF00"/>
                </a:solidFill>
                <a:latin typeface="Varela Round" panose="00000500000000000000" pitchFamily="2" charset="-79"/>
                <a:cs typeface="Varela Round" panose="00000500000000000000" pitchFamily="2" charset="-79"/>
              </a:rPr>
              <a:t> הופתעה מדינת ישראל כאשר החלה מלחמת יום הכיפורים באוקטובר 1973. </a:t>
            </a:r>
          </a:p>
          <a:p>
            <a:r>
              <a:rPr lang="he-IL" sz="2200" b="1" dirty="0">
                <a:solidFill>
                  <a:srgbClr val="FFFF00"/>
                </a:solidFill>
                <a:latin typeface="Varela Round" panose="00000500000000000000" pitchFamily="2" charset="-79"/>
                <a:cs typeface="Varela Round" panose="00000500000000000000" pitchFamily="2" charset="-79"/>
              </a:rPr>
              <a:t>ב. </a:t>
            </a:r>
            <a:r>
              <a:rPr lang="he-IL" sz="2200" dirty="0">
                <a:solidFill>
                  <a:srgbClr val="FFFF00"/>
                </a:solidFill>
                <a:latin typeface="Varela Round" panose="00000500000000000000" pitchFamily="2" charset="-79"/>
                <a:cs typeface="Varela Round" panose="00000500000000000000" pitchFamily="2" charset="-79"/>
              </a:rPr>
              <a:t>הסבירו </a:t>
            </a:r>
            <a:r>
              <a:rPr lang="he-IL" sz="2200" u="sng" dirty="0">
                <a:solidFill>
                  <a:srgbClr val="FFFF00"/>
                </a:solidFill>
                <a:latin typeface="Varela Round" panose="00000500000000000000" pitchFamily="2" charset="-79"/>
                <a:cs typeface="Varela Round" panose="00000500000000000000" pitchFamily="2" charset="-79"/>
              </a:rPr>
              <a:t>שלוש</a:t>
            </a:r>
            <a:r>
              <a:rPr lang="he-IL" sz="2200" dirty="0">
                <a:solidFill>
                  <a:srgbClr val="FFFF00"/>
                </a:solidFill>
                <a:latin typeface="Varela Round" panose="00000500000000000000" pitchFamily="2" charset="-79"/>
                <a:cs typeface="Varela Round" panose="00000500000000000000" pitchFamily="2" charset="-79"/>
              </a:rPr>
              <a:t> השפעות של מלחמת יום הכיפורים על מדינת ישראל. </a:t>
            </a:r>
            <a:endParaRPr lang="en-US" sz="2200" dirty="0">
              <a:solidFill>
                <a:srgbClr val="FFFF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3841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125453" y="180474"/>
            <a:ext cx="2370221" cy="188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 Placeholder 1">
            <a:extLst>
              <a:ext uri="{FF2B5EF4-FFF2-40B4-BE49-F238E27FC236}">
                <a16:creationId xmlns:a16="http://schemas.microsoft.com/office/drawing/2014/main" id="{12874761-6EDB-5D40-A79B-9C82F478C33E}"/>
              </a:ext>
            </a:extLst>
          </p:cNvPr>
          <p:cNvSpPr txBox="1">
            <a:spLocks/>
          </p:cNvSpPr>
          <p:nvPr/>
        </p:nvSpPr>
        <p:spPr>
          <a:xfrm>
            <a:off x="2727964" y="4331963"/>
            <a:ext cx="6704013" cy="3858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3200" b="1" dirty="0">
                <a:solidFill>
                  <a:srgbClr val="002060"/>
                </a:solidFill>
                <a:latin typeface="Varela Round" panose="00000500000000000000" pitchFamily="2" charset="-79"/>
                <a:cs typeface="Varela Round" panose="00000500000000000000" pitchFamily="2" charset="-79"/>
                <a:sym typeface="Calibri"/>
              </a:rPr>
              <a:t>עם המורה: אוריאל </a:t>
            </a:r>
            <a:r>
              <a:rPr lang="he-IL" sz="3200" b="1" dirty="0" err="1">
                <a:solidFill>
                  <a:srgbClr val="002060"/>
                </a:solidFill>
                <a:latin typeface="Varela Round" panose="00000500000000000000" pitchFamily="2" charset="-79"/>
                <a:cs typeface="Varela Round" panose="00000500000000000000" pitchFamily="2" charset="-79"/>
                <a:sym typeface="Calibri"/>
              </a:rPr>
              <a:t>שמידוב</a:t>
            </a:r>
            <a:endParaRPr lang="he-IL" sz="3200" b="1" dirty="0">
              <a:solidFill>
                <a:srgbClr val="002060"/>
              </a:solidFill>
              <a:latin typeface="Varela Round" panose="00000500000000000000" pitchFamily="2" charset="-79"/>
              <a:cs typeface="Varela Round" panose="00000500000000000000" pitchFamily="2" charset="-79"/>
              <a:sym typeface="Calibri"/>
            </a:endParaRPr>
          </a:p>
        </p:txBody>
      </p:sp>
      <p:sp>
        <p:nvSpPr>
          <p:cNvPr id="8" name="Google Shape;238;p5"/>
          <p:cNvSpPr txBox="1">
            <a:spLocks/>
          </p:cNvSpPr>
          <p:nvPr/>
        </p:nvSpPr>
        <p:spPr>
          <a:xfrm>
            <a:off x="1590261" y="2048429"/>
            <a:ext cx="9014789" cy="824410"/>
          </a:xfrm>
          <a:prstGeom prst="rect">
            <a:avLst/>
          </a:prstGeom>
        </p:spPr>
        <p:txBody>
          <a:bodyPr vert="horz" lIns="91440" tIns="45720" rIns="91440" bIns="45720" rtlCol="0" anchor="ctr">
            <a:noAutofit/>
          </a:bodyPr>
          <a:lstStyle>
            <a:lvl1pPr marL="0" indent="0" algn="r" defTabSz="914400" rtl="1" eaLnBrk="1" latinLnBrk="0" hangingPunct="1">
              <a:lnSpc>
                <a:spcPct val="90000"/>
              </a:lnSpc>
              <a:spcBef>
                <a:spcPts val="1000"/>
              </a:spcBef>
              <a:buClr>
                <a:schemeClr val="accent2"/>
              </a:buClr>
              <a:buFontTx/>
              <a:buNone/>
              <a:defRPr sz="5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D7D31"/>
              </a:buClr>
            </a:pPr>
            <a:r>
              <a:rPr lang="he-IL" sz="5400" b="1" dirty="0">
                <a:solidFill>
                  <a:srgbClr val="002060"/>
                </a:solidFill>
                <a:latin typeface="Varela Round" panose="00000500000000000000" pitchFamily="2" charset="-79"/>
                <a:cs typeface="Varela Round" panose="00000500000000000000" pitchFamily="2" charset="-79"/>
              </a:rPr>
              <a:t>שיעור היסטוריה לכיתות י"א-י"ב</a:t>
            </a:r>
          </a:p>
        </p:txBody>
      </p:sp>
      <p:sp>
        <p:nvSpPr>
          <p:cNvPr id="7" name="Google Shape;239;p5"/>
          <p:cNvSpPr txBox="1">
            <a:spLocks/>
          </p:cNvSpPr>
          <p:nvPr/>
        </p:nvSpPr>
        <p:spPr>
          <a:xfrm>
            <a:off x="1279697" y="3140713"/>
            <a:ext cx="9600545" cy="4117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2400" b="1" dirty="0">
                <a:solidFill>
                  <a:srgbClr val="002060"/>
                </a:solidFill>
                <a:latin typeface="Varela Round" panose="00000500000000000000" pitchFamily="2" charset="-79"/>
                <a:cs typeface="Varela Round" panose="00000500000000000000" pitchFamily="2" charset="-79"/>
              </a:rPr>
              <a:t>נושא השיעור: בין ששת לעשור- ממלחמת ששת הימים ועד מלחמת יום הכיפורים</a:t>
            </a:r>
          </a:p>
        </p:txBody>
      </p:sp>
    </p:spTree>
    <p:extLst>
      <p:ext uri="{BB962C8B-B14F-4D97-AF65-F5344CB8AC3E}">
        <p14:creationId xmlns:p14="http://schemas.microsoft.com/office/powerpoint/2010/main" val="255651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מלבן 3"/>
          <p:cNvSpPr/>
          <p:nvPr/>
        </p:nvSpPr>
        <p:spPr>
          <a:xfrm>
            <a:off x="1036300" y="14532"/>
            <a:ext cx="2786340" cy="646331"/>
          </a:xfrm>
          <a:prstGeom prst="rect">
            <a:avLst/>
          </a:prstGeom>
        </p:spPr>
        <p:txBody>
          <a:bodyPr wrap="none">
            <a:spAutoFit/>
          </a:bodyPr>
          <a:lstStyle/>
          <a:p>
            <a:pPr algn="l"/>
            <a:r>
              <a:rPr lang="he-IL" sz="3600" b="1" dirty="0">
                <a:solidFill>
                  <a:srgbClr val="00CC00"/>
                </a:solidFill>
                <a:latin typeface="Varela Round" panose="00000500000000000000" pitchFamily="2" charset="-79"/>
                <a:cs typeface="Varela Round" panose="00000500000000000000" pitchFamily="2" charset="-79"/>
              </a:rPr>
              <a:t>נושאי המפגש</a:t>
            </a:r>
            <a:endParaRPr lang="en-US" sz="3600" b="1" dirty="0">
              <a:solidFill>
                <a:srgbClr val="00CC00"/>
              </a:solidFill>
              <a:latin typeface="Varela Round" panose="00000500000000000000" pitchFamily="2" charset="-79"/>
              <a:cs typeface="Varela Round" panose="00000500000000000000" pitchFamily="2" charset="-79"/>
            </a:endParaRPr>
          </a:p>
        </p:txBody>
      </p:sp>
      <p:pic>
        <p:nvPicPr>
          <p:cNvPr id="37" name="תמונה 36" descr="http://upload.wikimedia.org/wikipedia/commons/d/dc/Flickr_-_Israel_Defense_Forces_-_Life_of_Lt._Gen._Yitzhak_Rabin,_7th_IDF_Chief_of_Staff_in_photos_(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300" y="660863"/>
            <a:ext cx="2742620" cy="3128177"/>
          </a:xfrm>
          <a:prstGeom prst="rect">
            <a:avLst/>
          </a:prstGeom>
          <a:noFill/>
          <a:ln>
            <a:noFill/>
          </a:ln>
        </p:spPr>
      </p:pic>
      <p:pic>
        <p:nvPicPr>
          <p:cNvPr id="38" name="תמונה 37" descr="http://upload.wikimedia.org/wikipedia/he/4/42/Six_day_war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993" y="660862"/>
            <a:ext cx="3081329" cy="1976049"/>
          </a:xfrm>
          <a:prstGeom prst="rect">
            <a:avLst/>
          </a:prstGeom>
          <a:noFill/>
          <a:ln>
            <a:noFill/>
          </a:ln>
        </p:spPr>
      </p:pic>
      <p:pic>
        <p:nvPicPr>
          <p:cNvPr id="39" name="מציין מיקום תוכן 6" descr="http://images1.ynet.co.il/PicServer2/20022007/1117129/RU0002218_wa.jpg"/>
          <p:cNvPicPr>
            <a:picLocks noGrp="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163117" y="660862"/>
            <a:ext cx="3304591" cy="3821146"/>
          </a:xfrm>
          <a:prstGeom prst="rect">
            <a:avLst/>
          </a:prstGeom>
          <a:noFill/>
          <a:ln>
            <a:noFill/>
          </a:ln>
        </p:spPr>
      </p:pic>
      <p:pic>
        <p:nvPicPr>
          <p:cNvPr id="40" name="תמונה 39" descr="http://www.iaf.org.il/Sip_Storage/FILES/6/216.jpg"/>
          <p:cNvPicPr/>
          <p:nvPr/>
        </p:nvPicPr>
        <p:blipFill>
          <a:blip r:embed="rId6">
            <a:extLst>
              <a:ext uri="{28A0092B-C50C-407E-A947-70E740481C1C}">
                <a14:useLocalDpi xmlns:a14="http://schemas.microsoft.com/office/drawing/2010/main" val="0"/>
              </a:ext>
            </a:extLst>
          </a:blip>
          <a:srcRect/>
          <a:stretch>
            <a:fillRect/>
          </a:stretch>
        </p:blipFill>
        <p:spPr bwMode="auto">
          <a:xfrm>
            <a:off x="3275857" y="2636911"/>
            <a:ext cx="3078889" cy="1845097"/>
          </a:xfrm>
          <a:prstGeom prst="rect">
            <a:avLst/>
          </a:prstGeom>
          <a:noFill/>
          <a:ln>
            <a:noFill/>
          </a:ln>
        </p:spPr>
      </p:pic>
      <p:pic>
        <p:nvPicPr>
          <p:cNvPr id="41" name="תמונה 40" descr="http://upload.wikimedia.org/wikipedia/commons/3/30/Israeli_Tanks_Cross_the_Suez_Canal_-_Flickr_-_Israel_Defense_Forces.jpg"/>
          <p:cNvPicPr/>
          <p:nvPr/>
        </p:nvPicPr>
        <p:blipFill>
          <a:blip r:embed="rId7">
            <a:extLst>
              <a:ext uri="{28A0092B-C50C-407E-A947-70E740481C1C}">
                <a14:useLocalDpi xmlns:a14="http://schemas.microsoft.com/office/drawing/2010/main" val="0"/>
              </a:ext>
            </a:extLst>
          </a:blip>
          <a:srcRect/>
          <a:stretch>
            <a:fillRect/>
          </a:stretch>
        </p:blipFill>
        <p:spPr bwMode="auto">
          <a:xfrm>
            <a:off x="6314322" y="3789040"/>
            <a:ext cx="2508325" cy="2091060"/>
          </a:xfrm>
          <a:prstGeom prst="rect">
            <a:avLst/>
          </a:prstGeom>
          <a:noFill/>
          <a:ln>
            <a:noFill/>
          </a:ln>
        </p:spPr>
      </p:pic>
      <p:pic>
        <p:nvPicPr>
          <p:cNvPr id="42" name="תמונה 41" descr="http://www.archives.mod.gov.il/pages/Exhibitions/agranat/agranat_newPic.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4550" y="4492277"/>
            <a:ext cx="3731939" cy="1387823"/>
          </a:xfrm>
          <a:prstGeom prst="rect">
            <a:avLst/>
          </a:prstGeom>
          <a:noFill/>
          <a:ln>
            <a:noFill/>
          </a:ln>
        </p:spPr>
      </p:pic>
      <p:pic>
        <p:nvPicPr>
          <p:cNvPr id="43" name="תמונה 42" descr="http://img.mako.co.il/2012/09/23/Copy_of_AviYaffe_illustration_c.jpg"/>
          <p:cNvPicPr/>
          <p:nvPr/>
        </p:nvPicPr>
        <p:blipFill>
          <a:blip r:embed="rId9">
            <a:extLst>
              <a:ext uri="{28A0092B-C50C-407E-A947-70E740481C1C}">
                <a14:useLocalDpi xmlns:a14="http://schemas.microsoft.com/office/drawing/2010/main" val="0"/>
              </a:ext>
            </a:extLst>
          </a:blip>
          <a:srcRect/>
          <a:stretch>
            <a:fillRect/>
          </a:stretch>
        </p:blipFill>
        <p:spPr bwMode="auto">
          <a:xfrm>
            <a:off x="163116" y="4492277"/>
            <a:ext cx="2471435" cy="1387823"/>
          </a:xfrm>
          <a:prstGeom prst="rect">
            <a:avLst/>
          </a:prstGeom>
          <a:noFill/>
          <a:ln>
            <a:noFill/>
          </a:ln>
        </p:spPr>
      </p:pic>
      <p:sp>
        <p:nvSpPr>
          <p:cNvPr id="44" name="TextBox 43"/>
          <p:cNvSpPr txBox="1"/>
          <p:nvPr/>
        </p:nvSpPr>
        <p:spPr>
          <a:xfrm>
            <a:off x="497962" y="1076022"/>
            <a:ext cx="8005113"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הרקע למלחמת ששת הימים</a:t>
            </a:r>
          </a:p>
        </p:txBody>
      </p:sp>
      <p:sp>
        <p:nvSpPr>
          <p:cNvPr id="45" name="TextBox 44"/>
          <p:cNvSpPr txBox="1"/>
          <p:nvPr/>
        </p:nvSpPr>
        <p:spPr>
          <a:xfrm>
            <a:off x="447675" y="2178531"/>
            <a:ext cx="8005113"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המלחמה ותוצאותיה</a:t>
            </a:r>
          </a:p>
        </p:txBody>
      </p:sp>
      <p:sp>
        <p:nvSpPr>
          <p:cNvPr id="46" name="TextBox 45"/>
          <p:cNvSpPr txBox="1"/>
          <p:nvPr/>
        </p:nvSpPr>
        <p:spPr>
          <a:xfrm>
            <a:off x="447674" y="3281040"/>
            <a:ext cx="8005113"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מלחמת ההתשה</a:t>
            </a:r>
          </a:p>
        </p:txBody>
      </p:sp>
      <p:sp>
        <p:nvSpPr>
          <p:cNvPr id="47" name="TextBox 46"/>
          <p:cNvSpPr txBox="1"/>
          <p:nvPr/>
        </p:nvSpPr>
        <p:spPr>
          <a:xfrm>
            <a:off x="447673" y="4492277"/>
            <a:ext cx="8005113" cy="830997"/>
          </a:xfrm>
          <a:prstGeom prst="rect">
            <a:avLst/>
          </a:prstGeom>
          <a:solidFill>
            <a:srgbClr val="99FF33"/>
          </a:solidFill>
          <a:ln w="57150">
            <a:solidFill>
              <a:schemeClr val="tx1"/>
            </a:solidFill>
          </a:ln>
        </p:spPr>
        <p:txBody>
          <a:bodyPr wrap="square" rtlCol="1">
            <a:spAutoFit/>
          </a:bodyPr>
          <a:lstStyle/>
          <a:p>
            <a:pPr algn="ctr"/>
            <a:r>
              <a:rPr lang="he-IL" sz="4800" dirty="0">
                <a:cs typeface="AmeraldLight" pitchFamily="2" charset="-79"/>
              </a:rPr>
              <a:t>מלחמת יום הכיפורים</a:t>
            </a:r>
          </a:p>
        </p:txBody>
      </p:sp>
    </p:spTree>
    <p:extLst>
      <p:ext uri="{BB962C8B-B14F-4D97-AF65-F5344CB8AC3E}">
        <p14:creationId xmlns:p14="http://schemas.microsoft.com/office/powerpoint/2010/main" val="30019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10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10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10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animBg="1"/>
      <p:bldP spid="45" grpId="0" animBg="1"/>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לבן מעוגל 2"/>
          <p:cNvSpPr/>
          <p:nvPr/>
        </p:nvSpPr>
        <p:spPr>
          <a:xfrm>
            <a:off x="2610153" y="493816"/>
            <a:ext cx="6490638" cy="4084750"/>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a:solidFill>
                  <a:srgbClr val="00CC00"/>
                </a:solidFill>
                <a:latin typeface="Varela Round" panose="00000500000000000000" pitchFamily="2" charset="-79"/>
                <a:cs typeface="Varela Round" panose="00000500000000000000" pitchFamily="2" charset="-79"/>
              </a:rPr>
              <a:t>מלחמת ששת הימים</a:t>
            </a:r>
            <a:endParaRPr lang="en-US" sz="48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17" name="Picture 2" descr="http://uri.mitkadem.co.il/blog/google-adwords-map-israel-209x464.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512" y="609228"/>
            <a:ext cx="2388865" cy="5248774"/>
          </a:xfrm>
          <a:prstGeom prst="rect">
            <a:avLst/>
          </a:prstGeom>
          <a:noFill/>
          <a:extLst>
            <a:ext uri="{909E8E84-426E-40DD-AFC4-6F175D3DCCD1}">
              <a14:hiddenFill xmlns:a14="http://schemas.microsoft.com/office/drawing/2010/main">
                <a:solidFill>
                  <a:srgbClr val="FFFFFF"/>
                </a:solidFill>
              </a14:hiddenFill>
            </a:ext>
          </a:extLst>
        </p:spPr>
      </p:pic>
      <p:sp>
        <p:nvSpPr>
          <p:cNvPr id="18" name="חץ שמאלה 17"/>
          <p:cNvSpPr/>
          <p:nvPr/>
        </p:nvSpPr>
        <p:spPr>
          <a:xfrm>
            <a:off x="6726683" y="702911"/>
            <a:ext cx="978408" cy="484632"/>
          </a:xfrm>
          <a:prstGeom prst="leftArrow">
            <a:avLst/>
          </a:prstGeom>
          <a:solidFill>
            <a:srgbClr val="99FF3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9" name="TextBox 18"/>
          <p:cNvSpPr txBox="1"/>
          <p:nvPr/>
        </p:nvSpPr>
        <p:spPr>
          <a:xfrm>
            <a:off x="2771800" y="683617"/>
            <a:ext cx="3793236" cy="523220"/>
          </a:xfrm>
          <a:prstGeom prst="rect">
            <a:avLst/>
          </a:prstGeom>
          <a:solidFill>
            <a:srgbClr val="99FF33"/>
          </a:solidFill>
          <a:effectLst/>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מיתון כלכלי</a:t>
            </a:r>
          </a:p>
        </p:txBody>
      </p:sp>
      <p:sp>
        <p:nvSpPr>
          <p:cNvPr id="20" name="חץ שמאלה 19"/>
          <p:cNvSpPr/>
          <p:nvPr/>
        </p:nvSpPr>
        <p:spPr>
          <a:xfrm>
            <a:off x="6732240" y="1718196"/>
            <a:ext cx="978408" cy="484632"/>
          </a:xfrm>
          <a:prstGeom prst="leftArrow">
            <a:avLst/>
          </a:prstGeom>
          <a:solidFill>
            <a:srgbClr val="99FF3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1" name="חץ שמאלה 20"/>
          <p:cNvSpPr/>
          <p:nvPr/>
        </p:nvSpPr>
        <p:spPr>
          <a:xfrm>
            <a:off x="6734028" y="2841030"/>
            <a:ext cx="978408" cy="484632"/>
          </a:xfrm>
          <a:prstGeom prst="leftArrow">
            <a:avLst/>
          </a:prstGeom>
          <a:solidFill>
            <a:srgbClr val="99FF3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2" name="TextBox 21"/>
          <p:cNvSpPr txBox="1"/>
          <p:nvPr/>
        </p:nvSpPr>
        <p:spPr>
          <a:xfrm>
            <a:off x="2771800" y="1690110"/>
            <a:ext cx="3782915" cy="523220"/>
          </a:xfrm>
          <a:prstGeom prst="rect">
            <a:avLst/>
          </a:prstGeom>
          <a:solidFill>
            <a:srgbClr val="99FF33"/>
          </a:solidFill>
          <a:effectLst/>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גבולות צרים ומסוכנים</a:t>
            </a:r>
          </a:p>
        </p:txBody>
      </p:sp>
      <p:sp>
        <p:nvSpPr>
          <p:cNvPr id="23" name="TextBox 22"/>
          <p:cNvSpPr txBox="1"/>
          <p:nvPr/>
        </p:nvSpPr>
        <p:spPr>
          <a:xfrm>
            <a:off x="2771799" y="2754250"/>
            <a:ext cx="3782915" cy="523220"/>
          </a:xfrm>
          <a:prstGeom prst="rect">
            <a:avLst/>
          </a:prstGeom>
          <a:solidFill>
            <a:srgbClr val="99FF33"/>
          </a:solidFill>
          <a:effectLst/>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מאבק נגד הטיית הירדן</a:t>
            </a:r>
          </a:p>
        </p:txBody>
      </p:sp>
      <p:sp>
        <p:nvSpPr>
          <p:cNvPr id="24" name="TextBox 23"/>
          <p:cNvSpPr txBox="1"/>
          <p:nvPr/>
        </p:nvSpPr>
        <p:spPr>
          <a:xfrm>
            <a:off x="2771799" y="3878526"/>
            <a:ext cx="3793237" cy="523220"/>
          </a:xfrm>
          <a:prstGeom prst="rect">
            <a:avLst/>
          </a:prstGeom>
          <a:solidFill>
            <a:srgbClr val="99FF33"/>
          </a:solidFill>
          <a:effectLst/>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מנהיגות מתונה</a:t>
            </a:r>
          </a:p>
        </p:txBody>
      </p:sp>
      <p:sp>
        <p:nvSpPr>
          <p:cNvPr id="25" name="חץ שמאלה 24"/>
          <p:cNvSpPr/>
          <p:nvPr/>
        </p:nvSpPr>
        <p:spPr>
          <a:xfrm>
            <a:off x="6738584" y="3928874"/>
            <a:ext cx="978408" cy="484632"/>
          </a:xfrm>
          <a:prstGeom prst="leftArrow">
            <a:avLst/>
          </a:prstGeom>
          <a:solidFill>
            <a:srgbClr val="99FF3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27" name="מציין מיקום תוכן 15"/>
          <p:cNvSpPr txBox="1">
            <a:spLocks/>
          </p:cNvSpPr>
          <p:nvPr/>
        </p:nvSpPr>
        <p:spPr>
          <a:xfrm rot="16200000">
            <a:off x="6535671" y="2130788"/>
            <a:ext cx="3816426" cy="830997"/>
          </a:xfrm>
          <a:prstGeom prst="rect">
            <a:avLst/>
          </a:prstGeom>
          <a:solidFill>
            <a:srgbClr val="99FF33"/>
          </a:solidFill>
          <a:effectLst/>
          <a:scene3d>
            <a:camera prst="orthographicFront"/>
            <a:lightRig rig="threePt" dir="t"/>
          </a:scene3d>
          <a:sp3d>
            <a:bevelT prst="angle"/>
          </a:sp3d>
        </p:spPr>
        <p:txBody>
          <a:bodyPr vert="horz" wrap="square" lIns="91440" tIns="45720" rIns="91440" bIns="45720" rtlCol="1">
            <a:sp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800" b="1" i="0" u="none" strike="noStrike" kern="1200" cap="none" spc="0" normalizeH="0" baseline="0" noProof="0" dirty="0">
                <a:ln>
                  <a:noFill/>
                </a:ln>
                <a:solidFill>
                  <a:schemeClr val="tx1"/>
                </a:solidFill>
                <a:effectLst/>
                <a:uLnTx/>
                <a:uFillTx/>
                <a:latin typeface="Varela Round" panose="00000500000000000000" pitchFamily="2" charset="-79"/>
                <a:cs typeface="Varela Round" panose="00000500000000000000" pitchFamily="2" charset="-79"/>
              </a:rPr>
              <a:t>רקע-ישראל</a:t>
            </a:r>
          </a:p>
        </p:txBody>
      </p:sp>
      <p:pic>
        <p:nvPicPr>
          <p:cNvPr id="28" name="Picture 4" descr="http://main.knesset.gov.il/About/Lexicon/PublishingImages/eshkol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1071" y="4578566"/>
            <a:ext cx="948312" cy="13547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lib.cet.ac.il/storage/items/12300_12399/0000012398/12398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193" y="4606023"/>
            <a:ext cx="1057367" cy="1336587"/>
          </a:xfrm>
          <a:prstGeom prst="rect">
            <a:avLst/>
          </a:prstGeom>
          <a:noFill/>
          <a:extLst>
            <a:ext uri="{909E8E84-426E-40DD-AFC4-6F175D3DCCD1}">
              <a14:hiddenFill xmlns:a14="http://schemas.microsoft.com/office/drawing/2010/main">
                <a:solidFill>
                  <a:srgbClr val="FFFFFF"/>
                </a:solidFill>
              </a14:hiddenFill>
            </a:ext>
          </a:extLst>
        </p:spPr>
      </p:pic>
      <p:pic>
        <p:nvPicPr>
          <p:cNvPr id="30" name="תמונה 29" descr="http://main.knesset.gov.il/About/Lexicon/PublishingImages/begin_menahem.jpg"/>
          <p:cNvPicPr/>
          <p:nvPr/>
        </p:nvPicPr>
        <p:blipFill>
          <a:blip r:embed="rId6">
            <a:extLst>
              <a:ext uri="{28A0092B-C50C-407E-A947-70E740481C1C}">
                <a14:useLocalDpi xmlns:a14="http://schemas.microsoft.com/office/drawing/2010/main" val="0"/>
              </a:ext>
            </a:extLst>
          </a:blip>
          <a:srcRect/>
          <a:stretch>
            <a:fillRect/>
          </a:stretch>
        </p:blipFill>
        <p:spPr bwMode="auto">
          <a:xfrm>
            <a:off x="5508104" y="4599634"/>
            <a:ext cx="897115" cy="1333664"/>
          </a:xfrm>
          <a:prstGeom prst="rect">
            <a:avLst/>
          </a:prstGeom>
          <a:noFill/>
          <a:ln>
            <a:noFill/>
          </a:ln>
        </p:spPr>
      </p:pic>
      <p:pic>
        <p:nvPicPr>
          <p:cNvPr id="31" name="תמונה 30" descr="http://upload.wikimedia.org/wikipedia/commons/thumb/e/e6/Rabin_Northern_Command1957.jpg/250px-Rabin_Northern_Command1957.jpg"/>
          <p:cNvPicPr/>
          <p:nvPr/>
        </p:nvPicPr>
        <p:blipFill rotWithShape="1">
          <a:blip r:embed="rId7">
            <a:extLst>
              <a:ext uri="{28A0092B-C50C-407E-A947-70E740481C1C}">
                <a14:useLocalDpi xmlns:a14="http://schemas.microsoft.com/office/drawing/2010/main" val="0"/>
              </a:ext>
            </a:extLst>
          </a:blip>
          <a:srcRect t="14905"/>
          <a:stretch/>
        </p:blipFill>
        <p:spPr bwMode="auto">
          <a:xfrm>
            <a:off x="4409857" y="4599634"/>
            <a:ext cx="902022" cy="1333664"/>
          </a:xfrm>
          <a:prstGeom prst="rect">
            <a:avLst/>
          </a:prstGeom>
          <a:noFill/>
          <a:ln>
            <a:noFill/>
          </a:ln>
          <a:extLst>
            <a:ext uri="{53640926-AAD7-44D8-BBD7-CCE9431645EC}">
              <a14:shadowObscured xmlns:a14="http://schemas.microsoft.com/office/drawing/2010/main"/>
            </a:ext>
          </a:extLst>
        </p:spPr>
      </p:pic>
      <p:pic>
        <p:nvPicPr>
          <p:cNvPr id="32" name="תמונה 31" descr="http://www.iaf.org.il/Sip_Storage/FILES/5/20255.jpg"/>
          <p:cNvPicPr/>
          <p:nvPr/>
        </p:nvPicPr>
        <p:blipFill rotWithShape="1">
          <a:blip r:embed="rId8" cstate="print">
            <a:extLst>
              <a:ext uri="{28A0092B-C50C-407E-A947-70E740481C1C}">
                <a14:useLocalDpi xmlns:a14="http://schemas.microsoft.com/office/drawing/2010/main" val="0"/>
              </a:ext>
            </a:extLst>
          </a:blip>
          <a:srcRect t="9030"/>
          <a:stretch/>
        </p:blipFill>
        <p:spPr bwMode="auto">
          <a:xfrm>
            <a:off x="2904005" y="4606023"/>
            <a:ext cx="1311338" cy="13431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62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1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1000"/>
                                        <p:tgtEl>
                                          <p:spTgt spid="32"/>
                                        </p:tgtEl>
                                      </p:cBhvr>
                                    </p:animEffect>
                                    <p:anim calcmode="lin" valueType="num">
                                      <p:cBhvr>
                                        <p:cTn id="95" dur="1000" fill="hold"/>
                                        <p:tgtEl>
                                          <p:spTgt spid="32"/>
                                        </p:tgtEl>
                                        <p:attrNameLst>
                                          <p:attrName>ppt_x</p:attrName>
                                        </p:attrNameLst>
                                      </p:cBhvr>
                                      <p:tavLst>
                                        <p:tav tm="0">
                                          <p:val>
                                            <p:strVal val="#ppt_x"/>
                                          </p:val>
                                        </p:tav>
                                        <p:tav tm="100000">
                                          <p:val>
                                            <p:strVal val="#ppt_x"/>
                                          </p:val>
                                        </p:tav>
                                      </p:tavLst>
                                    </p:anim>
                                    <p:anim calcmode="lin" valueType="num">
                                      <p:cBhvr>
                                        <p:cTn id="9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18" grpId="0" animBg="1"/>
      <p:bldP spid="19" grpId="0" animBg="1"/>
      <p:bldP spid="20" grpId="0" animBg="1"/>
      <p:bldP spid="21" grpId="0" animBg="1"/>
      <p:bldP spid="22" grpId="0" animBg="1"/>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2464088" y="666130"/>
            <a:ext cx="6746414" cy="5056459"/>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a:solidFill>
                  <a:srgbClr val="00CC00"/>
                </a:solidFill>
                <a:latin typeface="Varela Round" panose="00000500000000000000" pitchFamily="2" charset="-79"/>
                <a:cs typeface="Varela Round" panose="00000500000000000000" pitchFamily="2" charset="-79"/>
              </a:rPr>
              <a:t>מלחמת ששת הימים</a:t>
            </a:r>
            <a:endParaRPr lang="en-US" sz="48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3" name="חץ שמאלה 32"/>
          <p:cNvSpPr/>
          <p:nvPr/>
        </p:nvSpPr>
        <p:spPr>
          <a:xfrm>
            <a:off x="6726683" y="958071"/>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4" name="TextBox 33"/>
          <p:cNvSpPr txBox="1"/>
          <p:nvPr/>
        </p:nvSpPr>
        <p:spPr>
          <a:xfrm>
            <a:off x="2787384" y="857286"/>
            <a:ext cx="3793236"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מצרים שואפת למנהיגות</a:t>
            </a:r>
          </a:p>
        </p:txBody>
      </p:sp>
      <p:sp>
        <p:nvSpPr>
          <p:cNvPr id="35" name="חץ שמאלה 34"/>
          <p:cNvSpPr/>
          <p:nvPr/>
        </p:nvSpPr>
        <p:spPr>
          <a:xfrm>
            <a:off x="6726683" y="175307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6" name="חץ שמאלה 35"/>
          <p:cNvSpPr/>
          <p:nvPr/>
        </p:nvSpPr>
        <p:spPr>
          <a:xfrm>
            <a:off x="6734028" y="2663230"/>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37" name="TextBox 36"/>
          <p:cNvSpPr txBox="1"/>
          <p:nvPr/>
        </p:nvSpPr>
        <p:spPr>
          <a:xfrm>
            <a:off x="2758162" y="1706655"/>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הפיכות בסוריה</a:t>
            </a:r>
          </a:p>
        </p:txBody>
      </p:sp>
      <p:sp>
        <p:nvSpPr>
          <p:cNvPr id="38" name="TextBox 37"/>
          <p:cNvSpPr txBox="1"/>
          <p:nvPr/>
        </p:nvSpPr>
        <p:spPr>
          <a:xfrm>
            <a:off x="2742575" y="2648880"/>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התקרבות לבריה"מ</a:t>
            </a:r>
          </a:p>
        </p:txBody>
      </p:sp>
      <p:sp>
        <p:nvSpPr>
          <p:cNvPr id="39" name="TextBox 38"/>
          <p:cNvSpPr txBox="1"/>
          <p:nvPr/>
        </p:nvSpPr>
        <p:spPr>
          <a:xfrm>
            <a:off x="2744312" y="364059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הקמת אש"פ</a:t>
            </a:r>
          </a:p>
        </p:txBody>
      </p:sp>
      <p:sp>
        <p:nvSpPr>
          <p:cNvPr id="40" name="חץ שמאלה 39"/>
          <p:cNvSpPr/>
          <p:nvPr/>
        </p:nvSpPr>
        <p:spPr>
          <a:xfrm>
            <a:off x="6734028" y="36596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41" name="מציין מיקום תוכן 15"/>
          <p:cNvSpPr txBox="1">
            <a:spLocks/>
          </p:cNvSpPr>
          <p:nvPr/>
        </p:nvSpPr>
        <p:spPr>
          <a:xfrm rot="16200000">
            <a:off x="6161001" y="2695472"/>
            <a:ext cx="4570798" cy="830997"/>
          </a:xfrm>
          <a:prstGeom prst="rect">
            <a:avLst/>
          </a:prstGeom>
          <a:solidFill>
            <a:srgbClr val="99FF33"/>
          </a:solidFill>
          <a:scene3d>
            <a:camera prst="orthographicFront"/>
            <a:lightRig rig="threePt" dir="t"/>
          </a:scene3d>
          <a:sp3d>
            <a:bevelT prst="angle"/>
          </a:sp3d>
        </p:spPr>
        <p:txBody>
          <a:bodyPr vert="horz" wrap="square" lIns="91440" tIns="45720" rIns="91440" bIns="45720" rtlCol="1">
            <a:sp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800" b="1" i="0" u="none" strike="noStrike" kern="1200" cap="none" spc="0" normalizeH="0" baseline="0" noProof="0" dirty="0">
                <a:ln>
                  <a:noFill/>
                </a:ln>
                <a:solidFill>
                  <a:schemeClr val="tx1"/>
                </a:solidFill>
                <a:effectLst/>
                <a:uLnTx/>
                <a:uFillTx/>
                <a:latin typeface="Varela Round" panose="00000500000000000000" pitchFamily="2" charset="-79"/>
                <a:cs typeface="Varela Round" panose="00000500000000000000" pitchFamily="2" charset="-79"/>
              </a:rPr>
              <a:t>רקע-ארצות ערב</a:t>
            </a:r>
          </a:p>
        </p:txBody>
      </p:sp>
      <p:sp>
        <p:nvSpPr>
          <p:cNvPr id="42" name="TextBox 41"/>
          <p:cNvSpPr txBox="1"/>
          <p:nvPr/>
        </p:nvSpPr>
        <p:spPr>
          <a:xfrm>
            <a:off x="2753002" y="463674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הסתה נגד ישראל</a:t>
            </a:r>
          </a:p>
        </p:txBody>
      </p:sp>
      <p:sp>
        <p:nvSpPr>
          <p:cNvPr id="43" name="חץ שמאלה 42"/>
          <p:cNvSpPr/>
          <p:nvPr/>
        </p:nvSpPr>
        <p:spPr>
          <a:xfrm>
            <a:off x="6734028" y="4656034"/>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pic>
        <p:nvPicPr>
          <p:cNvPr id="44" name="Picture 2" descr="http://www.202.org.il/Pictures/kadesh/nedini/nas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66130"/>
            <a:ext cx="2006888" cy="2736665"/>
          </a:xfrm>
          <a:prstGeom prst="rect">
            <a:avLst/>
          </a:prstGeom>
          <a:noFill/>
          <a:extLst>
            <a:ext uri="{909E8E84-426E-40DD-AFC4-6F175D3DCCD1}">
              <a14:hiddenFill xmlns:a14="http://schemas.microsoft.com/office/drawing/2010/main">
                <a:solidFill>
                  <a:srgbClr val="FFFFFF"/>
                </a:solidFill>
              </a14:hiddenFill>
            </a:ext>
          </a:extLst>
        </p:spPr>
      </p:pic>
      <p:pic>
        <p:nvPicPr>
          <p:cNvPr id="45" name="מציין מיקום תוכן 25" descr="http://upload.wikimedia.org/wikipedia/commons/6/60/Hussien_1960.jpg"/>
          <p:cNvPicPr>
            <a:picLocks noGrp="1"/>
          </p:cNvPicPr>
          <p:nvPr>
            <p:ph idx="4294967295"/>
          </p:nvPr>
        </p:nvPicPr>
        <p:blipFill rotWithShape="1">
          <a:blip r:embed="rId4">
            <a:extLst>
              <a:ext uri="{28A0092B-C50C-407E-A947-70E740481C1C}">
                <a14:useLocalDpi xmlns:a14="http://schemas.microsoft.com/office/drawing/2010/main" val="0"/>
              </a:ext>
            </a:extLst>
          </a:blip>
          <a:srcRect l="6341" r="54146" b="22449"/>
          <a:stretch/>
        </p:blipFill>
        <p:spPr bwMode="auto">
          <a:xfrm>
            <a:off x="457200" y="3550890"/>
            <a:ext cx="1979851" cy="21716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9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1000"/>
                                        <p:tgtEl>
                                          <p:spTgt spid="4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a:solidFill>
                  <a:srgbClr val="00CC00"/>
                </a:solidFill>
                <a:latin typeface="Varela Round" panose="00000500000000000000" pitchFamily="2" charset="-79"/>
                <a:cs typeface="Varela Round" panose="00000500000000000000" pitchFamily="2" charset="-79"/>
              </a:rPr>
              <a:t>מהלך מלחמת ששת הימים</a:t>
            </a:r>
            <a:endParaRPr lang="en-US" sz="48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pic>
        <p:nvPicPr>
          <p:cNvPr id="19" name="תמונה 18" descr="מלחמת ששת הימים – ויקיפדיה"/>
          <p:cNvPicPr/>
          <p:nvPr/>
        </p:nvPicPr>
        <p:blipFill>
          <a:blip r:embed="rId3">
            <a:extLst>
              <a:ext uri="{28A0092B-C50C-407E-A947-70E740481C1C}">
                <a14:useLocalDpi xmlns:a14="http://schemas.microsoft.com/office/drawing/2010/main" val="0"/>
              </a:ext>
            </a:extLst>
          </a:blip>
          <a:srcRect/>
          <a:stretch>
            <a:fillRect/>
          </a:stretch>
        </p:blipFill>
        <p:spPr bwMode="auto">
          <a:xfrm>
            <a:off x="447676" y="1004888"/>
            <a:ext cx="3108324" cy="4659311"/>
          </a:xfrm>
          <a:prstGeom prst="rect">
            <a:avLst/>
          </a:prstGeom>
          <a:noFill/>
          <a:ln>
            <a:noFill/>
          </a:ln>
        </p:spPr>
      </p:pic>
      <p:pic>
        <p:nvPicPr>
          <p:cNvPr id="20" name="תמונה 19" descr="החזית הסורית במלחמת ששת הימים – ויקיפדיה"/>
          <p:cNvPicPr/>
          <p:nvPr/>
        </p:nvPicPr>
        <p:blipFill>
          <a:blip r:embed="rId4">
            <a:extLst>
              <a:ext uri="{28A0092B-C50C-407E-A947-70E740481C1C}">
                <a14:useLocalDpi xmlns:a14="http://schemas.microsoft.com/office/drawing/2010/main" val="0"/>
              </a:ext>
            </a:extLst>
          </a:blip>
          <a:srcRect/>
          <a:stretch>
            <a:fillRect/>
          </a:stretch>
        </p:blipFill>
        <p:spPr bwMode="auto">
          <a:xfrm>
            <a:off x="3571062" y="1055687"/>
            <a:ext cx="2944037" cy="4557712"/>
          </a:xfrm>
          <a:prstGeom prst="rect">
            <a:avLst/>
          </a:prstGeom>
          <a:noFill/>
          <a:ln>
            <a:noFill/>
          </a:ln>
        </p:spPr>
      </p:pic>
      <p:pic>
        <p:nvPicPr>
          <p:cNvPr id="21" name="תמונה 20" descr="מלחמת ששת הימים - מהלכים עיקריים : החזית הירדנית"/>
          <p:cNvPicPr/>
          <p:nvPr/>
        </p:nvPicPr>
        <p:blipFill>
          <a:blip r:embed="rId5">
            <a:extLst>
              <a:ext uri="{28A0092B-C50C-407E-A947-70E740481C1C}">
                <a14:useLocalDpi xmlns:a14="http://schemas.microsoft.com/office/drawing/2010/main" val="0"/>
              </a:ext>
            </a:extLst>
          </a:blip>
          <a:srcRect/>
          <a:stretch>
            <a:fillRect/>
          </a:stretch>
        </p:blipFill>
        <p:spPr bwMode="auto">
          <a:xfrm>
            <a:off x="6530161" y="1055687"/>
            <a:ext cx="2537585" cy="4515894"/>
          </a:xfrm>
          <a:prstGeom prst="rect">
            <a:avLst/>
          </a:prstGeom>
          <a:noFill/>
          <a:ln>
            <a:noFill/>
          </a:ln>
        </p:spPr>
      </p:pic>
    </p:spTree>
    <p:extLst>
      <p:ext uri="{BB962C8B-B14F-4D97-AF65-F5344CB8AC3E}">
        <p14:creationId xmlns:p14="http://schemas.microsoft.com/office/powerpoint/2010/main" val="7254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63118" y="666130"/>
            <a:ext cx="9047384" cy="5056459"/>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433726"/>
          </a:xfrm>
          <a:prstGeom prst="rect">
            <a:avLst/>
          </a:prstGeom>
          <a:noFill/>
        </p:spPr>
        <p:txBody>
          <a:bodyPr wrap="square" rtlCol="1">
            <a:spAutoFit/>
          </a:bodyPr>
          <a:lstStyle/>
          <a:p>
            <a:pPr algn="l"/>
            <a:r>
              <a:rPr lang="he-IL" sz="4000" b="1" dirty="0">
                <a:solidFill>
                  <a:srgbClr val="00CC00"/>
                </a:solidFill>
                <a:latin typeface="Varela Round" panose="00000500000000000000" pitchFamily="2" charset="-79"/>
                <a:cs typeface="Varela Round" panose="00000500000000000000" pitchFamily="2" charset="-79"/>
              </a:rPr>
              <a:t>נקודות ציון במהלך מלחמת ששת הימים</a:t>
            </a:r>
            <a:endParaRPr lang="en-US" sz="40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4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19" name="TextBox 18"/>
          <p:cNvSpPr txBox="1"/>
          <p:nvPr/>
        </p:nvSpPr>
        <p:spPr>
          <a:xfrm>
            <a:off x="3777009" y="640285"/>
            <a:ext cx="1589981" cy="830997"/>
          </a:xfrm>
          <a:prstGeom prst="rect">
            <a:avLst/>
          </a:prstGeom>
          <a:solidFill>
            <a:srgbClr val="99FF33"/>
          </a:solidFill>
        </p:spPr>
        <p:txBody>
          <a:bodyPr wrap="square" rtlCol="1">
            <a:spAutoFit/>
          </a:bodyPr>
          <a:lstStyle/>
          <a:p>
            <a:pPr algn="ctr"/>
            <a:r>
              <a:rPr lang="he-IL" sz="2400" b="1" dirty="0">
                <a:cs typeface="AmeraldLight" pitchFamily="2" charset="-79"/>
              </a:rPr>
              <a:t>תקופת ההמתנה</a:t>
            </a:r>
          </a:p>
        </p:txBody>
      </p:sp>
      <p:sp>
        <p:nvSpPr>
          <p:cNvPr id="20" name="TextBox 19"/>
          <p:cNvSpPr txBox="1"/>
          <p:nvPr/>
        </p:nvSpPr>
        <p:spPr>
          <a:xfrm>
            <a:off x="7096819" y="1953788"/>
            <a:ext cx="1589981" cy="461665"/>
          </a:xfrm>
          <a:prstGeom prst="rect">
            <a:avLst/>
          </a:prstGeom>
          <a:solidFill>
            <a:srgbClr val="99FF33"/>
          </a:solidFill>
        </p:spPr>
        <p:txBody>
          <a:bodyPr wrap="square" rtlCol="1">
            <a:spAutoFit/>
          </a:bodyPr>
          <a:lstStyle/>
          <a:p>
            <a:pPr algn="ctr"/>
            <a:r>
              <a:rPr lang="he-IL" sz="2400" b="1" dirty="0">
                <a:cs typeface="AmeraldLight" pitchFamily="2" charset="-79"/>
              </a:rPr>
              <a:t>מבצע מוקד</a:t>
            </a:r>
          </a:p>
        </p:txBody>
      </p:sp>
      <p:sp>
        <p:nvSpPr>
          <p:cNvPr id="21" name="TextBox 20"/>
          <p:cNvSpPr txBox="1"/>
          <p:nvPr/>
        </p:nvSpPr>
        <p:spPr>
          <a:xfrm>
            <a:off x="4860032" y="1945426"/>
            <a:ext cx="1589981" cy="461665"/>
          </a:xfrm>
          <a:prstGeom prst="rect">
            <a:avLst/>
          </a:prstGeom>
          <a:solidFill>
            <a:srgbClr val="99FF33"/>
          </a:solidFill>
        </p:spPr>
        <p:txBody>
          <a:bodyPr wrap="square" rtlCol="1">
            <a:spAutoFit/>
          </a:bodyPr>
          <a:lstStyle/>
          <a:p>
            <a:pPr algn="ctr"/>
            <a:r>
              <a:rPr lang="he-IL" sz="2400" b="1" dirty="0">
                <a:cs typeface="AmeraldLight" pitchFamily="2" charset="-79"/>
              </a:rPr>
              <a:t>כיבוש סיני</a:t>
            </a:r>
          </a:p>
        </p:txBody>
      </p:sp>
      <p:sp>
        <p:nvSpPr>
          <p:cNvPr id="22" name="TextBox 21"/>
          <p:cNvSpPr txBox="1"/>
          <p:nvPr/>
        </p:nvSpPr>
        <p:spPr>
          <a:xfrm>
            <a:off x="1392038" y="1909186"/>
            <a:ext cx="1589981" cy="461665"/>
          </a:xfrm>
          <a:prstGeom prst="rect">
            <a:avLst/>
          </a:prstGeom>
          <a:solidFill>
            <a:srgbClr val="99FF33"/>
          </a:solidFill>
        </p:spPr>
        <p:txBody>
          <a:bodyPr wrap="square" rtlCol="1">
            <a:spAutoFit/>
          </a:bodyPr>
          <a:lstStyle/>
          <a:p>
            <a:pPr algn="ctr"/>
            <a:r>
              <a:rPr lang="he-IL" sz="2400" b="1" dirty="0">
                <a:cs typeface="AmeraldLight" pitchFamily="2" charset="-79"/>
              </a:rPr>
              <a:t>לחימה בירדן</a:t>
            </a:r>
          </a:p>
        </p:txBody>
      </p:sp>
      <p:sp>
        <p:nvSpPr>
          <p:cNvPr id="23" name="TextBox 22"/>
          <p:cNvSpPr txBox="1"/>
          <p:nvPr/>
        </p:nvSpPr>
        <p:spPr>
          <a:xfrm>
            <a:off x="315206" y="2800224"/>
            <a:ext cx="1589981" cy="830997"/>
          </a:xfrm>
          <a:prstGeom prst="rect">
            <a:avLst/>
          </a:prstGeom>
          <a:solidFill>
            <a:srgbClr val="99FF33"/>
          </a:solidFill>
        </p:spPr>
        <p:txBody>
          <a:bodyPr wrap="square" rtlCol="1">
            <a:spAutoFit/>
          </a:bodyPr>
          <a:lstStyle/>
          <a:p>
            <a:pPr algn="ctr"/>
            <a:r>
              <a:rPr lang="he-IL" sz="2400" b="1" dirty="0">
                <a:cs typeface="AmeraldLight" pitchFamily="2" charset="-79"/>
              </a:rPr>
              <a:t>גבעת התחמושת</a:t>
            </a:r>
          </a:p>
        </p:txBody>
      </p:sp>
      <p:sp>
        <p:nvSpPr>
          <p:cNvPr id="24" name="TextBox 23"/>
          <p:cNvSpPr txBox="1"/>
          <p:nvPr/>
        </p:nvSpPr>
        <p:spPr>
          <a:xfrm>
            <a:off x="298538" y="4307301"/>
            <a:ext cx="1589981" cy="830997"/>
          </a:xfrm>
          <a:prstGeom prst="rect">
            <a:avLst/>
          </a:prstGeom>
          <a:solidFill>
            <a:srgbClr val="99FF33"/>
          </a:solidFill>
        </p:spPr>
        <p:txBody>
          <a:bodyPr wrap="square" rtlCol="1">
            <a:spAutoFit/>
          </a:bodyPr>
          <a:lstStyle/>
          <a:p>
            <a:pPr algn="ctr"/>
            <a:r>
              <a:rPr lang="he-IL" sz="2400" b="1" dirty="0">
                <a:cs typeface="AmeraldLight" pitchFamily="2" charset="-79"/>
              </a:rPr>
              <a:t>שחרור הכותל</a:t>
            </a:r>
          </a:p>
        </p:txBody>
      </p:sp>
      <p:sp>
        <p:nvSpPr>
          <p:cNvPr id="25" name="TextBox 24"/>
          <p:cNvSpPr txBox="1"/>
          <p:nvPr/>
        </p:nvSpPr>
        <p:spPr>
          <a:xfrm>
            <a:off x="3774156" y="3509764"/>
            <a:ext cx="1589981" cy="830997"/>
          </a:xfrm>
          <a:prstGeom prst="rect">
            <a:avLst/>
          </a:prstGeom>
          <a:solidFill>
            <a:srgbClr val="99FF33"/>
          </a:solidFill>
        </p:spPr>
        <p:txBody>
          <a:bodyPr wrap="square" rtlCol="1">
            <a:spAutoFit/>
          </a:bodyPr>
          <a:lstStyle/>
          <a:p>
            <a:pPr algn="ctr"/>
            <a:r>
              <a:rPr lang="he-IL" sz="2400" b="1" dirty="0">
                <a:cs typeface="AmeraldLight" pitchFamily="2" charset="-79"/>
              </a:rPr>
              <a:t>שחרור </a:t>
            </a:r>
            <a:r>
              <a:rPr lang="he-IL" sz="2400" b="1" dirty="0" err="1">
                <a:cs typeface="AmeraldLight" pitchFamily="2" charset="-79"/>
              </a:rPr>
              <a:t>רמה"ג</a:t>
            </a:r>
            <a:endParaRPr lang="he-IL" sz="2400" b="1" dirty="0">
              <a:cs typeface="AmeraldLight" pitchFamily="2" charset="-79"/>
            </a:endParaRPr>
          </a:p>
        </p:txBody>
      </p:sp>
      <p:sp>
        <p:nvSpPr>
          <p:cNvPr id="27" name="TextBox 26"/>
          <p:cNvSpPr txBox="1"/>
          <p:nvPr/>
        </p:nvSpPr>
        <p:spPr>
          <a:xfrm>
            <a:off x="3650226" y="4942295"/>
            <a:ext cx="1589981" cy="830997"/>
          </a:xfrm>
          <a:prstGeom prst="rect">
            <a:avLst/>
          </a:prstGeom>
          <a:solidFill>
            <a:srgbClr val="99FF33"/>
          </a:solidFill>
        </p:spPr>
        <p:txBody>
          <a:bodyPr wrap="square" rtlCol="1">
            <a:spAutoFit/>
          </a:bodyPr>
          <a:lstStyle/>
          <a:p>
            <a:pPr algn="ctr"/>
            <a:r>
              <a:rPr lang="he-IL" sz="2400" b="1" dirty="0">
                <a:cs typeface="AmeraldLight" pitchFamily="2" charset="-79"/>
              </a:rPr>
              <a:t>האופוריה שאחרי</a:t>
            </a:r>
          </a:p>
        </p:txBody>
      </p:sp>
      <p:sp>
        <p:nvSpPr>
          <p:cNvPr id="28" name="TextBox 27"/>
          <p:cNvSpPr txBox="1"/>
          <p:nvPr/>
        </p:nvSpPr>
        <p:spPr>
          <a:xfrm>
            <a:off x="2173954" y="2864243"/>
            <a:ext cx="1589981" cy="461665"/>
          </a:xfrm>
          <a:prstGeom prst="rect">
            <a:avLst/>
          </a:prstGeom>
          <a:solidFill>
            <a:srgbClr val="99FF33"/>
          </a:solidFill>
        </p:spPr>
        <p:txBody>
          <a:bodyPr wrap="square" rtlCol="1">
            <a:spAutoFit/>
          </a:bodyPr>
          <a:lstStyle/>
          <a:p>
            <a:pPr algn="ctr"/>
            <a:r>
              <a:rPr lang="he-IL" sz="2400" b="1" dirty="0">
                <a:cs typeface="AmeraldLight" pitchFamily="2" charset="-79"/>
              </a:rPr>
              <a:t>שחרור יו"ש</a:t>
            </a:r>
          </a:p>
        </p:txBody>
      </p:sp>
      <p:cxnSp>
        <p:nvCxnSpPr>
          <p:cNvPr id="29" name="מחבר חץ ישר 28"/>
          <p:cNvCxnSpPr/>
          <p:nvPr/>
        </p:nvCxnSpPr>
        <p:spPr>
          <a:xfrm flipH="1">
            <a:off x="6585993" y="2184620"/>
            <a:ext cx="321220" cy="5723"/>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2173954" y="1160599"/>
            <a:ext cx="1315024" cy="557245"/>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2555776" y="2534162"/>
            <a:ext cx="275690" cy="194626"/>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1115616" y="2556470"/>
            <a:ext cx="276422" cy="140861"/>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מחבר חץ ישר 45"/>
          <p:cNvCxnSpPr/>
          <p:nvPr/>
        </p:nvCxnSpPr>
        <p:spPr>
          <a:xfrm>
            <a:off x="5655022" y="1148705"/>
            <a:ext cx="1850480" cy="442061"/>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מחבר חץ ישר 46"/>
          <p:cNvCxnSpPr/>
          <p:nvPr/>
        </p:nvCxnSpPr>
        <p:spPr>
          <a:xfrm flipH="1">
            <a:off x="761305" y="3835730"/>
            <a:ext cx="21183" cy="365101"/>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מחבר חץ ישר 47"/>
          <p:cNvCxnSpPr/>
          <p:nvPr/>
        </p:nvCxnSpPr>
        <p:spPr>
          <a:xfrm>
            <a:off x="2100085" y="4870867"/>
            <a:ext cx="1437329" cy="612391"/>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מחבר חץ ישר 48"/>
          <p:cNvCxnSpPr/>
          <p:nvPr/>
        </p:nvCxnSpPr>
        <p:spPr>
          <a:xfrm flipH="1">
            <a:off x="4488670" y="1581806"/>
            <a:ext cx="24666" cy="1802530"/>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מחבר חץ ישר 49"/>
          <p:cNvCxnSpPr/>
          <p:nvPr/>
        </p:nvCxnSpPr>
        <p:spPr>
          <a:xfrm flipH="1">
            <a:off x="5421139" y="2667948"/>
            <a:ext cx="749402" cy="2723498"/>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flipH="1">
            <a:off x="4512807" y="4366606"/>
            <a:ext cx="1058" cy="475078"/>
          </a:xfrm>
          <a:prstGeom prst="straightConnector1">
            <a:avLst/>
          </a:prstGeom>
          <a:ln>
            <a:solidFill>
              <a:srgbClr val="99FF33"/>
            </a:solidFill>
            <a:tailEnd type="triangle"/>
          </a:ln>
        </p:spPr>
        <p:style>
          <a:lnRef idx="1">
            <a:schemeClr val="accent1"/>
          </a:lnRef>
          <a:fillRef idx="0">
            <a:schemeClr val="accent1"/>
          </a:fillRef>
          <a:effectRef idx="0">
            <a:schemeClr val="accent1"/>
          </a:effectRef>
          <a:fontRef idx="minor">
            <a:schemeClr val="tx1"/>
          </a:fontRef>
        </p:style>
      </p:cxnSp>
      <p:pic>
        <p:nvPicPr>
          <p:cNvPr id="52" name="תמונה 51" descr="מחץ הדלתא: הרומן של ישראל עם המיראז' הצרפתי - כלכליסט"/>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118" y="2528338"/>
            <a:ext cx="2100807" cy="1562286"/>
          </a:xfrm>
          <a:prstGeom prst="rect">
            <a:avLst/>
          </a:prstGeom>
          <a:noFill/>
          <a:ln>
            <a:noFill/>
          </a:ln>
        </p:spPr>
      </p:pic>
      <p:pic>
        <p:nvPicPr>
          <p:cNvPr id="53" name="תמונה 52" descr="תצלום הצנחנים בכותל המערבי – ויקיפדיה"/>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6293" y="3384336"/>
            <a:ext cx="1028340" cy="1611270"/>
          </a:xfrm>
          <a:prstGeom prst="rect">
            <a:avLst/>
          </a:prstGeom>
          <a:noFill/>
          <a:ln>
            <a:noFill/>
          </a:ln>
        </p:spPr>
      </p:pic>
      <p:pic>
        <p:nvPicPr>
          <p:cNvPr id="54" name="תמונה 53" descr="החזית הסורית במלחמת ששת הימים – ויקיפדיה"/>
          <p:cNvPicPr/>
          <p:nvPr/>
        </p:nvPicPr>
        <p:blipFill>
          <a:blip r:embed="rId5">
            <a:extLst>
              <a:ext uri="{28A0092B-C50C-407E-A947-70E740481C1C}">
                <a14:useLocalDpi xmlns:a14="http://schemas.microsoft.com/office/drawing/2010/main" val="0"/>
              </a:ext>
            </a:extLst>
          </a:blip>
          <a:srcRect/>
          <a:stretch>
            <a:fillRect/>
          </a:stretch>
        </p:blipFill>
        <p:spPr bwMode="auto">
          <a:xfrm>
            <a:off x="659260" y="696798"/>
            <a:ext cx="1745269" cy="922071"/>
          </a:xfrm>
          <a:prstGeom prst="rect">
            <a:avLst/>
          </a:prstGeom>
          <a:noFill/>
          <a:ln>
            <a:noFill/>
          </a:ln>
        </p:spPr>
      </p:pic>
      <p:pic>
        <p:nvPicPr>
          <p:cNvPr id="55" name="תמונה 54" descr="פיקיוויקי – מאגר תמונות שיתופי לשימוש חופשי – גבעת התחמושת"/>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481" y="4179447"/>
            <a:ext cx="2241521" cy="1472855"/>
          </a:xfrm>
          <a:prstGeom prst="rect">
            <a:avLst/>
          </a:prstGeom>
          <a:noFill/>
          <a:ln>
            <a:noFill/>
          </a:ln>
        </p:spPr>
      </p:pic>
    </p:spTree>
    <p:extLst>
      <p:ext uri="{BB962C8B-B14F-4D97-AF65-F5344CB8AC3E}">
        <p14:creationId xmlns:p14="http://schemas.microsoft.com/office/powerpoint/2010/main" val="17724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down)">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1000"/>
                                        <p:tgtEl>
                                          <p:spTgt spid="4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wipe(up)">
                                      <p:cBhvr>
                                        <p:cTn id="119" dur="1500"/>
                                        <p:tgtEl>
                                          <p:spTgt spid="50"/>
                                        </p:tgtEl>
                                      </p:cBhvr>
                                    </p:animEffect>
                                  </p:childTnLst>
                                </p:cTn>
                              </p:par>
                              <p:par>
                                <p:cTn id="120" presetID="22" presetClass="entr" presetSubtype="1"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up)">
                                      <p:cBhvr>
                                        <p:cTn id="122" dur="1500"/>
                                        <p:tgtEl>
                                          <p:spTgt spid="51"/>
                                        </p:tgtEl>
                                      </p:cBhvr>
                                    </p:animEffect>
                                  </p:childTnLst>
                                </p:cTn>
                              </p:par>
                              <p:par>
                                <p:cTn id="123" presetID="22" presetClass="entr" presetSubtype="1"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wipe(up)">
                                      <p:cBhvr>
                                        <p:cTn id="125" dur="1500"/>
                                        <p:tgtEl>
                                          <p:spTgt spid="4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19" grpId="0" animBg="1"/>
      <p:bldP spid="20" grpId="0" animBg="1"/>
      <p:bldP spid="21" grpId="0" animBg="1"/>
      <p:bldP spid="22" grpId="0" animBg="1"/>
      <p:bldP spid="23" grpId="0" animBg="1"/>
      <p:bldP spid="24" grpId="0" animBg="1"/>
      <p:bldP spid="25"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78180" y="-143418"/>
            <a:ext cx="8599317" cy="1556836"/>
          </a:xfrm>
          <a:prstGeom prst="rect">
            <a:avLst/>
          </a:prstGeom>
          <a:noFill/>
        </p:spPr>
        <p:txBody>
          <a:bodyPr wrap="square" rtlCol="1">
            <a:spAutoFit/>
          </a:bodyPr>
          <a:lstStyle/>
          <a:p>
            <a:pPr algn="l"/>
            <a:r>
              <a:rPr lang="he-IL" sz="4800" b="1" dirty="0">
                <a:solidFill>
                  <a:srgbClr val="00CC00"/>
                </a:solidFill>
                <a:latin typeface="Varela Round" panose="00000500000000000000" pitchFamily="2" charset="-79"/>
                <a:cs typeface="Varela Round" panose="00000500000000000000" pitchFamily="2" charset="-79"/>
              </a:rPr>
              <a:t>תוצאות מלחמת ששת הימים</a:t>
            </a:r>
            <a:endParaRPr lang="en-US" sz="4800" b="1" dirty="0">
              <a:solidFill>
                <a:srgbClr val="00CC00"/>
              </a:solidFill>
              <a:latin typeface="Varela Round" panose="00000500000000000000" pitchFamily="2" charset="-79"/>
              <a:cs typeface="Varela Round" panose="00000500000000000000" pitchFamily="2" charset="-79"/>
            </a:endParaRPr>
          </a:p>
          <a:p>
            <a:pPr>
              <a:lnSpc>
                <a:spcPts val="3500"/>
              </a:lnSpc>
            </a:pPr>
            <a:endParaRPr lang="he-IL" sz="20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 name="מלבן מעוגל 2"/>
          <p:cNvSpPr/>
          <p:nvPr/>
        </p:nvSpPr>
        <p:spPr>
          <a:xfrm>
            <a:off x="-215520" y="774700"/>
            <a:ext cx="9128938" cy="4940300"/>
          </a:xfrm>
          <a:prstGeom prst="roundRect">
            <a:avLst>
              <a:gd name="adj" fmla="val 4842"/>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TextBox 8"/>
          <p:cNvSpPr txBox="1"/>
          <p:nvPr/>
        </p:nvSpPr>
        <p:spPr>
          <a:xfrm>
            <a:off x="6734546" y="927100"/>
            <a:ext cx="1589981" cy="40011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כלכלי</a:t>
            </a:r>
          </a:p>
        </p:txBody>
      </p:sp>
      <p:sp>
        <p:nvSpPr>
          <p:cNvPr id="10" name="TextBox 9"/>
          <p:cNvSpPr txBox="1"/>
          <p:nvPr/>
        </p:nvSpPr>
        <p:spPr>
          <a:xfrm>
            <a:off x="4750482" y="927100"/>
            <a:ext cx="1589981" cy="40011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חברתי</a:t>
            </a:r>
          </a:p>
        </p:txBody>
      </p:sp>
      <p:sp>
        <p:nvSpPr>
          <p:cNvPr id="11" name="TextBox 10"/>
          <p:cNvSpPr txBox="1"/>
          <p:nvPr/>
        </p:nvSpPr>
        <p:spPr>
          <a:xfrm>
            <a:off x="2699792" y="927100"/>
            <a:ext cx="1589981" cy="40011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מדיני</a:t>
            </a:r>
          </a:p>
        </p:txBody>
      </p:sp>
      <p:sp>
        <p:nvSpPr>
          <p:cNvPr id="13" name="TextBox 12"/>
          <p:cNvSpPr txBox="1"/>
          <p:nvPr/>
        </p:nvSpPr>
        <p:spPr>
          <a:xfrm>
            <a:off x="698500" y="927100"/>
            <a:ext cx="1589981" cy="40011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000" b="1" dirty="0">
                <a:latin typeface="Varela Round" panose="00000500000000000000" pitchFamily="2" charset="-79"/>
                <a:cs typeface="Varela Round" panose="00000500000000000000" pitchFamily="2" charset="-79"/>
              </a:rPr>
              <a:t>רוחני</a:t>
            </a:r>
          </a:p>
        </p:txBody>
      </p:sp>
      <p:sp>
        <p:nvSpPr>
          <p:cNvPr id="14" name="חץ שמאלה 13"/>
          <p:cNvSpPr/>
          <p:nvPr/>
        </p:nvSpPr>
        <p:spPr>
          <a:xfrm rot="16200000">
            <a:off x="7040332" y="1818215"/>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שמאלה 14"/>
          <p:cNvSpPr/>
          <p:nvPr/>
        </p:nvSpPr>
        <p:spPr>
          <a:xfrm rot="16200000">
            <a:off x="5056268" y="1818215"/>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שמאלה 15"/>
          <p:cNvSpPr/>
          <p:nvPr/>
        </p:nvSpPr>
        <p:spPr>
          <a:xfrm rot="16200000">
            <a:off x="3005578" y="18415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שמאלה 16"/>
          <p:cNvSpPr/>
          <p:nvPr/>
        </p:nvSpPr>
        <p:spPr>
          <a:xfrm rot="16200000">
            <a:off x="1004286" y="1841532"/>
            <a:ext cx="978408" cy="484632"/>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6703119" y="2774582"/>
            <a:ext cx="1589981" cy="1323439"/>
          </a:xfrm>
          <a:prstGeom prst="rect">
            <a:avLst/>
          </a:prstGeom>
          <a:solidFill>
            <a:srgbClr val="99FF33"/>
          </a:solidFill>
          <a:scene3d>
            <a:camera prst="orthographicFront"/>
            <a:lightRig rig="threePt" dir="t"/>
          </a:scene3d>
          <a:sp3d>
            <a:bevelT prst="angle"/>
          </a:sp3d>
        </p:spPr>
        <p:txBody>
          <a:bodyPr wrap="square" rtlCol="1">
            <a:spAutoFit/>
          </a:bodyPr>
          <a:lstStyle/>
          <a:p>
            <a:pPr marL="342900" indent="-342900">
              <a:buFont typeface="Arial" panose="020B0604020202020204" pitchFamily="34" charset="0"/>
              <a:buChar char="•"/>
            </a:pPr>
            <a:r>
              <a:rPr lang="he-IL" sz="2000" b="1" dirty="0">
                <a:latin typeface="Varela Round" panose="00000500000000000000" pitchFamily="2" charset="-79"/>
                <a:cs typeface="Varela Round" panose="00000500000000000000" pitchFamily="2" charset="-79"/>
              </a:rPr>
              <a:t>יציאה מהמיתון</a:t>
            </a:r>
          </a:p>
          <a:p>
            <a:pPr marL="342900" indent="-342900">
              <a:buFont typeface="Arial" panose="020B0604020202020204" pitchFamily="34" charset="0"/>
              <a:buChar char="•"/>
            </a:pPr>
            <a:r>
              <a:rPr lang="he-IL" sz="2000" b="1" dirty="0">
                <a:latin typeface="Varela Round" panose="00000500000000000000" pitchFamily="2" charset="-79"/>
                <a:cs typeface="Varela Round" panose="00000500000000000000" pitchFamily="2" charset="-79"/>
              </a:rPr>
              <a:t>כוח עבודה זול</a:t>
            </a:r>
          </a:p>
        </p:txBody>
      </p:sp>
      <p:sp>
        <p:nvSpPr>
          <p:cNvPr id="22" name="TextBox 21"/>
          <p:cNvSpPr txBox="1"/>
          <p:nvPr/>
        </p:nvSpPr>
        <p:spPr>
          <a:xfrm>
            <a:off x="4730439" y="2776293"/>
            <a:ext cx="1589981" cy="1323439"/>
          </a:xfrm>
          <a:prstGeom prst="rect">
            <a:avLst/>
          </a:prstGeom>
          <a:solidFill>
            <a:srgbClr val="99FF33"/>
          </a:solidFill>
          <a:scene3d>
            <a:camera prst="orthographicFront"/>
            <a:lightRig rig="threePt" dir="t"/>
          </a:scene3d>
          <a:sp3d>
            <a:bevelT prst="angle"/>
          </a:sp3d>
        </p:spPr>
        <p:txBody>
          <a:bodyPr wrap="square" rtlCol="1">
            <a:spAutoFit/>
          </a:bodyPr>
          <a:lstStyle/>
          <a:p>
            <a:pPr marL="342900" indent="-342900">
              <a:buFont typeface="Arial" panose="020B0604020202020204" pitchFamily="34" charset="0"/>
              <a:buChar char="•"/>
            </a:pPr>
            <a:r>
              <a:rPr lang="he-IL" sz="2000" b="1" dirty="0">
                <a:latin typeface="Varela Round" panose="00000500000000000000" pitchFamily="2" charset="-79"/>
                <a:cs typeface="Varela Round" panose="00000500000000000000" pitchFamily="2" charset="-79"/>
              </a:rPr>
              <a:t>שכרון</a:t>
            </a:r>
          </a:p>
          <a:p>
            <a:r>
              <a:rPr lang="he-IL" sz="2000" b="1" dirty="0">
                <a:latin typeface="Varela Round" panose="00000500000000000000" pitchFamily="2" charset="-79"/>
                <a:cs typeface="Varela Round" panose="00000500000000000000" pitchFamily="2" charset="-79"/>
              </a:rPr>
              <a:t>     </a:t>
            </a:r>
            <a:r>
              <a:rPr lang="he-IL" sz="2000" b="1" dirty="0" err="1">
                <a:latin typeface="Varela Round" panose="00000500000000000000" pitchFamily="2" charset="-79"/>
                <a:cs typeface="Varela Round" panose="00000500000000000000" pitchFamily="2" charset="-79"/>
              </a:rPr>
              <a:t>כח</a:t>
            </a:r>
            <a:endParaRPr lang="he-IL" sz="2000" b="1" dirty="0">
              <a:latin typeface="Varela Round" panose="00000500000000000000" pitchFamily="2" charset="-79"/>
              <a:cs typeface="Varela Round" panose="00000500000000000000" pitchFamily="2" charset="-79"/>
            </a:endParaRPr>
          </a:p>
          <a:p>
            <a:pPr marL="342900" indent="-342900">
              <a:buFont typeface="Arial" panose="020B0604020202020204" pitchFamily="34" charset="0"/>
              <a:buChar char="•"/>
            </a:pPr>
            <a:r>
              <a:rPr lang="he-IL" sz="2000" b="1" dirty="0">
                <a:latin typeface="Varela Round" panose="00000500000000000000" pitchFamily="2" charset="-79"/>
                <a:cs typeface="Varela Round" panose="00000500000000000000" pitchFamily="2" charset="-79"/>
              </a:rPr>
              <a:t>"עבודה זרה"</a:t>
            </a:r>
          </a:p>
        </p:txBody>
      </p:sp>
      <p:sp>
        <p:nvSpPr>
          <p:cNvPr id="23" name="TextBox 22"/>
          <p:cNvSpPr txBox="1"/>
          <p:nvPr/>
        </p:nvSpPr>
        <p:spPr>
          <a:xfrm>
            <a:off x="2698756" y="2789970"/>
            <a:ext cx="1589981" cy="1631216"/>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000" b="1" dirty="0">
                <a:latin typeface="Varela Round" panose="00000500000000000000" pitchFamily="2" charset="-79"/>
                <a:cs typeface="Varela Round" panose="00000500000000000000" pitchFamily="2" charset="-79"/>
              </a:rPr>
              <a:t>התרחבות טריטוריאלית</a:t>
            </a:r>
          </a:p>
          <a:p>
            <a:r>
              <a:rPr lang="he-IL" sz="2000" b="1" dirty="0">
                <a:latin typeface="Varela Round" panose="00000500000000000000" pitchFamily="2" charset="-79"/>
                <a:cs typeface="Varela Round" panose="00000500000000000000" pitchFamily="2" charset="-79"/>
              </a:rPr>
              <a:t>ובניית תדמית הבלתי מנוצח</a:t>
            </a:r>
          </a:p>
        </p:txBody>
      </p:sp>
      <p:sp>
        <p:nvSpPr>
          <p:cNvPr id="24" name="TextBox 23"/>
          <p:cNvSpPr txBox="1"/>
          <p:nvPr/>
        </p:nvSpPr>
        <p:spPr>
          <a:xfrm>
            <a:off x="667073" y="2774582"/>
            <a:ext cx="1589981" cy="1323439"/>
          </a:xfrm>
          <a:prstGeom prst="rect">
            <a:avLst/>
          </a:prstGeom>
          <a:solidFill>
            <a:srgbClr val="99FF33"/>
          </a:solidFill>
          <a:scene3d>
            <a:camera prst="orthographicFront"/>
            <a:lightRig rig="threePt" dir="t"/>
          </a:scene3d>
          <a:sp3d>
            <a:bevelT prst="angle"/>
          </a:sp3d>
        </p:spPr>
        <p:txBody>
          <a:bodyPr wrap="square" rtlCol="1">
            <a:spAutoFit/>
          </a:bodyPr>
          <a:lstStyle/>
          <a:p>
            <a:r>
              <a:rPr lang="he-IL" sz="2000" b="1" dirty="0">
                <a:latin typeface="Varela Round" panose="00000500000000000000" pitchFamily="2" charset="-79"/>
                <a:cs typeface="Varela Round" panose="00000500000000000000" pitchFamily="2" charset="-79"/>
              </a:rPr>
              <a:t>התחזקות רוחנית ושיח לוחמים על מהות </a:t>
            </a:r>
            <a:r>
              <a:rPr lang="he-IL" sz="2000" b="1" dirty="0" err="1">
                <a:latin typeface="Varela Round" panose="00000500000000000000" pitchFamily="2" charset="-79"/>
                <a:cs typeface="Varela Round" panose="00000500000000000000" pitchFamily="2" charset="-79"/>
              </a:rPr>
              <a:t>עמ"י</a:t>
            </a:r>
            <a:endParaRPr lang="he-IL" sz="2000" b="1" dirty="0">
              <a:latin typeface="Varela Round" panose="00000500000000000000" pitchFamily="2" charset="-79"/>
              <a:cs typeface="Varela Round" panose="00000500000000000000" pitchFamily="2" charset="-79"/>
            </a:endParaRPr>
          </a:p>
        </p:txBody>
      </p:sp>
      <p:pic>
        <p:nvPicPr>
          <p:cNvPr id="25" name="תמונה 24" descr="http://upload.wikimedia.org/wikipedia/he/thumb/d/d9/IMG_3867.jpg/250px-IMG_3867.jpg"/>
          <p:cNvPicPr/>
          <p:nvPr/>
        </p:nvPicPr>
        <p:blipFill>
          <a:blip r:embed="rId3">
            <a:extLst>
              <a:ext uri="{28A0092B-C50C-407E-A947-70E740481C1C}">
                <a14:useLocalDpi xmlns:a14="http://schemas.microsoft.com/office/drawing/2010/main" val="0"/>
              </a:ext>
            </a:extLst>
          </a:blip>
          <a:srcRect/>
          <a:stretch>
            <a:fillRect/>
          </a:stretch>
        </p:blipFill>
        <p:spPr bwMode="auto">
          <a:xfrm>
            <a:off x="6703119" y="4203700"/>
            <a:ext cx="1589981" cy="1249363"/>
          </a:xfrm>
          <a:prstGeom prst="rect">
            <a:avLst/>
          </a:prstGeom>
          <a:noFill/>
          <a:ln>
            <a:noFill/>
          </a:ln>
        </p:spPr>
      </p:pic>
      <p:pic>
        <p:nvPicPr>
          <p:cNvPr id="27" name="תמונה 26" descr="http://upload.wikimedia.org/wikipedia/commons/thumb/c/c9/Unit669.jpg/400px-Unit66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482" y="4203700"/>
            <a:ext cx="1589981" cy="1249363"/>
          </a:xfrm>
          <a:prstGeom prst="rect">
            <a:avLst/>
          </a:prstGeom>
          <a:noFill/>
          <a:ln>
            <a:noFill/>
          </a:ln>
        </p:spPr>
      </p:pic>
      <p:pic>
        <p:nvPicPr>
          <p:cNvPr id="28" name="מציין מיקום תוכן 18" descr="http://www.ynet.co.il/PicServer2/02012008/1526585/mapa_new_other1.jpg"/>
          <p:cNvPicPr>
            <a:picLocks noGrp="1"/>
          </p:cNvPicPr>
          <p:nvPr>
            <p:ph idx="4294967295"/>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203700"/>
            <a:ext cx="1589981" cy="1249363"/>
          </a:xfrm>
          <a:prstGeom prst="rect">
            <a:avLst/>
          </a:prstGeom>
          <a:noFill/>
          <a:ln>
            <a:noFill/>
          </a:ln>
        </p:spPr>
      </p:pic>
      <p:pic>
        <p:nvPicPr>
          <p:cNvPr id="29" name="תמונה 28" descr="http://images.nana10.co.il/upload/mediastock/img/16/0/137/137728.jpg"/>
          <p:cNvPicPr/>
          <p:nvPr/>
        </p:nvPicPr>
        <p:blipFill rotWithShape="1">
          <a:blip r:embed="rId6">
            <a:extLst>
              <a:ext uri="{28A0092B-C50C-407E-A947-70E740481C1C}">
                <a14:useLocalDpi xmlns:a14="http://schemas.microsoft.com/office/drawing/2010/main" val="0"/>
              </a:ext>
            </a:extLst>
          </a:blip>
          <a:srcRect l="30222"/>
          <a:stretch/>
        </p:blipFill>
        <p:spPr bwMode="auto">
          <a:xfrm>
            <a:off x="667073" y="4203700"/>
            <a:ext cx="1570590" cy="12493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0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childTnLst>
                                </p:cTn>
                              </p:par>
                              <p:par>
                                <p:cTn id="89" presetID="10" presetClass="entr" presetSubtype="0"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9" grpId="0" animBg="1"/>
      <p:bldP spid="10" grpId="0" animBg="1"/>
      <p:bldP spid="11" grpId="0" animBg="1"/>
      <p:bldP spid="13" grpId="0" animBg="1"/>
      <p:bldP spid="14" grpId="0" animBg="1"/>
      <p:bldP spid="15" grpId="0" animBg="1"/>
      <p:bldP spid="16" grpId="0" animBg="1"/>
      <p:bldP spid="17" grpId="0" animBg="1"/>
      <p:bldP spid="18"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4" name="מלבן מעוגל 3"/>
          <p:cNvSpPr/>
          <p:nvPr/>
        </p:nvSpPr>
        <p:spPr>
          <a:xfrm>
            <a:off x="163118" y="700090"/>
            <a:ext cx="9144000" cy="4926010"/>
          </a:xfrm>
          <a:prstGeom prst="roundRect">
            <a:avLst/>
          </a:prstGeom>
          <a:solidFill>
            <a:srgbClr val="2723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cxnSp>
        <p:nvCxnSpPr>
          <p:cNvPr id="12" name="מחבר ישר 11"/>
          <p:cNvCxnSpPr/>
          <p:nvPr/>
        </p:nvCxnSpPr>
        <p:spPr>
          <a:xfrm>
            <a:off x="163118" y="565944"/>
            <a:ext cx="9144000" cy="0"/>
          </a:xfrm>
          <a:prstGeom prst="line">
            <a:avLst/>
          </a:prstGeom>
          <a:ln>
            <a:solidFill>
              <a:srgbClr val="99FF33"/>
            </a:solidFill>
          </a:ln>
        </p:spPr>
        <p:style>
          <a:lnRef idx="1">
            <a:schemeClr val="accent1"/>
          </a:lnRef>
          <a:fillRef idx="0">
            <a:schemeClr val="accent1"/>
          </a:fillRef>
          <a:effectRef idx="0">
            <a:schemeClr val="accent1"/>
          </a:effectRef>
          <a:fontRef idx="minor">
            <a:schemeClr val="tx1"/>
          </a:fontRef>
        </p:style>
      </p:cxnSp>
      <p:sp>
        <p:nvSpPr>
          <p:cNvPr id="2" name="AutoShape 8" descr="ישיבת פוניבז' | JDN - חדשות"/>
          <p:cNvSpPr>
            <a:spLocks noChangeAspect="1" noChangeArrowheads="1"/>
          </p:cNvSpPr>
          <p:nvPr/>
        </p:nvSpPr>
        <p:spPr bwMode="auto">
          <a:xfrm>
            <a:off x="447675" y="-177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25"/>
          <p:cNvSpPr txBox="1"/>
          <p:nvPr/>
        </p:nvSpPr>
        <p:spPr>
          <a:xfrm>
            <a:off x="163118" y="-25401"/>
            <a:ext cx="8599317" cy="861774"/>
          </a:xfrm>
          <a:prstGeom prst="rect">
            <a:avLst/>
          </a:prstGeom>
          <a:noFill/>
        </p:spPr>
        <p:txBody>
          <a:bodyPr wrap="square" rtlCol="1">
            <a:spAutoFit/>
          </a:bodyPr>
          <a:lstStyle/>
          <a:p>
            <a:pPr algn="l"/>
            <a:r>
              <a:rPr lang="he-IL" sz="3200" b="1" dirty="0">
                <a:solidFill>
                  <a:srgbClr val="00CC00"/>
                </a:solidFill>
                <a:latin typeface="Varela Round" panose="00000500000000000000" pitchFamily="2" charset="-79"/>
                <a:cs typeface="Varela Round" panose="00000500000000000000" pitchFamily="2" charset="-79"/>
              </a:rPr>
              <a:t>בין מלחמת ששת הימים למלחמת יום הכיפורים</a:t>
            </a:r>
            <a:endParaRPr lang="he-IL" sz="3200" dirty="0">
              <a:solidFill>
                <a:schemeClr val="bg2"/>
              </a:solidFill>
              <a:latin typeface="avivbold" pitchFamily="2" charset="-79"/>
              <a:cs typeface="Keren" pitchFamily="2" charset="-79"/>
            </a:endParaRPr>
          </a:p>
          <a:p>
            <a:endParaRPr lang="he-IL" dirty="0">
              <a:latin typeface="avivbold" pitchFamily="2" charset="-79"/>
              <a:cs typeface="avivbold" pitchFamily="2" charset="-79"/>
            </a:endParaRPr>
          </a:p>
        </p:txBody>
      </p:sp>
      <p:sp>
        <p:nvSpPr>
          <p:cNvPr id="30" name="חץ שמאלה 29"/>
          <p:cNvSpPr/>
          <p:nvPr/>
        </p:nvSpPr>
        <p:spPr>
          <a:xfrm>
            <a:off x="6726683" y="1083171"/>
            <a:ext cx="978408" cy="467127"/>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TextBox 30"/>
          <p:cNvSpPr txBox="1"/>
          <p:nvPr/>
        </p:nvSpPr>
        <p:spPr>
          <a:xfrm>
            <a:off x="2787384" y="1060486"/>
            <a:ext cx="3793236"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ארטילריה על המעוזים</a:t>
            </a:r>
          </a:p>
        </p:txBody>
      </p:sp>
      <p:sp>
        <p:nvSpPr>
          <p:cNvPr id="32" name="חץ שמאלה 31"/>
          <p:cNvSpPr/>
          <p:nvPr/>
        </p:nvSpPr>
        <p:spPr>
          <a:xfrm>
            <a:off x="6726683" y="1973778"/>
            <a:ext cx="978408" cy="467127"/>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חץ שמאלה 32"/>
          <p:cNvSpPr/>
          <p:nvPr/>
        </p:nvSpPr>
        <p:spPr>
          <a:xfrm>
            <a:off x="6734028" y="2883934"/>
            <a:ext cx="978408" cy="467127"/>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2758162" y="1909855"/>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פשיטות על הצד המצרי</a:t>
            </a:r>
          </a:p>
        </p:txBody>
      </p:sp>
      <p:sp>
        <p:nvSpPr>
          <p:cNvPr id="35" name="TextBox 34"/>
          <p:cNvSpPr txBox="1"/>
          <p:nvPr/>
        </p:nvSpPr>
        <p:spPr>
          <a:xfrm>
            <a:off x="2742575" y="2852080"/>
            <a:ext cx="3782915"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הפצצות עומק</a:t>
            </a:r>
          </a:p>
        </p:txBody>
      </p:sp>
      <p:sp>
        <p:nvSpPr>
          <p:cNvPr id="36" name="TextBox 35"/>
          <p:cNvSpPr txBox="1"/>
          <p:nvPr/>
        </p:nvSpPr>
        <p:spPr>
          <a:xfrm>
            <a:off x="2744312" y="3843790"/>
            <a:ext cx="3793237" cy="523220"/>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800" b="1" dirty="0">
                <a:latin typeface="Varela Round" panose="00000500000000000000" pitchFamily="2" charset="-79"/>
                <a:cs typeface="Varela Round" panose="00000500000000000000" pitchFamily="2" charset="-79"/>
              </a:rPr>
              <a:t>פגיעה בכלכלת מצרים</a:t>
            </a:r>
          </a:p>
        </p:txBody>
      </p:sp>
      <p:sp>
        <p:nvSpPr>
          <p:cNvPr id="37" name="חץ שמאלה 36"/>
          <p:cNvSpPr/>
          <p:nvPr/>
        </p:nvSpPr>
        <p:spPr>
          <a:xfrm>
            <a:off x="6734028" y="3880336"/>
            <a:ext cx="978408" cy="467127"/>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ציין מיקום תוכן 15"/>
          <p:cNvSpPr txBox="1">
            <a:spLocks/>
          </p:cNvSpPr>
          <p:nvPr/>
        </p:nvSpPr>
        <p:spPr>
          <a:xfrm rot="16200000">
            <a:off x="6241038" y="2803350"/>
            <a:ext cx="4405698" cy="830997"/>
          </a:xfrm>
          <a:prstGeom prst="rect">
            <a:avLst/>
          </a:prstGeom>
          <a:solidFill>
            <a:srgbClr val="99FF33"/>
          </a:solidFill>
          <a:scene3d>
            <a:camera prst="orthographicFront"/>
            <a:lightRig rig="threePt" dir="t"/>
          </a:scene3d>
          <a:sp3d>
            <a:bevelT prst="angle"/>
          </a:sp3d>
        </p:spPr>
        <p:txBody>
          <a:bodyPr vert="horz" wrap="square" lIns="91440" tIns="45720" rIns="91440" bIns="45720" rtlCol="1">
            <a:sp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4800" b="1" i="0" u="none" strike="noStrike" kern="1200" cap="none" spc="0" normalizeH="0" baseline="0" noProof="0" dirty="0">
                <a:ln>
                  <a:noFill/>
                </a:ln>
                <a:solidFill>
                  <a:schemeClr val="tx1"/>
                </a:solidFill>
                <a:effectLst/>
                <a:uLnTx/>
                <a:uFillTx/>
                <a:latin typeface="Varela Round" panose="00000500000000000000" pitchFamily="2" charset="-79"/>
                <a:cs typeface="Varela Round" panose="00000500000000000000" pitchFamily="2" charset="-79"/>
              </a:rPr>
              <a:t>מלחמת ההתשה</a:t>
            </a:r>
          </a:p>
        </p:txBody>
      </p:sp>
      <p:sp>
        <p:nvSpPr>
          <p:cNvPr id="39" name="TextBox 38"/>
          <p:cNvSpPr txBox="1"/>
          <p:nvPr/>
        </p:nvSpPr>
        <p:spPr>
          <a:xfrm>
            <a:off x="2753002" y="4839940"/>
            <a:ext cx="3793237" cy="584775"/>
          </a:xfrm>
          <a:prstGeom prst="rect">
            <a:avLst/>
          </a:prstGeom>
          <a:solidFill>
            <a:srgbClr val="99FF33"/>
          </a:solidFill>
          <a:scene3d>
            <a:camera prst="orthographicFront"/>
            <a:lightRig rig="threePt" dir="t"/>
          </a:scene3d>
          <a:sp3d>
            <a:bevelT prst="angle"/>
          </a:sp3d>
        </p:spPr>
        <p:txBody>
          <a:bodyPr wrap="square" rtlCol="1">
            <a:spAutoFit/>
          </a:bodyPr>
          <a:lstStyle/>
          <a:p>
            <a:pPr algn="ctr"/>
            <a:r>
              <a:rPr lang="he-IL" sz="2400" b="1" dirty="0">
                <a:latin typeface="Varela Round" panose="00000500000000000000" pitchFamily="2" charset="-79"/>
                <a:cs typeface="Varela Round" panose="00000500000000000000" pitchFamily="2" charset="-79"/>
              </a:rPr>
              <a:t>בריה"מ מחמשת את מצרים</a:t>
            </a:r>
          </a:p>
          <a:p>
            <a:endParaRPr lang="he-IL" sz="800" b="1" dirty="0">
              <a:latin typeface="Varela Round" panose="00000500000000000000" pitchFamily="2" charset="-79"/>
              <a:cs typeface="Varela Round" panose="00000500000000000000" pitchFamily="2" charset="-79"/>
            </a:endParaRPr>
          </a:p>
        </p:txBody>
      </p:sp>
      <p:sp>
        <p:nvSpPr>
          <p:cNvPr id="40" name="חץ שמאלה 39"/>
          <p:cNvSpPr/>
          <p:nvPr/>
        </p:nvSpPr>
        <p:spPr>
          <a:xfrm>
            <a:off x="6734028" y="4876738"/>
            <a:ext cx="978408" cy="467127"/>
          </a:xfrm>
          <a:prstGeom prst="leftArrow">
            <a:avLst/>
          </a:prstGeom>
          <a:solidFill>
            <a:srgbClr val="99FF33"/>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1" name="תמונה 40" descr="http://www.sky-high.co.il/image/users/134771/ftp/my_files/anti%20aircraft/sa-2-dfst8607555.jpg?id=3327033"/>
          <p:cNvPicPr/>
          <p:nvPr/>
        </p:nvPicPr>
        <p:blipFill rotWithShape="1">
          <a:blip r:embed="rId3">
            <a:extLst>
              <a:ext uri="{28A0092B-C50C-407E-A947-70E740481C1C}">
                <a14:useLocalDpi xmlns:a14="http://schemas.microsoft.com/office/drawing/2010/main" val="0"/>
              </a:ext>
            </a:extLst>
          </a:blip>
          <a:srcRect l="8929" r="6696"/>
          <a:stretch/>
        </p:blipFill>
        <p:spPr bwMode="auto">
          <a:xfrm>
            <a:off x="457200" y="1279466"/>
            <a:ext cx="1546309" cy="1065449"/>
          </a:xfrm>
          <a:prstGeom prst="rect">
            <a:avLst/>
          </a:prstGeom>
          <a:noFill/>
          <a:ln>
            <a:noFill/>
          </a:ln>
          <a:extLst>
            <a:ext uri="{53640926-AAD7-44D8-BBD7-CCE9431645EC}">
              <a14:shadowObscured xmlns:a14="http://schemas.microsoft.com/office/drawing/2010/main"/>
            </a:ext>
          </a:extLst>
        </p:spPr>
      </p:pic>
      <p:pic>
        <p:nvPicPr>
          <p:cNvPr id="42" name="מציין מיקום תוכן 18" descr="http://www.ynet.co.il/PicServer2/20122005/960520/map_wa.gif"/>
          <p:cNvPicPr>
            <a:picLocks noGrp="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750715"/>
            <a:ext cx="1546309" cy="1013226"/>
          </a:xfrm>
          <a:prstGeom prst="rect">
            <a:avLst/>
          </a:prstGeom>
          <a:noFill/>
          <a:ln>
            <a:noFill/>
          </a:ln>
        </p:spPr>
      </p:pic>
      <p:pic>
        <p:nvPicPr>
          <p:cNvPr id="43" name="תמונה 42" descr="http://www.jdn.co.il/wp-content/uploads/2011/12/F090810OZ20.jpg"/>
          <p:cNvPicPr/>
          <p:nvPr/>
        </p:nvPicPr>
        <p:blipFill rotWithShape="1">
          <a:blip r:embed="rId5" cstate="print">
            <a:extLst>
              <a:ext uri="{28A0092B-C50C-407E-A947-70E740481C1C}">
                <a14:useLocalDpi xmlns:a14="http://schemas.microsoft.com/office/drawing/2010/main" val="0"/>
              </a:ext>
            </a:extLst>
          </a:blip>
          <a:srcRect l="19507" r="9863"/>
          <a:stretch/>
        </p:blipFill>
        <p:spPr bwMode="auto">
          <a:xfrm>
            <a:off x="457200" y="4071921"/>
            <a:ext cx="1543457" cy="1156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3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500"/>
                                        <p:tgtEl>
                                          <p:spTgt spid="41"/>
                                        </p:tgtEl>
                                      </p:cBhvr>
                                    </p:animEffect>
                                    <p:anim calcmode="lin" valueType="num">
                                      <p:cBhvr>
                                        <p:cTn id="80" dur="1500" fill="hold"/>
                                        <p:tgtEl>
                                          <p:spTgt spid="41"/>
                                        </p:tgtEl>
                                        <p:attrNameLst>
                                          <p:attrName>ppt_x</p:attrName>
                                        </p:attrNameLst>
                                      </p:cBhvr>
                                      <p:tavLst>
                                        <p:tav tm="0">
                                          <p:val>
                                            <p:strVal val="#ppt_x"/>
                                          </p:val>
                                        </p:tav>
                                        <p:tav tm="100000">
                                          <p:val>
                                            <p:strVal val="#ppt_x"/>
                                          </p:val>
                                        </p:tav>
                                      </p:tavLst>
                                    </p:anim>
                                    <p:anim calcmode="lin" valueType="num">
                                      <p:cBhvr>
                                        <p:cTn id="81" dur="1500" fill="hold"/>
                                        <p:tgtEl>
                                          <p:spTgt spid="4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500"/>
                                        <p:tgtEl>
                                          <p:spTgt spid="42"/>
                                        </p:tgtEl>
                                      </p:cBhvr>
                                    </p:animEffect>
                                    <p:anim calcmode="lin" valueType="num">
                                      <p:cBhvr>
                                        <p:cTn id="85" dur="1500" fill="hold"/>
                                        <p:tgtEl>
                                          <p:spTgt spid="42"/>
                                        </p:tgtEl>
                                        <p:attrNameLst>
                                          <p:attrName>ppt_x</p:attrName>
                                        </p:attrNameLst>
                                      </p:cBhvr>
                                      <p:tavLst>
                                        <p:tav tm="0">
                                          <p:val>
                                            <p:strVal val="#ppt_x"/>
                                          </p:val>
                                        </p:tav>
                                        <p:tav tm="100000">
                                          <p:val>
                                            <p:strVal val="#ppt_x"/>
                                          </p:val>
                                        </p:tav>
                                      </p:tavLst>
                                    </p:anim>
                                    <p:anim calcmode="lin" valueType="num">
                                      <p:cBhvr>
                                        <p:cTn id="86" dur="15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500"/>
                                        <p:tgtEl>
                                          <p:spTgt spid="43"/>
                                        </p:tgtEl>
                                      </p:cBhvr>
                                    </p:animEffect>
                                    <p:anim calcmode="lin" valueType="num">
                                      <p:cBhvr>
                                        <p:cTn id="90" dur="1500" fill="hold"/>
                                        <p:tgtEl>
                                          <p:spTgt spid="43"/>
                                        </p:tgtEl>
                                        <p:attrNameLst>
                                          <p:attrName>ppt_x</p:attrName>
                                        </p:attrNameLst>
                                      </p:cBhvr>
                                      <p:tavLst>
                                        <p:tav tm="0">
                                          <p:val>
                                            <p:strVal val="#ppt_x"/>
                                          </p:val>
                                        </p:tav>
                                        <p:tav tm="100000">
                                          <p:val>
                                            <p:strVal val="#ppt_x"/>
                                          </p:val>
                                        </p:tav>
                                      </p:tavLst>
                                    </p:anim>
                                    <p:anim calcmode="lin" valueType="num">
                                      <p:cBhvr>
                                        <p:cTn id="91" dur="1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7715</TotalTime>
  <Words>453</Words>
  <Application>Microsoft Office PowerPoint</Application>
  <PresentationFormat>מסך רחב</PresentationFormat>
  <Paragraphs>90</Paragraphs>
  <Slides>15</Slides>
  <Notes>12</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15</vt:i4>
      </vt:variant>
    </vt:vector>
  </HeadingPairs>
  <TitlesOfParts>
    <vt:vector size="22" baseType="lpstr">
      <vt:lpstr>Arial</vt:lpstr>
      <vt:lpstr>avivbold</vt:lpstr>
      <vt:lpstr>Calibri</vt:lpstr>
      <vt:lpstr>Calibri Light</vt:lpstr>
      <vt:lpstr>Varela Round</vt:lpstr>
      <vt:lpstr>ערכת נושא Office</vt:lpstr>
      <vt:lpstr>1_ערכת נושא Office</vt:lpstr>
      <vt:lpstr>מערכת שיעורים למגזר החרדי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משימה לתלמיד</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שמידוב</dc:creator>
  <cp:lastModifiedBy>Anat Kaldaron</cp:lastModifiedBy>
  <cp:revision>207</cp:revision>
  <dcterms:created xsi:type="dcterms:W3CDTF">2020-04-26T12:31:25Z</dcterms:created>
  <dcterms:modified xsi:type="dcterms:W3CDTF">2020-06-04T12:02:04Z</dcterms:modified>
</cp:coreProperties>
</file>