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371" r:id="rId2"/>
    <p:sldId id="370" r:id="rId3"/>
    <p:sldId id="360" r:id="rId4"/>
    <p:sldId id="361" r:id="rId5"/>
    <p:sldId id="365" r:id="rId6"/>
    <p:sldId id="366" r:id="rId7"/>
    <p:sldId id="367" r:id="rId8"/>
    <p:sldId id="354" r:id="rId9"/>
    <p:sldId id="307" r:id="rId10"/>
    <p:sldId id="363" r:id="rId11"/>
    <p:sldId id="357" r:id="rId12"/>
    <p:sldId id="320" r:id="rId13"/>
    <p:sldId id="325" r:id="rId14"/>
    <p:sldId id="308" r:id="rId15"/>
    <p:sldId id="339" r:id="rId16"/>
    <p:sldId id="349" r:id="rId17"/>
    <p:sldId id="369" r:id="rId18"/>
    <p:sldId id="346" r:id="rId19"/>
    <p:sldId id="341" r:id="rId20"/>
    <p:sldId id="368" r:id="rId21"/>
    <p:sldId id="352" r:id="rId22"/>
    <p:sldId id="342" r:id="rId23"/>
    <p:sldId id="372" r:id="rId24"/>
    <p:sldId id="347" r:id="rId25"/>
    <p:sldId id="364" r:id="rId26"/>
    <p:sldId id="355" r:id="rId27"/>
    <p:sldId id="322" r:id="rId28"/>
    <p:sldId id="323" r:id="rId29"/>
    <p:sldId id="281" r:id="rId3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8165" autoAdjust="0"/>
  </p:normalViewPr>
  <p:slideViewPr>
    <p:cSldViewPr snapToGrid="0" snapToObjects="1">
      <p:cViewPr varScale="1">
        <p:scale>
          <a:sx n="54" d="100"/>
          <a:sy n="54" d="100"/>
        </p:scale>
        <p:origin x="127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י"א/אלול/תשפ"א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642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לנו דוגמאות שונות לטקסטים מפעילים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773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נא לסמן / נא למלא את הטופס בכתב יד ברור.... שם פועל +מודאליות.</a:t>
            </a:r>
            <a:r>
              <a:rPr lang="he-IL" baseline="0" dirty="0"/>
              <a:t>  אין זמן ואין </a:t>
            </a:r>
            <a:r>
              <a:rPr lang="he-IL" baseline="0" dirty="0" err="1"/>
              <a:t>גןף</a:t>
            </a:r>
            <a:r>
              <a:rPr lang="he-IL" baseline="0" dirty="0"/>
              <a:t>.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מבנים מודאליים נפוצים בטקסט הפעלה , כי המוען מבטא בהם את כוונתו ביחס לפעולה שהנמען אמור לעשות . 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כוונות אלה מוכרות לנו מחיי היום יום , שהרי יש בהן פקודות , איסורים , המלצות , מתן רשות וכדומה </a:t>
            </a:r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60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טיפ</a:t>
            </a:r>
            <a:r>
              <a:rPr lang="he-IL" baseline="0" dirty="0"/>
              <a:t> שלי אליכם לשהייה בבית, אחרי שתמלאו את המטלות.</a:t>
            </a:r>
          </a:p>
          <a:p>
            <a:r>
              <a:rPr lang="he-IL" baseline="0" dirty="0"/>
              <a:t>הכינו פנקייק בהתאם לטקסט המפעיל.  המתכון מומלץ!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78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04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שימו לב לסגנון ההוראות. </a:t>
            </a:r>
            <a:r>
              <a:rPr lang="he-IL" b="1" u="sng" dirty="0"/>
              <a:t>להקריא מסגרת אדומה</a:t>
            </a:r>
          </a:p>
          <a:p>
            <a:r>
              <a:rPr lang="he-IL" b="1" dirty="0"/>
              <a:t>הווה רבים</a:t>
            </a:r>
            <a:r>
              <a:rPr lang="he-IL" dirty="0"/>
              <a:t> (רושמים, מדברים, הולכים)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FF0000"/>
                </a:solidFill>
              </a:rPr>
              <a:t>ההוראות מנוסחות כפועל סתמי בצורת הבינוני. הפועל הסתמי פונה לכלל</a:t>
            </a:r>
            <a:r>
              <a:rPr lang="he-IL" baseline="0" dirty="0">
                <a:solidFill>
                  <a:srgbClr val="FF0000"/>
                </a:solidFill>
              </a:rPr>
              <a:t> הנמענים ולא לנמען ספציפי.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39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להקריא מסגרת אדומה</a:t>
            </a:r>
          </a:p>
          <a:p>
            <a:r>
              <a:rPr lang="he-IL" dirty="0"/>
              <a:t>כאן ההוראות מופיעות </a:t>
            </a:r>
          </a:p>
          <a:p>
            <a:r>
              <a:rPr lang="he-IL" dirty="0"/>
              <a:t>באמצעות</a:t>
            </a:r>
          </a:p>
          <a:p>
            <a:r>
              <a:rPr lang="he-IL" dirty="0"/>
              <a:t>שם הפועל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66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להקריא מסגרת אדומה</a:t>
            </a:r>
          </a:p>
          <a:p>
            <a:r>
              <a:rPr lang="he-IL" dirty="0"/>
              <a:t>כאן ההוראות מנוסחות כציווי- קחי /הפרידי </a:t>
            </a:r>
          </a:p>
          <a:p>
            <a:r>
              <a:rPr lang="he-IL" dirty="0"/>
              <a:t>ציווי הפונה לנקבה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7624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השפה מתפתחת כל הזמן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אנו</a:t>
            </a:r>
            <a:r>
              <a:rPr lang="he-IL" baseline="0" dirty="0"/>
              <a:t> רואים דרך נוספת לניסוח הוראות.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ההוראות יותר ארוכות. ומנוסחות באופן שונה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למשל לו היו מנסחים בימינו את המשפט הראשון, היו מנסחים אותו כך: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הקפידו כל בוקר לרחוץ פנים וידיים.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נסו לנסח את במחברותיכם את המשפטים מחדש, כפי שנהוג לנסחם כיום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baseline="0" dirty="0"/>
              <a:t>אמתין דקה!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224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נסכם: </a:t>
            </a:r>
            <a:r>
              <a:rPr lang="he-IL" b="1" u="sng" dirty="0"/>
              <a:t>להקריא שקופית</a:t>
            </a:r>
          </a:p>
          <a:p>
            <a:r>
              <a:rPr lang="he-IL" dirty="0"/>
              <a:t>להנחיות בנקבה נחזור בהמשך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954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האם במתכונים אנו רואים שלשון ההנחיות השתנתה </a:t>
            </a:r>
          </a:p>
          <a:p>
            <a:r>
              <a:rPr lang="he-IL" dirty="0"/>
              <a:t>להקריא רק פעלים</a:t>
            </a:r>
          </a:p>
          <a:p>
            <a:r>
              <a:rPr lang="he-IL" dirty="0"/>
              <a:t>(מסקנה בשקופית הבאה)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60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להביא לשיעור מכשירי כתיבה</a:t>
            </a:r>
            <a:r>
              <a:rPr lang="he-IL" baseline="0" dirty="0"/>
              <a:t> ומחברת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24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באיזו לשון בחרו לציין את ההנחיות – ציווי רבים.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היום ברוב המתכונים הפנייה היא לכלל האנשים.</a:t>
            </a:r>
          </a:p>
          <a:p>
            <a:r>
              <a:rPr lang="he-IL" dirty="0">
                <a:solidFill>
                  <a:srgbClr val="FF0000"/>
                </a:solidFill>
              </a:rPr>
              <a:t>אני מזמינה אתכם לפתוח ספרי מתכונים מהשנים האחרונות, מעיתונים ולבדוק באילו פעלים משתמשים.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1328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להקריא שלט</a:t>
            </a:r>
          </a:p>
          <a:p>
            <a:r>
              <a:rPr lang="he-IL" dirty="0"/>
              <a:t>בואו נחשוב על סדר הופעת ההנחיות, חשבו איזו חשיבות יש להוראות כאן, בנוסף לדיוק? סדר ההוראות כאן, אינו חשוב כמו</a:t>
            </a:r>
            <a:r>
              <a:rPr lang="he-IL" baseline="0" dirty="0"/>
              <a:t> במתכון, למשל.</a:t>
            </a:r>
            <a:endParaRPr lang="he-IL" dirty="0"/>
          </a:p>
          <a:p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356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נתבונן בלשון הטקסט והייחודיות שלו. : אין לשלוח. אסור להביא</a:t>
            </a:r>
            <a:r>
              <a:rPr lang="he-IL" baseline="0" dirty="0">
                <a:solidFill>
                  <a:srgbClr val="FF0000"/>
                </a:solidFill>
              </a:rPr>
              <a:t> מסטיקים. אסור להביא פלאפונים. חובה... הוראות חד משמעיות.</a:t>
            </a:r>
            <a:endParaRPr lang="he-IL" dirty="0">
              <a:solidFill>
                <a:srgbClr val="FF0000"/>
              </a:solidFill>
            </a:endParaRPr>
          </a:p>
          <a:p>
            <a:r>
              <a:rPr lang="he-IL" dirty="0">
                <a:solidFill>
                  <a:srgbClr val="FF0000"/>
                </a:solidFill>
              </a:rPr>
              <a:t>הטקסט לקוח מתוך תקנון של בית ספר.</a:t>
            </a:r>
          </a:p>
          <a:p>
            <a:r>
              <a:rPr lang="he-IL" dirty="0">
                <a:solidFill>
                  <a:srgbClr val="FF0000"/>
                </a:solidFill>
              </a:rPr>
              <a:t>מי המוען ומי הנמען? יש כאן הבדלי סמכות.</a:t>
            </a:r>
          </a:p>
          <a:p>
            <a:r>
              <a:rPr lang="he-IL" dirty="0">
                <a:solidFill>
                  <a:srgbClr val="FF0000"/>
                </a:solidFill>
              </a:rPr>
              <a:t>מה הנושא?</a:t>
            </a:r>
          </a:p>
          <a:p>
            <a:r>
              <a:rPr lang="he-IL" dirty="0">
                <a:solidFill>
                  <a:srgbClr val="FF0000"/>
                </a:solidFill>
              </a:rPr>
              <a:t>כל זה משפיע על בחירת הלשון של הטקסט. בהוראות של מתכון לא נראה פעלים חדים כ"כ...</a:t>
            </a:r>
          </a:p>
          <a:p>
            <a:r>
              <a:rPr lang="he-IL" dirty="0">
                <a:solidFill>
                  <a:srgbClr val="FF0000"/>
                </a:solidFill>
              </a:rPr>
              <a:t>ולגבי סדר ההוראות: כמובן, אין כאן חשיבות לסדר הפעולות.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116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סדר הוראות בטקסט</a:t>
            </a:r>
            <a:r>
              <a:rPr lang="he-IL" baseline="0" dirty="0"/>
              <a:t> מפעיל</a:t>
            </a:r>
          </a:p>
          <a:p>
            <a:r>
              <a:rPr lang="he-IL" baseline="0" dirty="0"/>
              <a:t>תלוי באופיו של הטקסט</a:t>
            </a:r>
          </a:p>
          <a:p>
            <a:r>
              <a:rPr lang="he-IL" dirty="0"/>
              <a:t>בתקנון , בהוראות התנהגות – אין חשיבות לסדר</a:t>
            </a:r>
          </a:p>
          <a:p>
            <a:r>
              <a:rPr lang="he-IL" dirty="0"/>
              <a:t>במתכונים, בהוראת משחק, הגעה, הרכבה – יש חשיבות לסדר  הפעולות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810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לסיכום</a:t>
            </a:r>
          </a:p>
          <a:p>
            <a:pPr>
              <a:lnSpc>
                <a:spcPct val="150000"/>
              </a:lnSpc>
            </a:pPr>
            <a:r>
              <a:rPr lang="he-IL" sz="1200" dirty="0"/>
              <a:t>סדר כרונולוגי לפי אופי הטקסט</a:t>
            </a:r>
          </a:p>
          <a:p>
            <a:pPr>
              <a:lnSpc>
                <a:spcPct val="150000"/>
              </a:lnSpc>
            </a:pPr>
            <a:r>
              <a:rPr lang="he-IL" sz="1200" dirty="0"/>
              <a:t>בטקסטים שצריך לשמור על סדר הפעילות – להקפיד על כך מאד.</a:t>
            </a:r>
          </a:p>
          <a:p>
            <a:pPr>
              <a:lnSpc>
                <a:spcPct val="150000"/>
              </a:lnSpc>
            </a:pPr>
            <a:r>
              <a:rPr lang="he-IL" sz="1200" dirty="0"/>
              <a:t>בטקסט מפעיל נפגוש: מספור, אותיות, כוכביות</a:t>
            </a:r>
          </a:p>
          <a:p>
            <a:r>
              <a:rPr lang="he-IL" sz="1200" dirty="0"/>
              <a:t>ניסוח קצר וברור ומדויק</a:t>
            </a:r>
          </a:p>
          <a:p>
            <a:r>
              <a:rPr lang="he-IL" sz="1200" dirty="0"/>
              <a:t>הוראות ברורות מדויקות וחד משמעיות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287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55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הביטו מלמעלה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צף לכם ישר מול העיניים?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קשור כמובן לחומר שאנו עומדים ללמוד בשיעור זה.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13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90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69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באיזה סוג טקסט מדובר לדעתכם?</a:t>
            </a: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טקסט מדריך ומפעיל</a:t>
            </a:r>
            <a:endParaRPr lang="he-IL" dirty="0"/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אני חושבת שכולנו שמנו לב למאפיינים  החוזרים על עצמם בפרסומת: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פעלים רבים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שורות קצרות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לסעיפים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58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06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להקריא שקופית</a:t>
            </a:r>
          </a:p>
          <a:p>
            <a:r>
              <a:rPr lang="he-IL" dirty="0"/>
              <a:t>למשל:</a:t>
            </a:r>
            <a:r>
              <a:rPr lang="he-IL" baseline="0" dirty="0"/>
              <a:t> </a:t>
            </a:r>
            <a:r>
              <a:rPr lang="he-IL" dirty="0"/>
              <a:t>הנחיות משרד</a:t>
            </a:r>
            <a:r>
              <a:rPr lang="he-IL" baseline="0" dirty="0"/>
              <a:t> הבריאות בנוגע לקורונה, הם כולם טקסטים מדריכים ומפעילים. אנו מקבלים הוראות כיצד לנהוג ולפעול בשגרת חרום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44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לנו סוגים שונים</a:t>
            </a:r>
            <a:r>
              <a:rPr lang="he-IL" baseline="0" dirty="0"/>
              <a:t> של טקסטים מפעילים ומדריכים ומשתמשים באופן זה לצרכים מגוונים.</a:t>
            </a:r>
          </a:p>
          <a:p>
            <a:r>
              <a:rPr lang="he-IL" baseline="0" dirty="0"/>
              <a:t>היכן מופיעים טקסטים מסוג זה?</a:t>
            </a:r>
          </a:p>
          <a:p>
            <a:r>
              <a:rPr lang="he-IL" baseline="0" dirty="0"/>
              <a:t>בספרי  בישול, ספרי לימוד, לוחות מודעות, אריזות שונות, שלטי חוצות ובשלטים המוצבים במוסדות </a:t>
            </a:r>
            <a:r>
              <a:rPr lang="he-IL" baseline="0" dirty="0" err="1"/>
              <a:t>ציבור,בכלי</a:t>
            </a:r>
            <a:r>
              <a:rPr lang="he-IL" baseline="0" dirty="0"/>
              <a:t> תחבורה </a:t>
            </a:r>
            <a:r>
              <a:rPr lang="he-IL" baseline="0" dirty="0" err="1"/>
              <a:t>ציבורייים</a:t>
            </a:r>
            <a:r>
              <a:rPr lang="he-IL" baseline="0" dirty="0"/>
              <a:t> ועוד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53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999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256" y="6319520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542" y="6109856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3832" y="59018"/>
            <a:ext cx="2968529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182693" y="5982096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12" y="3554413"/>
            <a:ext cx="10779310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7261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2D9B6A-8FD6-46D7-A72C-F5D7EEAE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0D80-9B83-4277-9616-427FD2922218}" type="datetime8">
              <a:rPr lang="he-IL"/>
              <a:pPr>
                <a:defRPr/>
              </a:pPr>
              <a:t>19 אוגוסט 21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66FE1E-A2D5-444E-ABD6-7AA27C68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ד"ר עליזה עמיר והלה אתקין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A13688-B174-4C54-898D-A742F4B1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E59C-0518-48E8-A5CC-4414F934C3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66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6" y="1396871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155858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5870969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1" y="3734824"/>
            <a:ext cx="12190412" cy="720000"/>
          </a:xfrm>
        </p:spPr>
        <p:txBody>
          <a:bodyPr anchor="ctr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8156" y="87233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133666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5933" y="2693990"/>
            <a:ext cx="11158547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1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304087"/>
            <a:ext cx="3245977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6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7" y="369916"/>
            <a:ext cx="1301261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184" y="6875979"/>
            <a:ext cx="1467487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7795" y="1977565"/>
            <a:ext cx="6987520" cy="281903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217" y="347118"/>
            <a:ext cx="3245978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80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6" r:id="rId6"/>
    <p:sldLayoutId id="2147483668" r:id="rId7"/>
    <p:sldLayoutId id="2147483670" r:id="rId8"/>
    <p:sldLayoutId id="2147483671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walla.co.il/recipe/6412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yedion.com/author/admin/page/13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131888"/>
            <a:ext cx="12190413" cy="1470025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7800" y="7099"/>
            <a:ext cx="2404477" cy="66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7800" y="747335"/>
            <a:ext cx="2404477" cy="423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hlinkClick r:id="rId2"/>
              </a:rPr>
              <a:t/>
            </a:r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7800" y="5062922"/>
            <a:ext cx="2404477" cy="115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72808" y="332549"/>
            <a:ext cx="1390738" cy="168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50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הבמה – לטקסט מדריך ומפעיל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8246666" y="1521580"/>
            <a:ext cx="2510645" cy="1654629"/>
          </a:xfrm>
          <a:prstGeom prst="wedgeEllipseCallout">
            <a:avLst>
              <a:gd name="adj1" fmla="val -34128"/>
              <a:gd name="adj2" fmla="val 6162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ספרי בישול</a:t>
            </a:r>
          </a:p>
        </p:txBody>
      </p:sp>
      <p:sp>
        <p:nvSpPr>
          <p:cNvPr id="5" name="הסבר אליפטי 4"/>
          <p:cNvSpPr/>
          <p:nvPr/>
        </p:nvSpPr>
        <p:spPr>
          <a:xfrm>
            <a:off x="8246666" y="3715656"/>
            <a:ext cx="2510645" cy="1654629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כלי תחבורה ציבורית</a:t>
            </a:r>
          </a:p>
        </p:txBody>
      </p:sp>
      <p:sp>
        <p:nvSpPr>
          <p:cNvPr id="6" name="הסבר אליפטי 5"/>
          <p:cNvSpPr/>
          <p:nvPr/>
        </p:nvSpPr>
        <p:spPr>
          <a:xfrm>
            <a:off x="4830809" y="4330095"/>
            <a:ext cx="2510645" cy="1654629"/>
          </a:xfrm>
          <a:prstGeom prst="wedgeEllipseCallout">
            <a:avLst>
              <a:gd name="adj1" fmla="val -1758"/>
              <a:gd name="adj2" fmla="val 703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אריזות שונות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1433100" y="3678464"/>
            <a:ext cx="2510645" cy="1654629"/>
          </a:xfrm>
          <a:prstGeom prst="wedgeEllipseCallout">
            <a:avLst>
              <a:gd name="adj1" fmla="val 16739"/>
              <a:gd name="adj2" fmla="val 633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שלטי חוצות ובשלטים המוצבים במוסדות ציבור</a:t>
            </a:r>
          </a:p>
        </p:txBody>
      </p:sp>
      <p:sp>
        <p:nvSpPr>
          <p:cNvPr id="8" name="הסבר אליפטי 7"/>
          <p:cNvSpPr/>
          <p:nvPr/>
        </p:nvSpPr>
        <p:spPr>
          <a:xfrm>
            <a:off x="4839883" y="2188028"/>
            <a:ext cx="2510645" cy="1654629"/>
          </a:xfrm>
          <a:prstGeom prst="wedgeEllipseCallout">
            <a:avLst>
              <a:gd name="adj1" fmla="val -1758"/>
              <a:gd name="adj2" fmla="val 6688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ספרי לימוד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1433100" y="1594152"/>
            <a:ext cx="2510645" cy="1654629"/>
          </a:xfrm>
          <a:prstGeom prst="wedgeEllipseCallout">
            <a:avLst>
              <a:gd name="adj1" fmla="val 9225"/>
              <a:gd name="adj2" fmla="val 616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לוחות מודעות </a:t>
            </a:r>
          </a:p>
        </p:txBody>
      </p:sp>
    </p:spTree>
    <p:extLst>
      <p:ext uri="{BB962C8B-B14F-4D97-AF65-F5344CB8AC3E}">
        <p14:creationId xmlns:p14="http://schemas.microsoft.com/office/powerpoint/2010/main" val="165748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460A53E-10E9-4A75-970E-40352E02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7" y="364054"/>
            <a:ext cx="8750518" cy="61298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D3C39E2-5EF5-4827-A184-6B676E4A8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3" y="46955"/>
            <a:ext cx="8931271" cy="6422361"/>
          </a:xfrm>
          <a:prstGeom prst="rect">
            <a:avLst/>
          </a:prstGeom>
        </p:spPr>
      </p:pic>
      <p:pic>
        <p:nvPicPr>
          <p:cNvPr id="7" name="תמונה 1">
            <a:extLst>
              <a:ext uri="{FF2B5EF4-FFF2-40B4-BE49-F238E27FC236}">
                <a16:creationId xmlns:a16="http://schemas.microsoft.com/office/drawing/2014/main" id="{A4B6B9E0-7FB2-4C5C-994A-6AC2B749A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" y="46955"/>
            <a:ext cx="8931271" cy="62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A5D8B78-1F6B-45F1-8BE6-8DE7397F3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0" y="217818"/>
            <a:ext cx="9371354" cy="64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04" y="263937"/>
            <a:ext cx="6212666" cy="60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BD6D6A15-35C0-4D2A-A897-8125FC4F7F30}"/>
              </a:ext>
            </a:extLst>
          </p:cNvPr>
          <p:cNvSpPr/>
          <p:nvPr/>
        </p:nvSpPr>
        <p:spPr>
          <a:xfrm>
            <a:off x="8428998" y="877775"/>
            <a:ext cx="3493828" cy="3931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2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</a:t>
            </a:r>
          </a:p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לצורה המיוחדת של ההוראות, כפי שהן מופיעות בטופס:</a:t>
            </a:r>
          </a:p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נא לסמן, נא למלא, רשום הפרטים</a:t>
            </a:r>
          </a:p>
          <a:p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שם פועל ומודאליות</a:t>
            </a:r>
          </a:p>
          <a:p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אין זמן ואין גוף!</a:t>
            </a:r>
          </a:p>
          <a:p>
            <a:pPr>
              <a:defRPr/>
            </a:pPr>
            <a:endParaRPr lang="he-IL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FBCDA2-C683-4B14-952D-A1A6DB0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ד"ר עליזה עמיר והלה אתקין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29460" y="1318437"/>
            <a:ext cx="18075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12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32908" y="338667"/>
            <a:ext cx="8842307" cy="728133"/>
          </a:xfrm>
        </p:spPr>
        <p:txBody>
          <a:bodyPr/>
          <a:lstStyle/>
          <a:p>
            <a:r>
              <a:rPr lang="he-IL" sz="6000" b="1" dirty="0">
                <a:hlinkClick r:id="rId3"/>
              </a:rPr>
              <a:t>פנקייק קל להכנה</a:t>
            </a:r>
            <a:endParaRPr lang="he-IL" sz="6000" b="1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0" y="1484621"/>
            <a:ext cx="9262533" cy="8759921"/>
          </a:xfrm>
        </p:spPr>
        <p:txBody>
          <a:bodyPr>
            <a:normAutofit/>
          </a:bodyPr>
          <a:lstStyle/>
          <a:p>
            <a:pPr algn="r"/>
            <a:r>
              <a:rPr lang="he-IL" cap="all" dirty="0"/>
              <a:t> </a:t>
            </a:r>
            <a:r>
              <a:rPr lang="he-IL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אופן הכנה:</a:t>
            </a:r>
          </a:p>
          <a:p>
            <a:pPr algn="r"/>
            <a:r>
              <a:rPr lang="he-IL" dirty="0"/>
              <a:t>1. להקציף / לטרוף את הביצים והסוכר כמה שניות, להוסיף את החלב והשמן באיטיות תוך כדי טריפה, להוסיף את המלח ובסוף את הקמח והא. אפייה, לטרוף עד </a:t>
            </a:r>
            <a:r>
              <a:rPr lang="he-IL" dirty="0" err="1"/>
              <a:t>שהכל</a:t>
            </a:r>
            <a:r>
              <a:rPr lang="he-IL" dirty="0"/>
              <a:t> אחיד וחלק.</a:t>
            </a:r>
          </a:p>
          <a:p>
            <a:pPr algn="r"/>
            <a:r>
              <a:rPr lang="he-IL" dirty="0"/>
              <a:t>2. לחמם מחבת עם 3 כפות שמן למלא חצי מצקת ולצקת למרכז המחבת,</a:t>
            </a:r>
          </a:p>
          <a:p>
            <a:pPr algn="r"/>
            <a:r>
              <a:rPr lang="he-IL" dirty="0"/>
              <a:t>3.לטגן עד שמופיעות בועיות על פני הפנקייק, להפוך בזהירות ולטגן עוד דקה שתיים או עד שמזהיב.</a:t>
            </a:r>
          </a:p>
          <a:p>
            <a:pPr algn="r"/>
            <a:r>
              <a:rPr lang="he-IL" dirty="0"/>
              <a:t>4. להוציא לנייר סופג.</a:t>
            </a:r>
          </a:p>
          <a:p>
            <a:pPr algn="r"/>
            <a:r>
              <a:rPr lang="he-IL" dirty="0"/>
              <a:t>         5. להגיש עם סירופ מייפל, שוקולד, דבש, </a:t>
            </a:r>
            <a:r>
              <a:rPr lang="he-IL" dirty="0" err="1"/>
              <a:t>סילאן</a:t>
            </a:r>
            <a:r>
              <a:rPr lang="he-IL" dirty="0"/>
              <a:t>…</a:t>
            </a:r>
          </a:p>
          <a:p>
            <a:endParaRPr lang="he-IL" sz="2400" dirty="0"/>
          </a:p>
        </p:txBody>
      </p:sp>
      <p:sp>
        <p:nvSpPr>
          <p:cNvPr id="4" name="AutoShape 2" descr="לאכול מהר לפני שיתקר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33" y="4558452"/>
            <a:ext cx="2724680" cy="1953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5215" y="846667"/>
            <a:ext cx="2235200" cy="3564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מרכיבים</a:t>
            </a:r>
            <a:r>
              <a:rPr lang="he-IL" sz="2000" cap="all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2 ביצים גדולות</a:t>
            </a:r>
            <a:b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240 מ”ל חלב </a:t>
            </a:r>
            <a:b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4 כפות שמן</a:t>
            </a:r>
            <a:b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1/4 כפית מלח</a:t>
            </a:r>
            <a:b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80 גרם סוכר</a:t>
            </a:r>
            <a:b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190 גרם קמח </a:t>
            </a:r>
          </a:p>
          <a:p>
            <a:pPr>
              <a:spcBef>
                <a:spcPct val="20000"/>
              </a:spcBef>
            </a:pPr>
            <a:r>
              <a:rPr lang="he-IL" sz="2400" dirty="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rPr>
              <a:t>2 כפיות א. אפיה</a:t>
            </a:r>
          </a:p>
        </p:txBody>
      </p:sp>
    </p:spTree>
    <p:extLst>
      <p:ext uri="{BB962C8B-B14F-4D97-AF65-F5344CB8AC3E}">
        <p14:creationId xmlns:p14="http://schemas.microsoft.com/office/powerpoint/2010/main" val="390694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700088"/>
            <a:ext cx="10871177" cy="3986211"/>
          </a:xfrm>
        </p:spPr>
        <p:txBody>
          <a:bodyPr/>
          <a:lstStyle/>
          <a:p>
            <a:r>
              <a:rPr lang="he-IL" sz="4400" dirty="0"/>
              <a:t> </a:t>
            </a:r>
            <a:br>
              <a:rPr lang="he-IL" sz="4400" dirty="0"/>
            </a:br>
            <a:r>
              <a:rPr lang="he-IL" sz="6600" dirty="0"/>
              <a:t>באיזה חלק דיבור מרבים להשתמש בהנחיות?</a:t>
            </a:r>
            <a:br>
              <a:rPr lang="he-IL" sz="6600" dirty="0"/>
            </a:br>
            <a:r>
              <a:rPr lang="he-IL" sz="6600" dirty="0"/>
              <a:t/>
            </a:r>
            <a:br>
              <a:rPr lang="he-IL" sz="6600" dirty="0"/>
            </a:br>
            <a:r>
              <a:rPr lang="he-IL" sz="6600" dirty="0"/>
              <a:t>האם לשון ההנחיות אחידה?</a:t>
            </a:r>
          </a:p>
        </p:txBody>
      </p:sp>
    </p:spTree>
    <p:extLst>
      <p:ext uri="{BB962C8B-B14F-4D97-AF65-F5344CB8AC3E}">
        <p14:creationId xmlns:p14="http://schemas.microsoft.com/office/powerpoint/2010/main" val="102290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5712" y="713120"/>
            <a:ext cx="11750797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F79D5A7-A998-4F2F-A76B-9E9AC0FB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" y="119062"/>
            <a:ext cx="11387469" cy="542050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E4D2B7F-39C9-4DDE-83B6-FF5E4B62729F}"/>
              </a:ext>
            </a:extLst>
          </p:cNvPr>
          <p:cNvSpPr/>
          <p:nvPr/>
        </p:nvSpPr>
        <p:spPr>
          <a:xfrm rot="20694302">
            <a:off x="4108368" y="321610"/>
            <a:ext cx="3179135" cy="294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rgbClr val="FF0000"/>
                </a:solidFill>
              </a:rPr>
              <a:t>פועל סתמי בצורת הבינוני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מרסקים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מבשלים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מסירים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מוסיפים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יוצרים 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מניחים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משקשקים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שומרים </a:t>
            </a:r>
          </a:p>
        </p:txBody>
      </p:sp>
      <p:pic>
        <p:nvPicPr>
          <p:cNvPr id="8" name="Picture 4" descr="http://www.chef-lavan.co.il/files/ItemPics/Recipes/6878/%D7%9B%D7%93%D7%95%D7%A8%D7%99%20%D7%A9%D7%95%D7%A7%D7%95%D7%9C%D7%93.jpg">
            <a:extLst>
              <a:ext uri="{FF2B5EF4-FFF2-40B4-BE49-F238E27FC236}">
                <a16:creationId xmlns:a16="http://schemas.microsoft.com/office/drawing/2014/main" id="{FD4C2ACF-AC1D-4C76-A30D-6DAD995A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0" y="-41533"/>
            <a:ext cx="3653949" cy="3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DD16763-E0DC-4763-866B-0C69942B3DE2}"/>
              </a:ext>
            </a:extLst>
          </p:cNvPr>
          <p:cNvSpPr/>
          <p:nvPr/>
        </p:nvSpPr>
        <p:spPr>
          <a:xfrm>
            <a:off x="7793585" y="110473"/>
            <a:ext cx="3551355" cy="689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כדורי שוקולד – מתכון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8195" y="1828800"/>
            <a:ext cx="18713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68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5712" y="713120"/>
            <a:ext cx="11750797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DD16763-E0DC-4763-866B-0C69942B3DE2}"/>
              </a:ext>
            </a:extLst>
          </p:cNvPr>
          <p:cNvSpPr/>
          <p:nvPr/>
        </p:nvSpPr>
        <p:spPr>
          <a:xfrm>
            <a:off x="7793585" y="110473"/>
            <a:ext cx="3551355" cy="689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כדורי שוקולד – מתכון 2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99F1FCE-B704-473A-8E7B-1137DB4C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0" y="713119"/>
            <a:ext cx="11578931" cy="468822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8FD4B03-BDDC-4599-9B7B-F5D1D4CA5B8B}"/>
              </a:ext>
            </a:extLst>
          </p:cNvPr>
          <p:cNvSpPr/>
          <p:nvPr/>
        </p:nvSpPr>
        <p:spPr>
          <a:xfrm rot="20694302">
            <a:off x="1230586" y="485254"/>
            <a:ext cx="3179135" cy="2765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שם הפועל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לשים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להמיס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לגרוס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לערבב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ליצור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להניח </a:t>
            </a:r>
          </a:p>
        </p:txBody>
      </p:sp>
    </p:spTree>
    <p:extLst>
      <p:ext uri="{BB962C8B-B14F-4D97-AF65-F5344CB8AC3E}">
        <p14:creationId xmlns:p14="http://schemas.microsoft.com/office/powerpoint/2010/main" val="29314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5712" y="713120"/>
            <a:ext cx="11750797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</a:t>
            </a:r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CDE3FF65-CD36-4192-9B15-F635AA8C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87" y="659174"/>
            <a:ext cx="9812647" cy="49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177FAC98-F1CC-4422-82DA-120A2EA047A4}"/>
              </a:ext>
            </a:extLst>
          </p:cNvPr>
          <p:cNvSpPr/>
          <p:nvPr/>
        </p:nvSpPr>
        <p:spPr>
          <a:xfrm rot="20694302">
            <a:off x="814360" y="1772824"/>
            <a:ext cx="3179135" cy="294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ציווי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הפרידי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הקציפי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טרפי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הוסיפי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צרי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גלגלי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87E9A31-865F-449C-BD2D-3C180DFBA495}"/>
              </a:ext>
            </a:extLst>
          </p:cNvPr>
          <p:cNvSpPr/>
          <p:nvPr/>
        </p:nvSpPr>
        <p:spPr>
          <a:xfrm>
            <a:off x="7793585" y="110473"/>
            <a:ext cx="3551355" cy="689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כדורי שוקולד – מתכון 3 </a:t>
            </a:r>
          </a:p>
        </p:txBody>
      </p:sp>
    </p:spTree>
    <p:extLst>
      <p:ext uri="{BB962C8B-B14F-4D97-AF65-F5344CB8AC3E}">
        <p14:creationId xmlns:p14="http://schemas.microsoft.com/office/powerpoint/2010/main" val="18288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5712" y="713120"/>
            <a:ext cx="11750797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1F37C72-E628-40CE-8FBC-6D9228423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42"/>
          <a:stretch/>
        </p:blipFill>
        <p:spPr>
          <a:xfrm>
            <a:off x="204768" y="960255"/>
            <a:ext cx="10045018" cy="4199997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4EC39B5-B875-4B06-85C0-8A764F92E72B}"/>
              </a:ext>
            </a:extLst>
          </p:cNvPr>
          <p:cNvCxnSpPr>
            <a:cxnSpLocks/>
          </p:cNvCxnSpPr>
          <p:nvPr/>
        </p:nvCxnSpPr>
        <p:spPr>
          <a:xfrm flipH="1">
            <a:off x="8431620" y="3559219"/>
            <a:ext cx="1573617" cy="441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6099DEEA-B0D4-4AC5-A2BD-F10EE4541C2D}"/>
              </a:ext>
            </a:extLst>
          </p:cNvPr>
          <p:cNvCxnSpPr>
            <a:cxnSpLocks/>
          </p:cNvCxnSpPr>
          <p:nvPr/>
        </p:nvCxnSpPr>
        <p:spPr>
          <a:xfrm flipH="1" flipV="1">
            <a:off x="8431620" y="4428231"/>
            <a:ext cx="1619694" cy="435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EF0F7F6C-1030-4CAF-BC4F-FABEB18D7B25}"/>
              </a:ext>
            </a:extLst>
          </p:cNvPr>
          <p:cNvSpPr/>
          <p:nvPr/>
        </p:nvSpPr>
        <p:spPr>
          <a:xfrm rot="20669495">
            <a:off x="9238603" y="792017"/>
            <a:ext cx="2982333" cy="13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ניסוח הוראות</a:t>
            </a:r>
          </a:p>
          <a:p>
            <a:pPr algn="ctr"/>
            <a:r>
              <a:rPr lang="he-IL" sz="3200" dirty="0"/>
              <a:t>לפני שנים רבות  באופן שונה</a:t>
            </a:r>
          </a:p>
        </p:txBody>
      </p:sp>
    </p:spTree>
    <p:extLst>
      <p:ext uri="{BB962C8B-B14F-4D97-AF65-F5344CB8AC3E}">
        <p14:creationId xmlns:p14="http://schemas.microsoft.com/office/powerpoint/2010/main" val="367563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44679" y="713120"/>
            <a:ext cx="8291830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6600" dirty="0"/>
              <a:t>לשון ההנחיות</a:t>
            </a: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 </a:t>
            </a:r>
            <a:r>
              <a:rPr lang="he-IL" b="1" dirty="0"/>
              <a:t>הווה סתמי ברבים</a:t>
            </a:r>
            <a:r>
              <a:rPr lang="he-IL" dirty="0"/>
              <a:t> (רושמים, מדברים, הולכים) </a:t>
            </a:r>
          </a:p>
          <a:p>
            <a:pPr algn="r">
              <a:lnSpc>
                <a:spcPct val="200000"/>
              </a:lnSpc>
            </a:pPr>
            <a:r>
              <a:rPr lang="he-IL" dirty="0"/>
              <a:t>  </a:t>
            </a:r>
            <a:r>
              <a:rPr lang="he-IL" b="1" dirty="0"/>
              <a:t>שם פועל </a:t>
            </a:r>
            <a:r>
              <a:rPr lang="he-IL" dirty="0"/>
              <a:t>(לערבב, לרשום, ללכת)</a:t>
            </a:r>
          </a:p>
          <a:p>
            <a:pPr algn="r">
              <a:lnSpc>
                <a:spcPct val="200000"/>
              </a:lnSpc>
            </a:pPr>
            <a:r>
              <a:rPr lang="he-IL" b="1" dirty="0"/>
              <a:t>  ציווי</a:t>
            </a:r>
            <a:r>
              <a:rPr lang="he-IL" dirty="0"/>
              <a:t> (רשמו, לכו, ערבבו) </a:t>
            </a:r>
          </a:p>
          <a:p>
            <a:pPr algn="r">
              <a:lnSpc>
                <a:spcPct val="200000"/>
              </a:lnSpc>
            </a:pP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B795A1D-93A6-47DE-9E44-7704465FA5E3}"/>
              </a:ext>
            </a:extLst>
          </p:cNvPr>
          <p:cNvSpPr/>
          <p:nvPr/>
        </p:nvSpPr>
        <p:spPr>
          <a:xfrm>
            <a:off x="330165" y="292396"/>
            <a:ext cx="3179135" cy="294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מרסקים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מבשלים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מסירים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מוסיפים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יוצרים 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מניחים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משקשקים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שומרים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C979F48-B782-4512-8D84-5D38FD85E1A0}"/>
              </a:ext>
            </a:extLst>
          </p:cNvPr>
          <p:cNvSpPr/>
          <p:nvPr/>
        </p:nvSpPr>
        <p:spPr>
          <a:xfrm rot="20694302">
            <a:off x="3552069" y="3665267"/>
            <a:ext cx="3179135" cy="2765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לשים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להמיס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לגרוס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לערבב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ליצור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להניח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09DA82C-3F60-4B63-9043-4A054107931D}"/>
              </a:ext>
            </a:extLst>
          </p:cNvPr>
          <p:cNvSpPr/>
          <p:nvPr/>
        </p:nvSpPr>
        <p:spPr>
          <a:xfrm rot="20694302">
            <a:off x="176051" y="3601628"/>
            <a:ext cx="3179135" cy="2892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הפרידו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הקציפו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טרפו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ערבבו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הוסיפו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צרו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גלגלו</a:t>
            </a:r>
          </a:p>
        </p:txBody>
      </p:sp>
    </p:spTree>
    <p:extLst>
      <p:ext uri="{BB962C8B-B14F-4D97-AF65-F5344CB8AC3E}">
        <p14:creationId xmlns:p14="http://schemas.microsoft.com/office/powerpoint/2010/main" val="13873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878671" y="2705362"/>
            <a:ext cx="9207201" cy="252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910"/>
            <a:ext cx="12359315" cy="1260000"/>
          </a:xfrm>
        </p:spPr>
        <p:txBody>
          <a:bodyPr/>
          <a:lstStyle/>
          <a:p>
            <a:r>
              <a:rPr lang="he-IL" dirty="0"/>
              <a:t>טקסט מדריך ומפעיל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03579"/>
            <a:ext cx="12190413" cy="7651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עברית - כיתה ח'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4050072"/>
            <a:ext cx="12190413" cy="720000"/>
          </a:xfrm>
        </p:spPr>
        <p:txBody>
          <a:bodyPr/>
          <a:lstStyle/>
          <a:p>
            <a:r>
              <a:rPr lang="he-IL" sz="3600" dirty="0" smtClean="0">
                <a:sym typeface="Varela Round"/>
              </a:rPr>
              <a:t>ע</a:t>
            </a:r>
            <a:r>
              <a:rPr lang="he-IL" sz="3600" dirty="0" smtClean="0">
                <a:sym typeface="Varela Round"/>
              </a:rPr>
              <a:t>ם </a:t>
            </a:r>
            <a:r>
              <a:rPr lang="he-IL" sz="3600" dirty="0">
                <a:sym typeface="Varela Round"/>
              </a:rPr>
              <a:t>המורה: יהודית </a:t>
            </a:r>
            <a:r>
              <a:rPr lang="he-IL" sz="3600" dirty="0" smtClean="0">
                <a:sym typeface="Varela Round"/>
              </a:rPr>
              <a:t>יוסף</a:t>
            </a:r>
          </a:p>
          <a:p>
            <a:r>
              <a:rPr lang="he-IL" sz="2400" dirty="0" smtClean="0">
                <a:sym typeface="Varela Round"/>
              </a:rPr>
              <a:t>כתיבה: עליזה </a:t>
            </a:r>
            <a:r>
              <a:rPr lang="he-IL" sz="2400" dirty="0" err="1" smtClean="0">
                <a:sym typeface="Varela Round"/>
              </a:rPr>
              <a:t>קירזון</a:t>
            </a:r>
            <a:endParaRPr lang="he-IL" sz="2400" dirty="0">
              <a:sym typeface="Varela Round"/>
            </a:endParaRPr>
          </a:p>
          <a:p>
            <a:r>
              <a:rPr lang="he-IL" sz="2400" dirty="0">
                <a:sym typeface="Varela Round"/>
              </a:rPr>
              <a:t>השיעור מבוסס על שיעור שהוכן ע"י צוות עברית </a:t>
            </a:r>
            <a:r>
              <a:rPr lang="he-IL" sz="2400" dirty="0" err="1">
                <a:sym typeface="Varela Round"/>
              </a:rPr>
              <a:t>עי"ס</a:t>
            </a:r>
            <a:r>
              <a:rPr lang="he-IL" sz="2400" dirty="0">
                <a:sym typeface="Varela Round"/>
              </a:rPr>
              <a:t>, המזכירות הפדגוגית</a:t>
            </a:r>
          </a:p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41816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5712" y="713120"/>
            <a:ext cx="11750797" cy="1393124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852B68-77C4-4842-AB3F-484ACD99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2488018"/>
            <a:ext cx="10779310" cy="2604977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he-IL" dirty="0"/>
              <a:t> 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77FAC98-F1CC-4422-82DA-120A2EA047A4}"/>
              </a:ext>
            </a:extLst>
          </p:cNvPr>
          <p:cNvSpPr/>
          <p:nvPr/>
        </p:nvSpPr>
        <p:spPr>
          <a:xfrm rot="20694302">
            <a:off x="1611684" y="1656557"/>
            <a:ext cx="3179135" cy="294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ציווי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הפרידו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הקציפו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טרפו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ערבבו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הוסיפו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צרו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גלגלו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87E9A31-865F-449C-BD2D-3C180DFBA495}"/>
              </a:ext>
            </a:extLst>
          </p:cNvPr>
          <p:cNvSpPr/>
          <p:nvPr/>
        </p:nvSpPr>
        <p:spPr>
          <a:xfrm>
            <a:off x="7793585" y="110473"/>
            <a:ext cx="3551355" cy="689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כדורי שוקולד – מתכון 3 </a:t>
            </a:r>
          </a:p>
        </p:txBody>
      </p:sp>
      <p:sp>
        <p:nvSpPr>
          <p:cNvPr id="4" name="מלבן 3"/>
          <p:cNvSpPr/>
          <p:nvPr/>
        </p:nvSpPr>
        <p:spPr>
          <a:xfrm>
            <a:off x="5216576" y="713120"/>
            <a:ext cx="47989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כדורים מתוקים ללא אפיה</a:t>
            </a:r>
          </a:p>
          <a:p>
            <a:r>
              <a:rPr lang="he-IL" b="1" dirty="0"/>
              <a:t>המצרכים הנדרשים</a:t>
            </a:r>
            <a:endParaRPr lang="en-US" b="1" dirty="0"/>
          </a:p>
          <a:p>
            <a:r>
              <a:rPr lang="he-IL" dirty="0"/>
              <a:t>200 גרם מרגרינה רכה</a:t>
            </a:r>
            <a:endParaRPr lang="en-US" dirty="0"/>
          </a:p>
          <a:p>
            <a:r>
              <a:rPr lang="he-IL" dirty="0"/>
              <a:t>1 כוס סוכר</a:t>
            </a:r>
            <a:endParaRPr lang="en-US" dirty="0"/>
          </a:p>
          <a:p>
            <a:r>
              <a:rPr lang="he-IL" dirty="0"/>
              <a:t>3 ביצים</a:t>
            </a:r>
            <a:endParaRPr lang="en-US" dirty="0"/>
          </a:p>
          <a:p>
            <a:r>
              <a:rPr lang="he-IL" dirty="0"/>
              <a:t>4 כפות קקאו</a:t>
            </a:r>
            <a:endParaRPr lang="en-US" dirty="0"/>
          </a:p>
          <a:p>
            <a:r>
              <a:rPr lang="he-IL" dirty="0"/>
              <a:t>100 גרם קוקוס טחון</a:t>
            </a:r>
            <a:endParaRPr lang="en-US" dirty="0"/>
          </a:p>
          <a:p>
            <a:r>
              <a:rPr lang="he-IL" dirty="0"/>
              <a:t>100 גרם שקדים קצוצים</a:t>
            </a:r>
            <a:endParaRPr lang="en-US" dirty="0"/>
          </a:p>
          <a:p>
            <a:r>
              <a:rPr lang="he-IL" dirty="0"/>
              <a:t>4 מצות מפוררות</a:t>
            </a:r>
            <a:endParaRPr lang="en-US" dirty="0"/>
          </a:p>
          <a:p>
            <a:r>
              <a:rPr lang="he-IL" b="1" dirty="0"/>
              <a:t>אופן ההכנה</a:t>
            </a:r>
            <a:endParaRPr lang="en-US" b="1" dirty="0"/>
          </a:p>
          <a:p>
            <a:r>
              <a:rPr lang="he-IL" dirty="0"/>
              <a:t>הפרידו חלמונים מן החלבונים</a:t>
            </a:r>
            <a:endParaRPr lang="en-US" dirty="0"/>
          </a:p>
          <a:p>
            <a:r>
              <a:rPr lang="he-IL" dirty="0"/>
              <a:t>הקציפו  את החלבונים עם הסוכר</a:t>
            </a:r>
            <a:endParaRPr lang="en-US" dirty="0"/>
          </a:p>
          <a:p>
            <a:r>
              <a:rPr lang="he-IL" dirty="0"/>
              <a:t>טרפו את החלמונים עם המרגרינה</a:t>
            </a:r>
            <a:endParaRPr lang="en-US" dirty="0"/>
          </a:p>
          <a:p>
            <a:r>
              <a:rPr lang="he-IL" dirty="0"/>
              <a:t>ערבבו את שתי התערובות בעדינות.</a:t>
            </a:r>
            <a:endParaRPr lang="en-US" dirty="0"/>
          </a:p>
          <a:p>
            <a:r>
              <a:rPr lang="he-IL" dirty="0"/>
              <a:t>הוסיפו את השקדים הטחונים</a:t>
            </a:r>
            <a:endParaRPr lang="en-US" dirty="0"/>
          </a:p>
          <a:p>
            <a:r>
              <a:rPr lang="he-IL" dirty="0"/>
              <a:t>צרו כדורים בידיים רטובות מעט, </a:t>
            </a:r>
          </a:p>
          <a:p>
            <a:r>
              <a:rPr lang="he-IL" dirty="0"/>
              <a:t>גלגלו בקוקוס והניחו בעטרות נייר</a:t>
            </a:r>
            <a:endParaRPr lang="en-US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C7BFD9B-7CFC-40C7-8B12-6D99C286DFE8}"/>
              </a:ext>
            </a:extLst>
          </p:cNvPr>
          <p:cNvSpPr/>
          <p:nvPr/>
        </p:nvSpPr>
        <p:spPr>
          <a:xfrm rot="20669495">
            <a:off x="-185100" y="830896"/>
            <a:ext cx="5178056" cy="925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bg2"/>
                </a:solidFill>
                <a:hlinkClick r:id="rId3"/>
              </a:rPr>
              <a:t>האם לשון ההנחיות השתנתה בכל  מה שנוגע למתכונים?</a:t>
            </a:r>
            <a:endParaRPr lang="he-IL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1961535"/>
            <a:ext cx="10038269" cy="545690"/>
          </a:xfrm>
        </p:spPr>
        <p:txBody>
          <a:bodyPr/>
          <a:lstStyle/>
          <a:p>
            <a:r>
              <a:rPr lang="he-IL" sz="6000" dirty="0"/>
              <a:t/>
            </a:r>
            <a:br>
              <a:rPr lang="he-IL" sz="6000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043851" y="598425"/>
            <a:ext cx="10619823" cy="346244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he-IL" sz="5800" dirty="0">
                <a:solidFill>
                  <a:srgbClr val="0070C0"/>
                </a:solidFill>
              </a:rPr>
              <a:t>בוודאי שכן</a:t>
            </a:r>
          </a:p>
          <a:p>
            <a:endParaRPr lang="he-IL" sz="5100" dirty="0"/>
          </a:p>
          <a:p>
            <a:r>
              <a:rPr lang="he-IL" sz="5100" b="1" dirty="0">
                <a:solidFill>
                  <a:srgbClr val="00B0F0"/>
                </a:solidFill>
              </a:rPr>
              <a:t>היום ברוב המתכונים הפנייה היא לכלל האנשים.</a:t>
            </a:r>
          </a:p>
          <a:p>
            <a:r>
              <a:rPr lang="he-IL" sz="5100" b="1" dirty="0">
                <a:solidFill>
                  <a:srgbClr val="00B0F0"/>
                </a:solidFill>
              </a:rPr>
              <a:t>כמו כן, יש שימוש מועט בצורת הציווי. </a:t>
            </a:r>
          </a:p>
          <a:p>
            <a:r>
              <a:rPr lang="he-IL" sz="5100" b="1" dirty="0">
                <a:solidFill>
                  <a:srgbClr val="00B0F0"/>
                </a:solidFill>
              </a:rPr>
              <a:t>אני מזמינה אתכם לחפש מתכונים בספרי מתכונים או בעיתונים ולהתרשם.</a:t>
            </a:r>
          </a:p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9B4F9E2-A122-4424-B531-9EC784EADA7D}"/>
              </a:ext>
            </a:extLst>
          </p:cNvPr>
          <p:cNvSpPr/>
          <p:nvPr/>
        </p:nvSpPr>
        <p:spPr>
          <a:xfrm>
            <a:off x="351234" y="65683"/>
            <a:ext cx="3104348" cy="2086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מסירים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מוסיפים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יוצרים 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מניחים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משקשקים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שומרים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2DEA6D0-AA48-4F25-A9B1-A5208CB33AED}"/>
              </a:ext>
            </a:extLst>
          </p:cNvPr>
          <p:cNvSpPr/>
          <p:nvPr/>
        </p:nvSpPr>
        <p:spPr>
          <a:xfrm rot="1487809">
            <a:off x="4459440" y="4250817"/>
            <a:ext cx="2672363" cy="2145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לשים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להמיס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לגרוס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לערבב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ליצור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להניח </a:t>
            </a:r>
          </a:p>
        </p:txBody>
      </p:sp>
    </p:spTree>
    <p:extLst>
      <p:ext uri="{BB962C8B-B14F-4D97-AF65-F5344CB8AC3E}">
        <p14:creationId xmlns:p14="http://schemas.microsoft.com/office/powerpoint/2010/main" val="24353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9617" y="615062"/>
            <a:ext cx="10294141" cy="1168400"/>
          </a:xfrm>
        </p:spPr>
        <p:txBody>
          <a:bodyPr/>
          <a:lstStyle/>
          <a:p>
            <a:r>
              <a:rPr lang="he-I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בכל הטקסטים המדריכים והמפעילים יש חשיבות לסדר הפעולות?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4642" y="1414130"/>
            <a:ext cx="1531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8" name="תמונה 7" descr="במיוחד לפסח יפתחו מסלולים חדשים לרכבי שטח ברכס בוקר – רשות הטבע והגנים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0" t="39311"/>
          <a:stretch/>
        </p:blipFill>
        <p:spPr bwMode="auto">
          <a:xfrm>
            <a:off x="1236651" y="1740112"/>
            <a:ext cx="9717107" cy="5117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2680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1961535"/>
            <a:ext cx="10038269" cy="545690"/>
          </a:xfrm>
        </p:spPr>
        <p:txBody>
          <a:bodyPr/>
          <a:lstStyle/>
          <a:p>
            <a:r>
              <a:rPr lang="he-IL" sz="6000" dirty="0"/>
              <a:t/>
            </a:r>
            <a:br>
              <a:rPr lang="he-IL" sz="6000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AE0213D3-5801-4DE7-B737-D88C9004A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089219" cy="6315074"/>
          </a:xfrm>
        </p:spPr>
        <p:txBody>
          <a:bodyPr>
            <a:noAutofit/>
          </a:bodyPr>
          <a:lstStyle/>
          <a:p>
            <a:pPr lvl="0"/>
            <a:r>
              <a:rPr lang="he-IL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תקנון בית הספר</a:t>
            </a: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יש לדאוג שיהיה לתלמיד ילקוט מסודר. ספרים ומחברות עטופים ע"פ רוח התורה, וכן את מכשירי הכתיבה הדרושים, ולוודא שמכין מערכת יום יום בערב.</a:t>
            </a:r>
            <a:endParaRPr lang="en-US" sz="2400" dirty="0">
              <a:cs typeface="+mn-cs"/>
            </a:endParaRP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הסעות – יש לשמור על כללי ההתנהגות בנסיעה בהסעה לבית הספר. </a:t>
            </a: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פגישות – ניתן להיפגש עם מחנך/ת הכיתה אך ורק בתיאום מראש ולא על חשבון השיעורים.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אין לשלוח את התלמיד לבית הספר עם כסף. לכשיידרש ישלחו הכספים בשקית צרורה ובלווי מכתב המפרט כמה כסף נשלח לאיזו מטרה.</a:t>
            </a:r>
            <a:endParaRPr lang="en-US" sz="2400" dirty="0">
              <a:cs typeface="+mn-cs"/>
            </a:endParaRP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אסור להביא לבית הספר  מסטיקים, בקבוקי זכוכית, ופיצוחים למיניהם.</a:t>
            </a:r>
            <a:endParaRPr lang="en-US" sz="2400" dirty="0">
              <a:cs typeface="+mn-cs"/>
            </a:endParaRP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פלאפונים – אסור להביא פלאפונים, </a:t>
            </a:r>
            <a:r>
              <a:rPr lang="he-IL" sz="2400" dirty="0" err="1">
                <a:cs typeface="+mn-cs"/>
              </a:rPr>
              <a:t>טאבלטים</a:t>
            </a:r>
            <a:r>
              <a:rPr lang="he-IL" sz="2400" dirty="0">
                <a:cs typeface="+mn-cs"/>
              </a:rPr>
              <a:t> ומכשירי מדיה למיניהם לבית הספר בשום אופן, פלאפון שיימצא ברשותו של תלמיד, יוחרם </a:t>
            </a:r>
            <a:r>
              <a:rPr lang="he-IL" sz="2400" dirty="0" err="1">
                <a:cs typeface="+mn-cs"/>
              </a:rPr>
              <a:t>מיידית</a:t>
            </a:r>
            <a:r>
              <a:rPr lang="he-IL" sz="2400" dirty="0">
                <a:cs typeface="+mn-cs"/>
              </a:rPr>
              <a:t>, ויוחזר אך ורק לאחד ההורים!</a:t>
            </a:r>
            <a:endParaRPr lang="en-US" sz="2400" dirty="0">
              <a:cs typeface="+mn-cs"/>
            </a:endParaRPr>
          </a:p>
          <a:p>
            <a:pPr marL="457200" lvl="0" indent="-457200" algn="r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אוכל – חובה להביא ארוחת בוקר מהבית, אסור בהחלט לצאת משטח בית הספר לקנות אוכל.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e-IL" sz="2400" dirty="0">
                <a:cs typeface="+mn-cs"/>
              </a:rPr>
              <a:t>מבצעים –ההורים מתבקשים לשתף פעולה במבצעים, ולעודד את התלמידים להגיע להישגים טובים.</a:t>
            </a:r>
            <a:endParaRPr lang="en-US" sz="2400" dirty="0">
              <a:cs typeface="+mn-cs"/>
            </a:endParaRPr>
          </a:p>
          <a:p>
            <a:pPr marL="457200" lvl="0" indent="-457200" algn="r">
              <a:buFont typeface="Arial" pitchFamily="34" charset="0"/>
              <a:buChar char="•"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393385-FBCB-4913-A8FF-B375E4034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b="1" dirty="0"/>
              <a:t>מסקנה </a:t>
            </a:r>
            <a:br>
              <a:rPr lang="he-IL" sz="6600" b="1" dirty="0"/>
            </a:br>
            <a:r>
              <a:rPr lang="he-IL" sz="6600" b="1" dirty="0"/>
              <a:t>תלוי  באופיו של הטקסט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73B00AE-C4B6-46D0-B46F-52F98028B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12" y="3554412"/>
            <a:ext cx="10779310" cy="1591745"/>
          </a:xfrm>
        </p:spPr>
        <p:txBody>
          <a:bodyPr>
            <a:noAutofit/>
          </a:bodyPr>
          <a:lstStyle/>
          <a:p>
            <a:r>
              <a:rPr lang="he-IL" b="1" dirty="0"/>
              <a:t>בתקנון , בהוראות התנהגות – אין חשיבות לסדר.</a:t>
            </a:r>
          </a:p>
          <a:p>
            <a:r>
              <a:rPr lang="he-IL" b="1" dirty="0"/>
              <a:t>במתכונים, בהוראת משחק, הגעה, הרכבה – יש חשיבות לסדר  הפעולות</a:t>
            </a:r>
          </a:p>
        </p:txBody>
      </p:sp>
    </p:spTree>
    <p:extLst>
      <p:ext uri="{BB962C8B-B14F-4D97-AF65-F5344CB8AC3E}">
        <p14:creationId xmlns:p14="http://schemas.microsoft.com/office/powerpoint/2010/main" val="359048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לסיכום - מאפייני הטקסט המפעיל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233" y="1224246"/>
            <a:ext cx="9599946" cy="42250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e-IL" sz="4000" b="1" dirty="0"/>
              <a:t>סדר כרונולוגי לפי אופי הטקסט</a:t>
            </a:r>
          </a:p>
          <a:p>
            <a:pPr>
              <a:lnSpc>
                <a:spcPct val="150000"/>
              </a:lnSpc>
            </a:pPr>
            <a:r>
              <a:rPr lang="he-IL" sz="4000" b="1" dirty="0"/>
              <a:t>בטקסטים שצריך לשמור על סדר הפעילות – להקפיד על כך מאד.</a:t>
            </a:r>
          </a:p>
          <a:p>
            <a:pPr>
              <a:lnSpc>
                <a:spcPct val="150000"/>
              </a:lnSpc>
            </a:pPr>
            <a:r>
              <a:rPr lang="he-IL" sz="4000" b="1" dirty="0"/>
              <a:t>בטקסט מפעיל נפגוש: מספור, אותיות, כוכביות</a:t>
            </a:r>
          </a:p>
          <a:p>
            <a:r>
              <a:rPr lang="he-IL" sz="4000" b="1" dirty="0"/>
              <a:t>ניסוח קצר וברור ומדויק</a:t>
            </a:r>
          </a:p>
          <a:p>
            <a:r>
              <a:rPr lang="he-IL" sz="4000" b="1" dirty="0"/>
              <a:t>הוראות ברורות מדויקות וחד משמעיות</a:t>
            </a:r>
          </a:p>
          <a:p>
            <a:pPr>
              <a:lnSpc>
                <a:spcPct val="150000"/>
              </a:lnSpc>
            </a:pP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90093093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F992F7E-6442-4CED-B45C-9573E2F7A2D9}"/>
              </a:ext>
            </a:extLst>
          </p:cNvPr>
          <p:cNvSpPr/>
          <p:nvPr/>
        </p:nvSpPr>
        <p:spPr>
          <a:xfrm>
            <a:off x="1127051" y="1382808"/>
            <a:ext cx="8984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  היום?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טקסט מדריך ומפעיל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הכרנו סוגים של טקסטים כאלה.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למדנו על המאפיינים הלשוניים הבולטים. </a:t>
            </a:r>
          </a:p>
        </p:txBody>
      </p:sp>
    </p:spTree>
    <p:extLst>
      <p:ext uri="{BB962C8B-B14F-4D97-AF65-F5344CB8AC3E}">
        <p14:creationId xmlns:p14="http://schemas.microsoft.com/office/powerpoint/2010/main" val="144795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323801" y="1374608"/>
            <a:ext cx="8640823" cy="425177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he-IL" b="1" dirty="0"/>
              <a:t>חפשו טקסט מדריך ומפעיל , וכתבו:</a:t>
            </a:r>
          </a:p>
          <a:p>
            <a:pPr marL="514350" indent="-514350" algn="r">
              <a:lnSpc>
                <a:spcPct val="150000"/>
              </a:lnSpc>
              <a:buAutoNum type="arabicPeriod"/>
            </a:pPr>
            <a:r>
              <a:rPr lang="he-IL" b="1" dirty="0"/>
              <a:t>מהו הנושא , מהי המטרה, מי המוען ומי הנמען?</a:t>
            </a:r>
          </a:p>
          <a:p>
            <a:pPr marL="514350" indent="-514350" algn="r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e-IL" b="1" dirty="0"/>
              <a:t>העתיקו 3 הנחיות/ הוראות</a:t>
            </a:r>
          </a:p>
          <a:p>
            <a:pPr marL="514350" indent="-514350" algn="r">
              <a:lnSpc>
                <a:spcPct val="150000"/>
              </a:lnSpc>
              <a:buAutoNum type="arabicPeriod"/>
            </a:pPr>
            <a:r>
              <a:rPr lang="he-IL" b="1" dirty="0"/>
              <a:t>מה מאפיין את לשון ההנחיות?</a:t>
            </a:r>
          </a:p>
          <a:p>
            <a:pPr marL="514350" indent="-514350" algn="r">
              <a:lnSpc>
                <a:spcPct val="150000"/>
              </a:lnSpc>
              <a:buAutoNum type="arabicPeriod"/>
            </a:pPr>
            <a:r>
              <a:rPr lang="he-IL" b="1" dirty="0"/>
              <a:t>כתבו טקסט מדריך ומפעיל למשחק שתמציאו.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1015746"/>
          </a:xfrm>
        </p:spPr>
        <p:txBody>
          <a:bodyPr/>
          <a:lstStyle/>
          <a:p>
            <a:r>
              <a:rPr lang="he-IL" sz="6600" dirty="0">
                <a:solidFill>
                  <a:schemeClr val="accent1">
                    <a:lumMod val="75000"/>
                  </a:schemeClr>
                </a:solidFill>
              </a:rPr>
              <a:t>משימה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/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373863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B1CD50-B25D-4CC5-A477-FBAAD458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 לשיעור?</a:t>
            </a:r>
          </a:p>
        </p:txBody>
      </p:sp>
      <p:pic>
        <p:nvPicPr>
          <p:cNvPr id="6" name="Picture 2" descr="מחברת A5 דגם ABC – 300gr">
            <a:extLst>
              <a:ext uri="{FF2B5EF4-FFF2-40B4-BE49-F238E27FC236}">
                <a16:creationId xmlns:a16="http://schemas.microsoft.com/office/drawing/2014/main" id="{53CE811B-FD57-4BA6-B8A2-4243EC06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1500" t="7941" r="24499" b="9999"/>
          <a:stretch>
            <a:fillRect/>
          </a:stretch>
        </p:blipFill>
        <p:spPr bwMode="auto">
          <a:xfrm>
            <a:off x="6795258" y="2761365"/>
            <a:ext cx="1347231" cy="2047529"/>
          </a:xfrm>
          <a:prstGeom prst="rect">
            <a:avLst/>
          </a:prstGeom>
          <a:noFill/>
        </p:spPr>
      </p:pic>
      <p:pic>
        <p:nvPicPr>
          <p:cNvPr id="7" name="Picture 6" descr="עט PILOT SUPER GRIP F - עטים">
            <a:extLst>
              <a:ext uri="{FF2B5EF4-FFF2-40B4-BE49-F238E27FC236}">
                <a16:creationId xmlns:a16="http://schemas.microsoft.com/office/drawing/2014/main" id="{06A80321-3D61-4F18-93DF-86B44FDE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6641" y="3009567"/>
            <a:ext cx="1799093" cy="179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05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0626927" cy="720000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5400" dirty="0"/>
              <a:t>לפניכם מודעות שונות </a:t>
            </a:r>
            <a:br>
              <a:rPr lang="he-IL" sz="5400" dirty="0"/>
            </a:br>
            <a:r>
              <a:rPr lang="he-IL" sz="5400" dirty="0"/>
              <a:t>שהתפרסמו בעיתון- </a:t>
            </a:r>
            <a:br>
              <a:rPr lang="he-IL" sz="5400" dirty="0"/>
            </a:br>
            <a:r>
              <a:rPr lang="he-IL" sz="5400" dirty="0"/>
              <a:t>מה המאפיינים המשותפים למודעות אלו?</a:t>
            </a:r>
          </a:p>
        </p:txBody>
      </p:sp>
    </p:spTree>
    <p:extLst>
      <p:ext uri="{BB962C8B-B14F-4D97-AF65-F5344CB8AC3E}">
        <p14:creationId xmlns:p14="http://schemas.microsoft.com/office/powerpoint/2010/main" val="26210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/>
          <p:nvPr/>
        </p:nvPicPr>
        <p:blipFill rotWithShape="1">
          <a:blip r:embed="rId3"/>
          <a:srcRect l="35817" t="36552" r="34806" b="20698"/>
          <a:stretch/>
        </p:blipFill>
        <p:spPr bwMode="auto">
          <a:xfrm>
            <a:off x="1230285" y="0"/>
            <a:ext cx="9376756" cy="6384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1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/>
          <p:nvPr/>
        </p:nvPicPr>
        <p:blipFill rotWithShape="1">
          <a:blip r:embed="rId3"/>
          <a:srcRect l="35641" t="72179" r="36310" b="9258"/>
          <a:stretch/>
        </p:blipFill>
        <p:spPr bwMode="auto">
          <a:xfrm>
            <a:off x="1878676" y="0"/>
            <a:ext cx="8670790" cy="5935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66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3613" t="20060" r="36880" b="33540"/>
          <a:stretch/>
        </p:blipFill>
        <p:spPr bwMode="auto">
          <a:xfrm>
            <a:off x="1180407" y="116377"/>
            <a:ext cx="9402926" cy="6317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62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F992F7E-6442-4CED-B45C-9573E2F7A2D9}"/>
              </a:ext>
            </a:extLst>
          </p:cNvPr>
          <p:cNvSpPr/>
          <p:nvPr/>
        </p:nvSpPr>
        <p:spPr>
          <a:xfrm>
            <a:off x="1127051" y="1382808"/>
            <a:ext cx="89845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מה נלמד  היום?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טקסט מדריך ומפעיל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נכיר סוגים של טקסטים כאלה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נלמד על המאפיינים הלשוניים הבולטים </a:t>
            </a:r>
          </a:p>
        </p:txBody>
      </p:sp>
    </p:spTree>
    <p:extLst>
      <p:ext uri="{BB962C8B-B14F-4D97-AF65-F5344CB8AC3E}">
        <p14:creationId xmlns:p14="http://schemas.microsoft.com/office/powerpoint/2010/main" val="417664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920231" y="2228849"/>
            <a:ext cx="10574125" cy="2534879"/>
          </a:xfrm>
        </p:spPr>
        <p:txBody>
          <a:bodyPr>
            <a:normAutofit fontScale="55000" lnSpcReduction="20000"/>
          </a:bodyPr>
          <a:lstStyle/>
          <a:p>
            <a:pPr marL="1143000" indent="-1143000" algn="r">
              <a:buFont typeface="Arial" panose="020B0604020202020204" pitchFamily="34" charset="0"/>
              <a:buChar char="•"/>
            </a:pPr>
            <a:r>
              <a:rPr lang="he-IL" sz="7999" dirty="0"/>
              <a:t>נסו  להיזכר מתי פגשתם לאחרונה טקסט מדריך ומפעיל ?</a:t>
            </a:r>
          </a:p>
          <a:p>
            <a:pPr marL="1143000" indent="-1143000" algn="r">
              <a:buFont typeface="Arial" panose="020B0604020202020204" pitchFamily="34" charset="0"/>
              <a:buChar char="•"/>
            </a:pPr>
            <a:r>
              <a:rPr lang="he-IL" sz="7999" dirty="0"/>
              <a:t>לאיזו מטרה אנו כותבים/</a:t>
            </a:r>
            <a:r>
              <a:rPr lang="he-IL" sz="8000" dirty="0"/>
              <a:t>קוראים טקסט מדריך ומפעיל?</a:t>
            </a:r>
            <a:endParaRPr lang="he-IL" sz="7999" dirty="0"/>
          </a:p>
        </p:txBody>
      </p:sp>
      <p:sp>
        <p:nvSpPr>
          <p:cNvPr id="2" name="TextBox 1"/>
          <p:cNvSpPr txBox="1"/>
          <p:nvPr/>
        </p:nvSpPr>
        <p:spPr>
          <a:xfrm>
            <a:off x="1985963" y="614363"/>
            <a:ext cx="77295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טקסט מדריך ומפעיל</a:t>
            </a:r>
          </a:p>
        </p:txBody>
      </p:sp>
    </p:spTree>
    <p:extLst>
      <p:ext uri="{BB962C8B-B14F-4D97-AF65-F5344CB8AC3E}">
        <p14:creationId xmlns:p14="http://schemas.microsoft.com/office/powerpoint/2010/main" val="32918204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1499</Words>
  <Application>Microsoft Office PowerPoint</Application>
  <PresentationFormat>מותאם אישית</PresentationFormat>
  <Paragraphs>282</Paragraphs>
  <Slides>29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Varela Round</vt:lpstr>
      <vt:lpstr>Verdana</vt:lpstr>
      <vt:lpstr>Wingdings</vt:lpstr>
      <vt:lpstr>ערכת נושא Office</vt:lpstr>
      <vt:lpstr>מערכת שיעורים למגזר החרדי</vt:lpstr>
      <vt:lpstr>טקסט מדריך ומפעיל</vt:lpstr>
      <vt:lpstr>מה להביא לשיעור?</vt:lpstr>
      <vt:lpstr>     לפניכם מודעות שונות  שהתפרסמו בעיתון-  מה המאפיינים המשותפים למודעות אלו?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הבמה – לטקסט מדריך ומפעיל</vt:lpstr>
      <vt:lpstr>מצגת של PowerPoint‏</vt:lpstr>
      <vt:lpstr>מצגת של PowerPoint‏</vt:lpstr>
      <vt:lpstr>פנקייק קל להכנה</vt:lpstr>
      <vt:lpstr>  באיזה חלק דיבור מרבים להשתמש בהנחיות?  האם לשון ההנחיות אחידה?</vt:lpstr>
      <vt:lpstr>   </vt:lpstr>
      <vt:lpstr>   </vt:lpstr>
      <vt:lpstr>   </vt:lpstr>
      <vt:lpstr>   </vt:lpstr>
      <vt:lpstr>   לשון ההנחיות</vt:lpstr>
      <vt:lpstr>   </vt:lpstr>
      <vt:lpstr>  </vt:lpstr>
      <vt:lpstr>האם בכל הטקסטים המדריכים והמפעילים יש חשיבות לסדר הפעולות?</vt:lpstr>
      <vt:lpstr>  </vt:lpstr>
      <vt:lpstr>מסקנה  תלוי  באופיו של הטקסט</vt:lpstr>
      <vt:lpstr>לסיכום - מאפייני הטקסט המפעיל</vt:lpstr>
      <vt:lpstr>מצגת של PowerPoint‏</vt:lpstr>
      <vt:lpstr>משימה</vt:lpstr>
      <vt:lpstr>תודה על ההקשבה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shira</cp:lastModifiedBy>
  <cp:revision>157</cp:revision>
  <dcterms:created xsi:type="dcterms:W3CDTF">2020-03-15T19:13:03Z</dcterms:created>
  <dcterms:modified xsi:type="dcterms:W3CDTF">2021-08-19T16:38:27Z</dcterms:modified>
</cp:coreProperties>
</file>