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44"/>
  </p:notesMasterIdLst>
  <p:sldIdLst>
    <p:sldId id="313" r:id="rId2"/>
    <p:sldId id="257" r:id="rId3"/>
    <p:sldId id="258" r:id="rId4"/>
    <p:sldId id="259" r:id="rId5"/>
    <p:sldId id="260" r:id="rId6"/>
    <p:sldId id="261" r:id="rId7"/>
    <p:sldId id="262" r:id="rId8"/>
    <p:sldId id="316" r:id="rId9"/>
    <p:sldId id="318" r:id="rId10"/>
    <p:sldId id="266" r:id="rId11"/>
    <p:sldId id="267" r:id="rId12"/>
    <p:sldId id="268" r:id="rId13"/>
    <p:sldId id="269" r:id="rId14"/>
    <p:sldId id="270" r:id="rId15"/>
    <p:sldId id="301" r:id="rId16"/>
    <p:sldId id="302" r:id="rId17"/>
    <p:sldId id="274" r:id="rId18"/>
    <p:sldId id="275" r:id="rId19"/>
    <p:sldId id="277" r:id="rId20"/>
    <p:sldId id="278" r:id="rId21"/>
    <p:sldId id="279" r:id="rId22"/>
    <p:sldId id="280" r:id="rId23"/>
    <p:sldId id="312" r:id="rId24"/>
    <p:sldId id="320" r:id="rId25"/>
    <p:sldId id="281" r:id="rId26"/>
    <p:sldId id="305" r:id="rId27"/>
    <p:sldId id="283" r:id="rId28"/>
    <p:sldId id="284" r:id="rId29"/>
    <p:sldId id="282" r:id="rId30"/>
    <p:sldId id="285" r:id="rId31"/>
    <p:sldId id="308" r:id="rId32"/>
    <p:sldId id="309" r:id="rId33"/>
    <p:sldId id="310" r:id="rId34"/>
    <p:sldId id="287" r:id="rId35"/>
    <p:sldId id="288" r:id="rId36"/>
    <p:sldId id="290" r:id="rId37"/>
    <p:sldId id="292" r:id="rId38"/>
    <p:sldId id="293" r:id="rId39"/>
    <p:sldId id="295" r:id="rId40"/>
    <p:sldId id="298" r:id="rId41"/>
    <p:sldId id="296" r:id="rId42"/>
    <p:sldId id="321" r:id="rId43"/>
  </p:sldIdLst>
  <p:sldSz cx="12190413" cy="6858000"/>
  <p:notesSz cx="6858000" cy="91440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Varela Round" panose="00000500000000000000" pitchFamily="2" charset="-79"/>
      <p:regular r:id="rId49"/>
    </p:embeddedFont>
  </p:embeddedFontLst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r" defTabSz="914400" rtl="1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r" defTabSz="914400" rtl="1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r" defTabSz="914400" rtl="1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r" defTabSz="914400" rtl="1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898" autoAdjust="0"/>
  </p:normalViewPr>
  <p:slideViewPr>
    <p:cSldViewPr snapToGrid="0">
      <p:cViewPr varScale="1">
        <p:scale>
          <a:sx n="87" d="100"/>
          <a:sy n="87" d="100"/>
        </p:scale>
        <p:origin x="142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3;n">
            <a:extLst>
              <a:ext uri="{FF2B5EF4-FFF2-40B4-BE49-F238E27FC236}">
                <a16:creationId xmlns:a16="http://schemas.microsoft.com/office/drawing/2014/main" id="{CF3946AA-06A5-4EB6-94B8-C995D03FEA96}"/>
              </a:ext>
            </a:extLst>
          </p:cNvPr>
          <p:cNvSpPr txBox="1">
            <a:spLocks noGrp="1"/>
          </p:cNvSpPr>
          <p:nvPr>
            <p:ph type="hdr" idx="2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he-IL" altLang="he-IL"/>
          </a:p>
        </p:txBody>
      </p:sp>
      <p:sp>
        <p:nvSpPr>
          <p:cNvPr id="9219" name="Google Shape;4;n">
            <a:extLst>
              <a:ext uri="{FF2B5EF4-FFF2-40B4-BE49-F238E27FC236}">
                <a16:creationId xmlns:a16="http://schemas.microsoft.com/office/drawing/2014/main" id="{F038E4DD-3F50-4DF4-9DFD-1E27338DF748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rtl="1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he-IL" altLang="he-IL"/>
          </a:p>
        </p:txBody>
      </p:sp>
      <p:sp>
        <p:nvSpPr>
          <p:cNvPr id="8196" name="Google Shape;5;n">
            <a:extLst>
              <a:ext uri="{FF2B5EF4-FFF2-40B4-BE49-F238E27FC236}">
                <a16:creationId xmlns:a16="http://schemas.microsoft.com/office/drawing/2014/main" id="{B31FD878-7E96-42F8-9A54-D34084FB3D86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382588" y="685800"/>
            <a:ext cx="6092825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Google Shape;6;n">
            <a:extLst>
              <a:ext uri="{FF2B5EF4-FFF2-40B4-BE49-F238E27FC236}">
                <a16:creationId xmlns:a16="http://schemas.microsoft.com/office/drawing/2014/main" id="{89641E44-59E4-4104-BCDD-DAEDA37311D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he-IL">
              <a:sym typeface="Arial" panose="020B0604020202020204" pitchFamily="34" charset="0"/>
            </a:endParaRPr>
          </a:p>
        </p:txBody>
      </p:sp>
      <p:sp>
        <p:nvSpPr>
          <p:cNvPr id="9222" name="Google Shape;7;n">
            <a:extLst>
              <a:ext uri="{FF2B5EF4-FFF2-40B4-BE49-F238E27FC236}">
                <a16:creationId xmlns:a16="http://schemas.microsoft.com/office/drawing/2014/main" id="{868C4B73-DD5F-4E6B-8D51-4396382FF76C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he-IL" altLang="he-IL"/>
          </a:p>
        </p:txBody>
      </p:sp>
      <p:sp>
        <p:nvSpPr>
          <p:cNvPr id="9223" name="Google Shape;8;n">
            <a:extLst>
              <a:ext uri="{FF2B5EF4-FFF2-40B4-BE49-F238E27FC236}">
                <a16:creationId xmlns:a16="http://schemas.microsoft.com/office/drawing/2014/main" id="{18852365-A4C7-4DAD-9F0F-2BA74FEEBB3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rtl="1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fld id="{D709C0EB-6206-44A4-B95C-84EEDE27D829}" type="slidenum">
              <a:rPr lang="LID4096" altLang="he-IL"/>
              <a:pPr/>
              <a:t>‹#›</a:t>
            </a:fld>
            <a:endParaRPr lang="he-IL" altLang="he-IL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74;p2:notes">
            <a:extLst>
              <a:ext uri="{FF2B5EF4-FFF2-40B4-BE49-F238E27FC236}">
                <a16:creationId xmlns:a16="http://schemas.microsoft.com/office/drawing/2014/main" id="{55891BE4-5BC5-4762-8141-6AC40875A70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11267" name="Google Shape;75;p2:notes">
            <a:extLst>
              <a:ext uri="{FF2B5EF4-FFF2-40B4-BE49-F238E27FC236}">
                <a16:creationId xmlns:a16="http://schemas.microsoft.com/office/drawing/2014/main" id="{94658CC2-6084-46D1-A6AD-EA5847698945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 tIns="91425" bIns="91425"/>
          <a:lstStyle/>
          <a:p>
            <a:pPr marL="0" indent="0" eaLnBrk="1" hangingPunct="1">
              <a:buSzPts val="1200"/>
              <a:buFont typeface="Calibri" panose="020F0502020204030204" pitchFamily="34" charset="0"/>
              <a:buNone/>
            </a:pPr>
            <a:endParaRPr lang="he-IL" altLang="he-IL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Google Shape;173;p12:notes">
            <a:extLst>
              <a:ext uri="{FF2B5EF4-FFF2-40B4-BE49-F238E27FC236}">
                <a16:creationId xmlns:a16="http://schemas.microsoft.com/office/drawing/2014/main" id="{2F052FDD-A809-48D6-8461-98C7AF5255B3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r>
              <a:rPr lang="he-IL" altLang="he-IL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להקריא שקופית</a:t>
            </a:r>
          </a:p>
        </p:txBody>
      </p:sp>
      <p:sp>
        <p:nvSpPr>
          <p:cNvPr id="29699" name="Google Shape;174;p12:notes">
            <a:extLst>
              <a:ext uri="{FF2B5EF4-FFF2-40B4-BE49-F238E27FC236}">
                <a16:creationId xmlns:a16="http://schemas.microsoft.com/office/drawing/2014/main" id="{A12C8B18-35A8-4C5B-9C91-A869B5747FD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Google Shape;189;p13:notes">
            <a:extLst>
              <a:ext uri="{FF2B5EF4-FFF2-40B4-BE49-F238E27FC236}">
                <a16:creationId xmlns:a16="http://schemas.microsoft.com/office/drawing/2014/main" id="{5451645C-8F90-4A94-AEFC-B1D56CFED68A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r>
              <a:rPr lang="he-IL" altLang="he-IL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תרבות הצריכה = שם עצם</a:t>
            </a:r>
          </a:p>
          <a:p>
            <a:pPr marL="0" indent="0" eaLnBrk="1" hangingPunct="1">
              <a:buSzPts val="1400"/>
            </a:pPr>
            <a:r>
              <a:rPr lang="he-IL" altLang="he-IL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אני צריכה = פועל</a:t>
            </a:r>
          </a:p>
        </p:txBody>
      </p:sp>
      <p:sp>
        <p:nvSpPr>
          <p:cNvPr id="31747" name="Google Shape;190;p13:notes">
            <a:extLst>
              <a:ext uri="{FF2B5EF4-FFF2-40B4-BE49-F238E27FC236}">
                <a16:creationId xmlns:a16="http://schemas.microsoft.com/office/drawing/2014/main" id="{25FDF133-EC5F-4A73-8896-B9FE9E29352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Google Shape;197;p14:notes">
            <a:extLst>
              <a:ext uri="{FF2B5EF4-FFF2-40B4-BE49-F238E27FC236}">
                <a16:creationId xmlns:a16="http://schemas.microsoft.com/office/drawing/2014/main" id="{B0131F26-FB78-4265-96B6-B5E384CB7399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r>
              <a:rPr lang="he-IL" altLang="he-IL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להקריא בדיחה</a:t>
            </a:r>
          </a:p>
        </p:txBody>
      </p:sp>
      <p:sp>
        <p:nvSpPr>
          <p:cNvPr id="33795" name="Google Shape;198;p14:notes">
            <a:extLst>
              <a:ext uri="{FF2B5EF4-FFF2-40B4-BE49-F238E27FC236}">
                <a16:creationId xmlns:a16="http://schemas.microsoft.com/office/drawing/2014/main" id="{809A2943-BAD3-49F2-9A54-A047241D506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Google Shape;208;p15:notes">
            <a:extLst>
              <a:ext uri="{FF2B5EF4-FFF2-40B4-BE49-F238E27FC236}">
                <a16:creationId xmlns:a16="http://schemas.microsoft.com/office/drawing/2014/main" id="{8C9E8404-7083-43A5-A2AF-E84CDCB17910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r>
              <a:rPr lang="he-IL" altLang="he-IL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תחליף בשר ותחליף חלב- זהו שם עצם, שימוש בתחליפי חלב למי שלא צורך אוכל מן החי, כמו חלב סויה, חלב אורז... "תחליף חברים" זהו פועל </a:t>
            </a:r>
          </a:p>
        </p:txBody>
      </p:sp>
      <p:sp>
        <p:nvSpPr>
          <p:cNvPr id="35843" name="Google Shape;209;p15:notes">
            <a:extLst>
              <a:ext uri="{FF2B5EF4-FFF2-40B4-BE49-F238E27FC236}">
                <a16:creationId xmlns:a16="http://schemas.microsoft.com/office/drawing/2014/main" id="{1D66656F-1978-4CBB-9AD3-C4516329888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מציין מיקום של תמונת שקופית 1">
            <a:extLst>
              <a:ext uri="{FF2B5EF4-FFF2-40B4-BE49-F238E27FC236}">
                <a16:creationId xmlns:a16="http://schemas.microsoft.com/office/drawing/2014/main" id="{16EA09C9-CEF5-4D25-9DD9-3DAC73A25D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37891" name="מציין מיקום של הערות 2">
            <a:extLst>
              <a:ext uri="{FF2B5EF4-FFF2-40B4-BE49-F238E27FC236}">
                <a16:creationId xmlns:a16="http://schemas.microsoft.com/office/drawing/2014/main" id="{6B93F933-3425-4B1E-B23D-F8C67A98E18C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altLang="he-IL">
                <a:latin typeface="Arial" panose="020B0604020202020204" pitchFamily="34" charset="0"/>
                <a:cs typeface="Arial" panose="020B0604020202020204" pitchFamily="34" charset="0"/>
              </a:rPr>
              <a:t>להקריא שקופית</a:t>
            </a:r>
          </a:p>
        </p:txBody>
      </p:sp>
      <p:sp>
        <p:nvSpPr>
          <p:cNvPr id="37892" name="מציין מיקום של מספר שקופית 3">
            <a:extLst>
              <a:ext uri="{FF2B5EF4-FFF2-40B4-BE49-F238E27FC236}">
                <a16:creationId xmlns:a16="http://schemas.microsoft.com/office/drawing/2014/main" id="{D26F64BA-9728-4A86-8022-475F2CD26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60DA2EB4-44A0-4AF7-90FB-942E26F901CB}" type="slidenum">
              <a:rPr lang="LID4096" altLang="he-IL" sz="1200">
                <a:latin typeface="Calibri" panose="020F0502020204030204" pitchFamily="34" charset="0"/>
                <a:sym typeface="Calibri" panose="020F0502020204030204" pitchFamily="34" charset="0"/>
              </a:rPr>
              <a:pPr/>
              <a:t>15</a:t>
            </a:fld>
            <a:endParaRPr lang="he-IL" altLang="he-IL" sz="12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מציין מיקום של תמונת שקופית 1">
            <a:extLst>
              <a:ext uri="{FF2B5EF4-FFF2-40B4-BE49-F238E27FC236}">
                <a16:creationId xmlns:a16="http://schemas.microsoft.com/office/drawing/2014/main" id="{F3FBF7E5-C813-4BC2-B946-D840D86489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39939" name="מציין מיקום של הערות 2">
            <a:extLst>
              <a:ext uri="{FF2B5EF4-FFF2-40B4-BE49-F238E27FC236}">
                <a16:creationId xmlns:a16="http://schemas.microsoft.com/office/drawing/2014/main" id="{21365B19-2895-461E-AEBE-6500B924FFAC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altLang="he-IL">
                <a:latin typeface="Arial" panose="020B0604020202020204" pitchFamily="34" charset="0"/>
                <a:cs typeface="Arial" panose="020B0604020202020204" pitchFamily="34" charset="0"/>
              </a:rPr>
              <a:t>המילה מידית נוצרה מבסיס + צורן, כמו שלמדנו בשיעור "דרכי תצורה". הבסיס מיד בתוספת הצורן ית. שמו לב, יש כאן תופעה לשונית מעניינת:  כאשר אנו משתמשים במילה מיד "אני נכנס מיד" אנחנו מתארים את </a:t>
            </a:r>
            <a:r>
              <a:rPr lang="he-IL" altLang="he-IL" b="1">
                <a:latin typeface="Arial" panose="020B0604020202020204" pitchFamily="34" charset="0"/>
                <a:cs typeface="Arial" panose="020B0604020202020204" pitchFamily="34" charset="0"/>
              </a:rPr>
              <a:t>הפועל</a:t>
            </a:r>
            <a:r>
              <a:rPr lang="he-IL" altLang="he-IL">
                <a:latin typeface="Arial" panose="020B0604020202020204" pitchFamily="34" charset="0"/>
                <a:cs typeface="Arial" panose="020B0604020202020204" pitchFamily="34" charset="0"/>
              </a:rPr>
              <a:t>. אך בתוספת הצורן ית אנו מתארים </a:t>
            </a:r>
            <a:r>
              <a:rPr lang="he-IL" altLang="he-IL" b="1">
                <a:latin typeface="Arial" panose="020B0604020202020204" pitchFamily="34" charset="0"/>
                <a:cs typeface="Arial" panose="020B0604020202020204" pitchFamily="34" charset="0"/>
              </a:rPr>
              <a:t>שם</a:t>
            </a:r>
            <a:r>
              <a:rPr lang="he-IL" altLang="he-IL">
                <a:latin typeface="Arial" panose="020B0604020202020204" pitchFamily="34" charset="0"/>
                <a:cs typeface="Arial" panose="020B0604020202020204" pitchFamily="34" charset="0"/>
              </a:rPr>
              <a:t>. כמו כניסה (ש"ע) מידית.</a:t>
            </a:r>
          </a:p>
          <a:p>
            <a:r>
              <a:rPr lang="he-IL" altLang="he-IL">
                <a:latin typeface="Arial" panose="020B0604020202020204" pitchFamily="34" charset="0"/>
                <a:cs typeface="Arial" panose="020B0604020202020204" pitchFamily="34" charset="0"/>
              </a:rPr>
              <a:t>א"כ תואר הפועל מיד בתוספת הצורן ית הופך לתואר השם!!!</a:t>
            </a:r>
          </a:p>
          <a:p>
            <a:endParaRPr lang="he-IL" altLang="he-IL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e-IL" altLang="he-I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40" name="מציין מיקום של מספר שקופית 3">
            <a:extLst>
              <a:ext uri="{FF2B5EF4-FFF2-40B4-BE49-F238E27FC236}">
                <a16:creationId xmlns:a16="http://schemas.microsoft.com/office/drawing/2014/main" id="{DAFE827F-2241-4E9A-A137-F1A7AA37E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15164751-D57D-4D5B-9D21-2B20A5712B1D}" type="slidenum">
              <a:rPr lang="LID4096" altLang="he-IL" sz="1200">
                <a:latin typeface="Calibri" panose="020F0502020204030204" pitchFamily="34" charset="0"/>
                <a:sym typeface="Calibri" panose="020F0502020204030204" pitchFamily="34" charset="0"/>
              </a:rPr>
              <a:pPr/>
              <a:t>16</a:t>
            </a:fld>
            <a:endParaRPr lang="he-IL" altLang="he-IL" sz="12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Google Shape;247;p19:notes">
            <a:extLst>
              <a:ext uri="{FF2B5EF4-FFF2-40B4-BE49-F238E27FC236}">
                <a16:creationId xmlns:a16="http://schemas.microsoft.com/office/drawing/2014/main" id="{63F918F6-EFA5-40A1-AEA7-EA5F4A74DF86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r>
              <a:rPr lang="he-IL" altLang="he-IL">
                <a:latin typeface="Arial" panose="020B0604020202020204" pitchFamily="34" charset="0"/>
                <a:cs typeface="Arial" panose="020B0604020202020204" pitchFamily="34" charset="0"/>
              </a:rPr>
              <a:t>הלשון מורכבת ממילים: אנו מדברים, כותבים, חושבים במילים. אפשר למיין את המילים לקבוצות הנקראות חלקי דיבור.</a:t>
            </a:r>
          </a:p>
          <a:p>
            <a:pPr marL="0" indent="0" eaLnBrk="1" hangingPunct="1">
              <a:buSzPts val="1400"/>
            </a:pPr>
            <a:r>
              <a:rPr lang="he-IL" altLang="he-IL">
                <a:latin typeface="Arial" panose="020B0604020202020204" pitchFamily="34" charset="0"/>
                <a:cs typeface="Arial" panose="020B0604020202020204" pitchFamily="34" charset="0"/>
              </a:rPr>
              <a:t>הקבוצות הגדולות והבולטות של חלקי דיבור הן: שמות עצם, תארים, פעלים, תוארי פועל, מילות יחס ומילות קישור .</a:t>
            </a:r>
          </a:p>
          <a:p>
            <a:pPr marL="0" indent="0" eaLnBrk="1" hangingPunct="1">
              <a:buSzPts val="1400"/>
            </a:pPr>
            <a:r>
              <a:rPr lang="he-IL" altLang="he-IL" b="1" u="sng">
                <a:latin typeface="Arial" panose="020B0604020202020204" pitchFamily="34" charset="0"/>
                <a:cs typeface="Arial" panose="020B0604020202020204" pitchFamily="34" charset="0"/>
              </a:rPr>
              <a:t>להקריא שקופית</a:t>
            </a:r>
          </a:p>
          <a:p>
            <a:pPr marL="0" indent="0" eaLnBrk="1" hangingPunct="1">
              <a:buSzPts val="1400"/>
            </a:pPr>
            <a:endParaRPr lang="he-IL" altLang="he-IL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1987" name="Google Shape;248;p19:notes">
            <a:extLst>
              <a:ext uri="{FF2B5EF4-FFF2-40B4-BE49-F238E27FC236}">
                <a16:creationId xmlns:a16="http://schemas.microsoft.com/office/drawing/2014/main" id="{7A1D3331-B23F-4C2D-8DC6-23E9FA24C4F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Google Shape;256;p20:notes">
            <a:extLst>
              <a:ext uri="{FF2B5EF4-FFF2-40B4-BE49-F238E27FC236}">
                <a16:creationId xmlns:a16="http://schemas.microsoft.com/office/drawing/2014/main" id="{03B8D79F-F1AD-4101-9F9F-8E0FEC951979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r>
              <a:rPr lang="he-IL" altLang="he-IL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להמתין דקה</a:t>
            </a:r>
          </a:p>
        </p:txBody>
      </p:sp>
      <p:sp>
        <p:nvSpPr>
          <p:cNvPr id="44035" name="Google Shape;257;p20:notes">
            <a:extLst>
              <a:ext uri="{FF2B5EF4-FFF2-40B4-BE49-F238E27FC236}">
                <a16:creationId xmlns:a16="http://schemas.microsoft.com/office/drawing/2014/main" id="{774B6A0E-E2A1-4F90-AAD0-99D40B44136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Google Shape;268;p22:notes">
            <a:extLst>
              <a:ext uri="{FF2B5EF4-FFF2-40B4-BE49-F238E27FC236}">
                <a16:creationId xmlns:a16="http://schemas.microsoft.com/office/drawing/2014/main" id="{F1566649-C1C3-480D-B252-E50050C4E478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he-IL" altLang="he-IL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6083" name="Google Shape;269;p22:notes">
            <a:extLst>
              <a:ext uri="{FF2B5EF4-FFF2-40B4-BE49-F238E27FC236}">
                <a16:creationId xmlns:a16="http://schemas.microsoft.com/office/drawing/2014/main" id="{6AD73DDE-C9AF-45FE-B953-54DEB8F20EF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Google Shape;276;p23:notes">
            <a:extLst>
              <a:ext uri="{FF2B5EF4-FFF2-40B4-BE49-F238E27FC236}">
                <a16:creationId xmlns:a16="http://schemas.microsoft.com/office/drawing/2014/main" id="{22D77ECF-33AF-4967-A0CF-F372E7829FC6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r>
              <a:rPr lang="he-IL" altLang="he-IL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נעשה שימוש באותה מילה אך בחלקי דיבור שונים: ביטוח משלים – המילה משלים מתארת את השם (ביטוח). משלים אותך – זהו פועל </a:t>
            </a:r>
          </a:p>
        </p:txBody>
      </p:sp>
      <p:sp>
        <p:nvSpPr>
          <p:cNvPr id="48131" name="Google Shape;277;p23:notes">
            <a:extLst>
              <a:ext uri="{FF2B5EF4-FFF2-40B4-BE49-F238E27FC236}">
                <a16:creationId xmlns:a16="http://schemas.microsoft.com/office/drawing/2014/main" id="{3E86DF6B-5410-44BD-A227-3E9E1E9DD23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82;p3:notes">
            <a:extLst>
              <a:ext uri="{FF2B5EF4-FFF2-40B4-BE49-F238E27FC236}">
                <a16:creationId xmlns:a16="http://schemas.microsoft.com/office/drawing/2014/main" id="{8DF0C99E-23B3-4B85-B09C-260FB67B28E8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he-IL" altLang="he-IL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3315" name="Google Shape;83;p3:notes">
            <a:extLst>
              <a:ext uri="{FF2B5EF4-FFF2-40B4-BE49-F238E27FC236}">
                <a16:creationId xmlns:a16="http://schemas.microsoft.com/office/drawing/2014/main" id="{99F707D1-696A-49BE-89C0-E6FAD2E36BC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Google Shape;283;p24:notes">
            <a:extLst>
              <a:ext uri="{FF2B5EF4-FFF2-40B4-BE49-F238E27FC236}">
                <a16:creationId xmlns:a16="http://schemas.microsoft.com/office/drawing/2014/main" id="{E4D6FCB7-CBE1-430D-9EFC-E699A7E8F78E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r>
              <a:rPr lang="he-IL" altLang="he-IL" sz="1200" b="1" u="sng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להקריא בדיחה</a:t>
            </a:r>
          </a:p>
        </p:txBody>
      </p:sp>
      <p:sp>
        <p:nvSpPr>
          <p:cNvPr id="50179" name="Google Shape;284;p24:notes">
            <a:extLst>
              <a:ext uri="{FF2B5EF4-FFF2-40B4-BE49-F238E27FC236}">
                <a16:creationId xmlns:a16="http://schemas.microsoft.com/office/drawing/2014/main" id="{5FD386C5-9608-4BD7-A2C4-6ECCB440464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Google Shape;290;p25:notes">
            <a:extLst>
              <a:ext uri="{FF2B5EF4-FFF2-40B4-BE49-F238E27FC236}">
                <a16:creationId xmlns:a16="http://schemas.microsoft.com/office/drawing/2014/main" id="{E952358A-03DC-4EBB-97CA-520E22219ADE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he-IL" altLang="he-IL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52227" name="Google Shape;291;p25:notes">
            <a:extLst>
              <a:ext uri="{FF2B5EF4-FFF2-40B4-BE49-F238E27FC236}">
                <a16:creationId xmlns:a16="http://schemas.microsoft.com/office/drawing/2014/main" id="{4F31569F-4B78-4C83-A7B1-2B84E576FD4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מציין מיקום של תמונת שקופית 1">
            <a:extLst>
              <a:ext uri="{FF2B5EF4-FFF2-40B4-BE49-F238E27FC236}">
                <a16:creationId xmlns:a16="http://schemas.microsoft.com/office/drawing/2014/main" id="{097773CA-FFEA-46B3-BCED-8896717861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54275" name="מציין מיקום של הערות 2">
            <a:extLst>
              <a:ext uri="{FF2B5EF4-FFF2-40B4-BE49-F238E27FC236}">
                <a16:creationId xmlns:a16="http://schemas.microsoft.com/office/drawing/2014/main" id="{7E1FE5A4-DF8E-4FB4-BD21-36B18CE0A1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he-IL" altLang="he-IL">
                <a:latin typeface="Arial" panose="020B0604020202020204" pitchFamily="34" charset="0"/>
                <a:cs typeface="Arial" panose="020B0604020202020204" pitchFamily="34" charset="0"/>
              </a:rPr>
              <a:t>שם עצם שמציין מושג או דבר מוחשי.</a:t>
            </a:r>
          </a:p>
        </p:txBody>
      </p:sp>
      <p:sp>
        <p:nvSpPr>
          <p:cNvPr id="54276" name="מציין מיקום של מספר שקופית 3">
            <a:extLst>
              <a:ext uri="{FF2B5EF4-FFF2-40B4-BE49-F238E27FC236}">
                <a16:creationId xmlns:a16="http://schemas.microsoft.com/office/drawing/2014/main" id="{0CB289F2-1EF0-47DC-9E48-3B15741DE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1C1D4C2-C5DB-44CB-85E8-3EDC82B7B328}" type="slidenum">
              <a:rPr lang="LID4096" altLang="he-IL" sz="1200">
                <a:latin typeface="Calibri" panose="020F0502020204030204" pitchFamily="34" charset="0"/>
                <a:sym typeface="Calibri" panose="020F0502020204030204" pitchFamily="34" charset="0"/>
              </a:rPr>
              <a:pPr/>
              <a:t>23</a:t>
            </a:fld>
            <a:endParaRPr lang="he-IL" altLang="he-IL" sz="12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Google Shape;309;p27:notes">
            <a:extLst>
              <a:ext uri="{FF2B5EF4-FFF2-40B4-BE49-F238E27FC236}">
                <a16:creationId xmlns:a16="http://schemas.microsoft.com/office/drawing/2014/main" id="{62447EB5-3BA4-495B-9F05-3EA3FD8DF0D5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r>
              <a:rPr lang="he-IL" altLang="he-IL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הומונימיה – הזהות בין המילים יוצרת אשליה, כי לאותה מילה יש כמה משמעויות שאין ביניהן כל קשר.</a:t>
            </a:r>
          </a:p>
          <a:p>
            <a:pPr marL="0" indent="0" eaLnBrk="1" hangingPunct="1">
              <a:buSzPts val="1400"/>
            </a:pPr>
            <a:r>
              <a:rPr lang="he-IL" altLang="he-IL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כפי שראינו חטיבה - חטיבה: מילים זהות אך מקורן בחלקי דיבור שונים (שם פועל, שם עצם).</a:t>
            </a:r>
          </a:p>
          <a:p>
            <a:pPr marL="0" indent="0" eaLnBrk="1" hangingPunct="1">
              <a:buSzPts val="1400"/>
            </a:pPr>
            <a:r>
              <a:rPr lang="he-IL" altLang="he-IL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משלים ומשלים: גם כאן מילים זהות בכתיבה ובהגיה אך שורשים שונים של"מ של"ה , גם חלקי הדיבור שונים שם תואר ופועל.</a:t>
            </a:r>
          </a:p>
          <a:p>
            <a:pPr marL="0" indent="0" eaLnBrk="1" hangingPunct="1">
              <a:buSzPts val="1400"/>
            </a:pPr>
            <a:r>
              <a:rPr lang="he-IL" altLang="he-IL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גם בבדיחות ישיר – ישיר, צריכה –צריכה,  מידית – מידית נעשה שימוש בהומונימיה.</a:t>
            </a:r>
          </a:p>
          <a:p>
            <a:pPr marL="0" indent="0" eaLnBrk="1" hangingPunct="1">
              <a:buSzPts val="1400"/>
            </a:pPr>
            <a:r>
              <a:rPr lang="he-IL" altLang="he-IL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כל אלה מילים שנכתבות ונהגות אותו הדבר אך המשמעות שלהם שונה. בכולן השוני נובע מהיסוד הלשוני השונה של המילים.</a:t>
            </a:r>
          </a:p>
          <a:p>
            <a:pPr marL="0" indent="0" eaLnBrk="1" hangingPunct="1">
              <a:buSzPts val="1400"/>
            </a:pPr>
            <a:r>
              <a:rPr lang="he-IL" altLang="he-IL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בשפה שלנו אפשר למצוא מילים הומונימיות רבות כמו: גיל (שנות חיים) גיל (שמחה), אח (בן אביו ואמו) אח (תנור, קמין) אח (מילת קריאה לצער ויגון)</a:t>
            </a:r>
          </a:p>
          <a:p>
            <a:pPr marL="0" indent="0" eaLnBrk="1" hangingPunct="1">
              <a:buSzPts val="1400"/>
            </a:pPr>
            <a:r>
              <a:rPr lang="he-IL" altLang="he-IL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עין (איבר ראיה) עין (מעיין)</a:t>
            </a:r>
          </a:p>
        </p:txBody>
      </p:sp>
      <p:sp>
        <p:nvSpPr>
          <p:cNvPr id="56323" name="Google Shape;310;p27:notes">
            <a:extLst>
              <a:ext uri="{FF2B5EF4-FFF2-40B4-BE49-F238E27FC236}">
                <a16:creationId xmlns:a16="http://schemas.microsoft.com/office/drawing/2014/main" id="{446D6F69-64A1-492D-99C5-C5649666963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Google Shape;302;p26:notes">
            <a:extLst>
              <a:ext uri="{FF2B5EF4-FFF2-40B4-BE49-F238E27FC236}">
                <a16:creationId xmlns:a16="http://schemas.microsoft.com/office/drawing/2014/main" id="{286EEF73-5CEA-46EF-9365-A3F0D83D84A3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r>
              <a:rPr lang="he-IL" altLang="he-IL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להקריא בדיחה בתמונה, אח"כ שקופית</a:t>
            </a:r>
          </a:p>
        </p:txBody>
      </p:sp>
      <p:sp>
        <p:nvSpPr>
          <p:cNvPr id="58371" name="Google Shape;303;p26:notes">
            <a:extLst>
              <a:ext uri="{FF2B5EF4-FFF2-40B4-BE49-F238E27FC236}">
                <a16:creationId xmlns:a16="http://schemas.microsoft.com/office/drawing/2014/main" id="{FDD70DAA-B4D3-47B4-8D00-F842A7E6A44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Google Shape;302;p26:notes">
            <a:extLst>
              <a:ext uri="{FF2B5EF4-FFF2-40B4-BE49-F238E27FC236}">
                <a16:creationId xmlns:a16="http://schemas.microsoft.com/office/drawing/2014/main" id="{A1784CC0-85EC-4CDB-9621-C3C1D97AD249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he-IL" altLang="he-IL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60419" name="Google Shape;303;p26:notes">
            <a:extLst>
              <a:ext uri="{FF2B5EF4-FFF2-40B4-BE49-F238E27FC236}">
                <a16:creationId xmlns:a16="http://schemas.microsoft.com/office/drawing/2014/main" id="{A7C6A56D-ADD5-4408-A83B-4C8AFCCA921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Google Shape;315;p28:notes">
            <a:extLst>
              <a:ext uri="{FF2B5EF4-FFF2-40B4-BE49-F238E27FC236}">
                <a16:creationId xmlns:a16="http://schemas.microsoft.com/office/drawing/2014/main" id="{0D27BEF3-A9B3-4A05-BE09-3B8CBD8972D7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he-IL" altLang="he-IL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62467" name="Google Shape;316;p28:notes">
            <a:extLst>
              <a:ext uri="{FF2B5EF4-FFF2-40B4-BE49-F238E27FC236}">
                <a16:creationId xmlns:a16="http://schemas.microsoft.com/office/drawing/2014/main" id="{BE644691-E719-468F-8D12-EBB50412328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Google Shape;322;p29:notes">
            <a:extLst>
              <a:ext uri="{FF2B5EF4-FFF2-40B4-BE49-F238E27FC236}">
                <a16:creationId xmlns:a16="http://schemas.microsoft.com/office/drawing/2014/main" id="{0DDC56A0-3C1B-4D26-A0BE-1A548FA5422F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r>
              <a:rPr lang="he-IL" altLang="he-IL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כאן בונים... הציורים עוזרים לנו להבין את דו המשמעות. זרים וזרים</a:t>
            </a:r>
          </a:p>
          <a:p>
            <a:pPr marL="0" indent="0" eaLnBrk="1" hangingPunct="1">
              <a:buSzPts val="1400"/>
            </a:pPr>
            <a:r>
              <a:rPr lang="he-IL" altLang="he-IL" sz="1200" b="1" u="sng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להקריא ניתוח</a:t>
            </a:r>
          </a:p>
        </p:txBody>
      </p:sp>
      <p:sp>
        <p:nvSpPr>
          <p:cNvPr id="64515" name="Google Shape;323;p29:notes">
            <a:extLst>
              <a:ext uri="{FF2B5EF4-FFF2-40B4-BE49-F238E27FC236}">
                <a16:creationId xmlns:a16="http://schemas.microsoft.com/office/drawing/2014/main" id="{67C5309A-317D-46AB-98CC-D0AAA7603C5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Google Shape;309;p27:notes">
            <a:extLst>
              <a:ext uri="{FF2B5EF4-FFF2-40B4-BE49-F238E27FC236}">
                <a16:creationId xmlns:a16="http://schemas.microsoft.com/office/drawing/2014/main" id="{19879914-716C-4B5A-8A09-8C30D370AB45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he-IL" altLang="he-IL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66563" name="Google Shape;310;p27:notes">
            <a:extLst>
              <a:ext uri="{FF2B5EF4-FFF2-40B4-BE49-F238E27FC236}">
                <a16:creationId xmlns:a16="http://schemas.microsoft.com/office/drawing/2014/main" id="{A100CC13-3861-4813-BA5F-E85B071CCAE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Google Shape;332;p30:notes">
            <a:extLst>
              <a:ext uri="{FF2B5EF4-FFF2-40B4-BE49-F238E27FC236}">
                <a16:creationId xmlns:a16="http://schemas.microsoft.com/office/drawing/2014/main" id="{ADCF9059-6CC3-4837-B39F-338F3C7D80EC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r>
              <a:rPr lang="he-IL" altLang="he-IL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אותו פועל: משלים - משלים, מעלים  - מעלים.</a:t>
            </a:r>
          </a:p>
          <a:p>
            <a:pPr marL="0" indent="0" eaLnBrk="1" hangingPunct="1">
              <a:buSzPts val="1400"/>
            </a:pPr>
            <a:r>
              <a:rPr lang="he-IL" altLang="he-IL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הומוגרפיה: זרים וזרים</a:t>
            </a:r>
          </a:p>
          <a:p>
            <a:pPr marL="0" indent="0" eaLnBrk="1" hangingPunct="1">
              <a:buSzPts val="1400"/>
            </a:pPr>
            <a:r>
              <a:rPr lang="he-IL" altLang="he-IL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הומופוניה: כופים קופים </a:t>
            </a:r>
          </a:p>
        </p:txBody>
      </p:sp>
      <p:sp>
        <p:nvSpPr>
          <p:cNvPr id="68611" name="Google Shape;333;p30:notes">
            <a:extLst>
              <a:ext uri="{FF2B5EF4-FFF2-40B4-BE49-F238E27FC236}">
                <a16:creationId xmlns:a16="http://schemas.microsoft.com/office/drawing/2014/main" id="{F20D27F0-A2A0-4E6F-9F04-C2920AE4E2C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90;p4:notes">
            <a:extLst>
              <a:ext uri="{FF2B5EF4-FFF2-40B4-BE49-F238E27FC236}">
                <a16:creationId xmlns:a16="http://schemas.microsoft.com/office/drawing/2014/main" id="{B90160D1-9344-408F-9151-EC918B66DCE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15363" name="Google Shape;91;p4:notes">
            <a:extLst>
              <a:ext uri="{FF2B5EF4-FFF2-40B4-BE49-F238E27FC236}">
                <a16:creationId xmlns:a16="http://schemas.microsoft.com/office/drawing/2014/main" id="{27CBB73A-9879-4C3F-A8CC-BED797F1D8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tIns="91425" bIns="91425"/>
          <a:lstStyle/>
          <a:p>
            <a:pPr marL="0" indent="0" eaLnBrk="1" hangingPunct="1">
              <a:buClr>
                <a:srgbClr val="9BBB59"/>
              </a:buClr>
              <a:buSzPts val="1200"/>
              <a:buFont typeface="Calibri" panose="020F0502020204030204" pitchFamily="34" charset="0"/>
              <a:buNone/>
            </a:pPr>
            <a:r>
              <a:rPr lang="LID4096" altLang="he-IL" sz="1200">
                <a:solidFill>
                  <a:srgbClr val="9BBB59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נחזור לבדיחה בסוף המפגש </a:t>
            </a:r>
            <a:endParaRPr lang="he-IL" altLang="he-IL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מציין מיקום של תמונת שקופית 1">
            <a:extLst>
              <a:ext uri="{FF2B5EF4-FFF2-40B4-BE49-F238E27FC236}">
                <a16:creationId xmlns:a16="http://schemas.microsoft.com/office/drawing/2014/main" id="{77ECBC92-C03B-4826-87F6-182B27AB04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70659" name="מציין מיקום של הערות 2">
            <a:extLst>
              <a:ext uri="{FF2B5EF4-FFF2-40B4-BE49-F238E27FC236}">
                <a16:creationId xmlns:a16="http://schemas.microsoft.com/office/drawing/2014/main" id="{20C1FF1D-798B-466F-A07A-86AE3B52E941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altLang="he-IL">
                <a:latin typeface="Arial" panose="020B0604020202020204" pitchFamily="34" charset="0"/>
                <a:cs typeface="Arial" panose="020B0604020202020204" pitchFamily="34" charset="0"/>
              </a:rPr>
              <a:t>הומופוניה</a:t>
            </a:r>
          </a:p>
        </p:txBody>
      </p:sp>
      <p:sp>
        <p:nvSpPr>
          <p:cNvPr id="70660" name="מציין מיקום של מספר שקופית 3">
            <a:extLst>
              <a:ext uri="{FF2B5EF4-FFF2-40B4-BE49-F238E27FC236}">
                <a16:creationId xmlns:a16="http://schemas.microsoft.com/office/drawing/2014/main" id="{37DFF1E5-2BA1-46DD-A81D-32AD9002D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4711FBEF-8986-4CCC-B893-EB7E4BC6A74F}" type="slidenum">
              <a:rPr lang="LID4096" altLang="he-IL" sz="1200">
                <a:latin typeface="Calibri" panose="020F0502020204030204" pitchFamily="34" charset="0"/>
                <a:sym typeface="Calibri" panose="020F0502020204030204" pitchFamily="34" charset="0"/>
              </a:rPr>
              <a:pPr/>
              <a:t>31</a:t>
            </a:fld>
            <a:endParaRPr lang="he-IL" altLang="he-IL" sz="12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מציין מיקום של תמונת שקופית 1">
            <a:extLst>
              <a:ext uri="{FF2B5EF4-FFF2-40B4-BE49-F238E27FC236}">
                <a16:creationId xmlns:a16="http://schemas.microsoft.com/office/drawing/2014/main" id="{DF9FA347-BE7E-47A8-BA12-D419C7319C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73731" name="מציין מיקום של הערות 2">
            <a:extLst>
              <a:ext uri="{FF2B5EF4-FFF2-40B4-BE49-F238E27FC236}">
                <a16:creationId xmlns:a16="http://schemas.microsoft.com/office/drawing/2014/main" id="{319E9A2A-FBF0-411F-B9E5-F3CBBA6E33F5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altLang="he-IL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העיר שנותנת תקווה לתתרנים – יריחו</a:t>
            </a:r>
            <a:endParaRPr lang="en-US" altLang="he-IL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e-IL" altLang="he-IL">
                <a:latin typeface="Arial" panose="020B0604020202020204" pitchFamily="34" charset="0"/>
                <a:cs typeface="Arial" panose="020B0604020202020204" pitchFamily="34" charset="0"/>
              </a:rPr>
              <a:t>באיזו תחבולה השתמשו?</a:t>
            </a:r>
          </a:p>
          <a:p>
            <a:r>
              <a:rPr lang="he-IL" altLang="he-IL">
                <a:latin typeface="Arial" panose="020B0604020202020204" pitchFamily="34" charset="0"/>
                <a:cs typeface="Arial" panose="020B0604020202020204" pitchFamily="34" charset="0"/>
              </a:rPr>
              <a:t>הומוגרפיה, הכתיבה זהה הצליל שונה.</a:t>
            </a:r>
            <a:endParaRPr lang="en-US" altLang="he-IL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e-IL" altLang="he-IL" b="1" u="sng">
                <a:latin typeface="Arial" panose="020B0604020202020204" pitchFamily="34" charset="0"/>
                <a:cs typeface="Arial" panose="020B0604020202020204" pitchFamily="34" charset="0"/>
              </a:rPr>
              <a:t>המשך שקופית</a:t>
            </a:r>
          </a:p>
        </p:txBody>
      </p:sp>
      <p:sp>
        <p:nvSpPr>
          <p:cNvPr id="73732" name="מציין מיקום של מספר שקופית 3">
            <a:extLst>
              <a:ext uri="{FF2B5EF4-FFF2-40B4-BE49-F238E27FC236}">
                <a16:creationId xmlns:a16="http://schemas.microsoft.com/office/drawing/2014/main" id="{0FA7AE4D-3F40-4F77-A78E-92D73C8D9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E8420AF9-C2F2-4F46-9FE4-263EF7E13C66}" type="slidenum">
              <a:rPr lang="LID4096" altLang="he-IL" sz="1200">
                <a:latin typeface="Calibri" panose="020F0502020204030204" pitchFamily="34" charset="0"/>
                <a:sym typeface="Calibri" panose="020F0502020204030204" pitchFamily="34" charset="0"/>
              </a:rPr>
              <a:pPr/>
              <a:t>33</a:t>
            </a:fld>
            <a:endParaRPr lang="he-IL" altLang="he-IL" sz="12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Google Shape;344;p32:notes">
            <a:extLst>
              <a:ext uri="{FF2B5EF4-FFF2-40B4-BE49-F238E27FC236}">
                <a16:creationId xmlns:a16="http://schemas.microsoft.com/office/drawing/2014/main" id="{ABE95BF8-8975-45E6-93F1-B975ADEBC12D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r>
              <a:rPr lang="he-IL" altLang="he-IL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קראנה את הבדיחה...</a:t>
            </a:r>
          </a:p>
          <a:p>
            <a:pPr marL="0" indent="0" eaLnBrk="1" hangingPunct="1">
              <a:buSzPts val="1400"/>
            </a:pPr>
            <a:r>
              <a:rPr lang="he-IL" altLang="he-IL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להמתין חצי דקה, </a:t>
            </a:r>
          </a:p>
          <a:p>
            <a:pPr marL="0" indent="0" eaLnBrk="1" hangingPunct="1">
              <a:buSzPts val="1400"/>
            </a:pPr>
            <a:r>
              <a:rPr lang="he-IL" altLang="he-IL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את המילה בורות ניתן לקרוא גם בורות.</a:t>
            </a:r>
          </a:p>
          <a:p>
            <a:pPr marL="0" indent="0" eaLnBrk="1" hangingPunct="1">
              <a:buSzPts val="1400"/>
            </a:pPr>
            <a:r>
              <a:rPr lang="he-IL" altLang="he-IL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גם כאן נעשה שימוש בהומוגרפיה: כתיבה זהה צליל שונה.</a:t>
            </a:r>
          </a:p>
          <a:p>
            <a:pPr marL="0" indent="0" eaLnBrk="1" hangingPunct="1">
              <a:buSzPts val="1400"/>
            </a:pPr>
            <a:r>
              <a:rPr lang="he-IL" altLang="he-IL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ושני המילים נכונות בהקשר...</a:t>
            </a:r>
          </a:p>
          <a:p>
            <a:pPr marL="0" indent="0" eaLnBrk="1" hangingPunct="1">
              <a:buSzPts val="1400"/>
            </a:pPr>
            <a:r>
              <a:rPr lang="he-IL" altLang="he-IL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בואו נתבונן במילה בורות – ונזכר שוב בשיעור על דרכי תצורה.</a:t>
            </a:r>
          </a:p>
          <a:p>
            <a:pPr marL="0" indent="0" eaLnBrk="1" hangingPunct="1">
              <a:buSzPts val="1400"/>
            </a:pPr>
            <a:r>
              <a:rPr lang="he-IL" altLang="he-IL" sz="1200" b="1" u="sng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להקריא מסגרת</a:t>
            </a:r>
          </a:p>
        </p:txBody>
      </p:sp>
      <p:sp>
        <p:nvSpPr>
          <p:cNvPr id="75779" name="Google Shape;345;p32:notes">
            <a:extLst>
              <a:ext uri="{FF2B5EF4-FFF2-40B4-BE49-F238E27FC236}">
                <a16:creationId xmlns:a16="http://schemas.microsoft.com/office/drawing/2014/main" id="{EEFF912F-A7F5-463F-B614-2876D0AAD11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Google Shape;355;p33:notes">
            <a:extLst>
              <a:ext uri="{FF2B5EF4-FFF2-40B4-BE49-F238E27FC236}">
                <a16:creationId xmlns:a16="http://schemas.microsoft.com/office/drawing/2014/main" id="{6C6DD670-E22A-4E4A-9BE8-EA876F323AFA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he-IL" altLang="he-IL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77827" name="Google Shape;356;p33:notes">
            <a:extLst>
              <a:ext uri="{FF2B5EF4-FFF2-40B4-BE49-F238E27FC236}">
                <a16:creationId xmlns:a16="http://schemas.microsoft.com/office/drawing/2014/main" id="{1B1129F5-AA16-4FAF-B5C5-CA573EC4128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Google Shape;374;p35:notes">
            <a:extLst>
              <a:ext uri="{FF2B5EF4-FFF2-40B4-BE49-F238E27FC236}">
                <a16:creationId xmlns:a16="http://schemas.microsoft.com/office/drawing/2014/main" id="{CB0CD145-2A3E-408D-AD3A-D3B207CB5123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he-IL" altLang="he-IL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79875" name="Google Shape;375;p35:notes">
            <a:extLst>
              <a:ext uri="{FF2B5EF4-FFF2-40B4-BE49-F238E27FC236}">
                <a16:creationId xmlns:a16="http://schemas.microsoft.com/office/drawing/2014/main" id="{7DE7B80B-50BF-45E6-B04B-6DA1302FBFF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Google Shape;389;p37:notes">
            <a:extLst>
              <a:ext uri="{FF2B5EF4-FFF2-40B4-BE49-F238E27FC236}">
                <a16:creationId xmlns:a16="http://schemas.microsoft.com/office/drawing/2014/main" id="{18901242-683D-42F2-87C8-B1739FC9FB4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81923" name="Google Shape;390;p37:notes">
            <a:extLst>
              <a:ext uri="{FF2B5EF4-FFF2-40B4-BE49-F238E27FC236}">
                <a16:creationId xmlns:a16="http://schemas.microsoft.com/office/drawing/2014/main" id="{5197B12D-4BC6-407E-8148-6DD9F0C7A79E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 tIns="91425" bIns="91425"/>
          <a:lstStyle/>
          <a:p>
            <a:pPr marL="0" indent="0" eaLnBrk="1" hangingPunct="1">
              <a:buSzPts val="1200"/>
              <a:buFont typeface="Calibri" panose="020F0502020204030204" pitchFamily="34" charset="0"/>
              <a:buNone/>
            </a:pPr>
            <a:r>
              <a:rPr lang="LID4096" altLang="he-IL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: </a:t>
            </a:r>
            <a:endParaRPr lang="he-IL" altLang="he-IL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Google Shape;396;p38:notes">
            <a:extLst>
              <a:ext uri="{FF2B5EF4-FFF2-40B4-BE49-F238E27FC236}">
                <a16:creationId xmlns:a16="http://schemas.microsoft.com/office/drawing/2014/main" id="{76FD6184-B6B6-4906-AB80-BE38BAE1F59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83971" name="Google Shape;397;p38:notes">
            <a:extLst>
              <a:ext uri="{FF2B5EF4-FFF2-40B4-BE49-F238E27FC236}">
                <a16:creationId xmlns:a16="http://schemas.microsoft.com/office/drawing/2014/main" id="{AE619887-F776-4A8F-9273-77D7FE4A85C9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 tIns="91425" bIns="91425"/>
          <a:lstStyle/>
          <a:p>
            <a:pPr marL="0" indent="0" eaLnBrk="1" hangingPunct="1">
              <a:buSzPts val="1200"/>
              <a:buFont typeface="Calibri" panose="020F0502020204030204" pitchFamily="34" charset="0"/>
              <a:buNone/>
            </a:pPr>
            <a:r>
              <a:rPr lang="LID4096" altLang="he-IL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. הנה כמה סיבות מעולות להת</a:t>
            </a:r>
            <a:r>
              <a:rPr lang="he-IL" altLang="he-IL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בדח, לא על חשבון אחרים, כמובן.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Google Shape;410;p40:notes">
            <a:extLst>
              <a:ext uri="{FF2B5EF4-FFF2-40B4-BE49-F238E27FC236}">
                <a16:creationId xmlns:a16="http://schemas.microsoft.com/office/drawing/2014/main" id="{7376EF29-3BAC-43E4-B604-B4431F0A41B3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he-IL" altLang="he-IL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86019" name="Google Shape;411;p40:notes">
            <a:extLst>
              <a:ext uri="{FF2B5EF4-FFF2-40B4-BE49-F238E27FC236}">
                <a16:creationId xmlns:a16="http://schemas.microsoft.com/office/drawing/2014/main" id="{A629440D-F1E4-4762-9193-EFC2688346B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Google Shape;416;p41:notes">
            <a:extLst>
              <a:ext uri="{FF2B5EF4-FFF2-40B4-BE49-F238E27FC236}">
                <a16:creationId xmlns:a16="http://schemas.microsoft.com/office/drawing/2014/main" id="{4501FDBD-0DF7-4B7C-A2B8-741741A5FE9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89091" name="Google Shape;417;p41:notes">
            <a:extLst>
              <a:ext uri="{FF2B5EF4-FFF2-40B4-BE49-F238E27FC236}">
                <a16:creationId xmlns:a16="http://schemas.microsoft.com/office/drawing/2014/main" id="{AB618172-74BA-4B52-81AF-49880902C776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 tIns="91425" bIns="91425"/>
          <a:lstStyle/>
          <a:p>
            <a:pPr marL="0" indent="0" eaLnBrk="1" hangingPunct="1">
              <a:buSzPts val="1200"/>
              <a:buFont typeface="Calibri" panose="020F0502020204030204" pitchFamily="34" charset="0"/>
              <a:buNone/>
            </a:pPr>
            <a:endParaRPr lang="he-IL" altLang="he-IL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98;p5:notes">
            <a:extLst>
              <a:ext uri="{FF2B5EF4-FFF2-40B4-BE49-F238E27FC236}">
                <a16:creationId xmlns:a16="http://schemas.microsoft.com/office/drawing/2014/main" id="{A124C5FC-240B-4F71-BB9B-FA6067A0DBA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17411" name="Google Shape;99;p5:notes">
            <a:extLst>
              <a:ext uri="{FF2B5EF4-FFF2-40B4-BE49-F238E27FC236}">
                <a16:creationId xmlns:a16="http://schemas.microsoft.com/office/drawing/2014/main" id="{B7753246-9595-489A-A5BF-22B490B8F0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tIns="91425" bIns="91425"/>
          <a:lstStyle/>
          <a:p>
            <a:pPr marL="0" indent="0" eaLnBrk="1" hangingPunct="1">
              <a:buClr>
                <a:srgbClr val="9BBB59"/>
              </a:buClr>
              <a:buSzPts val="1200"/>
              <a:buFont typeface="Calibri" panose="020F0502020204030204" pitchFamily="34" charset="0"/>
              <a:buNone/>
            </a:pPr>
            <a:r>
              <a:rPr lang="LID4096" altLang="he-IL" sz="1200">
                <a:solidFill>
                  <a:srgbClr val="9BBB59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, אל דאגה זה לא ימנע מכם להבין את הנלמד. אם יהיו מושגים חדשים תוכלו להשלים בעזרת המורה שלכם </a:t>
            </a:r>
            <a:br>
              <a:rPr lang="LID4096" altLang="he-IL" sz="1200">
                <a:solidFill>
                  <a:srgbClr val="9BBB59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</a:br>
            <a:endParaRPr lang="he-IL" altLang="he-IL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04;p6:notes">
            <a:extLst>
              <a:ext uri="{FF2B5EF4-FFF2-40B4-BE49-F238E27FC236}">
                <a16:creationId xmlns:a16="http://schemas.microsoft.com/office/drawing/2014/main" id="{464FD20D-5466-424E-B88F-F39D41A5482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19459" name="Google Shape;105;p6:notes">
            <a:extLst>
              <a:ext uri="{FF2B5EF4-FFF2-40B4-BE49-F238E27FC236}">
                <a16:creationId xmlns:a16="http://schemas.microsoft.com/office/drawing/2014/main" id="{89AEEDAD-02F1-4F44-9289-508DD322B965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 tIns="91425" bIns="91425"/>
          <a:lstStyle/>
          <a:p>
            <a:pPr marL="0" indent="0" eaLnBrk="1" hangingPunct="1">
              <a:buSzPts val="1200"/>
              <a:buFont typeface="Calibri" panose="020F0502020204030204" pitchFamily="34" charset="0"/>
              <a:buNone/>
            </a:pPr>
            <a:r>
              <a:rPr lang="LID4096" altLang="he-IL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מאת: </a:t>
            </a:r>
            <a:endParaRPr lang="he-IL" altLang="he-IL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11;p7:notes">
            <a:extLst>
              <a:ext uri="{FF2B5EF4-FFF2-40B4-BE49-F238E27FC236}">
                <a16:creationId xmlns:a16="http://schemas.microsoft.com/office/drawing/2014/main" id="{C6E2F4A2-BCB4-4A3F-BC21-3E63BA47609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21507" name="Google Shape;112;p7:notes">
            <a:extLst>
              <a:ext uri="{FF2B5EF4-FFF2-40B4-BE49-F238E27FC236}">
                <a16:creationId xmlns:a16="http://schemas.microsoft.com/office/drawing/2014/main" id="{FC24D983-69FA-4C13-B985-724EE88196A6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 tIns="91425" bIns="91425"/>
          <a:lstStyle/>
          <a:p>
            <a:pPr marL="0" indent="0" eaLnBrk="1" hangingPunct="1">
              <a:buSzPts val="1200"/>
              <a:buFont typeface="Calibri" panose="020F0502020204030204" pitchFamily="34" charset="0"/>
              <a:buNone/>
            </a:pPr>
            <a:endParaRPr lang="he-IL" altLang="he-IL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118;p8:notes">
            <a:extLst>
              <a:ext uri="{FF2B5EF4-FFF2-40B4-BE49-F238E27FC236}">
                <a16:creationId xmlns:a16="http://schemas.microsoft.com/office/drawing/2014/main" id="{F2C9B3F1-1474-4E33-96E9-F1E4629CDB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/>
            <a:r>
              <a:rPr lang="he-IL" altLang="he-IL">
                <a:latin typeface="Arial" panose="020B0604020202020204" pitchFamily="34" charset="0"/>
                <a:cs typeface="Arial" panose="020B0604020202020204" pitchFamily="34" charset="0"/>
              </a:rPr>
              <a:t>קראו את הבדיחה</a:t>
            </a:r>
            <a:endParaRPr lang="en-US" altLang="he-IL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he-IL" altLang="he-IL">
                <a:latin typeface="Arial" panose="020B0604020202020204" pitchFamily="34" charset="0"/>
                <a:cs typeface="Arial" panose="020B0604020202020204" pitchFamily="34" charset="0"/>
              </a:rPr>
              <a:t>אמתין דקה</a:t>
            </a:r>
          </a:p>
        </p:txBody>
      </p:sp>
      <p:sp>
        <p:nvSpPr>
          <p:cNvPr id="23555" name="Google Shape;119;p8:notes">
            <a:extLst>
              <a:ext uri="{FF2B5EF4-FFF2-40B4-BE49-F238E27FC236}">
                <a16:creationId xmlns:a16="http://schemas.microsoft.com/office/drawing/2014/main" id="{D2F20182-4ADA-4BF7-BFF1-511C9A2CF2A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Google Shape;150;p10:notes">
            <a:extLst>
              <a:ext uri="{FF2B5EF4-FFF2-40B4-BE49-F238E27FC236}">
                <a16:creationId xmlns:a16="http://schemas.microsoft.com/office/drawing/2014/main" id="{455A55BF-5AD9-4AF9-9DC3-25C1C11622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/>
            <a:endParaRPr lang="he-IL" altLang="he-I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3" name="Google Shape;151;p10:notes">
            <a:extLst>
              <a:ext uri="{FF2B5EF4-FFF2-40B4-BE49-F238E27FC236}">
                <a16:creationId xmlns:a16="http://schemas.microsoft.com/office/drawing/2014/main" id="{AE2DBCDD-79A7-44C6-AE46-7EAB2C284E6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Google Shape;161;p11:notes">
            <a:extLst>
              <a:ext uri="{FF2B5EF4-FFF2-40B4-BE49-F238E27FC236}">
                <a16:creationId xmlns:a16="http://schemas.microsoft.com/office/drawing/2014/main" id="{3529BD2F-3C9D-4C03-A2F9-17E47AE656F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27651" name="Google Shape;162;p11:notes">
            <a:extLst>
              <a:ext uri="{FF2B5EF4-FFF2-40B4-BE49-F238E27FC236}">
                <a16:creationId xmlns:a16="http://schemas.microsoft.com/office/drawing/2014/main" id="{B18E5884-B58C-42E3-BFB2-1D031AF342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tIns="91425" bIns="91425"/>
          <a:lstStyle/>
          <a:p>
            <a:pPr marL="0" indent="0" eaLnBrk="1" hangingPunct="1">
              <a:buClr>
                <a:srgbClr val="9BBB59"/>
              </a:buClr>
              <a:buSzPts val="1200"/>
              <a:buFont typeface="Calibri" panose="020F0502020204030204" pitchFamily="34" charset="0"/>
              <a:buNone/>
            </a:pPr>
            <a:r>
              <a:rPr lang="LID4096" altLang="he-IL" sz="1200">
                <a:solidFill>
                  <a:srgbClr val="9BBB59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נחזו</a:t>
            </a:r>
            <a:r>
              <a:rPr lang="he-IL" altLang="he-IL" sz="1200">
                <a:solidFill>
                  <a:srgbClr val="9BBB59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ר</a:t>
            </a:r>
            <a:endParaRPr lang="en-US" altLang="he-IL" sz="1200">
              <a:solidFill>
                <a:srgbClr val="9BBB59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9BBB59"/>
              </a:buClr>
              <a:buSzPts val="1200"/>
              <a:buFont typeface="Calibri" panose="020F0502020204030204" pitchFamily="34" charset="0"/>
              <a:buNone/>
            </a:pPr>
            <a:r>
              <a:rPr lang="he-IL" altLang="he-IL" sz="1200">
                <a:solidFill>
                  <a:srgbClr val="9BBB59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המילה ישיר יכולה לשמש כשם תואר "אוטובוס ישיר" , ויכולה לשמש כפועל בעתיד "ישיר" כמו יזמר...</a:t>
            </a:r>
            <a:r>
              <a:rPr lang="LID4096" altLang="he-IL" sz="1200">
                <a:solidFill>
                  <a:srgbClr val="9BBB59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 לבדיחה </a:t>
            </a:r>
            <a:r>
              <a:rPr lang="he-IL" altLang="he-IL" sz="1200">
                <a:solidFill>
                  <a:srgbClr val="9BBB59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גם </a:t>
            </a:r>
            <a:r>
              <a:rPr lang="LID4096" altLang="he-IL" sz="1200">
                <a:solidFill>
                  <a:srgbClr val="9BBB59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ב</a:t>
            </a:r>
            <a:r>
              <a:rPr lang="he-IL" altLang="he-IL" sz="1200">
                <a:solidFill>
                  <a:srgbClr val="9BBB59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המשך</a:t>
            </a:r>
            <a:r>
              <a:rPr lang="LID4096" altLang="he-IL" sz="1200">
                <a:solidFill>
                  <a:srgbClr val="9BBB59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 המפגש </a:t>
            </a:r>
            <a:endParaRPr lang="he-IL" altLang="he-IL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ם השיעור">
  <p:cSld name="שם השיעור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4;p3">
            <a:extLst>
              <a:ext uri="{FF2B5EF4-FFF2-40B4-BE49-F238E27FC236}">
                <a16:creationId xmlns:a16="http://schemas.microsoft.com/office/drawing/2014/main" id="{05034AA6-117B-40E3-BA55-F8072670C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25" y="1397000"/>
            <a:ext cx="13176250" cy="2978150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rtl="1" eaLnBrk="1" hangingPunct="1">
              <a:defRPr/>
            </a:pPr>
            <a:r>
              <a:rPr lang="LID4096" altLang="he-IL" sz="1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endParaRPr lang="he-IL" altLang="he-IL"/>
          </a:p>
        </p:txBody>
      </p:sp>
      <p:sp>
        <p:nvSpPr>
          <p:cNvPr id="6" name="Google Shape;26;p3">
            <a:extLst>
              <a:ext uri="{FF2B5EF4-FFF2-40B4-BE49-F238E27FC236}">
                <a16:creationId xmlns:a16="http://schemas.microsoft.com/office/drawing/2014/main" id="{A634B219-DFDA-4946-B45C-1426B5895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9488" y="6578600"/>
            <a:ext cx="5332412" cy="558800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rtl="1"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he-IL" altLang="he-IL" sz="18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Google Shape;27;p3">
            <a:extLst>
              <a:ext uri="{FF2B5EF4-FFF2-40B4-BE49-F238E27FC236}">
                <a16:creationId xmlns:a16="http://schemas.microsoft.com/office/drawing/2014/main" id="{252A6200-0523-4012-B8B5-3DA0EAD38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9600" y="6294438"/>
            <a:ext cx="3049588" cy="206375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rtl="1"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he-IL" altLang="he-IL" sz="18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Google Shape;28;p3">
            <a:extLst>
              <a:ext uri="{FF2B5EF4-FFF2-40B4-BE49-F238E27FC236}">
                <a16:creationId xmlns:a16="http://schemas.microsoft.com/office/drawing/2014/main" id="{1C7EE60D-2476-45DA-83CF-C7CC7E7F6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4900" y="-234950"/>
            <a:ext cx="2768600" cy="45085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rtl="1"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he-IL" altLang="he-IL" sz="18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Google Shape;29;p3">
            <a:extLst>
              <a:ext uri="{FF2B5EF4-FFF2-40B4-BE49-F238E27FC236}">
                <a16:creationId xmlns:a16="http://schemas.microsoft.com/office/drawing/2014/main" id="{DB4F67DF-A3C6-4418-B06D-6D1583E17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1650" y="163513"/>
            <a:ext cx="1428750" cy="3222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rtl="1"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he-IL" altLang="he-IL" sz="18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  <a:defRPr sz="6600" b="1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lIns="36000" tIns="36000" rIns="36000" bIns="3600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36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2"/>
          </p:nvPr>
        </p:nvSpPr>
        <p:spPr>
          <a:xfrm>
            <a:off x="738117" y="3655832"/>
            <a:ext cx="1087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2808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4;p4">
            <a:extLst>
              <a:ext uri="{FF2B5EF4-FFF2-40B4-BE49-F238E27FC236}">
                <a16:creationId xmlns:a16="http://schemas.microsoft.com/office/drawing/2014/main" id="{19BD2896-B7FD-485B-972A-A18EC7F5E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78513"/>
            <a:ext cx="4765675" cy="35718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rtl="1"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he-IL" altLang="he-IL" sz="1800">
              <a:solidFill>
                <a:srgbClr val="FFFFFF"/>
              </a:solidFill>
              <a:latin typeface="Varela Round" panose="00000500000000000000" pitchFamily="2" charset="-79"/>
              <a:sym typeface="Varela Round" panose="00000500000000000000" pitchFamily="2" charset="-79"/>
            </a:endParaRPr>
          </a:p>
        </p:txBody>
      </p:sp>
      <p:sp>
        <p:nvSpPr>
          <p:cNvPr id="4" name="Google Shape;35;p4">
            <a:extLst>
              <a:ext uri="{FF2B5EF4-FFF2-40B4-BE49-F238E27FC236}">
                <a16:creationId xmlns:a16="http://schemas.microsoft.com/office/drawing/2014/main" id="{79E21500-C2D7-4A21-AD6E-B38EA6329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6163" y="-111125"/>
            <a:ext cx="5299075" cy="222250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rtl="1"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he-IL" altLang="he-IL" sz="1800">
              <a:solidFill>
                <a:srgbClr val="FFFFFF"/>
              </a:solidFill>
              <a:latin typeface="Varela Round" panose="00000500000000000000" pitchFamily="2" charset="-79"/>
              <a:sym typeface="Varela Round" panose="00000500000000000000" pitchFamily="2" charset="-79"/>
            </a:endParaRPr>
          </a:p>
        </p:txBody>
      </p:sp>
      <p:sp>
        <p:nvSpPr>
          <p:cNvPr id="5" name="Google Shape;36;p4">
            <a:extLst>
              <a:ext uri="{FF2B5EF4-FFF2-40B4-BE49-F238E27FC236}">
                <a16:creationId xmlns:a16="http://schemas.microsoft.com/office/drawing/2014/main" id="{444C443C-A760-4CC3-A720-87DD46595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07138"/>
            <a:ext cx="7723188" cy="67468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rtl="1"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he-IL" altLang="he-IL" sz="1800">
              <a:solidFill>
                <a:srgbClr val="FFFFFF"/>
              </a:solidFill>
              <a:latin typeface="Varela Round" panose="00000500000000000000" pitchFamily="2" charset="-79"/>
              <a:sym typeface="Varela Round" panose="00000500000000000000" pitchFamily="2" charset="-79"/>
            </a:endParaRPr>
          </a:p>
        </p:txBody>
      </p:sp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8403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1;p5">
            <a:extLst>
              <a:ext uri="{FF2B5EF4-FFF2-40B4-BE49-F238E27FC236}">
                <a16:creationId xmlns:a16="http://schemas.microsoft.com/office/drawing/2014/main" id="{FC7B7DCA-1336-4661-AC81-CB697A048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78513"/>
            <a:ext cx="4765675" cy="35718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rtl="1"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he-IL" altLang="he-IL" sz="1800">
              <a:solidFill>
                <a:srgbClr val="FFFFFF"/>
              </a:solidFill>
              <a:latin typeface="Varela Round" panose="00000500000000000000" pitchFamily="2" charset="-79"/>
              <a:sym typeface="Varela Round" panose="00000500000000000000" pitchFamily="2" charset="-79"/>
            </a:endParaRPr>
          </a:p>
        </p:txBody>
      </p:sp>
      <p:sp>
        <p:nvSpPr>
          <p:cNvPr id="6" name="Google Shape;42;p5">
            <a:extLst>
              <a:ext uri="{FF2B5EF4-FFF2-40B4-BE49-F238E27FC236}">
                <a16:creationId xmlns:a16="http://schemas.microsoft.com/office/drawing/2014/main" id="{DE89CB31-2FFF-4466-9270-E9EC6F1F1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6163" y="-111125"/>
            <a:ext cx="5299075" cy="222250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rtl="1"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he-IL" altLang="he-IL" sz="1800">
              <a:solidFill>
                <a:srgbClr val="FFFFFF"/>
              </a:solidFill>
              <a:latin typeface="Varela Round" panose="00000500000000000000" pitchFamily="2" charset="-79"/>
              <a:sym typeface="Varela Round" panose="00000500000000000000" pitchFamily="2" charset="-79"/>
            </a:endParaRPr>
          </a:p>
        </p:txBody>
      </p:sp>
      <p:sp>
        <p:nvSpPr>
          <p:cNvPr id="7" name="Google Shape;43;p5">
            <a:extLst>
              <a:ext uri="{FF2B5EF4-FFF2-40B4-BE49-F238E27FC236}">
                <a16:creationId xmlns:a16="http://schemas.microsoft.com/office/drawing/2014/main" id="{FC86BC1F-CA2B-4545-8F68-0AE006245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07138"/>
            <a:ext cx="7723188" cy="67468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rtl="1"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he-IL" altLang="he-IL" sz="1800">
              <a:solidFill>
                <a:srgbClr val="FFFFFF"/>
              </a:solidFill>
              <a:latin typeface="Varela Round" panose="00000500000000000000" pitchFamily="2" charset="-79"/>
              <a:sym typeface="Varela Round" panose="00000500000000000000" pitchFamily="2" charset="-79"/>
            </a:endParaRPr>
          </a:p>
        </p:txBody>
      </p: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515206" y="1185681"/>
            <a:ext cx="11159999" cy="5400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457200" lvl="0" indent="-228600" algn="r" rtl="1">
              <a:spcBef>
                <a:spcPts val="640"/>
              </a:spcBef>
              <a:spcAft>
                <a:spcPts val="0"/>
              </a:spcAft>
              <a:buClr>
                <a:srgbClr val="0070C0"/>
              </a:buClr>
              <a:buSzPts val="3200"/>
              <a:buNone/>
              <a:defRPr sz="3200" b="1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2"/>
          </p:nvPr>
        </p:nvSpPr>
        <p:spPr>
          <a:xfrm>
            <a:off x="515206" y="1725681"/>
            <a:ext cx="11160000" cy="415251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5781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ק חדש">
  <p:cSld name="פרק חדש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5;p6">
            <a:extLst>
              <a:ext uri="{FF2B5EF4-FFF2-40B4-BE49-F238E27FC236}">
                <a16:creationId xmlns:a16="http://schemas.microsoft.com/office/drawing/2014/main" id="{F937DBFD-3AE2-4168-B015-80E1588C5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25" y="1397000"/>
            <a:ext cx="13176250" cy="2978150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rtl="1" eaLnBrk="1" hangingPunct="1">
              <a:defRPr/>
            </a:pPr>
            <a:r>
              <a:rPr lang="LID4096" altLang="he-IL" sz="1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endParaRPr lang="he-IL" altLang="he-IL"/>
          </a:p>
        </p:txBody>
      </p:sp>
      <p:sp>
        <p:nvSpPr>
          <p:cNvPr id="5" name="Google Shape;47;p6">
            <a:extLst>
              <a:ext uri="{FF2B5EF4-FFF2-40B4-BE49-F238E27FC236}">
                <a16:creationId xmlns:a16="http://schemas.microsoft.com/office/drawing/2014/main" id="{3A433E15-9DE1-4204-BCB2-91C9F9D3D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9488" y="6578600"/>
            <a:ext cx="5332412" cy="558800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rtl="1"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he-IL" altLang="he-IL" sz="18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Google Shape;48;p6">
            <a:extLst>
              <a:ext uri="{FF2B5EF4-FFF2-40B4-BE49-F238E27FC236}">
                <a16:creationId xmlns:a16="http://schemas.microsoft.com/office/drawing/2014/main" id="{6ED16134-EA2B-4CF5-BBE5-980B71BBD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9600" y="6294438"/>
            <a:ext cx="3049588" cy="206375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rtl="1"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he-IL" altLang="he-IL" sz="18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Google Shape;49;p6">
            <a:extLst>
              <a:ext uri="{FF2B5EF4-FFF2-40B4-BE49-F238E27FC236}">
                <a16:creationId xmlns:a16="http://schemas.microsoft.com/office/drawing/2014/main" id="{753E0E0E-8C57-494D-B19F-D14A67DC9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4900" y="-234950"/>
            <a:ext cx="2768600" cy="45085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rtl="1"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he-IL" altLang="he-IL" sz="18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Google Shape;50;p6">
            <a:extLst>
              <a:ext uri="{FF2B5EF4-FFF2-40B4-BE49-F238E27FC236}">
                <a16:creationId xmlns:a16="http://schemas.microsoft.com/office/drawing/2014/main" id="{F66C6672-4ABE-41F3-ABCC-77DCD4D56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1650" y="163513"/>
            <a:ext cx="1428750" cy="3222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rtl="1"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he-IL" altLang="he-IL" sz="18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6" name="Google Shape;46;p6"/>
          <p:cNvSpPr txBox="1"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  <a:defRPr sz="6600" b="1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ubTitle" idx="1"/>
          </p:nvPr>
        </p:nvSpPr>
        <p:spPr>
          <a:xfrm>
            <a:off x="738117" y="2918493"/>
            <a:ext cx="10872000" cy="642090"/>
          </a:xfrm>
          <a:prstGeom prst="rect">
            <a:avLst/>
          </a:prstGeom>
          <a:noFill/>
          <a:ln>
            <a:noFill/>
          </a:ln>
        </p:spPr>
        <p:txBody>
          <a:bodyPr spcFirstLastPara="1" lIns="36000" tIns="36000" rIns="36000" bIns="3600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200" b="1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4260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2;p8">
            <a:extLst>
              <a:ext uri="{FF2B5EF4-FFF2-40B4-BE49-F238E27FC236}">
                <a16:creationId xmlns:a16="http://schemas.microsoft.com/office/drawing/2014/main" id="{04661BFA-036C-40D3-B8F1-7DC8136B2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78513"/>
            <a:ext cx="4765675" cy="35718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rtl="1"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he-IL" altLang="he-IL" sz="1800">
              <a:solidFill>
                <a:srgbClr val="FFFFFF"/>
              </a:solidFill>
              <a:latin typeface="Varela Round" panose="00000500000000000000" pitchFamily="2" charset="-79"/>
              <a:sym typeface="Varela Round" panose="00000500000000000000" pitchFamily="2" charset="-79"/>
            </a:endParaRPr>
          </a:p>
        </p:txBody>
      </p:sp>
      <p:sp>
        <p:nvSpPr>
          <p:cNvPr id="5" name="Google Shape;63;p8">
            <a:extLst>
              <a:ext uri="{FF2B5EF4-FFF2-40B4-BE49-F238E27FC236}">
                <a16:creationId xmlns:a16="http://schemas.microsoft.com/office/drawing/2014/main" id="{C6AD4143-71EC-4A2B-B3F7-07CA892C5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6163" y="-111125"/>
            <a:ext cx="5299075" cy="222250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rtl="1"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he-IL" altLang="he-IL" sz="1800">
              <a:solidFill>
                <a:srgbClr val="FFFFFF"/>
              </a:solidFill>
              <a:latin typeface="Varela Round" panose="00000500000000000000" pitchFamily="2" charset="-79"/>
              <a:sym typeface="Varela Round" panose="00000500000000000000" pitchFamily="2" charset="-79"/>
            </a:endParaRPr>
          </a:p>
        </p:txBody>
      </p:sp>
      <p:sp>
        <p:nvSpPr>
          <p:cNvPr id="6" name="Google Shape;64;p8">
            <a:extLst>
              <a:ext uri="{FF2B5EF4-FFF2-40B4-BE49-F238E27FC236}">
                <a16:creationId xmlns:a16="http://schemas.microsoft.com/office/drawing/2014/main" id="{87E2F4EF-9F62-4C49-BDC7-0B4CD7B5D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07138"/>
            <a:ext cx="7723188" cy="67468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rtl="1"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he-IL" altLang="he-IL" sz="1800">
              <a:solidFill>
                <a:srgbClr val="FFFFFF"/>
              </a:solidFill>
              <a:latin typeface="Varela Round" panose="00000500000000000000" pitchFamily="2" charset="-79"/>
              <a:sym typeface="Varela Round" panose="00000500000000000000" pitchFamily="2" charset="-79"/>
            </a:endParaRPr>
          </a:p>
        </p:txBody>
      </p:sp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lIns="36000" tIns="0" rIns="36000" bIns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"/>
          </p:nvPr>
        </p:nvSpPr>
        <p:spPr>
          <a:xfrm>
            <a:off x="515206" y="1195757"/>
            <a:ext cx="11160000" cy="4680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2309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ער - מערכת שידורים לאומ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6">
            <a:extLst>
              <a:ext uri="{FF2B5EF4-FFF2-40B4-BE49-F238E27FC236}">
                <a16:creationId xmlns:a16="http://schemas.microsoft.com/office/drawing/2014/main" id="{4FF7DE58-DCA7-4726-91A6-94F84E6C6312}"/>
              </a:ext>
            </a:extLst>
          </p:cNvPr>
          <p:cNvSpPr/>
          <p:nvPr userDrawn="1"/>
        </p:nvSpPr>
        <p:spPr>
          <a:xfrm>
            <a:off x="-669925" y="6569075"/>
            <a:ext cx="2624138" cy="45878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sz="1800"/>
          </a:p>
        </p:txBody>
      </p:sp>
      <p:sp>
        <p:nvSpPr>
          <p:cNvPr id="4" name="מלבן מעוגל 7">
            <a:extLst>
              <a:ext uri="{FF2B5EF4-FFF2-40B4-BE49-F238E27FC236}">
                <a16:creationId xmlns:a16="http://schemas.microsoft.com/office/drawing/2014/main" id="{371D4273-0315-4892-9F31-F416B3D4EE37}"/>
              </a:ext>
            </a:extLst>
          </p:cNvPr>
          <p:cNvSpPr/>
          <p:nvPr userDrawn="1"/>
        </p:nvSpPr>
        <p:spPr>
          <a:xfrm>
            <a:off x="-1489075" y="6303963"/>
            <a:ext cx="3246438" cy="19367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sz="1800"/>
          </a:p>
        </p:txBody>
      </p:sp>
      <p:sp>
        <p:nvSpPr>
          <p:cNvPr id="5" name="מלבן מעוגל 8">
            <a:extLst>
              <a:ext uri="{FF2B5EF4-FFF2-40B4-BE49-F238E27FC236}">
                <a16:creationId xmlns:a16="http://schemas.microsoft.com/office/drawing/2014/main" id="{E9049AFA-C24F-443F-B4DF-16CFD1527095}"/>
              </a:ext>
            </a:extLst>
          </p:cNvPr>
          <p:cNvSpPr/>
          <p:nvPr userDrawn="1"/>
        </p:nvSpPr>
        <p:spPr>
          <a:xfrm>
            <a:off x="9985375" y="-439738"/>
            <a:ext cx="4205288" cy="63182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sz="1800"/>
          </a:p>
        </p:txBody>
      </p:sp>
      <p:sp>
        <p:nvSpPr>
          <p:cNvPr id="6" name="מלבן מעוגל 9">
            <a:extLst>
              <a:ext uri="{FF2B5EF4-FFF2-40B4-BE49-F238E27FC236}">
                <a16:creationId xmlns:a16="http://schemas.microsoft.com/office/drawing/2014/main" id="{3F4FC725-1149-4303-9680-720454D5DEA3}"/>
              </a:ext>
            </a:extLst>
          </p:cNvPr>
          <p:cNvSpPr/>
          <p:nvPr userDrawn="1"/>
        </p:nvSpPr>
        <p:spPr>
          <a:xfrm>
            <a:off x="8258175" y="6564313"/>
            <a:ext cx="4433888" cy="796925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sz="1800"/>
          </a:p>
        </p:txBody>
      </p:sp>
      <p:pic>
        <p:nvPicPr>
          <p:cNvPr id="7" name="תמונה 10">
            <a:extLst>
              <a:ext uri="{FF2B5EF4-FFF2-40B4-BE49-F238E27FC236}">
                <a16:creationId xmlns:a16="http://schemas.microsoft.com/office/drawing/2014/main" id="{92B04DDE-0181-4A45-894E-2EBC0703F0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>
            <a:fillRect/>
          </a:stretch>
        </p:blipFill>
        <p:spPr bwMode="auto">
          <a:xfrm>
            <a:off x="5445125" y="369888"/>
            <a:ext cx="1300163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1679F0FA-4A2E-42AB-8930-B26EFD0BE2E4}"/>
              </a:ext>
            </a:extLst>
          </p:cNvPr>
          <p:cNvSpPr/>
          <p:nvPr userDrawn="1"/>
        </p:nvSpPr>
        <p:spPr>
          <a:xfrm>
            <a:off x="0" y="-960438"/>
            <a:ext cx="14674850" cy="92868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3463B059-15BB-49C8-989F-0B9DC8FF7E80}"/>
              </a:ext>
            </a:extLst>
          </p:cNvPr>
          <p:cNvSpPr/>
          <p:nvPr userDrawn="1"/>
        </p:nvSpPr>
        <p:spPr>
          <a:xfrm>
            <a:off x="-1355725" y="6875463"/>
            <a:ext cx="14674850" cy="92868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2AA69932-2C64-4FE2-9BF0-43D9B1CB4868}"/>
              </a:ext>
            </a:extLst>
          </p:cNvPr>
          <p:cNvSpPr/>
          <p:nvPr userDrawn="1"/>
        </p:nvSpPr>
        <p:spPr>
          <a:xfrm rot="5400000">
            <a:off x="10128250" y="1978025"/>
            <a:ext cx="6986588" cy="2817812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DC4E3E86-BC34-441E-A2C8-A2D904588BE6}"/>
              </a:ext>
            </a:extLst>
          </p:cNvPr>
          <p:cNvSpPr/>
          <p:nvPr userDrawn="1"/>
        </p:nvSpPr>
        <p:spPr>
          <a:xfrm>
            <a:off x="-3260725" y="347663"/>
            <a:ext cx="3244850" cy="730408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5933" y="2693990"/>
            <a:ext cx="11158547" cy="1470025"/>
          </a:xfrm>
        </p:spPr>
        <p:txBody>
          <a:bodyPr lIns="91440" tIns="45720" rIns="91440" bIns="45720" rtlCol="1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סגנון כותרת</a:t>
            </a:r>
          </a:p>
        </p:txBody>
      </p:sp>
    </p:spTree>
    <p:extLst>
      <p:ext uri="{BB962C8B-B14F-4D97-AF65-F5344CB8AC3E}">
        <p14:creationId xmlns:p14="http://schemas.microsoft.com/office/powerpoint/2010/main" val="897345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</p:spPr>
        <p:txBody>
          <a:bodyPr vert="horz" lIns="91440" tIns="45720" rIns="91440" bIns="45720" rtlCol="1" anchor="ctr">
            <a:normAutofit/>
          </a:bodyPr>
          <a:lstStyle>
            <a:lvl1pPr rtl="1"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9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;p1">
            <a:extLst>
              <a:ext uri="{FF2B5EF4-FFF2-40B4-BE49-F238E27FC236}">
                <a16:creationId xmlns:a16="http://schemas.microsoft.com/office/drawing/2014/main" id="{2C779D4A-D856-4FAE-A990-8772C41534F4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609600" y="274638"/>
            <a:ext cx="109712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he-IL">
              <a:sym typeface="Arial" panose="020B0604020202020204" pitchFamily="34" charset="0"/>
            </a:endParaRPr>
          </a:p>
        </p:txBody>
      </p:sp>
      <p:sp>
        <p:nvSpPr>
          <p:cNvPr id="1027" name="Google Shape;11;p1">
            <a:extLst>
              <a:ext uri="{FF2B5EF4-FFF2-40B4-BE49-F238E27FC236}">
                <a16:creationId xmlns:a16="http://schemas.microsoft.com/office/drawing/2014/main" id="{715B9EFC-02F6-4C2D-A919-C4E9492F0CF0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12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he-IL">
              <a:sym typeface="Arial" panose="020B0604020202020204" pitchFamily="34" charset="0"/>
            </a:endParaRPr>
          </a:p>
        </p:txBody>
      </p:sp>
      <p:sp>
        <p:nvSpPr>
          <p:cNvPr id="1028" name="Google Shape;12;p1">
            <a:extLst>
              <a:ext uri="{FF2B5EF4-FFF2-40B4-BE49-F238E27FC236}">
                <a16:creationId xmlns:a16="http://schemas.microsoft.com/office/drawing/2014/main" id="{B299D369-EF39-408E-903B-9205DDB12C36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8736013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rtl="1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he-IL" altLang="he-IL"/>
          </a:p>
        </p:txBody>
      </p:sp>
      <p:sp>
        <p:nvSpPr>
          <p:cNvPr id="1029" name="Google Shape;13;p1">
            <a:extLst>
              <a:ext uri="{FF2B5EF4-FFF2-40B4-BE49-F238E27FC236}">
                <a16:creationId xmlns:a16="http://schemas.microsoft.com/office/drawing/2014/main" id="{1B486F27-913B-486B-B747-3930F49C27EB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4165600" y="6356350"/>
            <a:ext cx="38592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ctr" rtl="1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he-IL" altLang="he-IL"/>
          </a:p>
        </p:txBody>
      </p:sp>
      <p:sp>
        <p:nvSpPr>
          <p:cNvPr id="1030" name="Google Shape;14;p1">
            <a:extLst>
              <a:ext uri="{FF2B5EF4-FFF2-40B4-BE49-F238E27FC236}">
                <a16:creationId xmlns:a16="http://schemas.microsoft.com/office/drawing/2014/main" id="{3B1A6C0F-94BB-4465-A2DD-BEC3DC778A2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rtl="1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fld id="{EFCFA189-793D-4112-AD95-56393791AD97}" type="slidenum">
              <a:rPr lang="LID4096" altLang="he-IL"/>
              <a:pPr/>
              <a:t>‹#›</a:t>
            </a:fld>
            <a:endParaRPr lang="he-IL" altLang="he-IL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N9IgGTwbF0&amp;feature=youtu.be" TargetMode="External"/><Relationship Id="rId2" Type="http://schemas.openxmlformats.org/officeDocument/2006/relationships/hyperlink" Target="https://youtu.be/NN9IgGTwbF0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rive.google.com/open?id=1825Jnh59ECpyLkwk_TBAzvosMxiEoCG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>
            <a:extLst>
              <a:ext uri="{FF2B5EF4-FFF2-40B4-BE49-F238E27FC236}">
                <a16:creationId xmlns:a16="http://schemas.microsoft.com/office/drawing/2014/main" id="{384631F6-39A9-4C76-AE33-7F285F80E8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32013"/>
            <a:ext cx="12190413" cy="1470025"/>
          </a:xfrm>
        </p:spPr>
        <p:txBody>
          <a:bodyPr/>
          <a:lstStyle/>
          <a:p>
            <a:pPr>
              <a:defRPr/>
            </a:pPr>
            <a:r>
              <a:rPr altLang="he-IL"/>
              <a:t>מערכת שיעורים למגזר החרדי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096B80-AF29-435E-8795-1A387C87F6BD}"/>
              </a:ext>
            </a:extLst>
          </p:cNvPr>
          <p:cNvSpPr/>
          <p:nvPr/>
        </p:nvSpPr>
        <p:spPr>
          <a:xfrm>
            <a:off x="12277725" y="6350"/>
            <a:ext cx="2405063" cy="6651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94B9A1-1541-45E7-9ACE-02721554E39F}"/>
              </a:ext>
            </a:extLst>
          </p:cNvPr>
          <p:cNvSpPr/>
          <p:nvPr/>
        </p:nvSpPr>
        <p:spPr>
          <a:xfrm>
            <a:off x="12277725" y="747713"/>
            <a:ext cx="2405063" cy="4238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e-IL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he-IL" b="1" dirty="0">
                <a:solidFill>
                  <a:srgbClr val="002060"/>
                </a:solidFill>
              </a:rPr>
              <a:t>עליכם להתקין את הפונט </a:t>
            </a:r>
            <a:r>
              <a:rPr lang="en-US" b="1" dirty="0">
                <a:solidFill>
                  <a:srgbClr val="002060"/>
                </a:solidFill>
              </a:rPr>
              <a:t>Varela</a:t>
            </a:r>
            <a:r>
              <a:rPr lang="he-IL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Round</a:t>
            </a:r>
            <a:r>
              <a:rPr lang="he-IL" b="1" dirty="0">
                <a:solidFill>
                  <a:srgbClr val="002060"/>
                </a:solidFill>
              </a:rPr>
              <a:t> לפני תחילת העבודה.</a:t>
            </a:r>
          </a:p>
          <a:p>
            <a:pPr algn="ctr">
              <a:defRPr/>
            </a:pPr>
            <a:r>
              <a:rPr lang="he-IL" dirty="0">
                <a:solidFill>
                  <a:srgbClr val="002060"/>
                </a:solidFill>
              </a:rPr>
              <a:t>אם ברצונכם לצפות בהנחיות להתקנת פונט </a:t>
            </a:r>
            <a:r>
              <a:rPr lang="en-US" dirty="0">
                <a:solidFill>
                  <a:srgbClr val="002060"/>
                </a:solidFill>
              </a:rPr>
              <a:t>Varela Round</a:t>
            </a:r>
            <a:r>
              <a:rPr lang="he-IL" dirty="0">
                <a:solidFill>
                  <a:srgbClr val="002060"/>
                </a:solidFill>
              </a:rPr>
              <a:t>, תוכלו לעשות זאת בקלות. </a:t>
            </a:r>
          </a:p>
          <a:p>
            <a:pPr algn="ctr">
              <a:defRPr/>
            </a:pPr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pPr algn="ctr">
              <a:defRPr/>
            </a:pPr>
            <a:br>
              <a:rPr lang="en-US" dirty="0">
                <a:solidFill>
                  <a:srgbClr val="002060"/>
                </a:solidFill>
                <a:hlinkClick r:id="rId2"/>
              </a:rPr>
            </a:br>
            <a:r>
              <a:rPr lang="en-US" dirty="0">
                <a:solidFill>
                  <a:srgbClr val="002060"/>
                </a:solidFill>
                <a:hlinkClick r:id="rId3"/>
              </a:rPr>
              <a:t>https://www.youtube.com/watch?v=NN9IgGTwbF0&amp;feature=youtu.be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7336567-3BEF-48E7-A00C-1582E175DD05}"/>
              </a:ext>
            </a:extLst>
          </p:cNvPr>
          <p:cNvSpPr/>
          <p:nvPr/>
        </p:nvSpPr>
        <p:spPr>
          <a:xfrm>
            <a:off x="12277725" y="5062538"/>
            <a:ext cx="2405063" cy="11572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e-IL" dirty="0">
                <a:solidFill>
                  <a:srgbClr val="002060"/>
                </a:solidFill>
                <a:hlinkClick r:id="rId4"/>
              </a:rPr>
              <a:t>קישור</a:t>
            </a:r>
            <a:r>
              <a:rPr lang="he-IL" dirty="0">
                <a:solidFill>
                  <a:srgbClr val="002060"/>
                </a:solidFill>
              </a:rPr>
              <a:t> להורדת הפונט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(אשרו את הודעת האבטחה)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DDEE397E-7CB7-455A-8707-B89ABDDD8E68}"/>
              </a:ext>
            </a:extLst>
          </p:cNvPr>
          <p:cNvSpPr/>
          <p:nvPr/>
        </p:nvSpPr>
        <p:spPr>
          <a:xfrm>
            <a:off x="5472113" y="331788"/>
            <a:ext cx="1390650" cy="1687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oogle Shape;164;p19">
            <a:extLst>
              <a:ext uri="{FF2B5EF4-FFF2-40B4-BE49-F238E27FC236}">
                <a16:creationId xmlns:a16="http://schemas.microsoft.com/office/drawing/2014/main" id="{544D1749-F36E-4710-90F7-A0BE83952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338" y="1649413"/>
            <a:ext cx="8682037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rtl="1" eaLnBrk="1" hangingPunct="1">
              <a:buClr>
                <a:srgbClr val="002060"/>
              </a:buClr>
              <a:buSzPts val="4800"/>
              <a:defRPr/>
            </a:pPr>
            <a:r>
              <a:rPr lang="LID4096" altLang="he-IL" sz="48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איש  אחד נכנס לאוטובוס ושואל את הנהג:"האוטובוס הזה  </a:t>
            </a:r>
            <a:r>
              <a:rPr lang="LID4096" altLang="he-IL" sz="4800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ישיר</a:t>
            </a:r>
            <a:r>
              <a:rPr lang="LID4096" altLang="he-IL" sz="48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?"</a:t>
            </a:r>
            <a:br>
              <a:rPr lang="LID4096" altLang="he-IL" sz="48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</a:br>
            <a:r>
              <a:rPr lang="LID4096" altLang="he-IL" sz="48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עונה הנהג: "אם תשלם מספיק הוא גם</a:t>
            </a:r>
            <a:r>
              <a:rPr lang="he-IL" altLang="he-IL" sz="48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</a:t>
            </a:r>
            <a:r>
              <a:rPr lang="LID4096" altLang="he-IL" sz="4800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ירקוד</a:t>
            </a:r>
            <a:r>
              <a:rPr lang="LID4096" altLang="he-IL" sz="48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!"</a:t>
            </a:r>
            <a:endParaRPr lang="he-IL" altLang="he-IL" sz="4800" dirty="0">
              <a:solidFill>
                <a:schemeClr val="accent1">
                  <a:lumMod val="7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  <a:sym typeface="Calibri" panose="020F0502020204030204" pitchFamily="34" charset="0"/>
            </a:endParaRPr>
          </a:p>
          <a:p>
            <a:pPr algn="r" rtl="1" eaLnBrk="1" hangingPunct="1">
              <a:defRPr/>
            </a:pPr>
            <a:br>
              <a:rPr lang="LID4096" altLang="he-IL" sz="4800" dirty="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</a:br>
            <a:endParaRPr lang="he-IL" altLang="he-IL" sz="4800" dirty="0">
              <a:latin typeface="Calibri" panose="020F0502020204030204" pitchFamily="34" charset="0"/>
              <a:cs typeface="Varela Round" panose="00000500000000000000" pitchFamily="2" charset="-79"/>
              <a:sym typeface="Calibri" panose="020F0502020204030204" pitchFamily="34" charset="0"/>
            </a:endParaRPr>
          </a:p>
        </p:txBody>
      </p:sp>
      <p:sp>
        <p:nvSpPr>
          <p:cNvPr id="26627" name="Google Shape;165;p19">
            <a:extLst>
              <a:ext uri="{FF2B5EF4-FFF2-40B4-BE49-F238E27FC236}">
                <a16:creationId xmlns:a16="http://schemas.microsoft.com/office/drawing/2014/main" id="{ED99BD99-8A80-46D5-B074-6C2AD6B5D7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4988" y="492125"/>
            <a:ext cx="11160125" cy="7207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Varela Round" panose="00000500000000000000" pitchFamily="2" charset="-79"/>
              <a:buNone/>
              <a:defRPr/>
            </a:pPr>
            <a:r>
              <a:rPr lang="LID4096" altLang="he-IL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מהי "התחבולה" הלשונית?  </a:t>
            </a:r>
            <a:endParaRPr lang="he-IL" altLang="he-IL" dirty="0">
              <a:solidFill>
                <a:schemeClr val="accent1">
                  <a:lumMod val="7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</p:txBody>
      </p:sp>
      <p:sp>
        <p:nvSpPr>
          <p:cNvPr id="26628" name="Google Shape;168;p19">
            <a:extLst>
              <a:ext uri="{FF2B5EF4-FFF2-40B4-BE49-F238E27FC236}">
                <a16:creationId xmlns:a16="http://schemas.microsoft.com/office/drawing/2014/main" id="{39F88822-C100-4939-9583-4331671BEDD3}"/>
              </a:ext>
            </a:extLst>
          </p:cNvPr>
          <p:cNvSpPr>
            <a:spLocks noChangeArrowheads="1"/>
          </p:cNvSpPr>
          <p:nvPr/>
        </p:nvSpPr>
        <p:spPr bwMode="auto">
          <a:xfrm rot="-1051127">
            <a:off x="350838" y="2789238"/>
            <a:ext cx="2014537" cy="1166812"/>
          </a:xfrm>
          <a:prstGeom prst="rightArrow">
            <a:avLst>
              <a:gd name="adj1" fmla="val 50000"/>
              <a:gd name="adj2" fmla="val 49981"/>
            </a:avLst>
          </a:prstGeom>
          <a:solidFill>
            <a:schemeClr val="accent1"/>
          </a:solidFill>
          <a:ln w="25400">
            <a:solidFill>
              <a:srgbClr val="395E89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LID4096" altLang="he-IL" sz="2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פוע</a:t>
            </a:r>
            <a:r>
              <a:rPr lang="he-IL" altLang="he-IL" sz="2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ל</a:t>
            </a:r>
            <a:endParaRPr lang="he-IL" altLang="he-IL"/>
          </a:p>
        </p:txBody>
      </p:sp>
      <p:pic>
        <p:nvPicPr>
          <p:cNvPr id="26629" name="Google Shape;169;p19">
            <a:extLst>
              <a:ext uri="{FF2B5EF4-FFF2-40B4-BE49-F238E27FC236}">
                <a16:creationId xmlns:a16="http://schemas.microsoft.com/office/drawing/2014/main" id="{D9A272F9-A42E-4B78-849C-A8F6CC2B852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7535">
            <a:off x="376238" y="1373188"/>
            <a:ext cx="204311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Google Shape;170;p19">
            <a:extLst>
              <a:ext uri="{FF2B5EF4-FFF2-40B4-BE49-F238E27FC236}">
                <a16:creationId xmlns:a16="http://schemas.microsoft.com/office/drawing/2014/main" id="{44BA113B-80DE-4911-A122-F5978DD5B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9338" y="3800475"/>
            <a:ext cx="2014537" cy="1165225"/>
          </a:xfrm>
          <a:prstGeom prst="rightArrow">
            <a:avLst>
              <a:gd name="adj1" fmla="val 50000"/>
              <a:gd name="adj2" fmla="val 50050"/>
            </a:avLst>
          </a:prstGeom>
          <a:solidFill>
            <a:schemeClr val="accent1"/>
          </a:solidFill>
          <a:ln w="25400">
            <a:solidFill>
              <a:srgbClr val="395E89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LID4096" altLang="he-IL" sz="2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פועל</a:t>
            </a:r>
            <a:endParaRPr lang="he-IL" altLang="he-IL"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177;p20">
            <a:extLst>
              <a:ext uri="{FF2B5EF4-FFF2-40B4-BE49-F238E27FC236}">
                <a16:creationId xmlns:a16="http://schemas.microsoft.com/office/drawing/2014/main" id="{A6380760-34BD-4EA9-8AE4-EF35771B5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7163" y="579438"/>
            <a:ext cx="64325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LID4096" altLang="he-IL" sz="480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מה זו תרבות הצריכה?</a:t>
            </a:r>
            <a:endParaRPr lang="he-IL" altLang="he-IL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28675" name="Google Shape;178;p20">
            <a:extLst>
              <a:ext uri="{FF2B5EF4-FFF2-40B4-BE49-F238E27FC236}">
                <a16:creationId xmlns:a16="http://schemas.microsoft.com/office/drawing/2014/main" id="{21314FE2-FA0B-47A2-89CB-A179683D8C1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157163"/>
            <a:ext cx="2444750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" name="Google Shape;181;p20">
            <a:extLst>
              <a:ext uri="{FF2B5EF4-FFF2-40B4-BE49-F238E27FC236}">
                <a16:creationId xmlns:a16="http://schemas.microsoft.com/office/drawing/2014/main" id="{225577B7-931B-46F9-BF7D-A4074716C526}"/>
              </a:ext>
            </a:extLst>
          </p:cNvPr>
          <p:cNvSpPr/>
          <p:nvPr/>
        </p:nvSpPr>
        <p:spPr bwMode="auto">
          <a:xfrm>
            <a:off x="452438" y="2701925"/>
            <a:ext cx="2055812" cy="1371600"/>
          </a:xfrm>
          <a:prstGeom prst="wedgeEllipseCallout">
            <a:avLst>
              <a:gd name="adj1" fmla="val 85209"/>
              <a:gd name="adj2" fmla="val 25810"/>
            </a:avLst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rtl="1"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r>
              <a:rPr lang="LID4096" altLang="he-IL" sz="24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אני </a:t>
            </a:r>
            <a:r>
              <a:rPr lang="LID4096" altLang="he-IL" sz="2400" b="1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צרי</a:t>
            </a:r>
            <a:r>
              <a:rPr lang="he-IL" altLang="he-IL" sz="2400" b="1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כה </a:t>
            </a:r>
            <a:r>
              <a:rPr lang="LID4096" altLang="he-IL" sz="24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נעליים</a:t>
            </a:r>
            <a:endParaRPr lang="he-IL" altLang="he-IL" dirty="0">
              <a:solidFill>
                <a:srgbClr val="FF000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84" name="Google Shape;184;p20">
            <a:extLst>
              <a:ext uri="{FF2B5EF4-FFF2-40B4-BE49-F238E27FC236}">
                <a16:creationId xmlns:a16="http://schemas.microsoft.com/office/drawing/2014/main" id="{1A877947-F3E6-4C16-9D90-C31DA2D2671A}"/>
              </a:ext>
            </a:extLst>
          </p:cNvPr>
          <p:cNvSpPr/>
          <p:nvPr/>
        </p:nvSpPr>
        <p:spPr bwMode="auto">
          <a:xfrm>
            <a:off x="7754938" y="1611313"/>
            <a:ext cx="2319337" cy="1547812"/>
          </a:xfrm>
          <a:prstGeom prst="wedgeEllipseCallout">
            <a:avLst>
              <a:gd name="adj1" fmla="val -62071"/>
              <a:gd name="adj2" fmla="val -15638"/>
            </a:avLst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rtl="1"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r>
              <a:rPr lang="LID4096" altLang="he-IL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אני </a:t>
            </a:r>
            <a:r>
              <a:rPr lang="LID4096" altLang="he-IL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צרי</a:t>
            </a:r>
            <a:r>
              <a:rPr lang="he-IL" altLang="he-IL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כה</a:t>
            </a:r>
            <a:r>
              <a:rPr lang="LID4096" altLang="he-IL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</a:t>
            </a:r>
            <a:r>
              <a:rPr lang="he-IL" altLang="he-IL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ילקוט חדש</a:t>
            </a:r>
            <a:endParaRPr lang="he-IL" altLang="he-IL" dirty="0">
              <a:solidFill>
                <a:schemeClr val="bg2">
                  <a:lumMod val="60000"/>
                  <a:lumOff val="40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87" name="Google Shape;187;p20">
            <a:extLst>
              <a:ext uri="{FF2B5EF4-FFF2-40B4-BE49-F238E27FC236}">
                <a16:creationId xmlns:a16="http://schemas.microsoft.com/office/drawing/2014/main" id="{49317368-5A9B-411B-B7DB-35C7934D9A74}"/>
              </a:ext>
            </a:extLst>
          </p:cNvPr>
          <p:cNvSpPr/>
          <p:nvPr/>
        </p:nvSpPr>
        <p:spPr bwMode="auto">
          <a:xfrm>
            <a:off x="7188200" y="4449763"/>
            <a:ext cx="2220913" cy="1546225"/>
          </a:xfrm>
          <a:prstGeom prst="wedgeEllipseCallout">
            <a:avLst>
              <a:gd name="adj1" fmla="val 66630"/>
              <a:gd name="adj2" fmla="val -31265"/>
            </a:avLst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rtl="1"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r>
              <a:rPr lang="LID4096" alt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אני </a:t>
            </a:r>
            <a:r>
              <a:rPr lang="LID4096" altLang="he-IL" sz="2400" b="1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צרי</a:t>
            </a:r>
            <a:r>
              <a:rPr lang="he-IL" altLang="he-IL" sz="2400" b="1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כה</a:t>
            </a:r>
            <a:r>
              <a:rPr lang="LID4096" alt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</a:t>
            </a:r>
            <a:r>
              <a:rPr lang="he-IL" alt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מצלמה</a:t>
            </a:r>
            <a:endParaRPr lang="he-IL" altLang="he-IL" dirty="0">
              <a:solidFill>
                <a:srgbClr val="00B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28679" name="תמונה 5" descr="ארתור - &lt;strong&gt;דמויות&lt;/strong&gt; – ויקיפדיה">
            <a:extLst>
              <a:ext uri="{FF2B5EF4-FFF2-40B4-BE49-F238E27FC236}">
                <a16:creationId xmlns:a16="http://schemas.microsoft.com/office/drawing/2014/main" id="{34D1CE77-B512-452F-B582-BB49F993C8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3725863"/>
            <a:ext cx="7938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תמונה 9" descr="[フリーイラスト] ハート型の風船を持つ兄と妹 - パブリックドメインQ：著作権フリー画像素材集">
            <a:extLst>
              <a:ext uri="{FF2B5EF4-FFF2-40B4-BE49-F238E27FC236}">
                <a16:creationId xmlns:a16="http://schemas.microsoft.com/office/drawing/2014/main" id="{AC3DDE02-3142-4E26-9BCB-43C5382389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20" r="44058"/>
          <a:stretch>
            <a:fillRect/>
          </a:stretch>
        </p:blipFill>
        <p:spPr bwMode="auto">
          <a:xfrm>
            <a:off x="5681663" y="1652588"/>
            <a:ext cx="17176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תמונה 21" descr="Flower Plant Wild · Free vector graphic on Pixabay">
            <a:extLst>
              <a:ext uri="{FF2B5EF4-FFF2-40B4-BE49-F238E27FC236}">
                <a16:creationId xmlns:a16="http://schemas.microsoft.com/office/drawing/2014/main" id="{7FD58CEE-2993-40D8-9445-0B0102509D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2701925"/>
            <a:ext cx="46038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תמונה 5" descr="בילבי – ויקיציטוט">
            <a:extLst>
              <a:ext uri="{FF2B5EF4-FFF2-40B4-BE49-F238E27FC236}">
                <a16:creationId xmlns:a16="http://schemas.microsoft.com/office/drawing/2014/main" id="{FC306741-F8AF-4C80-B23A-845C290BB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88" y="3875088"/>
            <a:ext cx="6350" cy="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תמונה 21" descr="Jyogasaki Himeko | Characters | MyFigureCollection.net">
            <a:extLst>
              <a:ext uri="{FF2B5EF4-FFF2-40B4-BE49-F238E27FC236}">
                <a16:creationId xmlns:a16="http://schemas.microsoft.com/office/drawing/2014/main" id="{13E36BE0-94CD-4BBA-979B-5E0F6688118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2527300"/>
            <a:ext cx="1585912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תמונה 22" descr="Clipart - happy girl">
            <a:extLst>
              <a:ext uri="{FF2B5EF4-FFF2-40B4-BE49-F238E27FC236}">
                <a16:creationId xmlns:a16="http://schemas.microsoft.com/office/drawing/2014/main" id="{1B951437-B816-4492-9850-313C350887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3725863"/>
            <a:ext cx="7938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85" name="קבוצה 1">
            <a:extLst>
              <a:ext uri="{FF2B5EF4-FFF2-40B4-BE49-F238E27FC236}">
                <a16:creationId xmlns:a16="http://schemas.microsoft.com/office/drawing/2014/main" id="{12996657-2CCB-4DCA-B665-D302629CADD3}"/>
              </a:ext>
            </a:extLst>
          </p:cNvPr>
          <p:cNvGrpSpPr>
            <a:grpSpLocks/>
          </p:cNvGrpSpPr>
          <p:nvPr/>
        </p:nvGrpSpPr>
        <p:grpSpPr bwMode="auto">
          <a:xfrm>
            <a:off x="9823450" y="3875088"/>
            <a:ext cx="1154113" cy="2249487"/>
            <a:chOff x="3230737" y="2600716"/>
            <a:chExt cx="1155351" cy="2248946"/>
          </a:xfrm>
        </p:grpSpPr>
        <p:pic>
          <p:nvPicPr>
            <p:cNvPr id="28686" name="תמונה 25" descr="Clipart - Japanese School Girl">
              <a:extLst>
                <a:ext uri="{FF2B5EF4-FFF2-40B4-BE49-F238E27FC236}">
                  <a16:creationId xmlns:a16="http://schemas.microsoft.com/office/drawing/2014/main" id="{C5AD0BE6-384A-4267-82EC-C9368D856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0737" y="2600716"/>
              <a:ext cx="1155351" cy="2248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7" name="תמונה 42" descr="Clipart - Japanese School Girl">
              <a:extLst>
                <a:ext uri="{FF2B5EF4-FFF2-40B4-BE49-F238E27FC236}">
                  <a16:creationId xmlns:a16="http://schemas.microsoft.com/office/drawing/2014/main" id="{E3DACF10-CC86-4CB5-BEA8-063C9DB02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79" t="61604" r="20459" b="21558"/>
            <a:stretch>
              <a:fillRect/>
            </a:stretch>
          </p:blipFill>
          <p:spPr bwMode="auto">
            <a:xfrm>
              <a:off x="3477202" y="3969093"/>
              <a:ext cx="711200" cy="572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Google Shape;192;p21">
            <a:extLst>
              <a:ext uri="{FF2B5EF4-FFF2-40B4-BE49-F238E27FC236}">
                <a16:creationId xmlns:a16="http://schemas.microsoft.com/office/drawing/2014/main" id="{FE71B8DE-B095-4FF5-A8A8-C82F2E609F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563813" y="1362075"/>
            <a:ext cx="8970962" cy="4689475"/>
          </a:xfrm>
        </p:spPr>
        <p:txBody>
          <a:bodyPr/>
          <a:lstStyle/>
          <a:p>
            <a:pPr marL="0" indent="0" eaLnBrk="1" hangingPunct="1">
              <a:spcBef>
                <a:spcPts val="638"/>
              </a:spcBef>
              <a:spcAft>
                <a:spcPct val="0"/>
              </a:spcAft>
              <a:buSzPts val="6000"/>
              <a:defRPr/>
            </a:pPr>
            <a:br>
              <a:rPr lang="LID4096" altLang="he-IL" sz="6000" dirty="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</a:br>
            <a:r>
              <a:rPr lang="LID4096" altLang="he-IL" sz="6000" b="0" dirty="0">
                <a:solidFill>
                  <a:schemeClr val="bg2">
                    <a:lumMod val="60000"/>
                    <a:lumOff val="4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מה זו תרבות </a:t>
            </a:r>
            <a:r>
              <a:rPr lang="LID4096" altLang="he-IL" sz="6000" b="0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הצריכה</a:t>
            </a:r>
            <a:r>
              <a:rPr lang="LID4096" altLang="he-IL" sz="6000" b="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?</a:t>
            </a:r>
            <a:endParaRPr lang="he-IL" altLang="he-IL" sz="6000" b="0" dirty="0">
              <a:solidFill>
                <a:schemeClr val="tx1"/>
              </a:solidFill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marL="0" indent="0" eaLnBrk="1" hangingPunct="1">
              <a:spcBef>
                <a:spcPts val="638"/>
              </a:spcBef>
              <a:spcAft>
                <a:spcPct val="0"/>
              </a:spcAft>
              <a:buSzPts val="6000"/>
              <a:defRPr/>
            </a:pPr>
            <a:r>
              <a:rPr lang="LID4096" altLang="he-IL" sz="5400" b="0" dirty="0">
                <a:solidFill>
                  <a:schemeClr val="bg2">
                    <a:lumMod val="60000"/>
                    <a:lumOff val="4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אני</a:t>
            </a:r>
            <a:r>
              <a:rPr lang="he-IL" altLang="he-IL" sz="5400" b="0" dirty="0">
                <a:solidFill>
                  <a:schemeClr val="bg2">
                    <a:lumMod val="60000"/>
                    <a:lumOff val="4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-</a:t>
            </a:r>
            <a:endParaRPr lang="he-IL" altLang="he-IL" sz="5400" dirty="0">
              <a:solidFill>
                <a:schemeClr val="bg2">
                  <a:lumMod val="60000"/>
                  <a:lumOff val="40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marL="0" indent="0" eaLnBrk="1" hangingPunct="1">
              <a:spcBef>
                <a:spcPts val="600"/>
              </a:spcBef>
              <a:spcAft>
                <a:spcPct val="0"/>
              </a:spcAft>
              <a:buSzPts val="6000"/>
              <a:defRPr/>
            </a:pPr>
            <a:r>
              <a:rPr lang="LID4096" altLang="he-IL" sz="5400" b="0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צרי</a:t>
            </a:r>
            <a:r>
              <a:rPr lang="he-IL" altLang="he-IL" sz="5400" b="0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כה</a:t>
            </a:r>
            <a:r>
              <a:rPr lang="LID4096" altLang="he-IL" sz="5400" b="0" dirty="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</a:t>
            </a:r>
            <a:r>
              <a:rPr lang="he-IL" altLang="he-IL" sz="5400" b="0" dirty="0">
                <a:solidFill>
                  <a:schemeClr val="bg2">
                    <a:lumMod val="60000"/>
                    <a:lumOff val="4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ילקוט חדש</a:t>
            </a:r>
            <a:r>
              <a:rPr lang="LID4096" altLang="he-IL" sz="5400" b="0" dirty="0">
                <a:solidFill>
                  <a:schemeClr val="bg2">
                    <a:lumMod val="60000"/>
                    <a:lumOff val="4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</a:t>
            </a:r>
            <a:endParaRPr lang="he-IL" altLang="he-IL" sz="5400" b="0" dirty="0">
              <a:solidFill>
                <a:schemeClr val="bg2">
                  <a:lumMod val="60000"/>
                  <a:lumOff val="40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marL="0" indent="0" eaLnBrk="1" hangingPunct="1">
              <a:spcBef>
                <a:spcPts val="600"/>
              </a:spcBef>
              <a:spcAft>
                <a:spcPct val="0"/>
              </a:spcAft>
              <a:buClr>
                <a:srgbClr val="9BBB59"/>
              </a:buClr>
              <a:buSzPts val="6000"/>
              <a:defRPr/>
            </a:pPr>
            <a:r>
              <a:rPr lang="LID4096" altLang="he-IL" sz="5400" b="0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צרי</a:t>
            </a:r>
            <a:r>
              <a:rPr lang="he-IL" altLang="he-IL" sz="5400" b="0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כה</a:t>
            </a:r>
            <a:r>
              <a:rPr lang="LID4096" altLang="he-IL" sz="5400" b="0" dirty="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</a:t>
            </a:r>
            <a:r>
              <a:rPr lang="LID4096" altLang="he-IL" sz="5400" b="0" dirty="0">
                <a:solidFill>
                  <a:schemeClr val="bg2">
                    <a:lumMod val="60000"/>
                    <a:lumOff val="4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נעליים </a:t>
            </a:r>
            <a:endParaRPr lang="he-IL" altLang="he-IL" sz="5400" b="0" dirty="0">
              <a:solidFill>
                <a:schemeClr val="bg2">
                  <a:lumMod val="60000"/>
                  <a:lumOff val="40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marL="0" indent="0" eaLnBrk="1" hangingPunct="1">
              <a:spcBef>
                <a:spcPts val="600"/>
              </a:spcBef>
              <a:spcAft>
                <a:spcPct val="0"/>
              </a:spcAft>
              <a:buClr>
                <a:srgbClr val="9BBB59"/>
              </a:buClr>
              <a:buSzPts val="6000"/>
              <a:defRPr/>
            </a:pPr>
            <a:r>
              <a:rPr lang="LID4096" altLang="he-IL" sz="5400" b="0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צרי</a:t>
            </a:r>
            <a:r>
              <a:rPr lang="he-IL" altLang="he-IL" sz="5400" b="0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כה</a:t>
            </a:r>
            <a:r>
              <a:rPr lang="LID4096" altLang="he-IL" sz="5400" b="0" dirty="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</a:t>
            </a:r>
            <a:r>
              <a:rPr lang="he-IL" altLang="he-IL" sz="5400" b="0" dirty="0">
                <a:solidFill>
                  <a:schemeClr val="bg2">
                    <a:lumMod val="60000"/>
                    <a:lumOff val="4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מצלמה</a:t>
            </a:r>
            <a:r>
              <a:rPr lang="LID4096" altLang="he-IL" sz="5400" b="0" dirty="0">
                <a:solidFill>
                  <a:schemeClr val="bg2">
                    <a:lumMod val="60000"/>
                    <a:lumOff val="4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…</a:t>
            </a:r>
            <a:endParaRPr lang="he-IL" altLang="he-IL" sz="5400" b="0" dirty="0">
              <a:solidFill>
                <a:schemeClr val="bg2">
                  <a:lumMod val="60000"/>
                  <a:lumOff val="40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</p:txBody>
      </p:sp>
      <p:sp>
        <p:nvSpPr>
          <p:cNvPr id="30723" name="Google Shape;193;p21">
            <a:extLst>
              <a:ext uri="{FF2B5EF4-FFF2-40B4-BE49-F238E27FC236}">
                <a16:creationId xmlns:a16="http://schemas.microsoft.com/office/drawing/2014/main" id="{C951156D-84EC-4046-9F76-021E72FEA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325" y="3951288"/>
            <a:ext cx="2874963" cy="1127125"/>
          </a:xfrm>
          <a:prstGeom prst="rightArrow">
            <a:avLst>
              <a:gd name="adj1" fmla="val 50000"/>
              <a:gd name="adj2" fmla="val 49951"/>
            </a:avLst>
          </a:prstGeom>
          <a:solidFill>
            <a:schemeClr val="accent1"/>
          </a:solidFill>
          <a:ln w="25400">
            <a:solidFill>
              <a:srgbClr val="395E89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LID4096" altLang="he-IL" sz="40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פועל </a:t>
            </a:r>
            <a:endParaRPr lang="he-IL" altLang="he-IL"/>
          </a:p>
        </p:txBody>
      </p:sp>
      <p:pic>
        <p:nvPicPr>
          <p:cNvPr id="30724" name="Google Shape;194;p21">
            <a:extLst>
              <a:ext uri="{FF2B5EF4-FFF2-40B4-BE49-F238E27FC236}">
                <a16:creationId xmlns:a16="http://schemas.microsoft.com/office/drawing/2014/main" id="{C047A891-C6D3-4C18-BDA0-E0E4AEA947A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362075"/>
            <a:ext cx="287496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תמונה 2">
            <a:extLst>
              <a:ext uri="{FF2B5EF4-FFF2-40B4-BE49-F238E27FC236}">
                <a16:creationId xmlns:a16="http://schemas.microsoft.com/office/drawing/2014/main" id="{046419EB-8A3D-4A72-B11D-180F71D4E6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269875"/>
            <a:ext cx="11155363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Google Shape;200;p22">
            <a:extLst>
              <a:ext uri="{FF2B5EF4-FFF2-40B4-BE49-F238E27FC236}">
                <a16:creationId xmlns:a16="http://schemas.microsoft.com/office/drawing/2014/main" id="{AFC758FB-7AA3-444C-99E0-7B94E2CCA8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8825" y="715963"/>
            <a:ext cx="10844213" cy="441325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SzPts val="4400"/>
              <a:defRPr/>
            </a:pPr>
            <a:r>
              <a:rPr lang="LID4096" altLang="he-IL" sz="4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נער לאביו:</a:t>
            </a:r>
            <a:r>
              <a:rPr lang="he-IL" altLang="he-IL" sz="4400" dirty="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</a:t>
            </a:r>
            <a:r>
              <a:rPr lang="he-IL" altLang="he-IL" sz="4400" b="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"</a:t>
            </a:r>
            <a:r>
              <a:rPr lang="LID4096" altLang="he-IL" sz="4400" b="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אבא</a:t>
            </a:r>
            <a:r>
              <a:rPr lang="he-IL" altLang="he-IL" sz="4400" b="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,</a:t>
            </a:r>
            <a:r>
              <a:rPr lang="LID4096" altLang="he-IL" sz="4400" b="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חברים הזמינו אותי לארוחה         </a:t>
            </a:r>
            <a:endParaRPr lang="he-IL" altLang="he-IL" b="0" dirty="0">
              <a:solidFill>
                <a:schemeClr val="accent1">
                  <a:lumMod val="7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marL="0" indent="0" eaLnBrk="1" hangingPunct="1">
              <a:spcBef>
                <a:spcPts val="600"/>
              </a:spcBef>
              <a:spcAft>
                <a:spcPct val="0"/>
              </a:spcAft>
              <a:buSzPts val="4400"/>
              <a:defRPr/>
            </a:pPr>
            <a:r>
              <a:rPr lang="LID4096" altLang="he-IL" sz="4400" b="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                   צמחונית</a:t>
            </a:r>
            <a:r>
              <a:rPr lang="he-IL" altLang="he-IL" sz="4400" b="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.</a:t>
            </a:r>
            <a:r>
              <a:rPr lang="LID4096" altLang="he-IL" sz="4400" b="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מה לדעתך עדיף: </a:t>
            </a:r>
            <a:endParaRPr lang="he-IL" altLang="he-IL" b="0" dirty="0">
              <a:solidFill>
                <a:schemeClr val="accent1">
                  <a:lumMod val="7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marL="0" indent="0" eaLnBrk="1" hangingPunct="1">
              <a:spcBef>
                <a:spcPts val="600"/>
              </a:spcBef>
              <a:spcAft>
                <a:spcPct val="0"/>
              </a:spcAft>
              <a:buSzPts val="4400"/>
              <a:defRPr/>
            </a:pPr>
            <a:r>
              <a:rPr lang="LID4096" altLang="he-IL" sz="4400" b="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                   תחליף </a:t>
            </a:r>
            <a:r>
              <a:rPr lang="he-IL" altLang="he-IL" sz="4400" b="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בשר</a:t>
            </a:r>
            <a:r>
              <a:rPr lang="LID4096" altLang="he-IL" sz="4400" b="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</a:t>
            </a:r>
            <a:endParaRPr lang="he-IL" altLang="he-IL" b="0" dirty="0">
              <a:solidFill>
                <a:schemeClr val="accent1">
                  <a:lumMod val="7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marL="0" indent="0" eaLnBrk="1" hangingPunct="1">
              <a:spcBef>
                <a:spcPts val="600"/>
              </a:spcBef>
              <a:spcAft>
                <a:spcPct val="0"/>
              </a:spcAft>
              <a:buSzPts val="4400"/>
              <a:defRPr/>
            </a:pPr>
            <a:r>
              <a:rPr lang="LID4096" altLang="he-IL" sz="4400" b="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                   או  תחליף </a:t>
            </a:r>
            <a:r>
              <a:rPr lang="he-IL" altLang="he-IL" sz="4400" b="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חלב"?</a:t>
            </a:r>
            <a:r>
              <a:rPr lang="LID4096" altLang="he-IL" sz="4400" b="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</a:t>
            </a:r>
            <a:r>
              <a:rPr lang="LID4096" altLang="he-IL" sz="4400" b="0" dirty="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</a:t>
            </a:r>
            <a:endParaRPr lang="he-IL" altLang="he-IL" sz="4400" b="0" dirty="0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marL="0" indent="0" eaLnBrk="1" hangingPunct="1">
              <a:spcBef>
                <a:spcPts val="600"/>
              </a:spcBef>
              <a:spcAft>
                <a:spcPct val="0"/>
              </a:spcAft>
              <a:buSzPts val="4400"/>
              <a:defRPr/>
            </a:pPr>
            <a:endParaRPr lang="he-IL" altLang="he-IL" b="0" dirty="0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marL="0" indent="0" eaLnBrk="1" hangingPunct="1">
              <a:spcBef>
                <a:spcPts val="600"/>
              </a:spcBef>
              <a:spcAft>
                <a:spcPct val="0"/>
              </a:spcAft>
              <a:buSzPts val="4400"/>
              <a:defRPr/>
            </a:pPr>
            <a:r>
              <a:rPr lang="LID4096" altLang="he-IL" sz="4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עונה האב</a:t>
            </a:r>
            <a:r>
              <a:rPr lang="he-IL" altLang="he-IL" sz="4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:</a:t>
            </a:r>
            <a:r>
              <a:rPr lang="LID4096" altLang="he-IL" sz="4400" dirty="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</a:t>
            </a:r>
            <a:r>
              <a:rPr lang="he-IL" altLang="he-IL" sz="4400" b="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"</a:t>
            </a:r>
            <a:r>
              <a:rPr lang="LID4096" altLang="he-IL" sz="4400" b="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תחליף חברים!!</a:t>
            </a:r>
            <a:r>
              <a:rPr lang="he-IL" altLang="he-IL" sz="4400" b="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!</a:t>
            </a:r>
            <a:r>
              <a:rPr lang="LID4096" altLang="he-IL" sz="4400" b="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"</a:t>
            </a:r>
            <a:endParaRPr lang="he-IL" altLang="he-IL" b="0" dirty="0">
              <a:solidFill>
                <a:schemeClr val="accent1">
                  <a:lumMod val="7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</p:txBody>
      </p:sp>
      <p:pic>
        <p:nvPicPr>
          <p:cNvPr id="32771" name="תמונה 8">
            <a:extLst>
              <a:ext uri="{FF2B5EF4-FFF2-40B4-BE49-F238E27FC236}">
                <a16:creationId xmlns:a16="http://schemas.microsoft.com/office/drawing/2014/main" id="{05668B36-FD29-455D-B8B8-877DA0B07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7" t="15453" r="29623" b="17258"/>
          <a:stretch>
            <a:fillRect/>
          </a:stretch>
        </p:blipFill>
        <p:spPr bwMode="auto">
          <a:xfrm>
            <a:off x="3211513" y="2671763"/>
            <a:ext cx="1135062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10" descr="https://upload.wikimedia.org/wikipedia/commons/thumb/6/66/Angus_Organic_Entrecote.jpg/250px-Angus_Organic_Entrecote.jpg">
            <a:extLst>
              <a:ext uri="{FF2B5EF4-FFF2-40B4-BE49-F238E27FC236}">
                <a16:creationId xmlns:a16="http://schemas.microsoft.com/office/drawing/2014/main" id="{0E9DF2BF-1829-448A-815B-1E3C84F0C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" t="9727" r="7625"/>
          <a:stretch>
            <a:fillRect/>
          </a:stretch>
        </p:blipFill>
        <p:spPr bwMode="auto">
          <a:xfrm>
            <a:off x="4406900" y="2305050"/>
            <a:ext cx="12382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Google Shape;215;p23">
            <a:extLst>
              <a:ext uri="{FF2B5EF4-FFF2-40B4-BE49-F238E27FC236}">
                <a16:creationId xmlns:a16="http://schemas.microsoft.com/office/drawing/2014/main" id="{EFC459BC-A86A-410B-B826-7F999A0C9A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0350" y="439738"/>
            <a:ext cx="11158538" cy="71913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Varela Round" panose="00000500000000000000" pitchFamily="2" charset="-79"/>
              <a:buNone/>
              <a:defRPr/>
            </a:pPr>
            <a:r>
              <a:rPr lang="LID4096" altLang="he-IL" dirty="0">
                <a:solidFill>
                  <a:schemeClr val="accent6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מהי "התחבולה" הלשונית? </a:t>
            </a:r>
            <a:r>
              <a:rPr lang="LID4096" altLang="he-IL" dirty="0">
                <a:solidFill>
                  <a:srgbClr val="FFC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</a:t>
            </a:r>
            <a:endParaRPr lang="he-IL" altLang="he-IL" dirty="0">
              <a:solidFill>
                <a:srgbClr val="FFC000"/>
              </a:solidFill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</p:txBody>
      </p:sp>
      <p:sp>
        <p:nvSpPr>
          <p:cNvPr id="34819" name="Google Shape;211;p23">
            <a:extLst>
              <a:ext uri="{FF2B5EF4-FFF2-40B4-BE49-F238E27FC236}">
                <a16:creationId xmlns:a16="http://schemas.microsoft.com/office/drawing/2014/main" id="{8316C302-CA18-4871-8FED-2BE04E772A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68363" y="1023938"/>
            <a:ext cx="11160125" cy="480536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SzPts val="4400"/>
              <a:defRPr/>
            </a:pPr>
            <a:r>
              <a:rPr lang="LID4096" altLang="he-IL" sz="44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נער לאביו</a:t>
            </a:r>
            <a:r>
              <a:rPr lang="he-IL" altLang="he-IL" sz="4400" b="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: "</a:t>
            </a:r>
            <a:r>
              <a:rPr lang="LID4096" altLang="he-IL" sz="4400" b="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אבא, חברים הזמינו אותי לארוחה         </a:t>
            </a:r>
            <a:endParaRPr lang="he-IL" altLang="he-IL" b="0" dirty="0">
              <a:solidFill>
                <a:schemeClr val="accent1">
                  <a:lumMod val="7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marL="0" indent="0" eaLnBrk="1" hangingPunct="1">
              <a:spcBef>
                <a:spcPts val="600"/>
              </a:spcBef>
              <a:spcAft>
                <a:spcPct val="0"/>
              </a:spcAft>
              <a:buSzPts val="4400"/>
              <a:defRPr/>
            </a:pPr>
            <a:r>
              <a:rPr lang="LID4096" altLang="he-IL" sz="4400" b="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                   צמחונית. מה לדעתך עדיף: </a:t>
            </a:r>
            <a:endParaRPr lang="he-IL" altLang="he-IL" b="0" dirty="0">
              <a:solidFill>
                <a:schemeClr val="accent1">
                  <a:lumMod val="7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marL="0" indent="0" eaLnBrk="1" hangingPunct="1">
              <a:spcBef>
                <a:spcPts val="600"/>
              </a:spcBef>
              <a:spcAft>
                <a:spcPct val="0"/>
              </a:spcAft>
              <a:buSzPts val="4400"/>
              <a:defRPr/>
            </a:pPr>
            <a:r>
              <a:rPr lang="LID4096" altLang="he-IL" sz="4400" b="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                   </a:t>
            </a:r>
            <a:r>
              <a:rPr lang="LID4096" altLang="he-IL" sz="4400" dirty="0">
                <a:solidFill>
                  <a:schemeClr val="accent6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תחליף</a:t>
            </a:r>
            <a:r>
              <a:rPr lang="LID4096" altLang="he-IL" sz="44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</a:t>
            </a:r>
            <a:r>
              <a:rPr lang="he-IL" altLang="he-IL" sz="4400" b="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בשר</a:t>
            </a:r>
            <a:r>
              <a:rPr lang="LID4096" altLang="he-IL" sz="4400" b="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</a:t>
            </a:r>
            <a:endParaRPr lang="he-IL" altLang="he-IL" b="0" dirty="0">
              <a:solidFill>
                <a:schemeClr val="accent1">
                  <a:lumMod val="7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marL="0" indent="0" eaLnBrk="1" hangingPunct="1">
              <a:spcBef>
                <a:spcPts val="600"/>
              </a:spcBef>
              <a:spcAft>
                <a:spcPct val="0"/>
              </a:spcAft>
              <a:buSzPts val="4400"/>
              <a:defRPr/>
            </a:pPr>
            <a:r>
              <a:rPr lang="LID4096" altLang="he-IL" sz="4400" b="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                   או  </a:t>
            </a:r>
            <a:r>
              <a:rPr lang="LID4096" altLang="he-IL" sz="4400" dirty="0">
                <a:solidFill>
                  <a:schemeClr val="accent6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תחליף</a:t>
            </a:r>
            <a:r>
              <a:rPr lang="LID4096" altLang="he-IL" sz="4400" b="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</a:t>
            </a:r>
            <a:r>
              <a:rPr lang="he-IL" altLang="he-IL" sz="4400" b="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חלב</a:t>
            </a:r>
            <a:r>
              <a:rPr lang="LID4096" altLang="he-IL" sz="4400" b="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?"</a:t>
            </a:r>
            <a:endParaRPr lang="he-IL" altLang="he-IL" b="0" dirty="0">
              <a:solidFill>
                <a:schemeClr val="accent1">
                  <a:lumMod val="7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marL="0" indent="0" eaLnBrk="1" hangingPunct="1">
              <a:spcBef>
                <a:spcPts val="600"/>
              </a:spcBef>
              <a:spcAft>
                <a:spcPct val="0"/>
              </a:spcAft>
              <a:buSzPts val="4400"/>
              <a:defRPr/>
            </a:pPr>
            <a:r>
              <a:rPr lang="LID4096" altLang="he-IL" sz="44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                     </a:t>
            </a:r>
            <a:endParaRPr lang="he-IL" altLang="he-IL" dirty="0">
              <a:solidFill>
                <a:schemeClr val="accent1">
                  <a:lumMod val="7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marL="0" indent="0" eaLnBrk="1" hangingPunct="1">
              <a:spcBef>
                <a:spcPts val="600"/>
              </a:spcBef>
              <a:spcAft>
                <a:spcPct val="0"/>
              </a:spcAft>
              <a:buSzPts val="4400"/>
              <a:defRPr/>
            </a:pPr>
            <a:r>
              <a:rPr lang="LID4096" altLang="he-IL" sz="44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         עונה האב</a:t>
            </a:r>
            <a:r>
              <a:rPr lang="he-IL" altLang="he-IL" sz="44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: </a:t>
            </a:r>
            <a:r>
              <a:rPr lang="LID4096" altLang="he-IL" sz="44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</a:t>
            </a:r>
            <a:r>
              <a:rPr lang="he-IL" altLang="he-IL" sz="44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"</a:t>
            </a:r>
            <a:r>
              <a:rPr lang="LID4096" altLang="he-IL" sz="4400" dirty="0">
                <a:solidFill>
                  <a:schemeClr val="accent6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תחליף</a:t>
            </a:r>
            <a:r>
              <a:rPr lang="LID4096" altLang="he-IL" sz="4400" b="0" dirty="0">
                <a:solidFill>
                  <a:schemeClr val="accent6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</a:t>
            </a:r>
            <a:r>
              <a:rPr lang="LID4096" altLang="he-IL" sz="4400" b="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חברים!!"</a:t>
            </a:r>
            <a:endParaRPr lang="he-IL" altLang="he-IL" b="0" dirty="0">
              <a:solidFill>
                <a:schemeClr val="accent1">
                  <a:lumMod val="7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</p:txBody>
      </p:sp>
      <p:pic>
        <p:nvPicPr>
          <p:cNvPr id="34820" name="Google Shape;212;p23">
            <a:extLst>
              <a:ext uri="{FF2B5EF4-FFF2-40B4-BE49-F238E27FC236}">
                <a16:creationId xmlns:a16="http://schemas.microsoft.com/office/drawing/2014/main" id="{EFE63472-F0AA-4984-8BB3-4F4ECC44900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2890838"/>
            <a:ext cx="29083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Google Shape;213;p23">
            <a:extLst>
              <a:ext uri="{FF2B5EF4-FFF2-40B4-BE49-F238E27FC236}">
                <a16:creationId xmlns:a16="http://schemas.microsoft.com/office/drawing/2014/main" id="{32C5F371-BA18-433F-8497-B9CBF400EAD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4468813"/>
            <a:ext cx="29083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מציין מיקום טקסט 3">
            <a:extLst>
              <a:ext uri="{FF2B5EF4-FFF2-40B4-BE49-F238E27FC236}">
                <a16:creationId xmlns:a16="http://schemas.microsoft.com/office/drawing/2014/main" id="{164AFBD5-D428-4737-BD65-57DF7D9AD1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79388" y="298450"/>
            <a:ext cx="11495087" cy="5005388"/>
          </a:xfrm>
        </p:spPr>
        <p:txBody>
          <a:bodyPr/>
          <a:lstStyle/>
          <a:p>
            <a:pPr marL="76200" indent="0" eaLnBrk="1" hangingPunct="1">
              <a:spcBef>
                <a:spcPct val="0"/>
              </a:spcBef>
              <a:spcAft>
                <a:spcPct val="0"/>
              </a:spcAft>
            </a:pPr>
            <a:r>
              <a:rPr lang="he-IL" altLang="he-IL" sz="440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התקשרתי לאנשים שפרסמו דירה לכניסה מידית,</a:t>
            </a:r>
          </a:p>
          <a:p>
            <a:pPr marL="76200" indent="0" eaLnBrk="1" hangingPunct="1">
              <a:spcBef>
                <a:spcPct val="0"/>
              </a:spcBef>
              <a:spcAft>
                <a:spcPct val="0"/>
              </a:spcAft>
            </a:pPr>
            <a:r>
              <a:rPr lang="he-IL" altLang="he-IL" sz="440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ושאלתי אותם אם יש עוד כניסות חוץ מהידית,</a:t>
            </a:r>
          </a:p>
          <a:p>
            <a:pPr marL="76200" indent="0" eaLnBrk="1" hangingPunct="1">
              <a:spcBef>
                <a:spcPct val="0"/>
              </a:spcBef>
              <a:spcAft>
                <a:spcPct val="0"/>
              </a:spcAft>
            </a:pPr>
            <a:r>
              <a:rPr lang="he-IL" altLang="he-IL" sz="440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כי זה נשמע לי לא נוח...</a:t>
            </a:r>
          </a:p>
          <a:p>
            <a:pPr marL="76200" indent="0" eaLnBrk="1" hangingPunct="1">
              <a:spcBef>
                <a:spcPct val="0"/>
              </a:spcBef>
              <a:spcAft>
                <a:spcPct val="0"/>
              </a:spcAft>
            </a:pPr>
            <a:endParaRPr lang="he-IL" altLang="he-IL" sz="4400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marL="76200" indent="0" eaLnBrk="1" hangingPunct="1">
              <a:spcBef>
                <a:spcPct val="0"/>
              </a:spcBef>
              <a:spcAft>
                <a:spcPct val="0"/>
              </a:spcAft>
            </a:pPr>
            <a:endParaRPr lang="he-IL" altLang="he-IL" sz="4400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</p:txBody>
      </p:sp>
      <p:pic>
        <p:nvPicPr>
          <p:cNvPr id="36867" name="Picture 4" descr="https://upload.wikimedia.org/wikipedia/commons/thumb/9/94/Casetta_SVG.svg/250px-Casetta_SVG.svg.png">
            <a:extLst>
              <a:ext uri="{FF2B5EF4-FFF2-40B4-BE49-F238E27FC236}">
                <a16:creationId xmlns:a16="http://schemas.microsoft.com/office/drawing/2014/main" id="{65D5F048-D713-49F1-87BE-D7C36A3A3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4113213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תמונה 1">
            <a:extLst>
              <a:ext uri="{FF2B5EF4-FFF2-40B4-BE49-F238E27FC236}">
                <a16:creationId xmlns:a16="http://schemas.microsoft.com/office/drawing/2014/main" id="{8F57CEDA-04D3-4D45-BE9A-B328809EE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" t="-455" r="343"/>
          <a:stretch>
            <a:fillRect/>
          </a:stretch>
        </p:blipFill>
        <p:spPr bwMode="auto">
          <a:xfrm>
            <a:off x="4778375" y="4543425"/>
            <a:ext cx="22955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כותרת 1">
            <a:extLst>
              <a:ext uri="{FF2B5EF4-FFF2-40B4-BE49-F238E27FC236}">
                <a16:creationId xmlns:a16="http://schemas.microsoft.com/office/drawing/2014/main" id="{1CE817F6-CA33-42EE-B076-F7B2C86524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4838" y="550863"/>
            <a:ext cx="11160125" cy="7207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Varela Round" panose="00000500000000000000" pitchFamily="2" charset="-79"/>
              <a:buNone/>
            </a:pPr>
            <a:r>
              <a:rPr lang="he-IL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מהי "התחבולה" הלשונית ?</a:t>
            </a:r>
          </a:p>
        </p:txBody>
      </p:sp>
      <p:sp>
        <p:nvSpPr>
          <p:cNvPr id="35843" name="מציין מיקום טקסט 3">
            <a:extLst>
              <a:ext uri="{FF2B5EF4-FFF2-40B4-BE49-F238E27FC236}">
                <a16:creationId xmlns:a16="http://schemas.microsoft.com/office/drawing/2014/main" id="{E4F10BD5-B4A4-4335-B8F6-010708B99EE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257175" y="1854200"/>
            <a:ext cx="11507788" cy="5815330"/>
          </a:xfrm>
        </p:spPr>
        <p:txBody>
          <a:bodyPr/>
          <a:lstStyle/>
          <a:p>
            <a:pPr marL="76200" indent="0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he-IL" altLang="he-IL" sz="4400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מִ </a:t>
            </a:r>
            <a:r>
              <a:rPr lang="he-IL" altLang="he-IL" sz="4400" b="1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יָּדִית </a:t>
            </a:r>
            <a:r>
              <a:rPr lang="he-IL" altLang="he-IL" sz="4400" dirty="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= אות היחס </a:t>
            </a:r>
            <a:r>
              <a:rPr lang="he-IL" altLang="he-IL" sz="4400" b="1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מ</a:t>
            </a:r>
            <a:r>
              <a:rPr lang="he-IL" altLang="he-IL" sz="4400" dirty="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+ שם העצם </a:t>
            </a:r>
            <a:r>
              <a:rPr lang="he-IL" altLang="he-IL" sz="4400" b="1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ידית</a:t>
            </a:r>
          </a:p>
          <a:p>
            <a:pPr marL="76200" indent="0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he-IL" altLang="he-IL" sz="4400" dirty="0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marL="76200" indent="0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he-IL" altLang="he-IL" sz="4400" b="1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מִיָּדִית</a:t>
            </a:r>
            <a:r>
              <a:rPr lang="he-IL" altLang="he-IL" sz="4400" dirty="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= תואר הפועל </a:t>
            </a:r>
            <a:r>
              <a:rPr lang="he-IL" altLang="he-IL" sz="4400" b="1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מִיָּד</a:t>
            </a:r>
            <a:r>
              <a:rPr lang="he-IL" altLang="he-IL" sz="4400" dirty="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, בתוספת הצורן </a:t>
            </a:r>
            <a:r>
              <a:rPr lang="en-US" sz="4400" dirty="0">
                <a:solidFill>
                  <a:srgbClr val="C00000"/>
                </a:solidFill>
              </a:rPr>
              <a:t>X</a:t>
            </a:r>
            <a:r>
              <a:rPr lang="he-IL" sz="4400" dirty="0">
                <a:solidFill>
                  <a:srgbClr val="C00000"/>
                </a:solidFill>
              </a:rPr>
              <a:t>ִ</a:t>
            </a:r>
            <a:r>
              <a:rPr lang="he-IL" sz="4400" dirty="0" err="1">
                <a:solidFill>
                  <a:srgbClr val="C00000"/>
                </a:solidFill>
              </a:rPr>
              <a:t>ית</a:t>
            </a:r>
            <a:endParaRPr lang="he-IL" sz="4800" dirty="0">
              <a:solidFill>
                <a:srgbClr val="C00000"/>
              </a:solidFill>
            </a:endParaRPr>
          </a:p>
          <a:p>
            <a:pPr marL="76200" indent="0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he-IL" altLang="he-IL" sz="4400" dirty="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הופך לשם תואר. </a:t>
            </a:r>
          </a:p>
          <a:p>
            <a:pPr marL="76200" indent="0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he-IL" altLang="he-IL" sz="4400" dirty="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מִיָּד + </a:t>
            </a:r>
            <a:r>
              <a:rPr lang="en-US" sz="4400" dirty="0">
                <a:solidFill>
                  <a:srgbClr val="C00000"/>
                </a:solidFill>
              </a:rPr>
              <a:t>X</a:t>
            </a:r>
            <a:r>
              <a:rPr lang="he-IL" sz="4400" dirty="0">
                <a:solidFill>
                  <a:srgbClr val="C00000"/>
                </a:solidFill>
              </a:rPr>
              <a:t>ִי</a:t>
            </a:r>
            <a:r>
              <a:rPr lang="he-IL" altLang="he-IL" sz="4400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</a:t>
            </a:r>
            <a:r>
              <a:rPr lang="he-IL" altLang="he-IL" sz="4400" dirty="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=מִיָּדִי</a:t>
            </a:r>
          </a:p>
          <a:p>
            <a:pPr marL="76200" indent="0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he-IL" altLang="he-IL" sz="4400" dirty="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מִיָּד + </a:t>
            </a:r>
            <a:r>
              <a:rPr lang="en-US" sz="4400" dirty="0">
                <a:solidFill>
                  <a:srgbClr val="C00000"/>
                </a:solidFill>
              </a:rPr>
              <a:t>X</a:t>
            </a:r>
            <a:r>
              <a:rPr lang="he-IL" sz="4400" dirty="0">
                <a:solidFill>
                  <a:srgbClr val="FF0000"/>
                </a:solidFill>
              </a:rPr>
              <a:t>ִ</a:t>
            </a:r>
            <a:r>
              <a:rPr lang="he-IL" sz="4400" dirty="0" err="1">
                <a:solidFill>
                  <a:srgbClr val="C00000"/>
                </a:solidFill>
              </a:rPr>
              <a:t>ית</a:t>
            </a:r>
            <a:r>
              <a:rPr lang="he-IL" altLang="he-IL" sz="4400" dirty="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=מִיָּדִית</a:t>
            </a:r>
          </a:p>
          <a:p>
            <a:pPr marL="76200" indent="0">
              <a:buFont typeface="Arial" panose="020B0604020202020204" pitchFamily="34" charset="0"/>
              <a:buNone/>
              <a:defRPr/>
            </a:pPr>
            <a:r>
              <a:rPr lang="he-IL" sz="4400" dirty="0">
                <a:highlight>
                  <a:srgbClr val="92D05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 בסיס + צורן</a:t>
            </a:r>
          </a:p>
          <a:p>
            <a:pPr marL="76200" indent="0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he-IL" altLang="he-IL" dirty="0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</p:txBody>
      </p:sp>
      <p:pic>
        <p:nvPicPr>
          <p:cNvPr id="38916" name="תמונה 9">
            <a:extLst>
              <a:ext uri="{FF2B5EF4-FFF2-40B4-BE49-F238E27FC236}">
                <a16:creationId xmlns:a16="http://schemas.microsoft.com/office/drawing/2014/main" id="{F579AC6C-F281-470C-B42C-552EF1816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276225"/>
            <a:ext cx="138112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Google Shape;250;p27">
            <a:extLst>
              <a:ext uri="{FF2B5EF4-FFF2-40B4-BE49-F238E27FC236}">
                <a16:creationId xmlns:a16="http://schemas.microsoft.com/office/drawing/2014/main" id="{5BA30595-7031-412C-9984-9CBBA1C3F0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938" y="212725"/>
            <a:ext cx="11158537" cy="7207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Varela Round" panose="00000500000000000000" pitchFamily="2" charset="-79"/>
              <a:buNone/>
            </a:pPr>
            <a:r>
              <a:rPr lang="LID4096" altLang="he-IL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רגע מסכמים</a:t>
            </a:r>
            <a:endParaRPr lang="he-IL" altLang="he-IL">
              <a:solidFill>
                <a:srgbClr val="C00000"/>
              </a:solidFill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</p:txBody>
      </p:sp>
      <p:sp>
        <p:nvSpPr>
          <p:cNvPr id="40963" name="Google Shape;251;p27">
            <a:extLst>
              <a:ext uri="{FF2B5EF4-FFF2-40B4-BE49-F238E27FC236}">
                <a16:creationId xmlns:a16="http://schemas.microsoft.com/office/drawing/2014/main" id="{A2DEA0BA-9286-4B2C-A4F6-C7026AC961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6350" y="1301750"/>
            <a:ext cx="11542713" cy="452755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38"/>
              </a:spcBef>
              <a:spcAft>
                <a:spcPct val="0"/>
              </a:spcAft>
              <a:buSzPts val="3600"/>
              <a:defRPr/>
            </a:pPr>
            <a:r>
              <a:rPr lang="LID4096" altLang="he-IL" sz="36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כל הבדיחות עד עכשיו נובעות מדו משמעות הנובעת משימוש בחלקי  דיבור</a:t>
            </a:r>
            <a:r>
              <a:rPr lang="he-IL" altLang="he-IL" sz="36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שונים</a:t>
            </a:r>
            <a:r>
              <a:rPr lang="LID4096" altLang="he-IL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:</a:t>
            </a:r>
            <a:endParaRPr lang="he-IL" altLang="he-IL" dirty="0">
              <a:solidFill>
                <a:schemeClr val="accent1">
                  <a:lumMod val="7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SzPts val="3600"/>
              <a:buFont typeface="Arial" panose="020B0604020202020204" pitchFamily="34" charset="0"/>
              <a:buChar char="•"/>
              <a:defRPr/>
            </a:pPr>
            <a:r>
              <a:rPr lang="LID4096" altLang="he-IL" sz="36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החלפת שם תואר בפועל  </a:t>
            </a:r>
            <a:r>
              <a:rPr lang="LID4096" altLang="he-IL" sz="3600" dirty="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           </a:t>
            </a:r>
            <a:r>
              <a:rPr lang="LID4096" altLang="he-IL" sz="4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ישיר – ירקוד </a:t>
            </a:r>
            <a:endParaRPr lang="he-IL" altLang="he-IL" dirty="0">
              <a:solidFill>
                <a:srgbClr val="00B050"/>
              </a:solidFill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SzPts val="3600"/>
              <a:buFont typeface="Arial" panose="020B0604020202020204" pitchFamily="34" charset="0"/>
              <a:buChar char="•"/>
              <a:defRPr/>
            </a:pPr>
            <a:r>
              <a:rPr lang="LID4096" altLang="he-IL" sz="36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החלפת </a:t>
            </a:r>
            <a:r>
              <a:rPr lang="he-IL" altLang="he-IL" sz="36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שם עצם </a:t>
            </a:r>
            <a:r>
              <a:rPr lang="LID4096" altLang="he-IL" sz="36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</a:t>
            </a:r>
            <a:r>
              <a:rPr lang="he-IL" altLang="he-IL" sz="36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בשם תואר</a:t>
            </a:r>
            <a:r>
              <a:rPr lang="he-IL" altLang="he-IL" sz="3600" dirty="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        </a:t>
            </a:r>
            <a:r>
              <a:rPr lang="he-IL" altLang="he-IL" sz="4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מידית </a:t>
            </a: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SzPts val="3600"/>
              <a:buFont typeface="Arial" panose="020B0604020202020204" pitchFamily="34" charset="0"/>
              <a:buChar char="•"/>
              <a:defRPr/>
            </a:pPr>
            <a:r>
              <a:rPr lang="LID4096" altLang="he-IL" sz="36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החלפת שם עצם בפועל</a:t>
            </a:r>
            <a:r>
              <a:rPr lang="he-IL" altLang="he-IL" sz="36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            </a:t>
            </a:r>
            <a:r>
              <a:rPr lang="LID4096" altLang="he-IL" sz="36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</a:t>
            </a:r>
            <a:r>
              <a:rPr lang="LID4096" altLang="he-IL" sz="4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צריכה</a:t>
            </a:r>
            <a:r>
              <a:rPr lang="he-IL" altLang="he-IL" sz="4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, </a:t>
            </a:r>
            <a:r>
              <a:rPr lang="LID4096" altLang="he-IL" sz="4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תחליף</a:t>
            </a:r>
            <a:r>
              <a:rPr lang="he-IL" altLang="he-IL" sz="4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, מרוצים</a:t>
            </a:r>
            <a:endParaRPr lang="he-IL" altLang="he-IL" sz="3600" dirty="0">
              <a:solidFill>
                <a:srgbClr val="00B050"/>
              </a:solidFill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</p:txBody>
      </p:sp>
      <p:sp>
        <p:nvSpPr>
          <p:cNvPr id="40964" name="Google Shape;252;p27">
            <a:extLst>
              <a:ext uri="{FF2B5EF4-FFF2-40B4-BE49-F238E27FC236}">
                <a16:creationId xmlns:a16="http://schemas.microsoft.com/office/drawing/2014/main" id="{052EAD03-737F-4718-A53B-D3A974F6C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0675" y="3565525"/>
            <a:ext cx="728663" cy="65088"/>
          </a:xfrm>
          <a:prstGeom prst="leftArrow">
            <a:avLst>
              <a:gd name="adj1" fmla="val 50000"/>
              <a:gd name="adj2" fmla="val 50896"/>
            </a:avLst>
          </a:prstGeom>
          <a:solidFill>
            <a:schemeClr val="accent1"/>
          </a:solidFill>
          <a:ln w="25400">
            <a:solidFill>
              <a:srgbClr val="395E89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rtl="1" eaLnBrk="1" hangingPunct="1"/>
            <a:endParaRPr lang="he-IL" altLang="he-IL" sz="18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40965" name="Google Shape;253;p27">
            <a:extLst>
              <a:ext uri="{FF2B5EF4-FFF2-40B4-BE49-F238E27FC236}">
                <a16:creationId xmlns:a16="http://schemas.microsoft.com/office/drawing/2014/main" id="{E0CEED57-29EA-48B1-89D6-67C81160A13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4487863"/>
            <a:ext cx="7556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Google Shape;254;p27">
            <a:extLst>
              <a:ext uri="{FF2B5EF4-FFF2-40B4-BE49-F238E27FC236}">
                <a16:creationId xmlns:a16="http://schemas.microsoft.com/office/drawing/2014/main" id="{5272AC51-06BD-4897-8D83-5408597FBA7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0" y="5387975"/>
            <a:ext cx="7556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Google Shape;259;p28">
            <a:extLst>
              <a:ext uri="{FF2B5EF4-FFF2-40B4-BE49-F238E27FC236}">
                <a16:creationId xmlns:a16="http://schemas.microsoft.com/office/drawing/2014/main" id="{961401EA-6FD8-465A-9BCD-D693FC5CA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263" y="2281238"/>
            <a:ext cx="10086975" cy="347821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rtl="1" eaLnBrk="1" hangingPunct="1">
              <a:defRPr/>
            </a:pPr>
            <a:r>
              <a:rPr lang="LID4096" altLang="he-IL" sz="4400" b="1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מוקד</a:t>
            </a:r>
            <a:r>
              <a:rPr lang="he-IL" altLang="he-IL" sz="4400" b="1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ן</a:t>
            </a:r>
            <a:r>
              <a:rPr lang="LID4096" altLang="he-IL" sz="4400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"</a:t>
            </a:r>
            <a:r>
              <a:rPr lang="LID4096" altLang="he-IL" sz="4400" b="1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:</a:t>
            </a:r>
            <a:r>
              <a:rPr lang="LID4096" altLang="he-IL" sz="4400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שלום</a:t>
            </a:r>
            <a:r>
              <a:rPr lang="he-IL" altLang="he-IL" sz="4400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,</a:t>
            </a:r>
            <a:r>
              <a:rPr lang="LID4096" altLang="he-IL" sz="4400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רציתי לעניין אותך בביטוח </a:t>
            </a:r>
            <a:r>
              <a:rPr lang="LID4096" altLang="he-IL" sz="4400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משלים</a:t>
            </a:r>
            <a:r>
              <a:rPr lang="LID4096" altLang="he-IL" sz="4400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."</a:t>
            </a:r>
            <a:endParaRPr lang="he-IL" altLang="he-IL" dirty="0">
              <a:solidFill>
                <a:srgbClr val="0070C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r" rtl="1" eaLnBrk="1" hangingPunct="1">
              <a:defRPr/>
            </a:pPr>
            <a:r>
              <a:rPr lang="LID4096" altLang="he-IL" sz="4400" b="1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לקוח</a:t>
            </a:r>
            <a:r>
              <a:rPr lang="LID4096" altLang="he-IL" sz="4400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"</a:t>
            </a:r>
            <a:r>
              <a:rPr lang="LID4096" altLang="he-IL" sz="4400" b="1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:</a:t>
            </a:r>
            <a:r>
              <a:rPr lang="LID4096" altLang="he-IL" sz="4400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מה כולל ביטוח </a:t>
            </a:r>
            <a:r>
              <a:rPr lang="LID4096" altLang="he-IL" sz="4400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משלים</a:t>
            </a:r>
            <a:r>
              <a:rPr lang="LID4096" altLang="he-IL" sz="4400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?"</a:t>
            </a:r>
            <a:endParaRPr lang="he-IL" altLang="he-IL" dirty="0">
              <a:solidFill>
                <a:srgbClr val="0070C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r" rtl="1" eaLnBrk="1" hangingPunct="1">
              <a:defRPr/>
            </a:pPr>
            <a:r>
              <a:rPr lang="LID4096" altLang="he-IL" sz="4400" b="1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מוקד</a:t>
            </a:r>
            <a:r>
              <a:rPr lang="he-IL" altLang="he-IL" sz="4400" b="1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ן</a:t>
            </a:r>
            <a:r>
              <a:rPr lang="LID4096" altLang="he-IL" sz="4400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"</a:t>
            </a:r>
            <a:r>
              <a:rPr lang="LID4096" altLang="he-IL" sz="4400" b="1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:</a:t>
            </a:r>
            <a:r>
              <a:rPr lang="LID4096" altLang="he-IL" sz="4400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זה אותו דבר רק שכאן אנחנו </a:t>
            </a:r>
            <a:r>
              <a:rPr lang="LID4096" altLang="he-IL" sz="4400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משלים</a:t>
            </a:r>
            <a:r>
              <a:rPr lang="LID4096" altLang="he-IL" sz="4400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אותך שהוא מכסה יותר דברים". </a:t>
            </a:r>
            <a:endParaRPr lang="he-IL" altLang="he-IL" sz="4400" dirty="0">
              <a:solidFill>
                <a:srgbClr val="0070C0"/>
              </a:solidFill>
              <a:latin typeface="Calibri" panose="020F0502020204030204" pitchFamily="34" charset="0"/>
              <a:cs typeface="Varela Round" panose="00000500000000000000" pitchFamily="2" charset="-79"/>
              <a:sym typeface="Calibri" panose="020F0502020204030204" pitchFamily="34" charset="0"/>
            </a:endParaRPr>
          </a:p>
        </p:txBody>
      </p:sp>
      <p:sp>
        <p:nvSpPr>
          <p:cNvPr id="43011" name="Google Shape;260;p28">
            <a:extLst>
              <a:ext uri="{FF2B5EF4-FFF2-40B4-BE49-F238E27FC236}">
                <a16:creationId xmlns:a16="http://schemas.microsoft.com/office/drawing/2014/main" id="{2C9D2B6C-6AC6-49AA-A99C-53D5E2922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8" y="517525"/>
            <a:ext cx="11437937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rtl="1" eaLnBrk="1" hangingPunct="1">
              <a:buClr>
                <a:srgbClr val="002060"/>
              </a:buClr>
              <a:buSzPts val="4800"/>
              <a:buFont typeface="Varela Round" panose="00000500000000000000" pitchFamily="2" charset="-79"/>
              <a:buNone/>
            </a:pPr>
            <a:r>
              <a:rPr lang="he-IL" altLang="he-IL" sz="4800" b="1">
                <a:solidFill>
                  <a:srgbClr val="C00000"/>
                </a:solidFill>
                <a:latin typeface="Varela Round" panose="00000500000000000000" pitchFamily="2" charset="-79"/>
                <a:sym typeface="Varela Round" panose="00000500000000000000" pitchFamily="2" charset="-79"/>
              </a:rPr>
              <a:t>תרגול</a:t>
            </a:r>
          </a:p>
          <a:p>
            <a:pPr algn="ctr" rtl="1" eaLnBrk="1" hangingPunct="1">
              <a:buClr>
                <a:srgbClr val="002060"/>
              </a:buClr>
              <a:buSzPts val="4800"/>
              <a:buFont typeface="Varela Round" panose="00000500000000000000" pitchFamily="2" charset="-79"/>
              <a:buNone/>
            </a:pPr>
            <a:r>
              <a:rPr lang="LID4096" altLang="he-IL" sz="4800" b="1">
                <a:solidFill>
                  <a:srgbClr val="C00000"/>
                </a:solidFill>
                <a:latin typeface="Varela Round" panose="00000500000000000000" pitchFamily="2" charset="-79"/>
                <a:sym typeface="Varela Round" panose="00000500000000000000" pitchFamily="2" charset="-79"/>
              </a:rPr>
              <a:t>גלו  מהי "התחבולה" הלשונית  בבדיחה זו</a:t>
            </a:r>
            <a:r>
              <a:rPr lang="he-IL" altLang="he-IL" sz="4800" b="1">
                <a:solidFill>
                  <a:srgbClr val="C00000"/>
                </a:solidFill>
                <a:latin typeface="Varela Round" panose="00000500000000000000" pitchFamily="2" charset="-79"/>
                <a:sym typeface="Varela Round" panose="00000500000000000000" pitchFamily="2" charset="-79"/>
              </a:rPr>
              <a:t>:</a:t>
            </a:r>
            <a:r>
              <a:rPr lang="LID4096" altLang="he-IL" sz="4800" b="1">
                <a:solidFill>
                  <a:srgbClr val="C00000"/>
                </a:solidFill>
                <a:latin typeface="Varela Round" panose="00000500000000000000" pitchFamily="2" charset="-79"/>
                <a:sym typeface="Varela Round" panose="00000500000000000000" pitchFamily="2" charset="-79"/>
              </a:rPr>
              <a:t>  </a:t>
            </a:r>
            <a:endParaRPr lang="he-IL" altLang="he-IL">
              <a:solidFill>
                <a:srgbClr val="C00000"/>
              </a:solidFill>
            </a:endParaRPr>
          </a:p>
        </p:txBody>
      </p:sp>
      <p:pic>
        <p:nvPicPr>
          <p:cNvPr id="4" name="1min_final" descr="1min_final">
            <a:hlinkClick r:id="" action="ppaction://noaction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B09C1F5E-E59C-AA46-B5C1-1B6F1A66EFC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7038" y="301392"/>
            <a:ext cx="1665169" cy="680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Google Shape;271;p30">
            <a:extLst>
              <a:ext uri="{FF2B5EF4-FFF2-40B4-BE49-F238E27FC236}">
                <a16:creationId xmlns:a16="http://schemas.microsoft.com/office/drawing/2014/main" id="{7BE64AE6-6E0A-45D7-9284-69DF41438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747713"/>
            <a:ext cx="10085387" cy="51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ct val="150000"/>
              </a:lnSpc>
            </a:pPr>
            <a:r>
              <a:rPr lang="LID4096" altLang="he-IL" sz="4400" b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מוקד</a:t>
            </a:r>
            <a:r>
              <a:rPr lang="he-IL" altLang="he-IL" sz="4400" b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ן</a:t>
            </a:r>
            <a:r>
              <a:rPr lang="LID4096" altLang="he-IL" sz="4400" b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":</a:t>
            </a:r>
            <a:r>
              <a:rPr lang="LID4096" altLang="he-IL" sz="440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שלום, רציתי לעניין אותך בביטוח משלים."</a:t>
            </a:r>
            <a:endParaRPr lang="he-IL" altLang="he-IL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r" rtl="1" eaLnBrk="1" hangingPunct="1">
              <a:lnSpc>
                <a:spcPct val="150000"/>
              </a:lnSpc>
            </a:pPr>
            <a:r>
              <a:rPr lang="LID4096" altLang="he-IL" sz="4400" b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לקוח</a:t>
            </a:r>
            <a:r>
              <a:rPr lang="LID4096" altLang="he-IL" sz="440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":מה כולל ביטוח </a:t>
            </a:r>
            <a:r>
              <a:rPr lang="LID4096" altLang="he-IL" sz="4400" b="1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משלים</a:t>
            </a:r>
            <a:r>
              <a:rPr lang="LID4096" altLang="he-IL" sz="440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?"</a:t>
            </a:r>
            <a:endParaRPr lang="he-IL" altLang="he-IL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r" rtl="1" eaLnBrk="1" hangingPunct="1">
              <a:lnSpc>
                <a:spcPct val="150000"/>
              </a:lnSpc>
            </a:pPr>
            <a:r>
              <a:rPr lang="LID4096" altLang="he-IL" sz="4400" b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מוקד</a:t>
            </a:r>
            <a:r>
              <a:rPr lang="he-IL" altLang="he-IL" sz="4400" b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ן</a:t>
            </a:r>
            <a:r>
              <a:rPr lang="LID4096" altLang="he-IL" sz="440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":זה אותו דבר רק שכאן אנחנו </a:t>
            </a:r>
            <a:r>
              <a:rPr lang="LID4096" altLang="he-IL" sz="4400" b="1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משלים</a:t>
            </a:r>
            <a:r>
              <a:rPr lang="LID4096" altLang="he-IL" sz="440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אותך שהוא מכסה יותר דברים". </a:t>
            </a:r>
            <a:endParaRPr lang="he-IL" altLang="he-IL" sz="440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  <a:sym typeface="Calibri" panose="020F0502020204030204" pitchFamily="34" charset="0"/>
            </a:endParaRPr>
          </a:p>
        </p:txBody>
      </p:sp>
      <p:sp>
        <p:nvSpPr>
          <p:cNvPr id="45059" name="Google Shape;274;p30">
            <a:extLst>
              <a:ext uri="{FF2B5EF4-FFF2-40B4-BE49-F238E27FC236}">
                <a16:creationId xmlns:a16="http://schemas.microsoft.com/office/drawing/2014/main" id="{C090A1CC-9DCB-43C8-8A7D-104DE6CFC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00" y="225425"/>
            <a:ext cx="111601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rtl="1" eaLnBrk="1" hangingPunct="1">
              <a:buClr>
                <a:srgbClr val="002060"/>
              </a:buClr>
              <a:buSzPts val="4800"/>
              <a:buFont typeface="Varela Round" panose="00000500000000000000" pitchFamily="2" charset="-79"/>
              <a:buNone/>
            </a:pPr>
            <a:r>
              <a:rPr lang="LID4096" altLang="he-IL" sz="4800" b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מהי "התחבולה</a:t>
            </a:r>
            <a:r>
              <a:rPr lang="he-IL" altLang="he-IL" sz="4800" b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"</a:t>
            </a:r>
            <a:r>
              <a:rPr lang="LID4096" altLang="he-IL" sz="4800" b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הלשונית?</a:t>
            </a:r>
            <a:endParaRPr lang="he-IL" altLang="he-IL">
              <a:cs typeface="Varela Round" panose="00000500000000000000" pitchFamily="2" charset="-79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77;p10">
            <a:extLst>
              <a:ext uri="{FF2B5EF4-FFF2-40B4-BE49-F238E27FC236}">
                <a16:creationId xmlns:a16="http://schemas.microsoft.com/office/drawing/2014/main" id="{811682E9-1C0F-4FAC-99E5-18D2146CD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775" y="2695575"/>
            <a:ext cx="92075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75" tIns="121875" rIns="121875" bIns="121875"/>
          <a:lstStyle>
            <a:lvl1pPr marL="608013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ct val="150000"/>
              </a:lnSpc>
            </a:pPr>
            <a:endParaRPr lang="he-IL" altLang="he-IL" sz="18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243" name="Google Shape;78;p10">
            <a:extLst>
              <a:ext uri="{FF2B5EF4-FFF2-40B4-BE49-F238E27FC236}">
                <a16:creationId xmlns:a16="http://schemas.microsoft.com/office/drawing/2014/main" id="{C44AC2E9-A472-4EA2-9958-D811C4BB696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38188" y="1641475"/>
            <a:ext cx="10871200" cy="125888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LID4096" altLang="he-IL">
                <a:solidFill>
                  <a:srgbClr val="0070C0"/>
                </a:solidFill>
                <a:latin typeface="Arial" panose="020B0604020202020204" pitchFamily="34" charset="0"/>
                <a:cs typeface="Varela Round" panose="00000500000000000000" pitchFamily="2" charset="-79"/>
                <a:sym typeface="Arial" panose="020B0604020202020204" pitchFamily="34" charset="0"/>
              </a:rPr>
              <a:t>הלשון בשירות ההומור</a:t>
            </a:r>
            <a:endParaRPr lang="he-IL" altLang="he-IL">
              <a:solidFill>
                <a:srgbClr val="0070C0"/>
              </a:solidFill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</p:txBody>
      </p:sp>
      <p:sp>
        <p:nvSpPr>
          <p:cNvPr id="10244" name="Google Shape;79;p10">
            <a:extLst>
              <a:ext uri="{FF2B5EF4-FFF2-40B4-BE49-F238E27FC236}">
                <a16:creationId xmlns:a16="http://schemas.microsoft.com/office/drawing/2014/main" id="{CB94EA22-5CC1-40FF-ADC2-07E9F66A9BD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38188" y="2917825"/>
            <a:ext cx="10871200" cy="720725"/>
          </a:xfrm>
        </p:spPr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ts val="600"/>
              </a:spcAft>
            </a:pPr>
            <a:r>
              <a:rPr lang="LID4096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עברית: לשון, הבעה והבנה – </a:t>
            </a:r>
            <a:r>
              <a:rPr lang="he-IL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ז-ח</a:t>
            </a:r>
          </a:p>
        </p:txBody>
      </p:sp>
      <p:sp>
        <p:nvSpPr>
          <p:cNvPr id="10245" name="Google Shape;80;p10">
            <a:extLst>
              <a:ext uri="{FF2B5EF4-FFF2-40B4-BE49-F238E27FC236}">
                <a16:creationId xmlns:a16="http://schemas.microsoft.com/office/drawing/2014/main" id="{05A78231-1529-4A2A-BA5C-6C06C444E7E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319213" y="3846513"/>
            <a:ext cx="10871200" cy="841375"/>
          </a:xfrm>
        </p:spPr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LID4096" altLang="he-IL" sz="3200">
                <a:latin typeface="Arial" panose="020B0604020202020204" pitchFamily="34" charset="0"/>
                <a:cs typeface="Varela Round" panose="00000500000000000000" pitchFamily="2" charset="-79"/>
                <a:sym typeface="Arial" panose="020B0604020202020204" pitchFamily="34" charset="0"/>
              </a:rPr>
              <a:t>שם המורה: </a:t>
            </a:r>
            <a:r>
              <a:rPr lang="he-IL" altLang="he-IL" sz="3200">
                <a:latin typeface="Arial" panose="020B0604020202020204" pitchFamily="34" charset="0"/>
                <a:cs typeface="Varela Round" panose="00000500000000000000" pitchFamily="2" charset="-79"/>
                <a:sym typeface="Arial" panose="020B0604020202020204" pitchFamily="34" charset="0"/>
              </a:rPr>
              <a:t>יהודית יוסף</a:t>
            </a:r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he-IL" altLang="he-IL" sz="200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מבוסס על שיעור שפותח על ידי צוות עברית עי"ס, המזכירות הפדגוגית</a:t>
            </a:r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he-IL" altLang="he-IL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Google Shape;279;p31">
            <a:extLst>
              <a:ext uri="{FF2B5EF4-FFF2-40B4-BE49-F238E27FC236}">
                <a16:creationId xmlns:a16="http://schemas.microsoft.com/office/drawing/2014/main" id="{0322E95A-3696-44FA-8C57-F5654F44B9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938" y="212725"/>
            <a:ext cx="11158537" cy="7207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Varela Round" panose="00000500000000000000" pitchFamily="2" charset="-79"/>
              <a:buNone/>
            </a:pPr>
            <a:r>
              <a:rPr lang="LID4096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מהי "התחבולה" הלשונית?</a:t>
            </a:r>
            <a:endParaRPr lang="he-IL" altLang="he-IL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</p:txBody>
      </p:sp>
      <p:sp>
        <p:nvSpPr>
          <p:cNvPr id="47107" name="Google Shape;280;p31">
            <a:extLst>
              <a:ext uri="{FF2B5EF4-FFF2-40B4-BE49-F238E27FC236}">
                <a16:creationId xmlns:a16="http://schemas.microsoft.com/office/drawing/2014/main" id="{379B34AD-F01F-4161-B32A-DB7F967F1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9738" y="1670050"/>
            <a:ext cx="71040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rtl="1" eaLnBrk="1" hangingPunct="1">
              <a:buClr>
                <a:srgbClr val="002060"/>
              </a:buClr>
              <a:buSzPts val="3200"/>
            </a:pPr>
            <a:r>
              <a:rPr lang="LID4096" altLang="he-IL" sz="320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ביטוח </a:t>
            </a:r>
            <a:r>
              <a:rPr lang="LID4096" altLang="he-IL" sz="440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משלים</a:t>
            </a:r>
            <a:r>
              <a:rPr lang="LID4096" altLang="he-IL" sz="320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</a:t>
            </a:r>
            <a:r>
              <a:rPr lang="LID4096" altLang="he-IL" sz="400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1</a:t>
            </a:r>
            <a:endParaRPr lang="he-IL" altLang="he-IL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lvl="2" algn="r" rtl="1" eaLnBrk="1" hangingPunct="1">
              <a:spcBef>
                <a:spcPts val="638"/>
              </a:spcBef>
              <a:buClr>
                <a:srgbClr val="002060"/>
              </a:buClr>
              <a:buSzPts val="3200"/>
              <a:buFont typeface="Arial" panose="020B0604020202020204" pitchFamily="34" charset="0"/>
              <a:buChar char="•"/>
            </a:pPr>
            <a:r>
              <a:rPr lang="LID4096" altLang="he-IL" sz="320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צירוף שם ותוארו</a:t>
            </a:r>
            <a:endParaRPr lang="he-IL" altLang="he-IL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lvl="2" algn="r" rtl="1" eaLnBrk="1" hangingPunct="1">
              <a:spcBef>
                <a:spcPts val="638"/>
              </a:spcBef>
              <a:buClr>
                <a:srgbClr val="002060"/>
              </a:buClr>
              <a:buSzPts val="3200"/>
              <a:buFont typeface="Arial" panose="020B0604020202020204" pitchFamily="34" charset="0"/>
              <a:buChar char="•"/>
            </a:pPr>
            <a:r>
              <a:rPr lang="LID4096" altLang="he-IL" sz="320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שורש  של"מ</a:t>
            </a:r>
            <a:endParaRPr lang="he-IL" altLang="he-IL" sz="320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algn="r" rtl="1" eaLnBrk="1" hangingPunct="1">
              <a:spcBef>
                <a:spcPts val="638"/>
              </a:spcBef>
              <a:buClr>
                <a:srgbClr val="002060"/>
              </a:buClr>
              <a:buSzPts val="3200"/>
            </a:pPr>
            <a:r>
              <a:rPr lang="LID4096" altLang="he-IL" sz="320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        </a:t>
            </a:r>
            <a:endParaRPr lang="he-IL" altLang="he-IL">
              <a:cs typeface="Varela Round" panose="00000500000000000000" pitchFamily="2" charset="-79"/>
            </a:endParaRPr>
          </a:p>
          <a:p>
            <a:pPr algn="r" rtl="1" eaLnBrk="1" hangingPunct="1">
              <a:spcBef>
                <a:spcPts val="638"/>
              </a:spcBef>
              <a:buSzPts val="3200"/>
            </a:pPr>
            <a:r>
              <a:rPr lang="LID4096" altLang="he-IL" sz="320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                       </a:t>
            </a:r>
            <a:endParaRPr lang="he-IL" altLang="he-IL">
              <a:cs typeface="Varela Round" panose="00000500000000000000" pitchFamily="2" charset="-79"/>
            </a:endParaRPr>
          </a:p>
        </p:txBody>
      </p:sp>
      <p:sp>
        <p:nvSpPr>
          <p:cNvPr id="47108" name="Google Shape;281;p31">
            <a:extLst>
              <a:ext uri="{FF2B5EF4-FFF2-40B4-BE49-F238E27FC236}">
                <a16:creationId xmlns:a16="http://schemas.microsoft.com/office/drawing/2014/main" id="{D05172C7-7A45-429F-AAD4-3C6B657B4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088" y="2505075"/>
            <a:ext cx="4437062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rtl="1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LID4096" altLang="he-IL" sz="4400">
                <a:solidFill>
                  <a:srgbClr val="C00000"/>
                </a:solidFill>
                <a:latin typeface="Varela Round" panose="00000500000000000000" pitchFamily="2" charset="-79"/>
                <a:ea typeface="Yu Gothic UI" panose="020B0500000000000000" pitchFamily="34" charset="-128"/>
                <a:cs typeface="Varela Round" panose="00000500000000000000" pitchFamily="2" charset="-79"/>
                <a:sym typeface="Varela Round" panose="00000500000000000000" pitchFamily="2" charset="-79"/>
              </a:rPr>
              <a:t>משלים</a:t>
            </a:r>
            <a:r>
              <a:rPr lang="LID4096" altLang="he-IL" sz="1800">
                <a:latin typeface="Varela Round" panose="00000500000000000000" pitchFamily="2" charset="-79"/>
                <a:ea typeface="Yu Gothic UI" panose="020B0500000000000000" pitchFamily="34" charset="-128"/>
                <a:cs typeface="Varela Round" panose="00000500000000000000" pitchFamily="2" charset="-79"/>
                <a:sym typeface="Varela Round" panose="00000500000000000000" pitchFamily="2" charset="-79"/>
              </a:rPr>
              <a:t>  </a:t>
            </a:r>
            <a:r>
              <a:rPr lang="LID4096" altLang="he-IL" sz="4000">
                <a:solidFill>
                  <a:srgbClr val="C00000"/>
                </a:solidFill>
                <a:latin typeface="Varela Round" panose="00000500000000000000" pitchFamily="2" charset="-79"/>
                <a:ea typeface="Yu Gothic UI" panose="020B0500000000000000" pitchFamily="34" charset="-128"/>
                <a:cs typeface="Varela Round" panose="00000500000000000000" pitchFamily="2" charset="-79"/>
                <a:sym typeface="Varela Round" panose="00000500000000000000" pitchFamily="2" charset="-79"/>
              </a:rPr>
              <a:t>2 </a:t>
            </a:r>
            <a:endParaRPr lang="he-IL" altLang="he-IL">
              <a:latin typeface="Varela Round" panose="00000500000000000000" pitchFamily="2" charset="-79"/>
              <a:ea typeface="Yu Gothic UI" panose="020B0500000000000000" pitchFamily="34" charset="-128"/>
              <a:cs typeface="Varela Round" panose="00000500000000000000" pitchFamily="2" charset="-79"/>
            </a:endParaRPr>
          </a:p>
          <a:p>
            <a:pPr algn="r" rtl="1" eaLnBrk="1" hangingPunct="1">
              <a:buClr>
                <a:srgbClr val="002060"/>
              </a:buClr>
              <a:buSzPts val="3200"/>
              <a:buFont typeface="Arial" panose="020B0604020202020204" pitchFamily="34" charset="0"/>
              <a:buChar char="•"/>
            </a:pPr>
            <a:r>
              <a:rPr lang="LID4096" altLang="he-IL" sz="3200">
                <a:solidFill>
                  <a:srgbClr val="002060"/>
                </a:solidFill>
                <a:latin typeface="Varela Round" panose="00000500000000000000" pitchFamily="2" charset="-79"/>
                <a:ea typeface="Yu Gothic UI" panose="020B0500000000000000" pitchFamily="34" charset="-128"/>
                <a:cs typeface="Varela Round" panose="00000500000000000000" pitchFamily="2" charset="-79"/>
                <a:sym typeface="Varela Round" panose="00000500000000000000" pitchFamily="2" charset="-79"/>
              </a:rPr>
              <a:t>פועל </a:t>
            </a:r>
            <a:endParaRPr lang="he-IL" altLang="he-IL">
              <a:latin typeface="Varela Round" panose="00000500000000000000" pitchFamily="2" charset="-79"/>
              <a:ea typeface="Yu Gothic UI" panose="020B0500000000000000" pitchFamily="34" charset="-128"/>
              <a:cs typeface="Varela Round" panose="00000500000000000000" pitchFamily="2" charset="-79"/>
            </a:endParaRPr>
          </a:p>
          <a:p>
            <a:pPr algn="r" rtl="1" eaLnBrk="1" hangingPunct="1">
              <a:buClr>
                <a:srgbClr val="002060"/>
              </a:buClr>
              <a:buSzPts val="3200"/>
              <a:buFont typeface="Arial" panose="020B0604020202020204" pitchFamily="34" charset="0"/>
              <a:buChar char="•"/>
            </a:pPr>
            <a:r>
              <a:rPr lang="LID4096" altLang="he-IL" sz="3200">
                <a:solidFill>
                  <a:srgbClr val="002060"/>
                </a:solidFill>
                <a:latin typeface="Varela Round" panose="00000500000000000000" pitchFamily="2" charset="-79"/>
                <a:ea typeface="Yu Gothic UI" panose="020B0500000000000000" pitchFamily="34" charset="-128"/>
                <a:cs typeface="Varela Round" panose="00000500000000000000" pitchFamily="2" charset="-79"/>
                <a:sym typeface="Varela Round" panose="00000500000000000000" pitchFamily="2" charset="-79"/>
              </a:rPr>
              <a:t>בינוני </a:t>
            </a:r>
            <a:endParaRPr lang="he-IL" altLang="he-IL">
              <a:latin typeface="Varela Round" panose="00000500000000000000" pitchFamily="2" charset="-79"/>
              <a:ea typeface="Yu Gothic UI" panose="020B0500000000000000" pitchFamily="34" charset="-128"/>
              <a:cs typeface="Varela Round" panose="00000500000000000000" pitchFamily="2" charset="-79"/>
            </a:endParaRPr>
          </a:p>
          <a:p>
            <a:pPr algn="r" rtl="1" eaLnBrk="1" hangingPunct="1">
              <a:buClr>
                <a:srgbClr val="002060"/>
              </a:buClr>
              <a:buSzPts val="3200"/>
              <a:buFont typeface="Arial" panose="020B0604020202020204" pitchFamily="34" charset="0"/>
              <a:buChar char="•"/>
            </a:pPr>
            <a:r>
              <a:rPr lang="LID4096" altLang="he-IL" sz="3200">
                <a:solidFill>
                  <a:srgbClr val="002060"/>
                </a:solidFill>
                <a:latin typeface="Varela Round" panose="00000500000000000000" pitchFamily="2" charset="-79"/>
                <a:ea typeface="Yu Gothic UI" panose="020B0500000000000000" pitchFamily="34" charset="-128"/>
                <a:cs typeface="Varela Round" panose="00000500000000000000" pitchFamily="2" charset="-79"/>
                <a:sym typeface="Varela Round" panose="00000500000000000000" pitchFamily="2" charset="-79"/>
              </a:rPr>
              <a:t>מדברים </a:t>
            </a:r>
            <a:endParaRPr lang="he-IL" altLang="he-IL">
              <a:latin typeface="Varela Round" panose="00000500000000000000" pitchFamily="2" charset="-79"/>
              <a:ea typeface="Yu Gothic UI" panose="020B0500000000000000" pitchFamily="34" charset="-128"/>
              <a:cs typeface="Varela Round" panose="00000500000000000000" pitchFamily="2" charset="-79"/>
            </a:endParaRPr>
          </a:p>
          <a:p>
            <a:pPr algn="r" rtl="1" eaLnBrk="1" hangingPunct="1">
              <a:buClr>
                <a:srgbClr val="002060"/>
              </a:buClr>
              <a:buSzPts val="3200"/>
              <a:buFont typeface="Arial" panose="020B0604020202020204" pitchFamily="34" charset="0"/>
              <a:buChar char="•"/>
            </a:pPr>
            <a:r>
              <a:rPr lang="LID4096" altLang="he-IL" sz="3200">
                <a:solidFill>
                  <a:srgbClr val="002060"/>
                </a:solidFill>
                <a:latin typeface="Varela Round" panose="00000500000000000000" pitchFamily="2" charset="-79"/>
                <a:ea typeface="Yu Gothic UI" panose="020B0500000000000000" pitchFamily="34" charset="-128"/>
                <a:cs typeface="Varela Round" panose="00000500000000000000" pitchFamily="2" charset="-79"/>
                <a:sym typeface="Varela Round" panose="00000500000000000000" pitchFamily="2" charset="-79"/>
              </a:rPr>
              <a:t>שורש  של"ה)להשלות(</a:t>
            </a:r>
            <a:endParaRPr lang="he-IL" altLang="he-IL">
              <a:latin typeface="Varela Round" panose="00000500000000000000" pitchFamily="2" charset="-79"/>
              <a:ea typeface="Yu Gothic UI" panose="020B0500000000000000" pitchFamily="34" charset="-128"/>
              <a:cs typeface="Varela Round" panose="00000500000000000000" pitchFamily="2" charset="-79"/>
            </a:endParaRPr>
          </a:p>
          <a:p>
            <a:pPr algn="r" rtl="1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he-IL" altLang="he-IL" sz="1800">
              <a:latin typeface="Varela Round" panose="00000500000000000000" pitchFamily="2" charset="-79"/>
              <a:ea typeface="Yu Gothic UI" panose="020B0500000000000000" pitchFamily="34" charset="-128"/>
              <a:cs typeface="Varela Round" panose="00000500000000000000" pitchFamily="2" charset="-79"/>
              <a:sym typeface="Calibri" panose="020F0502020204030204" pitchFamily="34" charset="0"/>
            </a:endParaRPr>
          </a:p>
        </p:txBody>
      </p:sp>
      <p:pic>
        <p:nvPicPr>
          <p:cNvPr id="47109" name="תמונה 5" descr="Ornamental Decorative Floral · Free vector graphic on Pixabay">
            <a:extLst>
              <a:ext uri="{FF2B5EF4-FFF2-40B4-BE49-F238E27FC236}">
                <a16:creationId xmlns:a16="http://schemas.microsoft.com/office/drawing/2014/main" id="{C18E24B8-045B-44D6-9D93-E477F145F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3" y="4025900"/>
            <a:ext cx="7937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Google Shape;286;p32">
            <a:extLst>
              <a:ext uri="{FF2B5EF4-FFF2-40B4-BE49-F238E27FC236}">
                <a16:creationId xmlns:a16="http://schemas.microsoft.com/office/drawing/2014/main" id="{54924693-38C6-4BAC-B896-042DA4BA2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263" y="892175"/>
            <a:ext cx="9390062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rtl="1" eaLnBrk="1" hangingPunct="1">
              <a:defRPr/>
            </a:pPr>
            <a:r>
              <a:rPr lang="he-IL" altLang="he-IL" sz="5400" dirty="0">
                <a:solidFill>
                  <a:schemeClr val="accent3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למה עצים לא יכולים ללמוד בתיכון?</a:t>
            </a:r>
          </a:p>
          <a:p>
            <a:pPr algn="r" rtl="1" eaLnBrk="1" hangingPunct="1">
              <a:defRPr/>
            </a:pPr>
            <a:r>
              <a:rPr lang="he-IL" altLang="he-IL" sz="5400" dirty="0">
                <a:solidFill>
                  <a:schemeClr val="accent3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כי הם לא שורדים את החטיבה!</a:t>
            </a:r>
            <a:endParaRPr lang="he-IL" altLang="he-IL" sz="5400" dirty="0">
              <a:solidFill>
                <a:schemeClr val="accent3">
                  <a:lumMod val="7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  <a:sym typeface="Calibri" panose="020F0502020204030204" pitchFamily="34" charset="0"/>
            </a:endParaRPr>
          </a:p>
          <a:p>
            <a:pPr algn="r" rtl="1" eaLnBrk="1" hangingPunct="1">
              <a:defRPr/>
            </a:pPr>
            <a:br>
              <a:rPr lang="LID4096" altLang="he-IL" sz="54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</a:br>
            <a:endParaRPr lang="he-IL" altLang="he-IL" sz="54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  <a:sym typeface="Calibri" panose="020F0502020204030204" pitchFamily="34" charset="0"/>
            </a:endParaRPr>
          </a:p>
        </p:txBody>
      </p:sp>
      <p:pic>
        <p:nvPicPr>
          <p:cNvPr id="49155" name="תמונה 5" descr="File:Default photo.jpg - Hanlon Financial Systems Lab Web ...">
            <a:extLst>
              <a:ext uri="{FF2B5EF4-FFF2-40B4-BE49-F238E27FC236}">
                <a16:creationId xmlns:a16="http://schemas.microsoft.com/office/drawing/2014/main" id="{84EB3F69-604F-4411-8BA6-F83AD6296BF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3222625"/>
            <a:ext cx="4540250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Google Shape;299;p33">
            <a:extLst>
              <a:ext uri="{FF2B5EF4-FFF2-40B4-BE49-F238E27FC236}">
                <a16:creationId xmlns:a16="http://schemas.microsoft.com/office/drawing/2014/main" id="{942992A0-30A8-4DBC-A09B-2F9DD04C24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4988" y="227013"/>
            <a:ext cx="11160125" cy="8540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Varela Round" panose="00000500000000000000" pitchFamily="2" charset="-79"/>
              <a:buNone/>
            </a:pPr>
            <a:r>
              <a:rPr lang="LID4096" altLang="he-IL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מהי "התחבולה" הלשונית?  </a:t>
            </a:r>
            <a:endParaRPr lang="he-IL" altLang="he-IL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</p:txBody>
      </p:sp>
      <p:sp>
        <p:nvSpPr>
          <p:cNvPr id="51203" name="TextBox 2">
            <a:extLst>
              <a:ext uri="{FF2B5EF4-FFF2-40B4-BE49-F238E27FC236}">
                <a16:creationId xmlns:a16="http://schemas.microsoft.com/office/drawing/2014/main" id="{E6E105E4-8547-4344-AA6A-D058F7260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288" y="1817688"/>
            <a:ext cx="106235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rtl="1" eaLnBrk="1" hangingPunct="1">
              <a:defRPr/>
            </a:pPr>
            <a:r>
              <a:rPr lang="he-IL" altLang="he-IL" sz="5400" dirty="0">
                <a:solidFill>
                  <a:schemeClr val="accent3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למה עצים לא יכולים ללמוד בתיכון?</a:t>
            </a:r>
          </a:p>
          <a:p>
            <a:pPr algn="r" rtl="1" eaLnBrk="1" hangingPunct="1">
              <a:defRPr/>
            </a:pPr>
            <a:r>
              <a:rPr lang="he-IL" altLang="he-IL" sz="5400" dirty="0">
                <a:solidFill>
                  <a:schemeClr val="accent3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כי הם לא שורדים את </a:t>
            </a:r>
            <a:r>
              <a:rPr lang="he-IL" altLang="he-IL" sz="5400" b="1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החטיבה</a:t>
            </a:r>
            <a:r>
              <a:rPr lang="he-IL" altLang="he-IL" sz="5400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!</a:t>
            </a:r>
            <a:endParaRPr lang="he-IL" altLang="he-IL" sz="5400" dirty="0">
              <a:solidFill>
                <a:srgbClr val="C00000"/>
              </a:solidFill>
              <a:latin typeface="Varela Round" panose="00000500000000000000" pitchFamily="2" charset="-79"/>
              <a:cs typeface="Varela Round" panose="00000500000000000000" pitchFamily="2" charset="-79"/>
              <a:sym typeface="Calibri" panose="020F0502020204030204" pitchFamily="34" charset="0"/>
            </a:endParaRPr>
          </a:p>
        </p:txBody>
      </p:sp>
      <p:pic>
        <p:nvPicPr>
          <p:cNvPr id="51204" name="תמונה 6" descr="Money Bag Vector Art image - Free stock photo - Public ...">
            <a:extLst>
              <a:ext uri="{FF2B5EF4-FFF2-40B4-BE49-F238E27FC236}">
                <a16:creationId xmlns:a16="http://schemas.microsoft.com/office/drawing/2014/main" id="{BA8DC063-2FBB-4DA7-A4E2-319B4F75E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3575050"/>
            <a:ext cx="6350" cy="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תמונה 21" descr="Sac Chaîne Or · Images vectorielles gratuites sur Pixabay">
            <a:extLst>
              <a:ext uri="{FF2B5EF4-FFF2-40B4-BE49-F238E27FC236}">
                <a16:creationId xmlns:a16="http://schemas.microsoft.com/office/drawing/2014/main" id="{BC3786B1-DAAC-4ABB-A275-338A18E019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5" y="4162425"/>
            <a:ext cx="6350" cy="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תמונה 25" descr="Money Bag Vector Art image - Free stock photo - Public ...">
            <a:extLst>
              <a:ext uri="{FF2B5EF4-FFF2-40B4-BE49-F238E27FC236}">
                <a16:creationId xmlns:a16="http://schemas.microsoft.com/office/drawing/2014/main" id="{09AEE473-970E-47F0-8A95-DEB942E90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3425825"/>
            <a:ext cx="7937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תמונה 5" descr="File:Default photo.jpg - Hanlon Financial Systems Lab Web ...">
            <a:extLst>
              <a:ext uri="{FF2B5EF4-FFF2-40B4-BE49-F238E27FC236}">
                <a16:creationId xmlns:a16="http://schemas.microsoft.com/office/drawing/2014/main" id="{09F416E5-8247-4059-B6EE-356E328682F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88" y="3425825"/>
            <a:ext cx="4330700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כותרת 1">
            <a:extLst>
              <a:ext uri="{FF2B5EF4-FFF2-40B4-BE49-F238E27FC236}">
                <a16:creationId xmlns:a16="http://schemas.microsoft.com/office/drawing/2014/main" id="{960EB9ED-3A24-43EE-944A-015DBAD69F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4363" y="590550"/>
            <a:ext cx="11160125" cy="72072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Varela Round" panose="00000500000000000000" pitchFamily="2" charset="-79"/>
              <a:buNone/>
            </a:pPr>
            <a:r>
              <a:rPr lang="he-IL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מהי "התחבולה" הלשונית ?</a:t>
            </a:r>
          </a:p>
        </p:txBody>
      </p:sp>
      <p:sp>
        <p:nvSpPr>
          <p:cNvPr id="53251" name="TextBox 2">
            <a:extLst>
              <a:ext uri="{FF2B5EF4-FFF2-40B4-BE49-F238E27FC236}">
                <a16:creationId xmlns:a16="http://schemas.microsoft.com/office/drawing/2014/main" id="{EEAD819C-E44D-4DAA-9B69-BB5ED5A18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1425" y="1311275"/>
            <a:ext cx="390207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/>
            <a:r>
              <a:rPr lang="he-IL" altLang="he-IL" sz="3600" b="1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חֲטִיבָה 1</a:t>
            </a:r>
          </a:p>
          <a:p>
            <a:pPr algn="r"/>
            <a:r>
              <a:rPr lang="he-IL" altLang="he-IL" sz="3600">
                <a:latin typeface="Varela Round" panose="00000500000000000000" pitchFamily="2" charset="-79"/>
                <a:cs typeface="Varela Round" panose="00000500000000000000" pitchFamily="2" charset="-79"/>
              </a:rPr>
              <a:t>שם פעולה</a:t>
            </a:r>
          </a:p>
          <a:p>
            <a:pPr algn="r"/>
            <a:r>
              <a:rPr lang="he-IL" altLang="he-IL" sz="3600">
                <a:latin typeface="Varela Round" panose="00000500000000000000" pitchFamily="2" charset="-79"/>
                <a:cs typeface="Varela Round" panose="00000500000000000000" pitchFamily="2" charset="-79"/>
              </a:rPr>
              <a:t>ממשקל קְטִילָה</a:t>
            </a:r>
          </a:p>
          <a:p>
            <a:pPr algn="r"/>
            <a:r>
              <a:rPr lang="he-IL" altLang="he-IL" sz="3600">
                <a:latin typeface="Varela Round" panose="00000500000000000000" pitchFamily="2" charset="-79"/>
                <a:cs typeface="Varela Round" panose="00000500000000000000" pitchFamily="2" charset="-79"/>
              </a:rPr>
              <a:t>בסמיכות:</a:t>
            </a:r>
          </a:p>
          <a:p>
            <a:pPr algn="r"/>
            <a:r>
              <a:rPr lang="he-IL" altLang="he-IL" sz="3600">
                <a:latin typeface="Varela Round" panose="00000500000000000000" pitchFamily="2" charset="-79"/>
                <a:cs typeface="Varela Round" panose="00000500000000000000" pitchFamily="2" charset="-79"/>
              </a:rPr>
              <a:t>חטיבת עצים</a:t>
            </a:r>
          </a:p>
        </p:txBody>
      </p:sp>
      <p:pic>
        <p:nvPicPr>
          <p:cNvPr id="53252" name="Picture 6" descr="https://upload.wikimedia.org/wikipedia/commons/thumb/b/b9/Bundesarchiv_Bild_183-1982-0728-004%2C_Forstarbeiter%2C_Studentenbrigade.jpg/220px-Bundesarchiv_Bild_183-1982-0728-004%2C_Forstarbeiter%2C_Studentenbrigade.jpg">
            <a:extLst>
              <a:ext uri="{FF2B5EF4-FFF2-40B4-BE49-F238E27FC236}">
                <a16:creationId xmlns:a16="http://schemas.microsoft.com/office/drawing/2014/main" id="{81A42F93-F849-49FE-BCC1-E7E648DAC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38" y="4254190"/>
            <a:ext cx="2435225" cy="1525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3253" name="TextBox 3">
            <a:extLst>
              <a:ext uri="{FF2B5EF4-FFF2-40B4-BE49-F238E27FC236}">
                <a16:creationId xmlns:a16="http://schemas.microsoft.com/office/drawing/2014/main" id="{33D4203F-98FB-4AB7-8C99-4C626907E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25" y="1311275"/>
            <a:ext cx="3125788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/>
            <a:r>
              <a:rPr lang="he-IL" altLang="he-IL" sz="3600" b="1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חֲטִיבָה 2</a:t>
            </a:r>
            <a:endParaRPr lang="he-IL" altLang="he-IL" b="1">
              <a:solidFill>
                <a:srgbClr val="C0000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r"/>
            <a:r>
              <a:rPr lang="he-IL" altLang="he-IL" sz="3600">
                <a:latin typeface="Varela Round" panose="00000500000000000000" pitchFamily="2" charset="-79"/>
                <a:cs typeface="Varela Round" panose="00000500000000000000" pitchFamily="2" charset="-79"/>
              </a:rPr>
              <a:t>שם עצם</a:t>
            </a:r>
            <a:endParaRPr lang="en-US" altLang="he-IL" sz="360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r"/>
            <a:r>
              <a:rPr lang="he-IL" altLang="he-IL" sz="3600">
                <a:latin typeface="Varela Round" panose="00000500000000000000" pitchFamily="2" charset="-79"/>
                <a:cs typeface="Varela Round" panose="00000500000000000000" pitchFamily="2" charset="-79"/>
              </a:rPr>
              <a:t>ממשקל קְטִילָה</a:t>
            </a:r>
          </a:p>
          <a:p>
            <a:pPr algn="r"/>
            <a:r>
              <a:rPr lang="he-IL" altLang="he-IL" sz="3200">
                <a:latin typeface="Varela Round" panose="00000500000000000000" pitchFamily="2" charset="-79"/>
                <a:cs typeface="Varela Round" panose="00000500000000000000" pitchFamily="2" charset="-79"/>
              </a:rPr>
              <a:t>בסמיכות:</a:t>
            </a:r>
          </a:p>
          <a:p>
            <a:pPr algn="r"/>
            <a:r>
              <a:rPr lang="he-IL" altLang="he-IL" sz="3200">
                <a:latin typeface="Varela Round" panose="00000500000000000000" pitchFamily="2" charset="-79"/>
                <a:cs typeface="Varela Round" panose="00000500000000000000" pitchFamily="2" charset="-79"/>
              </a:rPr>
              <a:t>חטיבת ביניים</a:t>
            </a:r>
          </a:p>
          <a:p>
            <a:pPr algn="r"/>
            <a:endParaRPr lang="he-IL" altLang="he-IL" sz="3600"/>
          </a:p>
        </p:txBody>
      </p:sp>
      <p:pic>
        <p:nvPicPr>
          <p:cNvPr id="53254" name="Picture 12" descr="ריהוט לבית ספר">
            <a:extLst>
              <a:ext uri="{FF2B5EF4-FFF2-40B4-BE49-F238E27FC236}">
                <a16:creationId xmlns:a16="http://schemas.microsoft.com/office/drawing/2014/main" id="{8B85B685-54DE-4E1B-85EB-A83B677F6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11"/>
          <a:stretch>
            <a:fillRect/>
          </a:stretch>
        </p:blipFill>
        <p:spPr bwMode="auto">
          <a:xfrm>
            <a:off x="2211388" y="4254190"/>
            <a:ext cx="2571750" cy="1525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Google Shape;312;p35">
            <a:extLst>
              <a:ext uri="{FF2B5EF4-FFF2-40B4-BE49-F238E27FC236}">
                <a16:creationId xmlns:a16="http://schemas.microsoft.com/office/drawing/2014/main" id="{1C62ABBD-B85F-4E5E-92C5-33F59E39B8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6225" y="2540000"/>
            <a:ext cx="11458575" cy="458788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ts val="6000"/>
              <a:buFont typeface="Varela Round" panose="00000500000000000000" pitchFamily="2" charset="-79"/>
              <a:buNone/>
            </a:pPr>
            <a:br>
              <a:rPr lang="he-IL" altLang="he-IL" sz="600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</a:br>
            <a:br>
              <a:rPr lang="he-IL" altLang="he-IL" sz="600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</a:br>
            <a:r>
              <a:rPr lang="he-IL" altLang="he-IL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משלים – משלים, חטיבה - חטיבה:</a:t>
            </a:r>
            <a:r>
              <a:rPr lang="LID4096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</a:t>
            </a:r>
            <a:br>
              <a:rPr lang="LID4096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</a:br>
            <a:r>
              <a:rPr lang="LID4096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</a:t>
            </a:r>
            <a:r>
              <a:rPr lang="LID4096" altLang="he-IL" sz="4400" b="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המילים נכתבות </a:t>
            </a:r>
            <a:r>
              <a:rPr lang="he-IL" altLang="he-IL" sz="4400" b="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זהה</a:t>
            </a:r>
            <a:r>
              <a:rPr lang="LID4096" altLang="he-IL" sz="4400" b="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, </a:t>
            </a:r>
            <a:r>
              <a:rPr lang="he-IL" altLang="he-IL" sz="4400" b="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וגם</a:t>
            </a:r>
            <a:r>
              <a:rPr lang="LID4096" altLang="he-IL" sz="4400" b="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נשמעות אותו הדבר</a:t>
            </a:r>
            <a:r>
              <a:rPr lang="he-IL" altLang="he-IL" sz="4400" b="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.</a:t>
            </a:r>
            <a:br>
              <a:rPr lang="he-IL" altLang="he-IL" sz="4400" b="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</a:br>
            <a:br>
              <a:rPr lang="he-IL" altLang="he-IL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</a:br>
            <a:r>
              <a:rPr lang="LID4096" altLang="he-IL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הומו</a:t>
            </a:r>
            <a:r>
              <a:rPr lang="he-IL" altLang="he-IL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נימיה</a:t>
            </a:r>
            <a:r>
              <a:rPr lang="LID4096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– </a:t>
            </a:r>
            <a:r>
              <a:rPr lang="he-IL" altLang="he-IL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</a:t>
            </a:r>
            <a:r>
              <a:rPr lang="he-IL" altLang="he-IL" sz="400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(הומו= שווה, נימיה= שם)</a:t>
            </a:r>
            <a:br>
              <a:rPr lang="he-IL" altLang="he-IL" sz="400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</a:br>
            <a:r>
              <a:rPr lang="he-IL" altLang="he-IL" sz="4400" b="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המי</a:t>
            </a:r>
            <a:r>
              <a:rPr lang="LID4096" altLang="he-IL" sz="4400" b="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לים </a:t>
            </a:r>
            <a:r>
              <a:rPr lang="he-IL" altLang="he-IL" sz="4400" b="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נראות זהות לחלוטין, אך מקורן בשני יסודות לשוניים שונים זה מזה. </a:t>
            </a:r>
            <a:br>
              <a:rPr lang="he-IL" altLang="he-IL" sz="4400" b="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</a:br>
            <a:r>
              <a:rPr lang="he-IL" altLang="he-IL" sz="4400" b="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ולכן </a:t>
            </a:r>
            <a:r>
              <a:rPr lang="he-IL" altLang="he-IL" sz="440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המשמעות שונה</a:t>
            </a:r>
            <a:r>
              <a:rPr lang="he-IL" altLang="he-IL" sz="4400" b="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.  </a:t>
            </a:r>
            <a:br>
              <a:rPr lang="LID4096" altLang="he-IL" b="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</a:br>
            <a:br>
              <a:rPr lang="LID4096" altLang="he-IL" sz="540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</a:br>
            <a:endParaRPr lang="he-IL" altLang="he-IL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</p:txBody>
      </p:sp>
      <p:sp>
        <p:nvSpPr>
          <p:cNvPr id="55299" name="Google Shape;313;p35">
            <a:extLst>
              <a:ext uri="{FF2B5EF4-FFF2-40B4-BE49-F238E27FC236}">
                <a16:creationId xmlns:a16="http://schemas.microsoft.com/office/drawing/2014/main" id="{E245B376-524A-446D-A399-51861A6781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49225" y="5810250"/>
            <a:ext cx="11158538" cy="4572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</a:pPr>
            <a:r>
              <a:rPr lang="he-IL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גִיל</a:t>
            </a:r>
            <a:r>
              <a:rPr lang="LID4096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– </a:t>
            </a:r>
            <a:r>
              <a:rPr lang="he-IL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גִיל,</a:t>
            </a:r>
            <a:r>
              <a:rPr lang="LID4096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</a:t>
            </a:r>
            <a:r>
              <a:rPr lang="he-IL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  אַח - אַח,  עין – עין 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Google Shape;307;p34">
            <a:extLst>
              <a:ext uri="{FF2B5EF4-FFF2-40B4-BE49-F238E27FC236}">
                <a16:creationId xmlns:a16="http://schemas.microsoft.com/office/drawing/2014/main" id="{C9E961EB-18D2-4495-994A-FDCE45060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307975"/>
            <a:ext cx="5537200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ts val="638"/>
              </a:spcBef>
              <a:buClr>
                <a:srgbClr val="0070C0"/>
              </a:buClr>
              <a:buSzPts val="3200"/>
            </a:pPr>
            <a:endParaRPr lang="he-IL" altLang="he-IL" sz="3200" b="1">
              <a:solidFill>
                <a:srgbClr val="0070C0"/>
              </a:solidFill>
              <a:latin typeface="Varela Round" panose="00000500000000000000" pitchFamily="2" charset="-79"/>
              <a:sym typeface="Varela Round" panose="00000500000000000000" pitchFamily="2" charset="-79"/>
            </a:endParaRPr>
          </a:p>
          <a:p>
            <a:pPr algn="r" rtl="1" eaLnBrk="1" hangingPunct="1">
              <a:spcBef>
                <a:spcPts val="638"/>
              </a:spcBef>
              <a:buClr>
                <a:srgbClr val="0070C0"/>
              </a:buClr>
              <a:buSzPts val="3200"/>
            </a:pPr>
            <a:endParaRPr lang="he-IL" altLang="he-IL" sz="3200" b="1">
              <a:solidFill>
                <a:srgbClr val="0070C0"/>
              </a:solidFill>
              <a:latin typeface="Varela Round" panose="00000500000000000000" pitchFamily="2" charset="-79"/>
              <a:sym typeface="Varela Round" panose="00000500000000000000" pitchFamily="2" charset="-79"/>
            </a:endParaRPr>
          </a:p>
          <a:p>
            <a:pPr algn="r" rtl="1" eaLnBrk="1" hangingPunct="1">
              <a:spcBef>
                <a:spcPts val="638"/>
              </a:spcBef>
              <a:buClr>
                <a:srgbClr val="0070C0"/>
              </a:buClr>
              <a:buSzPts val="3200"/>
            </a:pPr>
            <a:endParaRPr lang="he-IL" altLang="he-IL" sz="3200" b="1">
              <a:solidFill>
                <a:srgbClr val="0070C0"/>
              </a:solidFill>
              <a:latin typeface="Varela Round" panose="00000500000000000000" pitchFamily="2" charset="-79"/>
              <a:sym typeface="Varela Round" panose="00000500000000000000" pitchFamily="2" charset="-79"/>
            </a:endParaRPr>
          </a:p>
          <a:p>
            <a:pPr algn="r" rtl="1" eaLnBrk="1" hangingPunct="1">
              <a:spcBef>
                <a:spcPts val="638"/>
              </a:spcBef>
              <a:buClr>
                <a:srgbClr val="0070C0"/>
              </a:buClr>
              <a:buSzPts val="3200"/>
            </a:pPr>
            <a:endParaRPr lang="he-IL" altLang="he-IL" sz="3200" b="1">
              <a:solidFill>
                <a:srgbClr val="0070C0"/>
              </a:solidFill>
              <a:latin typeface="Varela Round" panose="00000500000000000000" pitchFamily="2" charset="-79"/>
              <a:sym typeface="Varela Round" panose="00000500000000000000" pitchFamily="2" charset="-79"/>
            </a:endParaRPr>
          </a:p>
          <a:p>
            <a:pPr algn="r" rtl="1" eaLnBrk="1" hangingPunct="1">
              <a:spcBef>
                <a:spcPts val="638"/>
              </a:spcBef>
              <a:buClr>
                <a:srgbClr val="0070C0"/>
              </a:buClr>
              <a:buSzPts val="3200"/>
            </a:pPr>
            <a:endParaRPr lang="he-IL" altLang="he-IL" sz="3200" b="1">
              <a:solidFill>
                <a:srgbClr val="0070C0"/>
              </a:solidFill>
              <a:latin typeface="Varela Round" panose="00000500000000000000" pitchFamily="2" charset="-79"/>
              <a:sym typeface="Varela Round" panose="00000500000000000000" pitchFamily="2" charset="-79"/>
            </a:endParaRPr>
          </a:p>
          <a:p>
            <a:pPr algn="r" rtl="1" eaLnBrk="1" hangingPunct="1">
              <a:spcBef>
                <a:spcPts val="638"/>
              </a:spcBef>
              <a:buClr>
                <a:srgbClr val="0070C0"/>
              </a:buClr>
              <a:buSzPts val="3200"/>
            </a:pPr>
            <a:r>
              <a:rPr lang="LID4096" altLang="he-IL" sz="3200" b="1">
                <a:solidFill>
                  <a:srgbClr val="0070C0"/>
                </a:solidFill>
                <a:latin typeface="Varela Round" panose="00000500000000000000" pitchFamily="2" charset="-79"/>
                <a:sym typeface="Varela Round" panose="00000500000000000000" pitchFamily="2" charset="-79"/>
              </a:rPr>
              <a:t>                  </a:t>
            </a:r>
            <a:endParaRPr lang="he-IL" altLang="he-IL" sz="3200" b="1">
              <a:solidFill>
                <a:srgbClr val="0070C0"/>
              </a:solidFill>
              <a:latin typeface="Varela Round" panose="00000500000000000000" pitchFamily="2" charset="-79"/>
              <a:sym typeface="Varela Round" panose="00000500000000000000" pitchFamily="2" charset="-79"/>
            </a:endParaRPr>
          </a:p>
          <a:p>
            <a:pPr algn="r" rtl="1" eaLnBrk="1" hangingPunct="1">
              <a:spcBef>
                <a:spcPts val="638"/>
              </a:spcBef>
              <a:buClr>
                <a:srgbClr val="0070C0"/>
              </a:buClr>
              <a:buSzPts val="3200"/>
            </a:pPr>
            <a:endParaRPr lang="he-IL" altLang="he-IL" sz="3200" b="1">
              <a:solidFill>
                <a:srgbClr val="0070C0"/>
              </a:solidFill>
              <a:latin typeface="Varela Round" panose="00000500000000000000" pitchFamily="2" charset="-79"/>
              <a:sym typeface="Varela Round" panose="00000500000000000000" pitchFamily="2" charset="-79"/>
            </a:endParaRPr>
          </a:p>
          <a:p>
            <a:pPr algn="r" rtl="1" eaLnBrk="1" hangingPunct="1">
              <a:spcBef>
                <a:spcPts val="638"/>
              </a:spcBef>
              <a:buClr>
                <a:srgbClr val="0070C0"/>
              </a:buClr>
              <a:buSzPts val="3200"/>
            </a:pPr>
            <a:endParaRPr lang="he-IL" altLang="he-IL" sz="3200" b="1">
              <a:solidFill>
                <a:srgbClr val="0070C0"/>
              </a:solidFill>
              <a:latin typeface="Varela Round" panose="00000500000000000000" pitchFamily="2" charset="-79"/>
              <a:sym typeface="Varela Round" panose="00000500000000000000" pitchFamily="2" charset="-79"/>
            </a:endParaRPr>
          </a:p>
          <a:p>
            <a:pPr algn="r" rtl="1" eaLnBrk="1" hangingPunct="1">
              <a:spcBef>
                <a:spcPts val="638"/>
              </a:spcBef>
              <a:buClr>
                <a:srgbClr val="0070C0"/>
              </a:buClr>
              <a:buSzPts val="3200"/>
            </a:pPr>
            <a:endParaRPr lang="he-IL" altLang="he-IL" sz="3200" b="1">
              <a:solidFill>
                <a:srgbClr val="0070C0"/>
              </a:solidFill>
              <a:latin typeface="Varela Round" panose="00000500000000000000" pitchFamily="2" charset="-79"/>
              <a:sym typeface="Varela Round" panose="00000500000000000000" pitchFamily="2" charset="-79"/>
            </a:endParaRPr>
          </a:p>
          <a:p>
            <a:pPr algn="r" rtl="1" eaLnBrk="1" hangingPunct="1">
              <a:spcBef>
                <a:spcPts val="638"/>
              </a:spcBef>
              <a:buClr>
                <a:srgbClr val="0070C0"/>
              </a:buClr>
              <a:buSzPts val="3200"/>
            </a:pPr>
            <a:endParaRPr lang="he-IL" altLang="he-IL" sz="3200" b="1">
              <a:solidFill>
                <a:srgbClr val="0070C0"/>
              </a:solidFill>
              <a:latin typeface="Varela Round" panose="00000500000000000000" pitchFamily="2" charset="-79"/>
              <a:sym typeface="Varela Round" panose="00000500000000000000" pitchFamily="2" charset="-79"/>
            </a:endParaRPr>
          </a:p>
          <a:p>
            <a:pPr algn="r" rtl="1" eaLnBrk="1" hangingPunct="1">
              <a:spcBef>
                <a:spcPts val="638"/>
              </a:spcBef>
              <a:buClr>
                <a:srgbClr val="0070C0"/>
              </a:buClr>
              <a:buSzPts val="3200"/>
            </a:pPr>
            <a:endParaRPr lang="he-IL" altLang="he-IL" sz="3200" b="1">
              <a:solidFill>
                <a:srgbClr val="0070C0"/>
              </a:solidFill>
              <a:latin typeface="Varela Round" panose="00000500000000000000" pitchFamily="2" charset="-79"/>
              <a:sym typeface="Varela Round" panose="00000500000000000000" pitchFamily="2" charset="-79"/>
            </a:endParaRPr>
          </a:p>
          <a:p>
            <a:pPr algn="r" rtl="1" eaLnBrk="1" hangingPunct="1">
              <a:spcBef>
                <a:spcPts val="638"/>
              </a:spcBef>
              <a:buClr>
                <a:srgbClr val="0070C0"/>
              </a:buClr>
              <a:buSzPts val="3200"/>
            </a:pPr>
            <a:endParaRPr lang="he-IL" altLang="he-IL" sz="3200" b="1">
              <a:solidFill>
                <a:srgbClr val="0070C0"/>
              </a:solidFill>
              <a:latin typeface="Varela Round" panose="00000500000000000000" pitchFamily="2" charset="-79"/>
              <a:sym typeface="Varela Round" panose="00000500000000000000" pitchFamily="2" charset="-79"/>
            </a:endParaRPr>
          </a:p>
          <a:p>
            <a:pPr algn="r" rtl="1" eaLnBrk="1" hangingPunct="1">
              <a:spcBef>
                <a:spcPts val="638"/>
              </a:spcBef>
              <a:buClr>
                <a:srgbClr val="0070C0"/>
              </a:buClr>
              <a:buSzPts val="3200"/>
            </a:pPr>
            <a:endParaRPr lang="he-IL" altLang="he-IL" sz="3200" b="1">
              <a:solidFill>
                <a:srgbClr val="0070C0"/>
              </a:solidFill>
              <a:latin typeface="Varela Round" panose="00000500000000000000" pitchFamily="2" charset="-79"/>
              <a:sym typeface="Varela Round" panose="00000500000000000000" pitchFamily="2" charset="-79"/>
            </a:endParaRPr>
          </a:p>
          <a:p>
            <a:pPr algn="r" rtl="1" eaLnBrk="1" hangingPunct="1">
              <a:spcBef>
                <a:spcPts val="875"/>
              </a:spcBef>
              <a:buClr>
                <a:srgbClr val="0070C0"/>
              </a:buClr>
              <a:buSzPts val="3200"/>
            </a:pPr>
            <a:endParaRPr lang="he-IL" altLang="he-IL" sz="3200" b="1">
              <a:solidFill>
                <a:srgbClr val="0070C0"/>
              </a:solidFill>
              <a:latin typeface="Varela Round" panose="00000500000000000000" pitchFamily="2" charset="-79"/>
              <a:sym typeface="Varela Round" panose="00000500000000000000" pitchFamily="2" charset="-79"/>
            </a:endParaRPr>
          </a:p>
          <a:p>
            <a:pPr algn="r" rtl="1" eaLnBrk="1" hangingPunct="1">
              <a:spcBef>
                <a:spcPts val="875"/>
              </a:spcBef>
              <a:buClr>
                <a:srgbClr val="0070C0"/>
              </a:buClr>
              <a:buSzPts val="3200"/>
            </a:pPr>
            <a:endParaRPr lang="he-IL" altLang="he-IL" sz="3200" b="1">
              <a:solidFill>
                <a:srgbClr val="0070C0"/>
              </a:solidFill>
              <a:latin typeface="Varela Round" panose="00000500000000000000" pitchFamily="2" charset="-79"/>
              <a:sym typeface="Varela Round" panose="00000500000000000000" pitchFamily="2" charset="-79"/>
            </a:endParaRPr>
          </a:p>
          <a:p>
            <a:pPr algn="r" rtl="1" eaLnBrk="1" hangingPunct="1">
              <a:spcBef>
                <a:spcPts val="875"/>
              </a:spcBef>
              <a:buClr>
                <a:srgbClr val="0070C0"/>
              </a:buClr>
              <a:buSzPts val="3200"/>
            </a:pPr>
            <a:r>
              <a:rPr lang="he-IL" altLang="he-IL" sz="4400" b="1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בתמונה</a:t>
            </a:r>
            <a:r>
              <a:rPr lang="LID4096" altLang="he-IL" sz="4400" b="1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– </a:t>
            </a:r>
            <a:r>
              <a:rPr lang="he-IL" altLang="he-IL" sz="4400" b="1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קופים</a:t>
            </a:r>
          </a:p>
          <a:p>
            <a:pPr algn="r" rtl="1" eaLnBrk="1" hangingPunct="1">
              <a:spcBef>
                <a:spcPts val="875"/>
              </a:spcBef>
              <a:buClr>
                <a:srgbClr val="0070C0"/>
              </a:buClr>
              <a:buSzPts val="3200"/>
            </a:pPr>
            <a:r>
              <a:rPr lang="he-IL" altLang="he-IL" sz="4400" b="1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קופים – </a:t>
            </a:r>
            <a:r>
              <a:rPr lang="he-IL" altLang="he-IL" sz="3200" b="1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שם עצם, זכר, רבים</a:t>
            </a:r>
          </a:p>
          <a:p>
            <a:pPr algn="r" rtl="1" eaLnBrk="1" hangingPunct="1">
              <a:spcBef>
                <a:spcPts val="875"/>
              </a:spcBef>
              <a:buClr>
                <a:srgbClr val="0070C0"/>
              </a:buClr>
              <a:buSzPts val="3200"/>
            </a:pPr>
            <a:endParaRPr lang="he-IL" altLang="he-IL" sz="4400" b="1">
              <a:solidFill>
                <a:srgbClr val="C00000"/>
              </a:solidFill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algn="r" rtl="1" eaLnBrk="1" hangingPunct="1">
              <a:spcBef>
                <a:spcPts val="875"/>
              </a:spcBef>
              <a:buClr>
                <a:srgbClr val="0070C0"/>
              </a:buClr>
              <a:buSzPts val="3200"/>
            </a:pPr>
            <a:r>
              <a:rPr lang="he-IL" altLang="he-IL" sz="4400" b="1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על פי הקשר המשתמע</a:t>
            </a:r>
            <a:endParaRPr lang="he-IL" altLang="he-IL" sz="3200" b="1">
              <a:solidFill>
                <a:srgbClr val="0070C0"/>
              </a:solidFill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algn="r" rtl="1" eaLnBrk="1" hangingPunct="1">
              <a:spcBef>
                <a:spcPts val="963"/>
              </a:spcBef>
              <a:buClr>
                <a:srgbClr val="C00000"/>
              </a:buClr>
              <a:buSzPts val="4800"/>
            </a:pPr>
            <a:r>
              <a:rPr lang="he-IL" altLang="he-IL" sz="4800" b="1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כופים</a:t>
            </a:r>
            <a:r>
              <a:rPr lang="LID4096" altLang="he-IL" sz="3200" b="1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– פועל </a:t>
            </a:r>
            <a:endParaRPr lang="he-IL" altLang="he-IL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r" rtl="1" eaLnBrk="1" hangingPunct="1">
              <a:spcBef>
                <a:spcPts val="963"/>
              </a:spcBef>
              <a:buClr>
                <a:srgbClr val="0070C0"/>
              </a:buClr>
              <a:buSzPts val="3200"/>
            </a:pPr>
            <a:r>
              <a:rPr lang="LID4096" altLang="he-IL" sz="3200" b="1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הכוונה : </a:t>
            </a:r>
            <a:r>
              <a:rPr lang="he-IL" altLang="he-IL" sz="4400" b="1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מְאַלצים</a:t>
            </a:r>
            <a:r>
              <a:rPr lang="LID4096" altLang="he-IL" sz="4400" b="1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   </a:t>
            </a:r>
            <a:endParaRPr lang="he-IL" altLang="he-IL" sz="4400" b="1">
              <a:solidFill>
                <a:srgbClr val="0070C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r" rtl="1" eaLnBrk="1" hangingPunct="1">
              <a:spcBef>
                <a:spcPts val="963"/>
              </a:spcBef>
              <a:buClr>
                <a:srgbClr val="0070C0"/>
              </a:buClr>
              <a:buSzPts val="4800"/>
            </a:pPr>
            <a:r>
              <a:rPr lang="LID4096" altLang="he-IL" sz="4800" b="1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        </a:t>
            </a:r>
            <a:endParaRPr lang="he-IL" altLang="he-IL" sz="4400" b="1">
              <a:solidFill>
                <a:srgbClr val="0070C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57347" name="תמונה 1">
            <a:extLst>
              <a:ext uri="{FF2B5EF4-FFF2-40B4-BE49-F238E27FC236}">
                <a16:creationId xmlns:a16="http://schemas.microsoft.com/office/drawing/2014/main" id="{A1548F17-A6CF-4ECC-BC54-F5982D15F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6" r="16795" b="5682"/>
          <a:stretch>
            <a:fillRect/>
          </a:stretch>
        </p:blipFill>
        <p:spPr bwMode="auto">
          <a:xfrm>
            <a:off x="6367463" y="307975"/>
            <a:ext cx="5456237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4">
            <a:extLst>
              <a:ext uri="{FF2B5EF4-FFF2-40B4-BE49-F238E27FC236}">
                <a16:creationId xmlns:a16="http://schemas.microsoft.com/office/drawing/2014/main" id="{80A2BE14-9B3E-424A-850E-DE0E0BE989C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87338" y="520700"/>
            <a:ext cx="47625" cy="621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ts val="638"/>
              </a:spcBef>
              <a:buClr>
                <a:srgbClr val="0070C0"/>
              </a:buClr>
              <a:buSzPts val="3200"/>
            </a:pPr>
            <a:endParaRPr lang="he-IL" altLang="he-IL" sz="3200" b="1">
              <a:solidFill>
                <a:srgbClr val="0070C0"/>
              </a:solidFill>
              <a:latin typeface="Varela Round" panose="00000500000000000000" pitchFamily="2" charset="-79"/>
              <a:sym typeface="Varela Round" panose="00000500000000000000" pitchFamily="2" charset="-79"/>
            </a:endParaRPr>
          </a:p>
          <a:p>
            <a:pPr algn="r" rtl="1" eaLnBrk="1" hangingPunct="1">
              <a:spcBef>
                <a:spcPts val="638"/>
              </a:spcBef>
              <a:buClr>
                <a:srgbClr val="0070C0"/>
              </a:buClr>
              <a:buSzPts val="3200"/>
            </a:pPr>
            <a:endParaRPr lang="he-IL" altLang="he-IL" sz="3200" b="1">
              <a:solidFill>
                <a:srgbClr val="0070C0"/>
              </a:solidFill>
              <a:latin typeface="Varela Round" panose="00000500000000000000" pitchFamily="2" charset="-79"/>
              <a:sym typeface="Varela Round" panose="00000500000000000000" pitchFamily="2" charset="-79"/>
            </a:endParaRPr>
          </a:p>
          <a:p>
            <a:pPr algn="r" rtl="1" eaLnBrk="1" hangingPunct="1">
              <a:spcBef>
                <a:spcPts val="638"/>
              </a:spcBef>
              <a:buClr>
                <a:srgbClr val="0070C0"/>
              </a:buClr>
              <a:buSzPts val="3200"/>
            </a:pPr>
            <a:endParaRPr lang="he-IL" altLang="he-IL" sz="3200" b="1">
              <a:solidFill>
                <a:srgbClr val="0070C0"/>
              </a:solidFill>
              <a:latin typeface="Varela Round" panose="00000500000000000000" pitchFamily="2" charset="-79"/>
              <a:sym typeface="Varela Round" panose="00000500000000000000" pitchFamily="2" charset="-79"/>
            </a:endParaRPr>
          </a:p>
          <a:p>
            <a:pPr algn="r" rtl="1" eaLnBrk="1" hangingPunct="1">
              <a:spcBef>
                <a:spcPts val="638"/>
              </a:spcBef>
              <a:buClr>
                <a:srgbClr val="0070C0"/>
              </a:buClr>
              <a:buSzPts val="3200"/>
            </a:pPr>
            <a:endParaRPr lang="he-IL" altLang="he-IL" sz="3200" b="1">
              <a:solidFill>
                <a:srgbClr val="0070C0"/>
              </a:solidFill>
              <a:latin typeface="Varela Round" panose="00000500000000000000" pitchFamily="2" charset="-79"/>
              <a:sym typeface="Varela Round" panose="00000500000000000000" pitchFamily="2" charset="-79"/>
            </a:endParaRPr>
          </a:p>
          <a:p>
            <a:pPr algn="r" rtl="1" eaLnBrk="1" hangingPunct="1">
              <a:spcBef>
                <a:spcPts val="638"/>
              </a:spcBef>
              <a:buClr>
                <a:srgbClr val="0070C0"/>
              </a:buClr>
              <a:buSzPts val="3200"/>
            </a:pPr>
            <a:endParaRPr lang="he-IL" altLang="he-IL" sz="3200" b="1">
              <a:solidFill>
                <a:srgbClr val="0070C0"/>
              </a:solidFill>
              <a:latin typeface="Varela Round" panose="00000500000000000000" pitchFamily="2" charset="-79"/>
              <a:sym typeface="Varela Round" panose="00000500000000000000" pitchFamily="2" charset="-79"/>
            </a:endParaRPr>
          </a:p>
          <a:p>
            <a:pPr algn="r" rtl="1" eaLnBrk="1" hangingPunct="1">
              <a:spcBef>
                <a:spcPts val="638"/>
              </a:spcBef>
              <a:buClr>
                <a:srgbClr val="0070C0"/>
              </a:buClr>
              <a:buSzPts val="3200"/>
            </a:pPr>
            <a:r>
              <a:rPr lang="LID4096" altLang="he-IL" sz="3200" b="1">
                <a:solidFill>
                  <a:srgbClr val="0070C0"/>
                </a:solidFill>
                <a:latin typeface="Varela Round" panose="00000500000000000000" pitchFamily="2" charset="-79"/>
                <a:sym typeface="Varela Round" panose="00000500000000000000" pitchFamily="2" charset="-79"/>
              </a:rPr>
              <a:t>                  </a:t>
            </a:r>
            <a:endParaRPr lang="he-IL" altLang="he-IL" sz="3200" b="1">
              <a:solidFill>
                <a:srgbClr val="0070C0"/>
              </a:solidFill>
              <a:latin typeface="Varela Round" panose="00000500000000000000" pitchFamily="2" charset="-79"/>
              <a:sym typeface="Varela Round" panose="00000500000000000000" pitchFamily="2" charset="-79"/>
            </a:endParaRPr>
          </a:p>
          <a:p>
            <a:pPr algn="r" rtl="1" eaLnBrk="1" hangingPunct="1">
              <a:spcBef>
                <a:spcPts val="638"/>
              </a:spcBef>
              <a:buClr>
                <a:srgbClr val="0070C0"/>
              </a:buClr>
              <a:buSzPts val="3200"/>
            </a:pPr>
            <a:endParaRPr lang="he-IL" altLang="he-IL" sz="3200" b="1">
              <a:solidFill>
                <a:srgbClr val="0070C0"/>
              </a:solidFill>
              <a:latin typeface="Varela Round" panose="00000500000000000000" pitchFamily="2" charset="-79"/>
              <a:sym typeface="Varela Round" panose="00000500000000000000" pitchFamily="2" charset="-79"/>
            </a:endParaRPr>
          </a:p>
          <a:p>
            <a:pPr algn="r" rtl="1" eaLnBrk="1" hangingPunct="1">
              <a:spcBef>
                <a:spcPts val="638"/>
              </a:spcBef>
              <a:buClr>
                <a:srgbClr val="0070C0"/>
              </a:buClr>
              <a:buSzPts val="3200"/>
            </a:pPr>
            <a:endParaRPr lang="he-IL" altLang="he-IL" sz="3200" b="1">
              <a:solidFill>
                <a:srgbClr val="0070C0"/>
              </a:solidFill>
              <a:latin typeface="Varela Round" panose="00000500000000000000" pitchFamily="2" charset="-79"/>
              <a:sym typeface="Varela Round" panose="00000500000000000000" pitchFamily="2" charset="-79"/>
            </a:endParaRPr>
          </a:p>
          <a:p>
            <a:pPr algn="r" rtl="1" eaLnBrk="1" hangingPunct="1">
              <a:spcBef>
                <a:spcPts val="638"/>
              </a:spcBef>
              <a:buClr>
                <a:srgbClr val="0070C0"/>
              </a:buClr>
              <a:buSzPts val="3200"/>
            </a:pPr>
            <a:endParaRPr lang="he-IL" altLang="he-IL" sz="3200" b="1">
              <a:solidFill>
                <a:srgbClr val="0070C0"/>
              </a:solidFill>
              <a:latin typeface="Varela Round" panose="00000500000000000000" pitchFamily="2" charset="-79"/>
              <a:sym typeface="Varela Round" panose="00000500000000000000" pitchFamily="2" charset="-79"/>
            </a:endParaRPr>
          </a:p>
          <a:p>
            <a:pPr algn="r" rtl="1" eaLnBrk="1" hangingPunct="1">
              <a:spcBef>
                <a:spcPts val="638"/>
              </a:spcBef>
              <a:buClr>
                <a:srgbClr val="0070C0"/>
              </a:buClr>
              <a:buSzPts val="3200"/>
            </a:pPr>
            <a:endParaRPr lang="he-IL" altLang="he-IL" sz="3200" b="1">
              <a:solidFill>
                <a:srgbClr val="0070C0"/>
              </a:solidFill>
              <a:latin typeface="Varela Round" panose="00000500000000000000" pitchFamily="2" charset="-79"/>
              <a:sym typeface="Varela Round" panose="00000500000000000000" pitchFamily="2" charset="-79"/>
            </a:endParaRPr>
          </a:p>
          <a:p>
            <a:pPr algn="r" rtl="1" eaLnBrk="1" hangingPunct="1">
              <a:spcBef>
                <a:spcPts val="638"/>
              </a:spcBef>
              <a:buClr>
                <a:srgbClr val="0070C0"/>
              </a:buClr>
              <a:buSzPts val="3200"/>
            </a:pPr>
            <a:endParaRPr lang="he-IL" altLang="he-IL" sz="3200" b="1">
              <a:solidFill>
                <a:srgbClr val="0070C0"/>
              </a:solidFill>
              <a:latin typeface="Varela Round" panose="00000500000000000000" pitchFamily="2" charset="-79"/>
              <a:sym typeface="Varela Round" panose="00000500000000000000" pitchFamily="2" charset="-79"/>
            </a:endParaRPr>
          </a:p>
          <a:p>
            <a:pPr algn="r" rtl="1" eaLnBrk="1" hangingPunct="1">
              <a:spcBef>
                <a:spcPts val="638"/>
              </a:spcBef>
              <a:buClr>
                <a:srgbClr val="0070C0"/>
              </a:buClr>
              <a:buSzPts val="3200"/>
            </a:pPr>
            <a:endParaRPr lang="he-IL" altLang="he-IL" sz="3200" b="1">
              <a:solidFill>
                <a:srgbClr val="0070C0"/>
              </a:solidFill>
              <a:latin typeface="Varela Round" panose="00000500000000000000" pitchFamily="2" charset="-79"/>
              <a:sym typeface="Varela Round" panose="00000500000000000000" pitchFamily="2" charset="-79"/>
            </a:endParaRPr>
          </a:p>
          <a:p>
            <a:pPr algn="r" rtl="1" eaLnBrk="1" hangingPunct="1">
              <a:spcBef>
                <a:spcPts val="963"/>
              </a:spcBef>
              <a:buClr>
                <a:srgbClr val="0070C0"/>
              </a:buClr>
              <a:buSzPts val="4800"/>
            </a:pPr>
            <a:r>
              <a:rPr lang="LID4096" altLang="he-IL" sz="4800" b="1">
                <a:solidFill>
                  <a:srgbClr val="0070C0"/>
                </a:solidFill>
                <a:latin typeface="Varela Round" panose="00000500000000000000" pitchFamily="2" charset="-79"/>
                <a:sym typeface="Varela Round" panose="00000500000000000000" pitchFamily="2" charset="-79"/>
              </a:rPr>
              <a:t>         </a:t>
            </a:r>
            <a:endParaRPr lang="he-IL" altLang="he-IL" sz="4400" b="1">
              <a:solidFill>
                <a:srgbClr val="0070C0"/>
              </a:solidFill>
              <a:latin typeface="Varela Round" panose="00000500000000000000" pitchFamily="2" charset="-79"/>
            </a:endParaRPr>
          </a:p>
        </p:txBody>
      </p:sp>
      <p:sp>
        <p:nvSpPr>
          <p:cNvPr id="59395" name="TextBox 1">
            <a:extLst>
              <a:ext uri="{FF2B5EF4-FFF2-40B4-BE49-F238E27FC236}">
                <a16:creationId xmlns:a16="http://schemas.microsoft.com/office/drawing/2014/main" id="{3AE0D7ED-2CDC-4F3A-853F-A23C140C97F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8540750" y="1181100"/>
            <a:ext cx="3035300" cy="21240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he-IL" altLang="he-IL" sz="4400" b="1">
                <a:latin typeface="Varela Round" panose="00000500000000000000" pitchFamily="2" charset="-79"/>
                <a:cs typeface="Varela Round" panose="00000500000000000000" pitchFamily="2" charset="-79"/>
              </a:rPr>
              <a:t>למה אתם מפילים עלינו סגר ?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DE407437-CEEA-4593-8F32-77841D17502C}"/>
              </a:ext>
            </a:extLst>
          </p:cNvPr>
          <p:cNvSpPr/>
          <p:nvPr/>
        </p:nvSpPr>
        <p:spPr>
          <a:xfrm>
            <a:off x="10058400" y="3305175"/>
            <a:ext cx="114300" cy="289242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pic>
        <p:nvPicPr>
          <p:cNvPr id="59397" name="תמונה 1">
            <a:extLst>
              <a:ext uri="{FF2B5EF4-FFF2-40B4-BE49-F238E27FC236}">
                <a16:creationId xmlns:a16="http://schemas.microsoft.com/office/drawing/2014/main" id="{6AEB35BC-79E5-4FEA-9163-EE970872C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265113"/>
            <a:ext cx="7608888" cy="538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Google Shape;318;p36">
            <a:extLst>
              <a:ext uri="{FF2B5EF4-FFF2-40B4-BE49-F238E27FC236}">
                <a16:creationId xmlns:a16="http://schemas.microsoft.com/office/drawing/2014/main" id="{8D52EA62-1D0D-4DBE-881D-02C0427C1F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9088" y="2511425"/>
            <a:ext cx="11160125" cy="719138"/>
          </a:xfrm>
        </p:spPr>
        <p:txBody>
          <a:bodyPr/>
          <a:lstStyle/>
          <a:p>
            <a:pPr algn="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ts val="4000"/>
              <a:buFont typeface="Varela Round" panose="00000500000000000000" pitchFamily="2" charset="-79"/>
              <a:buNone/>
            </a:pPr>
            <a:r>
              <a:rPr lang="he-IL" altLang="he-IL" sz="400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 </a:t>
            </a:r>
            <a:br>
              <a:rPr lang="he-IL" altLang="he-IL" sz="400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</a:br>
            <a:r>
              <a:rPr lang="he-IL" altLang="he-IL" sz="400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קופים          </a:t>
            </a:r>
            <a:r>
              <a:rPr lang="LID4096" altLang="he-IL" sz="400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</a:t>
            </a:r>
            <a:r>
              <a:rPr lang="he-IL" altLang="he-IL" sz="400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    </a:t>
            </a:r>
            <a:r>
              <a:rPr lang="he-IL" altLang="he-IL" sz="400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כופים</a:t>
            </a:r>
            <a:br>
              <a:rPr lang="LID4096" altLang="he-IL" sz="400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</a:br>
            <a:r>
              <a:rPr lang="LID4096" altLang="he-IL" sz="400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המילים נכתבות שונה, אבל נשמעות אותו הדבר.</a:t>
            </a:r>
            <a:br>
              <a:rPr lang="LID4096" altLang="he-IL" sz="400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</a:br>
            <a:br>
              <a:rPr lang="LID4096" altLang="he-IL" sz="400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</a:br>
            <a:r>
              <a:rPr lang="LID4096" altLang="he-IL" sz="440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הומופוניה = </a:t>
            </a:r>
            <a:r>
              <a:rPr lang="he-IL" altLang="he-IL" sz="400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(</a:t>
            </a:r>
            <a:r>
              <a:rPr lang="LID4096" altLang="he-IL" sz="400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הומ</a:t>
            </a:r>
            <a:r>
              <a:rPr lang="he-IL" altLang="he-IL" sz="400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ו-</a:t>
            </a:r>
            <a:r>
              <a:rPr lang="LID4096" altLang="he-IL" sz="400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שווה, פון </a:t>
            </a:r>
            <a:r>
              <a:rPr lang="he-IL" altLang="he-IL" sz="400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-</a:t>
            </a:r>
            <a:r>
              <a:rPr lang="LID4096" altLang="he-IL" sz="400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צליל </a:t>
            </a:r>
            <a:r>
              <a:rPr lang="he-IL" altLang="he-IL" sz="400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)</a:t>
            </a:r>
            <a:r>
              <a:rPr lang="LID4096" altLang="he-IL" sz="400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</a:t>
            </a:r>
            <a:br>
              <a:rPr lang="he-IL" altLang="he-IL" sz="400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</a:br>
            <a:r>
              <a:rPr lang="LID4096" altLang="he-IL" sz="400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צליל שווה</a:t>
            </a:r>
            <a:r>
              <a:rPr lang="he-IL" altLang="he-IL" sz="400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</a:t>
            </a:r>
            <a:r>
              <a:rPr lang="LID4096" altLang="he-IL" sz="400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הכתיב והמשמעות שונים.</a:t>
            </a:r>
            <a:br>
              <a:rPr lang="LID4096" altLang="he-IL" sz="400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</a:br>
            <a:r>
              <a:rPr lang="LID4096" altLang="he-IL" sz="400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</a:t>
            </a:r>
            <a:endParaRPr lang="he-IL" altLang="he-IL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</p:txBody>
      </p:sp>
      <p:sp>
        <p:nvSpPr>
          <p:cNvPr id="61443" name="Google Shape;319;p36">
            <a:extLst>
              <a:ext uri="{FF2B5EF4-FFF2-40B4-BE49-F238E27FC236}">
                <a16:creationId xmlns:a16="http://schemas.microsoft.com/office/drawing/2014/main" id="{269BF95C-CB0A-4C57-B937-0274771B91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102100" y="5778500"/>
            <a:ext cx="7813675" cy="5207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</a:pPr>
            <a:r>
              <a:rPr lang="LID4096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כַּ ת - קָ ט - קַ ת ,      קרא -  קרה – קרע,  </a:t>
            </a:r>
            <a:endParaRPr lang="he-IL" altLang="he-IL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</p:txBody>
      </p:sp>
      <p:sp>
        <p:nvSpPr>
          <p:cNvPr id="61444" name="Google Shape;320;p36">
            <a:extLst>
              <a:ext uri="{FF2B5EF4-FFF2-40B4-BE49-F238E27FC236}">
                <a16:creationId xmlns:a16="http://schemas.microsoft.com/office/drawing/2014/main" id="{C2190DCF-6B22-4BCE-857F-394B9F4D4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788" y="984250"/>
            <a:ext cx="1271587" cy="252413"/>
          </a:xfrm>
          <a:prstGeom prst="leftArrow">
            <a:avLst>
              <a:gd name="adj1" fmla="val 50000"/>
              <a:gd name="adj2" fmla="val 49841"/>
            </a:avLst>
          </a:prstGeom>
          <a:solidFill>
            <a:schemeClr val="accent1"/>
          </a:solidFill>
          <a:ln w="25400">
            <a:solidFill>
              <a:srgbClr val="395E89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rtl="1" eaLnBrk="1" hangingPunct="1"/>
            <a:endParaRPr lang="he-IL" altLang="he-IL" sz="18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Google Shape;325;p37">
            <a:extLst>
              <a:ext uri="{FF2B5EF4-FFF2-40B4-BE49-F238E27FC236}">
                <a16:creationId xmlns:a16="http://schemas.microsoft.com/office/drawing/2014/main" id="{1A9EB837-FA88-4F0A-911E-36FF713B05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1763" y="590550"/>
            <a:ext cx="4992687" cy="473075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</a:pPr>
            <a:r>
              <a:rPr lang="LID4096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- לפי ההקשר – </a:t>
            </a:r>
            <a:r>
              <a:rPr lang="LID4096" altLang="he-IL" sz="480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זָ</a:t>
            </a:r>
            <a:r>
              <a:rPr lang="LID4096" altLang="he-IL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רִים</a:t>
            </a:r>
            <a:endParaRPr lang="he-IL" altLang="he-IL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marL="0" indent="0" eaLnBrk="1" hangingPunct="1">
              <a:spcBef>
                <a:spcPts val="875"/>
              </a:spcBef>
              <a:spcAft>
                <a:spcPct val="0"/>
              </a:spcAft>
            </a:pPr>
            <a:r>
              <a:rPr lang="LID4096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   רבים של </a:t>
            </a:r>
            <a:r>
              <a:rPr lang="LID4096" altLang="he-IL" sz="440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זָר</a:t>
            </a:r>
            <a:endParaRPr lang="he-IL" altLang="he-IL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marL="0" indent="0" eaLnBrk="1" hangingPunct="1">
              <a:spcBef>
                <a:spcPts val="963"/>
              </a:spcBef>
              <a:spcAft>
                <a:spcPct val="0"/>
              </a:spcAft>
            </a:pPr>
            <a:r>
              <a:rPr lang="LID4096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– לפי הציור –</a:t>
            </a:r>
            <a:r>
              <a:rPr lang="LID4096" altLang="he-IL" sz="480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ז</a:t>
            </a:r>
            <a:r>
              <a:rPr lang="LID4096" altLang="he-IL" sz="440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ֵ</a:t>
            </a:r>
            <a:r>
              <a:rPr lang="LID4096" altLang="he-IL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רִים</a:t>
            </a:r>
            <a:r>
              <a:rPr lang="LID4096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</a:t>
            </a:r>
            <a:endParaRPr lang="he-IL" altLang="he-IL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marL="0" indent="0" eaLnBrk="1" hangingPunct="1">
              <a:spcBef>
                <a:spcPts val="963"/>
              </a:spcBef>
              <a:spcAft>
                <a:spcPct val="0"/>
              </a:spcAft>
            </a:pPr>
            <a:r>
              <a:rPr lang="LID4096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   רבים של </a:t>
            </a:r>
            <a:r>
              <a:rPr lang="LID4096" altLang="he-IL" sz="4800" b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זֵר</a:t>
            </a:r>
            <a:r>
              <a:rPr lang="LID4096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</a:t>
            </a:r>
            <a:endParaRPr lang="he-IL" altLang="he-IL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marL="0" indent="0" eaLnBrk="1" hangingPunct="1">
              <a:spcBef>
                <a:spcPts val="638"/>
              </a:spcBef>
              <a:spcAft>
                <a:spcPct val="0"/>
              </a:spcAft>
            </a:pPr>
            <a:r>
              <a:rPr lang="LID4096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*הומוגרפייה</a:t>
            </a:r>
            <a:endParaRPr lang="he-IL" altLang="he-IL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</p:txBody>
      </p:sp>
      <p:pic>
        <p:nvPicPr>
          <p:cNvPr id="63491" name="Google Shape;326;p37">
            <a:extLst>
              <a:ext uri="{FF2B5EF4-FFF2-40B4-BE49-F238E27FC236}">
                <a16:creationId xmlns:a16="http://schemas.microsoft.com/office/drawing/2014/main" id="{85AF7377-608D-42A1-ABF3-A49F498317C5}"/>
              </a:ext>
            </a:extLst>
          </p:cNvPr>
          <p:cNvPicPr preferRelativeResize="0">
            <a:picLocks noGrp="1"/>
          </p:cNvPicPr>
          <p:nvPr>
            <p:ph type="body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9925" y="731838"/>
            <a:ext cx="5792788" cy="5284787"/>
          </a:xfrm>
        </p:spPr>
      </p:pic>
      <p:sp>
        <p:nvSpPr>
          <p:cNvPr id="63492" name="Google Shape;327;p37">
            <a:extLst>
              <a:ext uri="{FF2B5EF4-FFF2-40B4-BE49-F238E27FC236}">
                <a16:creationId xmlns:a16="http://schemas.microsoft.com/office/drawing/2014/main" id="{D8B6049F-47C4-4E7F-AB55-55D941565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950" y="390525"/>
            <a:ext cx="2049463" cy="682625"/>
          </a:xfrm>
          <a:prstGeom prst="rect">
            <a:avLst/>
          </a:prstGeom>
          <a:gradFill rotWithShape="0">
            <a:gsLst>
              <a:gs pos="0">
                <a:srgbClr val="97B4E4"/>
              </a:gs>
              <a:gs pos="50000">
                <a:srgbClr val="BFCFEC"/>
              </a:gs>
              <a:gs pos="100000">
                <a:srgbClr val="E0E8F4"/>
              </a:gs>
            </a:gsLst>
            <a:lin ang="5400000"/>
          </a:gradFill>
          <a:ln w="25400">
            <a:solidFill>
              <a:srgbClr val="395E89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LID4096" altLang="he-IL" sz="2800" b="1">
                <a:solidFill>
                  <a:srgbClr val="0F243E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פועל</a:t>
            </a:r>
            <a:endParaRPr lang="he-IL" altLang="he-IL"/>
          </a:p>
        </p:txBody>
      </p:sp>
      <p:sp>
        <p:nvSpPr>
          <p:cNvPr id="63493" name="Google Shape;328;p37">
            <a:extLst>
              <a:ext uri="{FF2B5EF4-FFF2-40B4-BE49-F238E27FC236}">
                <a16:creationId xmlns:a16="http://schemas.microsoft.com/office/drawing/2014/main" id="{55304CB2-9C1D-45EB-BE71-CA644360A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0038" y="390525"/>
            <a:ext cx="2014537" cy="682625"/>
          </a:xfrm>
          <a:prstGeom prst="rect">
            <a:avLst/>
          </a:prstGeom>
          <a:gradFill rotWithShape="0">
            <a:gsLst>
              <a:gs pos="0">
                <a:srgbClr val="97B4E4"/>
              </a:gs>
              <a:gs pos="50000">
                <a:srgbClr val="BFCFEC"/>
              </a:gs>
              <a:gs pos="100000">
                <a:srgbClr val="E0E8F4"/>
              </a:gs>
            </a:gsLst>
            <a:lin ang="5400000"/>
          </a:gradFill>
          <a:ln w="25400">
            <a:solidFill>
              <a:srgbClr val="395E89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LID4096" altLang="he-IL" sz="2800" b="1">
                <a:solidFill>
                  <a:srgbClr val="0F243E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שם עצם</a:t>
            </a:r>
            <a:endParaRPr lang="he-IL" altLang="he-IL"/>
          </a:p>
        </p:txBody>
      </p:sp>
      <p:cxnSp>
        <p:nvCxnSpPr>
          <p:cNvPr id="63494" name="Google Shape;329;p37">
            <a:extLst>
              <a:ext uri="{FF2B5EF4-FFF2-40B4-BE49-F238E27FC236}">
                <a16:creationId xmlns:a16="http://schemas.microsoft.com/office/drawing/2014/main" id="{B64D5A2D-A22B-400B-A00A-3334DFA3FE60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6559550" y="1073150"/>
            <a:ext cx="1166813" cy="1060450"/>
          </a:xfrm>
          <a:prstGeom prst="straightConnector1">
            <a:avLst/>
          </a:prstGeom>
          <a:noFill/>
          <a:ln w="9525">
            <a:solidFill>
              <a:srgbClr val="4A7DBA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5" name="Google Shape;330;p37">
            <a:extLst>
              <a:ext uri="{FF2B5EF4-FFF2-40B4-BE49-F238E27FC236}">
                <a16:creationId xmlns:a16="http://schemas.microsoft.com/office/drawing/2014/main" id="{4B159AE1-1E04-4049-A02D-F3ABD905D30D}"/>
              </a:ext>
            </a:extLst>
          </p:cNvPr>
          <p:cNvCxnSpPr>
            <a:cxnSpLocks noChangeShapeType="1"/>
            <a:endCxn id="63492" idx="2"/>
          </p:cNvCxnSpPr>
          <p:nvPr/>
        </p:nvCxnSpPr>
        <p:spPr bwMode="auto">
          <a:xfrm rot="10800000" flipH="1">
            <a:off x="8123238" y="1073150"/>
            <a:ext cx="884237" cy="1060450"/>
          </a:xfrm>
          <a:prstGeom prst="straightConnector1">
            <a:avLst/>
          </a:prstGeom>
          <a:noFill/>
          <a:ln w="9525">
            <a:solidFill>
              <a:srgbClr val="4A7DBA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3496" name="Google Shape;326;p37">
            <a:extLst>
              <a:ext uri="{FF2B5EF4-FFF2-40B4-BE49-F238E27FC236}">
                <a16:creationId xmlns:a16="http://schemas.microsoft.com/office/drawing/2014/main" id="{F3E4BB28-7B0F-49E5-88E7-FB13B8018CF6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08" t="1682" r="-2" b="65546"/>
          <a:stretch>
            <a:fillRect/>
          </a:stretch>
        </p:blipFill>
        <p:spPr bwMode="auto">
          <a:xfrm>
            <a:off x="9220200" y="2552700"/>
            <a:ext cx="2322513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7" name="Google Shape;326;p37">
            <a:extLst>
              <a:ext uri="{FF2B5EF4-FFF2-40B4-BE49-F238E27FC236}">
                <a16:creationId xmlns:a16="http://schemas.microsoft.com/office/drawing/2014/main" id="{4C0F615D-B06E-49D5-9B31-7FFA0070313B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08" t="1682" r="5620" b="74391"/>
          <a:stretch>
            <a:fillRect/>
          </a:stretch>
        </p:blipFill>
        <p:spPr bwMode="auto">
          <a:xfrm>
            <a:off x="8328025" y="3238500"/>
            <a:ext cx="11684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8" name="Google Shape;326;p37">
            <a:extLst>
              <a:ext uri="{FF2B5EF4-FFF2-40B4-BE49-F238E27FC236}">
                <a16:creationId xmlns:a16="http://schemas.microsoft.com/office/drawing/2014/main" id="{39AE5303-E6EC-4E13-98FD-D2A5184F5AC1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1" t="78671" r="2" b="5948"/>
          <a:stretch>
            <a:fillRect/>
          </a:stretch>
        </p:blipFill>
        <p:spPr bwMode="auto">
          <a:xfrm>
            <a:off x="8262938" y="4508500"/>
            <a:ext cx="32797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9" name="Google Shape;326;p37">
            <a:extLst>
              <a:ext uri="{FF2B5EF4-FFF2-40B4-BE49-F238E27FC236}">
                <a16:creationId xmlns:a16="http://schemas.microsoft.com/office/drawing/2014/main" id="{C8082B5F-7DBA-4C4C-B491-D09E0A139764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08" t="1682" r="-2" b="65546"/>
          <a:stretch>
            <a:fillRect/>
          </a:stretch>
        </p:blipFill>
        <p:spPr bwMode="auto">
          <a:xfrm>
            <a:off x="8470900" y="3757613"/>
            <a:ext cx="307181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0" name="Picture 2" descr="https://ae01.alicdn.com/kf/H4d991fabff7c4475a78b2f5af5e1c2420/Pulaqi-Black-Letter-Stranger-Things-Patch-DIY-Embroidery-Patches-For-Clothing-Metal-Bands-Punk-Accessories-Applique.jpg_220x220q90.jpg">
            <a:extLst>
              <a:ext uri="{FF2B5EF4-FFF2-40B4-BE49-F238E27FC236}">
                <a16:creationId xmlns:a16="http://schemas.microsoft.com/office/drawing/2014/main" id="{8E977BF1-4ECF-416E-A0C2-C83C344DC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7" r="48903" b="69032"/>
          <a:stretch>
            <a:fillRect/>
          </a:stretch>
        </p:blipFill>
        <p:spPr bwMode="auto">
          <a:xfrm>
            <a:off x="8978900" y="1584325"/>
            <a:ext cx="2652713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Google Shape;312;p35">
            <a:extLst>
              <a:ext uri="{FF2B5EF4-FFF2-40B4-BE49-F238E27FC236}">
                <a16:creationId xmlns:a16="http://schemas.microsoft.com/office/drawing/2014/main" id="{BA0C727F-7325-4BAE-8F2A-A2D05B7D4D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2088" y="2540000"/>
            <a:ext cx="11542712" cy="157163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ts val="6000"/>
              <a:buFont typeface="Varela Round" panose="00000500000000000000" pitchFamily="2" charset="-79"/>
              <a:buNone/>
            </a:pPr>
            <a:br>
              <a:rPr lang="he-IL" altLang="he-IL" sz="600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</a:br>
            <a:r>
              <a:rPr lang="he-IL" altLang="he-IL" sz="540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זֵרִים זָרִים- </a:t>
            </a:r>
            <a:r>
              <a:rPr lang="LID4096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מילים שנכתבות אותו</a:t>
            </a:r>
            <a:r>
              <a:rPr lang="he-IL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ה</a:t>
            </a:r>
            <a:r>
              <a:rPr lang="LID4096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דבר אבל נשמעות שונה.</a:t>
            </a:r>
            <a:br>
              <a:rPr lang="LID4096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</a:br>
            <a:br>
              <a:rPr lang="LID4096" altLang="he-IL" sz="540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</a:br>
            <a:r>
              <a:rPr lang="LID4096" altLang="he-IL" sz="540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הומוגרפיה</a:t>
            </a:r>
            <a:r>
              <a:rPr lang="LID4096" altLang="he-IL" sz="540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</a:t>
            </a:r>
            <a:r>
              <a:rPr lang="LID4096" altLang="he-IL" sz="400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– </a:t>
            </a:r>
            <a:r>
              <a:rPr lang="he-IL" altLang="he-IL" sz="400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(הומו = שווה, גרפיה= כתיבה) </a:t>
            </a:r>
            <a:br>
              <a:rPr lang="he-IL" altLang="he-IL" sz="400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</a:br>
            <a:r>
              <a:rPr lang="LID4096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שתי מילים שנכתבות אותו הדבר</a:t>
            </a:r>
            <a:r>
              <a:rPr lang="he-IL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,</a:t>
            </a:r>
            <a:r>
              <a:rPr lang="LID4096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אבל נהגות שונה.</a:t>
            </a:r>
            <a:br>
              <a:rPr lang="LID4096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</a:br>
            <a:r>
              <a:rPr lang="LID4096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</a:t>
            </a:r>
            <a:endParaRPr lang="he-IL" altLang="he-IL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</p:txBody>
      </p:sp>
      <p:sp>
        <p:nvSpPr>
          <p:cNvPr id="65539" name="Google Shape;313;p35">
            <a:extLst>
              <a:ext uri="{FF2B5EF4-FFF2-40B4-BE49-F238E27FC236}">
                <a16:creationId xmlns:a16="http://schemas.microsoft.com/office/drawing/2014/main" id="{2543727C-C47E-47FA-852F-7F7971C957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2088" y="5405438"/>
            <a:ext cx="11158537" cy="4572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</a:pPr>
            <a:r>
              <a:rPr lang="LID4096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חֶבֶל – חֲבָל</a:t>
            </a:r>
            <a:r>
              <a:rPr lang="he-IL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,</a:t>
            </a:r>
            <a:r>
              <a:rPr lang="LID4096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</a:t>
            </a:r>
            <a:r>
              <a:rPr lang="he-IL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  </a:t>
            </a:r>
            <a:r>
              <a:rPr lang="LID4096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טָ בַ ע  - טֶ בַ ע</a:t>
            </a:r>
            <a:r>
              <a:rPr lang="he-IL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, </a:t>
            </a:r>
            <a:r>
              <a:rPr lang="LID4096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יְ לָ דוֹת </a:t>
            </a:r>
            <a:r>
              <a:rPr lang="he-IL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-</a:t>
            </a:r>
            <a:r>
              <a:rPr lang="LID4096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יַלדוּת</a:t>
            </a:r>
            <a:endParaRPr lang="he-IL" altLang="he-IL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85;p11">
            <a:extLst>
              <a:ext uri="{FF2B5EF4-FFF2-40B4-BE49-F238E27FC236}">
                <a16:creationId xmlns:a16="http://schemas.microsoft.com/office/drawing/2014/main" id="{6F4BA1A6-21F6-4F67-A59E-6D07EEB4F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1763" y="708025"/>
            <a:ext cx="738505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rtl="1" eaLnBrk="1" hangingPunct="1">
              <a:defRPr/>
            </a:pPr>
            <a:r>
              <a:rPr lang="LID4096" altLang="he-IL" sz="48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איש  אחד נכנס לאוטובוס </a:t>
            </a:r>
            <a:br>
              <a:rPr lang="LID4096" altLang="he-IL" sz="48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</a:br>
            <a:r>
              <a:rPr lang="LID4096" altLang="he-IL" sz="48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ושואל את הנהג: </a:t>
            </a:r>
            <a:br>
              <a:rPr lang="LID4096" altLang="he-IL" sz="48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</a:br>
            <a:r>
              <a:rPr lang="LID4096" altLang="he-IL" sz="48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"האוטובוס הזה ישיר?"</a:t>
            </a:r>
            <a:br>
              <a:rPr lang="LID4096" altLang="he-IL" sz="48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</a:br>
            <a:endParaRPr lang="he-IL" altLang="he-IL" sz="4800" dirty="0">
              <a:solidFill>
                <a:schemeClr val="accent1">
                  <a:lumMod val="7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  <a:sym typeface="Calibri" panose="020F0502020204030204" pitchFamily="34" charset="0"/>
            </a:endParaRPr>
          </a:p>
        </p:txBody>
      </p:sp>
      <p:grpSp>
        <p:nvGrpSpPr>
          <p:cNvPr id="12291" name="Google Shape;86;p11">
            <a:extLst>
              <a:ext uri="{FF2B5EF4-FFF2-40B4-BE49-F238E27FC236}">
                <a16:creationId xmlns:a16="http://schemas.microsoft.com/office/drawing/2014/main" id="{ABE24D65-0A35-4911-9FBB-AD5AA56375A5}"/>
              </a:ext>
            </a:extLst>
          </p:cNvPr>
          <p:cNvGrpSpPr>
            <a:grpSpLocks/>
          </p:cNvGrpSpPr>
          <p:nvPr/>
        </p:nvGrpSpPr>
        <p:grpSpPr bwMode="auto">
          <a:xfrm>
            <a:off x="0" y="1624013"/>
            <a:ext cx="5424488" cy="4525962"/>
            <a:chOff x="1941293" y="1715965"/>
            <a:chExt cx="5423913" cy="4525962"/>
          </a:xfrm>
        </p:grpSpPr>
        <p:pic>
          <p:nvPicPr>
            <p:cNvPr id="12292" name="Google Shape;87;p11">
              <a:extLst>
                <a:ext uri="{FF2B5EF4-FFF2-40B4-BE49-F238E27FC236}">
                  <a16:creationId xmlns:a16="http://schemas.microsoft.com/office/drawing/2014/main" id="{F49E3108-F162-461D-956E-EE2BC58EC6A0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1293" y="1715965"/>
              <a:ext cx="5423913" cy="4525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3" name="Google Shape;88;p11">
              <a:extLst>
                <a:ext uri="{FF2B5EF4-FFF2-40B4-BE49-F238E27FC236}">
                  <a16:creationId xmlns:a16="http://schemas.microsoft.com/office/drawing/2014/main" id="{19E0E813-4472-40DC-B31F-85A9601812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3759" y="5083572"/>
              <a:ext cx="8331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r" rtl="1" eaLnBrk="1" hangingPunct="1"/>
              <a:r>
                <a:rPr lang="LID4096" altLang="he-IL" sz="1800">
                  <a:solidFill>
                    <a:srgbClr val="FFFFFF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קו ישיר </a:t>
              </a:r>
              <a:endParaRPr lang="he-IL" altLang="he-IL"/>
            </a:p>
          </p:txBody>
        </p:sp>
      </p:grp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Google Shape;335;p38">
            <a:extLst>
              <a:ext uri="{FF2B5EF4-FFF2-40B4-BE49-F238E27FC236}">
                <a16:creationId xmlns:a16="http://schemas.microsoft.com/office/drawing/2014/main" id="{2F9C112F-EF88-4C62-A1F2-50851D5025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938" y="546100"/>
            <a:ext cx="11158537" cy="7207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Varela Round" panose="00000500000000000000" pitchFamily="2" charset="-79"/>
              <a:buNone/>
            </a:pPr>
            <a:r>
              <a:rPr lang="LID4096" altLang="he-IL" sz="540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סיכום ביניים - השפה בשימוש ההומור</a:t>
            </a:r>
            <a:endParaRPr lang="he-IL" altLang="he-IL" sz="5400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</p:txBody>
      </p:sp>
      <p:sp>
        <p:nvSpPr>
          <p:cNvPr id="67587" name="Google Shape;336;p38">
            <a:extLst>
              <a:ext uri="{FF2B5EF4-FFF2-40B4-BE49-F238E27FC236}">
                <a16:creationId xmlns:a16="http://schemas.microsoft.com/office/drawing/2014/main" id="{5FD6F157-F295-48B3-BB18-08EB4642D8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706438" y="4275138"/>
            <a:ext cx="12661901" cy="539750"/>
          </a:xfrm>
        </p:spPr>
        <p:txBody>
          <a:bodyPr/>
          <a:lstStyle/>
          <a:p>
            <a:pPr indent="-457200" eaLnBrk="1" hangingPunct="1">
              <a:spcBef>
                <a:spcPct val="0"/>
              </a:spcBef>
              <a:spcAft>
                <a:spcPct val="0"/>
              </a:spcAft>
              <a:buFont typeface="Noto Sans Symbols"/>
              <a:buChar char="✔"/>
            </a:pPr>
            <a:r>
              <a:rPr lang="LID4096" altLang="he-IL" sz="400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שימוש בחלקי דיבור</a:t>
            </a:r>
            <a:endParaRPr lang="he-IL" altLang="he-IL" sz="4000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indent="-457200" eaLnBrk="1" hangingPunct="1">
              <a:spcBef>
                <a:spcPts val="638"/>
              </a:spcBef>
              <a:spcAft>
                <a:spcPct val="0"/>
              </a:spcAft>
              <a:buFont typeface="Noto Sans Symbols"/>
              <a:buChar char="✔"/>
            </a:pPr>
            <a:r>
              <a:rPr lang="LID4096" altLang="he-IL" sz="400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שימוש באותו הפועל  אבל משורשים ובגופים שונים. </a:t>
            </a:r>
            <a:r>
              <a:rPr lang="he-IL" altLang="he-IL" sz="400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</a:t>
            </a:r>
          </a:p>
          <a:p>
            <a:pPr indent="-457200" eaLnBrk="1" hangingPunct="1">
              <a:spcBef>
                <a:spcPts val="638"/>
              </a:spcBef>
              <a:spcAft>
                <a:spcPct val="0"/>
              </a:spcAft>
              <a:buFont typeface="Noto Sans Symbols"/>
              <a:buChar char="✔"/>
            </a:pPr>
            <a:r>
              <a:rPr lang="LID4096" altLang="he-IL" sz="400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שימוש בהומוגרפיה – כותבים זהה  שומעים שונה </a:t>
            </a:r>
            <a:endParaRPr lang="he-IL" altLang="he-IL" sz="4000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indent="-457200" eaLnBrk="1" hangingPunct="1">
              <a:spcBef>
                <a:spcPts val="638"/>
              </a:spcBef>
              <a:spcAft>
                <a:spcPct val="0"/>
              </a:spcAft>
              <a:buFont typeface="Noto Sans Symbols"/>
              <a:buChar char="✔"/>
            </a:pPr>
            <a:r>
              <a:rPr lang="LID4096" altLang="he-IL" sz="400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שימוש בהומופוניה – כותבים שונה שומעים זהה</a:t>
            </a:r>
            <a:endParaRPr lang="he-IL" altLang="he-IL" sz="4000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</p:txBody>
      </p:sp>
      <p:pic>
        <p:nvPicPr>
          <p:cNvPr id="67588" name="תמונה 1">
            <a:extLst>
              <a:ext uri="{FF2B5EF4-FFF2-40B4-BE49-F238E27FC236}">
                <a16:creationId xmlns:a16="http://schemas.microsoft.com/office/drawing/2014/main" id="{736E81F3-EF5A-40BA-BAF7-91995BA9B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57"/>
          <a:stretch>
            <a:fillRect/>
          </a:stretch>
        </p:blipFill>
        <p:spPr bwMode="auto">
          <a:xfrm>
            <a:off x="9809163" y="5197475"/>
            <a:ext cx="1776412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תמונה 4">
            <a:extLst>
              <a:ext uri="{FF2B5EF4-FFF2-40B4-BE49-F238E27FC236}">
                <a16:creationId xmlns:a16="http://schemas.microsoft.com/office/drawing/2014/main" id="{8B6D2F3A-3E34-41EB-B667-2BF3EA43B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00"/>
          <a:stretch>
            <a:fillRect/>
          </a:stretch>
        </p:blipFill>
        <p:spPr bwMode="auto">
          <a:xfrm>
            <a:off x="7559675" y="5111750"/>
            <a:ext cx="2041525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מציין מיקום טקסט 3">
            <a:extLst>
              <a:ext uri="{FF2B5EF4-FFF2-40B4-BE49-F238E27FC236}">
                <a16:creationId xmlns:a16="http://schemas.microsoft.com/office/drawing/2014/main" id="{8CBB17AF-9224-4267-A23F-BF184D4989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752475"/>
            <a:ext cx="12420600" cy="4389438"/>
          </a:xfrm>
        </p:spPr>
        <p:txBody>
          <a:bodyPr/>
          <a:lstStyle/>
          <a:p>
            <a:pPr marL="76200" indent="0" algn="ctr">
              <a:spcBef>
                <a:spcPts val="638"/>
              </a:spcBef>
              <a:spcAft>
                <a:spcPct val="0"/>
              </a:spcAft>
            </a:pPr>
            <a:r>
              <a:rPr lang="he-IL" altLang="he-IL" sz="880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אז קַיִן רוצה אח או לא?</a:t>
            </a:r>
          </a:p>
          <a:p>
            <a:pPr marL="76200" indent="0">
              <a:spcBef>
                <a:spcPts val="638"/>
              </a:spcBef>
              <a:spcAft>
                <a:spcPct val="0"/>
              </a:spcAft>
            </a:pPr>
            <a:endParaRPr lang="he-IL" altLang="he-IL" sz="4000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marL="76200" indent="0" algn="ctr">
              <a:spcBef>
                <a:spcPts val="638"/>
              </a:spcBef>
              <a:spcAft>
                <a:spcPct val="0"/>
              </a:spcAft>
            </a:pPr>
            <a:r>
              <a:rPr lang="he-IL" altLang="he-IL" sz="400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קראו את המשפט בקול וחשבו,</a:t>
            </a:r>
          </a:p>
          <a:p>
            <a:pPr marL="76200" indent="0" algn="ctr">
              <a:spcBef>
                <a:spcPts val="638"/>
              </a:spcBef>
              <a:spcAft>
                <a:spcPct val="0"/>
              </a:spcAft>
            </a:pPr>
            <a:r>
              <a:rPr lang="he-IL" altLang="he-IL" sz="440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באיזו תחבולה לשונית השתמש מחבר הבדיחה?</a:t>
            </a:r>
          </a:p>
          <a:p>
            <a:pPr marL="76200" indent="0" algn="ctr">
              <a:spcBef>
                <a:spcPts val="638"/>
              </a:spcBef>
              <a:spcAft>
                <a:spcPct val="0"/>
              </a:spcAft>
            </a:pPr>
            <a:endParaRPr lang="he-IL" altLang="he-IL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</p:txBody>
      </p:sp>
      <p:pic>
        <p:nvPicPr>
          <p:cNvPr id="69635" name="תמונה 20">
            <a:extLst>
              <a:ext uri="{FF2B5EF4-FFF2-40B4-BE49-F238E27FC236}">
                <a16:creationId xmlns:a16="http://schemas.microsoft.com/office/drawing/2014/main" id="{AB6380F2-08AE-4A08-8907-77CFAF7C5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00"/>
            <a:ext cx="8763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מציין מיקום טקסט 3">
            <a:extLst>
              <a:ext uri="{FF2B5EF4-FFF2-40B4-BE49-F238E27FC236}">
                <a16:creationId xmlns:a16="http://schemas.microsoft.com/office/drawing/2014/main" id="{446EB771-A2F2-40D4-ABC3-4CE9F7F7F9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0700" y="6988175"/>
            <a:ext cx="11160125" cy="539750"/>
          </a:xfrm>
        </p:spPr>
        <p:txBody>
          <a:bodyPr/>
          <a:lstStyle/>
          <a:p>
            <a:pPr>
              <a:spcBef>
                <a:spcPts val="638"/>
              </a:spcBef>
              <a:spcAft>
                <a:spcPct val="0"/>
              </a:spcAft>
            </a:pPr>
            <a:endParaRPr lang="he-IL" altLang="he-IL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>
              <a:spcBef>
                <a:spcPts val="638"/>
              </a:spcBef>
              <a:spcAft>
                <a:spcPct val="0"/>
              </a:spcAft>
            </a:pPr>
            <a:r>
              <a:rPr lang="LID4096" altLang="he-IL" sz="440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הומופונייה</a:t>
            </a:r>
            <a:r>
              <a:rPr lang="LID4096" altLang="he-IL" sz="440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</a:t>
            </a:r>
            <a:r>
              <a:rPr lang="LID4096" altLang="he-IL" sz="440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= </a:t>
            </a:r>
            <a:r>
              <a:rPr lang="he-IL" altLang="he-IL" sz="440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הצ</a:t>
            </a:r>
            <a:r>
              <a:rPr lang="LID4096" altLang="he-IL" sz="440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ליל שווה</a:t>
            </a:r>
            <a:r>
              <a:rPr lang="he-IL" altLang="he-IL" sz="440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, </a:t>
            </a:r>
            <a:r>
              <a:rPr lang="LID4096" altLang="he-IL" sz="440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הכתיב והמשמעות שונים</a:t>
            </a:r>
            <a:endParaRPr lang="he-IL" altLang="he-IL" sz="4400">
              <a:solidFill>
                <a:schemeClr val="tx1"/>
              </a:solidFill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>
              <a:spcBef>
                <a:spcPts val="638"/>
              </a:spcBef>
              <a:spcAft>
                <a:spcPct val="0"/>
              </a:spcAft>
            </a:pPr>
            <a:endParaRPr lang="he-IL" altLang="he-IL" sz="4400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>
              <a:spcBef>
                <a:spcPts val="638"/>
              </a:spcBef>
              <a:spcAft>
                <a:spcPct val="0"/>
              </a:spcAft>
            </a:pPr>
            <a:r>
              <a:rPr lang="he-IL" altLang="he-IL" sz="440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רוצה אח :</a:t>
            </a:r>
            <a:r>
              <a:rPr lang="en-US" altLang="he-IL" sz="440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</a:t>
            </a:r>
            <a:r>
              <a:rPr lang="he-IL" altLang="he-IL" sz="440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פועל בהווה</a:t>
            </a:r>
          </a:p>
          <a:p>
            <a:pPr>
              <a:spcBef>
                <a:spcPts val="638"/>
              </a:spcBef>
              <a:spcAft>
                <a:spcPct val="0"/>
              </a:spcAft>
            </a:pPr>
            <a:endParaRPr lang="he-IL" altLang="he-IL" sz="4400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>
              <a:spcBef>
                <a:spcPts val="638"/>
              </a:spcBef>
              <a:spcAft>
                <a:spcPct val="0"/>
              </a:spcAft>
            </a:pPr>
            <a:r>
              <a:rPr lang="he-IL" altLang="he-IL" sz="440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רוצח: </a:t>
            </a:r>
            <a:r>
              <a:rPr lang="he-IL" altLang="he-IL" sz="440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תואר</a:t>
            </a:r>
            <a:endParaRPr lang="en-US" altLang="he-IL" sz="4400">
              <a:solidFill>
                <a:schemeClr val="tx1"/>
              </a:solidFill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>
              <a:spcBef>
                <a:spcPts val="638"/>
              </a:spcBef>
              <a:spcAft>
                <a:spcPct val="0"/>
              </a:spcAft>
            </a:pPr>
            <a:endParaRPr lang="en-US" altLang="he-IL" sz="4400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>
              <a:spcBef>
                <a:spcPts val="638"/>
              </a:spcBef>
              <a:spcAft>
                <a:spcPct val="0"/>
              </a:spcAft>
            </a:pPr>
            <a:endParaRPr lang="he-IL" altLang="he-IL" sz="4400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</p:txBody>
      </p:sp>
      <p:pic>
        <p:nvPicPr>
          <p:cNvPr id="71683" name="תמונה 1">
            <a:extLst>
              <a:ext uri="{FF2B5EF4-FFF2-40B4-BE49-F238E27FC236}">
                <a16:creationId xmlns:a16="http://schemas.microsoft.com/office/drawing/2014/main" id="{CB03CF37-EE27-40C9-9963-EDF2056D3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309563"/>
            <a:ext cx="111553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תמונה 4">
            <a:extLst>
              <a:ext uri="{FF2B5EF4-FFF2-40B4-BE49-F238E27FC236}">
                <a16:creationId xmlns:a16="http://schemas.microsoft.com/office/drawing/2014/main" id="{2760E2ED-E757-45F7-8781-8CF53F1AC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3354388"/>
            <a:ext cx="1455738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ירח 1">
            <a:extLst>
              <a:ext uri="{FF2B5EF4-FFF2-40B4-BE49-F238E27FC236}">
                <a16:creationId xmlns:a16="http://schemas.microsoft.com/office/drawing/2014/main" id="{57015792-B6AF-4290-97B2-1943A771D116}"/>
              </a:ext>
            </a:extLst>
          </p:cNvPr>
          <p:cNvSpPr/>
          <p:nvPr/>
        </p:nvSpPr>
        <p:spPr>
          <a:xfrm rot="3224246">
            <a:off x="2090669" y="3438632"/>
            <a:ext cx="235171" cy="607845"/>
          </a:xfrm>
          <a:prstGeom prst="moon">
            <a:avLst>
              <a:gd name="adj" fmla="val 875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מציין מיקום טקסט 3">
            <a:extLst>
              <a:ext uri="{FF2B5EF4-FFF2-40B4-BE49-F238E27FC236}">
                <a16:creationId xmlns:a16="http://schemas.microsoft.com/office/drawing/2014/main" id="{13BC278B-4A7F-43CF-AE8A-398E6EFB29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-323850"/>
            <a:ext cx="11876088" cy="6107113"/>
          </a:xfrm>
        </p:spPr>
        <p:txBody>
          <a:bodyPr/>
          <a:lstStyle/>
          <a:p>
            <a:pPr marL="76200" indent="0" algn="ctr">
              <a:spcBef>
                <a:spcPts val="638"/>
              </a:spcBef>
              <a:spcAft>
                <a:spcPct val="0"/>
              </a:spcAft>
            </a:pPr>
            <a:r>
              <a:rPr lang="he-IL" altLang="he-IL" sz="540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העיר שנותנת תקווה לתתרנים – יריחו</a:t>
            </a:r>
          </a:p>
          <a:p>
            <a:pPr marL="76200" indent="0">
              <a:spcBef>
                <a:spcPts val="638"/>
              </a:spcBef>
              <a:spcAft>
                <a:spcPct val="0"/>
              </a:spcAft>
            </a:pPr>
            <a:endParaRPr lang="he-IL" altLang="he-IL" sz="4000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marL="76200" indent="0">
              <a:spcBef>
                <a:spcPts val="638"/>
              </a:spcBef>
              <a:spcAft>
                <a:spcPct val="0"/>
              </a:spcAft>
            </a:pPr>
            <a:r>
              <a:rPr lang="he-IL" altLang="he-IL" sz="360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יְרִיחוֹ</a:t>
            </a:r>
            <a:r>
              <a:rPr lang="he-IL" altLang="he-IL" sz="360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– שם עצם, </a:t>
            </a:r>
          </a:p>
          <a:p>
            <a:pPr marL="76200" indent="0">
              <a:spcBef>
                <a:spcPts val="638"/>
              </a:spcBef>
              <a:spcAft>
                <a:spcPct val="0"/>
              </a:spcAft>
            </a:pPr>
            <a:r>
              <a:rPr lang="he-IL" altLang="he-IL" sz="360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עיר ברשות הפלסטינית באזור בקעת הירדן.</a:t>
            </a:r>
          </a:p>
          <a:p>
            <a:pPr marL="76200" indent="0">
              <a:spcBef>
                <a:spcPts val="638"/>
              </a:spcBef>
              <a:spcAft>
                <a:spcPct val="0"/>
              </a:spcAft>
            </a:pPr>
            <a:endParaRPr lang="he-IL" altLang="he-IL" sz="4000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marL="76200" indent="0">
              <a:spcBef>
                <a:spcPts val="638"/>
              </a:spcBef>
              <a:spcAft>
                <a:spcPct val="0"/>
              </a:spcAft>
            </a:pPr>
            <a:r>
              <a:rPr lang="he-IL" altLang="he-IL" sz="360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יַרִיחוּ</a:t>
            </a:r>
            <a:r>
              <a:rPr lang="he-IL" altLang="he-IL" sz="360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– פועל בעתיד, בנין הפעיל.</a:t>
            </a:r>
          </a:p>
          <a:p>
            <a:pPr marL="76200" indent="0">
              <a:spcBef>
                <a:spcPts val="638"/>
              </a:spcBef>
              <a:spcAft>
                <a:spcPct val="0"/>
              </a:spcAft>
            </a:pPr>
            <a:endParaRPr lang="he-IL" altLang="he-IL" sz="4000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</p:txBody>
      </p:sp>
      <p:pic>
        <p:nvPicPr>
          <p:cNvPr id="72707" name="תמונה 10" descr="רובע לב העיר – ויקיפדיה">
            <a:extLst>
              <a:ext uri="{FF2B5EF4-FFF2-40B4-BE49-F238E27FC236}">
                <a16:creationId xmlns:a16="http://schemas.microsoft.com/office/drawing/2014/main" id="{522DC9A1-E6B5-462B-8EA5-E673A093E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3725863"/>
            <a:ext cx="7938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תמונה 16" descr="כנסיית גבירתנו מרים מציון – ויקיפדיה">
            <a:extLst>
              <a:ext uri="{FF2B5EF4-FFF2-40B4-BE49-F238E27FC236}">
                <a16:creationId xmlns:a16="http://schemas.microsoft.com/office/drawing/2014/main" id="{93A7667F-4A82-415A-9DA9-C42023E8A4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13" y="3411538"/>
            <a:ext cx="77787" cy="3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תמונה 17" descr="ירושלים בתקופה המוסלמית המוקדמת – ויקיפדיה">
            <a:extLst>
              <a:ext uri="{FF2B5EF4-FFF2-40B4-BE49-F238E27FC236}">
                <a16:creationId xmlns:a16="http://schemas.microsoft.com/office/drawing/2014/main" id="{35A8A214-4C75-40B5-9259-02572E12462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3555" b="8699"/>
          <a:stretch>
            <a:fillRect/>
          </a:stretch>
        </p:blipFill>
        <p:spPr bwMode="auto">
          <a:xfrm>
            <a:off x="617538" y="2200275"/>
            <a:ext cx="2578100" cy="358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Google Shape;347;p40">
            <a:extLst>
              <a:ext uri="{FF2B5EF4-FFF2-40B4-BE49-F238E27FC236}">
                <a16:creationId xmlns:a16="http://schemas.microsoft.com/office/drawing/2014/main" id="{4C5B8BCE-C524-41D5-916A-F686CFD5EB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483725" y="5597525"/>
            <a:ext cx="2271713" cy="53975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</a:pPr>
            <a:endParaRPr lang="he-IL" altLang="he-IL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marL="0" indent="0" eaLnBrk="1" hangingPunct="1">
              <a:spcBef>
                <a:spcPts val="638"/>
              </a:spcBef>
              <a:spcAft>
                <a:spcPct val="0"/>
              </a:spcAft>
            </a:pPr>
            <a:endParaRPr lang="he-IL" altLang="he-IL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marL="0" indent="0" eaLnBrk="1" hangingPunct="1">
              <a:spcBef>
                <a:spcPts val="638"/>
              </a:spcBef>
              <a:spcAft>
                <a:spcPct val="0"/>
              </a:spcAft>
            </a:pPr>
            <a:endParaRPr lang="he-IL" altLang="he-IL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marL="0" indent="0" eaLnBrk="1" hangingPunct="1">
              <a:spcBef>
                <a:spcPts val="638"/>
              </a:spcBef>
              <a:spcAft>
                <a:spcPct val="0"/>
              </a:spcAft>
            </a:pPr>
            <a:endParaRPr lang="he-IL" altLang="he-IL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marL="0" indent="0" eaLnBrk="1" hangingPunct="1">
              <a:spcBef>
                <a:spcPts val="638"/>
              </a:spcBef>
              <a:spcAft>
                <a:spcPct val="0"/>
              </a:spcAft>
            </a:pPr>
            <a:endParaRPr lang="he-IL" altLang="he-IL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</p:txBody>
      </p:sp>
      <p:sp>
        <p:nvSpPr>
          <p:cNvPr id="74755" name="מציין מיקום טקסט 2">
            <a:extLst>
              <a:ext uri="{FF2B5EF4-FFF2-40B4-BE49-F238E27FC236}">
                <a16:creationId xmlns:a16="http://schemas.microsoft.com/office/drawing/2014/main" id="{BA1255BE-2F80-4116-860C-E00B2336634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20675" y="396875"/>
            <a:ext cx="4333875" cy="5356225"/>
          </a:xfrm>
        </p:spPr>
        <p:txBody>
          <a:bodyPr/>
          <a:lstStyle/>
          <a:p>
            <a:pPr marL="76200" indent="0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he-IL" altLang="he-IL" sz="3200" b="1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יש לי חבר שלא יודע</a:t>
            </a:r>
          </a:p>
          <a:p>
            <a:pPr marL="76200" indent="0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he-IL" altLang="he-IL" sz="3200" b="1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מאיפה מגיעים מי מעיין. </a:t>
            </a:r>
          </a:p>
          <a:p>
            <a:pPr marL="76200" indent="0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he-IL" altLang="he-IL" sz="3200" b="1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זה נובע מבורות!</a:t>
            </a:r>
          </a:p>
          <a:p>
            <a:pPr marL="76200" indent="0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he-IL" altLang="he-IL" sz="3200" b="1">
              <a:solidFill>
                <a:srgbClr val="0070C0"/>
              </a:solidFill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marL="76200" indent="0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he-IL" altLang="he-IL" sz="3200" b="1">
              <a:solidFill>
                <a:srgbClr val="0070C0"/>
              </a:solidFill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marL="76200" indent="0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he-IL" altLang="he-IL" sz="3200" b="1">
              <a:solidFill>
                <a:srgbClr val="0070C0"/>
              </a:solidFill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marL="76200" indent="0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he-IL" altLang="he-IL">
              <a:solidFill>
                <a:srgbClr val="0070C0"/>
              </a:solidFill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</p:txBody>
      </p:sp>
      <p:sp>
        <p:nvSpPr>
          <p:cNvPr id="74756" name="Google Shape;349;p40">
            <a:extLst>
              <a:ext uri="{FF2B5EF4-FFF2-40B4-BE49-F238E27FC236}">
                <a16:creationId xmlns:a16="http://schemas.microsoft.com/office/drawing/2014/main" id="{835BA411-F48C-48B6-995D-B36707813DC9}"/>
              </a:ext>
            </a:extLst>
          </p:cNvPr>
          <p:cNvSpPr>
            <a:spLocks noChangeArrowheads="1"/>
          </p:cNvSpPr>
          <p:nvPr/>
        </p:nvSpPr>
        <p:spPr bwMode="auto">
          <a:xfrm rot="1751676">
            <a:off x="4471988" y="2282825"/>
            <a:ext cx="2840037" cy="504825"/>
          </a:xfrm>
          <a:prstGeom prst="leftArrow">
            <a:avLst>
              <a:gd name="adj1" fmla="val 50000"/>
              <a:gd name="adj2" fmla="val 47845"/>
            </a:avLst>
          </a:prstGeom>
          <a:solidFill>
            <a:schemeClr val="accent1"/>
          </a:solidFill>
          <a:ln w="25400">
            <a:solidFill>
              <a:srgbClr val="395E89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rtl="1" eaLnBrk="1" hangingPunct="1"/>
            <a:endParaRPr lang="he-IL" altLang="he-IL" sz="18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4757" name="Google Shape;352;p40">
            <a:extLst>
              <a:ext uri="{FF2B5EF4-FFF2-40B4-BE49-F238E27FC236}">
                <a16:creationId xmlns:a16="http://schemas.microsoft.com/office/drawing/2014/main" id="{620DE51A-DB19-4A3D-9072-05CA87B5E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8963" y="2976563"/>
            <a:ext cx="4625975" cy="30622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>
            <a:solidFill>
              <a:srgbClr val="395E89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he-IL" altLang="he-IL" sz="4000">
                <a:solidFill>
                  <a:srgbClr val="FFFFFF"/>
                </a:solidFill>
                <a:latin typeface="Calibri" panose="020F0502020204030204" pitchFamily="34" charset="0"/>
              </a:rPr>
              <a:t>בּוּר</a:t>
            </a:r>
            <a:r>
              <a:rPr lang="he-IL" altLang="he-IL" sz="40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וּת</a:t>
            </a:r>
            <a:endParaRPr lang="he-IL" altLang="he-IL"/>
          </a:p>
          <a:p>
            <a:pPr algn="ctr" rtl="1" eaLnBrk="1" hangingPunct="1"/>
            <a:r>
              <a:rPr lang="he-IL" altLang="he-IL" sz="40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שם עצם + צורן</a:t>
            </a:r>
            <a:r>
              <a:rPr lang="en-US" altLang="he-IL" sz="4000" b="1">
                <a:solidFill>
                  <a:srgbClr val="FF0000"/>
                </a:solidFill>
              </a:rPr>
              <a:t>X  </a:t>
            </a:r>
            <a:r>
              <a:rPr lang="he-IL" altLang="he-IL" sz="4000" b="1">
                <a:solidFill>
                  <a:srgbClr val="FF0000"/>
                </a:solidFill>
              </a:rPr>
              <a:t>וּת</a:t>
            </a:r>
            <a:endParaRPr lang="he-IL" altLang="he-IL" sz="40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algn="ctr" rtl="1" eaLnBrk="1" hangingPunct="1"/>
            <a:r>
              <a:rPr lang="he-IL" altLang="he-IL" sz="40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הופך לתכונה-</a:t>
            </a:r>
            <a:endParaRPr lang="he-IL" altLang="he-IL" sz="4000" b="1">
              <a:solidFill>
                <a:srgbClr val="FF0000"/>
              </a:solidFill>
            </a:endParaRPr>
          </a:p>
          <a:p>
            <a:pPr algn="ctr" rtl="1" eaLnBrk="1" hangingPunct="1"/>
            <a:r>
              <a:rPr lang="he-IL" altLang="he-IL" sz="4000">
                <a:solidFill>
                  <a:srgbClr val="FFFFFF"/>
                </a:solidFill>
                <a:latin typeface="Calibri" panose="020F0502020204030204" pitchFamily="34" charset="0"/>
              </a:rPr>
              <a:t>אדם שאינו יודע דבר</a:t>
            </a:r>
          </a:p>
        </p:txBody>
      </p:sp>
      <p:pic>
        <p:nvPicPr>
          <p:cNvPr id="73734" name="Picture 4" descr="מעין בעין חמד">
            <a:extLst>
              <a:ext uri="{FF2B5EF4-FFF2-40B4-BE49-F238E27FC236}">
                <a16:creationId xmlns:a16="http://schemas.microsoft.com/office/drawing/2014/main" id="{0DAA24D5-EA58-402E-8E01-99A452354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0" t="18343" r="34647" b="10223"/>
          <a:stretch>
            <a:fillRect/>
          </a:stretch>
        </p:blipFill>
        <p:spPr bwMode="auto">
          <a:xfrm>
            <a:off x="963555" y="2220913"/>
            <a:ext cx="3327400" cy="3532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Google Shape;358;p41">
            <a:extLst>
              <a:ext uri="{FF2B5EF4-FFF2-40B4-BE49-F238E27FC236}">
                <a16:creationId xmlns:a16="http://schemas.microsoft.com/office/drawing/2014/main" id="{0486E373-4CF0-4E9C-9A4B-35D80BCC96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88" y="3438525"/>
            <a:ext cx="11160125" cy="53975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</a:pPr>
            <a:endParaRPr lang="he-IL" altLang="he-IL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marL="0" indent="0" eaLnBrk="1" hangingPunct="1">
              <a:spcBef>
                <a:spcPts val="638"/>
              </a:spcBef>
              <a:spcAft>
                <a:spcPct val="0"/>
              </a:spcAft>
            </a:pPr>
            <a:r>
              <a:rPr lang="LID4096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ש</a:t>
            </a:r>
            <a:r>
              <a:rPr lang="he-IL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ְ</a:t>
            </a:r>
            <a:r>
              <a:rPr lang="LID4096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מָרִים – שם עצם </a:t>
            </a:r>
            <a:endParaRPr lang="he-IL" altLang="he-IL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marL="0" indent="0" eaLnBrk="1" hangingPunct="1">
              <a:spcBef>
                <a:spcPts val="638"/>
              </a:spcBef>
              <a:spcAft>
                <a:spcPct val="0"/>
              </a:spcAft>
            </a:pPr>
            <a:r>
              <a:rPr lang="LID4096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שֶׁמֵּרִים – מילית קישור ש+פועל מרים </a:t>
            </a:r>
            <a:endParaRPr lang="he-IL" altLang="he-IL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marL="0" indent="0" eaLnBrk="1" hangingPunct="1">
              <a:spcBef>
                <a:spcPts val="638"/>
              </a:spcBef>
              <a:spcAft>
                <a:spcPct val="0"/>
              </a:spcAft>
            </a:pPr>
            <a:r>
              <a:rPr lang="LID4096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אשר מרים </a:t>
            </a:r>
            <a:endParaRPr lang="he-IL" altLang="he-IL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marL="0" indent="0" eaLnBrk="1" hangingPunct="1">
              <a:spcBef>
                <a:spcPts val="638"/>
              </a:spcBef>
              <a:spcAft>
                <a:spcPct val="0"/>
              </a:spcAft>
            </a:pPr>
            <a:endParaRPr lang="he-IL" altLang="he-IL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</p:txBody>
      </p:sp>
      <p:pic>
        <p:nvPicPr>
          <p:cNvPr id="76803" name="Google Shape;359;p41">
            <a:extLst>
              <a:ext uri="{FF2B5EF4-FFF2-40B4-BE49-F238E27FC236}">
                <a16:creationId xmlns:a16="http://schemas.microsoft.com/office/drawing/2014/main" id="{556358FB-AA75-430B-93D1-3810044619F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5"/>
          <a:stretch>
            <a:fillRect/>
          </a:stretch>
        </p:blipFill>
        <p:spPr bwMode="auto">
          <a:xfrm>
            <a:off x="149225" y="563563"/>
            <a:ext cx="5103813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Google Shape;377;p43">
            <a:extLst>
              <a:ext uri="{FF2B5EF4-FFF2-40B4-BE49-F238E27FC236}">
                <a16:creationId xmlns:a16="http://schemas.microsoft.com/office/drawing/2014/main" id="{A307EB84-8F46-4309-8E01-095810AB80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938" y="493713"/>
            <a:ext cx="11158537" cy="113506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Varela Round" panose="00000500000000000000" pitchFamily="2" charset="-79"/>
              <a:buNone/>
            </a:pPr>
            <a:br>
              <a:rPr lang="LID4096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</a:br>
            <a:r>
              <a:rPr lang="LID4096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מרכזים את המאפיינים הלשוניים שיצרו  את ההומור</a:t>
            </a:r>
            <a:endParaRPr lang="he-IL" altLang="he-IL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</p:txBody>
      </p:sp>
      <p:sp>
        <p:nvSpPr>
          <p:cNvPr id="78851" name="Google Shape;378;p43">
            <a:extLst>
              <a:ext uri="{FF2B5EF4-FFF2-40B4-BE49-F238E27FC236}">
                <a16:creationId xmlns:a16="http://schemas.microsoft.com/office/drawing/2014/main" id="{AEDC0955-BE42-4A47-933C-BFD070AC18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5938" y="5780088"/>
            <a:ext cx="11158537" cy="539750"/>
          </a:xfrm>
        </p:spPr>
        <p:txBody>
          <a:bodyPr/>
          <a:lstStyle/>
          <a:p>
            <a:pPr indent="-457200" eaLnBrk="1" hangingPunct="1">
              <a:spcBef>
                <a:spcPct val="0"/>
              </a:spcBef>
              <a:spcAft>
                <a:spcPct val="0"/>
              </a:spcAft>
              <a:buFont typeface="Noto Sans Symbols"/>
              <a:buChar char="✔"/>
            </a:pPr>
            <a:r>
              <a:rPr lang="LID4096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שימוש בחלקי דיבור</a:t>
            </a:r>
            <a:endParaRPr lang="he-IL" altLang="he-IL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indent="-457200" eaLnBrk="1" hangingPunct="1">
              <a:spcBef>
                <a:spcPts val="638"/>
              </a:spcBef>
              <a:spcAft>
                <a:spcPct val="0"/>
              </a:spcAft>
              <a:buFont typeface="Noto Sans Symbols"/>
              <a:buChar char="✔"/>
            </a:pPr>
            <a:r>
              <a:rPr lang="LID4096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שימוש בהומוגרפיה – כותבים זהה  שומעים שונה </a:t>
            </a:r>
            <a:endParaRPr lang="he-IL" altLang="he-IL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indent="-457200" eaLnBrk="1" hangingPunct="1">
              <a:spcBef>
                <a:spcPts val="638"/>
              </a:spcBef>
              <a:spcAft>
                <a:spcPct val="0"/>
              </a:spcAft>
              <a:buFont typeface="Noto Sans Symbols"/>
              <a:buChar char="✔"/>
            </a:pPr>
            <a:r>
              <a:rPr lang="LID4096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שימוש בהומופוניה – כותבים שונה שומעים זהה</a:t>
            </a:r>
            <a:endParaRPr lang="he-IL" altLang="he-IL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indent="-457200" eaLnBrk="1" hangingPunct="1">
              <a:spcBef>
                <a:spcPts val="638"/>
              </a:spcBef>
              <a:spcAft>
                <a:spcPct val="0"/>
              </a:spcAft>
              <a:buFont typeface="Noto Sans Symbols"/>
              <a:buChar char="✔"/>
            </a:pPr>
            <a:r>
              <a:rPr lang="LID4096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שימוש בשם עצם שהוא בו זמנית גם  שם עצם ומילת יחס </a:t>
            </a:r>
            <a:endParaRPr lang="he-IL" altLang="he-IL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indent="-457200" eaLnBrk="1" hangingPunct="1">
              <a:spcBef>
                <a:spcPts val="638"/>
              </a:spcBef>
              <a:spcAft>
                <a:spcPct val="0"/>
              </a:spcAft>
              <a:buFont typeface="Noto Sans Symbols"/>
              <a:buChar char="✔"/>
            </a:pPr>
            <a:r>
              <a:rPr lang="LID4096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שימוש בשם עצם ובו זמנית שימוש בצורני  נטייה – כינוי גוף חבור </a:t>
            </a:r>
            <a:endParaRPr lang="he-IL" altLang="he-IL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indent="-457200" eaLnBrk="1" hangingPunct="1">
              <a:spcBef>
                <a:spcPts val="638"/>
              </a:spcBef>
              <a:spcAft>
                <a:spcPct val="0"/>
              </a:spcAft>
            </a:pPr>
            <a:endParaRPr lang="he-IL" altLang="he-IL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</p:txBody>
      </p:sp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Google Shape;393;p45">
            <a:extLst>
              <a:ext uri="{FF2B5EF4-FFF2-40B4-BE49-F238E27FC236}">
                <a16:creationId xmlns:a16="http://schemas.microsoft.com/office/drawing/2014/main" id="{88FCDF09-E395-4AEC-9D7E-5C86BF0E01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852738" y="1189038"/>
            <a:ext cx="8999537" cy="4710112"/>
          </a:xfrm>
        </p:spPr>
        <p:txBody>
          <a:bodyPr/>
          <a:lstStyle/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LID4096" altLang="he-IL" sz="280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"</a:t>
            </a:r>
            <a:r>
              <a:rPr lang="he-IL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אין השכינה שורה אלא מתוך שמחה" </a:t>
            </a:r>
            <a:r>
              <a:rPr lang="he-IL" altLang="he-IL" sz="280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(גמרא בשבת)</a:t>
            </a:r>
            <a:endParaRPr lang="he-IL" altLang="he-IL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"רבה היה פותח את השיעור במילתא דבדיחותא" </a:t>
            </a:r>
            <a:r>
              <a:rPr lang="he-IL" altLang="he-IL" sz="280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(גמרא שבת)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"רבים הִבריאו מחולים בסיבת הצחוק" </a:t>
            </a:r>
            <a:r>
              <a:rPr lang="he-IL" altLang="he-IL" sz="280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(הרמב"ם)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 אליהו הנביא: "אלה זכו לחיי העולם הבא בזכות שהיו מבדחים עצובים" </a:t>
            </a:r>
            <a:r>
              <a:rPr lang="he-IL" altLang="he-IL" sz="280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(עפ"י גמרא תענית) </a:t>
            </a:r>
            <a:endParaRPr lang="he-IL" altLang="he-IL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</p:txBody>
      </p:sp>
      <p:pic>
        <p:nvPicPr>
          <p:cNvPr id="80899" name="Google Shape;394;p45">
            <a:extLst>
              <a:ext uri="{FF2B5EF4-FFF2-40B4-BE49-F238E27FC236}">
                <a16:creationId xmlns:a16="http://schemas.microsoft.com/office/drawing/2014/main" id="{2C233EBA-DEC9-4BF3-AF3F-819BE28229C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48741">
            <a:off x="106363" y="39688"/>
            <a:ext cx="413385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Google Shape;399;p46">
            <a:extLst>
              <a:ext uri="{FF2B5EF4-FFF2-40B4-BE49-F238E27FC236}">
                <a16:creationId xmlns:a16="http://schemas.microsoft.com/office/drawing/2014/main" id="{B04560BC-F024-46C9-BEFD-B586D0D95A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938" y="965200"/>
            <a:ext cx="11158537" cy="7191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Varela Round" panose="00000500000000000000" pitchFamily="2" charset="-79"/>
              <a:buNone/>
            </a:pPr>
            <a:r>
              <a:rPr lang="LID4096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לדברי החוקרים</a:t>
            </a:r>
            <a:r>
              <a:rPr lang="he-IL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, 15 ד</a:t>
            </a:r>
            <a:r>
              <a:rPr lang="LID4096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קות של צחוק על בסיס יומי טובות מאוד לבריאות. </a:t>
            </a:r>
            <a:br>
              <a:rPr lang="LID4096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</a:br>
            <a:endParaRPr lang="he-IL" altLang="he-IL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</p:txBody>
      </p:sp>
      <p:sp>
        <p:nvSpPr>
          <p:cNvPr id="82947" name="Google Shape;400;p46">
            <a:extLst>
              <a:ext uri="{FF2B5EF4-FFF2-40B4-BE49-F238E27FC236}">
                <a16:creationId xmlns:a16="http://schemas.microsoft.com/office/drawing/2014/main" id="{A1A96624-8BFF-4EF3-95A5-0401E7B3FE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735138" y="2527300"/>
            <a:ext cx="9939337" cy="4049713"/>
          </a:xfrm>
        </p:spPr>
        <p:txBody>
          <a:bodyPr/>
          <a:lstStyle/>
          <a:p>
            <a:pPr marL="342900" indent="-342900" eaLnBrk="1" hangingPunct="1">
              <a:lnSpc>
                <a:spcPct val="160000"/>
              </a:lnSpc>
              <a:spcBef>
                <a:spcPts val="638"/>
              </a:spcBef>
              <a:spcAft>
                <a:spcPct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LID4096" altLang="he-IL" sz="200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צחוק מפחית כאב פיזי ונפשי</a:t>
            </a:r>
            <a:endParaRPr lang="he-IL" altLang="he-IL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marL="342900" indent="-342900" eaLnBrk="1" hangingPunct="1">
              <a:lnSpc>
                <a:spcPct val="160000"/>
              </a:lnSpc>
              <a:spcBef>
                <a:spcPts val="600"/>
              </a:spcBef>
              <a:spcAft>
                <a:spcPct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LID4096" altLang="he-IL" sz="200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צחוק מגן על המערכת החיסונית</a:t>
            </a:r>
            <a:endParaRPr lang="he-IL" altLang="he-IL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marL="342900" indent="-342900" eaLnBrk="1" hangingPunct="1">
              <a:lnSpc>
                <a:spcPct val="160000"/>
              </a:lnSpc>
              <a:spcBef>
                <a:spcPts val="600"/>
              </a:spcBef>
              <a:spcAft>
                <a:spcPct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LID4096" altLang="he-IL" sz="200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צחוק מגן על הלב</a:t>
            </a:r>
            <a:endParaRPr lang="he-IL" altLang="he-IL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marL="342900" indent="-342900" eaLnBrk="1" hangingPunct="1">
              <a:lnSpc>
                <a:spcPct val="160000"/>
              </a:lnSpc>
              <a:spcBef>
                <a:spcPts val="600"/>
              </a:spcBef>
              <a:spcAft>
                <a:spcPct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LID4096" altLang="he-IL" sz="200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צחוק שורף קלוריות ועושה כושר</a:t>
            </a:r>
            <a:endParaRPr lang="he-IL" altLang="he-IL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marL="342900" indent="-342900" eaLnBrk="1" hangingPunct="1">
              <a:lnSpc>
                <a:spcPct val="160000"/>
              </a:lnSpc>
              <a:spcBef>
                <a:spcPts val="600"/>
              </a:spcBef>
              <a:spcAft>
                <a:spcPct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LID4096" altLang="he-IL" sz="200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צחוק תורם לזרימת החמצן, ולכן תורם לשיפור הזיכרון</a:t>
            </a:r>
            <a:endParaRPr lang="he-IL" altLang="he-IL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marL="342900" indent="-342900" eaLnBrk="1" hangingPunct="1">
              <a:lnSpc>
                <a:spcPct val="160000"/>
              </a:lnSpc>
              <a:spcBef>
                <a:spcPts val="600"/>
              </a:spcBef>
              <a:spcAft>
                <a:spcPct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LID4096" altLang="he-IL" sz="200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צחוק עוזר לנו לחשוב חיובי</a:t>
            </a:r>
            <a:endParaRPr lang="he-IL" altLang="he-IL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marL="342900" indent="-342900" eaLnBrk="1" hangingPunct="1">
              <a:lnSpc>
                <a:spcPct val="160000"/>
              </a:lnSpc>
              <a:spcBef>
                <a:spcPts val="600"/>
              </a:spcBef>
              <a:spcAft>
                <a:spcPct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LID4096" altLang="he-IL" sz="200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הצחוק תורם לקשרים החברתיים</a:t>
            </a:r>
            <a:endParaRPr lang="he-IL" altLang="he-IL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marL="342900" indent="-342900" eaLnBrk="1" hangingPunct="1">
              <a:lnSpc>
                <a:spcPct val="160000"/>
              </a:lnSpc>
              <a:spcBef>
                <a:spcPts val="600"/>
              </a:spcBef>
              <a:spcAft>
                <a:spcPct val="0"/>
              </a:spcAft>
              <a:buSzPts val="2000"/>
            </a:pPr>
            <a:endParaRPr lang="he-IL" altLang="he-IL" sz="2000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</p:txBody>
      </p:sp>
      <p:pic>
        <p:nvPicPr>
          <p:cNvPr id="82948" name="Google Shape;401;p46">
            <a:extLst>
              <a:ext uri="{FF2B5EF4-FFF2-40B4-BE49-F238E27FC236}">
                <a16:creationId xmlns:a16="http://schemas.microsoft.com/office/drawing/2014/main" id="{2E26AC58-F456-4BC9-8D51-1437239A7D1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48741">
            <a:off x="352425" y="2127250"/>
            <a:ext cx="436245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Google Shape;413;p48">
            <a:extLst>
              <a:ext uri="{FF2B5EF4-FFF2-40B4-BE49-F238E27FC236}">
                <a16:creationId xmlns:a16="http://schemas.microsoft.com/office/drawing/2014/main" id="{6B88D554-7323-4475-85F4-9B414B3874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938" y="730250"/>
            <a:ext cx="11158537" cy="7191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Varela Round" panose="00000500000000000000" pitchFamily="2" charset="-79"/>
              <a:buNone/>
            </a:pPr>
            <a:r>
              <a:rPr lang="LID4096" altLang="he-IL" sz="540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משימה לבית</a:t>
            </a:r>
            <a:endParaRPr lang="he-IL" altLang="he-IL" sz="5400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</p:txBody>
      </p:sp>
      <p:sp>
        <p:nvSpPr>
          <p:cNvPr id="84995" name="Google Shape;414;p48">
            <a:extLst>
              <a:ext uri="{FF2B5EF4-FFF2-40B4-BE49-F238E27FC236}">
                <a16:creationId xmlns:a16="http://schemas.microsoft.com/office/drawing/2014/main" id="{616B14E3-6E2A-4692-AC14-FCF7288689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66863" y="427038"/>
            <a:ext cx="9936162" cy="5249862"/>
          </a:xfrm>
        </p:spPr>
        <p:txBody>
          <a:bodyPr/>
          <a:lstStyle/>
          <a:p>
            <a:pPr marL="514350" indent="-311150" eaLnBrk="1" hangingPunct="1">
              <a:spcBef>
                <a:spcPts val="638"/>
              </a:spcBef>
              <a:spcAft>
                <a:spcPct val="0"/>
              </a:spcAft>
              <a:buFont typeface="Calibri" panose="020F0502020204030204" pitchFamily="34" charset="0"/>
              <a:buNone/>
            </a:pPr>
            <a:endParaRPr lang="he-IL" altLang="he-IL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marL="514350" indent="-311150" eaLnBrk="1" hangingPunct="1">
              <a:spcBef>
                <a:spcPts val="638"/>
              </a:spcBef>
              <a:spcAft>
                <a:spcPct val="0"/>
              </a:spcAft>
            </a:pPr>
            <a:r>
              <a:rPr lang="LID4096" altLang="he-IL" sz="360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חפשו פרסומת הומוריסטית או בדיחה, ונתחו אותה בדומה למה שעשינו בשיעור</a:t>
            </a:r>
            <a:r>
              <a:rPr lang="he-IL" altLang="he-IL" sz="360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. </a:t>
            </a:r>
          </a:p>
          <a:p>
            <a:pPr marL="514350" indent="-311150" eaLnBrk="1" hangingPunct="1">
              <a:spcBef>
                <a:spcPts val="638"/>
              </a:spcBef>
              <a:spcAft>
                <a:spcPct val="0"/>
              </a:spcAft>
            </a:pPr>
            <a:endParaRPr lang="he-IL" altLang="he-IL" sz="3600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marL="514350" indent="-311150" eaLnBrk="1" hangingPunct="1">
              <a:spcBef>
                <a:spcPts val="638"/>
              </a:spcBef>
              <a:spcAft>
                <a:spcPct val="0"/>
              </a:spcAft>
            </a:pPr>
            <a:r>
              <a:rPr lang="he-IL" altLang="he-IL" sz="360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או חברו בדיחה והסבירו באיזו תחבולה לשונית השתמשתם.</a:t>
            </a:r>
            <a:r>
              <a:rPr lang="LID4096" altLang="he-IL" sz="360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.</a:t>
            </a:r>
            <a:endParaRPr lang="he-IL" altLang="he-IL" sz="3600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marL="514350" indent="-311150" eaLnBrk="1" hangingPunct="1">
              <a:spcBef>
                <a:spcPts val="638"/>
              </a:spcBef>
              <a:spcAft>
                <a:spcPct val="0"/>
              </a:spcAft>
            </a:pPr>
            <a:endParaRPr lang="he-IL" altLang="he-IL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oogle Shape;93;p12">
            <a:extLst>
              <a:ext uri="{FF2B5EF4-FFF2-40B4-BE49-F238E27FC236}">
                <a16:creationId xmlns:a16="http://schemas.microsoft.com/office/drawing/2014/main" id="{3731ECFD-BC31-48EB-B6B0-AFCE0278C939}"/>
              </a:ext>
            </a:extLst>
          </p:cNvPr>
          <p:cNvGrpSpPr>
            <a:grpSpLocks/>
          </p:cNvGrpSpPr>
          <p:nvPr/>
        </p:nvGrpSpPr>
        <p:grpSpPr bwMode="auto">
          <a:xfrm>
            <a:off x="327025" y="957263"/>
            <a:ext cx="6977063" cy="5900737"/>
            <a:chOff x="-238926" y="587317"/>
            <a:chExt cx="6975806" cy="5901026"/>
          </a:xfrm>
        </p:grpSpPr>
        <p:pic>
          <p:nvPicPr>
            <p:cNvPr id="14340" name="Google Shape;94;p12">
              <a:extLst>
                <a:ext uri="{FF2B5EF4-FFF2-40B4-BE49-F238E27FC236}">
                  <a16:creationId xmlns:a16="http://schemas.microsoft.com/office/drawing/2014/main" id="{D500C746-1216-4E08-98EC-47872B8BF26D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807736">
              <a:off x="457997" y="1508445"/>
              <a:ext cx="4762656" cy="4058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1" name="Google Shape;95;p12">
              <a:extLst>
                <a:ext uri="{FF2B5EF4-FFF2-40B4-BE49-F238E27FC236}">
                  <a16:creationId xmlns:a16="http://schemas.microsoft.com/office/drawing/2014/main" id="{9B9FA9AB-C3FD-422F-B7ED-1575C2A215BE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6879" y="4377874"/>
              <a:ext cx="2440001" cy="1467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39" name="Google Shape;96;p12">
            <a:extLst>
              <a:ext uri="{FF2B5EF4-FFF2-40B4-BE49-F238E27FC236}">
                <a16:creationId xmlns:a16="http://schemas.microsoft.com/office/drawing/2014/main" id="{A8C74C34-3848-449D-8179-9A0A34B55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6563" y="912813"/>
            <a:ext cx="60134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rtl="1" eaLnBrk="1" hangingPunct="1">
              <a:defRPr/>
            </a:pPr>
            <a:r>
              <a:rPr lang="LID4096" altLang="he-IL" sz="48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עונה הנהג:</a:t>
            </a:r>
            <a:endParaRPr lang="he-IL" altLang="he-IL" sz="4800" dirty="0">
              <a:solidFill>
                <a:schemeClr val="accent1">
                  <a:lumMod val="7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algn="r" rtl="1" eaLnBrk="1" hangingPunct="1">
              <a:defRPr/>
            </a:pPr>
            <a:r>
              <a:rPr lang="LID4096" altLang="he-IL" sz="48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"אם תשלם</a:t>
            </a:r>
            <a:r>
              <a:rPr lang="he-IL" altLang="he-IL" sz="48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מ</a:t>
            </a:r>
            <a:r>
              <a:rPr lang="LID4096" altLang="he-IL" sz="48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ספיק</a:t>
            </a:r>
            <a:r>
              <a:rPr lang="he-IL" altLang="he-IL" sz="48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,</a:t>
            </a:r>
            <a:r>
              <a:rPr lang="LID4096" altLang="he-IL" sz="48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הוא גם ירקוד!"</a:t>
            </a:r>
            <a:endParaRPr lang="he-IL" altLang="he-IL" sz="4800" dirty="0">
              <a:solidFill>
                <a:schemeClr val="accent1">
                  <a:lumMod val="7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  <a:sym typeface="Calibri" panose="020F0502020204030204" pitchFamily="34" charset="0"/>
            </a:endParaRPr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מציין מיקום טקסט 3">
            <a:extLst>
              <a:ext uri="{FF2B5EF4-FFF2-40B4-BE49-F238E27FC236}">
                <a16:creationId xmlns:a16="http://schemas.microsoft.com/office/drawing/2014/main" id="{A2D0D160-0A63-41B4-B2E5-AD060DF878A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15938" y="765175"/>
            <a:ext cx="11158537" cy="5113338"/>
          </a:xfrm>
        </p:spPr>
        <p:txBody>
          <a:bodyPr/>
          <a:lstStyle/>
          <a:p>
            <a:pPr marL="76200" indent="0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he-IL" altLang="he-IL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marL="76200" indent="0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he-IL" altLang="he-IL" sz="3600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ולסיום חשבו:</a:t>
            </a:r>
          </a:p>
          <a:p>
            <a:pPr marL="76200" indent="0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he-IL" altLang="he-IL" sz="3600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marL="76200" indent="0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he-IL" altLang="he-IL" sz="3600" b="1">
                <a:solidFill>
                  <a:srgbClr val="376092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אם ארכיאולוג העלה חרס בידו, </a:t>
            </a:r>
          </a:p>
          <a:p>
            <a:pPr marL="76200" indent="0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he-IL" altLang="he-IL" sz="3600" b="1">
                <a:solidFill>
                  <a:srgbClr val="376092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זה סימן שהוא הצליח או לא?</a:t>
            </a:r>
          </a:p>
          <a:p>
            <a:pPr marL="76200" indent="0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he-IL" altLang="he-IL" sz="3600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marL="76200" indent="0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he-IL" altLang="he-IL" sz="3600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</p:txBody>
      </p:sp>
      <p:pic>
        <p:nvPicPr>
          <p:cNvPr id="87043" name="Google Shape;385;p44">
            <a:extLst>
              <a:ext uri="{FF2B5EF4-FFF2-40B4-BE49-F238E27FC236}">
                <a16:creationId xmlns:a16="http://schemas.microsoft.com/office/drawing/2014/main" id="{E31D8E6D-C026-4B4D-982E-B338EF486F41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0" t="36737" r="29358"/>
          <a:stretch>
            <a:fillRect/>
          </a:stretch>
        </p:blipFill>
        <p:spPr bwMode="auto">
          <a:xfrm>
            <a:off x="1489075" y="1697038"/>
            <a:ext cx="2992438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Google Shape;419;p49">
            <a:extLst>
              <a:ext uri="{FF2B5EF4-FFF2-40B4-BE49-F238E27FC236}">
                <a16:creationId xmlns:a16="http://schemas.microsoft.com/office/drawing/2014/main" id="{756D8E42-6136-4A74-96F3-39122B617F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0200" y="2714625"/>
            <a:ext cx="11160125" cy="7191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Varela Round" panose="00000500000000000000" pitchFamily="2" charset="-79"/>
              <a:buNone/>
            </a:pPr>
            <a:r>
              <a:rPr lang="LID4096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עכשיו כשמבינים כמה טוב</a:t>
            </a:r>
            <a:br>
              <a:rPr lang="LID4096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</a:br>
            <a:r>
              <a:rPr lang="LID4096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ההומור  לבריאות ...</a:t>
            </a:r>
            <a:br>
              <a:rPr lang="LID4096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</a:br>
            <a:br>
              <a:rPr lang="LID4096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</a:br>
            <a:r>
              <a:rPr lang="LID4096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מאחלת לכם שתמשיכו לחייך</a:t>
            </a:r>
            <a:br>
              <a:rPr lang="LID4096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</a:br>
            <a:endParaRPr lang="he-IL" altLang="he-IL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</p:txBody>
      </p:sp>
      <p:sp>
        <p:nvSpPr>
          <p:cNvPr id="420" name="Google Shape;420;p49">
            <a:extLst>
              <a:ext uri="{FF2B5EF4-FFF2-40B4-BE49-F238E27FC236}">
                <a16:creationId xmlns:a16="http://schemas.microsoft.com/office/drawing/2014/main" id="{58B124B9-FD31-4F05-AB7E-90C1B9DE6E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668338" y="4781550"/>
            <a:ext cx="11160126" cy="4152900"/>
          </a:xfrm>
        </p:spPr>
        <p:txBody>
          <a:bodyPr/>
          <a:lstStyle/>
          <a:p>
            <a:pPr marL="342900" indent="-190500" eaLnBrk="1" fontAlgn="auto" hangingPunct="1">
              <a:buFont typeface="Arial"/>
              <a:buNone/>
              <a:defRPr/>
            </a:pPr>
            <a:endParaRPr/>
          </a:p>
          <a:p>
            <a:pPr marL="0" indent="0" eaLnBrk="1" fontAlgn="auto" hangingPunct="1">
              <a:spcBef>
                <a:spcPts val="600"/>
              </a:spcBef>
              <a:buFont typeface="Arial"/>
              <a:buNone/>
              <a:defRPr/>
            </a:pPr>
            <a:endParaRPr/>
          </a:p>
        </p:txBody>
      </p:sp>
      <p:pic>
        <p:nvPicPr>
          <p:cNvPr id="88068" name="Google Shape;421;p49">
            <a:extLst>
              <a:ext uri="{FF2B5EF4-FFF2-40B4-BE49-F238E27FC236}">
                <a16:creationId xmlns:a16="http://schemas.microsoft.com/office/drawing/2014/main" id="{44220A96-9DDB-42F3-9F95-86ADB31EBDA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" r="4614" b="4614"/>
          <a:stretch>
            <a:fillRect/>
          </a:stretch>
        </p:blipFill>
        <p:spPr bwMode="auto">
          <a:xfrm>
            <a:off x="4911725" y="4416425"/>
            <a:ext cx="2316163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737D3E99-F113-4BB4-9097-B1002DE0F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318" y="3743867"/>
            <a:ext cx="9613777" cy="1415378"/>
          </a:xfrm>
        </p:spPr>
        <p:txBody>
          <a:bodyPr wrap="none" lIns="36000" tIns="36000" rIns="36000" bIns="3600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000" dirty="0"/>
              <a:t>השימוש ביצירות במהלך שידור זה נעשה לפי סעיף 27א לחוק זכות יוצרים, תשס"ח-2007. </a:t>
            </a:r>
            <a:br>
              <a:rPr lang="en-US" sz="2000" dirty="0"/>
            </a:br>
            <a:r>
              <a:rPr lang="he-IL" sz="2000" dirty="0"/>
              <a:t>אם הינך בעל הזכויות באחת היצירות, באפשרותך לבקש מאיתנו לחדול מהשימוש ביצירה, </a:t>
            </a:r>
            <a:br>
              <a:rPr lang="en-US" sz="2000" dirty="0"/>
            </a:br>
            <a:r>
              <a:rPr lang="he-IL" sz="2000" dirty="0"/>
              <a:t>זאת באמצעות פנייה לדוא"ל </a:t>
            </a:r>
            <a:r>
              <a:rPr lang="en-US" sz="2000" dirty="0"/>
              <a:t>rights@education.gov.il</a:t>
            </a:r>
            <a:endParaRPr lang="he-IL" sz="2000" dirty="0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DFF735AD-340B-4FCF-969A-F904F6012CB9}"/>
              </a:ext>
            </a:extLst>
          </p:cNvPr>
          <p:cNvSpPr/>
          <p:nvPr/>
        </p:nvSpPr>
        <p:spPr>
          <a:xfrm>
            <a:off x="1272288" y="2661336"/>
            <a:ext cx="9645837" cy="743656"/>
          </a:xfrm>
          <a:prstGeom prst="rect">
            <a:avLst/>
          </a:prstGeom>
        </p:spPr>
        <p:txBody>
          <a:bodyPr wrap="none" lIns="36000" tIns="36000" rIns="36000" bIns="3600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</p:spTree>
    <p:extLst>
      <p:ext uri="{BB962C8B-B14F-4D97-AF65-F5344CB8AC3E}">
        <p14:creationId xmlns:p14="http://schemas.microsoft.com/office/powerpoint/2010/main" val="273093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01;p13">
            <a:extLst>
              <a:ext uri="{FF2B5EF4-FFF2-40B4-BE49-F238E27FC236}">
                <a16:creationId xmlns:a16="http://schemas.microsoft.com/office/drawing/2014/main" id="{236A178B-90EC-4A66-954F-4036458DAF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938" y="212725"/>
            <a:ext cx="11158537" cy="720725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  <a:spcAft>
                <a:spcPct val="0"/>
              </a:spcAft>
              <a:buFont typeface="Varela Round" panose="00000500000000000000" pitchFamily="2" charset="-79"/>
              <a:buNone/>
              <a:defRPr/>
            </a:pPr>
            <a:r>
              <a:rPr lang="LID4096" altLang="he-IL" dirty="0">
                <a:solidFill>
                  <a:srgbClr val="00B0F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מה נלמד </a:t>
            </a:r>
            <a:r>
              <a:rPr lang="LID4096" altLang="he-IL" kern="1200" dirty="0">
                <a:solidFill>
                  <a:srgbClr val="00B0F0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Varela Round" panose="00000500000000000000" pitchFamily="2" charset="-79"/>
              </a:rPr>
              <a:t>היום</a:t>
            </a:r>
            <a:r>
              <a:rPr lang="LID4096" altLang="he-IL" dirty="0">
                <a:solidFill>
                  <a:srgbClr val="00B0F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? </a:t>
            </a:r>
            <a:endParaRPr lang="he-IL" altLang="he-IL" dirty="0">
              <a:solidFill>
                <a:srgbClr val="00B0F0"/>
              </a:solidFill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</p:txBody>
      </p:sp>
      <p:sp>
        <p:nvSpPr>
          <p:cNvPr id="16387" name="Google Shape;102;p13">
            <a:extLst>
              <a:ext uri="{FF2B5EF4-FFF2-40B4-BE49-F238E27FC236}">
                <a16:creationId xmlns:a16="http://schemas.microsoft.com/office/drawing/2014/main" id="{AA8B508A-8170-49AF-BE51-644D8B24F3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5938" y="1111250"/>
            <a:ext cx="11158537" cy="4344988"/>
          </a:xfrm>
        </p:spPr>
        <p:txBody>
          <a:bodyPr/>
          <a:lstStyle/>
          <a:p>
            <a:pPr marL="342900" indent="-342900" eaLnBrk="1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he-IL" altLang="he-IL" sz="2800" kern="12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Varela Round" panose="00000500000000000000" pitchFamily="2" charset="-79"/>
              </a:rPr>
              <a:t>נ</a:t>
            </a:r>
            <a:r>
              <a:rPr lang="LID4096" altLang="he-IL" sz="2800" kern="12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Varela Round" panose="00000500000000000000" pitchFamily="2" charset="-79"/>
              </a:rPr>
              <a:t>חקור בדיחות המושתתות על משחקי מילים בשפה העברית.</a:t>
            </a:r>
            <a:endParaRPr lang="he-IL" altLang="he-IL" sz="2800" kern="1200" dirty="0">
              <a:solidFill>
                <a:schemeClr val="accent1">
                  <a:lumMod val="75000"/>
                </a:schemeClr>
              </a:solidFill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LID4096" altLang="he-IL" sz="2800" kern="12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Varela Round" panose="00000500000000000000" pitchFamily="2" charset="-79"/>
              </a:rPr>
              <a:t>נבדוק באיזו תחבולה לשונית השתמשו כדי ליצור את ההומור.</a:t>
            </a:r>
            <a:endParaRPr lang="he-IL" altLang="he-IL" sz="2800" kern="1200" dirty="0">
              <a:solidFill>
                <a:schemeClr val="accent1">
                  <a:lumMod val="75000"/>
                </a:schemeClr>
              </a:solidFill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marL="342900" indent="-342900" eaLnBrk="1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LID4096" altLang="he-IL" sz="2800" kern="12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Varela Round" panose="00000500000000000000" pitchFamily="2" charset="-79"/>
              </a:rPr>
              <a:t>נכיר מגוון דרכים ליצירת הומור באמצעות משחקי לשון. </a:t>
            </a:r>
            <a:endParaRPr lang="he-IL" altLang="he-IL" sz="2800" kern="1200" dirty="0">
              <a:solidFill>
                <a:schemeClr val="accent1">
                  <a:lumMod val="75000"/>
                </a:schemeClr>
              </a:solidFill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LID4096" altLang="he-IL" sz="2800" kern="12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Varela Round" panose="00000500000000000000" pitchFamily="2" charset="-79"/>
              </a:rPr>
              <a:t>נראה איך הכרה של מושגים ותופעות לשוניות בשפה מאפשרת לנו להבין את ההומור.</a:t>
            </a:r>
            <a:endParaRPr lang="he-IL" altLang="he-IL" sz="2800" kern="1200" dirty="0">
              <a:solidFill>
                <a:schemeClr val="accent1">
                  <a:lumMod val="75000"/>
                </a:schemeClr>
              </a:solidFill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LID4096" altLang="he-IL" sz="2800" kern="12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Varela Round" panose="00000500000000000000" pitchFamily="2" charset="-79"/>
              </a:rPr>
              <a:t>הערה</a:t>
            </a:r>
            <a:r>
              <a:rPr lang="he-IL" altLang="he-IL" sz="2800" kern="12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Varela Round" panose="00000500000000000000" pitchFamily="2" charset="-79"/>
              </a:rPr>
              <a:t>:</a:t>
            </a:r>
            <a:r>
              <a:rPr lang="LID4096" altLang="he-IL" sz="2800" kern="12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Varela Round" panose="00000500000000000000" pitchFamily="2" charset="-79"/>
              </a:rPr>
              <a:t> ייתכן שיהיו נושאים שיוזכרו שלא למדתם, לא נורא! </a:t>
            </a:r>
            <a:endParaRPr lang="he-IL" altLang="he-IL" sz="2800" kern="1200" dirty="0">
              <a:solidFill>
                <a:schemeClr val="accent1">
                  <a:lumMod val="75000"/>
                </a:schemeClr>
              </a:solidFill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Varela Round" panose="00000500000000000000" pitchFamily="2" charset="-79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107;p14">
            <a:extLst>
              <a:ext uri="{FF2B5EF4-FFF2-40B4-BE49-F238E27FC236}">
                <a16:creationId xmlns:a16="http://schemas.microsoft.com/office/drawing/2014/main" id="{3ADDDFE0-0136-4409-9414-930FD51432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0513" y="331788"/>
            <a:ext cx="11160125" cy="8620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Varela Round" panose="00000500000000000000" pitchFamily="2" charset="-79"/>
              <a:buNone/>
            </a:pPr>
            <a:r>
              <a:rPr lang="LID4096" altLang="he-IL">
                <a:solidFill>
                  <a:srgbClr val="FFC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הגדרה של הומור</a:t>
            </a:r>
            <a:endParaRPr lang="he-IL" altLang="he-IL">
              <a:solidFill>
                <a:srgbClr val="FFC000"/>
              </a:solidFill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</p:txBody>
      </p:sp>
      <p:sp>
        <p:nvSpPr>
          <p:cNvPr id="18435" name="Google Shape;108;p14">
            <a:extLst>
              <a:ext uri="{FF2B5EF4-FFF2-40B4-BE49-F238E27FC236}">
                <a16:creationId xmlns:a16="http://schemas.microsoft.com/office/drawing/2014/main" id="{6B4A0E23-B6D4-4186-BD60-BA6698BAAB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2150" y="966788"/>
            <a:ext cx="10040938" cy="4330700"/>
          </a:xfrm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LID4096" altLang="he-IL" sz="2800" kern="12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Varela Round" panose="00000500000000000000" pitchFamily="2" charset="-79"/>
              </a:rPr>
              <a:t>תופעה לשונית מרכזית היא תופעה של "דו משמעו</a:t>
            </a:r>
            <a:r>
              <a:rPr lang="he-IL" altLang="he-IL" sz="2800" kern="12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Varela Round" panose="00000500000000000000" pitchFamily="2" charset="-79"/>
              </a:rPr>
              <a:t>ת", </a:t>
            </a:r>
            <a:r>
              <a:rPr lang="LID4096" altLang="he-IL" sz="2800" kern="12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Varela Round" panose="00000500000000000000" pitchFamily="2" charset="-79"/>
              </a:rPr>
              <a:t>מצב שבו ניתן לפרש יחידה לשונית כמו מילה, </a:t>
            </a:r>
            <a:r>
              <a:rPr lang="he-IL" altLang="he-IL" sz="2800" kern="12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Varela Round" panose="00000500000000000000" pitchFamily="2" charset="-79"/>
              </a:rPr>
              <a:t> </a:t>
            </a:r>
            <a:r>
              <a:rPr lang="LID4096" altLang="he-IL" sz="2800" kern="12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Varela Round" panose="00000500000000000000" pitchFamily="2" charset="-79"/>
              </a:rPr>
              <a:t>צירוף או משפט ביותר מדרך אחת. </a:t>
            </a:r>
            <a:endParaRPr lang="he-IL" altLang="he-IL" kern="1200" dirty="0">
              <a:solidFill>
                <a:schemeClr val="accent1">
                  <a:lumMod val="75000"/>
                </a:schemeClr>
              </a:solidFill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marL="342900" indent="-342900" eaLnBrk="1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endParaRPr lang="he-IL" altLang="he-IL" kern="1200" dirty="0">
              <a:solidFill>
                <a:schemeClr val="accent1">
                  <a:lumMod val="75000"/>
                </a:schemeClr>
              </a:solidFill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Varela Round" panose="00000500000000000000" pitchFamily="2" charset="-79"/>
            </a:endParaRPr>
          </a:p>
          <a:p>
            <a:pPr marL="342900" indent="-342900" eaLnBrk="1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endParaRPr lang="he-IL" altLang="he-IL" kern="1200" dirty="0">
              <a:solidFill>
                <a:srgbClr val="000000"/>
              </a:solidFill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Varela Round" panose="00000500000000000000" pitchFamily="2" charset="-79"/>
            </a:endParaRPr>
          </a:p>
        </p:txBody>
      </p:sp>
      <p:sp>
        <p:nvSpPr>
          <p:cNvPr id="18436" name="Google Shape;109;p14">
            <a:extLst>
              <a:ext uri="{FF2B5EF4-FFF2-40B4-BE49-F238E27FC236}">
                <a16:creationId xmlns:a16="http://schemas.microsoft.com/office/drawing/2014/main" id="{6045BD4F-179C-4890-A614-798336452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3232150"/>
            <a:ext cx="9940925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marL="342900" indent="-3429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ct val="160000"/>
              </a:lnSpc>
              <a:buClr>
                <a:srgbClr val="002060"/>
              </a:buClr>
              <a:buSzPts val="2400"/>
              <a:buFont typeface="Arial" panose="020B0604020202020204" pitchFamily="34" charset="0"/>
              <a:buChar char="•"/>
              <a:defRPr/>
            </a:pPr>
            <a:r>
              <a:rPr lang="LID4096" altLang="he-IL" sz="2800" b="1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אירוע או רעיון המתקבל בו זמנית מנקוד</a:t>
            </a:r>
            <a:r>
              <a:rPr lang="he-IL" altLang="he-IL" sz="2800" b="1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ו</a:t>
            </a:r>
            <a:r>
              <a:rPr lang="LID4096" altLang="he-IL" sz="2800" b="1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ת מבט </a:t>
            </a:r>
            <a:r>
              <a:rPr lang="he-IL" altLang="he-IL" sz="2800" b="1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שונות, </a:t>
            </a:r>
            <a:r>
              <a:rPr lang="LID4096" altLang="he-IL" sz="2800" b="1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אך לא קשורות או אפילו מנוגדות זו לז</a:t>
            </a:r>
            <a:r>
              <a:rPr lang="he-IL" altLang="he-IL" sz="2800" b="1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ו. </a:t>
            </a:r>
            <a:r>
              <a:rPr lang="LID4096" altLang="he-IL" sz="2800" b="1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דוגמה לכך ה</a:t>
            </a:r>
            <a:r>
              <a:rPr lang="he-IL" altLang="he-IL" sz="2800" b="1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יא</a:t>
            </a:r>
            <a:r>
              <a:rPr lang="LID4096" altLang="he-IL" sz="2800" b="1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שעשועי מילים, כאשר </a:t>
            </a:r>
            <a:r>
              <a:rPr lang="LID4096" altLang="he-IL" sz="3200" b="1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לאותה</a:t>
            </a:r>
            <a:r>
              <a:rPr lang="LID4096" altLang="he-IL" sz="2800" b="1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 מילה או משפט שני פירושים שוני</a:t>
            </a:r>
            <a:r>
              <a:rPr lang="he-IL" altLang="he-IL" sz="2800" b="1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ם, </a:t>
            </a:r>
            <a:r>
              <a:rPr lang="LID4096" altLang="he-IL" sz="2800" b="1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והם מובאים ביחד </a:t>
            </a:r>
            <a:r>
              <a:rPr lang="he-IL" altLang="he-IL" sz="2800" b="1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.</a:t>
            </a:r>
            <a:endParaRPr lang="he-IL" altLang="he-IL" sz="2800" b="1" dirty="0">
              <a:solidFill>
                <a:schemeClr val="accent1">
                  <a:lumMod val="7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rtl="1" eaLnBrk="1" hangingPunct="1">
              <a:lnSpc>
                <a:spcPct val="160000"/>
              </a:lnSpc>
              <a:spcBef>
                <a:spcPts val="600"/>
              </a:spcBef>
              <a:buClr>
                <a:srgbClr val="002060"/>
              </a:buClr>
              <a:buSzPts val="2400"/>
              <a:buFont typeface="Arial" panose="020B0604020202020204" pitchFamily="34" charset="0"/>
              <a:buNone/>
              <a:defRPr/>
            </a:pPr>
            <a:endParaRPr lang="he-IL" altLang="he-IL" sz="2400" dirty="0">
              <a:solidFill>
                <a:schemeClr val="accent1">
                  <a:lumMod val="75000"/>
                </a:schemeClr>
              </a:solidFill>
              <a:latin typeface="Varela Round" panose="00000500000000000000" pitchFamily="2" charset="-79"/>
              <a:sym typeface="Varela Round" panose="00000500000000000000" pitchFamily="2" charset="-79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115;p15">
            <a:extLst>
              <a:ext uri="{FF2B5EF4-FFF2-40B4-BE49-F238E27FC236}">
                <a16:creationId xmlns:a16="http://schemas.microsoft.com/office/drawing/2014/main" id="{307C06F7-3FD4-4F2C-997D-BE7AA12B2FC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77975" y="2193925"/>
            <a:ext cx="10871200" cy="125888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Varela Round" panose="00000500000000000000" pitchFamily="2" charset="-79"/>
              <a:buNone/>
            </a:pPr>
            <a:r>
              <a:rPr lang="LID4096" altLang="he-IL" sz="960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חוקרים ומחייכים</a:t>
            </a:r>
            <a:endParaRPr lang="he-IL" altLang="he-IL" sz="9600">
              <a:solidFill>
                <a:srgbClr val="0070C0"/>
              </a:solidFill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</p:txBody>
      </p:sp>
      <p:pic>
        <p:nvPicPr>
          <p:cNvPr id="20483" name="תמונה 4">
            <a:extLst>
              <a:ext uri="{FF2B5EF4-FFF2-40B4-BE49-F238E27FC236}">
                <a16:creationId xmlns:a16="http://schemas.microsoft.com/office/drawing/2014/main" id="{86DA9378-1D15-4667-9DA9-6DC5CCEA3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1" t="-121" r="33768" b="49567"/>
          <a:stretch>
            <a:fillRect/>
          </a:stretch>
        </p:blipFill>
        <p:spPr bwMode="auto">
          <a:xfrm>
            <a:off x="504825" y="4594225"/>
            <a:ext cx="1398588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תמונה 5">
            <a:extLst>
              <a:ext uri="{FF2B5EF4-FFF2-40B4-BE49-F238E27FC236}">
                <a16:creationId xmlns:a16="http://schemas.microsoft.com/office/drawing/2014/main" id="{E71E0833-0BE5-48F2-8BA3-2E814F70B3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3" t="57713" r="40218" b="9428"/>
          <a:stretch>
            <a:fillRect/>
          </a:stretch>
        </p:blipFill>
        <p:spPr bwMode="auto">
          <a:xfrm rot="403898">
            <a:off x="2528888" y="4765675"/>
            <a:ext cx="14605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תמונה 6">
            <a:extLst>
              <a:ext uri="{FF2B5EF4-FFF2-40B4-BE49-F238E27FC236}">
                <a16:creationId xmlns:a16="http://schemas.microsoft.com/office/drawing/2014/main" id="{09FE7CD4-2214-4333-8208-7B8A7C3439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9"/>
          <a:stretch>
            <a:fillRect/>
          </a:stretch>
        </p:blipFill>
        <p:spPr bwMode="auto">
          <a:xfrm>
            <a:off x="7912100" y="3452813"/>
            <a:ext cx="1581150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תמונה 7">
            <a:extLst>
              <a:ext uri="{FF2B5EF4-FFF2-40B4-BE49-F238E27FC236}">
                <a16:creationId xmlns:a16="http://schemas.microsoft.com/office/drawing/2014/main" id="{D938DD1B-8F87-4F30-BE6F-44BA2CB04D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30"/>
          <a:stretch>
            <a:fillRect/>
          </a:stretch>
        </p:blipFill>
        <p:spPr bwMode="auto">
          <a:xfrm>
            <a:off x="9493250" y="3371850"/>
            <a:ext cx="1174750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>
            <a:extLst>
              <a:ext uri="{FF2B5EF4-FFF2-40B4-BE49-F238E27FC236}">
                <a16:creationId xmlns:a16="http://schemas.microsoft.com/office/drawing/2014/main" id="{17BDC953-6C87-4E78-8D98-B979571B2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8" y="420688"/>
            <a:ext cx="11150600" cy="614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rtl="1">
              <a:lnSpc>
                <a:spcPct val="150000"/>
              </a:lnSpc>
              <a:defRPr/>
            </a:pPr>
            <a:r>
              <a:rPr lang="he-IL" altLang="he-IL" sz="32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Calibri" panose="020F0502020204030204" pitchFamily="34" charset="0"/>
              </a:rPr>
              <a:t>חיים </a:t>
            </a:r>
            <a:r>
              <a:rPr lang="LID4096" altLang="he-IL" sz="32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Calibri" panose="020F0502020204030204" pitchFamily="34" charset="0"/>
              </a:rPr>
              <a:t>פגש בתור לקופת חולים סבא של חבר.</a:t>
            </a:r>
            <a:endParaRPr lang="he-IL" altLang="he-IL" sz="3200" dirty="0">
              <a:solidFill>
                <a:schemeClr val="accent1">
                  <a:lumMod val="7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  <a:sym typeface="Calibri" panose="020F0502020204030204" pitchFamily="34" charset="0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  <a:defRPr/>
            </a:pPr>
            <a:r>
              <a:rPr lang="LID4096" altLang="he-IL" sz="32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Calibri" panose="020F0502020204030204" pitchFamily="34" charset="0"/>
              </a:rPr>
              <a:t>אחרי שיחה קצרה. שואל </a:t>
            </a:r>
            <a:r>
              <a:rPr lang="he-IL" altLang="he-IL" sz="32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Calibri" panose="020F0502020204030204" pitchFamily="34" charset="0"/>
              </a:rPr>
              <a:t>חיים</a:t>
            </a:r>
            <a:r>
              <a:rPr lang="LID4096" altLang="he-IL" sz="32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Calibri" panose="020F0502020204030204" pitchFamily="34" charset="0"/>
              </a:rPr>
              <a:t> את הסבא: </a:t>
            </a:r>
            <a:endParaRPr lang="he-IL" altLang="he-IL" sz="3200" dirty="0">
              <a:solidFill>
                <a:schemeClr val="accent1">
                  <a:lumMod val="7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  <a:sym typeface="Calibri" panose="020F0502020204030204" pitchFamily="34" charset="0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  <a:defRPr/>
            </a:pPr>
            <a:r>
              <a:rPr lang="he-IL" altLang="he-IL" sz="32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Calibri" panose="020F0502020204030204" pitchFamily="34" charset="0"/>
              </a:rPr>
              <a:t>"</a:t>
            </a:r>
            <a:r>
              <a:rPr lang="LID4096" altLang="he-IL" sz="32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Calibri" panose="020F0502020204030204" pitchFamily="34" charset="0"/>
              </a:rPr>
              <a:t>מה אתה עושה בימים אלו?" </a:t>
            </a:r>
            <a:endParaRPr lang="he-IL" altLang="he-IL" sz="3200" dirty="0">
              <a:solidFill>
                <a:schemeClr val="accent1">
                  <a:lumMod val="7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  <a:sym typeface="Calibri" panose="020F0502020204030204" pitchFamily="34" charset="0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  <a:defRPr/>
            </a:pPr>
            <a:r>
              <a:rPr lang="LID4096" altLang="he-IL" sz="32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Calibri" panose="020F0502020204030204" pitchFamily="34" charset="0"/>
              </a:rPr>
              <a:t>"אני נהג מרוצים</a:t>
            </a:r>
            <a:r>
              <a:rPr lang="he-IL" altLang="he-IL" sz="32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Calibri" panose="020F0502020204030204" pitchFamily="34" charset="0"/>
              </a:rPr>
              <a:t>"</a:t>
            </a:r>
            <a:r>
              <a:rPr lang="LID4096" altLang="he-IL" sz="32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Calibri" panose="020F0502020204030204" pitchFamily="34" charset="0"/>
              </a:rPr>
              <a:t> עונה הסבא.</a:t>
            </a:r>
            <a:endParaRPr lang="he-IL" altLang="he-IL" sz="3200" dirty="0">
              <a:solidFill>
                <a:schemeClr val="accent1">
                  <a:lumMod val="7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  <a:sym typeface="Calibri" panose="020F0502020204030204" pitchFamily="34" charset="0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  <a:defRPr/>
            </a:pPr>
            <a:r>
              <a:rPr lang="LID4096" altLang="he-IL" sz="32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Calibri" panose="020F0502020204030204" pitchFamily="34" charset="0"/>
              </a:rPr>
              <a:t>"אתה? נהג מרוצים??!!</a:t>
            </a:r>
            <a:r>
              <a:rPr lang="he-IL" altLang="he-IL" sz="32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Calibri" panose="020F0502020204030204" pitchFamily="34" charset="0"/>
              </a:rPr>
              <a:t>"</a:t>
            </a:r>
            <a:r>
              <a:rPr lang="LID4096" altLang="he-IL" sz="32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Calibri" panose="020F0502020204030204" pitchFamily="34" charset="0"/>
              </a:rPr>
              <a:t> מתפלא </a:t>
            </a:r>
            <a:r>
              <a:rPr lang="he-IL" altLang="he-IL" sz="32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Calibri" panose="020F0502020204030204" pitchFamily="34" charset="0"/>
              </a:rPr>
              <a:t>חיים</a:t>
            </a:r>
            <a:r>
              <a:rPr lang="LID4096" altLang="he-IL" sz="32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Calibri" panose="020F0502020204030204" pitchFamily="34" charset="0"/>
              </a:rPr>
              <a:t>.</a:t>
            </a:r>
            <a:endParaRPr lang="he-IL" altLang="he-IL" sz="3200" dirty="0">
              <a:solidFill>
                <a:schemeClr val="accent1">
                  <a:lumMod val="7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  <a:sym typeface="Calibri" panose="020F0502020204030204" pitchFamily="34" charset="0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  <a:defRPr/>
            </a:pPr>
            <a:r>
              <a:rPr lang="he-IL" altLang="he-IL" sz="32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Calibri" panose="020F0502020204030204" pitchFamily="34" charset="0"/>
              </a:rPr>
              <a:t>"</a:t>
            </a:r>
            <a:r>
              <a:rPr lang="LID4096" altLang="he-IL" sz="32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Calibri" panose="020F0502020204030204" pitchFamily="34" charset="0"/>
              </a:rPr>
              <a:t>כ</a:t>
            </a:r>
            <a:r>
              <a:rPr lang="he-IL" altLang="he-IL" sz="32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Calibri" panose="020F0502020204030204" pitchFamily="34" charset="0"/>
              </a:rPr>
              <a:t>ן" </a:t>
            </a:r>
            <a:r>
              <a:rPr lang="LID4096" altLang="he-IL" sz="32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Calibri" panose="020F0502020204030204" pitchFamily="34" charset="0"/>
              </a:rPr>
              <a:t>משיב הסבא</a:t>
            </a:r>
            <a:r>
              <a:rPr lang="he-IL" altLang="he-IL" sz="32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Calibri" panose="020F0502020204030204" pitchFamily="34" charset="0"/>
              </a:rPr>
              <a:t>" </a:t>
            </a:r>
            <a:r>
              <a:rPr lang="LID4096" altLang="he-IL" sz="32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Calibri" panose="020F0502020204030204" pitchFamily="34" charset="0"/>
              </a:rPr>
              <a:t>אני מסיע את הנכדים שלי</a:t>
            </a:r>
            <a:r>
              <a:rPr lang="he-IL" altLang="he-IL" sz="32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Calibri" panose="020F0502020204030204" pitchFamily="34" charset="0"/>
              </a:rPr>
              <a:t>,</a:t>
            </a:r>
          </a:p>
          <a:p>
            <a:pPr algn="r" rtl="1">
              <a:lnSpc>
                <a:spcPct val="150000"/>
              </a:lnSpc>
              <a:spcBef>
                <a:spcPts val="600"/>
              </a:spcBef>
              <a:defRPr/>
            </a:pPr>
            <a:r>
              <a:rPr lang="he-IL" altLang="he-IL" sz="32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Calibri" panose="020F0502020204030204" pitchFamily="34" charset="0"/>
              </a:rPr>
              <a:t> </a:t>
            </a:r>
            <a:r>
              <a:rPr lang="LID4096" altLang="he-IL" sz="32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Calibri" panose="020F0502020204030204" pitchFamily="34" charset="0"/>
              </a:rPr>
              <a:t>והם מרוצים".</a:t>
            </a:r>
            <a:endParaRPr lang="he-IL" altLang="he-IL" sz="3200" dirty="0">
              <a:solidFill>
                <a:schemeClr val="accent1">
                  <a:lumMod val="7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  <a:sym typeface="Calibri" panose="020F0502020204030204" pitchFamily="34" charset="0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  <a:defRPr/>
            </a:pPr>
            <a:endParaRPr lang="he-IL" altLang="he-IL" sz="32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  <a:sym typeface="Calibri" panose="020F0502020204030204" pitchFamily="34" charset="0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  <a:defRPr/>
            </a:pPr>
            <a:endParaRPr lang="he-IL" altLang="he-IL" sz="1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124" name="Google Shape;124;p16">
            <a:extLst>
              <a:ext uri="{FF2B5EF4-FFF2-40B4-BE49-F238E27FC236}">
                <a16:creationId xmlns:a16="http://schemas.microsoft.com/office/drawing/2014/main" id="{5E5FDF1C-656E-4278-99C3-F38A4B52A46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6543">
            <a:off x="571500" y="2166938"/>
            <a:ext cx="3292475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Google Shape;125;p16">
            <a:extLst>
              <a:ext uri="{FF2B5EF4-FFF2-40B4-BE49-F238E27FC236}">
                <a16:creationId xmlns:a16="http://schemas.microsoft.com/office/drawing/2014/main" id="{AC7E6552-241D-4757-A5AC-A2F03F32FD0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6543">
            <a:off x="571500" y="2166938"/>
            <a:ext cx="3292475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 descr="סמיילי">
            <a:extLst>
              <a:ext uri="{FF2B5EF4-FFF2-40B4-BE49-F238E27FC236}">
                <a16:creationId xmlns:a16="http://schemas.microsoft.com/office/drawing/2014/main" id="{DB59A60E-91F8-4AD0-A8B4-E5A4FF835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07" r="89589" b="18620"/>
          <a:stretch>
            <a:fillRect/>
          </a:stretch>
        </p:blipFill>
        <p:spPr bwMode="auto">
          <a:xfrm rot="-1023313">
            <a:off x="7431088" y="5383213"/>
            <a:ext cx="1627187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53;p18">
            <a:extLst>
              <a:ext uri="{FF2B5EF4-FFF2-40B4-BE49-F238E27FC236}">
                <a16:creationId xmlns:a16="http://schemas.microsoft.com/office/drawing/2014/main" id="{1C376EAD-980C-4BD8-B4AD-58C9E2091B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938" y="212725"/>
            <a:ext cx="11158537" cy="72072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Varela Round" panose="00000500000000000000" pitchFamily="2" charset="-79"/>
              <a:buNone/>
            </a:pPr>
            <a:r>
              <a:rPr lang="LID4096" altLang="he-IL">
                <a:latin typeface="Varela Round" panose="00000500000000000000" pitchFamily="2" charset="-79"/>
                <a:cs typeface="Varela Round" panose="00000500000000000000" pitchFamily="2" charset="-79"/>
                <a:sym typeface="Varela Round" panose="00000500000000000000" pitchFamily="2" charset="-79"/>
              </a:rPr>
              <a:t>מהי "התחבולה" הלשונית?  </a:t>
            </a:r>
            <a:endParaRPr lang="he-IL" altLang="he-IL">
              <a:latin typeface="Varela Round" panose="00000500000000000000" pitchFamily="2" charset="-79"/>
              <a:cs typeface="Varela Round" panose="00000500000000000000" pitchFamily="2" charset="-79"/>
              <a:sym typeface="Varela Round" panose="00000500000000000000" pitchFamily="2" charset="-79"/>
            </a:endParaRPr>
          </a:p>
        </p:txBody>
      </p:sp>
      <p:sp>
        <p:nvSpPr>
          <p:cNvPr id="24579" name="Google Shape;154;p18">
            <a:extLst>
              <a:ext uri="{FF2B5EF4-FFF2-40B4-BE49-F238E27FC236}">
                <a16:creationId xmlns:a16="http://schemas.microsoft.com/office/drawing/2014/main" id="{ABC373A9-13BC-4F9E-AD0E-B4EA45A6C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563" y="1228725"/>
            <a:ext cx="998855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rtl="1">
              <a:defRPr/>
            </a:pPr>
            <a:r>
              <a:rPr lang="he-IL" altLang="he-IL" sz="36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Calibri" panose="020F0502020204030204" pitchFamily="34" charset="0"/>
              </a:rPr>
              <a:t>חיים</a:t>
            </a:r>
            <a:r>
              <a:rPr lang="LID4096" altLang="he-IL" sz="36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Calibri" panose="020F0502020204030204" pitchFamily="34" charset="0"/>
              </a:rPr>
              <a:t> פגש בתור לקופת חולים סבא של חבר.</a:t>
            </a:r>
            <a:endParaRPr lang="he-IL" altLang="he-IL" sz="3600" dirty="0">
              <a:solidFill>
                <a:schemeClr val="accent1">
                  <a:lumMod val="7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  <a:sym typeface="Calibri" panose="020F0502020204030204" pitchFamily="34" charset="0"/>
            </a:endParaRPr>
          </a:p>
          <a:p>
            <a:pPr algn="r" rtl="1">
              <a:spcBef>
                <a:spcPts val="600"/>
              </a:spcBef>
              <a:defRPr/>
            </a:pPr>
            <a:r>
              <a:rPr lang="LID4096" altLang="he-IL" sz="36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Calibri" panose="020F0502020204030204" pitchFamily="34" charset="0"/>
              </a:rPr>
              <a:t>אחרי שיחה קצרה. שואל </a:t>
            </a:r>
            <a:r>
              <a:rPr lang="he-IL" altLang="he-IL" sz="36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Calibri" panose="020F0502020204030204" pitchFamily="34" charset="0"/>
              </a:rPr>
              <a:t>חיים</a:t>
            </a:r>
            <a:r>
              <a:rPr lang="LID4096" altLang="he-IL" sz="36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Calibri" panose="020F0502020204030204" pitchFamily="34" charset="0"/>
              </a:rPr>
              <a:t> את הסבא: "מה אתה עושה בימים אלו?" </a:t>
            </a:r>
            <a:endParaRPr lang="he-IL" altLang="he-IL" sz="3600" dirty="0">
              <a:solidFill>
                <a:schemeClr val="accent1">
                  <a:lumMod val="7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  <a:sym typeface="Calibri" panose="020F0502020204030204" pitchFamily="34" charset="0"/>
            </a:endParaRPr>
          </a:p>
          <a:p>
            <a:pPr algn="r" rtl="1">
              <a:spcBef>
                <a:spcPts val="600"/>
              </a:spcBef>
              <a:defRPr/>
            </a:pPr>
            <a:r>
              <a:rPr lang="LID4096" altLang="he-IL" sz="36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Calibri" panose="020F0502020204030204" pitchFamily="34" charset="0"/>
              </a:rPr>
              <a:t>"אני</a:t>
            </a:r>
            <a:r>
              <a:rPr lang="he-IL" altLang="he-IL" sz="36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Calibri" panose="020F0502020204030204" pitchFamily="34" charset="0"/>
              </a:rPr>
              <a:t> </a:t>
            </a:r>
            <a:r>
              <a:rPr lang="LID4096" altLang="he-IL" sz="36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Calibri" panose="020F0502020204030204" pitchFamily="34" charset="0"/>
              </a:rPr>
              <a:t>נהג מרוצים"! עונה הסבא.</a:t>
            </a:r>
            <a:endParaRPr lang="he-IL" altLang="he-IL" sz="3600" dirty="0">
              <a:solidFill>
                <a:schemeClr val="accent1">
                  <a:lumMod val="7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  <a:sym typeface="Calibri" panose="020F0502020204030204" pitchFamily="34" charset="0"/>
            </a:endParaRPr>
          </a:p>
          <a:p>
            <a:pPr algn="r" rtl="1">
              <a:spcBef>
                <a:spcPts val="600"/>
              </a:spcBef>
              <a:defRPr/>
            </a:pPr>
            <a:r>
              <a:rPr lang="LID4096" altLang="he-IL" sz="36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Calibri" panose="020F0502020204030204" pitchFamily="34" charset="0"/>
              </a:rPr>
              <a:t>"אתה</a:t>
            </a:r>
            <a:r>
              <a:rPr lang="he-IL" altLang="he-IL" sz="36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Calibri" panose="020F0502020204030204" pitchFamily="34" charset="0"/>
              </a:rPr>
              <a:t>?</a:t>
            </a:r>
            <a:r>
              <a:rPr lang="LID4096" altLang="he-IL" sz="36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Calibri" panose="020F0502020204030204" pitchFamily="34" charset="0"/>
              </a:rPr>
              <a:t> נהג מרוצים??!!"</a:t>
            </a:r>
            <a:r>
              <a:rPr lang="he-IL" altLang="he-IL" sz="36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Calibri" panose="020F0502020204030204" pitchFamily="34" charset="0"/>
              </a:rPr>
              <a:t> </a:t>
            </a:r>
            <a:r>
              <a:rPr lang="LID4096" altLang="he-IL" sz="36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Calibri" panose="020F0502020204030204" pitchFamily="34" charset="0"/>
              </a:rPr>
              <a:t>מתפלא הבחור.</a:t>
            </a:r>
            <a:br>
              <a:rPr lang="LID4096" altLang="he-IL" sz="36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Calibri" panose="020F0502020204030204" pitchFamily="34" charset="0"/>
              </a:rPr>
            </a:br>
            <a:r>
              <a:rPr lang="LID4096" altLang="he-IL" sz="36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Calibri" panose="020F0502020204030204" pitchFamily="34" charset="0"/>
              </a:rPr>
              <a:t>"כן</a:t>
            </a:r>
            <a:r>
              <a:rPr lang="he-IL" altLang="he-IL" sz="36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Calibri" panose="020F0502020204030204" pitchFamily="34" charset="0"/>
              </a:rPr>
              <a:t>",</a:t>
            </a:r>
            <a:r>
              <a:rPr lang="LID4096" altLang="he-IL" sz="36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Calibri" panose="020F0502020204030204" pitchFamily="34" charset="0"/>
              </a:rPr>
              <a:t> משיב הסבא "אני מסיע את הנכדים שלי </a:t>
            </a:r>
            <a:br>
              <a:rPr lang="LID4096" altLang="he-IL" sz="36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Calibri" panose="020F0502020204030204" pitchFamily="34" charset="0"/>
              </a:rPr>
            </a:br>
            <a:r>
              <a:rPr lang="LID4096" altLang="he-IL" sz="36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Calibri" panose="020F0502020204030204" pitchFamily="34" charset="0"/>
              </a:rPr>
              <a:t>והם </a:t>
            </a:r>
            <a:r>
              <a:rPr lang="LID4096" altLang="he-IL" sz="3600" b="1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Calibri" panose="020F0502020204030204" pitchFamily="34" charset="0"/>
              </a:rPr>
              <a:t>מרוצים</a:t>
            </a:r>
            <a:r>
              <a:rPr lang="LID4096" altLang="he-IL" sz="36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Calibri" panose="020F0502020204030204" pitchFamily="34" charset="0"/>
              </a:rPr>
              <a:t>".</a:t>
            </a:r>
            <a:endParaRPr lang="he-IL" altLang="he-IL" sz="3600" dirty="0">
              <a:solidFill>
                <a:schemeClr val="accent1">
                  <a:lumMod val="7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  <a:sym typeface="Calibri" panose="020F0502020204030204" pitchFamily="34" charset="0"/>
            </a:endParaRPr>
          </a:p>
          <a:p>
            <a:pPr algn="r" rtl="1">
              <a:spcBef>
                <a:spcPts val="600"/>
              </a:spcBef>
              <a:defRPr/>
            </a:pPr>
            <a:endParaRPr lang="he-IL" altLang="he-IL" sz="3600" dirty="0">
              <a:solidFill>
                <a:schemeClr val="accent1">
                  <a:lumMod val="7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  <a:sym typeface="Calibri" panose="020F0502020204030204" pitchFamily="34" charset="0"/>
            </a:endParaRPr>
          </a:p>
        </p:txBody>
      </p:sp>
      <p:sp>
        <p:nvSpPr>
          <p:cNvPr id="24580" name="Google Shape;157;p18">
            <a:extLst>
              <a:ext uri="{FF2B5EF4-FFF2-40B4-BE49-F238E27FC236}">
                <a16:creationId xmlns:a16="http://schemas.microsoft.com/office/drawing/2014/main" id="{9ACD4DD3-EA10-4063-B161-E1E674C9D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913" y="3684588"/>
            <a:ext cx="1976437" cy="638175"/>
          </a:xfrm>
          <a:prstGeom prst="rightArrow">
            <a:avLst>
              <a:gd name="adj1" fmla="val 50000"/>
              <a:gd name="adj2" fmla="val 50011"/>
            </a:avLst>
          </a:prstGeom>
          <a:solidFill>
            <a:schemeClr val="accent1"/>
          </a:solidFill>
          <a:ln w="25400">
            <a:solidFill>
              <a:srgbClr val="395E89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rtl="1"/>
            <a:r>
              <a:rPr lang="LID4096" altLang="he-IL" sz="24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שם עצם</a:t>
            </a:r>
            <a:endParaRPr lang="he-IL" altLang="he-IL"/>
          </a:p>
        </p:txBody>
      </p:sp>
      <p:sp>
        <p:nvSpPr>
          <p:cNvPr id="24581" name="Google Shape;159;p18">
            <a:extLst>
              <a:ext uri="{FF2B5EF4-FFF2-40B4-BE49-F238E27FC236}">
                <a16:creationId xmlns:a16="http://schemas.microsoft.com/office/drawing/2014/main" id="{2B4459FB-6E21-48C5-9993-D63D6D0F3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9775" y="4927600"/>
            <a:ext cx="1976438" cy="588963"/>
          </a:xfrm>
          <a:prstGeom prst="rightArrow">
            <a:avLst>
              <a:gd name="adj1" fmla="val 50000"/>
              <a:gd name="adj2" fmla="val 49933"/>
            </a:avLst>
          </a:prstGeom>
          <a:solidFill>
            <a:schemeClr val="accent1"/>
          </a:solidFill>
          <a:ln w="25400">
            <a:solidFill>
              <a:srgbClr val="395E89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rtl="1"/>
            <a:r>
              <a:rPr lang="LID4096" altLang="he-IL" sz="24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פועל</a:t>
            </a:r>
            <a:endParaRPr lang="he-IL" altLang="he-I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הלשון בשירות ההומור (1) [מצב תאימות]" id="{ED51EF27-18A7-49F3-9C6C-1C07F209598E}" vid="{AD520AB0-604C-4DE5-B625-ADF3B587BD15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20945</TotalTime>
  <Words>1975</Words>
  <Application>Microsoft Office PowerPoint</Application>
  <PresentationFormat>מותאם אישית</PresentationFormat>
  <Paragraphs>292</Paragraphs>
  <Slides>42</Slides>
  <Notes>38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42</vt:i4>
      </vt:variant>
    </vt:vector>
  </HeadingPairs>
  <TitlesOfParts>
    <vt:vector size="47" baseType="lpstr">
      <vt:lpstr>Noto Sans Symbols</vt:lpstr>
      <vt:lpstr>Varela Round</vt:lpstr>
      <vt:lpstr>Calibri</vt:lpstr>
      <vt:lpstr>Arial</vt:lpstr>
      <vt:lpstr>ערכת נושא Office</vt:lpstr>
      <vt:lpstr>מערכת שיעורים למגזר החרדי</vt:lpstr>
      <vt:lpstr>הלשון בשירות ההומור</vt:lpstr>
      <vt:lpstr>מצגת של PowerPoint‏</vt:lpstr>
      <vt:lpstr>מצגת של PowerPoint‏</vt:lpstr>
      <vt:lpstr>מה נלמד היום? </vt:lpstr>
      <vt:lpstr>הגדרה של הומור</vt:lpstr>
      <vt:lpstr>חוקרים ומחייכים</vt:lpstr>
      <vt:lpstr>מצגת של PowerPoint‏</vt:lpstr>
      <vt:lpstr>מהי "התחבולה" הלשונית?  </vt:lpstr>
      <vt:lpstr>מהי "התחבולה" הלשונית?  </vt:lpstr>
      <vt:lpstr>מצגת של PowerPoint‏</vt:lpstr>
      <vt:lpstr>מצגת של PowerPoint‏</vt:lpstr>
      <vt:lpstr>מצגת של PowerPoint‏</vt:lpstr>
      <vt:lpstr>מהי "התחבולה" הלשונית?  </vt:lpstr>
      <vt:lpstr>מצגת של PowerPoint‏</vt:lpstr>
      <vt:lpstr>מהי "התחבולה" הלשונית ?</vt:lpstr>
      <vt:lpstr>רגע מסכמים</vt:lpstr>
      <vt:lpstr>מצגת של PowerPoint‏</vt:lpstr>
      <vt:lpstr>מצגת של PowerPoint‏</vt:lpstr>
      <vt:lpstr>מהי "התחבולה" הלשונית?</vt:lpstr>
      <vt:lpstr>מצגת של PowerPoint‏</vt:lpstr>
      <vt:lpstr>מהי "התחבולה" הלשונית?  </vt:lpstr>
      <vt:lpstr>מהי "התחבולה" הלשונית ?</vt:lpstr>
      <vt:lpstr>  משלים – משלים, חטיבה - חטיבה:   המילים נכתבות זהה, וגם נשמעות אותו הדבר.  הומונימיה –  (הומו= שווה, נימיה= שם) המילים נראות זהות לחלוטין, אך מקורן בשני יסודות לשוניים שונים זה מזה.  ולכן המשמעות שונה.    </vt:lpstr>
      <vt:lpstr>מצגת של PowerPoint‏</vt:lpstr>
      <vt:lpstr>מצגת של PowerPoint‏</vt:lpstr>
      <vt:lpstr>   קופים                כופים המילים נכתבות שונה, אבל נשמעות אותו הדבר.  הומופוניה = (הומו- שווה, פון - צליל )  צליל שווה הכתיב והמשמעות שונים.  </vt:lpstr>
      <vt:lpstr>מצגת של PowerPoint‏</vt:lpstr>
      <vt:lpstr> זֵרִים זָרִים- מילים שנכתבות אותו הדבר אבל נשמעות שונה.  הומוגרפיה – (הומו = שווה, גרפיה= כתיבה)  שתי מילים שנכתבות אותו הדבר, אבל נהגות שונה.  </vt:lpstr>
      <vt:lpstr>סיכום ביניים - השפה בשימוש ההומור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 מרכזים את המאפיינים הלשוניים שיצרו  את ההומור</vt:lpstr>
      <vt:lpstr>מצגת של PowerPoint‏</vt:lpstr>
      <vt:lpstr>לדברי החוקרים, 15 דקות של צחוק על בסיס יומי טובות מאוד לבריאות.  </vt:lpstr>
      <vt:lpstr>משימה לבית</vt:lpstr>
      <vt:lpstr>מצגת של PowerPoint‏</vt:lpstr>
      <vt:lpstr>עכשיו כשמבינים כמה טוב  ההומור  לבריאות ...   מאחלת לכם שתמשיכו לחייך </vt:lpstr>
      <vt:lpstr>השימוש ביצירות במהלך שידור זה נעשה לפי סעיף 27א לחוק זכות יוצרים, תשס"ח-2007.  אם הינך בעל הזכויות באחת היצירות, באפשרותך לבקש מאיתנו לחדול מהשימוש ביצירה,  זאת באמצעות פנייה לדוא"ל rights@education.gov.il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יהודית יוסף</dc:creator>
  <cp:lastModifiedBy>נעמה כהן-לוז</cp:lastModifiedBy>
  <cp:revision>127</cp:revision>
  <dcterms:modified xsi:type="dcterms:W3CDTF">2020-08-30T02:14:30Z</dcterms:modified>
</cp:coreProperties>
</file>