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503" r:id="rId2"/>
    <p:sldId id="268" r:id="rId3"/>
    <p:sldId id="269" r:id="rId4"/>
    <p:sldId id="307" r:id="rId5"/>
    <p:sldId id="504" r:id="rId6"/>
    <p:sldId id="505" r:id="rId7"/>
    <p:sldId id="506" r:id="rId8"/>
    <p:sldId id="304" r:id="rId9"/>
    <p:sldId id="299" r:id="rId10"/>
    <p:sldId id="507" r:id="rId11"/>
    <p:sldId id="288" r:id="rId12"/>
    <p:sldId id="300" r:id="rId13"/>
    <p:sldId id="271" r:id="rId14"/>
    <p:sldId id="290" r:id="rId15"/>
    <p:sldId id="301" r:id="rId16"/>
    <p:sldId id="291" r:id="rId17"/>
    <p:sldId id="508" r:id="rId18"/>
    <p:sldId id="298" r:id="rId19"/>
    <p:sldId id="292" r:id="rId20"/>
    <p:sldId id="502" r:id="rId2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24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4285E3"/>
    <a:srgbClr val="EBEBEB"/>
    <a:srgbClr val="F2F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4"/>
    <p:restoredTop sz="82771" autoAdjust="0"/>
  </p:normalViewPr>
  <p:slideViewPr>
    <p:cSldViewPr snapToGrid="0" snapToObjects="1" showGuides="1">
      <p:cViewPr>
        <p:scale>
          <a:sx n="54" d="100"/>
          <a:sy n="54" d="100"/>
        </p:scale>
        <p:origin x="-1464" y="-228"/>
      </p:cViewPr>
      <p:guideLst>
        <p:guide orient="horz" pos="2024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9" d="100"/>
          <a:sy n="99" d="100"/>
        </p:scale>
        <p:origin x="306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B0428-3D81-B14A-B943-4C2208D448E3}" type="datetimeFigureOut">
              <a:rPr lang="x-none" smtClean="0"/>
              <a:pPr/>
              <a:t>15/07/2020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965BA-DA3B-EB42-8F73-FDBE27A0A657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7569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6" name="Google Shape;2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r"/>
            <a:fld id="{00000000-1234-1234-1234-123412341234}" type="slidenum">
              <a:rPr lang="x-none">
                <a:solidFill>
                  <a:prstClr val="black"/>
                </a:solidFill>
              </a:rPr>
              <a:pPr algn="r"/>
              <a:t>1</a:t>
            </a:fld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2592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האם</a:t>
            </a:r>
            <a:r>
              <a:rPr lang="he-IL" b="1" baseline="0" dirty="0"/>
              <a:t> אתם שמים לב לדברים מעניינים בטבלה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/>
              <a:t>ברשימת המחוברים – </a:t>
            </a:r>
            <a:r>
              <a:rPr lang="he-IL" b="1" baseline="0" dirty="0" err="1"/>
              <a:t>המחוברים</a:t>
            </a:r>
            <a:r>
              <a:rPr lang="he-IL" b="1" baseline="0" dirty="0"/>
              <a:t> הראשונים הם מספרים עוקבים מ-0 ועד המספר שהוא חצי מהסכום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/>
              <a:t>המחוברים השניים הם מספרים עוקבים בסדר יורד, החל מהסכום ועד המספר שהוא חצי מהסכום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/>
              <a:t>המכפלה- המספרים מסודרים מהקטן לגדול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4743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e-IL" dirty="0"/>
              <a:t>בשקף</a:t>
            </a:r>
            <a:r>
              <a:rPr lang="he-IL" baseline="0" dirty="0"/>
              <a:t> יש </a:t>
            </a:r>
            <a:r>
              <a:rPr lang="he-IL" baseline="0" dirty="0" err="1"/>
              <a:t>שלו'ה</a:t>
            </a:r>
            <a:r>
              <a:rPr lang="he-IL" baseline="0" dirty="0"/>
              <a:t> זוגות של מכפלות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he-IL" baseline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e-IL" baseline="0" dirty="0"/>
              <a:t>האם אתם מוצאים מה מאפיין כל זוג?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he-IL" baseline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e-IL" baseline="0" dirty="0"/>
              <a:t>נכון מאד – בכל זוג סכום הגורמים שווה זה לזה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he-IL" baseline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e-IL" baseline="0" dirty="0"/>
              <a:t>תוכלו לשער, עבור כל זוג, מי מבין שתי המכפלות היא הגדולה ביותר?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he-IL" baseline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e-IL" baseline="0" dirty="0"/>
              <a:t>בואו נבדוק.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he-IL" baseline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e-IL" baseline="0" dirty="0"/>
              <a:t>האם לדעתכם יש כלל שנוכל להיעזר בו כדי להחליט עבור כל זוג, מי תהיה המכפלה הגדולה יותר?</a:t>
            </a: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70443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e-IL" dirty="0"/>
              <a:t>בואו ננסה</a:t>
            </a:r>
            <a:r>
              <a:rPr lang="he-IL" baseline="0" dirty="0"/>
              <a:t> מקרים נוספים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e-IL" dirty="0"/>
              <a:t>בשקף</a:t>
            </a:r>
            <a:r>
              <a:rPr lang="he-IL" baseline="0" dirty="0"/>
              <a:t> יש שלשוה זוגות של מכפלות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he-IL" baseline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e-IL" baseline="0" dirty="0"/>
              <a:t>גם הפעם, בכל זוג סכום הגורמים שווה זה לזה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he-IL" baseline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e-IL" baseline="0" dirty="0"/>
              <a:t>תוכלו לשער, עבור כל זוג, מי מבין שתי המכפלות היא הגדולה ביותר?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he-IL" baseline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e-IL" baseline="0" dirty="0"/>
              <a:t>בואו נבדוק.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he-IL" baseline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e-IL" baseline="0" dirty="0"/>
              <a:t>האם לדעתכם יש כלל שנוכל להיעזר בו כדי להחליט עבור כל זוג, מי תהיה המכפלה הגדולה יותר?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he-IL" baseline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e-IL" baseline="0" dirty="0"/>
              <a:t>ככל שההפרש בין שני הגורמים קטן יותר, כך המכפלה תהיה גדולה יותר</a:t>
            </a:r>
            <a:endParaRPr lang="en-US" dirty="0"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97044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e-IL" dirty="0"/>
              <a:t>שני המחוברים, שההפרש ביניהם הוא הקטן ביותר הם 7 ו-7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he-IL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e-IL" dirty="0"/>
              <a:t>ואם אתם לא משוכנעים – בואו הבדוק את האפשרויות השונות</a:t>
            </a:r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20061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e-IL" dirty="0"/>
              <a:t>מאילו</a:t>
            </a:r>
            <a:r>
              <a:rPr lang="he-IL" baseline="0" dirty="0"/>
              <a:t> שני מספרים כדאי להתחיל? מה דעתכם?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he-IL" baseline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e-IL" baseline="0" dirty="0"/>
              <a:t>כדאי להתחיל משני המספרים שההפרש ביניהם הוא הקטן ביותר</a:t>
            </a:r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1086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e-IL" dirty="0"/>
              <a:t>מאילו</a:t>
            </a:r>
            <a:r>
              <a:rPr lang="he-IL" baseline="0" dirty="0"/>
              <a:t> שני מספרים כדאי להתחיל? מה דעתכם?</a:t>
            </a:r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lang="he-IL" baseline="0" dirty="0"/>
          </a:p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he-IL" baseline="0" dirty="0"/>
              <a:t>במקרה הזה, כדאי להתחיל משני המספרים שההפרש ביניהם הוא הגדול ביותר</a:t>
            </a:r>
            <a:endParaRPr lang="en-US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1086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b="0" dirty="0"/>
          </a:p>
          <a:p>
            <a:pPr marL="158750" lvl="0" indent="0" algn="r" rtl="1">
              <a:buNone/>
            </a:pPr>
            <a:endParaRPr lang="he-IL" b="0" dirty="0"/>
          </a:p>
          <a:p>
            <a:pPr marL="285750" lvl="0" indent="-285750" algn="r" rtl="1">
              <a:buFont typeface="Arial" panose="020B0604020202020204" pitchFamily="34" charset="0"/>
              <a:buChar char="•"/>
            </a:pPr>
            <a:r>
              <a:rPr lang="he-IL" b="1" dirty="0"/>
              <a:t>פתרון התרגול: </a:t>
            </a:r>
            <a:r>
              <a:rPr lang="he-IL" dirty="0"/>
              <a:t>לאחר שהתלמידים תרגלו באופן עצמאי, יש להראות את הפתרון ולדון בו. ניתן להראות טעויות נפוצות ולהסביר כיצד יש לפתור אותן.</a:t>
            </a:r>
            <a:endParaRPr lang="he-IL" b="1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24959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he-IL" b="0" dirty="0"/>
          </a:p>
          <a:p>
            <a:pPr marL="158750" lvl="0" indent="0" algn="r" rtl="1">
              <a:buNone/>
            </a:pPr>
            <a:endParaRPr lang="he-IL" b="0" dirty="0"/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33280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397470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משך השקף: עד 15 דקות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  <a:p>
            <a:pPr marL="158750" indent="0" algn="r" rtl="1">
              <a:buNone/>
            </a:pPr>
            <a:r>
              <a:rPr lang="he-IL" dirty="0"/>
              <a:t>בשלב זה הסבירו לתלמידים את התרגול והיפרדו מהם. עם יציאת התלמידים לתרגול הסופי יסתיים שלב הצילום שלכם כמורים.</a:t>
            </a:r>
          </a:p>
          <a:p>
            <a:pPr lvl="0" algn="r" rtl="1"/>
            <a:endParaRPr lang="he-IL" dirty="0"/>
          </a:p>
          <a:p>
            <a:pPr marL="158750" lvl="0" indent="0" algn="r" rtl="1">
              <a:buNone/>
            </a:pPr>
            <a:r>
              <a:rPr lang="he-IL" b="1" dirty="0"/>
              <a:t>דגשים</a:t>
            </a:r>
            <a:r>
              <a:rPr lang="he-IL" dirty="0"/>
              <a:t>:</a:t>
            </a:r>
          </a:p>
          <a:p>
            <a:pPr marL="158750" lvl="0" indent="0" algn="r" rtl="1">
              <a:buNone/>
            </a:pPr>
            <a:r>
              <a:rPr lang="he-IL" dirty="0"/>
              <a:t>*התרגול יכול להתבצע במרחב הביתי תוך שימוש במשאבים מגוונים הנמצאים בבית, כגון כלי </a:t>
            </a:r>
            <a:r>
              <a:rPr lang="he-IL" dirty="0" smtClean="0"/>
              <a:t>כתיבה</a:t>
            </a:r>
          </a:p>
          <a:p>
            <a:pPr marL="158750" lvl="0" indent="0" algn="r" rtl="1">
              <a:buNone/>
            </a:pPr>
            <a:r>
              <a:rPr lang="he-IL" dirty="0" smtClean="0"/>
              <a:t>*הקפידו </a:t>
            </a:r>
            <a:r>
              <a:rPr lang="he-IL" dirty="0"/>
              <a:t>לתת לתלמידים הנחיות מדויקות לביצוע התרגול ברמת התוכן וברמה הטכנית, וכן</a:t>
            </a:r>
            <a:r>
              <a:rPr lang="he-IL" baseline="0" dirty="0"/>
              <a:t> </a:t>
            </a:r>
            <a:r>
              <a:rPr lang="he-IL" dirty="0"/>
              <a:t>זמנים מדויקים לתרגול. </a:t>
            </a:r>
          </a:p>
          <a:p>
            <a:pPr marL="158750" lvl="0" indent="0" algn="r" rtl="1">
              <a:buNone/>
            </a:pPr>
            <a:r>
              <a:rPr lang="he-IL" dirty="0"/>
              <a:t>*ניתן להטמיע בתוך המצגת צילומי מסך ולהסביר בעל פה מה נדרש מהם לבצע.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19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0583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1200" b="1" dirty="0"/>
              <a:t>משך השקף: 2 דקות</a:t>
            </a:r>
          </a:p>
          <a:p>
            <a:pPr marL="158750" indent="0" algn="r" rtl="1">
              <a:buNone/>
            </a:pPr>
            <a:endParaRPr lang="he-IL" sz="1200" dirty="0">
              <a:solidFill>
                <a:schemeClr val="tx1"/>
              </a:solidFill>
            </a:endParaRPr>
          </a:p>
          <a:p>
            <a:pPr marL="158750" indent="0" algn="r" rtl="1">
              <a:buNone/>
            </a:pPr>
            <a:r>
              <a:rPr lang="he-IL" sz="1200" dirty="0">
                <a:solidFill>
                  <a:schemeClr val="tx1"/>
                </a:solidFill>
              </a:rPr>
              <a:t>הציגו את עצמכם ואת מהלך השיעור:</a:t>
            </a:r>
          </a:p>
          <a:p>
            <a:pPr marL="158750" indent="0" algn="r" rtl="1">
              <a:buNone/>
            </a:pPr>
            <a:endParaRPr lang="he-IL" sz="1200" dirty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he-IL" sz="1200" dirty="0">
                <a:solidFill>
                  <a:schemeClr val="tx1"/>
                </a:solidFill>
              </a:rPr>
              <a:t>מוזמנים לפנות בצורה אישית לתלמידים:</a:t>
            </a:r>
            <a:r>
              <a:rPr lang="he-IL" sz="1200" dirty="0"/>
              <a:t/>
            </a:r>
            <a:br>
              <a:rPr lang="he-IL" sz="1200" dirty="0"/>
            </a:br>
            <a:r>
              <a:rPr lang="he-IL" sz="1200" dirty="0">
                <a:solidFill>
                  <a:schemeClr val="accent1">
                    <a:lumMod val="75000"/>
                  </a:schemeClr>
                </a:solidFill>
              </a:rPr>
              <a:t>דוגמה לטקסט שייאמר בעל פה: "שלום, שמי___. אני מורה ל____ ממקום בארץ____. מה שלומכם? אני שמח/ה שהצטרפתם אליי", </a:t>
            </a:r>
            <a:r>
              <a:rPr lang="he-IL" sz="1200" dirty="0" err="1">
                <a:solidFill>
                  <a:schemeClr val="accent1">
                    <a:lumMod val="75000"/>
                  </a:schemeClr>
                </a:solidFill>
              </a:rPr>
              <a:t>וכו</a:t>
            </a:r>
            <a:r>
              <a:rPr lang="he-IL" sz="1200" dirty="0">
                <a:solidFill>
                  <a:schemeClr val="accent1">
                    <a:lumMod val="75000"/>
                  </a:schemeClr>
                </a:solidFill>
              </a:rPr>
              <a:t>'.</a:t>
            </a:r>
          </a:p>
          <a:p>
            <a:pPr marL="158750" indent="0" algn="r" rtl="1" fontAlgn="base">
              <a:buNone/>
            </a:pPr>
            <a:endParaRPr lang="he-IL" sz="1200" dirty="0">
              <a:solidFill>
                <a:schemeClr val="tx1"/>
              </a:solidFill>
            </a:endParaRPr>
          </a:p>
          <a:p>
            <a:pPr marL="158750" indent="0" algn="r" rtl="1" fontAlgn="base">
              <a:buNone/>
            </a:pPr>
            <a:r>
              <a:rPr lang="he-IL" sz="1200" dirty="0">
                <a:solidFill>
                  <a:schemeClr val="tx1"/>
                </a:solidFill>
              </a:rPr>
              <a:t>נושא השיעור ומה מטרתו:</a:t>
            </a:r>
            <a:br>
              <a:rPr lang="he-IL" sz="1200" dirty="0">
                <a:solidFill>
                  <a:schemeClr val="tx1"/>
                </a:solidFill>
              </a:rPr>
            </a:br>
            <a:r>
              <a:rPr lang="he-IL" sz="1200" dirty="0">
                <a:solidFill>
                  <a:schemeClr val="accent1">
                    <a:lumMod val="75000"/>
                  </a:schemeClr>
                </a:solidFill>
              </a:rPr>
              <a:t>דוגמה לטקסט שייאמר בעל פה: "בשיעור הזה נלמד על_________. הצטרפו אליי ויהיה לנו </a:t>
            </a:r>
            <a:r>
              <a:rPr lang="he-IL" sz="1200" dirty="0" smtClean="0">
                <a:solidFill>
                  <a:schemeClr val="accent1">
                    <a:lumMod val="75000"/>
                  </a:schemeClr>
                </a:solidFill>
              </a:rPr>
              <a:t>נחמד. </a:t>
            </a:r>
            <a:r>
              <a:rPr lang="he-IL" sz="1200" dirty="0">
                <a:solidFill>
                  <a:schemeClr val="accent1">
                    <a:lumMod val="75000"/>
                  </a:schemeClr>
                </a:solidFill>
              </a:rPr>
              <a:t>מוכנים? מתחילים!"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sz="1200" b="1" dirty="0"/>
          </a:p>
          <a:p>
            <a:pPr marL="133350" lvl="0" algn="r" rtl="1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he-IL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נתחיל ב…. </a:t>
            </a: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(שלב פתיח השיעור)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he-IL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נמשיך בלגלות</a:t>
            </a: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(שלב הלימוד / הקניה - כתבו כאן שאלה מסקרנת שתיתן מענה על מטרת השיעור) 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he-IL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נתנסה ב… </a:t>
            </a: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(שלב התרגול / התנסות)</a:t>
            </a:r>
            <a:r>
              <a:rPr lang="he-IL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 </a:t>
            </a:r>
          </a:p>
          <a:p>
            <a:pPr marL="133350" lvl="0" algn="r" rt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</a:pPr>
            <a:r>
              <a:rPr lang="he-IL" sz="1200" b="1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נסכם  </a:t>
            </a: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(שלב סיכום השיעור)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143340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5" name="Google Shape;23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x-none"/>
              <a:t>כתבו את המלל בהתאם ואת הציוד הדרוש.</a:t>
            </a:r>
            <a:endParaRPr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x-none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316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e-IL" dirty="0"/>
              <a:t>למחוק</a:t>
            </a:r>
            <a:r>
              <a:rPr lang="he-IL" baseline="0" dirty="0"/>
              <a:t> שקופית זו אם אין בה צורך.</a:t>
            </a:r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he-IL" sz="1200" b="1" dirty="0"/>
          </a:p>
          <a:p>
            <a:pPr marL="15875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he-IL" sz="1200" b="1" dirty="0"/>
              <a:t>משך השקף: דקה</a:t>
            </a:r>
          </a:p>
          <a:p>
            <a:pPr marL="158750" indent="0" algn="r" rtl="1">
              <a:buNone/>
            </a:pPr>
            <a:endParaRPr lang="he-IL" sz="1200" dirty="0"/>
          </a:p>
          <a:p>
            <a:pPr marL="158750" indent="0" algn="r" rtl="1">
              <a:buNone/>
            </a:pPr>
            <a:r>
              <a:rPr lang="he-IL" sz="1200" dirty="0"/>
              <a:t>בשקף זה ודאו שכולם הצטיידו בעזרים הנדרשים (מומלץ שעזרים אלו יהיו גם אצלכם עבור הדגמה).</a:t>
            </a:r>
          </a:p>
          <a:p>
            <a:pPr marL="158750" indent="0" algn="r" rtl="1">
              <a:buNone/>
            </a:pPr>
            <a:r>
              <a:rPr lang="he-IL" sz="1200" dirty="0">
                <a:solidFill>
                  <a:srgbClr val="FF0000"/>
                </a:solidFill>
              </a:rPr>
              <a:t>מחקו את המיותר או הוסיפו במידת הצורך (הקפידו על זכויות היוצרים).</a:t>
            </a:r>
          </a:p>
          <a:p>
            <a:pPr marL="158750" indent="0" algn="r" rtl="1">
              <a:buNone/>
            </a:pPr>
            <a:endParaRPr lang="he-IL" sz="1200" dirty="0">
              <a:solidFill>
                <a:srgbClr val="FF0000"/>
              </a:solidFill>
            </a:endParaRPr>
          </a:p>
          <a:p>
            <a:pPr marL="158750" indent="0" algn="r" rtl="1">
              <a:buNone/>
            </a:pPr>
            <a:r>
              <a:rPr lang="he-IL" sz="1200" dirty="0">
                <a:solidFill>
                  <a:srgbClr val="FF0000"/>
                </a:solidFill>
              </a:rPr>
              <a:t>זה הזמן להציג את </a:t>
            </a:r>
            <a:r>
              <a:rPr lang="he-IL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כללי ההתנהגות בשיעור: בקשו מהלומדים </a:t>
            </a:r>
            <a:r>
              <a:rPr lang="he-IL" sz="12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להרחיק </a:t>
            </a:r>
            <a:r>
              <a:rPr lang="he-IL" sz="12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אמצעים מסיחים, להתיישב בחדר שקט, להניח כוס מים לידם, ובעיקר להתמקד במפגש.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9300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משך השקף: עד 2 דקות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מי יוצא דופן </a:t>
            </a:r>
            <a:r>
              <a:rPr lang="he-IL" b="1" dirty="0" err="1"/>
              <a:t>ומדוע?הריבוע</a:t>
            </a:r>
            <a:r>
              <a:rPr lang="he-IL" b="1" baseline="0" dirty="0"/>
              <a:t> הימני מכיוון ששטחו 25 </a:t>
            </a:r>
            <a:r>
              <a:rPr lang="he-IL" b="1" baseline="0" dirty="0" err="1"/>
              <a:t>יח"ר</a:t>
            </a:r>
            <a:r>
              <a:rPr lang="he-IL" b="1" baseline="0" dirty="0"/>
              <a:t> ושטחם של השניים האחרים 16 </a:t>
            </a:r>
            <a:r>
              <a:rPr lang="he-IL" b="1" baseline="0" dirty="0" err="1"/>
              <a:t>יח"ר</a:t>
            </a:r>
            <a:endParaRPr lang="he-IL" b="1" baseline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>
                <a:solidFill>
                  <a:srgbClr val="FF0000"/>
                </a:solidFill>
              </a:rPr>
              <a:t>המלבן האמצעי </a:t>
            </a:r>
            <a:r>
              <a:rPr lang="he-IL" b="1" baseline="0" dirty="0" err="1">
                <a:solidFill>
                  <a:srgbClr val="FF0000"/>
                </a:solidFill>
              </a:rPr>
              <a:t>מכייון</a:t>
            </a:r>
            <a:r>
              <a:rPr lang="he-IL" b="1" baseline="0" dirty="0">
                <a:solidFill>
                  <a:srgbClr val="FF0000"/>
                </a:solidFill>
              </a:rPr>
              <a:t> שהוא לא ריבוע ושני האחרים כן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>
                <a:solidFill>
                  <a:srgbClr val="FF0000"/>
                </a:solidFill>
              </a:rPr>
              <a:t>הריבוע השמאלי מכיוון שהיקפו 16 יחידות אורך והיקפם של שני האחרים הוא </a:t>
            </a:r>
            <a:r>
              <a:rPr lang="he-IL" b="1" baseline="0">
                <a:solidFill>
                  <a:srgbClr val="FF0000"/>
                </a:solidFill>
              </a:rPr>
              <a:t>20 יחידות אורך.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7512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משך השקף: עד 2 דקות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מי יוצא דופן </a:t>
            </a:r>
            <a:r>
              <a:rPr lang="he-IL" b="1" dirty="0" err="1"/>
              <a:t>ומדוע?הריבוע</a:t>
            </a:r>
            <a:r>
              <a:rPr lang="he-IL" b="1" baseline="0" dirty="0"/>
              <a:t> הימני מכיוון ששטחו 25 </a:t>
            </a:r>
            <a:r>
              <a:rPr lang="he-IL" b="1" baseline="0" dirty="0" err="1"/>
              <a:t>יח"ר</a:t>
            </a:r>
            <a:r>
              <a:rPr lang="he-IL" b="1" baseline="0" dirty="0"/>
              <a:t> ושטחם של השניים האחרים 16 </a:t>
            </a:r>
            <a:r>
              <a:rPr lang="he-IL" b="1" baseline="0" dirty="0" err="1"/>
              <a:t>יח"ר</a:t>
            </a:r>
            <a:endParaRPr lang="he-IL" b="1" baseline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>
                <a:solidFill>
                  <a:srgbClr val="FF0000"/>
                </a:solidFill>
              </a:rPr>
              <a:t>המלבן האמצעי </a:t>
            </a:r>
            <a:r>
              <a:rPr lang="he-IL" b="1" baseline="0" dirty="0" err="1">
                <a:solidFill>
                  <a:srgbClr val="FF0000"/>
                </a:solidFill>
              </a:rPr>
              <a:t>מכייון</a:t>
            </a:r>
            <a:r>
              <a:rPr lang="he-IL" b="1" baseline="0" dirty="0">
                <a:solidFill>
                  <a:srgbClr val="FF0000"/>
                </a:solidFill>
              </a:rPr>
              <a:t> שהוא לא ריבוע ושני האחרים כן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>
                <a:solidFill>
                  <a:srgbClr val="FF0000"/>
                </a:solidFill>
              </a:rPr>
              <a:t>הריבוע השמאלי מכיוון שהיקפו 16 יחידות אורך והיקפם של שני האחרים הוא 20 יחידות אורך.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2745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משך השקף: עד 2 דקות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מי יוצא דופן </a:t>
            </a:r>
            <a:r>
              <a:rPr lang="he-IL" b="1" dirty="0" err="1"/>
              <a:t>ומדוע?הריבוע</a:t>
            </a:r>
            <a:r>
              <a:rPr lang="he-IL" b="1" baseline="0" dirty="0"/>
              <a:t> הימני מכיוון ששטחו 25 </a:t>
            </a:r>
            <a:r>
              <a:rPr lang="he-IL" b="1" baseline="0" dirty="0" err="1"/>
              <a:t>יח"ר</a:t>
            </a:r>
            <a:r>
              <a:rPr lang="he-IL" b="1" baseline="0" dirty="0"/>
              <a:t> ושטחם של השניים האחרים 16 </a:t>
            </a:r>
            <a:r>
              <a:rPr lang="he-IL" b="1" baseline="0" dirty="0" err="1"/>
              <a:t>יח"ר</a:t>
            </a:r>
            <a:endParaRPr lang="he-IL" b="1" baseline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>
                <a:solidFill>
                  <a:srgbClr val="FF0000"/>
                </a:solidFill>
              </a:rPr>
              <a:t>המלבן האמצעי </a:t>
            </a:r>
            <a:r>
              <a:rPr lang="he-IL" b="1" baseline="0" dirty="0" err="1">
                <a:solidFill>
                  <a:srgbClr val="FF0000"/>
                </a:solidFill>
              </a:rPr>
              <a:t>מכייון</a:t>
            </a:r>
            <a:r>
              <a:rPr lang="he-IL" b="1" baseline="0" dirty="0">
                <a:solidFill>
                  <a:srgbClr val="FF0000"/>
                </a:solidFill>
              </a:rPr>
              <a:t> שהוא לא ריבוע ושני האחרים כן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>
                <a:solidFill>
                  <a:srgbClr val="FF0000"/>
                </a:solidFill>
              </a:rPr>
              <a:t>הריבוע השמאלי מכיוון שהיקפו 16 יחידות אורך והיקפם של שני האחרים הוא 20 יחידות אורך.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6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51257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משך השקף: עד 2 דקות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מי יוצא דופן </a:t>
            </a:r>
            <a:r>
              <a:rPr lang="he-IL" b="1" dirty="0" err="1"/>
              <a:t>ומדוע?הריבוע</a:t>
            </a:r>
            <a:r>
              <a:rPr lang="he-IL" b="1" baseline="0" dirty="0"/>
              <a:t> הימני מכיוון ששטחו 25 </a:t>
            </a:r>
            <a:r>
              <a:rPr lang="he-IL" b="1" baseline="0" dirty="0" err="1"/>
              <a:t>יח"ר</a:t>
            </a:r>
            <a:r>
              <a:rPr lang="he-IL" b="1" baseline="0" dirty="0"/>
              <a:t> ושטחם של השניים האחרים 16 </a:t>
            </a:r>
            <a:r>
              <a:rPr lang="he-IL" b="1" baseline="0" dirty="0" err="1"/>
              <a:t>יח"ר</a:t>
            </a:r>
            <a:endParaRPr lang="he-IL" b="1" baseline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>
                <a:solidFill>
                  <a:srgbClr val="FF0000"/>
                </a:solidFill>
              </a:rPr>
              <a:t>המלבן האמצעי </a:t>
            </a:r>
            <a:r>
              <a:rPr lang="he-IL" b="1" baseline="0" dirty="0" err="1">
                <a:solidFill>
                  <a:srgbClr val="FF0000"/>
                </a:solidFill>
              </a:rPr>
              <a:t>מכייון</a:t>
            </a:r>
            <a:r>
              <a:rPr lang="he-IL" b="1" baseline="0" dirty="0">
                <a:solidFill>
                  <a:srgbClr val="FF0000"/>
                </a:solidFill>
              </a:rPr>
              <a:t> שהוא לא ריבוע ושני האחרים כן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>
                <a:solidFill>
                  <a:srgbClr val="FF0000"/>
                </a:solidFill>
              </a:rPr>
              <a:t>הריבוע השמאלי מכיוון שהיקפו 16 יחידות אורך והיקפם של שני האחרים הוא 20 יחידות אורך. 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7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90924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משך השקף: עד 2 דקות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1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dirty="0"/>
              <a:t>לכל</a:t>
            </a:r>
            <a:r>
              <a:rPr lang="he-IL" b="0" baseline="0" dirty="0"/>
              <a:t> אחת מהשאלות יש אינסוף תשובות, אולם בשיעור שלנו היום, נסתפק במחוברים שהם מספרים טבעיים או 0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0" baseline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endParaRPr lang="he-IL" b="0" baseline="0" dirty="0"/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0" baseline="0" dirty="0"/>
              <a:t>חשבו את המכפלה של כל זוג  מספרים</a:t>
            </a:r>
            <a:endParaRPr lang="he-IL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8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10463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/>
              <a:t>האם</a:t>
            </a:r>
            <a:r>
              <a:rPr lang="he-IL" b="1" baseline="0" dirty="0"/>
              <a:t> אתם שמים לב לדברים מעניינים בטבלה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/>
              <a:t>ברשימת המחוברים – </a:t>
            </a:r>
            <a:r>
              <a:rPr lang="he-IL" b="1" baseline="0" dirty="0" err="1"/>
              <a:t>המחוברים</a:t>
            </a:r>
            <a:r>
              <a:rPr lang="he-IL" b="1" baseline="0" dirty="0"/>
              <a:t> הראשונים הם מספרים עוקבים מ-0 ועד המספר שהוא חצי מהסכום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/>
              <a:t>המחוברים השניים הם מספרים עוקבים בסדר יורד, החל מהסכום ועד המספר שהוא חצי מהסכום</a:t>
            </a:r>
          </a:p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baseline="0" dirty="0"/>
              <a:t>המכפלה- המספרים מסודרים מהקטן לגדול</a:t>
            </a:r>
            <a:endParaRPr lang="he-IL" b="1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965BA-DA3B-EB42-8F73-FDBE27A0A657}" type="slidenum">
              <a:rPr lang="x-none" smtClean="0"/>
              <a:pPr/>
              <a:t>9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85185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2E4A538-4F3E-F64C-9A27-B17595D3EC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7172820-2592-F844-962E-B7622499629C}"/>
              </a:ext>
            </a:extLst>
          </p:cNvPr>
          <p:cNvSpPr/>
          <p:nvPr userDrawn="1"/>
        </p:nvSpPr>
        <p:spPr>
          <a:xfrm>
            <a:off x="3337577" y="646574"/>
            <a:ext cx="5473303" cy="547330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7C06441-95B9-0742-ADAD-6775071AAF2F}"/>
              </a:ext>
            </a:extLst>
          </p:cNvPr>
          <p:cNvSpPr/>
          <p:nvPr userDrawn="1"/>
        </p:nvSpPr>
        <p:spPr>
          <a:xfrm>
            <a:off x="2953941" y="3446401"/>
            <a:ext cx="6284118" cy="123988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926655C-3CE5-C044-BE72-10DD68A23C96}"/>
              </a:ext>
            </a:extLst>
          </p:cNvPr>
          <p:cNvGrpSpPr/>
          <p:nvPr userDrawn="1"/>
        </p:nvGrpSpPr>
        <p:grpSpPr>
          <a:xfrm>
            <a:off x="9287641" y="5672000"/>
            <a:ext cx="3913243" cy="506326"/>
            <a:chOff x="358720" y="285496"/>
            <a:chExt cx="3913243" cy="506326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FB632D79-E751-0D4D-B6CD-4B8B1AD073D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32257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E763B464-1237-A348-9193-961771EAE3CA}"/>
                </a:ext>
              </a:extLst>
            </p:cNvPr>
            <p:cNvSpPr/>
            <p:nvPr userDrawn="1"/>
          </p:nvSpPr>
          <p:spPr>
            <a:xfrm rot="16200000">
              <a:off x="358720" y="28549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0DC01593-63DE-304C-8644-C1E7B54F6003}"/>
                </a:ext>
              </a:extLst>
            </p:cNvPr>
            <p:cNvSpPr/>
            <p:nvPr userDrawn="1"/>
          </p:nvSpPr>
          <p:spPr>
            <a:xfrm>
              <a:off x="781297" y="454909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39" name="Text Placeholder 3">
            <a:extLst>
              <a:ext uri="{FF2B5EF4-FFF2-40B4-BE49-F238E27FC236}">
                <a16:creationId xmlns:a16="http://schemas.microsoft.com/office/drawing/2014/main" xmlns="" id="{F8511632-504F-D34E-99DD-590976B81E4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9674" y="1776004"/>
            <a:ext cx="4552652" cy="22022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lnSpc>
                <a:spcPts val="5000"/>
              </a:lnSpc>
              <a:buNone/>
              <a:defRPr sz="60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</a:t>
            </a:r>
          </a:p>
          <a:p>
            <a:pPr lvl="0"/>
            <a:r>
              <a:rPr lang="he-IL" dirty="0"/>
              <a:t>יתחיל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xmlns="" id="{38D758A6-ADAA-3C4B-BE73-77E62B36AA06}"/>
              </a:ext>
            </a:extLst>
          </p:cNvPr>
          <p:cNvCxnSpPr>
            <a:cxnSpLocks/>
          </p:cNvCxnSpPr>
          <p:nvPr userDrawn="1"/>
        </p:nvCxnSpPr>
        <p:spPr>
          <a:xfrm>
            <a:off x="2377053" y="6178326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E21BCB78-6EA9-EA49-A148-510318E93A2D}"/>
              </a:ext>
            </a:extLst>
          </p:cNvPr>
          <p:cNvGrpSpPr/>
          <p:nvPr userDrawn="1"/>
        </p:nvGrpSpPr>
        <p:grpSpPr>
          <a:xfrm rot="10800000">
            <a:off x="11482153" y="140248"/>
            <a:ext cx="602703" cy="577326"/>
            <a:chOff x="781297" y="5586292"/>
            <a:chExt cx="602703" cy="577326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535DAE40-5EC9-C549-9045-80058A5F7020}"/>
                </a:ext>
              </a:extLst>
            </p:cNvPr>
            <p:cNvSpPr/>
            <p:nvPr userDrawn="1"/>
          </p:nvSpPr>
          <p:spPr>
            <a:xfrm rot="16200000">
              <a:off x="781297" y="5657292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D506E076-5D5A-C74C-B372-7A4154F417C5}"/>
                </a:ext>
              </a:extLst>
            </p:cNvPr>
            <p:cNvSpPr/>
            <p:nvPr userDrawn="1"/>
          </p:nvSpPr>
          <p:spPr>
            <a:xfrm>
              <a:off x="1216502" y="558629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A245E28D-F02E-8440-8D16-26A1C54AA2EE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20">
            <a:extLst>
              <a:ext uri="{FF2B5EF4-FFF2-40B4-BE49-F238E27FC236}">
                <a16:creationId xmlns:a16="http://schemas.microsoft.com/office/drawing/2014/main" xmlns="" id="{F8425CF9-C181-8048-9710-1776C265DFA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64756" y="3704674"/>
            <a:ext cx="4662487" cy="81951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buNone/>
              <a:defRPr sz="5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בשעה 09:00</a:t>
            </a:r>
            <a:endParaRPr lang="x-none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C11C2775-6CE2-CB46-B1F6-A1DA25636EF9}"/>
              </a:ext>
            </a:extLst>
          </p:cNvPr>
          <p:cNvGrpSpPr/>
          <p:nvPr userDrawn="1"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xmlns="" id="{999DAA0B-945E-B649-96B6-F1B28A931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97C9FCFD-707E-4746-B11A-AD11D0F6597A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3462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סיכ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מה למדנו היום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10FCD1C-9BFA-FD42-804A-9E5198CD89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5139" b="30975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4C86F48E-655F-694F-BDCD-C6E0758A8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סיכום</a:t>
            </a:r>
            <a:endParaRPr lang="x-none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751472D-38D8-CC45-AB7A-D96BB6EFB903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119157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שימה באופ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990948" y="1541766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6E2EBC84-43F8-574B-B641-E38F11E343AF}"/>
              </a:ext>
            </a:extLst>
          </p:cNvPr>
          <p:cNvGrpSpPr/>
          <p:nvPr userDrawn="1"/>
        </p:nvGrpSpPr>
        <p:grpSpPr>
          <a:xfrm>
            <a:off x="-2381248" y="158428"/>
            <a:ext cx="14545456" cy="6541144"/>
            <a:chOff x="-2455150" y="146499"/>
            <a:chExt cx="14545456" cy="654114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B5DB5F7D-0835-C146-BC9D-B30515AA8B6A}"/>
                </a:ext>
              </a:extLst>
            </p:cNvPr>
            <p:cNvSpPr/>
            <p:nvPr userDrawn="1"/>
          </p:nvSpPr>
          <p:spPr>
            <a:xfrm>
              <a:off x="11517522" y="146499"/>
              <a:ext cx="503306" cy="5033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C0EA71EF-79A8-3646-BBDE-A1B8320FAEF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455150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4FFAC583-20CC-AD46-AF43-64CD61DC3D58}"/>
                </a:ext>
              </a:extLst>
            </p:cNvPr>
            <p:cNvGrpSpPr/>
            <p:nvPr userDrawn="1"/>
          </p:nvGrpSpPr>
          <p:grpSpPr>
            <a:xfrm rot="10800000">
              <a:off x="8177063" y="6181317"/>
              <a:ext cx="3913243" cy="506326"/>
              <a:chOff x="358720" y="6187719"/>
              <a:chExt cx="3913243" cy="506326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xmlns="" id="{7FFC6B5D-55D1-324B-B8E3-F96F62F3AA1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865046" y="6434480"/>
                <a:ext cx="3406917" cy="12802"/>
              </a:xfrm>
              <a:prstGeom prst="line">
                <a:avLst/>
              </a:prstGeom>
              <a:ln w="38100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F8AA9893-4A9A-FB4F-BC48-9141DC495FE4}"/>
                  </a:ext>
                </a:extLst>
              </p:cNvPr>
              <p:cNvSpPr/>
              <p:nvPr userDrawn="1"/>
            </p:nvSpPr>
            <p:spPr>
              <a:xfrm rot="16200000">
                <a:off x="358720" y="6187719"/>
                <a:ext cx="506326" cy="506326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5BBF761E-B3AD-8C4C-B469-DEC8A7F1D9C4}"/>
                  </a:ext>
                </a:extLst>
              </p:cNvPr>
              <p:cNvSpPr/>
              <p:nvPr userDrawn="1"/>
            </p:nvSpPr>
            <p:spPr>
              <a:xfrm>
                <a:off x="781297" y="6357132"/>
                <a:ext cx="167498" cy="167498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1" eaLnBrk="1" latinLnBrk="0" hangingPunct="1"/>
                <a:endParaRPr lang="x-none" dirty="0"/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80BB7CC1-E08E-854B-AAC6-1DE02C2A331A}"/>
                </a:ext>
              </a:extLst>
            </p:cNvPr>
            <p:cNvSpPr/>
            <p:nvPr userDrawn="1"/>
          </p:nvSpPr>
          <p:spPr>
            <a:xfrm>
              <a:off x="11646396" y="507951"/>
              <a:ext cx="245558" cy="24555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D6CED5B-1A65-7F4C-8656-A6983C5E17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6793" y="661710"/>
            <a:ext cx="10953750" cy="687492"/>
          </a:xfrm>
        </p:spPr>
        <p:txBody>
          <a:bodyPr>
            <a:noAutofit/>
          </a:bodyPr>
          <a:lstStyle>
            <a:lvl1pPr marL="0" indent="0">
              <a:buNone/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265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3B52AA-B68F-5F48-BD97-85E1AACA7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2026" y="457200"/>
            <a:ext cx="3932237" cy="1600200"/>
          </a:xfrm>
        </p:spPr>
        <p:txBody>
          <a:bodyPr anchor="b">
            <a:normAutofit/>
          </a:bodyPr>
          <a:lstStyle>
            <a:lvl1pPr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כותרת 3</a:t>
            </a:r>
            <a:endParaRPr lang="x-none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434C056-24D3-4D4F-B71D-0A6FFF91C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9183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x-none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80D92DD-D2C5-574D-9D42-6312801F9656}"/>
              </a:ext>
            </a:extLst>
          </p:cNvPr>
          <p:cNvGrpSpPr/>
          <p:nvPr userDrawn="1"/>
        </p:nvGrpSpPr>
        <p:grpSpPr>
          <a:xfrm>
            <a:off x="10820648" y="6288984"/>
            <a:ext cx="10328539" cy="167498"/>
            <a:chOff x="10668248" y="5893696"/>
            <a:chExt cx="10328539" cy="167498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0EEDDC44-041B-2548-896F-7D3F244033B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912C7192-3B93-954D-8551-A0AB54EA33AF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7AFCFFBE-CA3C-4545-A48D-BF28B4BE9510}"/>
              </a:ext>
            </a:extLst>
          </p:cNvPr>
          <p:cNvGrpSpPr/>
          <p:nvPr userDrawn="1"/>
        </p:nvGrpSpPr>
        <p:grpSpPr>
          <a:xfrm>
            <a:off x="358720" y="67014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CCCA527-9EA3-D945-B442-A5A2AE48F03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95CCE9C-95DF-E348-9022-889DF2969112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FC30387-F518-A84F-A9D6-7E7AEC6A166E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5" name="Text Placeholder 5">
            <a:extLst>
              <a:ext uri="{FF2B5EF4-FFF2-40B4-BE49-F238E27FC236}">
                <a16:creationId xmlns:a16="http://schemas.microsoft.com/office/drawing/2014/main" xmlns="" id="{80D7566E-F057-DA40-B83B-F46A0CA495C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2026" y="2208855"/>
            <a:ext cx="3932237" cy="3652195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8C0CA59-A86F-8145-9894-676CEF1F61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5847" t="70" b="-72"/>
          <a:stretch/>
        </p:blipFill>
        <p:spPr>
          <a:xfrm>
            <a:off x="11685672" y="0"/>
            <a:ext cx="5063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39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 עם טקסט תחת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1016000" y="772487"/>
            <a:ext cx="10256245" cy="4519533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sp>
        <p:nvSpPr>
          <p:cNvPr id="8" name="כותרת 1"/>
          <p:cNvSpPr>
            <a:spLocks noGrp="1"/>
          </p:cNvSpPr>
          <p:nvPr>
            <p:ph type="ctrTitle" hasCustomPrompt="1"/>
          </p:nvPr>
        </p:nvSpPr>
        <p:spPr>
          <a:xfrm>
            <a:off x="437568" y="5543538"/>
            <a:ext cx="11418770" cy="968519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8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2 תחתית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A71DC45-F5DE-3647-89D7-00EEC394272E}"/>
              </a:ext>
            </a:extLst>
          </p:cNvPr>
          <p:cNvGrpSpPr/>
          <p:nvPr userDrawn="1"/>
        </p:nvGrpSpPr>
        <p:grpSpPr>
          <a:xfrm>
            <a:off x="865046" y="356936"/>
            <a:ext cx="11022154" cy="506326"/>
            <a:chOff x="865046" y="356936"/>
            <a:chExt cx="11022154" cy="506326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0251AD8C-F052-0A4D-8544-F35BEF5411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FBD9106F-7FCF-814E-B547-22DB88E10AD6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B9B5FED-02E7-474D-B6B7-AF695B5A45B0}"/>
              </a:ext>
            </a:extLst>
          </p:cNvPr>
          <p:cNvSpPr/>
          <p:nvPr userDrawn="1"/>
        </p:nvSpPr>
        <p:spPr>
          <a:xfrm rot="10800000">
            <a:off x="11781523" y="489498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72258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שיעור הבא יתחי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7735FA8-E872-6D4B-B736-9D885CF8FF10}"/>
              </a:ext>
            </a:extLst>
          </p:cNvPr>
          <p:cNvSpPr/>
          <p:nvPr userDrawn="1"/>
        </p:nvSpPr>
        <p:spPr>
          <a:xfrm>
            <a:off x="1076345" y="1757556"/>
            <a:ext cx="10039311" cy="338386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3740DB9B-9ABC-1E4F-9E76-DE21BB134995}"/>
              </a:ext>
            </a:extLst>
          </p:cNvPr>
          <p:cNvCxnSpPr>
            <a:cxnSpLocks/>
          </p:cNvCxnSpPr>
          <p:nvPr userDrawn="1"/>
        </p:nvCxnSpPr>
        <p:spPr>
          <a:xfrm>
            <a:off x="865046" y="532257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AC0021A-4563-F644-839C-3313EE112D9E}"/>
              </a:ext>
            </a:extLst>
          </p:cNvPr>
          <p:cNvSpPr/>
          <p:nvPr userDrawn="1"/>
        </p:nvSpPr>
        <p:spPr>
          <a:xfrm rot="16200000">
            <a:off x="358720" y="285496"/>
            <a:ext cx="506326" cy="5063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984F002-0837-5347-8BEB-C54BD7228FB1}"/>
              </a:ext>
            </a:extLst>
          </p:cNvPr>
          <p:cNvSpPr/>
          <p:nvPr userDrawn="1"/>
        </p:nvSpPr>
        <p:spPr>
          <a:xfrm>
            <a:off x="781297" y="454909"/>
            <a:ext cx="167498" cy="1674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A27E2A2-BC31-804E-BB02-2D2086ECA9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37135" y="1657495"/>
            <a:ext cx="8517731" cy="3476060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ts val="8000"/>
              </a:lnSpc>
              <a:buNone/>
              <a:defRPr sz="7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he-IL" dirty="0"/>
              <a:t>השיעור הבא יתחיל בשעה 09:00</a:t>
            </a:r>
            <a:endParaRPr lang="x-non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0473E13-CEF0-6945-8210-1865616E9834}"/>
              </a:ext>
            </a:extLst>
          </p:cNvPr>
          <p:cNvCxnSpPr>
            <a:cxnSpLocks/>
          </p:cNvCxnSpPr>
          <p:nvPr userDrawn="1"/>
        </p:nvCxnSpPr>
        <p:spPr>
          <a:xfrm>
            <a:off x="792994" y="5506727"/>
            <a:ext cx="138588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5893CC5-0B99-AA48-8797-A1AE8B9BB25D}"/>
              </a:ext>
            </a:extLst>
          </p:cNvPr>
          <p:cNvSpPr/>
          <p:nvPr userDrawn="1"/>
        </p:nvSpPr>
        <p:spPr>
          <a:xfrm rot="10800000">
            <a:off x="10905576" y="2286221"/>
            <a:ext cx="420158" cy="42015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FFB79051-D1F8-DB4C-8CE2-B840C1367395}"/>
              </a:ext>
            </a:extLst>
          </p:cNvPr>
          <p:cNvCxnSpPr>
            <a:cxnSpLocks/>
          </p:cNvCxnSpPr>
          <p:nvPr userDrawn="1"/>
        </p:nvCxnSpPr>
        <p:spPr>
          <a:xfrm>
            <a:off x="408495" y="6252973"/>
            <a:ext cx="2815472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E418D07-B679-C54B-9CD1-5F261DF50C67}"/>
              </a:ext>
            </a:extLst>
          </p:cNvPr>
          <p:cNvCxnSpPr>
            <a:cxnSpLocks/>
          </p:cNvCxnSpPr>
          <p:nvPr userDrawn="1"/>
        </p:nvCxnSpPr>
        <p:spPr>
          <a:xfrm>
            <a:off x="-678730" y="6456415"/>
            <a:ext cx="3455367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8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19FF2F-AD99-8940-B3DB-80EE856E3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650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לחץ כדי לערוך סגנון כותרת 1 של תבנית בסיס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19D81D-1706-9941-B45F-F0F533FFFF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להוסיף סגנון טקסט של תבנית בסיס</a:t>
            </a:r>
            <a:endParaRPr lang="x-none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DB58097-F302-3649-B2E1-029008F6561C}"/>
              </a:ext>
            </a:extLst>
          </p:cNvPr>
          <p:cNvCxnSpPr>
            <a:cxnSpLocks/>
          </p:cNvCxnSpPr>
          <p:nvPr userDrawn="1"/>
        </p:nvCxnSpPr>
        <p:spPr>
          <a:xfrm>
            <a:off x="-874997" y="6429575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999AA46-1CB5-874E-9A29-A46F83C4265B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xmlns="" id="{53E848D2-E902-8E48-8E39-E234837A5A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5CECEF66-2D66-5B47-8C7C-C84EB3E17317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C83E5EA1-0D3D-AF48-B7D6-9CBBB2978A34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D1C499B5-5ABC-AD4E-8DEE-B3E41AD11667}"/>
              </a:ext>
            </a:extLst>
          </p:cNvPr>
          <p:cNvGrpSpPr/>
          <p:nvPr userDrawn="1"/>
        </p:nvGrpSpPr>
        <p:grpSpPr>
          <a:xfrm>
            <a:off x="7685986" y="6410721"/>
            <a:ext cx="4506014" cy="481337"/>
            <a:chOff x="5231876" y="2677211"/>
            <a:chExt cx="4506014" cy="48133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F7E6D63-6B3C-C547-8E28-4EDC165F5AD7}"/>
                </a:ext>
              </a:extLst>
            </p:cNvPr>
            <p:cNvSpPr/>
            <p:nvPr userDrawn="1"/>
          </p:nvSpPr>
          <p:spPr>
            <a:xfrm>
              <a:off x="5231876" y="2902420"/>
              <a:ext cx="4116884" cy="25612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EB5C1F07-896D-A04A-BB42-4C33B5448FED}"/>
                </a:ext>
              </a:extLst>
            </p:cNvPr>
            <p:cNvSpPr/>
            <p:nvPr userDrawn="1"/>
          </p:nvSpPr>
          <p:spPr>
            <a:xfrm>
              <a:off x="5937332" y="2677211"/>
              <a:ext cx="3800558" cy="22520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/>
            </a:p>
          </p:txBody>
        </p:sp>
      </p:grpSp>
    </p:spTree>
    <p:extLst>
      <p:ext uri="{BB962C8B-B14F-4D97-AF65-F5344CB8AC3E}">
        <p14:creationId xmlns:p14="http://schemas.microsoft.com/office/powerpoint/2010/main" val="12267943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תמ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של תמונה 2"/>
          <p:cNvSpPr>
            <a:spLocks noGrp="1"/>
          </p:cNvSpPr>
          <p:nvPr>
            <p:ph type="pic" idx="1" hasCustomPrompt="1"/>
          </p:nvPr>
        </p:nvSpPr>
        <p:spPr>
          <a:xfrm>
            <a:off x="721035" y="901758"/>
            <a:ext cx="10586646" cy="5681719"/>
          </a:xfrm>
          <a:prstGeom prst="rect">
            <a:avLst/>
          </a:prstGeom>
        </p:spPr>
        <p:txBody>
          <a:bodyPr/>
          <a:lstStyle>
            <a:lvl1pPr marL="0" marR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2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e-IL" dirty="0"/>
              <a:t>  לחץ כאן להוסיף תמונה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F11EE242-3A2B-9B46-87B2-AC191ECB6960}"/>
              </a:ext>
            </a:extLst>
          </p:cNvPr>
          <p:cNvGrpSpPr/>
          <p:nvPr userDrawn="1"/>
        </p:nvGrpSpPr>
        <p:grpSpPr>
          <a:xfrm>
            <a:off x="781297" y="356936"/>
            <a:ext cx="11105903" cy="506326"/>
            <a:chOff x="781297" y="356936"/>
            <a:chExt cx="11105903" cy="506326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xmlns="" id="{C0C7E103-ACCC-DA43-9E9D-6FB906FA4F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54E9F80F-CF67-664D-B4F4-0CA7DCACB628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1FEACB6-175B-044B-8C0D-3451E638ABE1}"/>
                </a:ext>
              </a:extLst>
            </p:cNvPr>
            <p:cNvSpPr/>
            <p:nvPr userDrawn="1"/>
          </p:nvSpPr>
          <p:spPr>
            <a:xfrm>
              <a:off x="781297" y="489498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FC3CB68-EE0C-7E46-A86B-DBBE43BD0866}"/>
              </a:ext>
            </a:extLst>
          </p:cNvPr>
          <p:cNvGrpSpPr/>
          <p:nvPr userDrawn="1"/>
        </p:nvGrpSpPr>
        <p:grpSpPr>
          <a:xfrm>
            <a:off x="-8156196" y="6042094"/>
            <a:ext cx="10328539" cy="167498"/>
            <a:chOff x="10668248" y="5893696"/>
            <a:chExt cx="10328539" cy="16749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28185FB-96F6-194C-96FC-5664DB14E1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51997" y="5977445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81E94E79-9670-0743-916C-74F7BDE1C276}"/>
                </a:ext>
              </a:extLst>
            </p:cNvPr>
            <p:cNvSpPr/>
            <p:nvPr userDrawn="1"/>
          </p:nvSpPr>
          <p:spPr>
            <a:xfrm>
              <a:off x="10668248" y="5893696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EAD82FA-6CD0-454D-9BDB-225121E5526F}"/>
              </a:ext>
            </a:extLst>
          </p:cNvPr>
          <p:cNvSpPr/>
          <p:nvPr userDrawn="1"/>
        </p:nvSpPr>
        <p:spPr>
          <a:xfrm rot="10800000">
            <a:off x="11513458" y="721339"/>
            <a:ext cx="235719" cy="2357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43333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b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3E25FC14-1447-894C-9B3F-3393E4457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700"/>
            <a:ext cx="12192000" cy="6858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B555B5A-6A6C-3E4C-ADAE-778B7D2D0359}"/>
              </a:ext>
            </a:extLst>
          </p:cNvPr>
          <p:cNvSpPr/>
          <p:nvPr/>
        </p:nvSpPr>
        <p:spPr>
          <a:xfrm>
            <a:off x="2090531" y="2902421"/>
            <a:ext cx="8636822" cy="12179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C9C108D-DF17-D94D-B478-B1D39585A5A5}"/>
              </a:ext>
            </a:extLst>
          </p:cNvPr>
          <p:cNvSpPr/>
          <p:nvPr/>
        </p:nvSpPr>
        <p:spPr>
          <a:xfrm>
            <a:off x="5098472" y="1831503"/>
            <a:ext cx="5884533" cy="10709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483E9F71-40EC-904A-998B-27EBBD81B7D8}"/>
              </a:ext>
            </a:extLst>
          </p:cNvPr>
          <p:cNvCxnSpPr>
            <a:cxnSpLocks/>
          </p:cNvCxnSpPr>
          <p:nvPr/>
        </p:nvCxnSpPr>
        <p:spPr>
          <a:xfrm>
            <a:off x="7156173" y="1639956"/>
            <a:ext cx="4005469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D1DA4F9E-AC5E-4E44-B0D3-AD506CC1F2FB}"/>
              </a:ext>
            </a:extLst>
          </p:cNvPr>
          <p:cNvSpPr/>
          <p:nvPr/>
        </p:nvSpPr>
        <p:spPr>
          <a:xfrm rot="16200000">
            <a:off x="10880058" y="2083803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F4CCDBE2-FBDE-6C46-8010-3BEB4D38025B}"/>
              </a:ext>
            </a:extLst>
          </p:cNvPr>
          <p:cNvCxnSpPr>
            <a:cxnSpLocks/>
          </p:cNvCxnSpPr>
          <p:nvPr/>
        </p:nvCxnSpPr>
        <p:spPr>
          <a:xfrm>
            <a:off x="2090531" y="4989650"/>
            <a:ext cx="683665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3722B399-0C27-314C-A9E5-A4C6E23B0F40}"/>
              </a:ext>
            </a:extLst>
          </p:cNvPr>
          <p:cNvGrpSpPr/>
          <p:nvPr/>
        </p:nvGrpSpPr>
        <p:grpSpPr>
          <a:xfrm>
            <a:off x="-110840" y="110839"/>
            <a:ext cx="1530097" cy="1525930"/>
            <a:chOff x="8374611" y="4283110"/>
            <a:chExt cx="2300578" cy="2294314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357199CA-CF9F-2040-A14F-9134F717DA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2938"/>
            <a:stretch/>
          </p:blipFill>
          <p:spPr>
            <a:xfrm>
              <a:off x="8873684" y="4283110"/>
              <a:ext cx="1227785" cy="1519621"/>
            </a:xfrm>
            <a:prstGeom prst="rect">
              <a:avLst/>
            </a:prstGeom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65A931FB-F43D-E449-8EC5-C53927BF0CA6}"/>
                </a:ext>
              </a:extLst>
            </p:cNvPr>
            <p:cNvSpPr/>
            <p:nvPr/>
          </p:nvSpPr>
          <p:spPr>
            <a:xfrm>
              <a:off x="8374611" y="5883287"/>
              <a:ext cx="2300578" cy="6941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מדינת ישראל</a:t>
              </a:r>
            </a:p>
            <a:p>
              <a:pPr algn="ctr"/>
              <a:r>
                <a:rPr lang="x-none" sz="1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משרד החינוך</a:t>
              </a: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A49B985-D8AE-614D-A6BB-C3608106238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332187" y="886221"/>
            <a:ext cx="9150178" cy="279169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804F8FB-60CB-9346-BDE4-934153C344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22638" y="3092183"/>
            <a:ext cx="8382413" cy="82441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r" rtl="1">
              <a:buFontTx/>
              <a:buNone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l" rtl="0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e-IL" dirty="0"/>
              <a:t>שיעור חשבון לכיתה א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B5EABBC-5AEA-FA4F-B36C-C38528E262D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22639" y="4469272"/>
            <a:ext cx="6704545" cy="4117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 rtl="1">
              <a:buNone/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he-IL" dirty="0"/>
              <a:t>נושא השיעור:</a:t>
            </a:r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202EF151-4A98-504F-9823-B535A37E95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222639" y="5115055"/>
            <a:ext cx="6704013" cy="385860"/>
          </a:xfrm>
          <a:prstGeom prst="rect">
            <a:avLst/>
          </a:prstGeom>
        </p:spPr>
        <p:txBody>
          <a:bodyPr/>
          <a:lstStyle>
            <a:lvl1pPr marL="0" indent="0" algn="r" rtl="1">
              <a:buNone/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he-IL" dirty="0"/>
              <a:t>שם המורה: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07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מה נלמד היו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6FAD2F-8484-6F41-A7DB-68F52EBF05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מה נלמד היום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40BC21-AC41-C940-AECD-AA7CACFED78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buClr>
                <a:schemeClr val="accent2"/>
              </a:buCl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F17BF2D-5C56-2347-98A3-34A4F9603254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xmlns="" id="{9AEDD64D-1669-CC4D-A40D-F4C1654A15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71EEFE9A-A5D8-E143-B1EA-0A48F46D9FBA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8E9E340-F138-444F-A3A8-C621C8A24CE1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D763B7A-9108-A148-9406-56F54986D02B}"/>
              </a:ext>
            </a:extLst>
          </p:cNvPr>
          <p:cNvGrpSpPr/>
          <p:nvPr userDrawn="1"/>
        </p:nvGrpSpPr>
        <p:grpSpPr>
          <a:xfrm rot="10800000">
            <a:off x="8177063" y="10623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CF173E8D-1DC7-EA46-A2CF-77F707D4A43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C61244C7-240F-A94A-B142-2E9C0513EF6E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D1914BA5-ACCC-6D44-863F-9400125B1812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1" eaLnBrk="1" latinLnBrk="0" hangingPunct="1"/>
              <a:endParaRPr lang="x-none" dirty="0"/>
            </a:p>
          </p:txBody>
        </p:sp>
      </p:grpSp>
    </p:spTree>
    <p:extLst>
      <p:ext uri="{BB962C8B-B14F-4D97-AF65-F5344CB8AC3E}">
        <p14:creationId xmlns:p14="http://schemas.microsoft.com/office/powerpoint/2010/main" val="264228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מה להביא לשיעור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מה להביא לשיעור?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41679"/>
            <a:ext cx="5157787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41679"/>
            <a:ext cx="5183188" cy="3684588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טקסט עם בולט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430CA40-3AE6-8C40-B628-3B8B63BD0A0E}"/>
              </a:ext>
            </a:extLst>
          </p:cNvPr>
          <p:cNvGrpSpPr/>
          <p:nvPr userDrawn="1"/>
        </p:nvGrpSpPr>
        <p:grpSpPr>
          <a:xfrm>
            <a:off x="902624" y="181572"/>
            <a:ext cx="11022154" cy="506326"/>
            <a:chOff x="865046" y="356936"/>
            <a:chExt cx="11022154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220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3D0ADF1-D847-284D-AE47-771521E2B2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12244" b="63870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35BD9B8B-E13B-EB49-B17F-97A61BE20F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F19C3E0-9540-994D-9F88-1AA758EA24E6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757313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933938" y="1825625"/>
            <a:ext cx="5085862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 lang="en-US" sz="2800" b="0" i="0" kern="120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ts val="316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67938" y="1825625"/>
            <a:ext cx="5085862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50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מצגת מלאה ב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D53EEE-2C1E-B542-8225-9153493AC8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dirty="0"/>
              <a:t>המשך תרגול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D2555F-AC29-CF40-A900-4B11F74D3B6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A3C51F2-91FC-CF4D-8D50-E0D4C4B121D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של תבנית בסיס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A3758F3-DA41-7043-A36A-300D6DD6B73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סגנון כותרת 3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B1B37A-1CA3-A240-A716-DD9A47540CB3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2"/>
              </a:buClr>
              <a:defRPr sz="2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עם בולט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של תבנית בסיס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430CA40-3AE6-8C40-B628-3B8B63BD0A0E}"/>
              </a:ext>
            </a:extLst>
          </p:cNvPr>
          <p:cNvGrpSpPr/>
          <p:nvPr userDrawn="1"/>
        </p:nvGrpSpPr>
        <p:grpSpPr>
          <a:xfrm>
            <a:off x="902624" y="181572"/>
            <a:ext cx="11022154" cy="506326"/>
            <a:chOff x="865046" y="356936"/>
            <a:chExt cx="11022154" cy="506326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xmlns="" id="{DB534642-3CB6-A445-AA80-E1A2A04DB3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573247"/>
              <a:ext cx="10244790" cy="38497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7F0647F-5897-294F-87FC-777F34105B01}"/>
                </a:ext>
              </a:extLst>
            </p:cNvPr>
            <p:cNvSpPr/>
            <p:nvPr userDrawn="1"/>
          </p:nvSpPr>
          <p:spPr>
            <a:xfrm rot="16200000">
              <a:off x="11380874" y="356936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BCB72AB-9511-E340-859E-BC49A5D471A5}"/>
              </a:ext>
            </a:extLst>
          </p:cNvPr>
          <p:cNvSpPr/>
          <p:nvPr userDrawn="1"/>
        </p:nvSpPr>
        <p:spPr>
          <a:xfrm rot="10800000">
            <a:off x="11819101" y="314134"/>
            <a:ext cx="211354" cy="2113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3225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פתרו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CC66965-9479-AB40-A1AD-3AFCE0BDB4B6}"/>
              </a:ext>
            </a:extLst>
          </p:cNvPr>
          <p:cNvSpPr/>
          <p:nvPr userDrawn="1"/>
        </p:nvSpPr>
        <p:spPr>
          <a:xfrm rot="16200000">
            <a:off x="8989719" y="249375"/>
            <a:ext cx="205896" cy="2058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x-none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פתרון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65046" y="1825625"/>
            <a:ext cx="5154754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60122" y="1825625"/>
            <a:ext cx="5093677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54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הקניית יד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6C84C288-45B9-0C4B-BC23-61FEF6C6178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EDECF7E4-AA12-DD4F-8FBA-6942B07B661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A824D68-292F-0740-864D-187885A36636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5CFF00F0-B1E8-5F4E-A07B-F1B92F9D38A6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1" name="Text Placeholder 5">
            <a:extLst>
              <a:ext uri="{FF2B5EF4-FFF2-40B4-BE49-F238E27FC236}">
                <a16:creationId xmlns:a16="http://schemas.microsoft.com/office/drawing/2014/main" xmlns="" id="{872B4A16-607D-6547-9FD5-D3C9EE1A52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71638" y="1928813"/>
            <a:ext cx="9572625" cy="38449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r>
              <a:rPr lang="he-IL" dirty="0"/>
              <a:t>לחץ להוסיף סגנון טקסט גדול של תבנית בסיס</a:t>
            </a:r>
            <a:endParaRPr lang="x-none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767E3700-96F7-8449-BFE9-3638DA8376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861" b="71253"/>
          <a:stretch/>
        </p:blipFill>
        <p:spPr>
          <a:xfrm>
            <a:off x="0" y="0"/>
            <a:ext cx="12192000" cy="1638096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xmlns="" id="{0A8A744E-77D6-CD40-B413-54A26D5A1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81590" y="663126"/>
            <a:ext cx="8280000" cy="720000"/>
          </a:xfrm>
          <a:solidFill>
            <a:schemeClr val="accent1"/>
          </a:solidFill>
        </p:spPr>
        <p:txBody>
          <a:bodyPr anchor="b"/>
          <a:lstStyle>
            <a:lvl1pPr>
              <a:defRPr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הקניית ידע</a:t>
            </a:r>
            <a:endParaRPr lang="x-none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6C05C46E-F358-4B4C-A5AF-C1EE892CDA45}"/>
              </a:ext>
            </a:extLst>
          </p:cNvPr>
          <p:cNvSpPr/>
          <p:nvPr userDrawn="1"/>
        </p:nvSpPr>
        <p:spPr>
          <a:xfrm rot="16200000">
            <a:off x="11332780" y="835199"/>
            <a:ext cx="176581" cy="17658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6749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תרגו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D02076BD-5D7C-FB4F-A698-C5362F42F443}"/>
              </a:ext>
            </a:extLst>
          </p:cNvPr>
          <p:cNvCxnSpPr>
            <a:cxnSpLocks/>
          </p:cNvCxnSpPr>
          <p:nvPr userDrawn="1"/>
        </p:nvCxnSpPr>
        <p:spPr>
          <a:xfrm>
            <a:off x="9092667" y="352323"/>
            <a:ext cx="3406917" cy="1280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F9495AA-1719-C54F-A2B2-87C6465A7079}"/>
              </a:ext>
            </a:extLst>
          </p:cNvPr>
          <p:cNvGrpSpPr/>
          <p:nvPr userDrawn="1"/>
        </p:nvGrpSpPr>
        <p:grpSpPr>
          <a:xfrm>
            <a:off x="358720" y="6187719"/>
            <a:ext cx="3913243" cy="506326"/>
            <a:chOff x="358720" y="6187719"/>
            <a:chExt cx="3913243" cy="506326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26F870BD-9FE5-E147-B1BA-F94A387BF3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65046" y="6434480"/>
              <a:ext cx="3406917" cy="12802"/>
            </a:xfrm>
            <a:prstGeom prst="line">
              <a:avLst/>
            </a:prstGeom>
            <a:ln w="3810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FF6BABF9-7B82-D145-A1D5-BD487BC4353D}"/>
                </a:ext>
              </a:extLst>
            </p:cNvPr>
            <p:cNvSpPr/>
            <p:nvPr userDrawn="1"/>
          </p:nvSpPr>
          <p:spPr>
            <a:xfrm rot="16200000">
              <a:off x="358720" y="6187719"/>
              <a:ext cx="506326" cy="50632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35F94E0-6697-AF4E-BBFD-30ABCB3C4440}"/>
                </a:ext>
              </a:extLst>
            </p:cNvPr>
            <p:cNvSpPr/>
            <p:nvPr userDrawn="1"/>
          </p:nvSpPr>
          <p:spPr>
            <a:xfrm>
              <a:off x="781297" y="6357132"/>
              <a:ext cx="167498" cy="1674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x-none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95C777-214E-CC4E-BBAB-5037EB3579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he-IL" sz="4400" dirty="0"/>
              <a:t>תרגול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E3919D3-6070-BF4F-BBCA-96749A9742C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</a:t>
            </a:r>
            <a:r>
              <a:rPr lang="en-US" dirty="0"/>
              <a:t/>
            </a:r>
            <a:br>
              <a:rPr lang="en-US" dirty="0"/>
            </a:br>
            <a:r>
              <a:rPr lang="he-IL" dirty="0"/>
              <a:t>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A2DAA31-6933-314B-860C-C516AAD6655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5754" y="1825625"/>
            <a:ext cx="5078046" cy="4351338"/>
          </a:xfrm>
        </p:spPr>
        <p:txBody>
          <a:bodyPr/>
          <a:lstStyle>
            <a:lvl1pPr marL="228600" marR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marL="228600" marR="0" lvl="0" indent="-228600" algn="r" defTabSz="9144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e-IL" dirty="0"/>
              <a:t>לחץ כדי לערוך סגנון טקסט של תבנית בסיס</a:t>
            </a:r>
            <a:endParaRPr lang="en-US" dirty="0"/>
          </a:p>
          <a:p>
            <a:pPr lvl="0"/>
            <a:endParaRPr lang="he-IL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57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E68C25B-25BC-3D44-BF1A-D4FCCE68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r" rtl="1">
              <a:spcBef>
                <a:spcPts val="800"/>
              </a:spcBef>
              <a:spcAft>
                <a:spcPts val="0"/>
              </a:spcAft>
            </a:pPr>
            <a:r>
              <a:rPr lang="he-IL" sz="4400" b="1">
                <a:solidFill>
                  <a:schemeClr val="dk1"/>
                </a:solidFill>
                <a:latin typeface="Alef"/>
                <a:ea typeface="Alef"/>
                <a:sym typeface="Alef"/>
              </a:rPr>
              <a:t>לפניכם מהלך השיעור הכולל (45 דקות סה"כ):</a:t>
            </a:r>
            <a:endParaRPr lang="he-IL" sz="4000" b="1" dirty="0">
              <a:solidFill>
                <a:schemeClr val="dk1"/>
              </a:solidFill>
              <a:latin typeface="Alef"/>
              <a:ea typeface="Alef"/>
              <a:sym typeface="Alef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74985F-A51E-924E-9310-276896888B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הצגת נושא השיעור ומה נעשה היום (דקה)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פעילות פתיחה (עד 2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חיבור לידע קודם (עד 2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שלב הלמידה (עד 20 דק')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הקניה 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תרגול 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פתרון התרגול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ניתן לחזור על הרצף פעם- פעמיים במסגרת ה- 20 דק'</a:t>
            </a:r>
          </a:p>
          <a:p>
            <a:pPr marL="800100" lvl="1" indent="-342900" algn="r" rtl="1"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סיכום וסוף צילום (עד 5 דק')</a:t>
            </a:r>
          </a:p>
          <a:p>
            <a:pPr marL="342900" lvl="0" indent="-342900" algn="r" rtl="1">
              <a:spcBef>
                <a:spcPts val="800"/>
              </a:spcBef>
              <a:spcAft>
                <a:spcPts val="0"/>
              </a:spcAft>
              <a:buFont typeface="+mj-lt"/>
              <a:buAutoNum type="arabicPeriod"/>
            </a:pPr>
            <a:r>
              <a:rPr lang="he-IL" sz="1200" dirty="0">
                <a:solidFill>
                  <a:schemeClr val="dk1"/>
                </a:solidFill>
                <a:latin typeface="Alef"/>
                <a:ea typeface="Alef"/>
                <a:sym typeface="Alef"/>
              </a:rPr>
              <a:t>משימה עצמאית בנושא השיעור (15 דק')</a:t>
            </a:r>
          </a:p>
        </p:txBody>
      </p:sp>
    </p:spTree>
    <p:extLst>
      <p:ext uri="{BB962C8B-B14F-4D97-AF65-F5344CB8AC3E}">
        <p14:creationId xmlns:p14="http://schemas.microsoft.com/office/powerpoint/2010/main" val="3140060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3" r:id="rId3"/>
    <p:sldLayoutId id="2147483666" r:id="rId4"/>
    <p:sldLayoutId id="2147483652" r:id="rId5"/>
    <p:sldLayoutId id="2147483667" r:id="rId6"/>
    <p:sldLayoutId id="2147483669" r:id="rId7"/>
    <p:sldLayoutId id="2147483670" r:id="rId8"/>
    <p:sldLayoutId id="2147483671" r:id="rId9"/>
    <p:sldLayoutId id="2147483668" r:id="rId10"/>
    <p:sldLayoutId id="2147483665" r:id="rId11"/>
    <p:sldLayoutId id="2147483657" r:id="rId12"/>
    <p:sldLayoutId id="2147483664" r:id="rId13"/>
    <p:sldLayoutId id="2147483661" r:id="rId14"/>
    <p:sldLayoutId id="2147483649" r:id="rId15"/>
    <p:sldLayoutId id="2147483663" r:id="rId16"/>
    <p:sldLayoutId id="2147483676" r:id="rId17"/>
  </p:sldLayoutIdLst>
  <p:txStyles>
    <p:titleStyle>
      <a:lvl1pPr algn="r" defTabSz="914400" rtl="1" eaLnBrk="1" latinLnBrk="0" hangingPunct="1">
        <a:lnSpc>
          <a:spcPct val="90000"/>
        </a:lnSpc>
        <a:spcBef>
          <a:spcPts val="800"/>
        </a:spcBef>
        <a:spcAft>
          <a:spcPts val="0"/>
        </a:spcAft>
        <a:buNone/>
        <a:defRPr sz="4400" b="0" i="0" kern="1200">
          <a:solidFill>
            <a:schemeClr val="tx1"/>
          </a:solidFill>
          <a:latin typeface="Calibri" panose="020F0502020204030204" pitchFamily="34" charset="0"/>
          <a:ea typeface="Open Sans" panose="020B0606030504020204" pitchFamily="34" charset="0"/>
          <a:cs typeface="Calibri" panose="020F0502020204030204" pitchFamily="34" charset="0"/>
        </a:defRPr>
      </a:lvl1pPr>
    </p:titleStyle>
    <p:bodyStyle>
      <a:lvl1pPr marL="0" indent="0" algn="r" defTabSz="914400" rtl="1" eaLnBrk="1" latinLnBrk="0" hangingPunct="1">
        <a:lnSpc>
          <a:spcPct val="90000"/>
        </a:lnSpc>
        <a:spcBef>
          <a:spcPts val="800"/>
        </a:spcBef>
        <a:spcAft>
          <a:spcPts val="0"/>
        </a:spcAft>
        <a:buFont typeface="+mj-lt"/>
        <a:buNone/>
        <a:defRPr sz="2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800100" indent="-342900" algn="r" defTabSz="914400" rtl="1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pos="7083" userDrawn="1">
          <p15:clr>
            <a:srgbClr val="F26B43"/>
          </p15:clr>
        </p15:guide>
        <p15:guide id="2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"/>
          <p:cNvSpPr txBox="1">
            <a:spLocks noGrp="1"/>
          </p:cNvSpPr>
          <p:nvPr>
            <p:ph type="body" sz="quarter" idx="15"/>
          </p:nvPr>
        </p:nvSpPr>
        <p:spPr>
          <a:xfrm>
            <a:off x="5501641" y="2115483"/>
            <a:ext cx="5090160" cy="634326"/>
          </a:xfrm>
          <a:solidFill>
            <a:srgbClr val="0033CC"/>
          </a:solidFill>
        </p:spPr>
        <p:txBody>
          <a:bodyPr/>
          <a:lstStyle/>
          <a:p>
            <a:pPr lvl="0" algn="ctr"/>
            <a:r>
              <a:rPr lang="he-IL" sz="3200" b="1" dirty="0"/>
              <a:t>מערכת שיעורים למגזר החרדי</a:t>
            </a:r>
          </a:p>
        </p:txBody>
      </p:sp>
      <p:sp>
        <p:nvSpPr>
          <p:cNvPr id="239" name="Google Shape;239;p5"/>
          <p:cNvSpPr txBox="1"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e-IL" dirty="0"/>
              <a:t>נושא </a:t>
            </a:r>
            <a:r>
              <a:rPr lang="he-IL" dirty="0" err="1"/>
              <a:t>השיעור:המכפלה</a:t>
            </a:r>
            <a:r>
              <a:rPr lang="he-IL" dirty="0"/>
              <a:t> הגדולה ביותר</a:t>
            </a:r>
            <a:endParaRPr lang="x-none" dirty="0"/>
          </a:p>
          <a:p>
            <a:pPr lvl="0"/>
            <a:endParaRPr lang="he-IL" dirty="0"/>
          </a:p>
        </p:txBody>
      </p:sp>
      <p:pic>
        <p:nvPicPr>
          <p:cNvPr id="241" name="Google Shape;2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05291">
            <a:off x="3733675" y="632278"/>
            <a:ext cx="658648" cy="22123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8;p5"/>
          <p:cNvSpPr txBox="1">
            <a:spLocks/>
          </p:cNvSpPr>
          <p:nvPr/>
        </p:nvSpPr>
        <p:spPr>
          <a:xfrm>
            <a:off x="2222638" y="3024451"/>
            <a:ext cx="8382413" cy="82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5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 dirty="0"/>
              <a:t>שיעור מתמטיקה לכיתה ג-ד</a:t>
            </a:r>
            <a:endParaRPr lang="x-none" dirty="0"/>
          </a:p>
        </p:txBody>
      </p:sp>
      <p:sp>
        <p:nvSpPr>
          <p:cNvPr id="5" name="מלבן 4"/>
          <p:cNvSpPr/>
          <p:nvPr/>
        </p:nvSpPr>
        <p:spPr>
          <a:xfrm>
            <a:off x="89038" y="0"/>
            <a:ext cx="1114922" cy="1738469"/>
          </a:xfrm>
          <a:prstGeom prst="rect">
            <a:avLst/>
          </a:prstGeom>
          <a:solidFill>
            <a:srgbClr val="156DC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FFFFFF"/>
              </a:solidFill>
            </a:endParaRP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4DCF53CF-1788-4690-BD6F-A044A3A6F8B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22639" y="5115054"/>
            <a:ext cx="6704013" cy="910991"/>
          </a:xfrm>
        </p:spPr>
        <p:txBody>
          <a:bodyPr>
            <a:normAutofit lnSpcReduction="10000"/>
          </a:bodyPr>
          <a:lstStyle/>
          <a:p>
            <a:r>
              <a:rPr lang="he-IL" dirty="0">
                <a:sym typeface="Calibri"/>
              </a:rPr>
              <a:t>עם המורה: מלכה בן יצחק</a:t>
            </a:r>
          </a:p>
          <a:p>
            <a:r>
              <a:rPr lang="he-IL" dirty="0">
                <a:sym typeface="Calibri"/>
              </a:rPr>
              <a:t>מצגת: רחלי גבאי</a:t>
            </a:r>
          </a:p>
        </p:txBody>
      </p:sp>
    </p:spTree>
    <p:extLst>
      <p:ext uri="{BB962C8B-B14F-4D97-AF65-F5344CB8AC3E}">
        <p14:creationId xmlns:p14="http://schemas.microsoft.com/office/powerpoint/2010/main" val="393349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3447C36-6132-374D-A58E-2AEC5E22D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3304" y="549747"/>
            <a:ext cx="5085862" cy="8434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e-IL" dirty="0"/>
              <a:t>מצאו שני מספרים שסכומם 16</a:t>
            </a:r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104413"/>
              </p:ext>
            </p:extLst>
          </p:nvPr>
        </p:nvGraphicFramePr>
        <p:xfrm>
          <a:off x="6483927" y="1393181"/>
          <a:ext cx="5424616" cy="52547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11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3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5475">
                <a:tc>
                  <a:txBody>
                    <a:bodyPr/>
                    <a:lstStyle/>
                    <a:p>
                      <a:pPr algn="r" rtl="1"/>
                      <a:r>
                        <a:rPr lang="he-IL" sz="2800" dirty="0"/>
                        <a:t>מכפלת</a:t>
                      </a:r>
                      <a:r>
                        <a:rPr lang="he-IL" sz="2800" baseline="0" dirty="0"/>
                        <a:t> המחוברים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800" dirty="0"/>
                        <a:t>המחוברים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0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0</a:t>
                      </a:r>
                      <a:r>
                        <a:rPr lang="en-US" sz="2800" baseline="0" dirty="0"/>
                        <a:t> + 16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15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1</a:t>
                      </a:r>
                      <a:r>
                        <a:rPr lang="en-US" sz="2800" baseline="0" dirty="0"/>
                        <a:t> + 15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28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2 + 14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3 + 13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4 + 12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5 + 11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6 + 10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7 + 9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8 + 8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9" name="Cloud Callout 3">
            <a:extLst>
              <a:ext uri="{FF2B5EF4-FFF2-40B4-BE49-F238E27FC236}">
                <a16:creationId xmlns:a16="http://schemas.microsoft.com/office/drawing/2014/main" xmlns="" id="{197E3283-B3E7-45D8-8EF2-600DC688F458}"/>
              </a:ext>
            </a:extLst>
          </p:cNvPr>
          <p:cNvSpPr/>
          <p:nvPr/>
        </p:nvSpPr>
        <p:spPr>
          <a:xfrm>
            <a:off x="1601442" y="-258490"/>
            <a:ext cx="4596247" cy="351084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000" b="1" dirty="0">
              <a:solidFill>
                <a:srgbClr val="FFFFFF"/>
              </a:solidFill>
            </a:endParaRPr>
          </a:p>
          <a:p>
            <a:pPr algn="ctr"/>
            <a:r>
              <a:rPr lang="he-IL" sz="2000" b="1" dirty="0">
                <a:solidFill>
                  <a:srgbClr val="FFFFFF"/>
                </a:solidFill>
              </a:rPr>
              <a:t>המחוברים הראשונים הם מספרים עוקבים מ-0 ועד המספר שהוא חצי מהסכום.</a:t>
            </a:r>
          </a:p>
          <a:p>
            <a:pPr algn="ctr"/>
            <a:r>
              <a:rPr lang="he-IL" sz="2000" b="1" dirty="0">
                <a:solidFill>
                  <a:srgbClr val="FFFFFF"/>
                </a:solidFill>
              </a:rPr>
              <a:t>המחוברים השניים הם מספרים עוקבים בסדר יורד </a:t>
            </a:r>
            <a:r>
              <a:rPr lang="he-IL" sz="2000" b="1" dirty="0" smtClean="0">
                <a:solidFill>
                  <a:srgbClr val="FFFFFF"/>
                </a:solidFill>
              </a:rPr>
              <a:t>החל </a:t>
            </a:r>
            <a:r>
              <a:rPr lang="he-IL" sz="2000" b="1" dirty="0">
                <a:solidFill>
                  <a:srgbClr val="FFFFFF"/>
                </a:solidFill>
              </a:rPr>
              <a:t>מהסכום ועד המספר שהוא חצי מהסכום</a:t>
            </a:r>
          </a:p>
        </p:txBody>
      </p:sp>
      <p:sp>
        <p:nvSpPr>
          <p:cNvPr id="10" name="Cloud Callout 3">
            <a:extLst>
              <a:ext uri="{FF2B5EF4-FFF2-40B4-BE49-F238E27FC236}">
                <a16:creationId xmlns:a16="http://schemas.microsoft.com/office/drawing/2014/main" xmlns="" id="{B0C054D8-5628-494C-B540-B65403F6B81C}"/>
              </a:ext>
            </a:extLst>
          </p:cNvPr>
          <p:cNvSpPr/>
          <p:nvPr/>
        </p:nvSpPr>
        <p:spPr>
          <a:xfrm flipH="1">
            <a:off x="324471" y="3605647"/>
            <a:ext cx="2553941" cy="23055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FFFFFF"/>
                </a:solidFill>
              </a:rPr>
              <a:t>המכפלות מסודרות מהקטן לגדול</a:t>
            </a:r>
          </a:p>
        </p:txBody>
      </p:sp>
    </p:spTree>
    <p:extLst>
      <p:ext uri="{BB962C8B-B14F-4D97-AF65-F5344CB8AC3E}">
        <p14:creationId xmlns:p14="http://schemas.microsoft.com/office/powerpoint/2010/main" val="1460939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עכשיו לומדים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1639" y="1928813"/>
            <a:ext cx="3876546" cy="3844925"/>
          </a:xfrm>
        </p:spPr>
        <p:txBody>
          <a:bodyPr/>
          <a:lstStyle/>
          <a:p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448" y="3126259"/>
            <a:ext cx="2169249" cy="21236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9 x 4</a:t>
            </a:r>
          </a:p>
          <a:p>
            <a:pPr algn="ctr"/>
            <a:endParaRPr lang="en-US" sz="4400" b="1" dirty="0">
              <a:solidFill>
                <a:schemeClr val="accent2"/>
              </a:solidFill>
            </a:endParaRPr>
          </a:p>
          <a:p>
            <a:pPr algn="ctr"/>
            <a:r>
              <a:rPr lang="en-US" sz="4400" b="1" dirty="0">
                <a:solidFill>
                  <a:schemeClr val="accent2"/>
                </a:solidFill>
              </a:rPr>
              <a:t>10 x 3</a:t>
            </a:r>
            <a:endParaRPr lang="he-IL" sz="44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53508" y="2673989"/>
            <a:ext cx="2169249" cy="21236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</a:rPr>
              <a:t>10 x 10</a:t>
            </a:r>
          </a:p>
          <a:p>
            <a:pPr algn="ctr"/>
            <a:endParaRPr lang="en-US" sz="4400" b="1" dirty="0">
              <a:solidFill>
                <a:schemeClr val="accent1"/>
              </a:solidFill>
            </a:endParaRPr>
          </a:p>
          <a:p>
            <a:pPr algn="ctr"/>
            <a:r>
              <a:rPr lang="en-US" sz="4400" b="1" dirty="0">
                <a:solidFill>
                  <a:schemeClr val="accent1"/>
                </a:solidFill>
              </a:rPr>
              <a:t>11 x 9</a:t>
            </a:r>
            <a:endParaRPr lang="he-IL" sz="4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41775" y="4498664"/>
            <a:ext cx="2169249" cy="21236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</a:rPr>
              <a:t>7 x 8</a:t>
            </a:r>
          </a:p>
          <a:p>
            <a:pPr algn="ctr"/>
            <a:endParaRPr lang="en-US" sz="4400" b="1" dirty="0">
              <a:solidFill>
                <a:srgbClr val="00B050"/>
              </a:solidFill>
            </a:endParaRPr>
          </a:p>
          <a:p>
            <a:pPr algn="ctr"/>
            <a:r>
              <a:rPr lang="en-US" sz="4400" b="1" dirty="0">
                <a:solidFill>
                  <a:srgbClr val="00B050"/>
                </a:solidFill>
              </a:rPr>
              <a:t>10 x 5</a:t>
            </a:r>
            <a:endParaRPr lang="he-IL" sz="4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9568" y="3163327"/>
            <a:ext cx="1317107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= 36</a:t>
            </a:r>
          </a:p>
          <a:p>
            <a:pPr algn="ctr"/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4277" y="4498664"/>
            <a:ext cx="1393638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= 30</a:t>
            </a:r>
          </a:p>
          <a:p>
            <a:pPr algn="ctr"/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87974" y="2679526"/>
            <a:ext cx="1553801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</a:rPr>
              <a:t>= 100</a:t>
            </a:r>
          </a:p>
          <a:p>
            <a:pPr algn="ctr"/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86734" y="3975926"/>
            <a:ext cx="1553801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</a:rPr>
              <a:t>= 99</a:t>
            </a:r>
          </a:p>
          <a:p>
            <a:pPr algn="ctr"/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4387" y="4498664"/>
            <a:ext cx="1175280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</a:rPr>
              <a:t>= 56</a:t>
            </a:r>
          </a:p>
          <a:p>
            <a:pPr algn="ctr"/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6310" y="5856302"/>
            <a:ext cx="1175280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</a:rPr>
              <a:t>= 50</a:t>
            </a:r>
          </a:p>
          <a:p>
            <a:pPr algn="ctr"/>
            <a:endParaRPr lang="en-US" sz="4400" b="1" dirty="0">
              <a:solidFill>
                <a:schemeClr val="accent2"/>
              </a:solidFill>
            </a:endParaRPr>
          </a:p>
        </p:txBody>
      </p:sp>
      <p:pic>
        <p:nvPicPr>
          <p:cNvPr id="2" name="003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3619" y="458735"/>
            <a:ext cx="2056039" cy="733321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xmlns="" id="{68926526-A355-4D26-82B6-C242E6301185}"/>
              </a:ext>
            </a:extLst>
          </p:cNvPr>
          <p:cNvSpPr txBox="1"/>
          <p:nvPr/>
        </p:nvSpPr>
        <p:spPr>
          <a:xfrm>
            <a:off x="4223243" y="1917738"/>
            <a:ext cx="528238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מה מאפיין כל זוג תרגילים?</a:t>
            </a:r>
          </a:p>
        </p:txBody>
      </p:sp>
    </p:spTree>
    <p:extLst>
      <p:ext uri="{BB962C8B-B14F-4D97-AF65-F5344CB8AC3E}">
        <p14:creationId xmlns:p14="http://schemas.microsoft.com/office/powerpoint/2010/main" val="28865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עכשיו לומדים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1639" y="1928813"/>
            <a:ext cx="3876546" cy="3844925"/>
          </a:xfrm>
        </p:spPr>
        <p:txBody>
          <a:bodyPr/>
          <a:lstStyle/>
          <a:p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448" y="3126259"/>
            <a:ext cx="2169249" cy="21236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6 x 6</a:t>
            </a:r>
          </a:p>
          <a:p>
            <a:pPr algn="ctr"/>
            <a:endParaRPr lang="en-US" sz="4400" b="1" dirty="0">
              <a:solidFill>
                <a:schemeClr val="accent2"/>
              </a:solidFill>
            </a:endParaRPr>
          </a:p>
          <a:p>
            <a:pPr algn="ctr"/>
            <a:r>
              <a:rPr lang="en-US" sz="4400" b="1" dirty="0">
                <a:solidFill>
                  <a:schemeClr val="accent2"/>
                </a:solidFill>
              </a:rPr>
              <a:t>9 x 3</a:t>
            </a:r>
            <a:endParaRPr lang="he-IL" sz="4400" b="1" dirty="0">
              <a:solidFill>
                <a:schemeClr val="accent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08758" y="2749889"/>
            <a:ext cx="2169249" cy="21236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</a:rPr>
              <a:t>10 x 20</a:t>
            </a:r>
          </a:p>
          <a:p>
            <a:pPr algn="ctr"/>
            <a:endParaRPr lang="en-US" sz="4400" b="1" dirty="0">
              <a:solidFill>
                <a:schemeClr val="accent1"/>
              </a:solidFill>
            </a:endParaRPr>
          </a:p>
          <a:p>
            <a:pPr algn="ctr"/>
            <a:r>
              <a:rPr lang="en-US" sz="4400" b="1" dirty="0">
                <a:solidFill>
                  <a:schemeClr val="accent1"/>
                </a:solidFill>
              </a:rPr>
              <a:t>18 x 2</a:t>
            </a:r>
            <a:endParaRPr lang="he-IL" sz="4400" b="1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72893" y="4498664"/>
            <a:ext cx="2338131" cy="21236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</a:rPr>
              <a:t>99 x 1</a:t>
            </a:r>
          </a:p>
          <a:p>
            <a:pPr algn="ctr"/>
            <a:endParaRPr lang="en-US" sz="4400" b="1" dirty="0">
              <a:solidFill>
                <a:srgbClr val="00B050"/>
              </a:solidFill>
            </a:endParaRPr>
          </a:p>
          <a:p>
            <a:pPr algn="ctr"/>
            <a:r>
              <a:rPr lang="en-US" sz="4400" b="1" dirty="0">
                <a:solidFill>
                  <a:srgbClr val="00B050"/>
                </a:solidFill>
              </a:rPr>
              <a:t>10 x 90</a:t>
            </a:r>
            <a:endParaRPr lang="he-IL" sz="44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09568" y="3163327"/>
            <a:ext cx="1317107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= 36</a:t>
            </a:r>
          </a:p>
          <a:p>
            <a:pPr algn="ctr"/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34277" y="4498664"/>
            <a:ext cx="1393638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= 27</a:t>
            </a:r>
          </a:p>
          <a:p>
            <a:pPr algn="ctr"/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17195" y="2749889"/>
            <a:ext cx="1553801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</a:rPr>
              <a:t>= 200</a:t>
            </a:r>
          </a:p>
          <a:p>
            <a:pPr algn="ctr"/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8695" y="4134725"/>
            <a:ext cx="1553801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1"/>
                </a:solidFill>
              </a:rPr>
              <a:t>= 36</a:t>
            </a:r>
          </a:p>
          <a:p>
            <a:pPr algn="ctr"/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4387" y="4498664"/>
            <a:ext cx="1175280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</a:rPr>
              <a:t>= 99</a:t>
            </a:r>
          </a:p>
          <a:p>
            <a:pPr algn="ctr"/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186309" y="5856302"/>
            <a:ext cx="1453755" cy="144655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</a:rPr>
              <a:t>= 900</a:t>
            </a:r>
          </a:p>
          <a:p>
            <a:pPr algn="ctr"/>
            <a:endParaRPr lang="en-US" sz="4400" b="1" dirty="0">
              <a:solidFill>
                <a:schemeClr val="accent2"/>
              </a:solidFill>
            </a:endParaRPr>
          </a:p>
        </p:txBody>
      </p:sp>
      <p:sp>
        <p:nvSpPr>
          <p:cNvPr id="17" name="תיבת טקסט 16">
            <a:extLst>
              <a:ext uri="{FF2B5EF4-FFF2-40B4-BE49-F238E27FC236}">
                <a16:creationId xmlns:a16="http://schemas.microsoft.com/office/drawing/2014/main" xmlns="" id="{CC6F2346-944C-4CFB-AEEF-5B5B7E973672}"/>
              </a:ext>
            </a:extLst>
          </p:cNvPr>
          <p:cNvSpPr txBox="1"/>
          <p:nvPr/>
        </p:nvSpPr>
        <p:spPr>
          <a:xfrm>
            <a:off x="4303296" y="1659459"/>
            <a:ext cx="7959105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2800" dirty="0"/>
              <a:t>נסו לשער, </a:t>
            </a:r>
          </a:p>
          <a:p>
            <a:pPr algn="r"/>
            <a:r>
              <a:rPr lang="he-IL" sz="2800" dirty="0"/>
              <a:t>עבור כל זוג, מי מבין שתי המכפלות</a:t>
            </a:r>
          </a:p>
          <a:p>
            <a:pPr algn="r"/>
            <a:r>
              <a:rPr lang="he-IL" sz="2800" dirty="0"/>
              <a:t> היא המכפלה הגדולה ביותר?</a:t>
            </a:r>
          </a:p>
        </p:txBody>
      </p:sp>
    </p:spTree>
    <p:extLst>
      <p:ext uri="{BB962C8B-B14F-4D97-AF65-F5344CB8AC3E}">
        <p14:creationId xmlns:p14="http://schemas.microsoft.com/office/powerpoint/2010/main" val="28865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E97AA63-1A63-0247-B9BE-332BC3D6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</a:t>
            </a:r>
            <a:endParaRPr lang="x-non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9FE29D6-6B9C-0845-A985-F3FBA0590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9654" y="1825625"/>
            <a:ext cx="4854146" cy="4351338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מבין זוגות המספרים שסכומם 14 – מי שני המחוברים שמכפלתם היא הגדולה ביותר?</a:t>
            </a:r>
            <a:br>
              <a:rPr lang="he-IL" dirty="0"/>
            </a:br>
            <a:endParaRPr lang="he-IL" dirty="0"/>
          </a:p>
          <a:p>
            <a:endParaRPr lang="x-non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1AB924-977B-C94D-87F0-9032B541A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84" y="262845"/>
            <a:ext cx="1047545" cy="550181"/>
          </a:xfrm>
          <a:prstGeom prst="rect">
            <a:avLst/>
          </a:prstGeom>
        </p:spPr>
      </p:pic>
      <p:graphicFrame>
        <p:nvGraphicFramePr>
          <p:cNvPr id="5" name="טבלה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1153429"/>
              </p:ext>
            </p:extLst>
          </p:nvPr>
        </p:nvGraphicFramePr>
        <p:xfrm>
          <a:off x="794368" y="1513523"/>
          <a:ext cx="5301632" cy="46634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549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466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מכפלת</a:t>
                      </a:r>
                      <a:r>
                        <a:rPr lang="he-IL" sz="2800" baseline="0" dirty="0"/>
                        <a:t> המחוברים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המחוברים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+mn-lt"/>
                        </a:rPr>
                        <a:t>0</a:t>
                      </a:r>
                      <a:endParaRPr lang="he-IL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+mn-lt"/>
                        </a:rPr>
                        <a:t>0</a:t>
                      </a:r>
                      <a:r>
                        <a:rPr lang="en-US" sz="2800" baseline="0" dirty="0">
                          <a:latin typeface="+mn-lt"/>
                        </a:rPr>
                        <a:t> + 14</a:t>
                      </a:r>
                      <a:endParaRPr lang="he-IL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+mn-lt"/>
                        </a:rPr>
                        <a:t>13</a:t>
                      </a:r>
                      <a:endParaRPr lang="he-IL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+mn-lt"/>
                        </a:rPr>
                        <a:t>1</a:t>
                      </a:r>
                      <a:r>
                        <a:rPr lang="en-US" sz="2800" baseline="0" dirty="0">
                          <a:latin typeface="+mn-lt"/>
                        </a:rPr>
                        <a:t> + 13</a:t>
                      </a:r>
                      <a:endParaRPr lang="he-IL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+mn-lt"/>
                        </a:rPr>
                        <a:t>24</a:t>
                      </a:r>
                      <a:endParaRPr lang="he-IL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+mn-lt"/>
                        </a:rPr>
                        <a:t>2 + 12</a:t>
                      </a:r>
                      <a:endParaRPr lang="he-IL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33</a:t>
                      </a:r>
                      <a:endParaRPr lang="he-IL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+mn-lt"/>
                        </a:rPr>
                        <a:t>3 + 11</a:t>
                      </a:r>
                      <a:endParaRPr lang="he-IL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40</a:t>
                      </a:r>
                      <a:endParaRPr lang="he-IL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+mn-lt"/>
                        </a:rPr>
                        <a:t>4 + 10</a:t>
                      </a:r>
                      <a:endParaRPr lang="he-IL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45</a:t>
                      </a:r>
                      <a:endParaRPr lang="he-IL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+mn-lt"/>
                        </a:rPr>
                        <a:t>5 + 9</a:t>
                      </a:r>
                      <a:endParaRPr lang="he-IL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48</a:t>
                      </a:r>
                      <a:endParaRPr lang="he-IL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+mn-lt"/>
                        </a:rPr>
                        <a:t>6 + 8</a:t>
                      </a:r>
                      <a:endParaRPr lang="he-IL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</a:rPr>
                        <a:t>49</a:t>
                      </a:r>
                      <a:endParaRPr lang="he-IL" sz="2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>
                          <a:latin typeface="+mn-lt"/>
                        </a:rPr>
                        <a:t>7 + 7</a:t>
                      </a:r>
                      <a:endParaRPr lang="he-IL" sz="2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7" name="Content Placeholder 5">
            <a:extLst>
              <a:ext uri="{FF2B5EF4-FFF2-40B4-BE49-F238E27FC236}">
                <a16:creationId xmlns:a16="http://schemas.microsoft.com/office/drawing/2014/main" xmlns="" id="{D9FE29D6-6B9C-0845-A985-F3FBA0590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2054" y="4127156"/>
            <a:ext cx="4854146" cy="2570205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שני המחוברים, שההפרש ביניהם הוא הקטן ביותר הם 7 ו-7</a:t>
            </a:r>
            <a:br>
              <a:rPr lang="he-IL" dirty="0"/>
            </a:br>
            <a:endParaRPr lang="he-IL" dirty="0"/>
          </a:p>
          <a:p>
            <a:endParaRPr lang="x-none" dirty="0"/>
          </a:p>
        </p:txBody>
      </p:sp>
      <p:pic>
        <p:nvPicPr>
          <p:cNvPr id="8" name="02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11882" y="250538"/>
            <a:ext cx="1577068" cy="56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46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6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E97AA63-1A63-0247-B9BE-332BC3D6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המשך תרגול</a:t>
            </a:r>
            <a:endParaRPr lang="x-non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9FE29D6-6B9C-0845-A985-F3FBA0590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191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אני חושבת על שני מספרים שסכומם 9 ומכפלתם גדולה מ-15.</a:t>
            </a:r>
          </a:p>
          <a:p>
            <a:pPr marL="0" indent="0">
              <a:buNone/>
            </a:pPr>
            <a:r>
              <a:rPr lang="he-IL" dirty="0"/>
              <a:t>מה יכולים להיות שני המספרים?</a:t>
            </a:r>
          </a:p>
          <a:p>
            <a:pPr marL="0" indent="0">
              <a:buNone/>
            </a:pPr>
            <a:r>
              <a:rPr lang="he-IL" dirty="0"/>
              <a:t>האם יש אפשרויות נוספות?</a:t>
            </a:r>
            <a:br>
              <a:rPr lang="he-IL" dirty="0"/>
            </a:br>
            <a:endParaRPr lang="he-IL" dirty="0"/>
          </a:p>
          <a:p>
            <a:endParaRPr lang="x-non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1AB924-977B-C94D-87F0-9032B541A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84" y="262845"/>
            <a:ext cx="1047545" cy="550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00416" y="3727504"/>
            <a:ext cx="9205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solidFill>
                  <a:schemeClr val="accent1"/>
                </a:solidFill>
              </a:rPr>
              <a:t>שני המספרים הם 4 ו-5. מכפלתם היא 20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00416" y="4522573"/>
            <a:ext cx="9205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solidFill>
                  <a:schemeClr val="accent1"/>
                </a:solidFill>
              </a:rPr>
              <a:t>שני המספרים הם 3 ו-6. מכפלתם היא 18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1603" y="5568661"/>
            <a:ext cx="9205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solidFill>
                  <a:srgbClr val="FF0000"/>
                </a:solidFill>
              </a:rPr>
              <a:t>שני המספרים הם 2 ו-7. מכפלתם היא 14 </a:t>
            </a:r>
          </a:p>
        </p:txBody>
      </p:sp>
      <p:pic>
        <p:nvPicPr>
          <p:cNvPr id="2" name="02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11882" y="250538"/>
            <a:ext cx="1577068" cy="562488"/>
          </a:xfrm>
          <a:prstGeom prst="rect">
            <a:avLst/>
          </a:prstGeom>
        </p:spPr>
      </p:pic>
      <p:sp>
        <p:nvSpPr>
          <p:cNvPr id="10" name="Cloud Callout 3">
            <a:extLst>
              <a:ext uri="{FF2B5EF4-FFF2-40B4-BE49-F238E27FC236}">
                <a16:creationId xmlns:a16="http://schemas.microsoft.com/office/drawing/2014/main" xmlns="" id="{2B5BED9A-E612-4ED3-A870-5D4193E0FBD2}"/>
              </a:ext>
            </a:extLst>
          </p:cNvPr>
          <p:cNvSpPr/>
          <p:nvPr/>
        </p:nvSpPr>
        <p:spPr>
          <a:xfrm flipH="1">
            <a:off x="838200" y="1962537"/>
            <a:ext cx="2871484" cy="26189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FFFFFF"/>
                </a:solidFill>
              </a:rPr>
              <a:t>כדאי להתחיל משני מספרים שההפרש ביניהם הוא הקטן ביותר</a:t>
            </a:r>
          </a:p>
        </p:txBody>
      </p:sp>
    </p:spTree>
    <p:extLst>
      <p:ext uri="{BB962C8B-B14F-4D97-AF65-F5344CB8AC3E}">
        <p14:creationId xmlns:p14="http://schemas.microsoft.com/office/powerpoint/2010/main" val="289074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/>
      <p:bldP spid="7" grpId="0"/>
      <p:bldP spid="8" grpId="0"/>
      <p:bldP spid="8" grpId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DE97AA63-1A63-0247-B9BE-332BC3D6F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המשך תרגול</a:t>
            </a:r>
            <a:endParaRPr lang="x-none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9FE29D6-6B9C-0845-A985-F3FBA0590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19184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e-IL" dirty="0"/>
              <a:t>אני חושבת על שני מספרים שסכומם 11 ומכפלתם קטנה מ-20.</a:t>
            </a:r>
          </a:p>
          <a:p>
            <a:pPr marL="0" indent="0">
              <a:buNone/>
            </a:pPr>
            <a:r>
              <a:rPr lang="he-IL" dirty="0"/>
              <a:t>מה יכולים להיות שני המספרים?</a:t>
            </a:r>
          </a:p>
          <a:p>
            <a:pPr marL="0" indent="0">
              <a:buNone/>
            </a:pPr>
            <a:r>
              <a:rPr lang="he-IL" dirty="0"/>
              <a:t>האם יש אפשרויות נוספות?</a:t>
            </a:r>
            <a:br>
              <a:rPr lang="he-IL" dirty="0"/>
            </a:br>
            <a:endParaRPr lang="he-IL" dirty="0"/>
          </a:p>
          <a:p>
            <a:endParaRPr lang="x-none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B1AB924-977B-C94D-87F0-9032B541A3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84" y="262845"/>
            <a:ext cx="1047545" cy="5501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41602" y="3989114"/>
            <a:ext cx="9205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solidFill>
                  <a:schemeClr val="accent1"/>
                </a:solidFill>
              </a:rPr>
              <a:t>שני המספרים הם 1 ו-10. מכפלתם היא 10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41603" y="4792128"/>
            <a:ext cx="9205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solidFill>
                  <a:schemeClr val="accent1"/>
                </a:solidFill>
              </a:rPr>
              <a:t>שני המספרים הם 2 ו-9. מכפלתם היא 18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1603" y="5568661"/>
            <a:ext cx="9205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solidFill>
                  <a:srgbClr val="FF0000"/>
                </a:solidFill>
              </a:rPr>
              <a:t>שני המספרים הם 3 ו-8. מכפלתם היא 24 </a:t>
            </a:r>
          </a:p>
        </p:txBody>
      </p:sp>
      <p:pic>
        <p:nvPicPr>
          <p:cNvPr id="2" name="02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65983" y="403297"/>
            <a:ext cx="1751239" cy="6246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00416" y="3212581"/>
            <a:ext cx="920578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800" dirty="0">
                <a:solidFill>
                  <a:schemeClr val="accent1"/>
                </a:solidFill>
              </a:rPr>
              <a:t>שני המספרים הם 0 ו-11. מכפלתם היא 0 </a:t>
            </a:r>
          </a:p>
        </p:txBody>
      </p:sp>
      <p:sp>
        <p:nvSpPr>
          <p:cNvPr id="10" name="Cloud Callout 3">
            <a:extLst>
              <a:ext uri="{FF2B5EF4-FFF2-40B4-BE49-F238E27FC236}">
                <a16:creationId xmlns:a16="http://schemas.microsoft.com/office/drawing/2014/main" xmlns="" id="{3C13F5CC-A5DB-40BE-B781-9D3D11DC4B73}"/>
              </a:ext>
            </a:extLst>
          </p:cNvPr>
          <p:cNvSpPr/>
          <p:nvPr/>
        </p:nvSpPr>
        <p:spPr>
          <a:xfrm flipH="1">
            <a:off x="838200" y="1962537"/>
            <a:ext cx="2871484" cy="26189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FFFFFF"/>
                </a:solidFill>
              </a:rPr>
              <a:t>כדאי להתחיל משני מספרים שההפרש ביניהם הוא הקטן ביותר</a:t>
            </a:r>
          </a:p>
        </p:txBody>
      </p:sp>
      <p:sp>
        <p:nvSpPr>
          <p:cNvPr id="11" name="Cloud Callout 3">
            <a:extLst>
              <a:ext uri="{FF2B5EF4-FFF2-40B4-BE49-F238E27FC236}">
                <a16:creationId xmlns:a16="http://schemas.microsoft.com/office/drawing/2014/main" xmlns="" id="{ED7C380D-8CE8-4CBC-8DE0-A509B7A08E54}"/>
              </a:ext>
            </a:extLst>
          </p:cNvPr>
          <p:cNvSpPr/>
          <p:nvPr/>
        </p:nvSpPr>
        <p:spPr>
          <a:xfrm flipH="1">
            <a:off x="990600" y="2114937"/>
            <a:ext cx="2871484" cy="26189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000" b="1" dirty="0">
                <a:solidFill>
                  <a:srgbClr val="FFFFFF"/>
                </a:solidFill>
              </a:rPr>
              <a:t>במצב הזה, כדאי להתחיל משני מספרים שההפרש ביניהם הוא הגדול ביותר</a:t>
            </a:r>
          </a:p>
        </p:txBody>
      </p:sp>
    </p:spTree>
    <p:extLst>
      <p:ext uri="{BB962C8B-B14F-4D97-AF65-F5344CB8AC3E}">
        <p14:creationId xmlns:p14="http://schemas.microsoft.com/office/powerpoint/2010/main" val="289074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/>
      <p:bldP spid="7" grpId="0"/>
      <p:bldP spid="8" grpId="0"/>
      <p:bldP spid="8" grpId="1"/>
      <p:bldP spid="9" grpId="0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7AEE4C-FC77-7240-95C8-7D53CBE8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תרגול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F7C45D-D894-C14C-88EF-52AE66F1F6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3322" y="5810250"/>
            <a:ext cx="2082800" cy="2095500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xmlns="" id="{D9FE29D6-6B9C-0845-A985-F3FBA0590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e-IL" sz="3200" dirty="0"/>
              <a:t>מבין זוגות המספרים שסכומם 101, מי הוא הזוג שמכפלתו היא הגדולה ביותר? </a:t>
            </a:r>
          </a:p>
          <a:p>
            <a:pPr marL="0" indent="0">
              <a:buNone/>
            </a:pPr>
            <a:r>
              <a:rPr lang="he-IL" sz="3200" dirty="0"/>
              <a:t>האם יש צורך לחשב את כל המכפלות?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  <a:p>
            <a:endParaRPr lang="x-none" dirty="0"/>
          </a:p>
        </p:txBody>
      </p:sp>
      <p:pic>
        <p:nvPicPr>
          <p:cNvPr id="3" name="02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3618" y="556532"/>
            <a:ext cx="1980031" cy="70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7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5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7AEE4C-FC77-7240-95C8-7D53CBE80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err="1"/>
              <a:t>פיתרון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CF7C45D-D894-C14C-88EF-52AE66F1F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3322" y="5810250"/>
            <a:ext cx="2082800" cy="2095500"/>
          </a:xfrm>
          <a:prstGeom prst="rect">
            <a:avLst/>
          </a:prstGeom>
        </p:spPr>
      </p:pic>
      <p:sp>
        <p:nvSpPr>
          <p:cNvPr id="6" name="תיבת טקסט 5">
            <a:extLst>
              <a:ext uri="{FF2B5EF4-FFF2-40B4-BE49-F238E27FC236}">
                <a16:creationId xmlns:a16="http://schemas.microsoft.com/office/drawing/2014/main" xmlns="" id="{ED78ED5E-9252-49BA-9301-C3BD44C1757A}"/>
              </a:ext>
            </a:extLst>
          </p:cNvPr>
          <p:cNvSpPr txBox="1"/>
          <p:nvPr/>
        </p:nvSpPr>
        <p:spPr>
          <a:xfrm>
            <a:off x="4987637" y="4097488"/>
            <a:ext cx="367838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0 x 101 = 0</a:t>
            </a:r>
          </a:p>
          <a:p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3600" b="1" dirty="0">
                <a:solidFill>
                  <a:srgbClr val="FF0000"/>
                </a:solidFill>
              </a:rPr>
              <a:t>1 X 100 = 100</a:t>
            </a:r>
            <a:endParaRPr lang="he-IL" b="1" dirty="0">
              <a:solidFill>
                <a:srgbClr val="FF0000"/>
              </a:solidFill>
            </a:endParaRP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xmlns="" id="{17E61908-8D59-44A2-A26B-0A8E088C2631}"/>
              </a:ext>
            </a:extLst>
          </p:cNvPr>
          <p:cNvSpPr txBox="1"/>
          <p:nvPr/>
        </p:nvSpPr>
        <p:spPr>
          <a:xfrm>
            <a:off x="4876802" y="1996143"/>
            <a:ext cx="529243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b="1" dirty="0">
                <a:solidFill>
                  <a:schemeClr val="tx1">
                    <a:lumMod val="50000"/>
                  </a:schemeClr>
                </a:solidFill>
              </a:rPr>
              <a:t>50 x 51 = 2,550</a:t>
            </a:r>
            <a:endParaRPr lang="he-IL" sz="3600" b="1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3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מסיימים ומסכמים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7831" y="2032690"/>
            <a:ext cx="9572625" cy="3844925"/>
          </a:xfrm>
        </p:spPr>
        <p:txBody>
          <a:bodyPr/>
          <a:lstStyle/>
          <a:p>
            <a:pPr lvl="0" algn="r">
              <a:lnSpc>
                <a:spcPct val="150000"/>
              </a:lnSpc>
            </a:pPr>
            <a:r>
              <a:rPr lang="he-IL" dirty="0"/>
              <a:t>למדנו שמבין זוגות מספרים שסכומם קבוע, הזוג שמכפלתו היא הגדולה ביותר, הוא זוג המספרים שההפרש ביניהם הוא הקטן ביותר.</a:t>
            </a:r>
          </a:p>
          <a:p>
            <a:pPr lvl="0" algn="r"/>
            <a:r>
              <a:rPr lang="he-IL" b="1" dirty="0"/>
              <a:t> </a:t>
            </a:r>
            <a:r>
              <a:rPr lang="en-US" b="1" dirty="0"/>
              <a:t/>
            </a:r>
            <a:br>
              <a:rPr lang="en-US" b="1" dirty="0"/>
            </a:br>
            <a:endParaRPr lang="he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9740CCC3-3441-6047-99F5-69246B9FE2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227203" y="4424747"/>
            <a:ext cx="1695450" cy="2203596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xmlns="" id="{8967A6D5-BC5B-E840-ABAC-BF885A0AC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8222050">
            <a:off x="319777" y="503469"/>
            <a:ext cx="1596108" cy="82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7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ממשיכים לתרגל</a:t>
            </a:r>
            <a:endParaRPr lang="x-non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3447C36-6132-374D-A58E-2AEC5E22D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768" y="1928813"/>
            <a:ext cx="11232291" cy="4768549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he-IL" dirty="0"/>
              <a:t>בדקו עבור זוגות מספרים שהמכפלה שלהם קבועה – האם אפשר למצוא כלל למציאת הזוג שסכומו הגדול ביותר: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א) </a:t>
            </a:r>
            <a:r>
              <a:rPr lang="he-IL" dirty="0" err="1"/>
              <a:t>עירכו</a:t>
            </a:r>
            <a:r>
              <a:rPr lang="he-IL" dirty="0"/>
              <a:t> רשימה עם זוגות מספרים שמכפלתם 12</a:t>
            </a:r>
          </a:p>
          <a:p>
            <a:pPr algn="r"/>
            <a:r>
              <a:rPr lang="he-IL" dirty="0"/>
              <a:t>    חברו כל זוג וסמנו את הסכום הגדול ביותר.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ב) </a:t>
            </a:r>
            <a:r>
              <a:rPr lang="he-IL" dirty="0" err="1"/>
              <a:t>עירכו</a:t>
            </a:r>
            <a:r>
              <a:rPr lang="he-IL" dirty="0"/>
              <a:t> רשימה עם זוגות מספרים שמכפלתם 40</a:t>
            </a:r>
          </a:p>
          <a:p>
            <a:pPr algn="r"/>
            <a:r>
              <a:rPr lang="he-IL" dirty="0"/>
              <a:t>    חברו כל זוג וסמנו את הסכום הגדול ביותר.</a:t>
            </a:r>
          </a:p>
          <a:p>
            <a:pPr algn="r"/>
            <a:endParaRPr lang="he-IL" dirty="0"/>
          </a:p>
          <a:p>
            <a:pPr algn="r"/>
            <a:r>
              <a:rPr lang="he-IL" dirty="0"/>
              <a:t>ג) נסחו כלל למציאת הזוג שסכומו הגדול ביותר.</a:t>
            </a:r>
          </a:p>
          <a:p>
            <a:pPr algn="r"/>
            <a:endParaRPr lang="he-IL" dirty="0"/>
          </a:p>
          <a:p>
            <a:pPr algn="r"/>
            <a:endParaRPr lang="he-IL" dirty="0"/>
          </a:p>
          <a:p>
            <a:pPr algn="r"/>
            <a:endParaRPr lang="he-IL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2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34141684-0310-9045-8FE5-875F7B59C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נלמד היום?</a:t>
            </a:r>
            <a:endParaRPr lang="x-non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D29BB97-9D9B-B04B-A130-6148BC78D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4000" dirty="0"/>
              <a:t>נמצא קשרים בין מחוברים למכפלות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4000" dirty="0"/>
              <a:t>סיכום השיעור בקצרה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e-IL" sz="4000" dirty="0"/>
              <a:t>משימה לתרגול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e-I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A7952BE-2EAD-6146-A1DB-1E0A94AD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057618">
            <a:off x="290049" y="269606"/>
            <a:ext cx="1468977" cy="9733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1839C5F-83A3-8449-9FEF-5203C8AED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3322" y="5810250"/>
            <a:ext cx="2082800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22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5"/>
          <p:cNvSpPr txBox="1">
            <a:spLocks noGrp="1"/>
          </p:cNvSpPr>
          <p:nvPr>
            <p:ph type="body" sz="quarter" idx="15"/>
          </p:nvPr>
        </p:nvSpPr>
        <p:spPr>
          <a:xfrm>
            <a:off x="5493328" y="2115483"/>
            <a:ext cx="5090160" cy="634326"/>
          </a:xfrm>
          <a:solidFill>
            <a:srgbClr val="1152C9"/>
          </a:solidFill>
        </p:spPr>
        <p:txBody>
          <a:bodyPr/>
          <a:lstStyle/>
          <a:p>
            <a:pPr lvl="0" algn="ctr"/>
            <a:r>
              <a:rPr lang="he-IL" sz="3200" b="1" dirty="0"/>
              <a:t>מערכת שיעורים למגזר החרדי</a:t>
            </a:r>
          </a:p>
        </p:txBody>
      </p:sp>
      <p:pic>
        <p:nvPicPr>
          <p:cNvPr id="241" name="Google Shape;24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705291">
            <a:off x="3733675" y="632278"/>
            <a:ext cx="658648" cy="221238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38;p5"/>
          <p:cNvSpPr txBox="1">
            <a:spLocks/>
          </p:cNvSpPr>
          <p:nvPr/>
        </p:nvSpPr>
        <p:spPr>
          <a:xfrm>
            <a:off x="2240832" y="3152765"/>
            <a:ext cx="8382413" cy="824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Tx/>
              <a:buNone/>
              <a:defRPr sz="5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2265"/>
              </a:buClr>
              <a:buSzTx/>
              <a:buFontTx/>
              <a:buNone/>
              <a:tabLst/>
              <a:defRPr/>
            </a:pPr>
            <a:r>
              <a:rPr kumimoji="0" lang="he-IL" sz="5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בהצלחה</a:t>
            </a:r>
            <a:endParaRPr kumimoji="0" lang="he-IL" sz="5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89038" y="0"/>
            <a:ext cx="1114922" cy="1738469"/>
          </a:xfrm>
          <a:prstGeom prst="rect">
            <a:avLst/>
          </a:prstGeom>
          <a:solidFill>
            <a:srgbClr val="156DCF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Google Shape;239;p5"/>
          <p:cNvSpPr txBox="1">
            <a:spLocks/>
          </p:cNvSpPr>
          <p:nvPr/>
        </p:nvSpPr>
        <p:spPr>
          <a:xfrm>
            <a:off x="2222639" y="4453734"/>
            <a:ext cx="6704545" cy="4117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1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B2265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תודה על ההקשבה</a:t>
            </a:r>
          </a:p>
        </p:txBody>
      </p:sp>
    </p:spTree>
    <p:extLst>
      <p:ext uri="{BB962C8B-B14F-4D97-AF65-F5344CB8AC3E}">
        <p14:creationId xmlns:p14="http://schemas.microsoft.com/office/powerpoint/2010/main" val="111088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68CDB7D-7B3E-EF45-982F-5AD116333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מה להביא לשיעור?</a:t>
            </a:r>
            <a:endParaRPr lang="x-none" dirty="0"/>
          </a:p>
        </p:txBody>
      </p:sp>
      <p:pic>
        <p:nvPicPr>
          <p:cNvPr id="8" name="Picture 3" descr="https://lh5.googleusercontent.com/7xQchnRuOUJbyFAyyHdllavqvQUFOSCV7l5Kzy1Rmeboi9xefgg8yDF0ng5ESkxi3tC9_i9ER1BmBYOOTMhmhaxTzBz8ILJQxn_c__0Qg9cKcVB64VGmWAAtIhTRT7NF">
            <a:extLst>
              <a:ext uri="{FF2B5EF4-FFF2-40B4-BE49-F238E27FC236}">
                <a16:creationId xmlns:a16="http://schemas.microsoft.com/office/drawing/2014/main" xmlns="" id="{A4B69755-66B7-4BD3-B22A-3EF8B5DE8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860" y="2548054"/>
            <a:ext cx="1161305" cy="180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lh4.googleusercontent.com/iGTl96Eygo7-oid1H3ZWWYhb5HWAynyOs2KLWGGMeuEgHeu4cFLof2g-jYLOscV4q-879K-lfjkP4Swnmj_UGZsWTDspF4AbUz1XGd30Tf1KKpiEXhvx6NLF17Q1F5VY">
            <a:extLst>
              <a:ext uri="{FF2B5EF4-FFF2-40B4-BE49-F238E27FC236}">
                <a16:creationId xmlns:a16="http://schemas.microsoft.com/office/drawing/2014/main" xmlns="" id="{FBFC260D-BF96-439A-8693-6B40C73C2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041501" y="3063160"/>
            <a:ext cx="1771057" cy="74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36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מתחילים בהנאה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55886" y="1912034"/>
            <a:ext cx="67636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600" dirty="0"/>
              <a:t>מי יוצא דופן ומדוע?</a:t>
            </a:r>
            <a:endParaRPr lang="he-IL" sz="3200" dirty="0"/>
          </a:p>
        </p:txBody>
      </p:sp>
      <p:pic>
        <p:nvPicPr>
          <p:cNvPr id="11" name="003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875" y="299174"/>
            <a:ext cx="2201182" cy="785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873" y="3048454"/>
            <a:ext cx="2638425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3230" y="2781754"/>
            <a:ext cx="3190875" cy="331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7846" y="3238954"/>
            <a:ext cx="490537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2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8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מתחילים בהנאה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55886" y="1912034"/>
            <a:ext cx="67636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600" dirty="0"/>
              <a:t>אפשרות א</a:t>
            </a:r>
            <a:endParaRPr lang="he-IL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73" y="3048454"/>
            <a:ext cx="2638425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230" y="2558365"/>
            <a:ext cx="3190875" cy="331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846" y="3238954"/>
            <a:ext cx="4905375" cy="219075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xmlns="" id="{FF564F52-DBD4-46FE-90AF-F9698BD4F7BC}"/>
              </a:ext>
            </a:extLst>
          </p:cNvPr>
          <p:cNvSpPr txBox="1"/>
          <p:nvPr/>
        </p:nvSpPr>
        <p:spPr>
          <a:xfrm>
            <a:off x="6408097" y="5726413"/>
            <a:ext cx="555913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/>
              <a:t>הריבוע הימני מכיוון ששטחו 25 יחידות שטח ושטחם של השניים האחרים 16 יחידות שטח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78596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מתחילים בהנאה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55886" y="1912034"/>
            <a:ext cx="67636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600" dirty="0"/>
              <a:t>אפשרות ב</a:t>
            </a:r>
            <a:endParaRPr lang="he-IL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73" y="3048454"/>
            <a:ext cx="2638425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230" y="2558365"/>
            <a:ext cx="3190875" cy="331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846" y="3238954"/>
            <a:ext cx="4905375" cy="219075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xmlns="" id="{FF564F52-DBD4-46FE-90AF-F9698BD4F7BC}"/>
              </a:ext>
            </a:extLst>
          </p:cNvPr>
          <p:cNvSpPr txBox="1"/>
          <p:nvPr/>
        </p:nvSpPr>
        <p:spPr>
          <a:xfrm>
            <a:off x="3049090" y="5250872"/>
            <a:ext cx="55591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/>
            <a:r>
              <a:rPr lang="he-IL" b="1" dirty="0">
                <a:solidFill>
                  <a:schemeClr val="tx1">
                    <a:lumMod val="50000"/>
                  </a:schemeClr>
                </a:solidFill>
              </a:rPr>
              <a:t>המלבן האמצעי מכיוון שהוא לא ריבוע ושני האחרים כן</a:t>
            </a:r>
          </a:p>
        </p:txBody>
      </p:sp>
    </p:spTree>
    <p:extLst>
      <p:ext uri="{BB962C8B-B14F-4D97-AF65-F5344CB8AC3E}">
        <p14:creationId xmlns:p14="http://schemas.microsoft.com/office/powerpoint/2010/main" val="297681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מתחילים בהנאה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55886" y="1912034"/>
            <a:ext cx="67636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he-IL" sz="3600" dirty="0"/>
              <a:t>אפשרות ג</a:t>
            </a:r>
            <a:endParaRPr lang="he-IL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873" y="3048454"/>
            <a:ext cx="2638425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230" y="2558365"/>
            <a:ext cx="3190875" cy="331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7846" y="3238954"/>
            <a:ext cx="4905375" cy="2190750"/>
          </a:xfrm>
          <a:prstGeom prst="rect">
            <a:avLst/>
          </a:prstGeom>
        </p:spPr>
      </p:pic>
      <p:sp>
        <p:nvSpPr>
          <p:cNvPr id="3" name="תיבת טקסט 2">
            <a:extLst>
              <a:ext uri="{FF2B5EF4-FFF2-40B4-BE49-F238E27FC236}">
                <a16:creationId xmlns:a16="http://schemas.microsoft.com/office/drawing/2014/main" xmlns="" id="{FF564F52-DBD4-46FE-90AF-F9698BD4F7BC}"/>
              </a:ext>
            </a:extLst>
          </p:cNvPr>
          <p:cNvSpPr txBox="1"/>
          <p:nvPr/>
        </p:nvSpPr>
        <p:spPr>
          <a:xfrm>
            <a:off x="-317564" y="5620204"/>
            <a:ext cx="55591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r" rtl="1"/>
            <a:r>
              <a:rPr lang="he-IL" b="1" dirty="0">
                <a:solidFill>
                  <a:schemeClr val="tx1">
                    <a:lumMod val="50000"/>
                  </a:schemeClr>
                </a:solidFill>
              </a:rPr>
              <a:t>הריבוע השמאלי מכיוון שהיקפו 16 יחידות אורך </a:t>
            </a:r>
          </a:p>
          <a:p>
            <a:pPr lvl="0" algn="r" rtl="1"/>
            <a:r>
              <a:rPr lang="he-IL" b="1" dirty="0">
                <a:solidFill>
                  <a:schemeClr val="tx1">
                    <a:lumMod val="50000"/>
                  </a:schemeClr>
                </a:solidFill>
              </a:rPr>
              <a:t>והיקפם של שני האחרים הוא 20 יחידות אורך. </a:t>
            </a:r>
          </a:p>
          <a:p>
            <a:pPr lvl="0" algn="r" rtl="1"/>
            <a:endParaRPr lang="he-IL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42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0" y="5762604"/>
            <a:ext cx="4497859" cy="1095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61AFFA1F-50A1-CC45-96F8-BD150ABF4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e-IL" dirty="0"/>
              <a:t>מתחילים בהנאה</a:t>
            </a:r>
            <a:endParaRPr lang="x-non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016805B-847F-B044-A135-079AF54E9C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846" y="13562"/>
            <a:ext cx="1017545" cy="1070700"/>
          </a:xfrm>
          <a:prstGeom prst="rect">
            <a:avLst/>
          </a:prstGeom>
        </p:spPr>
      </p:pic>
      <p:sp>
        <p:nvSpPr>
          <p:cNvPr id="7" name="מציין מיקום תוכן 6"/>
          <p:cNvSpPr txBox="1">
            <a:spLocks/>
          </p:cNvSpPr>
          <p:nvPr/>
        </p:nvSpPr>
        <p:spPr>
          <a:xfrm>
            <a:off x="6310062" y="1779849"/>
            <a:ext cx="5607908" cy="843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מצאו שני מספרים שסכומם 10</a:t>
            </a:r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9192341" y="2703016"/>
            <a:ext cx="2169249" cy="41549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0 + 10</a:t>
            </a:r>
          </a:p>
          <a:p>
            <a:pPr algn="ctr"/>
            <a:r>
              <a:rPr lang="en-US" sz="4400" b="1" dirty="0">
                <a:solidFill>
                  <a:schemeClr val="accent2"/>
                </a:solidFill>
              </a:rPr>
              <a:t>1 + 9</a:t>
            </a:r>
          </a:p>
          <a:p>
            <a:pPr algn="ctr"/>
            <a:r>
              <a:rPr lang="en-US" sz="4400" b="1" dirty="0">
                <a:solidFill>
                  <a:schemeClr val="accent2"/>
                </a:solidFill>
              </a:rPr>
              <a:t>2 + 8</a:t>
            </a:r>
          </a:p>
          <a:p>
            <a:pPr algn="ctr"/>
            <a:r>
              <a:rPr lang="en-US" sz="4400" b="1" dirty="0">
                <a:solidFill>
                  <a:schemeClr val="accent2"/>
                </a:solidFill>
              </a:rPr>
              <a:t>3 + 7</a:t>
            </a:r>
          </a:p>
          <a:p>
            <a:pPr algn="ctr"/>
            <a:r>
              <a:rPr lang="en-US" sz="4400" b="1" dirty="0">
                <a:solidFill>
                  <a:schemeClr val="accent2"/>
                </a:solidFill>
              </a:rPr>
              <a:t>4 +6 </a:t>
            </a:r>
          </a:p>
          <a:p>
            <a:pPr algn="ctr"/>
            <a:r>
              <a:rPr lang="en-US" sz="4400" b="1" dirty="0">
                <a:solidFill>
                  <a:schemeClr val="accent2"/>
                </a:solidFill>
              </a:rPr>
              <a:t>5+ 5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xmlns="" id="{23447C36-6132-374D-A58E-2AEC5E22D03D}"/>
              </a:ext>
            </a:extLst>
          </p:cNvPr>
          <p:cNvSpPr txBox="1">
            <a:spLocks/>
          </p:cNvSpPr>
          <p:nvPr/>
        </p:nvSpPr>
        <p:spPr>
          <a:xfrm>
            <a:off x="538659" y="1779849"/>
            <a:ext cx="5085862" cy="8434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0" indent="0" algn="r" defTabSz="914400" rtl="1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Font typeface="+mj-lt"/>
              <a:buNone/>
              <a:defRPr sz="2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00100" indent="-342900" algn="r" defTabSz="914400" rtl="1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e-IL"/>
              <a:t>מצאו שני מספרים שסכומם 16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1057485" y="2703015"/>
            <a:ext cx="2024106" cy="415498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0 + 16</a:t>
            </a:r>
          </a:p>
          <a:p>
            <a:pPr algn="ctr"/>
            <a:r>
              <a:rPr lang="en-US" sz="4400" b="1" dirty="0">
                <a:solidFill>
                  <a:schemeClr val="accent2"/>
                </a:solidFill>
              </a:rPr>
              <a:t>1 + 15</a:t>
            </a:r>
          </a:p>
          <a:p>
            <a:pPr algn="ctr"/>
            <a:r>
              <a:rPr lang="en-US" sz="4400" b="1" dirty="0">
                <a:solidFill>
                  <a:schemeClr val="accent2"/>
                </a:solidFill>
              </a:rPr>
              <a:t>2 + 14</a:t>
            </a:r>
          </a:p>
          <a:p>
            <a:pPr algn="ctr"/>
            <a:r>
              <a:rPr lang="en-US" sz="4400" b="1" dirty="0">
                <a:solidFill>
                  <a:schemeClr val="accent2"/>
                </a:solidFill>
              </a:rPr>
              <a:t>3 + 13</a:t>
            </a:r>
          </a:p>
          <a:p>
            <a:pPr algn="ctr"/>
            <a:r>
              <a:rPr lang="en-US" sz="4400" b="1" dirty="0">
                <a:solidFill>
                  <a:schemeClr val="accent2"/>
                </a:solidFill>
              </a:rPr>
              <a:t>4 +12</a:t>
            </a:r>
          </a:p>
          <a:p>
            <a:pPr algn="ctr"/>
            <a:r>
              <a:rPr lang="en-US" sz="4400" b="1" dirty="0">
                <a:solidFill>
                  <a:schemeClr val="accent2"/>
                </a:solidFill>
              </a:rPr>
              <a:t>5+ 11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3038" y="3638946"/>
            <a:ext cx="2169249" cy="212365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sz="4400" b="1" dirty="0">
                <a:solidFill>
                  <a:schemeClr val="accent2"/>
                </a:solidFill>
              </a:rPr>
              <a:t>6 + 10</a:t>
            </a:r>
          </a:p>
          <a:p>
            <a:pPr algn="ctr"/>
            <a:r>
              <a:rPr lang="en-US" sz="4400" b="1" dirty="0">
                <a:solidFill>
                  <a:schemeClr val="accent2"/>
                </a:solidFill>
              </a:rPr>
              <a:t>7  + 9  </a:t>
            </a:r>
          </a:p>
          <a:p>
            <a:pPr algn="ctr"/>
            <a:r>
              <a:rPr lang="en-US" sz="4400" b="1" dirty="0">
                <a:solidFill>
                  <a:schemeClr val="accent2"/>
                </a:solidFill>
              </a:rPr>
              <a:t>8 + 8 </a:t>
            </a:r>
          </a:p>
        </p:txBody>
      </p:sp>
      <p:sp>
        <p:nvSpPr>
          <p:cNvPr id="4" name="Cloud Callout 3"/>
          <p:cNvSpPr/>
          <p:nvPr/>
        </p:nvSpPr>
        <p:spPr>
          <a:xfrm>
            <a:off x="5493734" y="3207657"/>
            <a:ext cx="3490609" cy="24093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srgbClr val="FFFFFF"/>
                </a:solidFill>
              </a:rPr>
              <a:t>חשבו את המכפלה של כל זוג מספרים</a:t>
            </a:r>
          </a:p>
        </p:txBody>
      </p:sp>
      <p:pic>
        <p:nvPicPr>
          <p:cNvPr id="13" name="01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2361" y="663126"/>
            <a:ext cx="1983468" cy="707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160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8248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23447C36-6132-374D-A58E-2AEC5E22D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9377" y="549747"/>
            <a:ext cx="5085862" cy="8434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e-IL" dirty="0"/>
              <a:t>מצאו שני מספרים שסכומם 16</a:t>
            </a:r>
          </a:p>
        </p:txBody>
      </p:sp>
      <p:sp>
        <p:nvSpPr>
          <p:cNvPr id="7" name="מציין מיקום תוכן 6"/>
          <p:cNvSpPr>
            <a:spLocks noGrp="1"/>
          </p:cNvSpPr>
          <p:nvPr>
            <p:ph sz="half" idx="2"/>
          </p:nvPr>
        </p:nvSpPr>
        <p:spPr>
          <a:xfrm>
            <a:off x="6217505" y="549747"/>
            <a:ext cx="5607908" cy="84343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he-IL" dirty="0"/>
              <a:t>מצאו שני מספרים שסכומם 10</a:t>
            </a:r>
          </a:p>
        </p:txBody>
      </p:sp>
      <p:graphicFrame>
        <p:nvGraphicFramePr>
          <p:cNvPr id="8" name="טבלה 7"/>
          <p:cNvGraphicFramePr>
            <a:graphicFrameLocks noGrp="1"/>
          </p:cNvGraphicFramePr>
          <p:nvPr/>
        </p:nvGraphicFramePr>
        <p:xfrm>
          <a:off x="6363727" y="1519881"/>
          <a:ext cx="5511116" cy="4053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2083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302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/>
                        <a:t>מכפלת</a:t>
                      </a:r>
                      <a:r>
                        <a:rPr lang="he-IL" sz="3200" baseline="0" dirty="0"/>
                        <a:t> המחוברים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3200" dirty="0"/>
                        <a:t>המחוברים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0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0</a:t>
                      </a:r>
                      <a:r>
                        <a:rPr lang="en-US" sz="3200" baseline="0" dirty="0"/>
                        <a:t> + 10</a:t>
                      </a:r>
                      <a:endParaRPr lang="he-I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9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1</a:t>
                      </a:r>
                      <a:r>
                        <a:rPr lang="en-US" sz="3200" baseline="0" dirty="0"/>
                        <a:t> + 9</a:t>
                      </a:r>
                      <a:endParaRPr lang="he-I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16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2 + 8</a:t>
                      </a:r>
                      <a:endParaRPr lang="he-I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21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3 + 7</a:t>
                      </a:r>
                      <a:endParaRPr lang="he-I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24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4 + 6</a:t>
                      </a:r>
                      <a:endParaRPr lang="he-I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25</a:t>
                      </a:r>
                      <a:endParaRPr lang="he-IL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/>
                        <a:t>5 + 5</a:t>
                      </a:r>
                      <a:endParaRPr lang="he-IL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graphicFrame>
        <p:nvGraphicFramePr>
          <p:cNvPr id="11" name="טבלה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3653180"/>
              </p:ext>
            </p:extLst>
          </p:nvPr>
        </p:nvGraphicFramePr>
        <p:xfrm>
          <a:off x="342371" y="1519881"/>
          <a:ext cx="5424616" cy="525475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3011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131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25475">
                <a:tc>
                  <a:txBody>
                    <a:bodyPr/>
                    <a:lstStyle/>
                    <a:p>
                      <a:pPr algn="r" rtl="1"/>
                      <a:r>
                        <a:rPr lang="he-IL" sz="2800" dirty="0"/>
                        <a:t>מכפלת</a:t>
                      </a:r>
                      <a:r>
                        <a:rPr lang="he-IL" sz="2800" baseline="0" dirty="0"/>
                        <a:t> המחוברים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he-IL" sz="2800" dirty="0"/>
                        <a:t>המחוברים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0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0</a:t>
                      </a:r>
                      <a:r>
                        <a:rPr lang="en-US" sz="2800" baseline="0" dirty="0"/>
                        <a:t> + 16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15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1</a:t>
                      </a:r>
                      <a:r>
                        <a:rPr lang="en-US" sz="2800" baseline="0" dirty="0"/>
                        <a:t> + 15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28</a:t>
                      </a:r>
                      <a:endParaRPr lang="he-I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2 + 14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3 + 13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4 + 12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5 + 11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6 + 10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7 + 9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25475">
                <a:tc>
                  <a:txBody>
                    <a:bodyPr/>
                    <a:lstStyle/>
                    <a:p>
                      <a:pPr algn="ctr" rtl="1"/>
                      <a:r>
                        <a:rPr lang="he-IL" sz="28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800" dirty="0"/>
                        <a:t>8 + 8</a:t>
                      </a:r>
                      <a:endParaRPr lang="he-IL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19914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התאמה אישית 1">
      <a:dk1>
        <a:srgbClr val="424242"/>
      </a:dk1>
      <a:lt1>
        <a:srgbClr val="FFFFFF"/>
      </a:lt1>
      <a:dk2>
        <a:srgbClr val="5E5E5E"/>
      </a:dk2>
      <a:lt2>
        <a:srgbClr val="E7E6E6"/>
      </a:lt2>
      <a:accent1>
        <a:srgbClr val="1152C9"/>
      </a:accent1>
      <a:accent2>
        <a:srgbClr val="FB2265"/>
      </a:accent2>
      <a:accent3>
        <a:srgbClr val="FEC100"/>
      </a:accent3>
      <a:accent4>
        <a:srgbClr val="9D9E9D"/>
      </a:accent4>
      <a:accent5>
        <a:srgbClr val="67B2FF"/>
      </a:accent5>
      <a:accent6>
        <a:srgbClr val="FF82A5"/>
      </a:accent6>
      <a:hlink>
        <a:srgbClr val="1152C9"/>
      </a:hlink>
      <a:folHlink>
        <a:srgbClr val="7030A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1448</Words>
  <Application>Microsoft Office PowerPoint</Application>
  <PresentationFormat>מותאם אישית</PresentationFormat>
  <Paragraphs>321</Paragraphs>
  <Slides>20</Slides>
  <Notes>20</Notes>
  <HiddenSlides>0</HiddenSlides>
  <MMClips>7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1" baseType="lpstr">
      <vt:lpstr>Office Theme</vt:lpstr>
      <vt:lpstr>מצגת של PowerPoint</vt:lpstr>
      <vt:lpstr>מה נלמד היום?</vt:lpstr>
      <vt:lpstr>מה להביא לשיעור?</vt:lpstr>
      <vt:lpstr>מתחילים בהנאה</vt:lpstr>
      <vt:lpstr>מתחילים בהנאה</vt:lpstr>
      <vt:lpstr>מתחילים בהנאה</vt:lpstr>
      <vt:lpstr>מתחילים בהנאה</vt:lpstr>
      <vt:lpstr>מתחילים בהנאה</vt:lpstr>
      <vt:lpstr>מצגת של PowerPoint</vt:lpstr>
      <vt:lpstr>מצגת של PowerPoint</vt:lpstr>
      <vt:lpstr>עכשיו לומדים</vt:lpstr>
      <vt:lpstr>עכשיו לומדים</vt:lpstr>
      <vt:lpstr>תרגול</vt:lpstr>
      <vt:lpstr>המשך תרגול</vt:lpstr>
      <vt:lpstr>המשך תרגול</vt:lpstr>
      <vt:lpstr>תרגול</vt:lpstr>
      <vt:lpstr>פיתרון</vt:lpstr>
      <vt:lpstr>מסיימים ומסכמים</vt:lpstr>
      <vt:lpstr>ממשיכים לתרגל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Ruthy Betinger</dc:creator>
  <cp:lastModifiedBy>רבקה קלטוביץ</cp:lastModifiedBy>
  <cp:revision>137</cp:revision>
  <dcterms:created xsi:type="dcterms:W3CDTF">2020-03-11T07:11:19Z</dcterms:created>
  <dcterms:modified xsi:type="dcterms:W3CDTF">2020-07-15T10:57:31Z</dcterms:modified>
</cp:coreProperties>
</file>