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5"/>
  </p:notesMasterIdLst>
  <p:sldIdLst>
    <p:sldId id="262" r:id="rId2"/>
    <p:sldId id="263" r:id="rId3"/>
    <p:sldId id="288" r:id="rId4"/>
    <p:sldId id="289" r:id="rId5"/>
    <p:sldId id="345" r:id="rId6"/>
    <p:sldId id="296" r:id="rId7"/>
    <p:sldId id="346" r:id="rId8"/>
    <p:sldId id="295" r:id="rId9"/>
    <p:sldId id="294" r:id="rId10"/>
    <p:sldId id="293" r:id="rId11"/>
    <p:sldId id="292" r:id="rId12"/>
    <p:sldId id="291" r:id="rId13"/>
    <p:sldId id="298" r:id="rId14"/>
    <p:sldId id="299" r:id="rId15"/>
    <p:sldId id="347" r:id="rId16"/>
    <p:sldId id="301" r:id="rId17"/>
    <p:sldId id="302" r:id="rId18"/>
    <p:sldId id="304" r:id="rId19"/>
    <p:sldId id="320" r:id="rId20"/>
    <p:sldId id="319" r:id="rId21"/>
    <p:sldId id="318" r:id="rId22"/>
    <p:sldId id="317" r:id="rId23"/>
    <p:sldId id="316" r:id="rId24"/>
    <p:sldId id="315" r:id="rId25"/>
    <p:sldId id="348" r:id="rId26"/>
    <p:sldId id="314" r:id="rId27"/>
    <p:sldId id="350" r:id="rId28"/>
    <p:sldId id="351" r:id="rId29"/>
    <p:sldId id="313" r:id="rId30"/>
    <p:sldId id="312" r:id="rId31"/>
    <p:sldId id="311" r:id="rId32"/>
    <p:sldId id="310" r:id="rId33"/>
    <p:sldId id="309" r:id="rId34"/>
    <p:sldId id="349" r:id="rId35"/>
    <p:sldId id="308" r:id="rId36"/>
    <p:sldId id="307" r:id="rId37"/>
    <p:sldId id="306" r:id="rId38"/>
    <p:sldId id="305" r:id="rId39"/>
    <p:sldId id="303" r:id="rId40"/>
    <p:sldId id="327" r:id="rId41"/>
    <p:sldId id="329" r:id="rId42"/>
    <p:sldId id="332" r:id="rId43"/>
    <p:sldId id="337" r:id="rId44"/>
    <p:sldId id="336" r:id="rId45"/>
    <p:sldId id="338" r:id="rId46"/>
    <p:sldId id="339" r:id="rId47"/>
    <p:sldId id="340" r:id="rId48"/>
    <p:sldId id="341" r:id="rId49"/>
    <p:sldId id="334" r:id="rId50"/>
    <p:sldId id="333" r:id="rId51"/>
    <p:sldId id="342" r:id="rId52"/>
    <p:sldId id="343" r:id="rId53"/>
    <p:sldId id="344" r:id="rId54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כ"ה/תשרי/תשפ"א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2738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846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11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402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4107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3917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09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697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1606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89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8263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665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076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72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6649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7698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824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846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499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471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916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7936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0405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86183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77721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6878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0853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0773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1256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82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7980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10326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76055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63973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36034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0180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69199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7948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72525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645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59975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28696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3583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05869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9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66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46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002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18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כ"ה/תשרי/תשפ"א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כ"ה/תשרי/תשפ"א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זוויות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גיאומטריה – כיתות ז'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 smtClean="0">
                <a:sym typeface="Varela Round"/>
              </a:rPr>
              <a:t>המצגת נכתבה ע"י: </a:t>
            </a:r>
            <a:r>
              <a:rPr lang="he-IL" dirty="0">
                <a:sym typeface="Varela Round"/>
              </a:rPr>
              <a:t>אלון בראון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נסמן קרן אחת</a:t>
            </a:r>
          </a:p>
        </p:txBody>
      </p:sp>
      <p:pic>
        <p:nvPicPr>
          <p:cNvPr id="3" name="מציין מיקום תוכן 2" descr="תמונה שמכילה משחק&#10;&#10;התיאור נוצר באופן אוטומטי">
            <a:extLst>
              <a:ext uri="{FF2B5EF4-FFF2-40B4-BE49-F238E27FC236}">
                <a16:creationId xmlns:a16="http://schemas.microsoft.com/office/drawing/2014/main" id="{AFB85DFA-891F-469E-BFE1-9EC8F16A78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56" y="1725681"/>
            <a:ext cx="4180176" cy="4152900"/>
          </a:xfr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B7D946A-5831-47D0-A7AB-5CCF4AE014C3}"/>
              </a:ext>
            </a:extLst>
          </p:cNvPr>
          <p:cNvSpPr txBox="1"/>
          <p:nvPr/>
        </p:nvSpPr>
        <p:spPr>
          <a:xfrm>
            <a:off x="7908910" y="3850049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</p:spTree>
    <p:extLst>
      <p:ext uri="{BB962C8B-B14F-4D97-AF65-F5344CB8AC3E}">
        <p14:creationId xmlns:p14="http://schemas.microsoft.com/office/powerpoint/2010/main" val="242251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נסמן קרן שניה</a:t>
            </a:r>
          </a:p>
        </p:txBody>
      </p:sp>
      <p:pic>
        <p:nvPicPr>
          <p:cNvPr id="7" name="מציין מיקום תוכן 6" descr="תמונה שמכילה משחק, שחקן&#10;&#10;התיאור נוצר באופן אוטומטי">
            <a:extLst>
              <a:ext uri="{FF2B5EF4-FFF2-40B4-BE49-F238E27FC236}">
                <a16:creationId xmlns:a16="http://schemas.microsoft.com/office/drawing/2014/main" id="{2C0AFDA2-3F26-4F01-8380-754912D3E2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66" y="1725681"/>
            <a:ext cx="4152900" cy="4152900"/>
          </a:xfr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B0BA404-9CCB-41EA-9D60-AF54BEC6CC45}"/>
              </a:ext>
            </a:extLst>
          </p:cNvPr>
          <p:cNvSpPr txBox="1"/>
          <p:nvPr/>
        </p:nvSpPr>
        <p:spPr>
          <a:xfrm>
            <a:off x="7251093" y="3784857"/>
            <a:ext cx="5870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C12AF1A-3E7D-45CD-B1B1-CF9F265E8F28}"/>
              </a:ext>
            </a:extLst>
          </p:cNvPr>
          <p:cNvSpPr txBox="1"/>
          <p:nvPr/>
        </p:nvSpPr>
        <p:spPr>
          <a:xfrm>
            <a:off x="6834551" y="2761437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</p:spTree>
    <p:extLst>
      <p:ext uri="{BB962C8B-B14F-4D97-AF65-F5344CB8AC3E}">
        <p14:creationId xmlns:p14="http://schemas.microsoft.com/office/powerpoint/2010/main" val="306787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נסמן את המפתח</a:t>
            </a:r>
          </a:p>
        </p:txBody>
      </p:sp>
      <p:pic>
        <p:nvPicPr>
          <p:cNvPr id="3" name="מציין מיקום תוכן 2" descr="תמונה שמכילה משחק&#10;&#10;התיאור נוצר באופן אוטומטי">
            <a:extLst>
              <a:ext uri="{FF2B5EF4-FFF2-40B4-BE49-F238E27FC236}">
                <a16:creationId xmlns:a16="http://schemas.microsoft.com/office/drawing/2014/main" id="{0FE1B60E-A167-474F-BFA2-BBC36E0BB5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72" y="1773599"/>
            <a:ext cx="4173492" cy="4152900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DD07B01-DB3F-463B-93BD-7182D3BF6E55}"/>
              </a:ext>
            </a:extLst>
          </p:cNvPr>
          <p:cNvSpPr txBox="1"/>
          <p:nvPr/>
        </p:nvSpPr>
        <p:spPr>
          <a:xfrm>
            <a:off x="7615400" y="3850049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2DD07AC-FCC8-4671-A5A6-46F7B4B76F59}"/>
              </a:ext>
            </a:extLst>
          </p:cNvPr>
          <p:cNvSpPr txBox="1"/>
          <p:nvPr/>
        </p:nvSpPr>
        <p:spPr>
          <a:xfrm>
            <a:off x="7512760" y="3300388"/>
            <a:ext cx="91884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מפתח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96F7DBB-607A-4899-99E1-FE0072125548}"/>
              </a:ext>
            </a:extLst>
          </p:cNvPr>
          <p:cNvSpPr txBox="1"/>
          <p:nvPr/>
        </p:nvSpPr>
        <p:spPr>
          <a:xfrm>
            <a:off x="7121049" y="2750727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</p:spTree>
    <p:extLst>
      <p:ext uri="{BB962C8B-B14F-4D97-AF65-F5344CB8AC3E}">
        <p14:creationId xmlns:p14="http://schemas.microsoft.com/office/powerpoint/2010/main" val="233939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 descr="תמונה שמכילה משחק&#10;&#10;התיאור נוצר באופן אוטומטי">
            <a:extLst>
              <a:ext uri="{FF2B5EF4-FFF2-40B4-BE49-F238E27FC236}">
                <a16:creationId xmlns:a16="http://schemas.microsoft.com/office/drawing/2014/main" id="{19A48D7A-5FEF-42B4-AA89-8A2F181530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47" y="1725681"/>
            <a:ext cx="4193882" cy="4152900"/>
          </a:xfr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נסמן מעגל נוסף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DD07B01-DB3F-463B-93BD-7182D3BF6E55}"/>
              </a:ext>
            </a:extLst>
          </p:cNvPr>
          <p:cNvSpPr txBox="1"/>
          <p:nvPr/>
        </p:nvSpPr>
        <p:spPr>
          <a:xfrm>
            <a:off x="8099780" y="3802131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2DD07AC-FCC8-4671-A5A6-46F7B4B76F59}"/>
              </a:ext>
            </a:extLst>
          </p:cNvPr>
          <p:cNvSpPr txBox="1"/>
          <p:nvPr/>
        </p:nvSpPr>
        <p:spPr>
          <a:xfrm>
            <a:off x="8036509" y="3198167"/>
            <a:ext cx="91884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מפתח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96F7DBB-607A-4899-99E1-FE0072125548}"/>
              </a:ext>
            </a:extLst>
          </p:cNvPr>
          <p:cNvSpPr txBox="1"/>
          <p:nvPr/>
        </p:nvSpPr>
        <p:spPr>
          <a:xfrm>
            <a:off x="7663680" y="2697335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</p:spTree>
    <p:extLst>
      <p:ext uri="{BB962C8B-B14F-4D97-AF65-F5344CB8AC3E}">
        <p14:creationId xmlns:p14="http://schemas.microsoft.com/office/powerpoint/2010/main" val="323700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תמונה שמכילה משחק&#10;&#10;התיאור נוצר באופן אוטומטי">
            <a:extLst>
              <a:ext uri="{FF2B5EF4-FFF2-40B4-BE49-F238E27FC236}">
                <a16:creationId xmlns:a16="http://schemas.microsoft.com/office/drawing/2014/main" id="{3D5CE311-5BBA-4BA2-BAB9-10523E36B2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84" y="1725681"/>
            <a:ext cx="4173191" cy="4152900"/>
          </a:xfr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נצבע את המפתח בכחול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DD07B01-DB3F-463B-93BD-7182D3BF6E55}"/>
              </a:ext>
            </a:extLst>
          </p:cNvPr>
          <p:cNvSpPr txBox="1"/>
          <p:nvPr/>
        </p:nvSpPr>
        <p:spPr>
          <a:xfrm>
            <a:off x="8099780" y="3802131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2DD07AC-FCC8-4671-A5A6-46F7B4B76F59}"/>
              </a:ext>
            </a:extLst>
          </p:cNvPr>
          <p:cNvSpPr txBox="1"/>
          <p:nvPr/>
        </p:nvSpPr>
        <p:spPr>
          <a:xfrm>
            <a:off x="8036509" y="3198167"/>
            <a:ext cx="91884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מפתח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96F7DBB-607A-4899-99E1-FE0072125548}"/>
              </a:ext>
            </a:extLst>
          </p:cNvPr>
          <p:cNvSpPr txBox="1"/>
          <p:nvPr/>
        </p:nvSpPr>
        <p:spPr>
          <a:xfrm>
            <a:off x="7663680" y="2697335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2E44CE1-371D-4AD9-AD6F-864047006422}"/>
              </a:ext>
            </a:extLst>
          </p:cNvPr>
          <p:cNvSpPr txBox="1"/>
          <p:nvPr/>
        </p:nvSpPr>
        <p:spPr>
          <a:xfrm>
            <a:off x="645236" y="2000258"/>
            <a:ext cx="406880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אפשר לומר כי זווית היא המפתח</a:t>
            </a:r>
          </a:p>
          <a:p>
            <a:r>
              <a:rPr lang="he-IL" sz="2400" dirty="0">
                <a:cs typeface="Varela Round" panose="00000500000000000000"/>
              </a:rPr>
              <a:t>שבין שתי הקרניים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D808D8C-9D8A-4F2C-A95B-19BA52BAC4BF}"/>
              </a:ext>
            </a:extLst>
          </p:cNvPr>
          <p:cNvSpPr txBox="1"/>
          <p:nvPr/>
        </p:nvSpPr>
        <p:spPr>
          <a:xfrm>
            <a:off x="2459900" y="3294300"/>
            <a:ext cx="2254142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בדומה לאחוזים</a:t>
            </a:r>
          </a:p>
          <a:p>
            <a:r>
              <a:rPr lang="he-IL" sz="2400" dirty="0">
                <a:cs typeface="Varela Round" panose="00000500000000000000"/>
              </a:rPr>
              <a:t>המפתח</a:t>
            </a:r>
          </a:p>
          <a:p>
            <a:r>
              <a:rPr lang="he-IL" sz="2400" dirty="0">
                <a:cs typeface="Varela Round" panose="00000500000000000000"/>
              </a:rPr>
              <a:t>הוא החלק היחסי</a:t>
            </a:r>
          </a:p>
          <a:p>
            <a:r>
              <a:rPr lang="he-IL" sz="2400" dirty="0">
                <a:cs typeface="Varela Round" panose="00000500000000000000"/>
              </a:rPr>
              <a:t>שתופסת הזווית</a:t>
            </a:r>
          </a:p>
          <a:p>
            <a:r>
              <a:rPr lang="he-IL" sz="2400" dirty="0">
                <a:cs typeface="Varela Round" panose="00000500000000000000"/>
              </a:rPr>
              <a:t>מתוך כלל המעגל</a:t>
            </a:r>
          </a:p>
        </p:txBody>
      </p:sp>
    </p:spTree>
    <p:extLst>
      <p:ext uri="{BB962C8B-B14F-4D97-AF65-F5344CB8AC3E}">
        <p14:creationId xmlns:p14="http://schemas.microsoft.com/office/powerpoint/2010/main" val="133660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תמונה שמכילה משחק&#10;&#10;התיאור נוצר באופן אוטומטי">
            <a:extLst>
              <a:ext uri="{FF2B5EF4-FFF2-40B4-BE49-F238E27FC236}">
                <a16:creationId xmlns:a16="http://schemas.microsoft.com/office/drawing/2014/main" id="{3D5CE311-5BBA-4BA2-BAB9-10523E36B2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84" y="1725681"/>
            <a:ext cx="4173191" cy="4152900"/>
          </a:xfr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שימו לב לחלק אותו תופס המפתח מכלל העיגול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DD07B01-DB3F-463B-93BD-7182D3BF6E55}"/>
              </a:ext>
            </a:extLst>
          </p:cNvPr>
          <p:cNvSpPr txBox="1"/>
          <p:nvPr/>
        </p:nvSpPr>
        <p:spPr>
          <a:xfrm>
            <a:off x="8099780" y="3802131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2DD07AC-FCC8-4671-A5A6-46F7B4B76F59}"/>
              </a:ext>
            </a:extLst>
          </p:cNvPr>
          <p:cNvSpPr txBox="1"/>
          <p:nvPr/>
        </p:nvSpPr>
        <p:spPr>
          <a:xfrm>
            <a:off x="8036509" y="3198167"/>
            <a:ext cx="91884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מפתח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96F7DBB-607A-4899-99E1-FE0072125548}"/>
              </a:ext>
            </a:extLst>
          </p:cNvPr>
          <p:cNvSpPr txBox="1"/>
          <p:nvPr/>
        </p:nvSpPr>
        <p:spPr>
          <a:xfrm>
            <a:off x="7663680" y="2697335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2E44CE1-371D-4AD9-AD6F-864047006422}"/>
              </a:ext>
            </a:extLst>
          </p:cNvPr>
          <p:cNvSpPr txBox="1"/>
          <p:nvPr/>
        </p:nvSpPr>
        <p:spPr>
          <a:xfrm>
            <a:off x="1057272" y="2000258"/>
            <a:ext cx="365677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נגיד שהמפתח (החלק הכחול)</a:t>
            </a:r>
          </a:p>
          <a:p>
            <a:r>
              <a:rPr lang="he-IL" sz="2400" dirty="0">
                <a:cs typeface="Varela Round" panose="00000500000000000000"/>
              </a:rPr>
              <a:t>מהווה תשיעית מהעיגול.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D808D8C-9D8A-4F2C-A95B-19BA52BAC4BF}"/>
              </a:ext>
            </a:extLst>
          </p:cNvPr>
          <p:cNvSpPr txBox="1"/>
          <p:nvPr/>
        </p:nvSpPr>
        <p:spPr>
          <a:xfrm>
            <a:off x="665328" y="3105832"/>
            <a:ext cx="411683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ניתן לומר כי בזווית שנוצרה</a:t>
            </a:r>
          </a:p>
          <a:p>
            <a:r>
              <a:rPr lang="he-IL" sz="2400" dirty="0">
                <a:cs typeface="Varela Round" panose="00000500000000000000"/>
              </a:rPr>
              <a:t>על ידי המפתח יש תשיעית מעלות</a:t>
            </a:r>
          </a:p>
          <a:p>
            <a:r>
              <a:rPr lang="he-IL" sz="2400" dirty="0">
                <a:cs typeface="Varela Round" panose="00000500000000000000"/>
              </a:rPr>
              <a:t>מסך כל המעלות שבמעגל.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EC75316-B40B-4915-9DC4-34CC2B6EA653}"/>
              </a:ext>
            </a:extLst>
          </p:cNvPr>
          <p:cNvSpPr txBox="1"/>
          <p:nvPr/>
        </p:nvSpPr>
        <p:spPr>
          <a:xfrm>
            <a:off x="1866789" y="4461263"/>
            <a:ext cx="284725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כלומר, תשיעית מ 360</a:t>
            </a:r>
          </a:p>
          <a:p>
            <a:r>
              <a:rPr lang="he-IL" sz="2400" dirty="0">
                <a:cs typeface="Varela Round" panose="00000500000000000000"/>
              </a:rPr>
              <a:t>שזה 40 מעלות</a:t>
            </a:r>
          </a:p>
        </p:txBody>
      </p:sp>
    </p:spTree>
    <p:extLst>
      <p:ext uri="{BB962C8B-B14F-4D97-AF65-F5344CB8AC3E}">
        <p14:creationId xmlns:p14="http://schemas.microsoft.com/office/powerpoint/2010/main" val="152971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נתבונן בשתי קרניים</a:t>
            </a:r>
          </a:p>
        </p:txBody>
      </p:sp>
      <p:pic>
        <p:nvPicPr>
          <p:cNvPr id="6" name="מציין מיקום תוכן 5" descr="תמונה שמכילה לבן, תקורה, שחור, שולחן&#10;&#10;התיאור נוצר באופן אוטומטי">
            <a:extLst>
              <a:ext uri="{FF2B5EF4-FFF2-40B4-BE49-F238E27FC236}">
                <a16:creationId xmlns:a16="http://schemas.microsoft.com/office/drawing/2014/main" id="{D8CF740F-7292-49D5-BA76-1495EB4FCD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96" y="1725613"/>
            <a:ext cx="8209220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B832F9C-CE71-4A5B-9956-12F26BCC48CD}"/>
              </a:ext>
            </a:extLst>
          </p:cNvPr>
          <p:cNvSpPr txBox="1"/>
          <p:nvPr/>
        </p:nvSpPr>
        <p:spPr>
          <a:xfrm>
            <a:off x="7018056" y="3198167"/>
            <a:ext cx="137569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40 מעלות</a:t>
            </a:r>
          </a:p>
        </p:txBody>
      </p:sp>
    </p:spTree>
    <p:extLst>
      <p:ext uri="{BB962C8B-B14F-4D97-AF65-F5344CB8AC3E}">
        <p14:creationId xmlns:p14="http://schemas.microsoft.com/office/powerpoint/2010/main" val="231332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שימו לב למפתח ולקודקוד</a:t>
            </a:r>
          </a:p>
        </p:txBody>
      </p:sp>
      <p:pic>
        <p:nvPicPr>
          <p:cNvPr id="5" name="מציין מיקום תוכן 4" descr="תמונה שמכילה מקורה, שולחן, קטן, תקורה&#10;&#10;התיאור נוצר באופן אוטומטי">
            <a:extLst>
              <a:ext uri="{FF2B5EF4-FFF2-40B4-BE49-F238E27FC236}">
                <a16:creationId xmlns:a16="http://schemas.microsoft.com/office/drawing/2014/main" id="{662DFA94-65FC-4C7F-BA6F-095598150D2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32" y="1725613"/>
            <a:ext cx="8174348" cy="4152900"/>
          </a:xfr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DCB7A75-E43F-4F6E-9A26-1C5C086D93C4}"/>
              </a:ext>
            </a:extLst>
          </p:cNvPr>
          <p:cNvSpPr txBox="1"/>
          <p:nvPr/>
        </p:nvSpPr>
        <p:spPr>
          <a:xfrm>
            <a:off x="4639068" y="2692716"/>
            <a:ext cx="98937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קודקוד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FE69FFC-487B-4AEB-A07E-9AA63C75E883}"/>
              </a:ext>
            </a:extLst>
          </p:cNvPr>
          <p:cNvSpPr txBox="1"/>
          <p:nvPr/>
        </p:nvSpPr>
        <p:spPr>
          <a:xfrm>
            <a:off x="6730868" y="3198167"/>
            <a:ext cx="9941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מיפתח</a:t>
            </a:r>
          </a:p>
        </p:txBody>
      </p:sp>
    </p:spTree>
    <p:extLst>
      <p:ext uri="{BB962C8B-B14F-4D97-AF65-F5344CB8AC3E}">
        <p14:creationId xmlns:p14="http://schemas.microsoft.com/office/powerpoint/2010/main" val="394848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דמיינו את המעגל ודמו את הקרן למחוג של שעון</a:t>
            </a:r>
          </a:p>
        </p:txBody>
      </p:sp>
      <p:pic>
        <p:nvPicPr>
          <p:cNvPr id="4" name="מציין מיקום תוכן 3" descr="תמונה שמכילה שולחן, לבן, תקורה, צרור&#10;&#10;התיאור נוצר באופן אוטומטי">
            <a:extLst>
              <a:ext uri="{FF2B5EF4-FFF2-40B4-BE49-F238E27FC236}">
                <a16:creationId xmlns:a16="http://schemas.microsoft.com/office/drawing/2014/main" id="{8F9F6EA5-ED96-4B30-BDDF-D68FAC31DC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9" y="1725613"/>
            <a:ext cx="7592389" cy="4152900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D4007F2-EE75-41B2-A7B1-2B9694F293B9}"/>
              </a:ext>
            </a:extLst>
          </p:cNvPr>
          <p:cNvSpPr txBox="1"/>
          <p:nvPr/>
        </p:nvSpPr>
        <p:spPr>
          <a:xfrm>
            <a:off x="6523993" y="3687015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</p:spTree>
    <p:extLst>
      <p:ext uri="{BB962C8B-B14F-4D97-AF65-F5344CB8AC3E}">
        <p14:creationId xmlns:p14="http://schemas.microsoft.com/office/powerpoint/2010/main" val="192848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אם נזיז את הקרן אז תיווצר זווית</a:t>
            </a:r>
          </a:p>
        </p:txBody>
      </p:sp>
      <p:pic>
        <p:nvPicPr>
          <p:cNvPr id="4" name="מציין מיקום תוכן 3" descr="תמונה שמכילה ישיבה, שולחן, לבן, מים&#10;&#10;התיאור נוצר באופן אוטומטי">
            <a:extLst>
              <a:ext uri="{FF2B5EF4-FFF2-40B4-BE49-F238E27FC236}">
                <a16:creationId xmlns:a16="http://schemas.microsoft.com/office/drawing/2014/main" id="{DEAE6B6E-9C70-4297-BB4B-B901EEE54C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90" y="1725681"/>
            <a:ext cx="8350032" cy="4152900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08E0546-C1DB-4B32-BE6F-29F8D1989E49}"/>
              </a:ext>
            </a:extLst>
          </p:cNvPr>
          <p:cNvSpPr txBox="1"/>
          <p:nvPr/>
        </p:nvSpPr>
        <p:spPr>
          <a:xfrm>
            <a:off x="6769354" y="3755098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FA0916E-8FF7-45AD-94E0-12044F1883BD}"/>
              </a:ext>
            </a:extLst>
          </p:cNvPr>
          <p:cNvSpPr txBox="1"/>
          <p:nvPr/>
        </p:nvSpPr>
        <p:spPr>
          <a:xfrm>
            <a:off x="6230483" y="2500846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44BDBF6-9EDB-446F-B0F3-762526E2486E}"/>
              </a:ext>
            </a:extLst>
          </p:cNvPr>
          <p:cNvSpPr txBox="1"/>
          <p:nvPr/>
        </p:nvSpPr>
        <p:spPr>
          <a:xfrm>
            <a:off x="6523993" y="2906679"/>
            <a:ext cx="137569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בת</a:t>
            </a:r>
          </a:p>
          <a:p>
            <a:r>
              <a:rPr lang="he-IL" sz="2400" dirty="0">
                <a:cs typeface="Varela Round" panose="00000500000000000000"/>
              </a:rPr>
              <a:t>40 מעלות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3BD9A1E-363A-4FCC-AAEE-E3128B6ABEBA}"/>
              </a:ext>
            </a:extLst>
          </p:cNvPr>
          <p:cNvSpPr txBox="1"/>
          <p:nvPr/>
        </p:nvSpPr>
        <p:spPr>
          <a:xfrm>
            <a:off x="8766697" y="2631380"/>
            <a:ext cx="91884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מפתח</a:t>
            </a:r>
          </a:p>
        </p:txBody>
      </p:sp>
    </p:spTree>
    <p:extLst>
      <p:ext uri="{BB962C8B-B14F-4D97-AF65-F5344CB8AC3E}">
        <p14:creationId xmlns:p14="http://schemas.microsoft.com/office/powerpoint/2010/main" val="13426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05" y="1185681"/>
            <a:ext cx="9000000" cy="54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[פירוט נושאי הלימוד]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מהי זווית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כיצד היא נוצרת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סוגים שונים של זוויות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כיצד מסמנים זוויות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715539" y="1185613"/>
            <a:ext cx="9000000" cy="540000"/>
          </a:xfrm>
        </p:spPr>
        <p:txBody>
          <a:bodyPr/>
          <a:lstStyle/>
          <a:p>
            <a:r>
              <a:rPr lang="he-IL" dirty="0"/>
              <a:t>אם נזיז אותה עוד, אז תיווצר זווית גדולה יותר</a:t>
            </a:r>
          </a:p>
        </p:txBody>
      </p:sp>
      <p:pic>
        <p:nvPicPr>
          <p:cNvPr id="4" name="מציין מיקום תוכן 3" descr="תמונה שמכילה שולחן, ישיבה, מטבח, לבן&#10;&#10;התיאור נוצר באופן אוטומטי">
            <a:extLst>
              <a:ext uri="{FF2B5EF4-FFF2-40B4-BE49-F238E27FC236}">
                <a16:creationId xmlns:a16="http://schemas.microsoft.com/office/drawing/2014/main" id="{37211300-8090-46A7-8D4D-796A1512D4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51" y="1725613"/>
            <a:ext cx="7190711" cy="4152900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8A280DF-F2BB-4B90-8A07-D174AE0A5FA6}"/>
              </a:ext>
            </a:extLst>
          </p:cNvPr>
          <p:cNvSpPr txBox="1"/>
          <p:nvPr/>
        </p:nvSpPr>
        <p:spPr>
          <a:xfrm>
            <a:off x="6817503" y="3774104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AF1CD68-EFF1-48C8-8517-BC6AF1730E99}"/>
              </a:ext>
            </a:extLst>
          </p:cNvPr>
          <p:cNvSpPr txBox="1"/>
          <p:nvPr/>
        </p:nvSpPr>
        <p:spPr>
          <a:xfrm>
            <a:off x="6068572" y="2131360"/>
            <a:ext cx="1409361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5400" dirty="0">
                <a:cs typeface="Varela Round" panose="00000500000000000000"/>
              </a:rPr>
              <a:t>זווית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75B2C93-A278-477A-AF6D-C7EF376A8095}"/>
              </a:ext>
            </a:extLst>
          </p:cNvPr>
          <p:cNvSpPr txBox="1"/>
          <p:nvPr/>
        </p:nvSpPr>
        <p:spPr>
          <a:xfrm>
            <a:off x="5224286" y="2778711"/>
            <a:ext cx="5870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קרן</a:t>
            </a:r>
          </a:p>
        </p:txBody>
      </p:sp>
    </p:spTree>
    <p:extLst>
      <p:ext uri="{BB962C8B-B14F-4D97-AF65-F5344CB8AC3E}">
        <p14:creationId xmlns:p14="http://schemas.microsoft.com/office/powerpoint/2010/main" val="137232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825925" y="1185681"/>
            <a:ext cx="9000000" cy="540000"/>
          </a:xfrm>
        </p:spPr>
        <p:txBody>
          <a:bodyPr/>
          <a:lstStyle/>
          <a:p>
            <a:r>
              <a:rPr lang="he-IL" dirty="0"/>
              <a:t>נהוג להעניק שמות לזוויות</a:t>
            </a:r>
          </a:p>
        </p:txBody>
      </p:sp>
      <p:pic>
        <p:nvPicPr>
          <p:cNvPr id="4" name="מציין מיקום תוכן 3" descr="תמונה שמכילה שולחן, תקורה, לבן, ממולא&#10;&#10;התיאור נוצר באופן אוטומטי">
            <a:extLst>
              <a:ext uri="{FF2B5EF4-FFF2-40B4-BE49-F238E27FC236}">
                <a16:creationId xmlns:a16="http://schemas.microsoft.com/office/drawing/2014/main" id="{8F5B0357-06E5-4753-8B08-1940CFD445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20" y="1725613"/>
            <a:ext cx="7595372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6D2C610-3406-4870-8D6B-B9050616C0FC}"/>
              </a:ext>
            </a:extLst>
          </p:cNvPr>
          <p:cNvSpPr txBox="1"/>
          <p:nvPr/>
        </p:nvSpPr>
        <p:spPr>
          <a:xfrm>
            <a:off x="7135301" y="3200399"/>
            <a:ext cx="16401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40 מעלות =</a:t>
            </a:r>
          </a:p>
        </p:txBody>
      </p:sp>
    </p:spTree>
    <p:extLst>
      <p:ext uri="{BB962C8B-B14F-4D97-AF65-F5344CB8AC3E}">
        <p14:creationId xmlns:p14="http://schemas.microsoft.com/office/powerpoint/2010/main" val="303278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שימו לב כי המפגש בין הקרניים מייצר עוד זוויות</a:t>
            </a:r>
          </a:p>
        </p:txBody>
      </p:sp>
      <p:pic>
        <p:nvPicPr>
          <p:cNvPr id="4" name="מציין מיקום תוכן 3" descr="תמונה שמכילה מקורה, קטן, מטבח, לבן&#10;&#10;התיאור נוצר באופן אוטומטי">
            <a:extLst>
              <a:ext uri="{FF2B5EF4-FFF2-40B4-BE49-F238E27FC236}">
                <a16:creationId xmlns:a16="http://schemas.microsoft.com/office/drawing/2014/main" id="{54C9A6AA-84AF-4921-AC51-FE65903A66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45" y="1725613"/>
            <a:ext cx="7463932" cy="4152900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0D797A3-051C-4B6B-A94C-1C256AB47F12}"/>
              </a:ext>
            </a:extLst>
          </p:cNvPr>
          <p:cNvSpPr txBox="1"/>
          <p:nvPr/>
        </p:nvSpPr>
        <p:spPr>
          <a:xfrm>
            <a:off x="4742259" y="2890831"/>
            <a:ext cx="120577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עוד זווית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9309817-F53D-470C-8054-5F22F1C3F668}"/>
              </a:ext>
            </a:extLst>
          </p:cNvPr>
          <p:cNvSpPr txBox="1"/>
          <p:nvPr/>
        </p:nvSpPr>
        <p:spPr>
          <a:xfrm>
            <a:off x="6762439" y="3271420"/>
            <a:ext cx="16401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40 מעלות =</a:t>
            </a:r>
          </a:p>
        </p:txBody>
      </p:sp>
    </p:spTree>
    <p:extLst>
      <p:ext uri="{BB962C8B-B14F-4D97-AF65-F5344CB8AC3E}">
        <p14:creationId xmlns:p14="http://schemas.microsoft.com/office/powerpoint/2010/main" val="502220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292662" y="1185613"/>
            <a:ext cx="9000000" cy="540000"/>
          </a:xfrm>
        </p:spPr>
        <p:txBody>
          <a:bodyPr/>
          <a:lstStyle/>
          <a:p>
            <a:r>
              <a:rPr lang="he-IL" dirty="0"/>
              <a:t>נסמן את הזווית השנייה באות </a:t>
            </a:r>
            <a:r>
              <a:rPr lang="en-US" dirty="0"/>
              <a:t>B</a:t>
            </a:r>
            <a:endParaRPr lang="he-IL" dirty="0"/>
          </a:p>
        </p:txBody>
      </p:sp>
      <p:pic>
        <p:nvPicPr>
          <p:cNvPr id="4" name="מציין מיקום תוכן 3" descr="תמונה שמכילה תקורה, שולחן, לבן, אור&#10;&#10;התיאור נוצר באופן אוטומטי">
            <a:extLst>
              <a:ext uri="{FF2B5EF4-FFF2-40B4-BE49-F238E27FC236}">
                <a16:creationId xmlns:a16="http://schemas.microsoft.com/office/drawing/2014/main" id="{3791DDDE-AF35-4A07-BD24-357464E1B1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7" y="1725613"/>
            <a:ext cx="5014918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15727AC-9FDF-45B6-B1A7-C1635DAE78AD}"/>
              </a:ext>
            </a:extLst>
          </p:cNvPr>
          <p:cNvSpPr txBox="1"/>
          <p:nvPr/>
        </p:nvSpPr>
        <p:spPr>
          <a:xfrm>
            <a:off x="7050911" y="3469678"/>
            <a:ext cx="16401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40 מעלות =</a:t>
            </a:r>
          </a:p>
        </p:txBody>
      </p:sp>
    </p:spTree>
    <p:extLst>
      <p:ext uri="{BB962C8B-B14F-4D97-AF65-F5344CB8AC3E}">
        <p14:creationId xmlns:p14="http://schemas.microsoft.com/office/powerpoint/2010/main" val="3041226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גודל זווית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מהו גודלה של הזווית </a:t>
            </a:r>
            <a:r>
              <a:rPr lang="en-US" dirty="0"/>
              <a:t>B</a:t>
            </a:r>
            <a:r>
              <a:rPr lang="he-IL" dirty="0"/>
              <a:t>?</a:t>
            </a:r>
          </a:p>
        </p:txBody>
      </p:sp>
      <p:pic>
        <p:nvPicPr>
          <p:cNvPr id="4" name="מציין מיקום תוכן 3" descr="תמונה שמכילה שולחן, תקורה, לבן, אור&#10;&#10;התיאור נוצר באופן אוטומטי">
            <a:extLst>
              <a:ext uri="{FF2B5EF4-FFF2-40B4-BE49-F238E27FC236}">
                <a16:creationId xmlns:a16="http://schemas.microsoft.com/office/drawing/2014/main" id="{771B574E-028C-479A-8E5C-7742C4A2914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72" y="1725613"/>
            <a:ext cx="5346669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5D83367-732A-46A9-95D5-A05B1E203C67}"/>
              </a:ext>
            </a:extLst>
          </p:cNvPr>
          <p:cNvSpPr txBox="1"/>
          <p:nvPr/>
        </p:nvSpPr>
        <p:spPr>
          <a:xfrm>
            <a:off x="7035713" y="3263773"/>
            <a:ext cx="16401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40 מעלות =</a:t>
            </a:r>
          </a:p>
        </p:txBody>
      </p:sp>
    </p:spTree>
    <p:extLst>
      <p:ext uri="{BB962C8B-B14F-4D97-AF65-F5344CB8AC3E}">
        <p14:creationId xmlns:p14="http://schemas.microsoft.com/office/powerpoint/2010/main" val="2886873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גודל זווית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זוכרים?</a:t>
            </a:r>
          </a:p>
        </p:txBody>
      </p:sp>
      <p:pic>
        <p:nvPicPr>
          <p:cNvPr id="3" name="מציין מיקום תוכן 2" descr="תמונה שמכילה משחק&#10;&#10;התיאור נוצר באופן אוטומטי">
            <a:extLst>
              <a:ext uri="{FF2B5EF4-FFF2-40B4-BE49-F238E27FC236}">
                <a16:creationId xmlns:a16="http://schemas.microsoft.com/office/drawing/2014/main" id="{975DB839-0585-432A-BF46-FF4EF6EABA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57" y="1725681"/>
            <a:ext cx="4159730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195EEDD-F797-45DD-BA1C-53C293C528A9}"/>
              </a:ext>
            </a:extLst>
          </p:cNvPr>
          <p:cNvSpPr txBox="1"/>
          <p:nvPr/>
        </p:nvSpPr>
        <p:spPr>
          <a:xfrm>
            <a:off x="5321596" y="3831741"/>
            <a:ext cx="1547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180 מעלות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4CEE1C4-B33D-4AA8-91C2-AC7814C732E4}"/>
              </a:ext>
            </a:extLst>
          </p:cNvPr>
          <p:cNvSpPr txBox="1"/>
          <p:nvPr/>
        </p:nvSpPr>
        <p:spPr>
          <a:xfrm>
            <a:off x="5362942" y="3330909"/>
            <a:ext cx="15472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180 מעלות</a:t>
            </a:r>
          </a:p>
        </p:txBody>
      </p:sp>
    </p:spTree>
    <p:extLst>
      <p:ext uri="{BB962C8B-B14F-4D97-AF65-F5344CB8AC3E}">
        <p14:creationId xmlns:p14="http://schemas.microsoft.com/office/powerpoint/2010/main" val="1174592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גודל זווית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443539" y="1098253"/>
            <a:ext cx="9000000" cy="540000"/>
          </a:xfrm>
        </p:spPr>
        <p:txBody>
          <a:bodyPr/>
          <a:lstStyle/>
          <a:p>
            <a:r>
              <a:rPr lang="he-IL" dirty="0"/>
              <a:t>180 מעלות </a:t>
            </a:r>
            <a:r>
              <a:rPr lang="en-US" dirty="0"/>
              <a:t>A+B = </a:t>
            </a:r>
            <a:endParaRPr lang="he-IL" dirty="0"/>
          </a:p>
        </p:txBody>
      </p:sp>
      <p:pic>
        <p:nvPicPr>
          <p:cNvPr id="4" name="מציין מיקום תוכן 3" descr="תמונה שמכילה תקורה, לבן, אור, שולחן&#10;&#10;התיאור נוצר באופן אוטומטי">
            <a:extLst>
              <a:ext uri="{FF2B5EF4-FFF2-40B4-BE49-F238E27FC236}">
                <a16:creationId xmlns:a16="http://schemas.microsoft.com/office/drawing/2014/main" id="{D231FE5F-EF37-4206-98FD-149A29D82C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51" y="1725613"/>
            <a:ext cx="4922510" cy="4152900"/>
          </a:xfr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510D7D4-5F34-4E65-879E-140CF08A8425}"/>
              </a:ext>
            </a:extLst>
          </p:cNvPr>
          <p:cNvSpPr txBox="1"/>
          <p:nvPr/>
        </p:nvSpPr>
        <p:spPr>
          <a:xfrm>
            <a:off x="7093511" y="3198167"/>
            <a:ext cx="15552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40 מעלות=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1B9504F-CFBE-489A-A356-7439734C4D3B}"/>
              </a:ext>
            </a:extLst>
          </p:cNvPr>
          <p:cNvSpPr txBox="1"/>
          <p:nvPr/>
        </p:nvSpPr>
        <p:spPr>
          <a:xfrm>
            <a:off x="3633951" y="1848377"/>
            <a:ext cx="288893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מהו גודלה של זווית </a:t>
            </a:r>
            <a:r>
              <a:rPr lang="en-US" sz="2400" dirty="0">
                <a:cs typeface="Varela Round" panose="00000500000000000000"/>
              </a:rPr>
              <a:t>B</a:t>
            </a:r>
            <a:r>
              <a:rPr lang="he-IL" sz="2400" dirty="0">
                <a:cs typeface="Varela Round" panose="0000050000000000000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377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גודל זווית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443539" y="1098253"/>
            <a:ext cx="9000000" cy="540000"/>
          </a:xfrm>
        </p:spPr>
        <p:txBody>
          <a:bodyPr/>
          <a:lstStyle/>
          <a:p>
            <a:r>
              <a:rPr lang="he-IL" dirty="0"/>
              <a:t>180 מעלות </a:t>
            </a:r>
            <a:r>
              <a:rPr lang="en-US" dirty="0"/>
              <a:t>A+B = </a:t>
            </a:r>
            <a:endParaRPr lang="he-IL" dirty="0"/>
          </a:p>
        </p:txBody>
      </p:sp>
      <p:pic>
        <p:nvPicPr>
          <p:cNvPr id="4" name="מציין מיקום תוכן 3" descr="תמונה שמכילה תקורה, לבן, אור, שולחן&#10;&#10;התיאור נוצר באופן אוטומטי">
            <a:extLst>
              <a:ext uri="{FF2B5EF4-FFF2-40B4-BE49-F238E27FC236}">
                <a16:creationId xmlns:a16="http://schemas.microsoft.com/office/drawing/2014/main" id="{D231FE5F-EF37-4206-98FD-149A29D82C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51" y="1725613"/>
            <a:ext cx="4922510" cy="4152900"/>
          </a:xfr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510D7D4-5F34-4E65-879E-140CF08A8425}"/>
              </a:ext>
            </a:extLst>
          </p:cNvPr>
          <p:cNvSpPr txBox="1"/>
          <p:nvPr/>
        </p:nvSpPr>
        <p:spPr>
          <a:xfrm>
            <a:off x="7093511" y="3198167"/>
            <a:ext cx="15552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40 מעלות=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25FAA11-A9F0-480E-9B15-6CB6E0FEDF9E}"/>
              </a:ext>
            </a:extLst>
          </p:cNvPr>
          <p:cNvSpPr txBox="1"/>
          <p:nvPr/>
        </p:nvSpPr>
        <p:spPr>
          <a:xfrm>
            <a:off x="3863505" y="1877768"/>
            <a:ext cx="223170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cs typeface="Varela Round" panose="00000500000000000000"/>
              </a:rPr>
              <a:t>40 + B = 180</a:t>
            </a:r>
            <a:endParaRPr lang="he-IL" sz="3200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8572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גודל זווית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443539" y="1098253"/>
            <a:ext cx="9000000" cy="540000"/>
          </a:xfrm>
        </p:spPr>
        <p:txBody>
          <a:bodyPr/>
          <a:lstStyle/>
          <a:p>
            <a:r>
              <a:rPr lang="he-IL" dirty="0"/>
              <a:t>180 מעלות </a:t>
            </a:r>
            <a:r>
              <a:rPr lang="en-US" dirty="0"/>
              <a:t>A+B = </a:t>
            </a:r>
            <a:endParaRPr lang="he-IL" dirty="0"/>
          </a:p>
        </p:txBody>
      </p:sp>
      <p:pic>
        <p:nvPicPr>
          <p:cNvPr id="4" name="מציין מיקום תוכן 3" descr="תמונה שמכילה תקורה, לבן, אור, שולחן&#10;&#10;התיאור נוצר באופן אוטומטי">
            <a:extLst>
              <a:ext uri="{FF2B5EF4-FFF2-40B4-BE49-F238E27FC236}">
                <a16:creationId xmlns:a16="http://schemas.microsoft.com/office/drawing/2014/main" id="{D231FE5F-EF37-4206-98FD-149A29D82C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51" y="1725613"/>
            <a:ext cx="4922510" cy="4152900"/>
          </a:xfr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510D7D4-5F34-4E65-879E-140CF08A8425}"/>
              </a:ext>
            </a:extLst>
          </p:cNvPr>
          <p:cNvSpPr txBox="1"/>
          <p:nvPr/>
        </p:nvSpPr>
        <p:spPr>
          <a:xfrm>
            <a:off x="7093511" y="3198167"/>
            <a:ext cx="15552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40 מעלות=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25FAA11-A9F0-480E-9B15-6CB6E0FEDF9E}"/>
              </a:ext>
            </a:extLst>
          </p:cNvPr>
          <p:cNvSpPr txBox="1"/>
          <p:nvPr/>
        </p:nvSpPr>
        <p:spPr>
          <a:xfrm>
            <a:off x="4264012" y="1877768"/>
            <a:ext cx="142378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cs typeface="Varela Round" panose="00000500000000000000"/>
              </a:rPr>
              <a:t>B = 140</a:t>
            </a:r>
            <a:endParaRPr lang="he-IL" sz="3200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38872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גודל זווית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מה דעתכם על שתי הזוויות הללו?</a:t>
            </a:r>
          </a:p>
        </p:txBody>
      </p:sp>
      <p:pic>
        <p:nvPicPr>
          <p:cNvPr id="4" name="מציין מיקום תוכן 3" descr="תמונה שמכילה מסך, קטן, לבן, מרוצף&#10;&#10;התיאור נוצר באופן אוטומטי">
            <a:extLst>
              <a:ext uri="{FF2B5EF4-FFF2-40B4-BE49-F238E27FC236}">
                <a16:creationId xmlns:a16="http://schemas.microsoft.com/office/drawing/2014/main" id="{04229ACA-525A-4F46-9E75-A7A407DCEB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08" y="1725613"/>
            <a:ext cx="4308796" cy="4152900"/>
          </a:xfr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4031D25-C936-4785-AA9C-A44277C2FE9B}"/>
              </a:ext>
            </a:extLst>
          </p:cNvPr>
          <p:cNvSpPr txBox="1"/>
          <p:nvPr/>
        </p:nvSpPr>
        <p:spPr>
          <a:xfrm>
            <a:off x="6573787" y="2924934"/>
            <a:ext cx="65274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/>
              <a:t>?=</a:t>
            </a:r>
          </a:p>
        </p:txBody>
      </p:sp>
    </p:spTree>
    <p:extLst>
      <p:ext uri="{BB962C8B-B14F-4D97-AF65-F5344CB8AC3E}">
        <p14:creationId xmlns:p14="http://schemas.microsoft.com/office/powerpoint/2010/main" val="4544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שם הפרק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מהי זווית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גודל זווית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קל לראות כי הזוויות שוות בגודלן</a:t>
            </a:r>
          </a:p>
        </p:txBody>
      </p:sp>
      <p:pic>
        <p:nvPicPr>
          <p:cNvPr id="4" name="מציין מיקום תוכן 3" descr="תמונה שמכילה מסך, קטן, לבן, מרוצף&#10;&#10;התיאור נוצר באופן אוטומטי">
            <a:extLst>
              <a:ext uri="{FF2B5EF4-FFF2-40B4-BE49-F238E27FC236}">
                <a16:creationId xmlns:a16="http://schemas.microsoft.com/office/drawing/2014/main" id="{48CD6EBB-F4F3-4390-A1CE-F25705D754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08" y="1725613"/>
            <a:ext cx="4308796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FF20821-79C1-4203-8780-8D267296CABF}"/>
              </a:ext>
            </a:extLst>
          </p:cNvPr>
          <p:cNvSpPr txBox="1"/>
          <p:nvPr/>
        </p:nvSpPr>
        <p:spPr>
          <a:xfrm>
            <a:off x="6573787" y="2924934"/>
            <a:ext cx="65274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/>
              <a:t>?=</a:t>
            </a:r>
          </a:p>
        </p:txBody>
      </p:sp>
    </p:spTree>
    <p:extLst>
      <p:ext uri="{BB962C8B-B14F-4D97-AF65-F5344CB8AC3E}">
        <p14:creationId xmlns:p14="http://schemas.microsoft.com/office/powerpoint/2010/main" val="4187322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גודל זווית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הזוויות הללו נקראות זוויות ישרות</a:t>
            </a:r>
          </a:p>
        </p:txBody>
      </p:sp>
      <p:pic>
        <p:nvPicPr>
          <p:cNvPr id="4" name="מציין מיקום תוכן 3" descr="תמונה שמכילה לבן, מרוצף, קטן, תקורה&#10;&#10;התיאור נוצר באופן אוטומטי">
            <a:extLst>
              <a:ext uri="{FF2B5EF4-FFF2-40B4-BE49-F238E27FC236}">
                <a16:creationId xmlns:a16="http://schemas.microsoft.com/office/drawing/2014/main" id="{79EDB7CE-51F8-40E1-803F-92A4518FE7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26" y="1725613"/>
            <a:ext cx="6400760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86EED9B-446B-4F9C-8E46-BE9A527896E3}"/>
              </a:ext>
            </a:extLst>
          </p:cNvPr>
          <p:cNvSpPr txBox="1"/>
          <p:nvPr/>
        </p:nvSpPr>
        <p:spPr>
          <a:xfrm>
            <a:off x="6095206" y="2947954"/>
            <a:ext cx="18181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/>
              <a:t>90 מעלות =</a:t>
            </a:r>
            <a:r>
              <a:rPr lang="en-US" sz="2400" dirty="0"/>
              <a:t>A</a:t>
            </a:r>
            <a:endParaRPr lang="he-IL" sz="24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54746E2-3AB8-4F72-8A72-58E34CCE020C}"/>
              </a:ext>
            </a:extLst>
          </p:cNvPr>
          <p:cNvSpPr/>
          <p:nvPr/>
        </p:nvSpPr>
        <p:spPr>
          <a:xfrm>
            <a:off x="8211845" y="51323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0022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סוגים של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נתבונן בשתי קרניים</a:t>
            </a:r>
          </a:p>
        </p:txBody>
      </p:sp>
      <p:pic>
        <p:nvPicPr>
          <p:cNvPr id="4" name="מציין מיקום תוכן 3" descr="תמונה שמכילה מקורה, קטן, לבן, מרוצף&#10;&#10;התיאור נוצר באופן אוטומטי">
            <a:extLst>
              <a:ext uri="{FF2B5EF4-FFF2-40B4-BE49-F238E27FC236}">
                <a16:creationId xmlns:a16="http://schemas.microsoft.com/office/drawing/2014/main" id="{D34FABEA-4509-4401-9BB7-F879E170A8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88" y="1725613"/>
            <a:ext cx="7112437" cy="4152900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B7BCB88-06C2-4372-BC65-B48E79FBB98F}"/>
              </a:ext>
            </a:extLst>
          </p:cNvPr>
          <p:cNvSpPr txBox="1"/>
          <p:nvPr/>
        </p:nvSpPr>
        <p:spPr>
          <a:xfrm>
            <a:off x="6113475" y="2710472"/>
            <a:ext cx="14414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ישרה</a:t>
            </a:r>
          </a:p>
        </p:txBody>
      </p:sp>
    </p:spTree>
    <p:extLst>
      <p:ext uri="{BB962C8B-B14F-4D97-AF65-F5344CB8AC3E}">
        <p14:creationId xmlns:p14="http://schemas.microsoft.com/office/powerpoint/2010/main" val="3248696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סוגים של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נהוג לסמן זווית ישרה באמצעות קווים ישרים</a:t>
            </a:r>
          </a:p>
        </p:txBody>
      </p:sp>
      <p:pic>
        <p:nvPicPr>
          <p:cNvPr id="4" name="מציין מיקום תוכן 3" descr="תמונה שמכילה מסך, קטן, לבן, מים&#10;&#10;התיאור נוצר באופן אוטומטי">
            <a:extLst>
              <a:ext uri="{FF2B5EF4-FFF2-40B4-BE49-F238E27FC236}">
                <a16:creationId xmlns:a16="http://schemas.microsoft.com/office/drawing/2014/main" id="{92F9CC79-C29C-4FEF-8883-92E9FB38C96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19" y="1725613"/>
            <a:ext cx="3811175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ECC6274-4D4F-4714-B269-79012A73B878}"/>
              </a:ext>
            </a:extLst>
          </p:cNvPr>
          <p:cNvSpPr txBox="1"/>
          <p:nvPr/>
        </p:nvSpPr>
        <p:spPr>
          <a:xfrm>
            <a:off x="5313971" y="3995519"/>
            <a:ext cx="18181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/>
              <a:t>90 מעלות =</a:t>
            </a:r>
            <a:r>
              <a:rPr lang="en-US" sz="2400" dirty="0"/>
              <a:t>A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739065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עוד סוגים של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443539" y="1098253"/>
            <a:ext cx="9000000" cy="540000"/>
          </a:xfrm>
        </p:spPr>
        <p:txBody>
          <a:bodyPr/>
          <a:lstStyle/>
          <a:p>
            <a:r>
              <a:rPr lang="he-IL" dirty="0"/>
              <a:t>זווית חדה וזווית קהה</a:t>
            </a:r>
          </a:p>
        </p:txBody>
      </p:sp>
      <p:pic>
        <p:nvPicPr>
          <p:cNvPr id="4" name="מציין מיקום תוכן 3" descr="תמונה שמכילה תקורה, לבן, אור, שולחן&#10;&#10;התיאור נוצר באופן אוטומטי">
            <a:extLst>
              <a:ext uri="{FF2B5EF4-FFF2-40B4-BE49-F238E27FC236}">
                <a16:creationId xmlns:a16="http://schemas.microsoft.com/office/drawing/2014/main" id="{D231FE5F-EF37-4206-98FD-149A29D82C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51" y="1725613"/>
            <a:ext cx="4922510" cy="4152900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9FE8230-28A6-471C-B02F-A032F958DCBB}"/>
              </a:ext>
            </a:extLst>
          </p:cNvPr>
          <p:cNvSpPr txBox="1"/>
          <p:nvPr/>
        </p:nvSpPr>
        <p:spPr>
          <a:xfrm>
            <a:off x="7219235" y="2689887"/>
            <a:ext cx="13372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חדה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10451F3-D588-4485-A0C0-938E8A17FBB4}"/>
              </a:ext>
            </a:extLst>
          </p:cNvPr>
          <p:cNvSpPr txBox="1"/>
          <p:nvPr/>
        </p:nvSpPr>
        <p:spPr>
          <a:xfrm>
            <a:off x="5962999" y="1834909"/>
            <a:ext cx="135165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קהה</a:t>
            </a:r>
          </a:p>
        </p:txBody>
      </p:sp>
    </p:spTree>
    <p:extLst>
      <p:ext uri="{BB962C8B-B14F-4D97-AF65-F5344CB8AC3E}">
        <p14:creationId xmlns:p14="http://schemas.microsoft.com/office/powerpoint/2010/main" val="2762897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זווית חדה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זווית חדה, תמיד קטנה מזווית ישרה</a:t>
            </a:r>
          </a:p>
        </p:txBody>
      </p:sp>
      <p:pic>
        <p:nvPicPr>
          <p:cNvPr id="4" name="מציין מיקום תוכן 3" descr="תמונה שמכילה מסך, לבן, אור, מים&#10;&#10;התיאור נוצר באופן אוטומטי">
            <a:extLst>
              <a:ext uri="{FF2B5EF4-FFF2-40B4-BE49-F238E27FC236}">
                <a16:creationId xmlns:a16="http://schemas.microsoft.com/office/drawing/2014/main" id="{221B52F2-1D49-4276-B794-9EDEEE6DC6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32" y="1725613"/>
            <a:ext cx="4381548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E200822-3571-4DCC-8254-30394FEA2D2A}"/>
              </a:ext>
            </a:extLst>
          </p:cNvPr>
          <p:cNvSpPr txBox="1"/>
          <p:nvPr/>
        </p:nvSpPr>
        <p:spPr>
          <a:xfrm>
            <a:off x="5454340" y="3155308"/>
            <a:ext cx="2529859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חדה תמיד</a:t>
            </a:r>
          </a:p>
          <a:p>
            <a:r>
              <a:rPr lang="he-IL" sz="2400" dirty="0">
                <a:cs typeface="Varela Round" panose="00000500000000000000"/>
              </a:rPr>
              <a:t>קטנה מזווית ישרה</a:t>
            </a:r>
          </a:p>
          <a:p>
            <a:r>
              <a:rPr lang="he-IL" sz="2400" dirty="0">
                <a:cs typeface="Varela Round" panose="00000500000000000000"/>
              </a:rPr>
              <a:t>כלומר שתמיד קטנה</a:t>
            </a:r>
          </a:p>
          <a:p>
            <a:r>
              <a:rPr lang="he-IL" sz="2400" dirty="0">
                <a:cs typeface="Varela Round" panose="00000500000000000000"/>
              </a:rPr>
              <a:t>מ 90 מעלות</a:t>
            </a:r>
          </a:p>
        </p:txBody>
      </p:sp>
    </p:spTree>
    <p:extLst>
      <p:ext uri="{BB962C8B-B14F-4D97-AF65-F5344CB8AC3E}">
        <p14:creationId xmlns:p14="http://schemas.microsoft.com/office/powerpoint/2010/main" val="4254675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זווית קהה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זווית קהה, תמיד גדולה מזווית ישרה</a:t>
            </a:r>
          </a:p>
        </p:txBody>
      </p:sp>
      <p:pic>
        <p:nvPicPr>
          <p:cNvPr id="4" name="מציין מיקום תוכן 3" descr="תמונה שמכילה לבן, קטן, חור, אור&#10;&#10;התיאור נוצר באופן אוטומטי">
            <a:extLst>
              <a:ext uri="{FF2B5EF4-FFF2-40B4-BE49-F238E27FC236}">
                <a16:creationId xmlns:a16="http://schemas.microsoft.com/office/drawing/2014/main" id="{19454910-51B5-44A5-8A3F-48B99203B6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46" y="1725613"/>
            <a:ext cx="5610920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299BC76-8D2B-444E-B3FF-42D146BA11AC}"/>
              </a:ext>
            </a:extLst>
          </p:cNvPr>
          <p:cNvSpPr txBox="1"/>
          <p:nvPr/>
        </p:nvSpPr>
        <p:spPr>
          <a:xfrm>
            <a:off x="5415867" y="3155308"/>
            <a:ext cx="256833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קהה תמיד</a:t>
            </a:r>
          </a:p>
          <a:p>
            <a:r>
              <a:rPr lang="he-IL" sz="2400" dirty="0">
                <a:cs typeface="Varela Round" panose="00000500000000000000"/>
              </a:rPr>
              <a:t>גדולה מזווית ישרה</a:t>
            </a:r>
          </a:p>
          <a:p>
            <a:r>
              <a:rPr lang="he-IL" sz="2400" dirty="0">
                <a:cs typeface="Varela Round" panose="00000500000000000000"/>
              </a:rPr>
              <a:t>כלומר שתמיד גדולה</a:t>
            </a:r>
          </a:p>
          <a:p>
            <a:r>
              <a:rPr lang="he-IL" sz="2400" dirty="0">
                <a:cs typeface="Varela Round" panose="00000500000000000000"/>
              </a:rPr>
              <a:t>מ 90 מעלות</a:t>
            </a:r>
          </a:p>
        </p:txBody>
      </p:sp>
    </p:spTree>
    <p:extLst>
      <p:ext uri="{BB962C8B-B14F-4D97-AF65-F5344CB8AC3E}">
        <p14:creationId xmlns:p14="http://schemas.microsoft.com/office/powerpoint/2010/main" val="3718439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סוגים של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780934" y="1114798"/>
            <a:ext cx="9000000" cy="540000"/>
          </a:xfrm>
        </p:spPr>
        <p:txBody>
          <a:bodyPr/>
          <a:lstStyle/>
          <a:p>
            <a:r>
              <a:rPr lang="he-IL" dirty="0"/>
              <a:t>סוגי זוויות שלמדנו עד כה</a:t>
            </a:r>
          </a:p>
        </p:txBody>
      </p:sp>
      <p:pic>
        <p:nvPicPr>
          <p:cNvPr id="4" name="מציין מיקום תוכן 3" descr="תמונה שמכילה מסך, מקורה, מטבח, לבן&#10;&#10;התיאור נוצר באופן אוטומטי">
            <a:extLst>
              <a:ext uri="{FF2B5EF4-FFF2-40B4-BE49-F238E27FC236}">
                <a16:creationId xmlns:a16="http://schemas.microsoft.com/office/drawing/2014/main" id="{44C8FAA5-551E-4C42-8AFE-391F109E5C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2179925"/>
            <a:ext cx="11158537" cy="3244276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E54EADC-90EB-46F2-84D0-379CD930CE64}"/>
              </a:ext>
            </a:extLst>
          </p:cNvPr>
          <p:cNvSpPr txBox="1"/>
          <p:nvPr/>
        </p:nvSpPr>
        <p:spPr>
          <a:xfrm>
            <a:off x="4615448" y="3668727"/>
            <a:ext cx="223811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ישרה</a:t>
            </a:r>
          </a:p>
          <a:p>
            <a:r>
              <a:rPr lang="he-IL" sz="2400" dirty="0">
                <a:cs typeface="Varela Round" panose="00000500000000000000"/>
              </a:rPr>
              <a:t>שווה ל 90 מעלות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0B7C5F54-184E-4025-96B7-C8EE1AD5E36E}"/>
              </a:ext>
            </a:extLst>
          </p:cNvPr>
          <p:cNvSpPr txBox="1"/>
          <p:nvPr/>
        </p:nvSpPr>
        <p:spPr>
          <a:xfrm>
            <a:off x="967667" y="3689796"/>
            <a:ext cx="24144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חדה</a:t>
            </a:r>
          </a:p>
          <a:p>
            <a:r>
              <a:rPr lang="he-IL" sz="2400" dirty="0">
                <a:cs typeface="Varela Round" panose="00000500000000000000"/>
              </a:rPr>
              <a:t>קטנה מ 90 מעלות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58EDE66-E343-47FB-A51D-D5B6C9B4271D}"/>
              </a:ext>
            </a:extLst>
          </p:cNvPr>
          <p:cNvSpPr txBox="1"/>
          <p:nvPr/>
        </p:nvSpPr>
        <p:spPr>
          <a:xfrm>
            <a:off x="8705095" y="3677606"/>
            <a:ext cx="241444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קהה</a:t>
            </a:r>
          </a:p>
          <a:p>
            <a:r>
              <a:rPr lang="he-IL" sz="2400" dirty="0">
                <a:cs typeface="Varela Round" panose="00000500000000000000"/>
              </a:rPr>
              <a:t>גדולה מ 90 מעלות</a:t>
            </a:r>
          </a:p>
        </p:txBody>
      </p:sp>
    </p:spTree>
    <p:extLst>
      <p:ext uri="{BB962C8B-B14F-4D97-AF65-F5344CB8AC3E}">
        <p14:creationId xmlns:p14="http://schemas.microsoft.com/office/powerpoint/2010/main" val="3187414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עוד סוגים של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אך יש זווית נוספת</a:t>
            </a:r>
          </a:p>
        </p:txBody>
      </p:sp>
      <p:pic>
        <p:nvPicPr>
          <p:cNvPr id="4" name="מציין מיקום תוכן 3" descr="תמונה שמכילה מסך, מים, לבן, מוכן&#10;&#10;התיאור נוצר באופן אוטומטי">
            <a:extLst>
              <a:ext uri="{FF2B5EF4-FFF2-40B4-BE49-F238E27FC236}">
                <a16:creationId xmlns:a16="http://schemas.microsoft.com/office/drawing/2014/main" id="{6B6064F9-860A-4E82-B5B7-7BBE9156B2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0" y="1725613"/>
            <a:ext cx="10854013" cy="4152900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7755A51-C93F-446B-A897-9D546232029E}"/>
              </a:ext>
            </a:extLst>
          </p:cNvPr>
          <p:cNvSpPr txBox="1"/>
          <p:nvPr/>
        </p:nvSpPr>
        <p:spPr>
          <a:xfrm>
            <a:off x="5345792" y="4397229"/>
            <a:ext cx="164981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שטוחה</a:t>
            </a:r>
          </a:p>
        </p:txBody>
      </p:sp>
    </p:spTree>
    <p:extLst>
      <p:ext uri="{BB962C8B-B14F-4D97-AF65-F5344CB8AC3E}">
        <p14:creationId xmlns:p14="http://schemas.microsoft.com/office/powerpoint/2010/main" val="941103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עוד סוגים של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1935634" y="1185681"/>
            <a:ext cx="9000000" cy="540000"/>
          </a:xfrm>
        </p:spPr>
        <p:txBody>
          <a:bodyPr/>
          <a:lstStyle/>
          <a:p>
            <a:r>
              <a:rPr lang="he-IL" dirty="0"/>
              <a:t>בהרבה מקרים, קרן מחלקת זווית שטוחה לשתי זוויות</a:t>
            </a:r>
          </a:p>
        </p:txBody>
      </p:sp>
      <p:pic>
        <p:nvPicPr>
          <p:cNvPr id="4" name="מציין מיקום תוכן 3" descr="תמונה שמכילה מסך, שעון, מים, לבן&#10;&#10;התיאור נוצר באופן אוטומטי">
            <a:extLst>
              <a:ext uri="{FF2B5EF4-FFF2-40B4-BE49-F238E27FC236}">
                <a16:creationId xmlns:a16="http://schemas.microsoft.com/office/drawing/2014/main" id="{6002290F-4C9F-47E3-B300-A3B3B0CE93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0" y="1725681"/>
            <a:ext cx="11158537" cy="3275958"/>
          </a:xfr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399E887-6FF0-48B9-8B45-550542804AA7}"/>
              </a:ext>
            </a:extLst>
          </p:cNvPr>
          <p:cNvSpPr txBox="1"/>
          <p:nvPr/>
        </p:nvSpPr>
        <p:spPr>
          <a:xfrm>
            <a:off x="3879993" y="3655766"/>
            <a:ext cx="132440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כהה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ED9E2A01-2504-48CC-948B-515B969FE9BC}"/>
              </a:ext>
            </a:extLst>
          </p:cNvPr>
          <p:cNvSpPr txBox="1"/>
          <p:nvPr/>
        </p:nvSpPr>
        <p:spPr>
          <a:xfrm>
            <a:off x="7240082" y="4008091"/>
            <a:ext cx="13372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חדה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55ED98F-1A31-4E63-8DC9-3E264981A730}"/>
              </a:ext>
            </a:extLst>
          </p:cNvPr>
          <p:cNvSpPr txBox="1"/>
          <p:nvPr/>
        </p:nvSpPr>
        <p:spPr>
          <a:xfrm>
            <a:off x="5096124" y="4675246"/>
            <a:ext cx="164981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זווית שטוחה</a:t>
            </a:r>
          </a:p>
        </p:txBody>
      </p:sp>
    </p:spTree>
    <p:extLst>
      <p:ext uri="{BB962C8B-B14F-4D97-AF65-F5344CB8AC3E}">
        <p14:creationId xmlns:p14="http://schemas.microsoft.com/office/powerpoint/2010/main" val="386741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הגדרה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9000000" cy="41525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זווית נוצרת משתי קרניים היוצאות מנקודה משותפת</a:t>
            </a:r>
          </a:p>
          <a:p>
            <a:pPr>
              <a:lnSpc>
                <a:spcPct val="150000"/>
              </a:lnSpc>
            </a:pPr>
            <a:r>
              <a:rPr lang="he-IL" dirty="0"/>
              <a:t>הנקודה ממנה יוצאות הקרניים נקראת קדקוד הזווית</a:t>
            </a:r>
          </a:p>
          <a:p>
            <a:pPr>
              <a:lnSpc>
                <a:spcPct val="150000"/>
              </a:lnSpc>
            </a:pPr>
            <a:r>
              <a:rPr lang="he-IL" dirty="0"/>
              <a:t>זווית היא בעצם התחום הנוצר במפתח שבין 2 קרניים</a:t>
            </a:r>
          </a:p>
          <a:p>
            <a:pPr>
              <a:lnSpc>
                <a:spcPct val="150000"/>
              </a:lnSpc>
            </a:pPr>
            <a:r>
              <a:rPr lang="he-IL" dirty="0"/>
              <a:t>גודל הזווית אינו תלוי באורך הקרניים</a:t>
            </a:r>
          </a:p>
          <a:p>
            <a:pPr>
              <a:lnSpc>
                <a:spcPct val="150000"/>
              </a:lnSpc>
            </a:pPr>
            <a:r>
              <a:rPr lang="he-IL" dirty="0"/>
              <a:t>ממיינים את הזוויות לסוגים שונים : ישרה, חדה, קהה ושטוחה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נסמן את הקרניים וגם את הקודקוד באותיות</a:t>
            </a:r>
          </a:p>
        </p:txBody>
      </p:sp>
      <p:pic>
        <p:nvPicPr>
          <p:cNvPr id="6" name="מציין מיקום תוכן 5" descr="תמונה שמכילה תקורה, חוט, אור, קטן&#10;&#10;התיאור נוצר באופן אוטומטי">
            <a:extLst>
              <a:ext uri="{FF2B5EF4-FFF2-40B4-BE49-F238E27FC236}">
                <a16:creationId xmlns:a16="http://schemas.microsoft.com/office/drawing/2014/main" id="{2DD58C7D-846E-40CE-9F0A-4430C39866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15" y="1725613"/>
            <a:ext cx="8177782" cy="4152900"/>
          </a:xfrm>
        </p:spPr>
      </p:pic>
    </p:spTree>
    <p:extLst>
      <p:ext uri="{BB962C8B-B14F-4D97-AF65-F5344CB8AC3E}">
        <p14:creationId xmlns:p14="http://schemas.microsoft.com/office/powerpoint/2010/main" val="4029556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כיצד נסמן את הזווית הכתומה? איך נקרא לה?</a:t>
            </a:r>
          </a:p>
        </p:txBody>
      </p:sp>
      <p:pic>
        <p:nvPicPr>
          <p:cNvPr id="3" name="מציין מיקום תוכן 2" descr="תמונה שמכילה שולחן, תקורה, חוט, לבן&#10;&#10;התיאור נוצר באופן אוטומטי">
            <a:extLst>
              <a:ext uri="{FF2B5EF4-FFF2-40B4-BE49-F238E27FC236}">
                <a16:creationId xmlns:a16="http://schemas.microsoft.com/office/drawing/2014/main" id="{5F276596-2C66-4019-ADD8-C89D7744B7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56" y="1725613"/>
            <a:ext cx="7856701" cy="4152900"/>
          </a:xfrm>
        </p:spPr>
      </p:pic>
    </p:spTree>
    <p:extLst>
      <p:ext uri="{BB962C8B-B14F-4D97-AF65-F5344CB8AC3E}">
        <p14:creationId xmlns:p14="http://schemas.microsoft.com/office/powerpoint/2010/main" val="3730577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האם נקרא לה זווית </a:t>
            </a:r>
            <a:r>
              <a:rPr lang="en-US" dirty="0"/>
              <a:t>P</a:t>
            </a:r>
            <a:r>
              <a:rPr lang="he-IL" dirty="0"/>
              <a:t>?</a:t>
            </a:r>
          </a:p>
        </p:txBody>
      </p:sp>
      <p:pic>
        <p:nvPicPr>
          <p:cNvPr id="3" name="מציין מיקום תוכן 2" descr="תמונה שמכילה אור, צילום, תקורה, חוט&#10;&#10;התיאור נוצר באופן אוטומטי">
            <a:extLst>
              <a:ext uri="{FF2B5EF4-FFF2-40B4-BE49-F238E27FC236}">
                <a16:creationId xmlns:a16="http://schemas.microsoft.com/office/drawing/2014/main" id="{BFEBAAC5-CF2D-40B8-84AD-95BBEA4221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00" y="1725613"/>
            <a:ext cx="8352813" cy="4152900"/>
          </a:xfrm>
        </p:spPr>
      </p:pic>
    </p:spTree>
    <p:extLst>
      <p:ext uri="{BB962C8B-B14F-4D97-AF65-F5344CB8AC3E}">
        <p14:creationId xmlns:p14="http://schemas.microsoft.com/office/powerpoint/2010/main" val="3583777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אפשר לסמן את הזוויות השונות במספרים שונים</a:t>
            </a:r>
          </a:p>
        </p:txBody>
      </p:sp>
      <p:pic>
        <p:nvPicPr>
          <p:cNvPr id="3" name="מציין מיקום תוכן 2" descr="תמונה שמכילה אובייקט, שעון, אור, קטן&#10;&#10;התיאור נוצר באופן אוטומטי">
            <a:extLst>
              <a:ext uri="{FF2B5EF4-FFF2-40B4-BE49-F238E27FC236}">
                <a16:creationId xmlns:a16="http://schemas.microsoft.com/office/drawing/2014/main" id="{BCA1CAD6-366D-4091-9D22-3BC0824BF4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22" y="1725613"/>
            <a:ext cx="7940768" cy="4152900"/>
          </a:xfrm>
        </p:spPr>
      </p:pic>
    </p:spTree>
    <p:extLst>
      <p:ext uri="{BB962C8B-B14F-4D97-AF65-F5344CB8AC3E}">
        <p14:creationId xmlns:p14="http://schemas.microsoft.com/office/powerpoint/2010/main" val="4271914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אפשר לסמן את הזוויות השונות במספרים שונים</a:t>
            </a:r>
          </a:p>
        </p:txBody>
      </p:sp>
      <p:pic>
        <p:nvPicPr>
          <p:cNvPr id="3" name="מציין מיקום תוכן 2" descr="תמונה שמכילה אובייקט, שעון, צילום, קטן&#10;&#10;התיאור נוצר באופן אוטומטי">
            <a:extLst>
              <a:ext uri="{FF2B5EF4-FFF2-40B4-BE49-F238E27FC236}">
                <a16:creationId xmlns:a16="http://schemas.microsoft.com/office/drawing/2014/main" id="{479267D9-9A44-49EC-84B5-DDA165CB9A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4" y="1725613"/>
            <a:ext cx="8155445" cy="4152900"/>
          </a:xfrm>
        </p:spPr>
      </p:pic>
    </p:spTree>
    <p:extLst>
      <p:ext uri="{BB962C8B-B14F-4D97-AF65-F5344CB8AC3E}">
        <p14:creationId xmlns:p14="http://schemas.microsoft.com/office/powerpoint/2010/main" val="3823151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מקובל לסמן את הזוויות באמצעות 3 אותיות</a:t>
            </a:r>
          </a:p>
        </p:txBody>
      </p:sp>
      <p:pic>
        <p:nvPicPr>
          <p:cNvPr id="3" name="מציין מיקום תוכן 2" descr="תמונה שמכילה אור, צילום, תקורה, חוט&#10;&#10;התיאור נוצר באופן אוטומטי">
            <a:extLst>
              <a:ext uri="{FF2B5EF4-FFF2-40B4-BE49-F238E27FC236}">
                <a16:creationId xmlns:a16="http://schemas.microsoft.com/office/drawing/2014/main" id="{BFEBAAC5-CF2D-40B8-84AD-95BBEA4221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00" y="1725613"/>
            <a:ext cx="8352813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53D73A9-0D88-41F0-933F-CBDC41AC884D}"/>
              </a:ext>
            </a:extLst>
          </p:cNvPr>
          <p:cNvSpPr txBox="1"/>
          <p:nvPr/>
        </p:nvSpPr>
        <p:spPr>
          <a:xfrm>
            <a:off x="6914842" y="2710473"/>
            <a:ext cx="8531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˂DPB</a:t>
            </a:r>
            <a:endParaRPr lang="he-IL" sz="2400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17924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מקובל לסמן את הזוויות באמצעות 3 אותיות</a:t>
            </a:r>
          </a:p>
        </p:txBody>
      </p:sp>
      <p:pic>
        <p:nvPicPr>
          <p:cNvPr id="3" name="מציין מיקום תוכן 2" descr="תמונה שמכילה אור, צילום, תקורה, חוט&#10;&#10;התיאור נוצר באופן אוטומטי">
            <a:extLst>
              <a:ext uri="{FF2B5EF4-FFF2-40B4-BE49-F238E27FC236}">
                <a16:creationId xmlns:a16="http://schemas.microsoft.com/office/drawing/2014/main" id="{BFEBAAC5-CF2D-40B8-84AD-95BBEA4221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00" y="1725613"/>
            <a:ext cx="8352813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53D73A9-0D88-41F0-933F-CBDC41AC884D}"/>
              </a:ext>
            </a:extLst>
          </p:cNvPr>
          <p:cNvSpPr txBox="1"/>
          <p:nvPr/>
        </p:nvSpPr>
        <p:spPr>
          <a:xfrm>
            <a:off x="6914842" y="2710473"/>
            <a:ext cx="8531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˂DPB</a:t>
            </a:r>
            <a:endParaRPr lang="he-IL" sz="2400" dirty="0">
              <a:cs typeface="Varela Round" panose="0000050000000000000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9DEE0EE-3413-43E6-A137-7F11ACF4AA9C}"/>
              </a:ext>
            </a:extLst>
          </p:cNvPr>
          <p:cNvSpPr txBox="1"/>
          <p:nvPr/>
        </p:nvSpPr>
        <p:spPr>
          <a:xfrm>
            <a:off x="4933368" y="2710473"/>
            <a:ext cx="8531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˂DPA</a:t>
            </a:r>
            <a:endParaRPr lang="he-IL" sz="2400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22568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מקובל לסמן את הזוויות באמצעות 3 אותיות</a:t>
            </a:r>
          </a:p>
        </p:txBody>
      </p:sp>
      <p:pic>
        <p:nvPicPr>
          <p:cNvPr id="3" name="מציין מיקום תוכן 2" descr="תמונה שמכילה אור, צילום, תקורה, חוט&#10;&#10;התיאור נוצר באופן אוטומטי">
            <a:extLst>
              <a:ext uri="{FF2B5EF4-FFF2-40B4-BE49-F238E27FC236}">
                <a16:creationId xmlns:a16="http://schemas.microsoft.com/office/drawing/2014/main" id="{BFEBAAC5-CF2D-40B8-84AD-95BBEA4221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00" y="1725613"/>
            <a:ext cx="8352813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53D73A9-0D88-41F0-933F-CBDC41AC884D}"/>
              </a:ext>
            </a:extLst>
          </p:cNvPr>
          <p:cNvSpPr txBox="1"/>
          <p:nvPr/>
        </p:nvSpPr>
        <p:spPr>
          <a:xfrm>
            <a:off x="6914842" y="2710473"/>
            <a:ext cx="8531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˂DPB</a:t>
            </a:r>
            <a:endParaRPr lang="he-IL" sz="2400" dirty="0">
              <a:cs typeface="Varela Round" panose="0000050000000000000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9DEE0EE-3413-43E6-A137-7F11ACF4AA9C}"/>
              </a:ext>
            </a:extLst>
          </p:cNvPr>
          <p:cNvSpPr txBox="1"/>
          <p:nvPr/>
        </p:nvSpPr>
        <p:spPr>
          <a:xfrm>
            <a:off x="4933368" y="2710473"/>
            <a:ext cx="8531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˂DPA</a:t>
            </a:r>
            <a:endParaRPr lang="he-IL" sz="2400" dirty="0">
              <a:cs typeface="Varela Round" panose="0000050000000000000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328D880-544B-4026-9702-47B765CECA60}"/>
              </a:ext>
            </a:extLst>
          </p:cNvPr>
          <p:cNvSpPr txBox="1"/>
          <p:nvPr/>
        </p:nvSpPr>
        <p:spPr>
          <a:xfrm>
            <a:off x="5868757" y="3892683"/>
            <a:ext cx="8531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˂CPB</a:t>
            </a:r>
            <a:endParaRPr lang="he-IL" sz="2400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2360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מקובל לסמן את הזוויות באמצעות 3 אותיות</a:t>
            </a:r>
          </a:p>
        </p:txBody>
      </p:sp>
      <p:pic>
        <p:nvPicPr>
          <p:cNvPr id="3" name="מציין מיקום תוכן 2" descr="תמונה שמכילה אור, צילום, תקורה, חוט&#10;&#10;התיאור נוצר באופן אוטומטי">
            <a:extLst>
              <a:ext uri="{FF2B5EF4-FFF2-40B4-BE49-F238E27FC236}">
                <a16:creationId xmlns:a16="http://schemas.microsoft.com/office/drawing/2014/main" id="{BFEBAAC5-CF2D-40B8-84AD-95BBEA4221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00" y="1725613"/>
            <a:ext cx="8352813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53D73A9-0D88-41F0-933F-CBDC41AC884D}"/>
              </a:ext>
            </a:extLst>
          </p:cNvPr>
          <p:cNvSpPr txBox="1"/>
          <p:nvPr/>
        </p:nvSpPr>
        <p:spPr>
          <a:xfrm>
            <a:off x="6914842" y="2710473"/>
            <a:ext cx="8531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˂DPB</a:t>
            </a:r>
            <a:endParaRPr lang="he-IL" sz="2400" dirty="0">
              <a:cs typeface="Varela Round" panose="0000050000000000000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9DEE0EE-3413-43E6-A137-7F11ACF4AA9C}"/>
              </a:ext>
            </a:extLst>
          </p:cNvPr>
          <p:cNvSpPr txBox="1"/>
          <p:nvPr/>
        </p:nvSpPr>
        <p:spPr>
          <a:xfrm>
            <a:off x="4933368" y="2710473"/>
            <a:ext cx="8531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˂DPA</a:t>
            </a:r>
            <a:endParaRPr lang="he-IL" sz="2400" dirty="0">
              <a:cs typeface="Varela Round" panose="0000050000000000000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328D880-544B-4026-9702-47B765CECA60}"/>
              </a:ext>
            </a:extLst>
          </p:cNvPr>
          <p:cNvSpPr txBox="1"/>
          <p:nvPr/>
        </p:nvSpPr>
        <p:spPr>
          <a:xfrm>
            <a:off x="5868757" y="3892683"/>
            <a:ext cx="85311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˂CPB</a:t>
            </a:r>
            <a:endParaRPr lang="he-IL" sz="2400" dirty="0">
              <a:cs typeface="Varela Round" panose="0000050000000000000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A03C4AE-303C-4A72-8D53-FF78DC5A9444}"/>
              </a:ext>
            </a:extLst>
          </p:cNvPr>
          <p:cNvSpPr txBox="1"/>
          <p:nvPr/>
        </p:nvSpPr>
        <p:spPr>
          <a:xfrm>
            <a:off x="3924408" y="3892683"/>
            <a:ext cx="8159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cs typeface="Varela Round" panose="00000500000000000000"/>
              </a:rPr>
              <a:t>˂CPA</a:t>
            </a:r>
            <a:endParaRPr lang="he-IL" sz="2400" dirty="0">
              <a:cs typeface="Varela Round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59853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הביטו </a:t>
            </a:r>
            <a:r>
              <a:rPr lang="he-IL" dirty="0" smtClean="0"/>
              <a:t>בציור</a:t>
            </a:r>
            <a:endParaRPr lang="he-IL" dirty="0"/>
          </a:p>
          <a:p>
            <a:r>
              <a:rPr lang="he-IL" dirty="0"/>
              <a:t>וגלו בו את כל סוגי הזוויות שלמדנו</a:t>
            </a:r>
          </a:p>
        </p:txBody>
      </p:sp>
      <p:pic>
        <p:nvPicPr>
          <p:cNvPr id="3" name="מציין מיקום תוכן 2" descr="תמונה שמכילה צבעוני, שולחן, מזון&#10;&#10;התיאור נוצר באופן אוטומטי">
            <a:extLst>
              <a:ext uri="{FF2B5EF4-FFF2-40B4-BE49-F238E27FC236}">
                <a16:creationId xmlns:a16="http://schemas.microsoft.com/office/drawing/2014/main" id="{37F29AF0-AC76-460F-A82C-1F55F5CEB8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77" y="1725613"/>
            <a:ext cx="4929258" cy="4152900"/>
          </a:xfrm>
        </p:spPr>
      </p:pic>
    </p:spTree>
    <p:extLst>
      <p:ext uri="{BB962C8B-B14F-4D97-AF65-F5344CB8AC3E}">
        <p14:creationId xmlns:p14="http://schemas.microsoft.com/office/powerpoint/2010/main" val="262417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מהו מפתח? מהן קרניים? מהו קדקוד?</a:t>
            </a:r>
          </a:p>
        </p:txBody>
      </p:sp>
      <p:pic>
        <p:nvPicPr>
          <p:cNvPr id="3" name="מציין מיקום תוכן 2" descr="תמונה שמכילה שולחן, תקורה, חוט, לבן&#10;&#10;התיאור נוצר באופן אוטומטי">
            <a:extLst>
              <a:ext uri="{FF2B5EF4-FFF2-40B4-BE49-F238E27FC236}">
                <a16:creationId xmlns:a16="http://schemas.microsoft.com/office/drawing/2014/main" id="{71F51F4D-7B37-486B-B282-4036468AEA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57" y="1725613"/>
            <a:ext cx="7683782" cy="4061498"/>
          </a:xfr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90C7366-0F15-4ECB-A177-14C9AFE4E111}"/>
              </a:ext>
            </a:extLst>
          </p:cNvPr>
          <p:cNvSpPr txBox="1"/>
          <p:nvPr/>
        </p:nvSpPr>
        <p:spPr>
          <a:xfrm>
            <a:off x="5516613" y="2897650"/>
            <a:ext cx="7954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cs typeface="Varela Round" panose="00000500000000000000"/>
              </a:rPr>
              <a:t>מיפתח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8E76E57-059C-4BC9-AB4E-886E49B404E2}"/>
              </a:ext>
            </a:extLst>
          </p:cNvPr>
          <p:cNvSpPr txBox="1"/>
          <p:nvPr/>
        </p:nvSpPr>
        <p:spPr>
          <a:xfrm>
            <a:off x="5852191" y="3457799"/>
            <a:ext cx="4860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cs typeface="Varela Round" panose="00000500000000000000"/>
              </a:rPr>
              <a:t>קרן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FCE20AA-C10D-4FE1-97E7-BA123BF8D554}"/>
              </a:ext>
            </a:extLst>
          </p:cNvPr>
          <p:cNvSpPr txBox="1"/>
          <p:nvPr/>
        </p:nvSpPr>
        <p:spPr>
          <a:xfrm>
            <a:off x="5273598" y="2431747"/>
            <a:ext cx="4860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cs typeface="Varela Round" panose="00000500000000000000"/>
              </a:rPr>
              <a:t>קרן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EFCF63E-F2FC-4F58-A30C-98A0CD58893F}"/>
              </a:ext>
            </a:extLst>
          </p:cNvPr>
          <p:cNvSpPr txBox="1"/>
          <p:nvPr/>
        </p:nvSpPr>
        <p:spPr>
          <a:xfrm>
            <a:off x="3583146" y="4675934"/>
            <a:ext cx="373531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cs typeface="Varela Round" panose="00000500000000000000"/>
              </a:rPr>
              <a:t>לנקודה </a:t>
            </a:r>
            <a:r>
              <a:rPr lang="en-US" dirty="0">
                <a:cs typeface="Varela Round" panose="00000500000000000000"/>
              </a:rPr>
              <a:t>P</a:t>
            </a:r>
            <a:r>
              <a:rPr lang="he-IL" dirty="0">
                <a:cs typeface="Varela Round" panose="00000500000000000000"/>
              </a:rPr>
              <a:t> קוראים קדקוד</a:t>
            </a:r>
          </a:p>
          <a:p>
            <a:r>
              <a:rPr lang="he-IL" dirty="0" err="1">
                <a:cs typeface="Varela Round" panose="00000500000000000000"/>
              </a:rPr>
              <a:t>הקדקוד</a:t>
            </a:r>
            <a:r>
              <a:rPr lang="he-IL" dirty="0">
                <a:cs typeface="Varela Round" panose="00000500000000000000"/>
              </a:rPr>
              <a:t> הוא נקודת המפגש של הקרניים</a:t>
            </a:r>
          </a:p>
        </p:txBody>
      </p:sp>
    </p:spTree>
    <p:extLst>
      <p:ext uri="{BB962C8B-B14F-4D97-AF65-F5344CB8AC3E}">
        <p14:creationId xmlns:p14="http://schemas.microsoft.com/office/powerpoint/2010/main" val="157594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צאו החוצה לגינה והביטו בעצים</a:t>
            </a:r>
          </a:p>
        </p:txBody>
      </p:sp>
      <p:pic>
        <p:nvPicPr>
          <p:cNvPr id="3" name="מציין מיקום תוכן 2">
            <a:extLst>
              <a:ext uri="{FF2B5EF4-FFF2-40B4-BE49-F238E27FC236}">
                <a16:creationId xmlns:a16="http://schemas.microsoft.com/office/drawing/2014/main" id="{BC950752-877F-452E-A760-EA89F088AA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43" y="1685939"/>
            <a:ext cx="4633952" cy="3626571"/>
          </a:xfrm>
        </p:spPr>
      </p:pic>
    </p:spTree>
    <p:extLst>
      <p:ext uri="{BB962C8B-B14F-4D97-AF65-F5344CB8AC3E}">
        <p14:creationId xmlns:p14="http://schemas.microsoft.com/office/powerpoint/2010/main" val="3922098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שימו לב כי רובם יוצרים זווית ישרה עם האדמה</a:t>
            </a:r>
          </a:p>
        </p:txBody>
      </p:sp>
      <p:pic>
        <p:nvPicPr>
          <p:cNvPr id="3" name="מציין מיקום תוכן 2">
            <a:extLst>
              <a:ext uri="{FF2B5EF4-FFF2-40B4-BE49-F238E27FC236}">
                <a16:creationId xmlns:a16="http://schemas.microsoft.com/office/drawing/2014/main" id="{BC950752-877F-452E-A760-EA89F088AA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43" y="1685939"/>
            <a:ext cx="4633952" cy="3626571"/>
          </a:xfrm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AA124B3B-EB0D-4DC8-A1FE-1580C71B30F0}"/>
              </a:ext>
            </a:extLst>
          </p:cNvPr>
          <p:cNvCxnSpPr>
            <a:cxnSpLocks/>
          </p:cNvCxnSpPr>
          <p:nvPr/>
        </p:nvCxnSpPr>
        <p:spPr>
          <a:xfrm>
            <a:off x="5122416" y="5123442"/>
            <a:ext cx="144706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4F7F45C2-6C94-48E3-8A14-2AE3ADAD6CF9}"/>
              </a:ext>
            </a:extLst>
          </p:cNvPr>
          <p:cNvCxnSpPr/>
          <p:nvPr/>
        </p:nvCxnSpPr>
        <p:spPr>
          <a:xfrm flipV="1">
            <a:off x="5122416" y="2352583"/>
            <a:ext cx="0" cy="27708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95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הביטו בענפים</a:t>
            </a:r>
          </a:p>
        </p:txBody>
      </p:sp>
      <p:pic>
        <p:nvPicPr>
          <p:cNvPr id="3" name="מציין מיקום תוכן 2">
            <a:extLst>
              <a:ext uri="{FF2B5EF4-FFF2-40B4-BE49-F238E27FC236}">
                <a16:creationId xmlns:a16="http://schemas.microsoft.com/office/drawing/2014/main" id="{BC950752-877F-452E-A760-EA89F088AA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43" y="1685939"/>
            <a:ext cx="4633952" cy="3626571"/>
          </a:xfrm>
        </p:spPr>
      </p:pic>
    </p:spTree>
    <p:extLst>
      <p:ext uri="{BB962C8B-B14F-4D97-AF65-F5344CB8AC3E}">
        <p14:creationId xmlns:p14="http://schemas.microsoft.com/office/powerpoint/2010/main" val="1051476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זוויות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שימו לב לכל הזוויות הנוצרות בין הענפים</a:t>
            </a:r>
          </a:p>
        </p:txBody>
      </p:sp>
      <p:pic>
        <p:nvPicPr>
          <p:cNvPr id="3" name="מציין מיקום תוכן 2">
            <a:extLst>
              <a:ext uri="{FF2B5EF4-FFF2-40B4-BE49-F238E27FC236}">
                <a16:creationId xmlns:a16="http://schemas.microsoft.com/office/drawing/2014/main" id="{BC950752-877F-452E-A760-EA89F088AA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43" y="1685939"/>
            <a:ext cx="4633952" cy="3626571"/>
          </a:xfrm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103AFED1-D7E3-4FF1-A517-72CF2AA6A9D8}"/>
              </a:ext>
            </a:extLst>
          </p:cNvPr>
          <p:cNvCxnSpPr>
            <a:cxnSpLocks/>
          </p:cNvCxnSpPr>
          <p:nvPr/>
        </p:nvCxnSpPr>
        <p:spPr>
          <a:xfrm flipV="1">
            <a:off x="5956916" y="3601860"/>
            <a:ext cx="1091954" cy="7407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5D279AFC-604B-44CD-B39A-06275B52C2CB}"/>
              </a:ext>
            </a:extLst>
          </p:cNvPr>
          <p:cNvCxnSpPr>
            <a:cxnSpLocks/>
          </p:cNvCxnSpPr>
          <p:nvPr/>
        </p:nvCxnSpPr>
        <p:spPr>
          <a:xfrm>
            <a:off x="5887375" y="4394447"/>
            <a:ext cx="123251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ABC6D4CE-FB72-4C86-BD5A-70ACDD2484A8}"/>
              </a:ext>
            </a:extLst>
          </p:cNvPr>
          <p:cNvCxnSpPr>
            <a:cxnSpLocks/>
          </p:cNvCxnSpPr>
          <p:nvPr/>
        </p:nvCxnSpPr>
        <p:spPr>
          <a:xfrm flipH="1" flipV="1">
            <a:off x="4616388" y="2626298"/>
            <a:ext cx="99215" cy="11025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5416E809-6397-4864-BD68-07B9B194AAC3}"/>
              </a:ext>
            </a:extLst>
          </p:cNvPr>
          <p:cNvCxnSpPr>
            <a:cxnSpLocks/>
          </p:cNvCxnSpPr>
          <p:nvPr/>
        </p:nvCxnSpPr>
        <p:spPr>
          <a:xfrm flipH="1" flipV="1">
            <a:off x="3951932" y="2898559"/>
            <a:ext cx="763671" cy="8542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289485A9-ABA7-4E89-9328-EDAB0624960E}"/>
              </a:ext>
            </a:extLst>
          </p:cNvPr>
          <p:cNvCxnSpPr>
            <a:cxnSpLocks/>
          </p:cNvCxnSpPr>
          <p:nvPr/>
        </p:nvCxnSpPr>
        <p:spPr>
          <a:xfrm flipH="1" flipV="1">
            <a:off x="3278460" y="4253038"/>
            <a:ext cx="1251751" cy="1208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05437B2F-E5F8-4EEE-8F6F-85893BBEF929}"/>
              </a:ext>
            </a:extLst>
          </p:cNvPr>
          <p:cNvCxnSpPr>
            <a:cxnSpLocks/>
          </p:cNvCxnSpPr>
          <p:nvPr/>
        </p:nvCxnSpPr>
        <p:spPr>
          <a:xfrm flipH="1" flipV="1">
            <a:off x="3563396" y="3494332"/>
            <a:ext cx="966815" cy="8952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3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נתבונן במעגל אשר מסמן את ההיקף</a:t>
            </a:r>
          </a:p>
        </p:txBody>
      </p:sp>
      <p:pic>
        <p:nvPicPr>
          <p:cNvPr id="3" name="מציין מיקום תוכן 2" descr="תמונה שמכילה משחק, בניין, שחקן&#10;&#10;התיאור נוצר באופן אוטומטי">
            <a:extLst>
              <a:ext uri="{FF2B5EF4-FFF2-40B4-BE49-F238E27FC236}">
                <a16:creationId xmlns:a16="http://schemas.microsoft.com/office/drawing/2014/main" id="{8160D9E6-1CA2-4369-A0D6-A414828FE2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60" y="1866145"/>
            <a:ext cx="4132509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0B41FB4-A7FC-4809-ACEC-4A890E491471}"/>
              </a:ext>
            </a:extLst>
          </p:cNvPr>
          <p:cNvSpPr txBox="1"/>
          <p:nvPr/>
        </p:nvSpPr>
        <p:spPr>
          <a:xfrm>
            <a:off x="4892044" y="4320565"/>
            <a:ext cx="278634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במעגל יש 360 מעלות</a:t>
            </a:r>
          </a:p>
        </p:txBody>
      </p:sp>
    </p:spTree>
    <p:extLst>
      <p:ext uri="{BB962C8B-B14F-4D97-AF65-F5344CB8AC3E}">
        <p14:creationId xmlns:p14="http://schemas.microsoft.com/office/powerpoint/2010/main" val="190060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6" descr="תמונה שמכילה אישה, לבן&#10;&#10;התיאור נוצר באופן אוטומטי">
            <a:extLst>
              <a:ext uri="{FF2B5EF4-FFF2-40B4-BE49-F238E27FC236}">
                <a16:creationId xmlns:a16="http://schemas.microsoft.com/office/drawing/2014/main" id="{B656089E-149B-456D-BC66-D1103D49F9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12" y="1725613"/>
            <a:ext cx="5407789" cy="4152900"/>
          </a:xfr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נתבונן במעגל אשר מסמן את ההיקף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0B41FB4-A7FC-4809-ACEC-4A890E491471}"/>
              </a:ext>
            </a:extLst>
          </p:cNvPr>
          <p:cNvSpPr txBox="1"/>
          <p:nvPr/>
        </p:nvSpPr>
        <p:spPr>
          <a:xfrm>
            <a:off x="4546615" y="4089732"/>
            <a:ext cx="278634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במעגל יש 360 מעלות</a:t>
            </a:r>
          </a:p>
        </p:txBody>
      </p:sp>
    </p:spTree>
    <p:extLst>
      <p:ext uri="{BB962C8B-B14F-4D97-AF65-F5344CB8AC3E}">
        <p14:creationId xmlns:p14="http://schemas.microsoft.com/office/powerpoint/2010/main" val="280520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נצייר את הקוטר וכך ניצור קרן אחת</a:t>
            </a:r>
          </a:p>
        </p:txBody>
      </p:sp>
      <p:pic>
        <p:nvPicPr>
          <p:cNvPr id="3" name="מציין מיקום תוכן 2" descr="תמונה שמכילה מסך, בניין, משחק, מוכן&#10;&#10;התיאור נוצר באופן אוטומטי">
            <a:extLst>
              <a:ext uri="{FF2B5EF4-FFF2-40B4-BE49-F238E27FC236}">
                <a16:creationId xmlns:a16="http://schemas.microsoft.com/office/drawing/2014/main" id="{7FA841FF-2596-4051-B91A-22CF85C750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20" y="1773599"/>
            <a:ext cx="4152900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74E90DD-93E6-4390-97D7-2507DFC3EC81}"/>
              </a:ext>
            </a:extLst>
          </p:cNvPr>
          <p:cNvSpPr txBox="1"/>
          <p:nvPr/>
        </p:nvSpPr>
        <p:spPr>
          <a:xfrm>
            <a:off x="996490" y="1880889"/>
            <a:ext cx="2876107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הקוטר מחלק את זוויות</a:t>
            </a:r>
          </a:p>
          <a:p>
            <a:r>
              <a:rPr lang="he-IL" sz="2400" dirty="0">
                <a:cs typeface="Varela Round" panose="00000500000000000000"/>
              </a:rPr>
              <a:t>המעגל לשניים.</a:t>
            </a:r>
          </a:p>
          <a:p>
            <a:r>
              <a:rPr lang="he-IL" sz="2400" dirty="0">
                <a:cs typeface="Varela Round" panose="00000500000000000000"/>
              </a:rPr>
              <a:t>180 מעלות בכל חלק.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919C518-C0F3-485C-8D63-B89E06FFC72A}"/>
              </a:ext>
            </a:extLst>
          </p:cNvPr>
          <p:cNvSpPr txBox="1"/>
          <p:nvPr/>
        </p:nvSpPr>
        <p:spPr>
          <a:xfrm>
            <a:off x="5321595" y="3897967"/>
            <a:ext cx="15472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180 מעלות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133503A-B725-4B22-90A6-DBB34FE53527}"/>
              </a:ext>
            </a:extLst>
          </p:cNvPr>
          <p:cNvSpPr txBox="1"/>
          <p:nvPr/>
        </p:nvSpPr>
        <p:spPr>
          <a:xfrm>
            <a:off x="5321596" y="3388384"/>
            <a:ext cx="15472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180 מעלות</a:t>
            </a:r>
          </a:p>
        </p:txBody>
      </p:sp>
    </p:spTree>
    <p:extLst>
      <p:ext uri="{BB962C8B-B14F-4D97-AF65-F5344CB8AC3E}">
        <p14:creationId xmlns:p14="http://schemas.microsoft.com/office/powerpoint/2010/main" val="87483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מהי זווית?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9000000" cy="540000"/>
          </a:xfrm>
        </p:spPr>
        <p:txBody>
          <a:bodyPr/>
          <a:lstStyle/>
          <a:p>
            <a:r>
              <a:rPr lang="he-IL" dirty="0"/>
              <a:t>נצייר קוטר שני וכך ניצור קרן שניה</a:t>
            </a:r>
          </a:p>
        </p:txBody>
      </p:sp>
      <p:pic>
        <p:nvPicPr>
          <p:cNvPr id="3" name="מציין מיקום תוכן 2" descr="תמונה שמכילה משחק&#10;&#10;התיאור נוצר באופן אוטומטי">
            <a:extLst>
              <a:ext uri="{FF2B5EF4-FFF2-40B4-BE49-F238E27FC236}">
                <a16:creationId xmlns:a16="http://schemas.microsoft.com/office/drawing/2014/main" id="{975DB839-0585-432A-BF46-FF4EF6EABA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57" y="1725681"/>
            <a:ext cx="4159730" cy="4152900"/>
          </a:xfr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195EEDD-F797-45DD-BA1C-53C293C528A9}"/>
              </a:ext>
            </a:extLst>
          </p:cNvPr>
          <p:cNvSpPr txBox="1"/>
          <p:nvPr/>
        </p:nvSpPr>
        <p:spPr>
          <a:xfrm>
            <a:off x="5321596" y="3831741"/>
            <a:ext cx="15472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180 מעלות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4CEE1C4-B33D-4AA8-91C2-AC7814C732E4}"/>
              </a:ext>
            </a:extLst>
          </p:cNvPr>
          <p:cNvSpPr txBox="1"/>
          <p:nvPr/>
        </p:nvSpPr>
        <p:spPr>
          <a:xfrm>
            <a:off x="5362942" y="3330909"/>
            <a:ext cx="154721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cs typeface="Varela Round" panose="00000500000000000000"/>
              </a:rPr>
              <a:t>180 מעלות</a:t>
            </a:r>
          </a:p>
        </p:txBody>
      </p:sp>
    </p:spTree>
    <p:extLst>
      <p:ext uri="{BB962C8B-B14F-4D97-AF65-F5344CB8AC3E}">
        <p14:creationId xmlns:p14="http://schemas.microsoft.com/office/powerpoint/2010/main" val="17859692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754</Words>
  <Application>Microsoft Office PowerPoint</Application>
  <PresentationFormat>מותאם אישית</PresentationFormat>
  <Paragraphs>219</Paragraphs>
  <Slides>53</Slides>
  <Notes>53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Varela Round</vt:lpstr>
      <vt:lpstr>ערכת נושא Office</vt:lpstr>
      <vt:lpstr>זוויות </vt:lpstr>
      <vt:lpstr>מה נלמד היום </vt:lpstr>
      <vt:lpstr>שם הפרק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מהי זווית?</vt:lpstr>
      <vt:lpstr>סימון זוויות</vt:lpstr>
      <vt:lpstr>סימון זוויות</vt:lpstr>
      <vt:lpstr>סימון זוויות</vt:lpstr>
      <vt:lpstr>חישוב גודל זווית</vt:lpstr>
      <vt:lpstr>חישוב גודל זווית</vt:lpstr>
      <vt:lpstr>חישוב גודל זווית</vt:lpstr>
      <vt:lpstr>חישוב גודל זווית</vt:lpstr>
      <vt:lpstr>חישוב גודל זווית</vt:lpstr>
      <vt:lpstr>חישוב גודל זווית</vt:lpstr>
      <vt:lpstr>חישוב גודל זווית</vt:lpstr>
      <vt:lpstr>חישוב גודל זווית</vt:lpstr>
      <vt:lpstr>סוגים של זוויות</vt:lpstr>
      <vt:lpstr>סוגים של זוויות</vt:lpstr>
      <vt:lpstr>עוד סוגים של זוויות</vt:lpstr>
      <vt:lpstr>זווית חדה</vt:lpstr>
      <vt:lpstr>זווית קהה</vt:lpstr>
      <vt:lpstr>סוגים של זוויות</vt:lpstr>
      <vt:lpstr>עוד סוגים של זוויות</vt:lpstr>
      <vt:lpstr>עוד סוגים של זוויות</vt:lpstr>
      <vt:lpstr>סימון זוויות</vt:lpstr>
      <vt:lpstr>סימון זוויות</vt:lpstr>
      <vt:lpstr>סימון זוויות</vt:lpstr>
      <vt:lpstr>סימון זוויות</vt:lpstr>
      <vt:lpstr>סימון זוויות</vt:lpstr>
      <vt:lpstr>סימון זוויות</vt:lpstr>
      <vt:lpstr>סימון זוויות</vt:lpstr>
      <vt:lpstr>סימון זוויות</vt:lpstr>
      <vt:lpstr>סימון זוויות</vt:lpstr>
      <vt:lpstr>מצגת של PowerPoint‏</vt:lpstr>
      <vt:lpstr>סימון זוויות</vt:lpstr>
      <vt:lpstr>סימון זוויות</vt:lpstr>
      <vt:lpstr>סימון זוויות</vt:lpstr>
      <vt:lpstr>סימון זוויות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ADMIN</cp:lastModifiedBy>
  <cp:revision>71</cp:revision>
  <dcterms:created xsi:type="dcterms:W3CDTF">2020-03-15T19:13:03Z</dcterms:created>
  <dcterms:modified xsi:type="dcterms:W3CDTF">2020-10-13T11:17:01Z</dcterms:modified>
</cp:coreProperties>
</file>