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262" r:id="rId2"/>
    <p:sldId id="288" r:id="rId3"/>
    <p:sldId id="329" r:id="rId4"/>
    <p:sldId id="331" r:id="rId5"/>
    <p:sldId id="337" r:id="rId6"/>
    <p:sldId id="330" r:id="rId7"/>
    <p:sldId id="328" r:id="rId8"/>
    <p:sldId id="327" r:id="rId9"/>
    <p:sldId id="336" r:id="rId10"/>
    <p:sldId id="339" r:id="rId11"/>
    <p:sldId id="344" r:id="rId12"/>
    <p:sldId id="340" r:id="rId13"/>
    <p:sldId id="342" r:id="rId14"/>
    <p:sldId id="341" r:id="rId15"/>
    <p:sldId id="324" r:id="rId16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66" y="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כ"ה/תשרי/תשפ"א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41447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158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r>
              <a:rPr lang="he-IL"/>
              <a:t>לחץ כדי לערוך סגנון כותרת משנה של תבנית בסיס</a:t>
            </a:r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r>
              <a:rPr lang="he-IL"/>
              <a:t>לחץ כדי לערוך סגנון כותרת משנה של תבנית בסיס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/>
              <a:t>לחץ כדי לערוך סגנונות טקסט של תבנית בסיס</a:t>
            </a:r>
          </a:p>
          <a:p>
            <a:pPr marL="342900" lvl="1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/>
              <a:t>לחץ כדי לערוך סגנון כותרת של תבנית בסיס</a:t>
            </a:r>
            <a:endParaRPr lang="he-IL" dirty="0"/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כ"ה/תשרי/תשפ"א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מתמטיקה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קריאת גרפים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 smtClean="0">
                <a:sym typeface="Varela Round"/>
              </a:rPr>
              <a:t>המצגת נכתבה ע"י: </a:t>
            </a:r>
            <a:r>
              <a:rPr lang="he-IL" dirty="0">
                <a:sym typeface="Varela Round"/>
              </a:rPr>
              <a:t>סיגלית בן צור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z="2000" dirty="0"/>
              <a:t>תנו כותרות לצירים ושרטטו את הנקודות המתאימות לערכים שבטבלה על מערכת צירים. </a:t>
            </a:r>
          </a:p>
          <a:p>
            <a:r>
              <a:rPr lang="he-IL" sz="2000" dirty="0"/>
              <a:t>א. עבור אילו כמויות של דלק העלות גבוהה מ-150 שקלים?</a:t>
            </a:r>
          </a:p>
          <a:p>
            <a:r>
              <a:rPr lang="he-IL" sz="2000" dirty="0"/>
              <a:t>   סמנו על ציר </a:t>
            </a:r>
            <a:r>
              <a:rPr lang="en-US" sz="2000" dirty="0"/>
              <a:t>x</a:t>
            </a:r>
            <a:r>
              <a:rPr lang="he-IL" sz="2000" dirty="0"/>
              <a:t> את תחום זה.</a:t>
            </a:r>
          </a:p>
          <a:p>
            <a:r>
              <a:rPr lang="he-IL" sz="2000" dirty="0"/>
              <a:t>ב. עבור אילו כמויות של דלק העלות נמוכה מ-150 שקלים?</a:t>
            </a:r>
          </a:p>
          <a:p>
            <a:r>
              <a:rPr lang="he-IL" sz="2000" dirty="0"/>
              <a:t>סמנו על ציר ה- </a:t>
            </a:r>
            <a:r>
              <a:rPr lang="en-US" sz="2000" dirty="0"/>
              <a:t>x </a:t>
            </a:r>
            <a:r>
              <a:rPr lang="he-IL" sz="2000" dirty="0"/>
              <a:t> את תחום זה.</a:t>
            </a:r>
          </a:p>
          <a:p>
            <a:endParaRPr lang="he-IL" sz="2000" dirty="0"/>
          </a:p>
          <a:p>
            <a:endParaRPr lang="he-IL" sz="2000" dirty="0"/>
          </a:p>
        </p:txBody>
      </p:sp>
      <p:pic>
        <p:nvPicPr>
          <p:cNvPr id="5" name="תמונה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376" y="1889760"/>
            <a:ext cx="4558824" cy="3737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335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/>
              <a:t>ג.	ניתן לתדלק מכוניות פרטיות בכמות דלק שאינה עולה על 50 ליטר. </a:t>
            </a:r>
          </a:p>
          <a:p>
            <a:pPr marL="0" indent="0">
              <a:buNone/>
            </a:pPr>
            <a:r>
              <a:rPr lang="he-IL" dirty="0"/>
              <a:t>           ניתן לתדלק מכוניות מסחריות בכמות דלק שאינה עולה על 70 ליטר.</a:t>
            </a:r>
          </a:p>
          <a:p>
            <a:pPr marL="0" indent="0">
              <a:buNone/>
            </a:pPr>
            <a:r>
              <a:rPr lang="he-IL" dirty="0"/>
              <a:t>             </a:t>
            </a:r>
          </a:p>
          <a:p>
            <a:r>
              <a:rPr lang="he-IL" dirty="0"/>
              <a:t> סמנו על ציר </a:t>
            </a:r>
            <a:r>
              <a:rPr lang="en-US" dirty="0"/>
              <a:t>x</a:t>
            </a:r>
            <a:r>
              <a:rPr lang="he-IL" dirty="0"/>
              <a:t>  את התחום המתאר את כמויות </a:t>
            </a:r>
          </a:p>
          <a:p>
            <a:pPr marL="0" indent="0">
              <a:buNone/>
            </a:pPr>
            <a:r>
              <a:rPr lang="he-IL" dirty="0"/>
              <a:t>    הדלק שמתאימות למכוניות מסחריות ואינן מתאימות למכוניות </a:t>
            </a:r>
          </a:p>
          <a:p>
            <a:pPr marL="0" indent="0">
              <a:buNone/>
            </a:pPr>
            <a:r>
              <a:rPr lang="he-IL" dirty="0"/>
              <a:t>    פרטיות.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1357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ב. בין השעות 21:00 ל-06:00 קיימת עמלה קבועה בת 2 שקלים בעבור כל מילוי של דלק. </a:t>
            </a:r>
          </a:p>
          <a:p>
            <a:pPr marL="0" indent="0">
              <a:buNone/>
            </a:pPr>
            <a:r>
              <a:rPr lang="he-IL" dirty="0"/>
              <a:t>       כתבו ביטוי אלגברי המתאר את העלות של </a:t>
            </a:r>
            <a:r>
              <a:rPr lang="en-US" dirty="0"/>
              <a:t>d </a:t>
            </a:r>
            <a:r>
              <a:rPr lang="he-IL" dirty="0"/>
              <a:t> ליטרים של דלק בשעות אלה.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84082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0299" y="156907"/>
            <a:ext cx="11160000" cy="517458"/>
          </a:xfrm>
        </p:spPr>
        <p:txBody>
          <a:bodyPr/>
          <a:lstStyle/>
          <a:p>
            <a:pPr marL="342900" lvl="0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</a:pPr>
            <a:r>
              <a:rPr lang="he-IL" sz="2400" b="0" dirty="0">
                <a:ea typeface="+mn-ea"/>
              </a:rPr>
              <a:t/>
            </a:r>
            <a:br>
              <a:rPr lang="he-IL" sz="2400" b="0" dirty="0">
                <a:ea typeface="+mn-ea"/>
              </a:rPr>
            </a:br>
            <a:r>
              <a:rPr lang="he-IL" sz="2400" b="0" dirty="0">
                <a:ea typeface="+mn-ea"/>
              </a:rPr>
              <a:t/>
            </a:r>
            <a:br>
              <a:rPr lang="he-IL" sz="2400" b="0" dirty="0">
                <a:ea typeface="+mn-ea"/>
              </a:rPr>
            </a:br>
            <a:r>
              <a:rPr lang="he-IL" sz="2400" b="0" dirty="0">
                <a:ea typeface="+mn-ea"/>
              </a:rPr>
              <a:t>בין השעות 21:00 ל-06:00 קיימת עמלה קבועה בת 2 שקלים בעבור כל מילוי של דלק. </a:t>
            </a:r>
            <a:br>
              <a:rPr lang="he-IL" sz="2400" b="0" dirty="0">
                <a:ea typeface="+mn-ea"/>
              </a:rPr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כתבו ביטוי אלגברי המתאר את העלות של </a:t>
            </a:r>
            <a:r>
              <a:rPr lang="en-US" dirty="0"/>
              <a:t>d </a:t>
            </a:r>
            <a:r>
              <a:rPr lang="he-IL" dirty="0"/>
              <a:t> ליטרים של דלק בשעות אלה.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he-IL" dirty="0"/>
              <a:t>בנו טבלת ערכים מתאימה לעלויות הדלק בעבור שעות אלו.</a:t>
            </a:r>
          </a:p>
          <a:p>
            <a:endParaRPr lang="he-IL" dirty="0"/>
          </a:p>
          <a:p>
            <a:endParaRPr lang="he-IL" dirty="0"/>
          </a:p>
          <a:p>
            <a:pPr marL="0" indent="0">
              <a:buNone/>
            </a:pPr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239849"/>
              </p:ext>
            </p:extLst>
          </p:nvPr>
        </p:nvGraphicFramePr>
        <p:xfrm>
          <a:off x="670299" y="3239697"/>
          <a:ext cx="8514340" cy="12611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514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14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1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1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14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143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143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14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143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14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3059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591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299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שרטטו גרף המתאר את העלות של כמויות שונות של דלק בשעות אלה. </a:t>
            </a:r>
          </a:p>
          <a:p>
            <a:endParaRPr lang="he-IL" dirty="0"/>
          </a:p>
        </p:txBody>
      </p:sp>
      <p:pic>
        <p:nvPicPr>
          <p:cNvPr id="4" name="תמונה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2376" y="1889760"/>
            <a:ext cx="4558824" cy="3737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822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z="3200" dirty="0"/>
              <a:t>סיכום – מה למדנו היום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he-IL" dirty="0"/>
          </a:p>
          <a:p>
            <a:r>
              <a:rPr lang="he-IL" dirty="0"/>
              <a:t> ראינו תופעות שונות מודגמות ע"י גרף במערכת צירים</a:t>
            </a:r>
          </a:p>
          <a:p>
            <a:r>
              <a:rPr lang="he-IL" dirty="0"/>
              <a:t>ראינו שניתן לקרוא גרף כך שמתוכו נוכל ליצור טבלת ערכים חלקית </a:t>
            </a:r>
          </a:p>
          <a:p>
            <a:r>
              <a:rPr lang="he-IL" dirty="0"/>
              <a:t>ראינו שהגרף הינו תוספת לייצוגים נוספים שלמדנו במהלך השנה: תיאורים מילוליים, טבלאות וביטויים אלגבריים.</a:t>
            </a:r>
          </a:p>
          <a:p>
            <a:r>
              <a:rPr lang="he-IL" dirty="0"/>
              <a:t>למדנו לעבור מייצוג מילולי או מייצוג אלגברי לגרף</a:t>
            </a:r>
          </a:p>
          <a:p>
            <a:r>
              <a:rPr lang="he-IL" dirty="0"/>
              <a:t>למדנו שלכל נקודה – זוג סדור (</a:t>
            </a:r>
            <a:r>
              <a:rPr lang="en-US" dirty="0"/>
              <a:t>y</a:t>
            </a:r>
            <a:r>
              <a:rPr lang="he-IL" dirty="0"/>
              <a:t>, </a:t>
            </a:r>
            <a:r>
              <a:rPr lang="en-US" dirty="0"/>
              <a:t>x</a:t>
            </a:r>
            <a:r>
              <a:rPr lang="he-IL" dirty="0"/>
              <a:t>) על הגרף יש משמעות 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9773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גרפים 1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פתרון שאלות באמצעות קראית גרפים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2438666"/>
          </a:xfrm>
        </p:spPr>
        <p:txBody>
          <a:bodyPr/>
          <a:lstStyle/>
          <a:p>
            <a:pPr lvl="0"/>
            <a:r>
              <a:rPr lang="he-IL" sz="3200" dirty="0"/>
              <a:t>הגרף שלפניכם מתאר את הטמפרטורות שנמדדו בארץ אירופית מסוימת באחד מימי החורף.</a:t>
            </a:r>
            <a:br>
              <a:rPr lang="he-IL" sz="3200" dirty="0"/>
            </a:br>
            <a:r>
              <a:rPr lang="he-IL" sz="3200" dirty="0"/>
              <a:t>המדידות נערכו במשך  24 שעות החל מ- 10</a:t>
            </a:r>
            <a:r>
              <a:rPr lang="he-IL" sz="3200" baseline="30000" dirty="0"/>
              <a:t>00</a:t>
            </a:r>
            <a:r>
              <a:rPr lang="he-IL" sz="3200" dirty="0"/>
              <a:t>  בבוקר ועד  10</a:t>
            </a:r>
            <a:r>
              <a:rPr lang="he-IL" sz="3200" baseline="30000" dirty="0"/>
              <a:t>00</a:t>
            </a:r>
            <a:r>
              <a:rPr lang="he-IL" sz="3200" dirty="0"/>
              <a:t>  בבוקר שלמחרת.</a:t>
            </a:r>
            <a:r>
              <a:rPr lang="en-US" sz="3600" dirty="0"/>
              <a:t/>
            </a:r>
            <a:br>
              <a:rPr lang="en-US" sz="3600" dirty="0"/>
            </a:br>
            <a:endParaRPr lang="he-IL" sz="3600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600" y="2184400"/>
            <a:ext cx="8930640" cy="3850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378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67606" y="98830"/>
            <a:ext cx="11160000" cy="1232130"/>
          </a:xfrm>
        </p:spPr>
        <p:txBody>
          <a:bodyPr/>
          <a:lstStyle/>
          <a:p>
            <a:r>
              <a:rPr lang="he-IL" sz="3200" dirty="0"/>
              <a:t>עיינו בגרף וענו על הסעיפים הבאים: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046480"/>
            <a:ext cx="11160000" cy="5077229"/>
          </a:xfrm>
        </p:spPr>
        <p:txBody>
          <a:bodyPr>
            <a:normAutofit/>
          </a:bodyPr>
          <a:lstStyle/>
          <a:p>
            <a:r>
              <a:rPr lang="he-IL" dirty="0"/>
              <a:t>באיזו שעה נמדדה הטמפרטורה הגבוהה ביותר,</a:t>
            </a:r>
          </a:p>
          <a:p>
            <a:r>
              <a:rPr lang="he-IL" dirty="0"/>
              <a:t>ובאיזו שעה נמדדה הטמפרטורה הנמוכה ביותר?</a:t>
            </a:r>
          </a:p>
          <a:p>
            <a:endParaRPr lang="he-IL" dirty="0"/>
          </a:p>
          <a:p>
            <a:pPr marL="0" indent="0">
              <a:buNone/>
            </a:pPr>
            <a:endParaRPr lang="he-IL" dirty="0"/>
          </a:p>
          <a:p>
            <a:r>
              <a:rPr lang="he-IL" dirty="0"/>
              <a:t>מהו קצב השינוי הממוצע של הטמפרטורה </a:t>
            </a:r>
          </a:p>
          <a:p>
            <a:pPr marL="0" indent="0">
              <a:buNone/>
            </a:pPr>
            <a:r>
              <a:rPr lang="he-IL" dirty="0"/>
              <a:t>    מהשעה 15:00 ועד השעה 19:00 ?</a:t>
            </a:r>
          </a:p>
          <a:p>
            <a:pPr marL="0" indent="0">
              <a:buNone/>
            </a:pPr>
            <a:endParaRPr lang="he-IL" dirty="0"/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62274"/>
            <a:ext cx="6257925" cy="343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93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023" y="2111789"/>
            <a:ext cx="6626926" cy="3639627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206" y="1880561"/>
            <a:ext cx="5492972" cy="12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650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186560" y="-1468253"/>
            <a:ext cx="11160000" cy="1376813"/>
          </a:xfrm>
        </p:spPr>
        <p:txBody>
          <a:bodyPr/>
          <a:lstStyle/>
          <a:p>
            <a:endParaRPr lang="he-IL" dirty="0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50783"/>
            <a:ext cx="5811520" cy="3637280"/>
          </a:xfrm>
          <a:prstGeom prst="rect">
            <a:avLst/>
          </a:prstGeom>
        </p:spPr>
      </p:pic>
      <p:pic>
        <p:nvPicPr>
          <p:cNvPr id="4" name="תמונה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844" y="1008596"/>
            <a:ext cx="6937849" cy="1682642"/>
          </a:xfrm>
          <a:prstGeom prst="rect">
            <a:avLst/>
          </a:prstGeom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40956" y="3047607"/>
            <a:ext cx="5730737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327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7126" y="294640"/>
            <a:ext cx="11160000" cy="3058159"/>
          </a:xfrm>
        </p:spPr>
        <p:txBody>
          <a:bodyPr/>
          <a:lstStyle/>
          <a:p>
            <a:pPr lvl="0"/>
            <a:r>
              <a:rPr lang="he-IL" sz="2400" dirty="0"/>
              <a:t>קבוצה של רוכבי אופניים יצאה מנקודה </a:t>
            </a:r>
            <a:r>
              <a:rPr lang="en-US" sz="2400" dirty="0"/>
              <a:t>A</a:t>
            </a:r>
            <a:r>
              <a:rPr lang="he-IL" sz="2400" dirty="0"/>
              <a:t> בשעה 8:00 בבוקר.</a:t>
            </a:r>
            <a:br>
              <a:rPr lang="he-IL" sz="2400" dirty="0"/>
            </a:br>
            <a:r>
              <a:rPr lang="he-IL" sz="2400" dirty="0"/>
              <a:t>הם רכבו במהירות של 25 קמ"ש, וכעבור 2 שעות הגיעו לנקודה </a:t>
            </a:r>
            <a:r>
              <a:rPr lang="en-US" sz="2400" dirty="0"/>
              <a:t>B</a:t>
            </a:r>
            <a:r>
              <a:rPr lang="he-IL" sz="2400" dirty="0"/>
              <a:t>.</a:t>
            </a:r>
            <a:br>
              <a:rPr lang="he-IL" sz="2400" dirty="0"/>
            </a:br>
            <a:r>
              <a:rPr lang="he-IL" sz="2400" dirty="0"/>
              <a:t>בנקודה </a:t>
            </a:r>
            <a:r>
              <a:rPr lang="en-US" sz="2400" dirty="0"/>
              <a:t>B</a:t>
            </a:r>
            <a:r>
              <a:rPr lang="he-IL" sz="2400" dirty="0"/>
              <a:t> הם נחו 3 שעות.</a:t>
            </a:r>
            <a:br>
              <a:rPr lang="he-IL" sz="2400" dirty="0"/>
            </a:br>
            <a:r>
              <a:rPr lang="he-IL" sz="2400" dirty="0"/>
              <a:t>אחרי המנוחה המשיכו במהירות של 10 קמ"ש והגיעו בשעה 19:00 בערב לנקודה </a:t>
            </a:r>
            <a:r>
              <a:rPr lang="en-US" sz="2400" dirty="0"/>
              <a:t>C</a:t>
            </a:r>
            <a:r>
              <a:rPr lang="he-IL" sz="2400" dirty="0"/>
              <a:t> .</a:t>
            </a:r>
            <a:br>
              <a:rPr lang="he-IL" sz="2400" dirty="0"/>
            </a:br>
            <a:r>
              <a:rPr lang="he-IL" sz="2400" dirty="0"/>
              <a:t>מנקודה </a:t>
            </a:r>
            <a:r>
              <a:rPr lang="en-US" sz="2400" dirty="0"/>
              <a:t>C</a:t>
            </a:r>
            <a:r>
              <a:rPr lang="he-IL" sz="2400" dirty="0"/>
              <a:t> המשיכו לרכוב במהירות קבועה בלי הפסקה במשך 3 שעות, והגיעו לנקודה </a:t>
            </a:r>
            <a:r>
              <a:rPr lang="en-US" sz="2400" dirty="0"/>
              <a:t>D </a:t>
            </a:r>
            <a:r>
              <a:rPr lang="he-IL" sz="2400" dirty="0"/>
              <a:t> </a:t>
            </a:r>
            <a:br>
              <a:rPr lang="he-IL" sz="2400" dirty="0"/>
            </a:br>
            <a:r>
              <a:rPr lang="he-IL" sz="2400" dirty="0"/>
              <a:t>הנמצאת במרחק של 170 ק"מ מ- </a:t>
            </a:r>
            <a:r>
              <a:rPr lang="en-US" sz="2400" dirty="0"/>
              <a:t>A</a:t>
            </a:r>
            <a:r>
              <a:rPr lang="he-IL" sz="2400" dirty="0"/>
              <a:t> .</a:t>
            </a:r>
            <a:br>
              <a:rPr lang="he-IL" sz="2400" dirty="0"/>
            </a:br>
            <a:r>
              <a:rPr lang="he-IL" sz="2400" dirty="0"/>
              <a:t/>
            </a:r>
            <a:br>
              <a:rPr lang="he-IL" sz="2400" dirty="0"/>
            </a:br>
            <a:endParaRPr lang="he-IL" sz="2400" dirty="0"/>
          </a:p>
        </p:txBody>
      </p:sp>
      <p:pic>
        <p:nvPicPr>
          <p:cNvPr id="18" name="מציין מיקום תוכן 1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772" y="2884715"/>
            <a:ext cx="5222240" cy="2989263"/>
          </a:xfrm>
          <a:prstGeom prst="rect">
            <a:avLst/>
          </a:prstGeom>
        </p:spPr>
      </p:pic>
      <p:sp>
        <p:nvSpPr>
          <p:cNvPr id="19" name="מלבן 18"/>
          <p:cNvSpPr/>
          <p:nvPr/>
        </p:nvSpPr>
        <p:spPr>
          <a:xfrm>
            <a:off x="5448300" y="2918004"/>
            <a:ext cx="6348827" cy="456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4">
              <a:lnSpc>
                <a:spcPct val="150000"/>
              </a:lnSpc>
              <a:spcAft>
                <a:spcPts val="600"/>
              </a:spcAft>
            </a:pPr>
            <a:r>
              <a:rPr lang="he-IL" dirty="0">
                <a:solidFill>
                  <a:srgbClr val="002060"/>
                </a:solidFill>
                <a:cs typeface="Varela Round" pitchFamily="2" charset="-79"/>
              </a:rPr>
              <a:t>נבנה טבלת ערכים שתסייע לנו בשרטוט הגרף </a:t>
            </a:r>
          </a:p>
        </p:txBody>
      </p:sp>
      <p:graphicFrame>
        <p:nvGraphicFramePr>
          <p:cNvPr id="20" name="טבלה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6436069"/>
              </p:ext>
            </p:extLst>
          </p:nvPr>
        </p:nvGraphicFramePr>
        <p:xfrm>
          <a:off x="5326369" y="3645127"/>
          <a:ext cx="6667400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17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76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76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76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76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176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6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176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מלבן 2"/>
          <p:cNvSpPr/>
          <p:nvPr/>
        </p:nvSpPr>
        <p:spPr>
          <a:xfrm>
            <a:off x="5852717" y="4482145"/>
            <a:ext cx="6092825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he-IL" b="1" dirty="0">
                <a:solidFill>
                  <a:srgbClr val="002060"/>
                </a:solidFill>
                <a:cs typeface="Varela Round" pitchFamily="2" charset="-79"/>
              </a:rPr>
              <a:t>באיזה מרחק מהנקודה </a:t>
            </a:r>
            <a:r>
              <a:rPr lang="en-US" b="1" dirty="0">
                <a:solidFill>
                  <a:srgbClr val="002060"/>
                </a:solidFill>
                <a:cs typeface="Varela Round" pitchFamily="2" charset="-79"/>
              </a:rPr>
              <a:t>A</a:t>
            </a:r>
            <a:r>
              <a:rPr lang="he-IL" b="1" dirty="0">
                <a:solidFill>
                  <a:srgbClr val="002060"/>
                </a:solidFill>
                <a:cs typeface="Varela Round" pitchFamily="2" charset="-79"/>
              </a:rPr>
              <a:t> היו רוכבי האופניים בשעה 17:00 ובשעה 21:00 ?</a:t>
            </a:r>
          </a:p>
          <a:p>
            <a:pPr lvl="0"/>
            <a:endParaRPr lang="he-IL" b="1" dirty="0">
              <a:solidFill>
                <a:srgbClr val="002060"/>
              </a:solidFill>
              <a:cs typeface="Varela Round" pitchFamily="2" charset="-79"/>
            </a:endParaRPr>
          </a:p>
          <a:p>
            <a:pPr lvl="0"/>
            <a:r>
              <a:rPr lang="he-IL" b="1" dirty="0">
                <a:solidFill>
                  <a:srgbClr val="002060"/>
                </a:solidFill>
                <a:cs typeface="Varela Round" pitchFamily="2" charset="-79"/>
              </a:rPr>
              <a:t>באיזו מהירות רכבו רוכבי האופניים כשהיו במרחק  של 130 ק"מ מהנקודה </a:t>
            </a:r>
            <a:r>
              <a:rPr lang="en-US" b="1" dirty="0">
                <a:solidFill>
                  <a:srgbClr val="002060"/>
                </a:solidFill>
                <a:cs typeface="Varela Round" pitchFamily="2" charset="-79"/>
              </a:rPr>
              <a:t>A</a:t>
            </a:r>
            <a:r>
              <a:rPr lang="he-IL" b="1" dirty="0">
                <a:solidFill>
                  <a:srgbClr val="002060"/>
                </a:solidFill>
                <a:cs typeface="Varela Round" pitchFamily="2" charset="-79"/>
              </a:rPr>
              <a:t> ?</a:t>
            </a:r>
            <a:endParaRPr lang="he-I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573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325444"/>
            <a:ext cx="11160000" cy="720000"/>
          </a:xfrm>
        </p:spPr>
        <p:txBody>
          <a:bodyPr/>
          <a:lstStyle/>
          <a:p>
            <a:r>
              <a:rPr lang="he-IL" sz="2800" dirty="0"/>
              <a:t>מטלה לעבודה עצמית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he-IL" sz="2400" dirty="0"/>
              <a:t>בית ספר רכש ספרים לספריה. </a:t>
            </a:r>
            <a:br>
              <a:rPr lang="he-IL" sz="2400" dirty="0"/>
            </a:br>
            <a:r>
              <a:rPr lang="he-IL" sz="2400" dirty="0"/>
              <a:t>הגרף שלפניכם מתאר את המחיר הכולל של הספרים לפי מספר הספרים.</a:t>
            </a:r>
            <a:endParaRPr lang="he-IL" sz="28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700582"/>
            <a:ext cx="11160000" cy="4680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e-IL" b="0" dirty="0"/>
              <a:t>עיינו בגרף וענו על הסעיפים הבאים: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dirty="0"/>
              <a:t>כמה משלמים כשקונים 25 ספרים?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b="0" dirty="0"/>
              <a:t>מהו המחיר של כל אחד מ- 20 הספרים הראשונים?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dirty="0"/>
              <a:t>מהו המחיר של כל אחד מהספרים בתחום שבין 20</a:t>
            </a:r>
          </a:p>
          <a:p>
            <a:pPr marL="0" indent="0">
              <a:buNone/>
            </a:pPr>
            <a:r>
              <a:rPr lang="he-IL" dirty="0"/>
              <a:t>     ספרים ל- 30 ספרים?</a:t>
            </a:r>
            <a:endParaRPr lang="he-IL" b="0" dirty="0"/>
          </a:p>
          <a:p>
            <a:pPr>
              <a:buFont typeface="Wingdings" panose="05000000000000000000" pitchFamily="2" charset="2"/>
              <a:buChar char="§"/>
            </a:pPr>
            <a:r>
              <a:rPr lang="he-IL" dirty="0"/>
              <a:t>סוחר קנה 30 ספרים. כמה שילם בממוצע לכל ספר?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b="0" dirty="0"/>
              <a:t>ידוע שמתוך ה- 40 ספרים שקנה הסוחר, 10 מהם עוסקים </a:t>
            </a:r>
            <a:r>
              <a:rPr lang="he-IL" b="0" dirty="0" smtClean="0"/>
              <a:t>במדע.</a:t>
            </a:r>
            <a:endParaRPr lang="he-IL" b="0" dirty="0"/>
          </a:p>
          <a:p>
            <a:pPr marL="0" indent="0">
              <a:buNone/>
            </a:pPr>
            <a:r>
              <a:rPr lang="he-IL" dirty="0"/>
              <a:t>    כמה אחוזים  עוסקים </a:t>
            </a:r>
            <a:r>
              <a:rPr lang="he-IL" dirty="0" smtClean="0"/>
              <a:t>במדע?</a:t>
            </a:r>
            <a:endParaRPr lang="en-US" b="0" dirty="0"/>
          </a:p>
          <a:p>
            <a:pPr marL="0" indent="0" algn="ctr">
              <a:buNone/>
            </a:pPr>
            <a:endParaRPr lang="he-IL" dirty="0"/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561" y="1371601"/>
            <a:ext cx="3222566" cy="304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427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משאלה לגרף.....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1.	א. מחיר ליטר דלק הוא 7 שקלים. </a:t>
            </a:r>
          </a:p>
          <a:p>
            <a:r>
              <a:rPr lang="he-IL" dirty="0"/>
              <a:t>רשמו ביטוי אלגברי המייצג את התשלום בעבור </a:t>
            </a:r>
            <a:r>
              <a:rPr lang="en-US" dirty="0"/>
              <a:t>x</a:t>
            </a:r>
            <a:r>
              <a:rPr lang="he-IL" dirty="0"/>
              <a:t> ליטרים של דלק.____________</a:t>
            </a:r>
          </a:p>
          <a:p>
            <a:r>
              <a:rPr lang="he-IL" dirty="0"/>
              <a:t>צרו טבלה המתארת התאמה בין כמויות שונות של דלק (בליטרים) לבין עלותם (בשקלים). </a:t>
            </a:r>
          </a:p>
          <a:p>
            <a:endParaRPr lang="he-IL" dirty="0"/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942462"/>
              </p:ext>
            </p:extLst>
          </p:nvPr>
        </p:nvGraphicFramePr>
        <p:xfrm>
          <a:off x="690617" y="3991539"/>
          <a:ext cx="8126940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12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6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26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2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6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6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6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1269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126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589121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פונקציות לשידור מותאם (1) (1) (1)</Template>
  <TotalTime>8826</TotalTime>
  <Words>375</Words>
  <Application>Microsoft Office PowerPoint</Application>
  <PresentationFormat>מותאם אישית</PresentationFormat>
  <Paragraphs>59</Paragraphs>
  <Slides>15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Varela Round</vt:lpstr>
      <vt:lpstr>Wingdings</vt:lpstr>
      <vt:lpstr>ערכת נושא Office</vt:lpstr>
      <vt:lpstr>מתמטיקה</vt:lpstr>
      <vt:lpstr>גרפים 1</vt:lpstr>
      <vt:lpstr>הגרף שלפניכם מתאר את הטמפרטורות שנמדדו בארץ אירופית מסוימת באחד מימי החורף. המדידות נערכו במשך  24 שעות החל מ- 1000  בבוקר ועד  1000  בבוקר שלמחרת. </vt:lpstr>
      <vt:lpstr>עיינו בגרף וענו על הסעיפים הבאים:</vt:lpstr>
      <vt:lpstr>מצגת של PowerPoint‏</vt:lpstr>
      <vt:lpstr>מצגת של PowerPoint‏</vt:lpstr>
      <vt:lpstr>קבוצה של רוכבי אופניים יצאה מנקודה A בשעה 8:00 בבוקר. הם רכבו במהירות של 25 קמ"ש, וכעבור 2 שעות הגיעו לנקודה B. בנקודה B הם נחו 3 שעות. אחרי המנוחה המשיכו במהירות של 10 קמ"ש והגיעו בשעה 19:00 בערב לנקודה C . מנקודה C המשיכו לרכוב במהירות קבועה בלי הפסקה במשך 3 שעות, והגיעו לנקודה D   הנמצאת במרחק של 170 ק"מ מ- A .  </vt:lpstr>
      <vt:lpstr>מטלה לעבודה עצמית בית ספר רכש ספרים לספריה.  הגרף שלפניכם מתאר את המחיר הכולל של הספרים לפי מספר הספרים.</vt:lpstr>
      <vt:lpstr>משאלה לגרף.....</vt:lpstr>
      <vt:lpstr>מצגת של PowerPoint‏</vt:lpstr>
      <vt:lpstr>מצגת של PowerPoint‏</vt:lpstr>
      <vt:lpstr>מצגת של PowerPoint‏</vt:lpstr>
      <vt:lpstr>  בין השעות 21:00 ל-06:00 קיימת עמלה קבועה בת 2 שקלים בעבור כל מילוי של דלק.  </vt:lpstr>
      <vt:lpstr>מצגת של PowerPoint‏</vt:lpstr>
      <vt:lpstr>סיכום – מה למדנו היום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שידורים לאומית</dc:title>
  <dc:creator>avi</dc:creator>
  <cp:lastModifiedBy>ADMIN</cp:lastModifiedBy>
  <cp:revision>62</cp:revision>
  <dcterms:created xsi:type="dcterms:W3CDTF">2020-04-07T11:55:22Z</dcterms:created>
  <dcterms:modified xsi:type="dcterms:W3CDTF">2020-10-13T11:26:22Z</dcterms:modified>
</cp:coreProperties>
</file>