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Teko"/>
      <p:regular r:id="rId38"/>
      <p:bold r:id="rId39"/>
    </p:embeddedFont>
    <p:embeddedFont>
      <p:font typeface="Alef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24" orient="horz"/>
        <p:guide pos="386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ef-regular.fntdata"/><Relationship Id="rId20" Type="http://schemas.openxmlformats.org/officeDocument/2006/relationships/slide" Target="slides/slide15.xml"/><Relationship Id="rId41" Type="http://schemas.openxmlformats.org/officeDocument/2006/relationships/font" Target="fonts/Alef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Teko-bold.fntdata"/><Relationship Id="rId16" Type="http://schemas.openxmlformats.org/officeDocument/2006/relationships/slide" Target="slides/slide11.xml"/><Relationship Id="rId38" Type="http://schemas.openxmlformats.org/officeDocument/2006/relationships/font" Target="fonts/Tek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משך השקף: 2 דקות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הציגו את עצמכם ואת מהלך השיעור: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מוזמנים לפנות בצורה אישית לתלמידים:</a:t>
            </a:r>
            <a:br>
              <a:rPr lang="en-US" sz="1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"שלום, שמי___. אני מורה ל____ ממקום בארץ____. מה שלומכם? אני שמח/ה שהצטרפתם אליי", וכו'.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נושא השיעור ומה מטרתו: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"בשיעור הזה נלמד על_________. הצטרפו אליי ויהיה לנו כיף. מוכנים? מתחילים!"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3350" rtl="1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נתחיל ב…. </a:t>
            </a:r>
            <a:r>
              <a:rPr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פתיח השיעור)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335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נמשיך בלגלות</a:t>
            </a:r>
            <a:r>
              <a:rPr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הלימוד / הקניה - כתבו כאן שאלה מסקרנת שתיתן מענה על מטרת השיעור)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335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נתנסה ב… </a:t>
            </a:r>
            <a:r>
              <a:rPr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התרגול / התנסות)</a:t>
            </a:r>
            <a:r>
              <a:rPr b="1"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3335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נסכם  </a:t>
            </a:r>
            <a:r>
              <a:rPr lang="en-US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סיכום השיעור)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פתרון התרגול: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פתרון התרגול: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משך השקף: עד 5 דקות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סיכום ויציאה לתרגול. שלב זה יכלול סיכום של התוכן הנלמד תוך מענה על שאלות כמו: מה עשינו פה היום? מה למדנו? מומלץ לשלב אלמנטים חווייתיים כגון משחק מסכם, חידה, טיפ מיוחד להמשך הלמידה ועוד.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משך השקף: עד 15 דקות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בשלב זה הסבירו לתלמידים את התרגול והיפרדו מהם. עם יציאת התלמידים לתרגול הסופי יסתיים שלב הצילום שלכם כמורים.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דגשים</a:t>
            </a:r>
            <a:r>
              <a:rPr lang="en-US"/>
              <a:t>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528" name="Google Shape;528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eko"/>
                <a:ea typeface="Teko"/>
                <a:cs typeface="Teko"/>
                <a:sym typeface="Teko"/>
              </a:rPr>
              <a:t>‹#›</a:t>
            </a:fld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537" name="Google Shape;53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eko"/>
                <a:ea typeface="Teko"/>
                <a:cs typeface="Teko"/>
                <a:sym typeface="Teko"/>
              </a:rPr>
              <a:t>‹#›</a:t>
            </a:fld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משך השקף: עד 15 דקות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בשלב זה הסבירו לתלמידים את התרגול והיפרדו מהם. עם יציאת התלמידים לתרגול הסופי יסתיים שלב הצילום שלכם כמורים.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eko"/>
                <a:ea typeface="Teko"/>
                <a:cs typeface="Teko"/>
                <a:sym typeface="Teko"/>
              </a:rPr>
              <a:t>‹#›</a:t>
            </a:fld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משך השקף: עד 2 דקות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דוגמה לחידה: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eko"/>
                <a:ea typeface="Teko"/>
                <a:cs typeface="Teko"/>
                <a:sym typeface="Teko"/>
              </a:rPr>
              <a:t>‹#›</a:t>
            </a:fld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משך השקף: עד 2 דקות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דוגמה לחידה: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Teko"/>
                <a:ea typeface="Teko"/>
                <a:cs typeface="Teko"/>
                <a:sym typeface="Teko"/>
              </a:rPr>
              <a:t>‹#›</a:t>
            </a:fld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שלב זה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ייצור חיבור קוגניטיבי ורלוונטיות בין הנושא הנלמד לידע הקודם של הלומדים.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בכיתות נמוכות מומלץ שהחיבור יהיה מינורי וכללי. 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הועברו כבר שיעורים במקצוע, כדאי לחבר לידע שהועבר בשיעור הקודם.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"יצא לכם לפגוש סיטואציה שבה... / בשיעורים הקודמים למדנו על… והיום נמשיך עם... /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יכול להיות שבבית הספר כבר עסקתם בנושא זה, וגם אם לא, לא נורא, זו ההזדמנות להכיר/להעמיק..."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שלב זה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ייצור חיבור קוגניטיבי ורלוונטיות בין הנושא הנלמד לידע הקודם של הלומדים.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בכיתות נמוכות מומלץ שהחיבור יהיה מינורי וכללי. 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הועברו כבר שיעורים במקצוע, כדאי לחבר לידע שהועבר בשיעור הקודם.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דוגמה לטקסט שייאמר בעל פה: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"יצא לכם לפגוש סיטואציה שבה... / בשיעורים הקודמים למדנו על… והיום נמשיך עם... /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יכול להיות שבבית הספר כבר עסקתם בנושא זה, וגם אם לא, לא נורא, זו ההזדמנות להכיר/להעמיק..."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b_Main">
  <p:cSld name="Heb_Mai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2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"/>
          <p:cNvSpPr/>
          <p:nvPr/>
        </p:nvSpPr>
        <p:spPr>
          <a:xfrm rot="-54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2090531" y="4989650"/>
            <a:ext cx="6836653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" name="Google Shape;20;p2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2187" y="886221"/>
            <a:ext cx="9150178" cy="27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>
            <p:ph idx="1" type="body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Arial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2" type="body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3" type="body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השיעור הבא יתחיל">
  <p:cSld name="4_השיעור הבא יתחיל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337577" y="646574"/>
            <a:ext cx="5473303" cy="5473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1"/>
          <p:cNvGrpSpPr/>
          <p:nvPr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/>
          <p:nvPr>
            <p:ph idx="1" type="body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" name="Google Shape;122;p11"/>
          <p:cNvCxnSpPr/>
          <p:nvPr/>
        </p:nvCxnSpPr>
        <p:spPr>
          <a:xfrm>
            <a:off x="2377053" y="6178326"/>
            <a:ext cx="1385887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3" name="Google Shape;123;p11"/>
          <p:cNvGrpSpPr/>
          <p:nvPr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24" name="Google Shape;124;p11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6" name="Google Shape;126;p11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11"/>
          <p:cNvSpPr txBox="1"/>
          <p:nvPr>
            <p:ph idx="2" type="body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" name="Google Shape;128;p11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129" name="Google Shape;12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1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מדינת ישראל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משרד החינוך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השיעור הבא יתחיל">
  <p:cSld name="5_השיעור הבא יתחיל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2"/>
          <p:cNvGrpSpPr/>
          <p:nvPr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34" name="Google Shape;134;p12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5" name="Google Shape;135;p12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p12"/>
          <p:cNvCxnSpPr/>
          <p:nvPr/>
        </p:nvCxnSpPr>
        <p:spPr>
          <a:xfrm>
            <a:off x="2377053" y="6178326"/>
            <a:ext cx="1385887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8" name="Google Shape;138;p12"/>
          <p:cNvGrpSpPr/>
          <p:nvPr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39" name="Google Shape;139;p12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12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765" y="1616765"/>
            <a:ext cx="3624470" cy="362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מה נלמד היום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65046" y="3765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31" name="Google Shape;31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" name="Google Shape;32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" name="Google Shape;36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מה להביא לשיעור?">
  <p:cSld name="1_מה להביא לשיעור?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839788" y="174167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2" type="body"/>
          </p:nvPr>
        </p:nvSpPr>
        <p:spPr>
          <a:xfrm>
            <a:off x="6172200" y="174167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4"/>
          <p:cNvGrpSpPr/>
          <p:nvPr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43" name="Google Shape;43;p4"/>
            <p:cNvCxnSpPr/>
            <p:nvPr/>
          </p:nvCxnSpPr>
          <p:spPr>
            <a:xfrm>
              <a:off x="1748087" y="573247"/>
              <a:ext cx="10244790" cy="38497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" name="Google Shape;44;p4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הקניית ידע">
  <p:cSld name="2_הקניית ידע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49" name="Google Shape;49;p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" name="Google Shape;50;p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358720" y="1928813"/>
            <a:ext cx="10885543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תרגול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6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6"/>
          <p:cNvSpPr/>
          <p:nvPr/>
        </p:nvSpPr>
        <p:spPr>
          <a:xfrm rot="-54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6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59" name="Google Shape;59;p6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0" name="Google Shape;60;p6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112857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">
  <p:cSld name="כותרת ראשית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 amt="54000"/>
          </a:blip>
          <a:srcRect b="0" l="0" r="0" t="0"/>
          <a:stretch/>
        </p:blipFill>
        <p:spPr>
          <a:xfrm>
            <a:off x="-7354566" y="2026507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2">
            <a:alphaModFix amt="54000"/>
          </a:blip>
          <a:srcRect b="0" l="0" r="0" t="0"/>
          <a:stretch/>
        </p:blipFill>
        <p:spPr>
          <a:xfrm>
            <a:off x="12947248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7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7"/>
          <p:cNvSpPr/>
          <p:nvPr/>
        </p:nvSpPr>
        <p:spPr>
          <a:xfrm rot="-54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Google Shape;73;p7"/>
          <p:cNvCxnSpPr/>
          <p:nvPr/>
        </p:nvCxnSpPr>
        <p:spPr>
          <a:xfrm>
            <a:off x="2090531" y="4989650"/>
            <a:ext cx="5065642" cy="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2565199" y="3025258"/>
            <a:ext cx="7816850" cy="1067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" name="Google Shape;75;p7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76" name="Google Shape;7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7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מדינת ישראל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משרד החינוך</a:t>
              </a:r>
              <a:endParaRPr/>
            </a:p>
          </p:txBody>
        </p:sp>
      </p:grpSp>
      <p:pic>
        <p:nvPicPr>
          <p:cNvPr id="78" name="Google Shape;7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2187" y="886221"/>
            <a:ext cx="9150178" cy="27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 txBox="1"/>
          <p:nvPr>
            <p:ph idx="2" type="body"/>
          </p:nvPr>
        </p:nvSpPr>
        <p:spPr>
          <a:xfrm>
            <a:off x="2030833" y="4419771"/>
            <a:ext cx="6411268" cy="64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3" type="body"/>
          </p:nvPr>
        </p:nvSpPr>
        <p:spPr>
          <a:xfrm>
            <a:off x="2030833" y="5191285"/>
            <a:ext cx="5099050" cy="560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תרגול">
  <p:cSld name="3_תרגול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464950" y="1690687"/>
            <a:ext cx="10779314" cy="281931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8"/>
          <p:cNvGrpSpPr/>
          <p:nvPr/>
        </p:nvGrpSpPr>
        <p:grpSpPr>
          <a:xfrm>
            <a:off x="9323841" y="929939"/>
            <a:ext cx="1509481" cy="1509481"/>
            <a:chOff x="2479019" y="1273242"/>
            <a:chExt cx="3938567" cy="3938567"/>
          </a:xfrm>
        </p:grpSpPr>
        <p:sp>
          <p:nvSpPr>
            <p:cNvPr id="84" name="Google Shape;84;p8"/>
            <p:cNvSpPr/>
            <p:nvPr/>
          </p:nvSpPr>
          <p:spPr>
            <a:xfrm>
              <a:off x="2479019" y="1273242"/>
              <a:ext cx="3938567" cy="3938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" name="Google Shape;85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68062" y="2062285"/>
              <a:ext cx="2360480" cy="236048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Google Shape;86;p8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8"/>
          <p:cNvSpPr/>
          <p:nvPr/>
        </p:nvSpPr>
        <p:spPr>
          <a:xfrm rot="-54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8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9" name="Google Shape;89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" name="Google Shape;90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865046" y="2561102"/>
            <a:ext cx="10074506" cy="155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12857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b="0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מצגת מלאה בתרגול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" name="Google Shape;99;p9"/>
          <p:cNvGrpSpPr/>
          <p:nvPr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00" name="Google Shape;100;p9"/>
            <p:cNvCxnSpPr/>
            <p:nvPr/>
          </p:nvCxnSpPr>
          <p:spPr>
            <a:xfrm>
              <a:off x="1452187" y="573247"/>
              <a:ext cx="10244790" cy="38497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9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פתרון">
  <p:cSld name="1_פתרון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0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0"/>
          <p:cNvSpPr/>
          <p:nvPr/>
        </p:nvSpPr>
        <p:spPr>
          <a:xfrm rot="-54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0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07" name="Google Shape;107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cap="flat" cmpd="sng" w="381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8" name="Google Shape;108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285E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4285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38.png"/><Relationship Id="rId7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idx="1" type="body"/>
          </p:nvPr>
        </p:nvSpPr>
        <p:spPr>
          <a:xfrm>
            <a:off x="5501641" y="2115483"/>
            <a:ext cx="5090160" cy="63432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מערכת שיעורים למגזר החרדי</a:t>
            </a:r>
            <a:endParaRPr/>
          </a:p>
        </p:txBody>
      </p:sp>
      <p:sp>
        <p:nvSpPr>
          <p:cNvPr id="149" name="Google Shape;149;p13"/>
          <p:cNvSpPr txBox="1"/>
          <p:nvPr>
            <p:ph idx="2" type="body"/>
          </p:nvPr>
        </p:nvSpPr>
        <p:spPr>
          <a:xfrm>
            <a:off x="1857614" y="4469272"/>
            <a:ext cx="8654627" cy="41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נושא השיעור: כפל מספרים עשרוניים במספרים רב-ספרתיים</a:t>
            </a:r>
            <a:endParaRPr/>
          </a:p>
        </p:txBody>
      </p:sp>
      <p:sp>
        <p:nvSpPr>
          <p:cNvPr id="150" name="Google Shape;150;p13"/>
          <p:cNvSpPr txBox="1"/>
          <p:nvPr>
            <p:ph idx="3" type="body"/>
          </p:nvPr>
        </p:nvSpPr>
        <p:spPr>
          <a:xfrm>
            <a:off x="1857220" y="5195736"/>
            <a:ext cx="6704013" cy="92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עם המורה: נחמה ברטי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 txBox="1"/>
          <p:nvPr/>
        </p:nvSpPr>
        <p:spPr>
          <a:xfrm>
            <a:off x="2222638" y="3024451"/>
            <a:ext cx="8382413" cy="82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שיעור מתמטיקה לכיתה ו</a:t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עכשיו לומדים- כפל במספר שלם</a:t>
            </a:r>
            <a:endParaRPr/>
          </a:p>
        </p:txBody>
      </p: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>
            <p:ph idx="1" type="body"/>
          </p:nvPr>
        </p:nvSpPr>
        <p:spPr>
          <a:xfrm>
            <a:off x="653229" y="1928813"/>
            <a:ext cx="10885543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לקראת מסיבת בת המצווה תלמידות כיתות ו' קנו סרטי מתנות.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אורך סרט בכל חבילה הוא 3.2 מטר.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הן זקוקות ל-13 מטר.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האם 4 חבילות יספיקו להן?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256" name="Google Shape;256;p22"/>
          <p:cNvPicPr preferRelativeResize="0"/>
          <p:nvPr/>
        </p:nvPicPr>
        <p:blipFill rotWithShape="1">
          <a:blip r:embed="rId4">
            <a:alphaModFix/>
          </a:blip>
          <a:srcRect b="15033" l="26883" r="16662" t="19954"/>
          <a:stretch/>
        </p:blipFill>
        <p:spPr>
          <a:xfrm>
            <a:off x="2744899" y="3973738"/>
            <a:ext cx="2332896" cy="180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57" name="Google Shape;2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29" y="3137036"/>
            <a:ext cx="2702703" cy="180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8" name="Google Shape;258;p22"/>
          <p:cNvSpPr/>
          <p:nvPr/>
        </p:nvSpPr>
        <p:spPr>
          <a:xfrm>
            <a:off x="5841378" y="4742452"/>
            <a:ext cx="56973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תרגיל מתאים: </a:t>
            </a:r>
            <a:r>
              <a:rPr b="1" i="0" lang="en-US" sz="4400" u="none" cap="none" strike="noStrike">
                <a:solidFill>
                  <a:srgbClr val="FF215F"/>
                </a:solidFill>
                <a:latin typeface="Calibri"/>
                <a:ea typeface="Calibri"/>
                <a:cs typeface="Calibri"/>
                <a:sym typeface="Calibri"/>
              </a:rPr>
              <a:t>4x3.2=12.8       </a:t>
            </a:r>
            <a:endParaRPr b="1" i="0" sz="44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תרגול</a:t>
            </a:r>
            <a:endParaRPr/>
          </a:p>
        </p:txBody>
      </p:sp>
      <p:sp>
        <p:nvSpPr>
          <p:cNvPr id="265" name="Google Shape;265;p23"/>
          <p:cNvSpPr txBox="1"/>
          <p:nvPr>
            <p:ph idx="2" type="body"/>
          </p:nvPr>
        </p:nvSpPr>
        <p:spPr>
          <a:xfrm>
            <a:off x="4793226" y="1179871"/>
            <a:ext cx="6560574" cy="499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באיזו דרך תבחרו לפתור את התרגילים הבאים: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                  </a:t>
            </a:r>
            <a:endParaRPr b="1" sz="6000">
              <a:solidFill>
                <a:srgbClr val="FF215F"/>
              </a:solidFill>
            </a:endParaRPr>
          </a:p>
        </p:txBody>
      </p:sp>
      <p:pic>
        <p:nvPicPr>
          <p:cNvPr id="266" name="Google Shape;2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468257" y="2186065"/>
            <a:ext cx="10885543" cy="3917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3"/>
          <p:cNvSpPr txBox="1"/>
          <p:nvPr>
            <p:ph idx="2" type="body"/>
          </p:nvPr>
        </p:nvSpPr>
        <p:spPr>
          <a:xfrm>
            <a:off x="870856" y="1994617"/>
            <a:ext cx="2786744" cy="499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002060"/>
                </a:solidFill>
              </a:rPr>
              <a:t>0.7 x 4=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002060"/>
                </a:solidFill>
              </a:rPr>
              <a:t>2.5 x 3=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002060"/>
                </a:solidFill>
              </a:rPr>
              <a:t>1.5 x 6=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002060"/>
                </a:solidFill>
              </a:rPr>
              <a:t>4.2 x 5=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002060"/>
                </a:solidFill>
              </a:rPr>
              <a:t>123 x 0.2= 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4000">
              <a:solidFill>
                <a:srgbClr val="002060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269" name="Google Shape;269;p23"/>
          <p:cNvSpPr txBox="1"/>
          <p:nvPr>
            <p:ph idx="2" type="body"/>
          </p:nvPr>
        </p:nvSpPr>
        <p:spPr>
          <a:xfrm>
            <a:off x="3362811" y="1994617"/>
            <a:ext cx="1204911" cy="499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FF215F"/>
                </a:solidFill>
              </a:rPr>
              <a:t>2.8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FF215F"/>
                </a:solidFill>
              </a:rPr>
              <a:t>7.5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FF215F"/>
                </a:solidFill>
              </a:rPr>
              <a:t>9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FF215F"/>
                </a:solidFill>
              </a:rPr>
              <a:t>21</a:t>
            </a:r>
            <a:endParaRPr b="1" sz="4000">
              <a:solidFill>
                <a:srgbClr val="FF215F"/>
              </a:solidFill>
            </a:endParaRPr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rgbClr val="FF215F"/>
                </a:solidFill>
              </a:rPr>
              <a:t>24.6</a:t>
            </a:r>
            <a:endParaRPr b="1" sz="4000">
              <a:solidFill>
                <a:srgbClr val="FF215F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4000">
              <a:solidFill>
                <a:srgbClr val="FF215F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  <p:sp>
        <p:nvSpPr>
          <p:cNvPr id="270" name="Google Shape;270;p23"/>
          <p:cNvSpPr txBox="1"/>
          <p:nvPr/>
        </p:nvSpPr>
        <p:spPr>
          <a:xfrm>
            <a:off x="5360894" y="1745838"/>
            <a:ext cx="6218410" cy="334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א. חיבור חוזר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ב. כפל שברים: ע"י הפיכה לשבר פשוט </a:t>
            </a:r>
            <a:b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או ע"י פילוג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ג. היעזרות בתרגיל ידוע </a:t>
            </a:r>
            <a:endParaRPr/>
          </a:p>
          <a:p>
            <a:pPr indent="-457200" lvl="0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min_final" id="271" name="Google Shape;2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4775" y="747976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0995" y="21044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פתרון תרגילי כפל במספר עשרוני בעזרת תרגיל כפל בשלמים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grpSp>
        <p:nvGrpSpPr>
          <p:cNvPr id="280" name="Google Shape;280;p24"/>
          <p:cNvGrpSpPr/>
          <p:nvPr/>
        </p:nvGrpSpPr>
        <p:grpSpPr>
          <a:xfrm>
            <a:off x="4388540" y="2675966"/>
            <a:ext cx="2608729" cy="1129554"/>
            <a:chOff x="7751264" y="2823881"/>
            <a:chExt cx="2608729" cy="1129554"/>
          </a:xfrm>
        </p:grpSpPr>
        <p:sp>
          <p:nvSpPr>
            <p:cNvPr id="281" name="Google Shape;281;p24"/>
            <p:cNvSpPr/>
            <p:nvPr/>
          </p:nvSpPr>
          <p:spPr>
            <a:xfrm>
              <a:off x="7751264" y="2823882"/>
              <a:ext cx="2608729" cy="11295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7997"/>
                </a:gs>
                <a:gs pos="35000">
                  <a:srgbClr val="FF9FB5"/>
                </a:gs>
                <a:gs pos="100000">
                  <a:srgbClr val="FFD7DE"/>
                </a:gs>
              </a:gsLst>
              <a:lin ang="16200000" scaled="0"/>
            </a:gradFill>
            <a:ln cap="flat" cmpd="sng" w="9525">
              <a:solidFill>
                <a:srgbClr val="FA1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 x 1.3 = 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 x 13 =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9049196" y="2823881"/>
              <a:ext cx="1143000" cy="112955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7.8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78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24"/>
          <p:cNvSpPr txBox="1"/>
          <p:nvPr/>
        </p:nvSpPr>
        <p:spPr>
          <a:xfrm>
            <a:off x="790815" y="4047565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באיזה תרגיל עזר בשלמים נעזר כדי לפתור את התרגיל 2.34 x 5 ?</a:t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4"/>
          <p:cNvSpPr txBox="1"/>
          <p:nvPr/>
        </p:nvSpPr>
        <p:spPr>
          <a:xfrm>
            <a:off x="790815" y="5096437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ואיך נדע היכן תהיה הנקודה העשרונית במכפלה??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291" name="Google Shape;2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א. קביעת מיקום הנקודה העשרונית במכפלה בעזרת אומדן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1119741" y="2581836"/>
            <a:ext cx="2638827" cy="3693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35 = 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3617846" y="4984413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7373072" y="4276172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5473540" y="3536580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9272604" y="2796989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617846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5473540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7373072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9272604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3617846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5473540" y="355002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7373072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9272604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06" name="Google Shape;306;p25"/>
          <p:cNvSpPr/>
          <p:nvPr/>
        </p:nvSpPr>
        <p:spPr>
          <a:xfrm>
            <a:off x="3617846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5473540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7373072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9272604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3617846" y="5002311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5473540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7373072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9272604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pic>
        <p:nvPicPr>
          <p:cNvPr descr="2min_final" id="314" name="Google Shape;3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755" y="700320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321" name="Google Shape;3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קביעת מיקום הנקודה העשרונית במכפלה בעזרת אומדן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1119741" y="2581836"/>
            <a:ext cx="2638827" cy="3693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35 = 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3617846" y="4984413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7373072" y="4276172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5473540" y="3536580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9272604" y="2796989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3617846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5473540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7373072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3617846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7373072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9272604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34" name="Google Shape;334;p26"/>
          <p:cNvSpPr/>
          <p:nvPr/>
        </p:nvSpPr>
        <p:spPr>
          <a:xfrm>
            <a:off x="3617846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5473540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9272604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5473540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7373072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9272604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346" name="Google Shape;3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קביעת מיקום הנקודה העשרונית במכפלה בעזרת אומדן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1119741" y="2581836"/>
            <a:ext cx="2638827" cy="3693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35 = 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2.34 x 3.5 =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3617846" y="4984413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7373072" y="4276172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5473540" y="3536580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9272604" y="2796989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>
            <a:off x="3617846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5473540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7373072" y="2810435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3617846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/>
          <p:nvPr/>
        </p:nvSpPr>
        <p:spPr>
          <a:xfrm>
            <a:off x="7373072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9272604" y="353657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>
            <a:off x="3617846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8.190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5473540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9272604" y="4276168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62" name="Google Shape;362;p27"/>
          <p:cNvSpPr/>
          <p:nvPr/>
        </p:nvSpPr>
        <p:spPr>
          <a:xfrm>
            <a:off x="5473540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81.90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>
            <a:off x="7373072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819.0     </a:t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>
            <a:off x="9272604" y="4988864"/>
            <a:ext cx="1639954" cy="41685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8190     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783818" y="5623915"/>
            <a:ext cx="10570775" cy="664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0"/>
              <a:buFont typeface="Arial"/>
              <a:buNone/>
            </a:pPr>
            <a:r>
              <a:rPr b="1" i="0" lang="en-US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ומה אם התרגיל יהיה 234 x 0.35 ?</a:t>
            </a:r>
            <a:endParaRPr b="1" i="0" sz="279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</a:pPr>
            <a:r>
              <a:t/>
            </a:r>
            <a:endParaRPr b="1" i="0" sz="248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810613" y="1700262"/>
            <a:ext cx="10570775" cy="15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אומדן כפל מספרים עשרוניים קטנים מיחידה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215F"/>
                </a:solidFill>
                <a:latin typeface="Calibri"/>
                <a:ea typeface="Calibri"/>
                <a:cs typeface="Calibri"/>
                <a:sym typeface="Calibri"/>
              </a:rPr>
              <a:t>בכל זוג תרגילים סמנו &gt;, &lt;: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631657" y="3249636"/>
            <a:ext cx="3185559" cy="112955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6.2 x 0.3 __  0.3 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6.2 x 13 __  6.2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4612861" y="3249637"/>
            <a:ext cx="3185559" cy="112955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5.1 x 1.3 __  1.3 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5.1 x 1.3 __  5.1 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8594065" y="3249637"/>
            <a:ext cx="3185559" cy="112955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0.8 x 0.3 __  0.3 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0.8 x 0.3 __  0.8 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0" y="3021035"/>
            <a:ext cx="743131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3943608" y="3109573"/>
            <a:ext cx="691783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7902282" y="3109573"/>
            <a:ext cx="691783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2682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ג</a:t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תרגול</a:t>
            </a:r>
            <a:endParaRPr/>
          </a:p>
        </p:txBody>
      </p:sp>
      <p:sp>
        <p:nvSpPr>
          <p:cNvPr id="386" name="Google Shape;386;p29"/>
          <p:cNvSpPr txBox="1"/>
          <p:nvPr>
            <p:ph idx="2" type="body"/>
          </p:nvPr>
        </p:nvSpPr>
        <p:spPr>
          <a:xfrm>
            <a:off x="2393576" y="1179871"/>
            <a:ext cx="8960224" cy="1006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80"/>
          </a:p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80"/>
              <a:t>נתון תרגיל פתור. הציבו את הנקודה העשרונית במכפלות הבאות: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80"/>
              <a:t>                   </a:t>
            </a:r>
            <a:endParaRPr b="1" sz="5100">
              <a:solidFill>
                <a:srgbClr val="FF215F"/>
              </a:solidFill>
            </a:endParaRPr>
          </a:p>
        </p:txBody>
      </p:sp>
      <p:pic>
        <p:nvPicPr>
          <p:cNvPr id="387" name="Google Shape;38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9"/>
          <p:cNvSpPr txBox="1"/>
          <p:nvPr/>
        </p:nvSpPr>
        <p:spPr>
          <a:xfrm>
            <a:off x="468257" y="2186065"/>
            <a:ext cx="10885543" cy="3917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9"/>
          <p:cNvSpPr txBox="1"/>
          <p:nvPr>
            <p:ph idx="2" type="body"/>
          </p:nvPr>
        </p:nvSpPr>
        <p:spPr>
          <a:xfrm>
            <a:off x="1577753" y="2906681"/>
            <a:ext cx="6409800" cy="344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135 x 8.2 = 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1.35 x 8.2 = 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135 x 0.82 =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13.5 x 8.2 =  1 1 0 7 0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600">
              <a:solidFill>
                <a:srgbClr val="002060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solidFill>
                <a:srgbClr val="002060"/>
              </a:solidFill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4047565" y="2186065"/>
            <a:ext cx="3939988" cy="6109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C3D96"/>
                </a:solidFill>
                <a:latin typeface="Calibri"/>
                <a:ea typeface="Calibri"/>
                <a:cs typeface="Calibri"/>
                <a:sym typeface="Calibri"/>
              </a:rPr>
              <a:t>135 x 82 = 11,070</a:t>
            </a:r>
            <a:endParaRPr b="1" i="0" sz="2800" u="none" cap="none" strike="noStrike">
              <a:solidFill>
                <a:srgbClr val="0C3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min_final" id="391" name="Google Shape;3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723" y="497698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תרגול</a:t>
            </a:r>
            <a:endParaRPr/>
          </a:p>
        </p:txBody>
      </p:sp>
      <p:sp>
        <p:nvSpPr>
          <p:cNvPr id="398" name="Google Shape;398;p30"/>
          <p:cNvSpPr txBox="1"/>
          <p:nvPr>
            <p:ph idx="2" type="body"/>
          </p:nvPr>
        </p:nvSpPr>
        <p:spPr>
          <a:xfrm>
            <a:off x="2393576" y="1179871"/>
            <a:ext cx="8960224" cy="1006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80"/>
          </a:p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80"/>
              <a:t>נתון תרגיל פתור. הציבו את הנקודה העשרונית במכפלות הבאות: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380"/>
              <a:t>                   </a:t>
            </a:r>
            <a:endParaRPr b="1" sz="5100">
              <a:solidFill>
                <a:srgbClr val="FF215F"/>
              </a:solidFill>
            </a:endParaRPr>
          </a:p>
        </p:txBody>
      </p:sp>
      <p:pic>
        <p:nvPicPr>
          <p:cNvPr id="399" name="Google Shape;3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0"/>
          <p:cNvSpPr txBox="1"/>
          <p:nvPr/>
        </p:nvSpPr>
        <p:spPr>
          <a:xfrm>
            <a:off x="468257" y="2186065"/>
            <a:ext cx="10885543" cy="3917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0"/>
          <p:cNvSpPr txBox="1"/>
          <p:nvPr>
            <p:ph idx="2" type="body"/>
          </p:nvPr>
        </p:nvSpPr>
        <p:spPr>
          <a:xfrm>
            <a:off x="1577753" y="2906681"/>
            <a:ext cx="6409800" cy="344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135 x 8.2 = 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1.35 x 8.2 = 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135 x 0.82 =  1 1 0 7 0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002060"/>
                </a:solidFill>
              </a:rPr>
              <a:t>13.5 x 8.2 =  1 1 0 7 0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600">
              <a:solidFill>
                <a:srgbClr val="002060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solidFill>
                <a:srgbClr val="002060"/>
              </a:solidFill>
            </a:endParaRPr>
          </a:p>
        </p:txBody>
      </p:sp>
      <p:sp>
        <p:nvSpPr>
          <p:cNvPr id="402" name="Google Shape;402;p30"/>
          <p:cNvSpPr txBox="1"/>
          <p:nvPr>
            <p:ph idx="2" type="body"/>
          </p:nvPr>
        </p:nvSpPr>
        <p:spPr>
          <a:xfrm>
            <a:off x="5067208" y="2826044"/>
            <a:ext cx="558145" cy="80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6000">
                <a:solidFill>
                  <a:srgbClr val="FF215F"/>
                </a:solidFill>
              </a:rPr>
              <a:t>.</a:t>
            </a: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4047565" y="2186065"/>
            <a:ext cx="3939988" cy="6109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997"/>
              </a:gs>
              <a:gs pos="35000">
                <a:srgbClr val="FF9FB5"/>
              </a:gs>
              <a:gs pos="100000">
                <a:srgbClr val="FFD7DE"/>
              </a:gs>
            </a:gsLst>
            <a:lin ang="16200000" scaled="0"/>
          </a:gradFill>
          <a:ln cap="flat" cmpd="sng" w="9525">
            <a:solidFill>
              <a:srgbClr val="FA1B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C3D96"/>
                </a:solidFill>
                <a:latin typeface="Calibri"/>
                <a:ea typeface="Calibri"/>
                <a:cs typeface="Calibri"/>
                <a:sym typeface="Calibri"/>
              </a:rPr>
              <a:t>135 x 82 = 11,070</a:t>
            </a:r>
            <a:endParaRPr b="1" i="0" sz="2800" u="none" cap="none" strike="noStrike">
              <a:solidFill>
                <a:srgbClr val="0C3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0"/>
          <p:cNvSpPr txBox="1"/>
          <p:nvPr>
            <p:ph idx="2" type="body"/>
          </p:nvPr>
        </p:nvSpPr>
        <p:spPr>
          <a:xfrm>
            <a:off x="4535957" y="3657351"/>
            <a:ext cx="558145" cy="80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6000">
                <a:solidFill>
                  <a:srgbClr val="FF215F"/>
                </a:solidFill>
              </a:rPr>
              <a:t>.</a:t>
            </a:r>
            <a:endParaRPr/>
          </a:p>
        </p:txBody>
      </p:sp>
      <p:sp>
        <p:nvSpPr>
          <p:cNvPr id="405" name="Google Shape;405;p30"/>
          <p:cNvSpPr txBox="1"/>
          <p:nvPr>
            <p:ph idx="2" type="body"/>
          </p:nvPr>
        </p:nvSpPr>
        <p:spPr>
          <a:xfrm>
            <a:off x="4887896" y="4459666"/>
            <a:ext cx="558145" cy="80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6000">
                <a:solidFill>
                  <a:srgbClr val="FF215F"/>
                </a:solidFill>
              </a:rPr>
              <a:t>.</a:t>
            </a:r>
            <a:endParaRPr/>
          </a:p>
        </p:txBody>
      </p:sp>
      <p:sp>
        <p:nvSpPr>
          <p:cNvPr id="406" name="Google Shape;406;p30"/>
          <p:cNvSpPr txBox="1"/>
          <p:nvPr>
            <p:ph idx="2" type="body"/>
          </p:nvPr>
        </p:nvSpPr>
        <p:spPr>
          <a:xfrm>
            <a:off x="4782653" y="5315402"/>
            <a:ext cx="558145" cy="802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6000">
                <a:solidFill>
                  <a:srgbClr val="FF215F"/>
                </a:solidFill>
              </a:rPr>
              <a:t>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413" name="Google Shape;41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0995" y="21044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1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ב. היעזרות בתרגיל עזר בשלמים: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grpSp>
        <p:nvGrpSpPr>
          <p:cNvPr id="415" name="Google Shape;415;p31"/>
          <p:cNvGrpSpPr/>
          <p:nvPr/>
        </p:nvGrpSpPr>
        <p:grpSpPr>
          <a:xfrm>
            <a:off x="1519518" y="2823881"/>
            <a:ext cx="2608729" cy="1129554"/>
            <a:chOff x="1519518" y="2823881"/>
            <a:chExt cx="2608729" cy="1129554"/>
          </a:xfrm>
        </p:grpSpPr>
        <p:sp>
          <p:nvSpPr>
            <p:cNvPr id="416" name="Google Shape;416;p31"/>
            <p:cNvSpPr/>
            <p:nvPr/>
          </p:nvSpPr>
          <p:spPr>
            <a:xfrm>
              <a:off x="1519518" y="2823882"/>
              <a:ext cx="2608729" cy="11295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7997"/>
                </a:gs>
                <a:gs pos="35000">
                  <a:srgbClr val="FF9FB5"/>
                </a:gs>
                <a:gs pos="100000">
                  <a:srgbClr val="FFD7DE"/>
                </a:gs>
              </a:gsLst>
              <a:lin ang="16200000" scaled="0"/>
            </a:gradFill>
            <a:ln cap="flat" cmpd="sng" w="9525">
              <a:solidFill>
                <a:srgbClr val="FA1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 x 12 =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 x 120 =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2958378" y="2823881"/>
              <a:ext cx="1143000" cy="112955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36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360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31"/>
          <p:cNvGrpSpPr/>
          <p:nvPr/>
        </p:nvGrpSpPr>
        <p:grpSpPr>
          <a:xfrm>
            <a:off x="4635391" y="2823881"/>
            <a:ext cx="2608729" cy="1129554"/>
            <a:chOff x="4635391" y="2823881"/>
            <a:chExt cx="2608729" cy="1129554"/>
          </a:xfrm>
        </p:grpSpPr>
        <p:sp>
          <p:nvSpPr>
            <p:cNvPr id="419" name="Google Shape;419;p31"/>
            <p:cNvSpPr/>
            <p:nvPr/>
          </p:nvSpPr>
          <p:spPr>
            <a:xfrm>
              <a:off x="4635391" y="2823882"/>
              <a:ext cx="2608729" cy="11295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7997"/>
                </a:gs>
                <a:gs pos="35000">
                  <a:srgbClr val="FF9FB5"/>
                </a:gs>
                <a:gs pos="100000">
                  <a:srgbClr val="FFD7DE"/>
                </a:gs>
              </a:gsLst>
              <a:lin ang="16200000" scaled="0"/>
            </a:gradFill>
            <a:ln cap="flat" cmpd="sng" w="9525">
              <a:solidFill>
                <a:srgbClr val="FA1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 x 18 =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3 x 180 =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6076202" y="2823881"/>
              <a:ext cx="1143000" cy="112955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54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540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1"/>
          <p:cNvGrpSpPr/>
          <p:nvPr/>
        </p:nvGrpSpPr>
        <p:grpSpPr>
          <a:xfrm>
            <a:off x="7751264" y="2823881"/>
            <a:ext cx="2608729" cy="1129554"/>
            <a:chOff x="7751264" y="2823881"/>
            <a:chExt cx="2608729" cy="1129554"/>
          </a:xfrm>
        </p:grpSpPr>
        <p:sp>
          <p:nvSpPr>
            <p:cNvPr id="422" name="Google Shape;422;p31"/>
            <p:cNvSpPr/>
            <p:nvPr/>
          </p:nvSpPr>
          <p:spPr>
            <a:xfrm>
              <a:off x="7751264" y="2823882"/>
              <a:ext cx="2608729" cy="112955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7997"/>
                </a:gs>
                <a:gs pos="35000">
                  <a:srgbClr val="FF9FB5"/>
                </a:gs>
                <a:gs pos="100000">
                  <a:srgbClr val="FFD7DE"/>
                </a:gs>
              </a:gsLst>
              <a:lin ang="16200000" scaled="0"/>
            </a:gradFill>
            <a:ln cap="flat" cmpd="sng" w="9525">
              <a:solidFill>
                <a:srgbClr val="FA1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 x 1.3 = 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6 x 13 =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9049196" y="2823881"/>
              <a:ext cx="1143000" cy="112955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7.8</a:t>
              </a:r>
              <a:endParaRPr/>
            </a:p>
            <a:p>
              <a:pPr indent="268288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78</a:t>
              </a:r>
              <a:endParaRPr b="1" i="0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31"/>
          <p:cNvSpPr txBox="1"/>
          <p:nvPr/>
        </p:nvSpPr>
        <p:spPr>
          <a:xfrm>
            <a:off x="790815" y="4047565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באיזה תרגיל עזר בשלמים נעזר כדי לפתור את התרגיל 2.34 x 5 ?</a:t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790815" y="5096437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ואיך נדע היכן תהיה הנקודה העשרונית במכפלה?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2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type="title"/>
          </p:nvPr>
        </p:nvSpPr>
        <p:spPr>
          <a:xfrm>
            <a:off x="865046" y="3765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מה נלמד היום?</a:t>
            </a:r>
            <a:endParaRPr/>
          </a:p>
        </p:txBody>
      </p:sp>
      <p:sp>
        <p:nvSpPr>
          <p:cNvPr id="160" name="Google Shape;1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כפל מספרים עשרוניים- מה אנו כבר יודעים?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כפל מספר עשרוני במספר שלם- הקניה ותרגול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כפל מספר עשרוני במספר עשרוני- הקניה ותרגול</a:t>
            </a:r>
            <a:endParaRPr/>
          </a:p>
          <a:p>
            <a:pPr indent="-4572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קצת לחשוב..</a:t>
            </a:r>
            <a:endParaRPr/>
          </a:p>
          <a:p>
            <a:pPr indent="-279400" lvl="0" marL="4572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057618">
            <a:off x="290049" y="269606"/>
            <a:ext cx="1468977" cy="97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432" name="Google Shape;4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476" y="40370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2"/>
          <p:cNvSpPr txBox="1"/>
          <p:nvPr>
            <p:ph idx="1" type="body"/>
          </p:nvPr>
        </p:nvSpPr>
        <p:spPr>
          <a:xfrm>
            <a:off x="790815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קביעת מיקום הנקודה העשרונית במכפלה בעזרת הגדלה והקטנה</a:t>
            </a:r>
            <a:endParaRPr b="1" sz="28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sp>
        <p:nvSpPr>
          <p:cNvPr id="434" name="Google Shape;434;p32"/>
          <p:cNvSpPr txBox="1"/>
          <p:nvPr/>
        </p:nvSpPr>
        <p:spPr>
          <a:xfrm>
            <a:off x="1119741" y="2393578"/>
            <a:ext cx="9397446" cy="155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נתון התרגיל: </a:t>
            </a:r>
            <a:r>
              <a:rPr b="1" i="0" lang="en-US" sz="32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3.4 x 3</a:t>
            </a:r>
            <a:endParaRPr b="1" i="0" sz="3200" u="none" cap="none" strike="noStrike">
              <a:solidFill>
                <a:srgbClr val="C000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תרגיל עזר בשלמים: </a:t>
            </a:r>
            <a:r>
              <a:rPr b="1" i="0" lang="en-US" sz="32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34 x 3 = 102 </a:t>
            </a:r>
            <a:endParaRPr/>
          </a:p>
        </p:txBody>
      </p:sp>
      <p:grpSp>
        <p:nvGrpSpPr>
          <p:cNvPr id="435" name="Google Shape;435;p32"/>
          <p:cNvGrpSpPr/>
          <p:nvPr/>
        </p:nvGrpSpPr>
        <p:grpSpPr>
          <a:xfrm>
            <a:off x="2223247" y="4267200"/>
            <a:ext cx="6875928" cy="2321347"/>
            <a:chOff x="3081590" y="4141695"/>
            <a:chExt cx="5133976" cy="1853173"/>
          </a:xfrm>
        </p:grpSpPr>
        <p:pic>
          <p:nvPicPr>
            <p:cNvPr id="436" name="Google Shape;43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81590" y="4141695"/>
              <a:ext cx="5133976" cy="1853173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437" name="Google Shape;437;p32"/>
            <p:cNvSpPr/>
            <p:nvPr/>
          </p:nvSpPr>
          <p:spPr>
            <a:xfrm>
              <a:off x="7328647" y="4141695"/>
              <a:ext cx="874059" cy="2554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444" name="Google Shape;4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3"/>
          <p:cNvSpPr txBox="1"/>
          <p:nvPr>
            <p:ph idx="1" type="body"/>
          </p:nvPr>
        </p:nvSpPr>
        <p:spPr>
          <a:xfrm>
            <a:off x="810613" y="1627094"/>
            <a:ext cx="10570775" cy="9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קביעת מיקום הנקודה העשרונית במכפלה בעזרת הגדלה והקטנה</a:t>
            </a:r>
            <a:endParaRPr b="1" sz="3200">
              <a:solidFill>
                <a:srgbClr val="FF215F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FF215F"/>
              </a:solidFill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1397277" y="2353395"/>
            <a:ext cx="9397446" cy="155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נתון התרגיל:  </a:t>
            </a:r>
            <a:r>
              <a:rPr b="1" i="0" lang="en-US" sz="32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0.4 x 0.13 </a:t>
            </a: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תרגיל עזר בשלמים: </a:t>
            </a:r>
            <a:r>
              <a:rPr b="1" i="0" lang="en-US" sz="32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4 x 13 = 52</a:t>
            </a:r>
            <a:endParaRPr/>
          </a:p>
        </p:txBody>
      </p:sp>
      <p:pic>
        <p:nvPicPr>
          <p:cNvPr id="447" name="Google Shape;44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9389" y="3880064"/>
            <a:ext cx="5901608" cy="26044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454" name="Google Shape;4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4"/>
          <p:cNvSpPr txBox="1"/>
          <p:nvPr>
            <p:ph idx="1" type="body"/>
          </p:nvPr>
        </p:nvSpPr>
        <p:spPr>
          <a:xfrm>
            <a:off x="790815" y="1627092"/>
            <a:ext cx="10570775" cy="523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תלמידים התבקשו לפתור את התרגיל </a:t>
            </a:r>
            <a:r>
              <a:rPr b="1" lang="en-US" sz="3200">
                <a:solidFill>
                  <a:srgbClr val="C00035"/>
                </a:solidFill>
              </a:rPr>
              <a:t>1.05 x 7.3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FF215F"/>
                </a:solidFill>
              </a:rPr>
              <a:t>משה בחר להיעזר בתרגיל 105 x 73</a:t>
            </a:r>
            <a:endParaRPr b="1" sz="2800">
              <a:solidFill>
                <a:srgbClr val="FF215F"/>
              </a:solidFill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FF215F"/>
                </a:solidFill>
              </a:rPr>
              <a:t>לשם כך הוא נעזר בתרגיל כפל במאונך: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solidFill>
                <a:srgbClr val="FF215F"/>
              </a:solidFill>
            </a:endParaRPr>
          </a:p>
        </p:txBody>
      </p:sp>
      <p:pic>
        <p:nvPicPr>
          <p:cNvPr id="456" name="Google Shape;4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854" y="2032690"/>
            <a:ext cx="3192647" cy="35738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עכשיו לומדים- כפל במספר עשרוני</a:t>
            </a:r>
            <a:endParaRPr/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854" y="2032690"/>
            <a:ext cx="3192647" cy="35738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790815" y="1627092"/>
            <a:ext cx="10570775" cy="523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תלמידים התבקשו לפתור את התרגיל </a:t>
            </a:r>
            <a:r>
              <a:rPr b="1" lang="en-US" sz="3200">
                <a:solidFill>
                  <a:srgbClr val="C00035"/>
                </a:solidFill>
              </a:rPr>
              <a:t>1.05 x 7.3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FF215F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מה על משה לעשות כדי להשלים את הפתרון?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בתרגיל העזר הוא הגדיל את הגורם הראשון </a:t>
            </a:r>
            <a:br>
              <a:rPr b="1" lang="en-US" sz="2800">
                <a:solidFill>
                  <a:srgbClr val="002060"/>
                </a:solidFill>
              </a:rPr>
            </a:br>
            <a:r>
              <a:rPr b="1" lang="en-US" sz="2800">
                <a:solidFill>
                  <a:srgbClr val="002060"/>
                </a:solidFill>
              </a:rPr>
              <a:t>פי </a:t>
            </a:r>
            <a:r>
              <a:rPr b="1" lang="en-US" sz="2800">
                <a:solidFill>
                  <a:srgbClr val="C00035"/>
                </a:solidFill>
              </a:rPr>
              <a:t>100</a:t>
            </a:r>
            <a:r>
              <a:rPr b="1" lang="en-US" sz="2800">
                <a:solidFill>
                  <a:srgbClr val="002060"/>
                </a:solidFill>
              </a:rPr>
              <a:t> ואת הגורם השני פי </a:t>
            </a:r>
            <a:r>
              <a:rPr b="1" lang="en-US" sz="2800">
                <a:solidFill>
                  <a:srgbClr val="C00035"/>
                </a:solidFill>
              </a:rPr>
              <a:t>10</a:t>
            </a:r>
            <a:r>
              <a:rPr b="1" lang="en-US" sz="2800">
                <a:solidFill>
                  <a:srgbClr val="002060"/>
                </a:solidFill>
              </a:rPr>
              <a:t>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התקבל תרגיל הגדול פי </a:t>
            </a:r>
            <a:r>
              <a:rPr b="1" lang="en-US" sz="2800">
                <a:solidFill>
                  <a:srgbClr val="C00035"/>
                </a:solidFill>
              </a:rPr>
              <a:t>1,000</a:t>
            </a:r>
            <a:r>
              <a:rPr b="1" lang="en-US" sz="2800">
                <a:solidFill>
                  <a:srgbClr val="002060"/>
                </a:solidFill>
              </a:rPr>
              <a:t> מהתרגיל המקורי.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2060"/>
                </a:solidFill>
              </a:rPr>
              <a:t>הקטנת המכפלה פי </a:t>
            </a:r>
            <a:r>
              <a:rPr b="1" lang="en-US" sz="2800">
                <a:solidFill>
                  <a:srgbClr val="C00035"/>
                </a:solidFill>
              </a:rPr>
              <a:t>1,000</a:t>
            </a:r>
            <a:r>
              <a:rPr b="1" lang="en-US" sz="2800">
                <a:solidFill>
                  <a:srgbClr val="002060"/>
                </a:solidFill>
              </a:rPr>
              <a:t> תביא לתוצאה הנכונה: </a:t>
            </a:r>
            <a:r>
              <a:rPr b="1" lang="en-US" sz="2800">
                <a:solidFill>
                  <a:srgbClr val="C00035"/>
                </a:solidFill>
              </a:rPr>
              <a:t>7.665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FF215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תרגול</a:t>
            </a:r>
            <a:endParaRPr/>
          </a:p>
        </p:txBody>
      </p:sp>
      <p:sp>
        <p:nvSpPr>
          <p:cNvPr id="472" name="Google Shape;472;p36"/>
          <p:cNvSpPr txBox="1"/>
          <p:nvPr>
            <p:ph idx="2" type="body"/>
          </p:nvPr>
        </p:nvSpPr>
        <p:spPr>
          <a:xfrm>
            <a:off x="2393576" y="1435279"/>
            <a:ext cx="8960224" cy="1453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א. שערו: באלו מן התרגילים נקבל מכפלה גדולה משני הגורמים?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ב. פתרו בדרך הנוחה לכם.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                   </a:t>
            </a:r>
            <a:endParaRPr b="1" sz="4800">
              <a:solidFill>
                <a:srgbClr val="FF215F"/>
              </a:solidFill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6"/>
          <p:cNvSpPr txBox="1"/>
          <p:nvPr/>
        </p:nvSpPr>
        <p:spPr>
          <a:xfrm>
            <a:off x="468257" y="2186065"/>
            <a:ext cx="10885543" cy="3917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 txBox="1"/>
          <p:nvPr>
            <p:ph idx="2" type="body"/>
          </p:nvPr>
        </p:nvSpPr>
        <p:spPr>
          <a:xfrm>
            <a:off x="1394629" y="2675745"/>
            <a:ext cx="2698411" cy="344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2.05 x 0.1 =  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0.3 x 12.3 = 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4.5 x 0.2 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3.4 x 2.3 =</a:t>
            </a:r>
            <a:endParaRPr b="1" sz="3200">
              <a:solidFill>
                <a:srgbClr val="002060"/>
              </a:solidFill>
            </a:endParaRPr>
          </a:p>
        </p:txBody>
      </p:sp>
      <p:pic>
        <p:nvPicPr>
          <p:cNvPr descr="2min_final" id="476" name="Google Shape;47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3107" y="753105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תרגול</a:t>
            </a:r>
            <a:endParaRPr/>
          </a:p>
        </p:txBody>
      </p:sp>
      <p:sp>
        <p:nvSpPr>
          <p:cNvPr id="483" name="Google Shape;483;p37"/>
          <p:cNvSpPr txBox="1"/>
          <p:nvPr>
            <p:ph idx="2" type="body"/>
          </p:nvPr>
        </p:nvSpPr>
        <p:spPr>
          <a:xfrm>
            <a:off x="2393576" y="1435279"/>
            <a:ext cx="8960224" cy="1453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א. שערו: באלו מן התרגילים נקבל מכפלה גדולה משני הגורמים?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ב. פתרו בדרך הנוחה לכם.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                   </a:t>
            </a:r>
            <a:endParaRPr b="1" sz="4800">
              <a:solidFill>
                <a:srgbClr val="FF215F"/>
              </a:solidFill>
            </a:endParaRPr>
          </a:p>
        </p:txBody>
      </p:sp>
      <p:pic>
        <p:nvPicPr>
          <p:cNvPr id="484" name="Google Shape;4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7"/>
          <p:cNvSpPr txBox="1"/>
          <p:nvPr/>
        </p:nvSpPr>
        <p:spPr>
          <a:xfrm>
            <a:off x="468257" y="2186065"/>
            <a:ext cx="10885543" cy="3917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7"/>
          <p:cNvSpPr txBox="1"/>
          <p:nvPr>
            <p:ph idx="2" type="body"/>
          </p:nvPr>
        </p:nvSpPr>
        <p:spPr>
          <a:xfrm>
            <a:off x="1497071" y="2248274"/>
            <a:ext cx="2698411" cy="3440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2.05 x 0.1 =  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0.3 x 12.3 = 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4.5 x 0.2 =</a:t>
            </a:r>
            <a:endParaRPr/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2060"/>
                </a:solidFill>
              </a:rPr>
              <a:t>3.4 x 2.3 =</a:t>
            </a:r>
            <a:endParaRPr b="1" sz="3200">
              <a:solidFill>
                <a:srgbClr val="002060"/>
              </a:solidFill>
            </a:endParaRPr>
          </a:p>
        </p:txBody>
      </p:sp>
      <p:sp>
        <p:nvSpPr>
          <p:cNvPr id="487" name="Google Shape;487;p37"/>
          <p:cNvSpPr txBox="1"/>
          <p:nvPr>
            <p:ph idx="2" type="body"/>
          </p:nvPr>
        </p:nvSpPr>
        <p:spPr>
          <a:xfrm>
            <a:off x="1549681" y="5097463"/>
            <a:ext cx="8722694" cy="118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C00035"/>
                </a:solidFill>
              </a:rPr>
              <a:t>בדיקה: האם קיבלתם את התוצאות הבאות?</a:t>
            </a:r>
            <a:endParaRPr b="1">
              <a:solidFill>
                <a:srgbClr val="C00035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002060"/>
                </a:solidFill>
              </a:rPr>
              <a:t>3.69      7.82      0.205   0.90</a:t>
            </a:r>
            <a:endParaRPr b="1">
              <a:solidFill>
                <a:srgbClr val="002060"/>
              </a:solidFill>
            </a:endParaRPr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C00035"/>
              </a:solidFill>
            </a:endParaRPr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C00035"/>
              </a:solidFill>
            </a:endParaRPr>
          </a:p>
          <a:p>
            <a:pPr indent="0" lvl="0" marL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C00035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8"/>
          <p:cNvSpPr/>
          <p:nvPr/>
        </p:nvSpPr>
        <p:spPr>
          <a:xfrm>
            <a:off x="464950" y="1690687"/>
            <a:ext cx="10779314" cy="336769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p38"/>
          <p:cNvGrpSpPr/>
          <p:nvPr/>
        </p:nvGrpSpPr>
        <p:grpSpPr>
          <a:xfrm>
            <a:off x="9323841" y="929939"/>
            <a:ext cx="1509481" cy="1509481"/>
            <a:chOff x="2479019" y="1273242"/>
            <a:chExt cx="3938567" cy="3938567"/>
          </a:xfrm>
        </p:grpSpPr>
        <p:sp>
          <p:nvSpPr>
            <p:cNvPr id="496" name="Google Shape;496;p38"/>
            <p:cNvSpPr/>
            <p:nvPr/>
          </p:nvSpPr>
          <p:spPr>
            <a:xfrm>
              <a:off x="2479019" y="1273242"/>
              <a:ext cx="3938567" cy="3938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7" name="Google Shape;497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68062" y="2062285"/>
              <a:ext cx="2360480" cy="2360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38"/>
          <p:cNvSpPr txBox="1"/>
          <p:nvPr>
            <p:ph idx="2" type="body"/>
          </p:nvPr>
        </p:nvSpPr>
        <p:spPr>
          <a:xfrm>
            <a:off x="1271141" y="1836406"/>
            <a:ext cx="8960224" cy="1006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/>
              <a:t>היעזרו בתרגיל הפתור ורשמו תרגילים מתאימים:</a:t>
            </a:r>
            <a:endParaRPr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FF215F"/>
                </a:solidFill>
              </a:rPr>
              <a:t>28 x 7 = 196 </a:t>
            </a:r>
            <a:endParaRPr b="1" sz="5400">
              <a:solidFill>
                <a:srgbClr val="FF215F"/>
              </a:solidFill>
            </a:endParaRPr>
          </a:p>
        </p:txBody>
      </p:sp>
      <p:pic>
        <p:nvPicPr>
          <p:cNvPr id="499" name="Google Shape;499;p38"/>
          <p:cNvPicPr preferRelativeResize="0"/>
          <p:nvPr/>
        </p:nvPicPr>
        <p:blipFill rotWithShape="1">
          <a:blip r:embed="rId5">
            <a:alphaModFix/>
          </a:blip>
          <a:srcRect b="36591" l="0" r="0" t="0"/>
          <a:stretch/>
        </p:blipFill>
        <p:spPr>
          <a:xfrm>
            <a:off x="3929975" y="3404054"/>
            <a:ext cx="3790487" cy="1453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min_final" id="500" name="Google Shape;50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922" y="485912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9"/>
          <p:cNvSpPr/>
          <p:nvPr/>
        </p:nvSpPr>
        <p:spPr>
          <a:xfrm>
            <a:off x="649776" y="1398451"/>
            <a:ext cx="10779314" cy="93578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39"/>
          <p:cNvGrpSpPr/>
          <p:nvPr/>
        </p:nvGrpSpPr>
        <p:grpSpPr>
          <a:xfrm>
            <a:off x="9919609" y="824751"/>
            <a:ext cx="1509481" cy="1509481"/>
            <a:chOff x="2479019" y="1273242"/>
            <a:chExt cx="3938567" cy="3938567"/>
          </a:xfrm>
        </p:grpSpPr>
        <p:sp>
          <p:nvSpPr>
            <p:cNvPr id="509" name="Google Shape;509;p39"/>
            <p:cNvSpPr/>
            <p:nvPr/>
          </p:nvSpPr>
          <p:spPr>
            <a:xfrm>
              <a:off x="2479019" y="1273242"/>
              <a:ext cx="3938567" cy="3938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68062" y="2062285"/>
              <a:ext cx="2360480" cy="2360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39"/>
          <p:cNvSpPr txBox="1"/>
          <p:nvPr>
            <p:ph idx="2" type="body"/>
          </p:nvPr>
        </p:nvSpPr>
        <p:spPr>
          <a:xfrm>
            <a:off x="0" y="1596434"/>
            <a:ext cx="10963951" cy="1006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        מבלי לפתור, בחרו את המכפלה המתאימה מבין האפשרויות. נמקו:</a:t>
            </a:r>
            <a:endParaRPr/>
          </a:p>
        </p:txBody>
      </p:sp>
      <p:pic>
        <p:nvPicPr>
          <p:cNvPr id="512" name="Google Shape;51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444" y="2522435"/>
            <a:ext cx="4394210" cy="1925420"/>
          </a:xfrm>
          <a:prstGeom prst="rect">
            <a:avLst/>
          </a:prstGeom>
          <a:noFill/>
          <a:ln cap="flat" cmpd="sng" w="9525">
            <a:solidFill>
              <a:srgbClr val="C00035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13" name="Google Shape;51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5423" y="4636058"/>
            <a:ext cx="4457441" cy="1918846"/>
          </a:xfrm>
          <a:prstGeom prst="rect">
            <a:avLst/>
          </a:prstGeom>
          <a:noFill/>
          <a:ln cap="flat" cmpd="sng" w="9525">
            <a:solidFill>
              <a:srgbClr val="C00035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14" name="Google Shape;51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3648" y="2522435"/>
            <a:ext cx="4665442" cy="1925420"/>
          </a:xfrm>
          <a:prstGeom prst="rect">
            <a:avLst/>
          </a:prstGeom>
          <a:noFill/>
          <a:ln cap="flat" cmpd="sng" w="9525">
            <a:solidFill>
              <a:srgbClr val="C00035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מסיימים ומסכמים</a:t>
            </a:r>
            <a:endParaRPr/>
          </a:p>
        </p:txBody>
      </p:sp>
      <p:sp>
        <p:nvSpPr>
          <p:cNvPr id="521" name="Google Shape;521;p40"/>
          <p:cNvSpPr txBox="1"/>
          <p:nvPr>
            <p:ph idx="1" type="body"/>
          </p:nvPr>
        </p:nvSpPr>
        <p:spPr>
          <a:xfrm>
            <a:off x="544530" y="1928813"/>
            <a:ext cx="10699733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960"/>
              <a:t>בכל תרגיל כפל מספרים עשרוניים ניתן להיעזר בכפל שברים פשוטים</a:t>
            </a:r>
            <a:endParaRPr/>
          </a:p>
          <a:p>
            <a:pPr indent="-342900" lvl="0" marL="5715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960"/>
          </a:p>
          <a:p>
            <a:pPr indent="-571500" lvl="0" marL="5715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960"/>
              <a:t>בכפל מספרים עשרוניים נעזרים בתרגיל בשלמים.</a:t>
            </a:r>
            <a:endParaRPr/>
          </a:p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60"/>
              <a:t>      קביעת מיקום הנקודה העשרונית במכפלה:</a:t>
            </a:r>
            <a:endParaRPr/>
          </a:p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60"/>
              <a:t>           </a:t>
            </a:r>
            <a:r>
              <a:rPr b="1" lang="en-US" sz="2960"/>
              <a:t>א.</a:t>
            </a:r>
            <a:r>
              <a:rPr lang="en-US" sz="2960"/>
              <a:t> בעזרת אומדן</a:t>
            </a:r>
            <a:endParaRPr/>
          </a:p>
          <a:p>
            <a:pPr indent="0" lvl="0" marL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960"/>
              <a:t>           </a:t>
            </a:r>
            <a:r>
              <a:rPr b="1" lang="en-US" sz="2960"/>
              <a:t>ב. </a:t>
            </a:r>
            <a:r>
              <a:rPr lang="en-US" sz="2960"/>
              <a:t>בעזרת הגדלת הגורמים והקטנת המכפלה בהתאם</a:t>
            </a:r>
            <a:endParaRPr/>
          </a:p>
          <a:p>
            <a:pPr indent="-342900" lvl="0" marL="571500" rt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960"/>
          </a:p>
          <a:p>
            <a:pPr indent="-342900" lvl="0" marL="571500" rt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2960"/>
          </a:p>
        </p:txBody>
      </p:sp>
      <p:pic>
        <p:nvPicPr>
          <p:cNvPr id="522" name="Google Shape;5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27203" y="4424747"/>
            <a:ext cx="1695450" cy="220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222050">
            <a:off x="319777" y="503469"/>
            <a:ext cx="1596108" cy="82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ממשיכים לתרגל- 5 גשרים</a:t>
            </a:r>
            <a:endParaRPr/>
          </a:p>
        </p:txBody>
      </p:sp>
      <p:pic>
        <p:nvPicPr>
          <p:cNvPr id="531" name="Google Shape;5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1"/>
          <p:cNvSpPr txBox="1"/>
          <p:nvPr>
            <p:ph idx="1" type="body"/>
          </p:nvPr>
        </p:nvSpPr>
        <p:spPr>
          <a:xfrm>
            <a:off x="653229" y="1854849"/>
            <a:ext cx="10885543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כדי להגיע לסולם עלינו להוסיף תחילה גשרים! </a:t>
            </a:r>
            <a:br>
              <a:rPr lang="en-US" sz="3200"/>
            </a:br>
            <a:r>
              <a:rPr lang="en-US" sz="3200"/>
              <a:t>מצאו את הפתרון לכל תרגיל. אם צדקתם, </a:t>
            </a:r>
            <a:br>
              <a:rPr lang="en-US" sz="3200"/>
            </a:br>
            <a:r>
              <a:rPr lang="en-US" sz="3200"/>
              <a:t>הצלחתם להניח את הגשרים במקומם הנכון!</a:t>
            </a:r>
            <a:endParaRPr sz="3200"/>
          </a:p>
        </p:txBody>
      </p:sp>
      <p:pic>
        <p:nvPicPr>
          <p:cNvPr id="533" name="Google Shape;53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714" y="3532685"/>
            <a:ext cx="5660572" cy="303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מה להביא לשיעור?</a:t>
            </a:r>
            <a:endParaRPr/>
          </a:p>
        </p:txBody>
      </p:sp>
      <p:pic>
        <p:nvPicPr>
          <p:cNvPr descr="https://lh5.googleusercontent.com/7xQchnRuOUJbyFAyyHdllavqvQUFOSCV7l5Kzy1Rmeboi9xefgg8yDF0ng5ESkxi3tC9_i9ER1BmBYOOTMhmhaxTzBz8ILJQxn_c__0Qg9cKcVB64VGmWAAtIhTRT7NF" id="169" name="Google Shape;1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4960" y="2278032"/>
            <a:ext cx="1161305" cy="1800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iGTl96Eygo7-oid1H3ZWWYhb5HWAynyOs2KLWGGMeuEgHeu4cFLof2g-jYLOscV4q-879K-lfjkP4Swnmj_UGZsWTDspF4AbUz1XGd30Tf1KKpiEXhvx6NLF17Q1F5VY" id="170" name="Google Shape;1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591805" y="2742311"/>
            <a:ext cx="1771057" cy="740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f8H2475EYmyL0rhH4-e4ujiAahiTeUa9jS4FAnHL3KK4sEOOF3cWvgCYZ1bpJw4tDcDKTArugZ_4iGscDG3mD7tx620B0N8bRGSeR-V1W5m9k2098IkeP6hpnFdGXWOM" id="171" name="Google Shape;17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4132" y="2227205"/>
            <a:ext cx="2289297" cy="16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/>
          <p:nvPr/>
        </p:nvSpPr>
        <p:spPr>
          <a:xfrm>
            <a:off x="1851805" y="2227204"/>
            <a:ext cx="1871373" cy="1771058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63" y="4624242"/>
            <a:ext cx="4188124" cy="9369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1min_final" id="174" name="Google Shape;17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9788" y="753105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ממשיכים לתרגל- 5 גשרים</a:t>
            </a:r>
            <a:endParaRPr/>
          </a:p>
        </p:txBody>
      </p:sp>
      <p:pic>
        <p:nvPicPr>
          <p:cNvPr id="540" name="Google Shape;5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075" y="1645682"/>
            <a:ext cx="9721851" cy="5212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min_final" id="542" name="Google Shape;54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89" y="663126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3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ממשיכים לתרגל- 5 גשרים</a:t>
            </a:r>
            <a:endParaRPr/>
          </a:p>
        </p:txBody>
      </p:sp>
      <p:pic>
        <p:nvPicPr>
          <p:cNvPr id="549" name="Google Shape;54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3"/>
          <p:cNvSpPr txBox="1"/>
          <p:nvPr>
            <p:ph idx="1" type="body"/>
          </p:nvPr>
        </p:nvSpPr>
        <p:spPr>
          <a:xfrm>
            <a:off x="139870" y="1733825"/>
            <a:ext cx="10885543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/>
              <a:t>פתרון:</a:t>
            </a:r>
            <a:endParaRPr b="1"/>
          </a:p>
        </p:txBody>
      </p:sp>
      <p:grpSp>
        <p:nvGrpSpPr>
          <p:cNvPr id="551" name="Google Shape;551;p43"/>
          <p:cNvGrpSpPr/>
          <p:nvPr/>
        </p:nvGrpSpPr>
        <p:grpSpPr>
          <a:xfrm>
            <a:off x="1343025" y="1640126"/>
            <a:ext cx="9682388" cy="5141949"/>
            <a:chOff x="1343025" y="1640126"/>
            <a:chExt cx="9682388" cy="5141949"/>
          </a:xfrm>
        </p:grpSpPr>
        <p:pic>
          <p:nvPicPr>
            <p:cNvPr id="552" name="Google Shape;552;p43"/>
            <p:cNvPicPr preferRelativeResize="0"/>
            <p:nvPr/>
          </p:nvPicPr>
          <p:blipFill rotWithShape="1">
            <a:blip r:embed="rId4">
              <a:alphaModFix/>
            </a:blip>
            <a:srcRect b="14063" l="15592" r="11347" t="16927"/>
            <a:stretch/>
          </p:blipFill>
          <p:spPr>
            <a:xfrm>
              <a:off x="1343025" y="1640126"/>
              <a:ext cx="9682388" cy="514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3025" y="1640126"/>
              <a:ext cx="1159782" cy="1387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4"/>
          <p:cNvSpPr txBox="1"/>
          <p:nvPr>
            <p:ph idx="1" type="body"/>
          </p:nvPr>
        </p:nvSpPr>
        <p:spPr>
          <a:xfrm>
            <a:off x="5493328" y="2115483"/>
            <a:ext cx="5090160" cy="634326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מערכת שיעורים למגזר החרדי</a:t>
            </a:r>
            <a:endParaRPr/>
          </a:p>
        </p:txBody>
      </p:sp>
      <p:pic>
        <p:nvPicPr>
          <p:cNvPr id="560" name="Google Shape;56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4"/>
          <p:cNvSpPr txBox="1"/>
          <p:nvPr/>
        </p:nvSpPr>
        <p:spPr>
          <a:xfrm>
            <a:off x="2240832" y="3152765"/>
            <a:ext cx="8382413" cy="824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265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בהצלחה</a:t>
            </a:r>
            <a:endParaRPr/>
          </a:p>
        </p:txBody>
      </p:sp>
      <p:sp>
        <p:nvSpPr>
          <p:cNvPr id="562" name="Google Shape;562;p4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4"/>
          <p:cNvSpPr txBox="1"/>
          <p:nvPr/>
        </p:nvSpPr>
        <p:spPr>
          <a:xfrm>
            <a:off x="2222639" y="4453734"/>
            <a:ext cx="6704545" cy="41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2265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תודה על ההקשבה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3005403" y="2733843"/>
            <a:ext cx="8079082" cy="3774897"/>
          </a:xfrm>
          <a:prstGeom prst="roundRect">
            <a:avLst>
              <a:gd fmla="val 7212" name="adj"/>
            </a:avLst>
          </a:prstGeom>
          <a:gradFill>
            <a:gsLst>
              <a:gs pos="0">
                <a:srgbClr val="8DA3FF"/>
              </a:gs>
              <a:gs pos="35000">
                <a:srgbClr val="B1BDFF"/>
              </a:gs>
              <a:gs pos="100000">
                <a:srgbClr val="DFE2FF"/>
              </a:gs>
            </a:gsLst>
            <a:lin ang="16200000" scaled="0"/>
          </a:gradFill>
          <a:ln cap="flat" cmpd="sng" w="9525">
            <a:solidFill>
              <a:srgbClr val="0B4EC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81" name="Google Shape;181;p16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מתחילים בהנאה</a:t>
            </a:r>
            <a:endParaRPr/>
          </a:p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-33280" y="1603469"/>
            <a:ext cx="11394870" cy="195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/>
              <a:t>לפני שנעסוק בנושא של השיעור, נזכיר לעצמנו עובדה חשובה: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/>
              <a:t>האם כפל תמיד מגדיל? </a:t>
            </a:r>
            <a:endParaRPr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בקבוקי מים משפחתיים ואישיים" id="184" name="Google Shape;1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5431" y="2117463"/>
            <a:ext cx="3823277" cy="35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4676205" y="2666846"/>
            <a:ext cx="6280378" cy="301352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392" l="0" r="-2815" t="-18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3372209" y="3387578"/>
            <a:ext cx="6280378" cy="24674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9503" l="-19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מתחילים בהנאה</a:t>
            </a:r>
            <a:endParaRPr/>
          </a:p>
        </p:txBody>
      </p:sp>
      <p:sp>
        <p:nvSpPr>
          <p:cNvPr id="193" name="Google Shape;193;p17"/>
          <p:cNvSpPr txBox="1"/>
          <p:nvPr>
            <p:ph idx="1" type="body"/>
          </p:nvPr>
        </p:nvSpPr>
        <p:spPr>
          <a:xfrm>
            <a:off x="-29965" y="1740474"/>
            <a:ext cx="12251930" cy="70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600"/>
              <a:buNone/>
            </a:pPr>
            <a:r>
              <a:rPr b="1" lang="en-US" sz="2800">
                <a:solidFill>
                  <a:srgbClr val="FF215F"/>
                </a:solidFill>
              </a:rPr>
              <a:t>האם התוצאה גדולה משני הגורמים, שווה לאחד מהם, </a:t>
            </a:r>
            <a:br>
              <a:rPr b="1" lang="en-US" sz="2800">
                <a:solidFill>
                  <a:srgbClr val="FF215F"/>
                </a:solidFill>
              </a:rPr>
            </a:br>
            <a:r>
              <a:rPr b="1" lang="en-US" sz="2800">
                <a:solidFill>
                  <a:srgbClr val="FF215F"/>
                </a:solidFill>
              </a:rPr>
              <a:t>קטנה מאחד מהם או קטנה משניהם?</a:t>
            </a:r>
            <a:endParaRPr/>
          </a:p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1656783" y="5793093"/>
            <a:ext cx="8878434" cy="76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800" u="none" cap="none" strike="noStrike">
                <a:solidFill>
                  <a:srgbClr val="FF215F"/>
                </a:solidFill>
                <a:latin typeface="Calibri"/>
                <a:ea typeface="Calibri"/>
                <a:cs typeface="Calibri"/>
                <a:sym typeface="Calibri"/>
              </a:rPr>
              <a:t>בדיקה: האם קיבלתם 2 תרגילים מכל סוג?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1496595" y="2834216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3844651" y="2834216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4X0.5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6192707" y="2834216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7X10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8540763" y="2834216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C00035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4X1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1496595" y="4328433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0.4x0.5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3844651" y="4328433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0.6X0.1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6192707" y="4328433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C00035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58X0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8540763" y="4328433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5x0.2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1496595" y="2801227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3844651" y="2801227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4X0.5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6192707" y="2801227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7X10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8540763" y="2798667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4X1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1496595" y="4309092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0.4x0.5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844651" y="4309092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0.6X0.1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6192707" y="4309092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58X0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8540763" y="4309092"/>
            <a:ext cx="2134596" cy="1280757"/>
          </a:xfrm>
          <a:custGeom>
            <a:rect b="b" l="l" r="r" t="t"/>
            <a:pathLst>
              <a:path extrusionOk="0" h="1280757" w="2134596">
                <a:moveTo>
                  <a:pt x="0" y="0"/>
                </a:moveTo>
                <a:lnTo>
                  <a:pt x="2134596" y="0"/>
                </a:lnTo>
                <a:lnTo>
                  <a:pt x="2134596" y="1280757"/>
                </a:lnTo>
                <a:lnTo>
                  <a:pt x="0" y="1280757"/>
                </a:lnTo>
                <a:lnTo>
                  <a:pt x="0" y="0"/>
                </a:lnTo>
                <a:close/>
              </a:path>
            </a:pathLst>
          </a:custGeom>
          <a:solidFill>
            <a:srgbClr val="0E51C9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6200" lIns="156200" spcFirstLastPara="1" rIns="156200" wrap="square" tIns="15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5x0.2</a:t>
            </a:r>
            <a:endParaRPr b="0" i="0" sz="41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268" y="4318107"/>
            <a:ext cx="3697212" cy="8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1134268" y="1733826"/>
            <a:ext cx="9923464" cy="458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ידע במספרים עשרוניים:</a:t>
            </a:r>
            <a:endParaRPr/>
          </a:p>
          <a:p>
            <a:pPr indent="120600" lvl="0" marL="108000" marR="0" rtl="1" algn="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8000" lvl="0" marL="108000" marR="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כפל מספרים עשרוניים בחזקות 10</a:t>
            </a:r>
            <a:endParaRPr/>
          </a:p>
          <a:p>
            <a:pPr indent="0" lvl="0" marL="108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0.7x100=            45.03x10=</a:t>
            </a:r>
            <a:endParaRPr/>
          </a:p>
          <a:p>
            <a:pPr indent="0" lvl="0" marL="108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C000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8000" lvl="0" marL="108000" marR="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מספרים עשרוניים- ערך הספרה במספר</a:t>
            </a:r>
            <a: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/>
          </a:p>
          <a:p>
            <a:pPr indent="0" lvl="0" marL="108000" marR="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  <a:endParaRPr/>
          </a:p>
          <a:p>
            <a:pPr indent="0" lvl="0" marL="108000" marR="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                      מה ערך הספרה 6 במספר: 3.465? 3   . 4      6     5   </a:t>
            </a:r>
            <a:b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</a:t>
            </a:r>
            <a:endParaRPr/>
          </a:p>
          <a:p>
            <a:pPr indent="-108000" lvl="0" marL="108000" marR="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פירוק מספר לפי מבנה עשרוני: </a:t>
            </a:r>
            <a:endParaRPr/>
          </a:p>
          <a:p>
            <a:pPr indent="0" lvl="0" marL="1080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2000" u="none" cap="none" strike="noStrike">
                <a:solidFill>
                  <a:srgbClr val="C00035"/>
                </a:solidFill>
                <a:latin typeface="Calibri"/>
                <a:ea typeface="Calibri"/>
                <a:cs typeface="Calibri"/>
                <a:sym typeface="Calibri"/>
              </a:rPr>
              <a:t>3.465 = 3+0.4+0.06+0.005</a:t>
            </a:r>
            <a:endParaRPr/>
          </a:p>
          <a:p>
            <a:pPr indent="0" lvl="0" marL="1080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0600" lvl="0" marL="108000" marR="0" rtl="1" algn="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0600" lvl="0" marL="108000" marR="0" rtl="1" algn="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מה אנחנו כבר יודעים?</a:t>
            </a:r>
            <a:endParaRPr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/>
        </p:nvSpPr>
        <p:spPr>
          <a:xfrm>
            <a:off x="888443" y="1907998"/>
            <a:ext cx="10473147" cy="45889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137" l="-1978" r="-1629" t="-5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7" name="Google Shape;227;p19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מה אנחנו כבר יודעים?</a:t>
            </a:r>
            <a:endParaRPr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עכשיו לומדים- כפל במספר שלם</a:t>
            </a: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>
            <p:ph idx="1" type="body"/>
          </p:nvPr>
        </p:nvSpPr>
        <p:spPr>
          <a:xfrm>
            <a:off x="2281957" y="2219828"/>
            <a:ext cx="8795572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לקראת מסיבת בת המצווה תלמידות כיתות ו' קנו סרטי מתנות.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אורך סרט בכל חבילה הוא 3.2 מטר.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הן זקוקות ל-13 מטר.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האם 4 חבילות יספיקו להן?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תרגיל מתאים: </a:t>
            </a:r>
            <a:r>
              <a:rPr b="1" lang="en-US" sz="4400">
                <a:solidFill>
                  <a:srgbClr val="FF215F"/>
                </a:solidFill>
              </a:rPr>
              <a:t>4x3.2       </a:t>
            </a:r>
            <a:endParaRPr b="1" sz="4400">
              <a:solidFill>
                <a:srgbClr val="FF215F"/>
              </a:solidFill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4">
            <a:alphaModFix/>
          </a:blip>
          <a:srcRect b="15033" l="26883" r="16662" t="19954"/>
          <a:stretch/>
        </p:blipFill>
        <p:spPr>
          <a:xfrm>
            <a:off x="2964218" y="3910855"/>
            <a:ext cx="2332896" cy="180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548" y="3074153"/>
            <a:ext cx="2702703" cy="180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1min_final" id="239" name="Google Shape;23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055" y="809461"/>
            <a:ext cx="1540938" cy="54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/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עכשיו לומדים- כפל במספר שלם</a:t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668989" y="1645023"/>
            <a:ext cx="11038861" cy="52129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794" l="-1876" r="-1103" t="-11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