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9A7633E-E07D-4C49-B676-12F9CBD2346F}" type="datetimeFigureOut">
              <a:rPr lang="he-IL" smtClean="0"/>
              <a:t>ד'/תמוז/תשע"ה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F85BFC8-BDD6-4314-855E-814562873F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853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91525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958" y="1267485"/>
            <a:ext cx="7235981" cy="5133316"/>
          </a:xfrm>
        </p:spPr>
        <p:txBody>
          <a:bodyPr/>
          <a:lstStyle>
            <a:lvl1pPr>
              <a:defRPr sz="8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201702"/>
            <a:ext cx="6189583" cy="949569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B63-088B-4B6C-B3C2-977DA261F1C8}" type="datetimeFigureOut">
              <a:rPr lang="he-IL" smtClean="0"/>
              <a:t>ד'/תמוז/תשע"ה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30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D5509388-B68E-4A67-A572-EFD568A94A7C}" type="slidenum">
              <a:rPr lang="he-IL" smtClean="0"/>
              <a:t>‹#›</a:t>
            </a:fld>
            <a:endParaRPr lang="he-IL"/>
          </a:p>
        </p:txBody>
      </p:sp>
      <p:grpSp>
        <p:nvGrpSpPr>
          <p:cNvPr id="7" name="Group 6"/>
          <p:cNvGrpSpPr/>
          <p:nvPr/>
        </p:nvGrpSpPr>
        <p:grpSpPr>
          <a:xfrm flipH="1">
            <a:off x="943073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467816" y="838200"/>
            <a:ext cx="7467600" cy="4419600"/>
          </a:xfrm>
        </p:spPr>
        <p:txBody>
          <a:bodyPr vert="eaVert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B63-088B-4B6C-B3C2-977DA261F1C8}" type="datetimeFigureOut">
              <a:rPr lang="he-IL" smtClean="0"/>
              <a:t>ד'/תמוז/תשע"ה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388-B68E-4A67-A572-EFD568A94A7C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4800" y="5257800"/>
            <a:ext cx="7239000" cy="1143000"/>
          </a:xfrm>
        </p:spPr>
        <p:txBody>
          <a:bodyPr>
            <a:noAutofit/>
          </a:bodyPr>
          <a:lstStyle>
            <a:lvl1pPr algn="r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0800000">
            <a:off x="459155" y="274638"/>
            <a:ext cx="2057400" cy="5851525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2691403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B63-088B-4B6C-B3C2-977DA261F1C8}" type="datetimeFigureOut">
              <a:rPr lang="he-IL" smtClean="0"/>
              <a:t>ד'/תמוז/תשע"ה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388-B68E-4A67-A572-EFD568A94A7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00" y="5257800"/>
            <a:ext cx="7239000" cy="1143000"/>
          </a:xfrm>
        </p:spPr>
        <p:txBody>
          <a:bodyPr>
            <a:noAutofit/>
          </a:bodyPr>
          <a:lstStyle>
            <a:lvl1pPr algn="r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776" y="838200"/>
            <a:ext cx="7467600" cy="4419600"/>
          </a:xfrm>
        </p:spPr>
        <p:txBody>
          <a:bodyPr>
            <a:normAutofit/>
          </a:bodyPr>
          <a:lstStyle>
            <a:lvl1pPr algn="r">
              <a:defRPr sz="2800"/>
            </a:lvl1pPr>
            <a:lvl2pPr algn="r">
              <a:defRPr sz="1800">
                <a:solidFill>
                  <a:schemeClr val="tx1"/>
                </a:solidFill>
              </a:defRPr>
            </a:lvl2pPr>
            <a:lvl3pPr algn="r">
              <a:defRPr sz="1800">
                <a:solidFill>
                  <a:schemeClr val="tx1"/>
                </a:solidFill>
              </a:defRPr>
            </a:lvl3pPr>
            <a:lvl4pPr algn="r">
              <a:defRPr sz="1800">
                <a:solidFill>
                  <a:schemeClr val="tx1"/>
                </a:solidFill>
              </a:defRPr>
            </a:lvl4pPr>
            <a:lvl5pPr algn="r"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B63-088B-4B6C-B3C2-977DA261F1C8}" type="datetimeFigureOut">
              <a:rPr lang="he-IL" smtClean="0"/>
              <a:t>ד'/תמוז/תשע"ה</a:t>
            </a:fld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509388-B68E-4A67-A572-EFD568A94A7C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0597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B63-088B-4B6C-B3C2-977DA261F1C8}" type="datetimeFigureOut">
              <a:rPr lang="he-IL" smtClean="0"/>
              <a:t>ד'/תמוז/תשע"ה</a:t>
            </a:fld>
            <a:endParaRPr lang="he-I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509388-B68E-4A67-A572-EFD568A94A7C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4800" y="5257800"/>
            <a:ext cx="7239000" cy="1143000"/>
          </a:xfrm>
        </p:spPr>
        <p:txBody>
          <a:bodyPr>
            <a:noAutofit/>
          </a:bodyPr>
          <a:lstStyle>
            <a:lvl1pPr algn="r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B63-088B-4B6C-B3C2-977DA261F1C8}" type="datetimeFigureOut">
              <a:rPr lang="he-IL" smtClean="0"/>
              <a:t>ד'/תמוז/תשע"ה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388-B68E-4A67-A572-EFD568A94A7C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23528" y="841248"/>
            <a:ext cx="3730752" cy="43891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209728" y="841248"/>
            <a:ext cx="3730752" cy="43891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04800" y="5257800"/>
            <a:ext cx="7239000" cy="1143000"/>
          </a:xfrm>
        </p:spPr>
        <p:txBody>
          <a:bodyPr>
            <a:noAutofit/>
          </a:bodyPr>
          <a:lstStyle>
            <a:lvl1pPr algn="r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6576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12776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B63-088B-4B6C-B3C2-977DA261F1C8}" type="datetimeFigureOut">
              <a:rPr lang="he-IL" smtClean="0"/>
              <a:t>ד'/תמוז/תשע"ה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388-B68E-4A67-A572-EFD568A94A7C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323528" y="1380744"/>
            <a:ext cx="3730752" cy="384048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209728" y="1380743"/>
            <a:ext cx="3730752" cy="384048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04800" y="5257800"/>
            <a:ext cx="7239000" cy="1143000"/>
          </a:xfrm>
        </p:spPr>
        <p:txBody>
          <a:bodyPr>
            <a:noAutofit/>
          </a:bodyPr>
          <a:lstStyle>
            <a:lvl1pPr algn="r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B63-088B-4B6C-B3C2-977DA261F1C8}" type="datetimeFigureOut">
              <a:rPr lang="he-IL" smtClean="0"/>
              <a:t>ד'/תמוז/תשע"ה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388-B68E-4A67-A572-EFD568A94A7C}" type="slidenum">
              <a:rPr lang="he-IL" smtClean="0"/>
              <a:t>‹#›</a:t>
            </a:fld>
            <a:endParaRPr lang="he-IL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04800" y="5257800"/>
            <a:ext cx="7239000" cy="1143000"/>
          </a:xfrm>
        </p:spPr>
        <p:txBody>
          <a:bodyPr>
            <a:noAutofit/>
          </a:bodyPr>
          <a:lstStyle>
            <a:lvl1pPr algn="r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B63-088B-4B6C-B3C2-977DA261F1C8}" type="datetimeFigureOut">
              <a:rPr lang="he-IL" smtClean="0"/>
              <a:t>ד'/תמוז/תשע"ה</a:t>
            </a:fld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509388-B68E-4A67-A572-EFD568A94A7C}" type="slidenum">
              <a:rPr lang="he-IL" smtClean="0"/>
              <a:t>‹#›</a:t>
            </a:fld>
            <a:endParaRPr lang="he-I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115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5115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3452197" y="381000"/>
            <a:ext cx="4800600" cy="59436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C58B63-088B-4B6C-B3C2-977DA261F1C8}" type="datetimeFigureOut">
              <a:rPr lang="he-IL" smtClean="0"/>
              <a:t>ד'/תמוז/תשע"ה</a:t>
            </a:fld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509388-B68E-4A67-A572-EFD568A94A7C}" type="slidenum">
              <a:rPr lang="he-IL" smtClean="0"/>
              <a:t>‹#›</a:t>
            </a:fld>
            <a:endParaRPr lang="he-I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7219" y="4624754"/>
            <a:ext cx="5486400" cy="404446"/>
          </a:xfrm>
        </p:spPr>
        <p:txBody>
          <a:bodyPr bIns="0" anchor="b"/>
          <a:lstStyle>
            <a:lvl1pPr algn="r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5498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5768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B63-088B-4B6C-B3C2-977DA261F1C8}" type="datetimeFigureOut">
              <a:rPr lang="he-IL" smtClean="0"/>
              <a:t>ד'/תמוז/תשע"ה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09388-B68E-4A67-A572-EFD568A94A7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0346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816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1568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76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509388-B68E-4A67-A572-EFD568A94A7C}" type="slidenum">
              <a:rPr lang="he-IL" smtClean="0"/>
              <a:t>‹#›</a:t>
            </a:fld>
            <a:endParaRPr lang="he-IL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 flipH="1">
            <a:off x="462376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716718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>
              <a:defRPr sz="1200">
                <a:solidFill>
                  <a:srgbClr val="FFFFFF"/>
                </a:solidFill>
              </a:defRPr>
            </a:lvl1pPr>
          </a:lstStyle>
          <a:p>
            <a:fld id="{78C58B63-088B-4B6C-B3C2-977DA261F1C8}" type="datetimeFigureOut">
              <a:rPr lang="he-IL" smtClean="0"/>
              <a:t>ד'/תמוז/תשע"ה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r" defTabSz="914400" rtl="1" eaLnBrk="1" latinLnBrk="0" hangingPunct="1">
        <a:spcBef>
          <a:spcPct val="0"/>
        </a:spcBef>
        <a:buNone/>
        <a:defRPr sz="48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700808"/>
            <a:ext cx="7344816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6000" dirty="0" smtClean="0">
                <a:cs typeface="BN Lunch Fat" pitchFamily="2" charset="-79"/>
              </a:rPr>
              <a:t>פעילויות לביסוס מכוונים</a:t>
            </a:r>
            <a:endParaRPr lang="he-IL" sz="6000" dirty="0">
              <a:cs typeface="BN Lunch Fa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3887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0338" y="188640"/>
            <a:ext cx="7848872" cy="30469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9600" dirty="0" smtClean="0"/>
              <a:t>תוצאה גדולה </a:t>
            </a:r>
          </a:p>
          <a:p>
            <a:pPr algn="ctr"/>
            <a:r>
              <a:rPr lang="he-IL" sz="9600" dirty="0" smtClean="0"/>
              <a:t>מ- 2</a:t>
            </a:r>
            <a:endParaRPr lang="he-IL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366337" y="3429000"/>
            <a:ext cx="7848872" cy="30469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9600" dirty="0" smtClean="0"/>
              <a:t>תוצאה בין</a:t>
            </a:r>
          </a:p>
          <a:p>
            <a:pPr algn="ctr"/>
            <a:r>
              <a:rPr lang="he-IL" sz="9600" dirty="0" smtClean="0"/>
              <a:t> אפס ל- 2</a:t>
            </a:r>
            <a:endParaRPr lang="he-IL" sz="9600" dirty="0"/>
          </a:p>
        </p:txBody>
      </p:sp>
    </p:spTree>
    <p:extLst>
      <p:ext uri="{BB962C8B-B14F-4D97-AF65-F5344CB8AC3E}">
        <p14:creationId xmlns:p14="http://schemas.microsoft.com/office/powerpoint/2010/main" val="371374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0338" y="188640"/>
            <a:ext cx="7848872" cy="30469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9600" dirty="0" smtClean="0"/>
              <a:t>תוצאה בין </a:t>
            </a:r>
          </a:p>
          <a:p>
            <a:pPr algn="ctr"/>
            <a:r>
              <a:rPr lang="he-IL" sz="9600" dirty="0" smtClean="0"/>
              <a:t>2- לאפס</a:t>
            </a:r>
            <a:endParaRPr lang="he-IL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380338" y="3356992"/>
            <a:ext cx="7848872" cy="30469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9600" dirty="0" smtClean="0"/>
              <a:t>תוצאה קטנה </a:t>
            </a:r>
          </a:p>
          <a:p>
            <a:pPr algn="ctr"/>
            <a:r>
              <a:rPr lang="he-IL" sz="9600" dirty="0" smtClean="0"/>
              <a:t>מ-  2-</a:t>
            </a:r>
            <a:endParaRPr lang="he-IL" sz="9600" dirty="0"/>
          </a:p>
        </p:txBody>
      </p:sp>
    </p:spTree>
    <p:extLst>
      <p:ext uri="{BB962C8B-B14F-4D97-AF65-F5344CB8AC3E}">
        <p14:creationId xmlns:p14="http://schemas.microsoft.com/office/powerpoint/2010/main" val="367912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67544" y="1628800"/>
            <a:ext cx="8136904" cy="30469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he-IL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מי אנחנו?</a:t>
            </a:r>
          </a:p>
          <a:p>
            <a:pPr algn="ctr"/>
            <a:r>
              <a:rPr lang="he-IL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העשרה</a:t>
            </a:r>
            <a:endParaRPr lang="he-IL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164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04664" y="289679"/>
            <a:ext cx="8262664" cy="23083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he-IL" sz="7200" dirty="0" smtClean="0"/>
              <a:t>זוג מספרים שמכפלתם חיובית וסכומם חיובי</a:t>
            </a:r>
            <a:endParaRPr lang="he-IL" sz="7200" dirty="0"/>
          </a:p>
        </p:txBody>
      </p:sp>
      <p:sp>
        <p:nvSpPr>
          <p:cNvPr id="5" name="מלבן 4"/>
          <p:cNvSpPr/>
          <p:nvPr/>
        </p:nvSpPr>
        <p:spPr>
          <a:xfrm>
            <a:off x="251520" y="3140968"/>
            <a:ext cx="8568952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e-IL" sz="7200" dirty="0" smtClean="0"/>
              <a:t>*זוג מספרים שמכפלתם חיובית ומנתם שלילית</a:t>
            </a:r>
            <a:endParaRPr lang="he-IL" sz="7200" dirty="0" smtClean="0"/>
          </a:p>
        </p:txBody>
      </p:sp>
    </p:spTree>
    <p:extLst>
      <p:ext uri="{BB962C8B-B14F-4D97-AF65-F5344CB8AC3E}">
        <p14:creationId xmlns:p14="http://schemas.microsoft.com/office/powerpoint/2010/main" val="400291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42724" y="404664"/>
            <a:ext cx="8568952" cy="23083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he-IL" sz="7200" dirty="0" smtClean="0"/>
              <a:t>*זוג מספרים שמכפלתם שלילית והפרשם שלילי</a:t>
            </a:r>
            <a:endParaRPr lang="he-IL" sz="7200" dirty="0" smtClean="0"/>
          </a:p>
        </p:txBody>
      </p:sp>
      <p:sp>
        <p:nvSpPr>
          <p:cNvPr id="5" name="מלבן 4"/>
          <p:cNvSpPr/>
          <p:nvPr/>
        </p:nvSpPr>
        <p:spPr>
          <a:xfrm>
            <a:off x="242724" y="3212976"/>
            <a:ext cx="8568952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he-IL" sz="7200" dirty="0" smtClean="0"/>
              <a:t>*זוג מספרים שמנתם חיובית והפרשם שלילי</a:t>
            </a:r>
            <a:endParaRPr lang="he-IL" sz="7200" dirty="0"/>
          </a:p>
        </p:txBody>
      </p:sp>
    </p:spTree>
    <p:extLst>
      <p:ext uri="{BB962C8B-B14F-4D97-AF65-F5344CB8AC3E}">
        <p14:creationId xmlns:p14="http://schemas.microsoft.com/office/powerpoint/2010/main" val="279027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42724" y="332656"/>
            <a:ext cx="8568952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he-IL" sz="7200" dirty="0" smtClean="0"/>
              <a:t>*זוג מספרים שמכפלתם 2- וסכומם 1-</a:t>
            </a:r>
            <a:endParaRPr lang="he-IL" sz="7200" dirty="0"/>
          </a:p>
        </p:txBody>
      </p:sp>
      <p:sp>
        <p:nvSpPr>
          <p:cNvPr id="5" name="מלבן 4"/>
          <p:cNvSpPr/>
          <p:nvPr/>
        </p:nvSpPr>
        <p:spPr>
          <a:xfrm>
            <a:off x="260135" y="4005064"/>
            <a:ext cx="8568952" cy="230832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he-IL" sz="7200" dirty="0" smtClean="0"/>
              <a:t>*זוג מספרים שסכומם 0 ומכפלתם 9-</a:t>
            </a:r>
            <a:endParaRPr lang="he-IL" sz="7200" dirty="0"/>
          </a:p>
        </p:txBody>
      </p:sp>
    </p:spTree>
    <p:extLst>
      <p:ext uri="{BB962C8B-B14F-4D97-AF65-F5344CB8AC3E}">
        <p14:creationId xmlns:p14="http://schemas.microsoft.com/office/powerpoint/2010/main" val="16659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42724" y="332656"/>
            <a:ext cx="8568952" cy="23083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he-IL" sz="7200" dirty="0" smtClean="0"/>
              <a:t>*זוג מספרים שהפרשם 0 וסכומם 9</a:t>
            </a:r>
            <a:endParaRPr lang="he-IL" sz="7200" dirty="0"/>
          </a:p>
        </p:txBody>
      </p:sp>
      <p:sp>
        <p:nvSpPr>
          <p:cNvPr id="5" name="מלבן 4"/>
          <p:cNvSpPr/>
          <p:nvPr/>
        </p:nvSpPr>
        <p:spPr>
          <a:xfrm>
            <a:off x="242724" y="3140968"/>
            <a:ext cx="8568952" cy="230832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he-IL" sz="7200" dirty="0" smtClean="0"/>
              <a:t>* זוג מספרים</a:t>
            </a:r>
          </a:p>
          <a:p>
            <a:r>
              <a:rPr lang="he-IL" sz="7200" dirty="0" smtClean="0"/>
              <a:t> שמנתם 1-  וסכומם 0</a:t>
            </a:r>
            <a:endParaRPr lang="he-IL" sz="7200" dirty="0"/>
          </a:p>
        </p:txBody>
      </p:sp>
    </p:spTree>
    <p:extLst>
      <p:ext uri="{BB962C8B-B14F-4D97-AF65-F5344CB8AC3E}">
        <p14:creationId xmlns:p14="http://schemas.microsoft.com/office/powerpoint/2010/main" val="5351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לבן 3"/>
              <p:cNvSpPr/>
              <p:nvPr/>
            </p:nvSpPr>
            <p:spPr>
              <a:xfrm>
                <a:off x="467544" y="1628800"/>
                <a:ext cx="8136904" cy="365574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he-IL" sz="9600" b="1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</a:rPr>
                  <a:t>מספר מטרה:</a:t>
                </a:r>
              </a:p>
              <a:p>
                <a:pPr algn="ctr"/>
                <a:r>
                  <a:rPr lang="he-IL" sz="9600" b="1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he-IL" sz="9600" b="1" i="1" smtClean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  <a:latin typeface="Cambria Math"/>
                      </a:rPr>
                      <m:t>2</m:t>
                    </m:r>
                    <m:f>
                      <m:fPr>
                        <m:ctrlPr>
                          <a:rPr lang="he-IL" sz="9600" b="1" i="1" smtClean="0">
                            <a:ln w="17780" cmpd="sng">
                              <a:solidFill>
                                <a:srgbClr val="FFFFFF"/>
                              </a:solidFill>
                              <a:prstDash val="solid"/>
                              <a:miter lim="800000"/>
                            </a:ln>
                            <a:gradFill rotWithShape="1">
                              <a:gsLst>
                                <a:gs pos="0">
                                  <a:srgbClr val="000000">
                                    <a:tint val="92000"/>
                                    <a:shade val="100000"/>
                                    <a:satMod val="150000"/>
                                  </a:srgbClr>
                                </a:gs>
                                <a:gs pos="49000">
                                  <a:srgbClr val="000000">
                                    <a:tint val="89000"/>
                                    <a:shade val="90000"/>
                                    <a:satMod val="150000"/>
                                  </a:srgbClr>
                                </a:gs>
                                <a:gs pos="50000">
                                  <a:srgbClr val="000000">
                                    <a:tint val="100000"/>
                                    <a:shade val="75000"/>
                                    <a:satMod val="150000"/>
                                  </a:srgbClr>
                                </a:gs>
                                <a:gs pos="95000">
                                  <a:srgbClr val="000000">
                                    <a:shade val="47000"/>
                                    <a:satMod val="150000"/>
                                  </a:srgbClr>
                                </a:gs>
                                <a:gs pos="100000">
                                  <a:srgbClr val="000000">
                                    <a:shade val="39000"/>
                                    <a:satMod val="15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algn="tl" rotWithShape="0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he-IL" sz="9600" b="1" i="1" smtClean="0">
                            <a:ln w="17780" cmpd="sng">
                              <a:solidFill>
                                <a:srgbClr val="FFFFFF"/>
                              </a:solidFill>
                              <a:prstDash val="solid"/>
                              <a:miter lim="800000"/>
                            </a:ln>
                            <a:gradFill rotWithShape="1">
                              <a:gsLst>
                                <a:gs pos="0">
                                  <a:srgbClr val="000000">
                                    <a:tint val="92000"/>
                                    <a:shade val="100000"/>
                                    <a:satMod val="150000"/>
                                  </a:srgbClr>
                                </a:gs>
                                <a:gs pos="49000">
                                  <a:srgbClr val="000000">
                                    <a:tint val="89000"/>
                                    <a:shade val="90000"/>
                                    <a:satMod val="150000"/>
                                  </a:srgbClr>
                                </a:gs>
                                <a:gs pos="50000">
                                  <a:srgbClr val="000000">
                                    <a:tint val="100000"/>
                                    <a:shade val="75000"/>
                                    <a:satMod val="150000"/>
                                  </a:srgbClr>
                                </a:gs>
                                <a:gs pos="95000">
                                  <a:srgbClr val="000000">
                                    <a:shade val="47000"/>
                                    <a:satMod val="150000"/>
                                  </a:srgbClr>
                                </a:gs>
                                <a:gs pos="100000">
                                  <a:srgbClr val="000000">
                                    <a:shade val="39000"/>
                                    <a:satMod val="15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algn="tl" rotWithShape="0">
                                <a:srgbClr val="000000"/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he-IL" sz="9600" b="1" i="1" smtClean="0">
                            <a:ln w="17780" cmpd="sng">
                              <a:solidFill>
                                <a:srgbClr val="FFFFFF"/>
                              </a:solidFill>
                              <a:prstDash val="solid"/>
                              <a:miter lim="800000"/>
                            </a:ln>
                            <a:gradFill rotWithShape="1">
                              <a:gsLst>
                                <a:gs pos="0">
                                  <a:srgbClr val="000000">
                                    <a:tint val="92000"/>
                                    <a:shade val="100000"/>
                                    <a:satMod val="150000"/>
                                  </a:srgbClr>
                                </a:gs>
                                <a:gs pos="49000">
                                  <a:srgbClr val="000000">
                                    <a:tint val="89000"/>
                                    <a:shade val="90000"/>
                                    <a:satMod val="150000"/>
                                  </a:srgbClr>
                                </a:gs>
                                <a:gs pos="50000">
                                  <a:srgbClr val="000000">
                                    <a:tint val="100000"/>
                                    <a:shade val="75000"/>
                                    <a:satMod val="150000"/>
                                  </a:srgbClr>
                                </a:gs>
                                <a:gs pos="95000">
                                  <a:srgbClr val="000000">
                                    <a:shade val="47000"/>
                                    <a:satMod val="150000"/>
                                  </a:srgbClr>
                                </a:gs>
                                <a:gs pos="100000">
                                  <a:srgbClr val="000000">
                                    <a:shade val="39000"/>
                                    <a:satMod val="15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algn="tl" rotWithShape="0">
                                <a:srgbClr val="000000"/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he-IL" sz="9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מלבן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628800"/>
                <a:ext cx="8136904" cy="3655744"/>
              </a:xfrm>
              <a:prstGeom prst="rect">
                <a:avLst/>
              </a:prstGeom>
              <a:blipFill rotWithShape="1">
                <a:blip r:embed="rId2"/>
                <a:stretch>
                  <a:fillRect t="-10667" b="-1050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7144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07505" y="548680"/>
            <a:ext cx="8712968" cy="21236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he-IL" sz="6600" dirty="0" smtClean="0"/>
              <a:t>א] כסכום של תרגיל</a:t>
            </a:r>
          </a:p>
          <a:p>
            <a:r>
              <a:rPr lang="he-IL" sz="6600" dirty="0" smtClean="0"/>
              <a:t>חיבור שמחובר אחד שלילי</a:t>
            </a:r>
            <a:endParaRPr lang="he-IL" sz="6600" dirty="0"/>
          </a:p>
        </p:txBody>
      </p:sp>
      <p:sp>
        <p:nvSpPr>
          <p:cNvPr id="5" name="מלבן 4"/>
          <p:cNvSpPr/>
          <p:nvPr/>
        </p:nvSpPr>
        <p:spPr>
          <a:xfrm>
            <a:off x="179512" y="4005064"/>
            <a:ext cx="8544912" cy="2123658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he-IL" sz="6600" dirty="0" smtClean="0"/>
              <a:t>ב]כסכום של תרגיל חיבור ששני </a:t>
            </a:r>
            <a:r>
              <a:rPr lang="he-IL" sz="6600" dirty="0" err="1" smtClean="0"/>
              <a:t>מחובריו</a:t>
            </a:r>
            <a:r>
              <a:rPr lang="he-IL" sz="6600" dirty="0" smtClean="0"/>
              <a:t> שליליים</a:t>
            </a:r>
            <a:endParaRPr lang="he-IL" sz="6600" dirty="0" smtClean="0"/>
          </a:p>
        </p:txBody>
      </p:sp>
    </p:spTree>
    <p:extLst>
      <p:ext uri="{BB962C8B-B14F-4D97-AF65-F5344CB8AC3E}">
        <p14:creationId xmlns:p14="http://schemas.microsoft.com/office/powerpoint/2010/main" val="3373229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67544" y="620688"/>
            <a:ext cx="8074801" cy="2123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e-IL" sz="6600" dirty="0" smtClean="0"/>
              <a:t>ג]כסכום של שלושה </a:t>
            </a:r>
          </a:p>
          <a:p>
            <a:r>
              <a:rPr lang="he-IL" sz="6600" dirty="0" smtClean="0"/>
              <a:t>מחוברים דו ספרתיים</a:t>
            </a:r>
            <a:endParaRPr lang="he-IL" sz="6600" dirty="0" smtClean="0"/>
          </a:p>
        </p:txBody>
      </p:sp>
      <p:sp>
        <p:nvSpPr>
          <p:cNvPr id="5" name="מלבן 4"/>
          <p:cNvSpPr/>
          <p:nvPr/>
        </p:nvSpPr>
        <p:spPr>
          <a:xfrm>
            <a:off x="467544" y="4005064"/>
            <a:ext cx="8256880" cy="110799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he-IL" sz="6600" dirty="0" smtClean="0"/>
              <a:t>ד] כהפרש</a:t>
            </a:r>
            <a:endParaRPr lang="he-IL" sz="6600" dirty="0" smtClean="0"/>
          </a:p>
        </p:txBody>
      </p:sp>
    </p:spTree>
    <p:extLst>
      <p:ext uri="{BB962C8B-B14F-4D97-AF65-F5344CB8AC3E}">
        <p14:creationId xmlns:p14="http://schemas.microsoft.com/office/powerpoint/2010/main" val="222822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95536" y="764704"/>
            <a:ext cx="8099918" cy="212365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he-IL" sz="6600" dirty="0" smtClean="0"/>
              <a:t>ה]כמכפלה של שני גורמים שוני סימן</a:t>
            </a:r>
            <a:endParaRPr lang="he-IL" sz="6600" dirty="0" smtClean="0"/>
          </a:p>
        </p:txBody>
      </p:sp>
      <p:sp>
        <p:nvSpPr>
          <p:cNvPr id="5" name="מלבן 4"/>
          <p:cNvSpPr/>
          <p:nvPr/>
        </p:nvSpPr>
        <p:spPr>
          <a:xfrm>
            <a:off x="974812" y="3789040"/>
            <a:ext cx="7250703" cy="21236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he-IL" sz="6600" dirty="0" smtClean="0"/>
              <a:t>ו]כמכפלה של שלושה </a:t>
            </a:r>
          </a:p>
          <a:p>
            <a:r>
              <a:rPr lang="he-IL" sz="6600" dirty="0" smtClean="0"/>
              <a:t>גורמים</a:t>
            </a:r>
            <a:endParaRPr lang="he-IL" sz="6600" dirty="0" smtClean="0"/>
          </a:p>
        </p:txBody>
      </p:sp>
    </p:spTree>
    <p:extLst>
      <p:ext uri="{BB962C8B-B14F-4D97-AF65-F5344CB8AC3E}">
        <p14:creationId xmlns:p14="http://schemas.microsoft.com/office/powerpoint/2010/main" val="159608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867283" y="620688"/>
            <a:ext cx="7345281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he-IL" sz="6600" dirty="0" smtClean="0"/>
              <a:t>ח]כמנה                    </a:t>
            </a:r>
            <a:endParaRPr lang="he-IL" sz="6600" dirty="0" smtClean="0"/>
          </a:p>
        </p:txBody>
      </p:sp>
      <p:sp>
        <p:nvSpPr>
          <p:cNvPr id="5" name="מלבן 4"/>
          <p:cNvSpPr/>
          <p:nvPr/>
        </p:nvSpPr>
        <p:spPr>
          <a:xfrm>
            <a:off x="1017528" y="2924944"/>
            <a:ext cx="7047122" cy="212365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he-IL" sz="6600" dirty="0" smtClean="0"/>
              <a:t>ט]כתוצאת תרגיל      </a:t>
            </a:r>
          </a:p>
          <a:p>
            <a:r>
              <a:rPr lang="he-IL" sz="6600" dirty="0" smtClean="0"/>
              <a:t>שבו פעולת חזקה</a:t>
            </a:r>
            <a:endParaRPr lang="he-IL" sz="6600" dirty="0" smtClean="0"/>
          </a:p>
        </p:txBody>
      </p:sp>
    </p:spTree>
    <p:extLst>
      <p:ext uri="{BB962C8B-B14F-4D97-AF65-F5344CB8AC3E}">
        <p14:creationId xmlns:p14="http://schemas.microsoft.com/office/powerpoint/2010/main" val="419074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903256" y="476672"/>
            <a:ext cx="7713971" cy="2123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he-IL" sz="6600" dirty="0" smtClean="0"/>
              <a:t>י]כתוצאת תרגיל שבו </a:t>
            </a:r>
          </a:p>
          <a:p>
            <a:r>
              <a:rPr lang="he-IL" sz="6600" dirty="0" smtClean="0"/>
              <a:t>פעולת חיסור וחילוק     </a:t>
            </a:r>
            <a:endParaRPr lang="he-IL" sz="6600" dirty="0"/>
          </a:p>
        </p:txBody>
      </p:sp>
      <p:sp>
        <p:nvSpPr>
          <p:cNvPr id="6" name="מלבן 5"/>
          <p:cNvSpPr/>
          <p:nvPr/>
        </p:nvSpPr>
        <p:spPr>
          <a:xfrm>
            <a:off x="903255" y="3717032"/>
            <a:ext cx="7713971" cy="212365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he-IL" sz="6600" dirty="0" smtClean="0"/>
              <a:t>יא]כתוצאת תרגיל שבו </a:t>
            </a:r>
          </a:p>
          <a:p>
            <a:r>
              <a:rPr lang="he-IL" sz="6600" dirty="0" smtClean="0"/>
              <a:t>פעולת כפל וחילוק     </a:t>
            </a:r>
            <a:endParaRPr lang="he-IL" sz="6600" dirty="0"/>
          </a:p>
        </p:txBody>
      </p:sp>
    </p:spTree>
    <p:extLst>
      <p:ext uri="{BB962C8B-B14F-4D97-AF65-F5344CB8AC3E}">
        <p14:creationId xmlns:p14="http://schemas.microsoft.com/office/powerpoint/2010/main" val="711758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67544" y="1628800"/>
            <a:ext cx="8136904" cy="30469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he-IL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בוחרים</a:t>
            </a:r>
          </a:p>
          <a:p>
            <a:pPr algn="ctr"/>
            <a:r>
              <a:rPr lang="he-IL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מספרים</a:t>
            </a:r>
            <a:endParaRPr lang="he-IL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202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סגרת משופעת 3"/>
              <p:cNvSpPr/>
              <p:nvPr/>
            </p:nvSpPr>
            <p:spPr>
              <a:xfrm>
                <a:off x="107504" y="932465"/>
                <a:ext cx="8784976" cy="2448272"/>
              </a:xfrm>
              <a:prstGeom prst="bevel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he-IL" sz="40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he-IL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he-IL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he-IL" sz="40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he-IL" sz="4000" dirty="0" smtClean="0"/>
                  <a:t> ,   </a:t>
                </a:r>
                <a14:m>
                  <m:oMath xmlns:m="http://schemas.openxmlformats.org/officeDocument/2006/math">
                    <m:r>
                      <a:rPr lang="he-IL" sz="4000" b="0" i="1" smtClean="0">
                        <a:latin typeface="Cambria Math"/>
                      </a:rPr>
                      <m:t>−</m:t>
                    </m:r>
                    <m:r>
                      <a:rPr lang="he-IL" sz="4000" b="0" i="1" smtClean="0">
                        <a:latin typeface="Cambria Math"/>
                      </a:rPr>
                      <m:t>1</m:t>
                    </m:r>
                    <m:f>
                      <m:fPr>
                        <m:ctrlPr>
                          <a:rPr lang="he-IL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he-IL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he-IL" sz="4000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he-IL" sz="4000" dirty="0" smtClean="0"/>
                  <a:t>  , </a:t>
                </a:r>
                <a14:m>
                  <m:oMath xmlns:m="http://schemas.openxmlformats.org/officeDocument/2006/math">
                    <m:r>
                      <a:rPr lang="he-IL" sz="4000" b="0" i="0" smtClean="0">
                        <a:latin typeface="Cambria Math"/>
                      </a:rPr>
                      <m:t>     −</m:t>
                    </m:r>
                    <m:r>
                      <a:rPr lang="he-IL" sz="4000" b="0" i="0" smtClean="0">
                        <a:latin typeface="Cambria Math"/>
                      </a:rPr>
                      <m:t>1</m:t>
                    </m:r>
                    <m:f>
                      <m:fPr>
                        <m:ctrlPr>
                          <a:rPr lang="he-IL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he-IL" sz="4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he-IL" sz="40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he-IL" sz="4000" b="0" i="0" smtClean="0">
                        <a:latin typeface="Cambria Math"/>
                      </a:rPr>
                      <m:t>     ,    </m:t>
                    </m:r>
                    <m:f>
                      <m:fPr>
                        <m:ctrlPr>
                          <a:rPr lang="he-IL" sz="4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he-IL" sz="40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he-IL" sz="4000" b="0" i="1" dirty="0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he-IL" sz="4000" b="0" i="0" smtClean="0">
                        <a:latin typeface="Cambria Math"/>
                      </a:rPr>
                      <m:t>    ,  </m:t>
                    </m:r>
                    <m:r>
                      <a:rPr lang="he-IL" sz="4000" b="0" i="1" smtClean="0">
                        <a:latin typeface="Cambria Math"/>
                      </a:rPr>
                      <m:t>2</m:t>
                    </m:r>
                    <m:f>
                      <m:fPr>
                        <m:ctrlPr>
                          <a:rPr lang="he-IL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he-IL" sz="40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he-IL" sz="40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he-IL" sz="4000" dirty="0"/>
              </a:p>
            </p:txBody>
          </p:sp>
        </mc:Choice>
        <mc:Fallback>
          <p:sp>
            <p:nvSpPr>
              <p:cNvPr id="4" name="מסגרת משופעת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932465"/>
                <a:ext cx="8784976" cy="2448272"/>
              </a:xfrm>
              <a:prstGeom prst="bevel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95536" y="3789040"/>
            <a:ext cx="8280920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5400" dirty="0" smtClean="0">
                <a:solidFill>
                  <a:schemeClr val="tx2"/>
                </a:solidFill>
              </a:rPr>
              <a:t>בכל סעיף בחרי שני מספרים ובני תרגילים רבים</a:t>
            </a:r>
          </a:p>
          <a:p>
            <a:r>
              <a:rPr lang="he-IL" sz="5400" dirty="0" smtClean="0">
                <a:solidFill>
                  <a:schemeClr val="tx2"/>
                </a:solidFill>
              </a:rPr>
              <a:t>לתוצאות הבאות:</a:t>
            </a:r>
            <a:endParaRPr lang="he-IL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6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_TP101859858">
  <a:themeElements>
    <a:clrScheme name="התאמה אישית 2">
      <a:dk1>
        <a:srgbClr val="FFFFFF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תרמי</Template>
  <TotalTime>61</TotalTime>
  <Words>192</Words>
  <Application>Microsoft Office PowerPoint</Application>
  <PresentationFormat>‫הצגה על המסך (4:3)</PresentationFormat>
  <Paragraphs>43</Paragraphs>
  <Slides>16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thermal_TP101859858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BA GAD</dc:creator>
  <cp:lastModifiedBy>BA GAD</cp:lastModifiedBy>
  <cp:revision>10</cp:revision>
  <dcterms:created xsi:type="dcterms:W3CDTF">2015-06-21T19:07:14Z</dcterms:created>
  <dcterms:modified xsi:type="dcterms:W3CDTF">2015-06-21T20:09:07Z</dcterms:modified>
</cp:coreProperties>
</file>