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</p:sldMasterIdLst>
  <p:notesMasterIdLst>
    <p:notesMasterId r:id="rId27"/>
  </p:notesMasterIdLst>
  <p:handoutMasterIdLst>
    <p:handoutMasterId r:id="rId28"/>
  </p:handoutMasterIdLst>
  <p:sldIdLst>
    <p:sldId id="282" r:id="rId6"/>
    <p:sldId id="268" r:id="rId7"/>
    <p:sldId id="269" r:id="rId8"/>
    <p:sldId id="280" r:id="rId9"/>
    <p:sldId id="270" r:id="rId10"/>
    <p:sldId id="302" r:id="rId11"/>
    <p:sldId id="305" r:id="rId12"/>
    <p:sldId id="304" r:id="rId13"/>
    <p:sldId id="306" r:id="rId14"/>
    <p:sldId id="313" r:id="rId15"/>
    <p:sldId id="287" r:id="rId16"/>
    <p:sldId id="307" r:id="rId17"/>
    <p:sldId id="308" r:id="rId18"/>
    <p:sldId id="303" r:id="rId19"/>
    <p:sldId id="310" r:id="rId20"/>
    <p:sldId id="311" r:id="rId21"/>
    <p:sldId id="288" r:id="rId22"/>
    <p:sldId id="312" r:id="rId23"/>
    <p:sldId id="298" r:id="rId24"/>
    <p:sldId id="292" r:id="rId25"/>
    <p:sldId id="301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444" autoAdjust="0"/>
  </p:normalViewPr>
  <p:slideViewPr>
    <p:cSldViewPr snapToGrid="0" snapToObjects="1" showGuides="1">
      <p:cViewPr varScale="1">
        <p:scale>
          <a:sx n="62" d="100"/>
          <a:sy n="62" d="100"/>
        </p:scale>
        <p:origin x="956" y="40"/>
      </p:cViewPr>
      <p:guideLst>
        <p:guide orient="horz" pos="2024"/>
        <p:guide pos="3863"/>
      </p:guideLst>
    </p:cSldViewPr>
  </p:slideViewPr>
  <p:outlineViewPr>
    <p:cViewPr>
      <p:scale>
        <a:sx n="33" d="100"/>
        <a:sy n="33" d="100"/>
      </p:scale>
      <p:origin x="0" y="-91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88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2A7819-B167-4548-9FD2-292AAF246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44CAD-9147-D044-B813-C03FB204C7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57239-929A-A240-95FC-13CD617036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7B727-C353-3641-869E-BBC8EBCE322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1122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כ"ו/כסלו/תשפ"ב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59755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الصفوف الدنيا، ننصح بأن يكون الربط بسيطًا وعامًّا. إذا كان</a:t>
            </a:r>
            <a:r>
              <a:rPr lang="ar-SA" b="0" baseline="0" dirty="0"/>
              <a:t> التلاميذ قد تعلّموا من قبل دروسًا في الموضوع، </a:t>
            </a:r>
            <a:r>
              <a:rPr lang="ar-SA" b="0" dirty="0"/>
              <a:t> يحبّذ الربط بالمعرفة التي اكتسبها</a:t>
            </a:r>
            <a:r>
              <a:rPr lang="ar-SA" b="0" baseline="0" dirty="0"/>
              <a:t> التلاميذ </a:t>
            </a:r>
            <a:r>
              <a:rPr lang="ar-SA" b="0" dirty="0"/>
              <a:t>في الدرس السابق.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مثال على النصّ الشفويّ: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"هل حدث</a:t>
            </a:r>
            <a:r>
              <a:rPr lang="ar-SA" b="0" baseline="0" dirty="0"/>
              <a:t> أن واجهتم وضعًا فيه....</a:t>
            </a:r>
            <a:r>
              <a:rPr lang="ar-SA" b="0" dirty="0"/>
              <a:t> / في الدروس السابقة تعلمنا عن ... واليوم سنستمرّ في ... /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ربما تكونون</a:t>
            </a:r>
            <a:r>
              <a:rPr lang="ar-SA" b="0" baseline="0" dirty="0"/>
              <a:t> قد تناولتم هذا الموضوع في</a:t>
            </a:r>
            <a:r>
              <a:rPr lang="ar-SA" b="0" dirty="0"/>
              <a:t> المدرسة، وحتى إذا لم يكن كذلك، فهذه فرصة للتعرّف/ التعمّق 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الصفوف الدنيا، ننصح بأن يكون الربط بسيطًا وعامًّا. إذا كان</a:t>
            </a:r>
            <a:r>
              <a:rPr lang="ar-SA" b="0" baseline="0" dirty="0"/>
              <a:t> التلاميذ قد تعلّموا من قبل دروسًا في الموضوع، </a:t>
            </a:r>
            <a:r>
              <a:rPr lang="ar-SA" b="0" dirty="0"/>
              <a:t> يحبّذ الربط بالمعرفة التي اكتسبها</a:t>
            </a:r>
            <a:r>
              <a:rPr lang="ar-SA" b="0" baseline="0" dirty="0"/>
              <a:t> التلاميذ </a:t>
            </a:r>
            <a:r>
              <a:rPr lang="ar-SA" b="0" dirty="0"/>
              <a:t>في الدرس السابق.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مثال على النصّ الشفويّ: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"هل حدث</a:t>
            </a:r>
            <a:r>
              <a:rPr lang="ar-SA" b="0" baseline="0" dirty="0"/>
              <a:t> أن واجهتم وضعًا فيه....</a:t>
            </a:r>
            <a:r>
              <a:rPr lang="ar-SA" b="0" dirty="0"/>
              <a:t> / في الدروس السابقة تعلمنا عن ... واليوم سنستمرّ في ... /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ربما تكونون</a:t>
            </a:r>
            <a:r>
              <a:rPr lang="ar-SA" b="0" baseline="0" dirty="0"/>
              <a:t> قد تناولتم هذا الموضوع في</a:t>
            </a:r>
            <a:r>
              <a:rPr lang="ar-SA" b="0" dirty="0"/>
              <a:t> المدرسة، وحتى إذا لم يكن كذلك، فهذه فرصة للتعرّف/ التعمّق 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3053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الصفوف الدنيا، ننصح بأن يكون الربط بسيطًا وعامًّا. إذا كان</a:t>
            </a:r>
            <a:r>
              <a:rPr lang="ar-SA" b="0" baseline="0" dirty="0"/>
              <a:t> التلاميذ قد تعلّموا من قبل دروسًا في الموضوع، </a:t>
            </a:r>
            <a:r>
              <a:rPr lang="ar-SA" b="0" dirty="0"/>
              <a:t> يحبّذ الربط بالمعرفة التي اكتسبها</a:t>
            </a:r>
            <a:r>
              <a:rPr lang="ar-SA" b="0" baseline="0" dirty="0"/>
              <a:t> التلاميذ </a:t>
            </a:r>
            <a:r>
              <a:rPr lang="ar-SA" b="0" dirty="0"/>
              <a:t>في الدرس السابق.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مثال على النصّ الشفويّ: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"هل حدث</a:t>
            </a:r>
            <a:r>
              <a:rPr lang="ar-SA" b="0" baseline="0" dirty="0"/>
              <a:t> أن واجهتم وضعًا فيه....</a:t>
            </a:r>
            <a:r>
              <a:rPr lang="ar-SA" b="0" dirty="0"/>
              <a:t> / في الدروس السابقة تعلمنا عن ... واليوم سنستمرّ في ... /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ربما تكونون</a:t>
            </a:r>
            <a:r>
              <a:rPr lang="ar-SA" b="0" baseline="0" dirty="0"/>
              <a:t> قد تناولتم هذا الموضوع في</a:t>
            </a:r>
            <a:r>
              <a:rPr lang="ar-SA" b="0" dirty="0"/>
              <a:t> المدرسة، وحتى إذا لم يكن كذلك، فهذه فرصة للتعرّف/ التعمّق 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572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الصفوف الدنيا، ننصح بأن يكون الربط بسيطًا وعامًّا. إذا كان</a:t>
            </a:r>
            <a:r>
              <a:rPr lang="ar-SA" b="0" baseline="0" dirty="0"/>
              <a:t> التلاميذ قد تعلّموا من قبل دروسًا في الموضوع، </a:t>
            </a:r>
            <a:r>
              <a:rPr lang="ar-SA" b="0" dirty="0"/>
              <a:t> يحبّذ الربط بالمعرفة التي اكتسبها</a:t>
            </a:r>
            <a:r>
              <a:rPr lang="ar-SA" b="0" baseline="0" dirty="0"/>
              <a:t> التلاميذ </a:t>
            </a:r>
            <a:r>
              <a:rPr lang="ar-SA" b="0" dirty="0"/>
              <a:t>في الدرس السابق.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مثال على النصّ الشفويّ: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"هل حدث</a:t>
            </a:r>
            <a:r>
              <a:rPr lang="ar-SA" b="0" baseline="0" dirty="0"/>
              <a:t> أن واجهتم وضعًا فيه....</a:t>
            </a:r>
            <a:r>
              <a:rPr lang="ar-SA" b="0" dirty="0"/>
              <a:t> / في الدروس السابقة تعلمنا عن ... واليوم سنستمرّ في ... /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ربما تكونون</a:t>
            </a:r>
            <a:r>
              <a:rPr lang="ar-SA" b="0" baseline="0" dirty="0"/>
              <a:t> قد تناولتم هذا الموضوع في</a:t>
            </a:r>
            <a:r>
              <a:rPr lang="ar-SA" b="0" dirty="0"/>
              <a:t> المدرسة، وحتى إذا لم يكن كذلك، فهذه فرصة للتعرّف/ التعمّق 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3526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الصفوف الدنيا، ننصح بأن يكون الربط بسيطًا وعامًّا. إذا كان</a:t>
            </a:r>
            <a:r>
              <a:rPr lang="ar-SA" b="0" baseline="0" dirty="0"/>
              <a:t> التلاميذ قد تعلّموا من قبل دروسًا في الموضوع، </a:t>
            </a:r>
            <a:r>
              <a:rPr lang="ar-SA" b="0" dirty="0"/>
              <a:t> يحبّذ الربط بالمعرفة التي اكتسبها</a:t>
            </a:r>
            <a:r>
              <a:rPr lang="ar-SA" b="0" baseline="0" dirty="0"/>
              <a:t> التلاميذ </a:t>
            </a:r>
            <a:r>
              <a:rPr lang="ar-SA" b="0" dirty="0"/>
              <a:t>في الدرس السابق.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مثال على النصّ الشفويّ: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"هل حدث</a:t>
            </a:r>
            <a:r>
              <a:rPr lang="ar-SA" b="0" baseline="0" dirty="0"/>
              <a:t> أن واجهتم وضعًا فيه....</a:t>
            </a:r>
            <a:r>
              <a:rPr lang="ar-SA" b="0" dirty="0"/>
              <a:t> / في الدروس السابقة تعلمنا عن ... واليوم سنستمرّ في ... /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ربما تكونون</a:t>
            </a:r>
            <a:r>
              <a:rPr lang="ar-SA" b="0" baseline="0" dirty="0"/>
              <a:t> قد تناولتم هذا الموضوع في</a:t>
            </a:r>
            <a:r>
              <a:rPr lang="ar-SA" b="0" dirty="0"/>
              <a:t> المدرسة، وحتى إذا لم يكن كذلك، فهذه فرصة للتعرّف/ التعمّق 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5681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الصفوف الدنيا، ننصح بأن يكون الربط بسيطًا وعامًّا. إذا كان</a:t>
            </a:r>
            <a:r>
              <a:rPr lang="ar-SA" b="0" baseline="0" dirty="0"/>
              <a:t> التلاميذ قد تعلّموا من قبل دروسًا في الموضوع، </a:t>
            </a:r>
            <a:r>
              <a:rPr lang="ar-SA" b="0" dirty="0"/>
              <a:t> يحبّذ الربط بالمعرفة التي اكتسبها</a:t>
            </a:r>
            <a:r>
              <a:rPr lang="ar-SA" b="0" baseline="0" dirty="0"/>
              <a:t> التلاميذ </a:t>
            </a:r>
            <a:r>
              <a:rPr lang="ar-SA" b="0" dirty="0"/>
              <a:t>في الدرس السابق.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مثال على النصّ الشفويّ: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"هل حدث</a:t>
            </a:r>
            <a:r>
              <a:rPr lang="ar-SA" b="0" baseline="0" dirty="0"/>
              <a:t> أن واجهتم وضعًا فيه....</a:t>
            </a:r>
            <a:r>
              <a:rPr lang="ar-SA" b="0" dirty="0"/>
              <a:t> / في الدروس السابقة تعلمنا عن ... واليوم سنستمرّ في ... /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ربما تكونون</a:t>
            </a:r>
            <a:r>
              <a:rPr lang="ar-SA" b="0" baseline="0" dirty="0"/>
              <a:t> قد تناولتم هذا الموضوع في</a:t>
            </a:r>
            <a:r>
              <a:rPr lang="ar-SA" b="0" dirty="0"/>
              <a:t> المدرسة، وحتى إذا لم يكن كذلك، فهذه فرصة للتعرّف/ التعمّق 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5482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8994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b="1" dirty="0"/>
              <a:t>مدّة</a:t>
            </a:r>
            <a:r>
              <a:rPr lang="ar-SA" b="1" baseline="0" dirty="0"/>
              <a:t> الشريحة: حتّى 5 دقائق</a:t>
            </a:r>
            <a:endParaRPr lang="he-IL" b="1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</a:t>
            </a:r>
            <a:r>
              <a:rPr lang="ar-SA" baseline="0" dirty="0"/>
              <a:t> لاحقًا وغير ذلك</a:t>
            </a:r>
            <a:r>
              <a:rPr lang="ar-SA" dirty="0"/>
              <a:t>.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sz="1200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15 دقيقة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هذه المرحلة اشرحوا للتلاميذ التدرّب</a:t>
            </a:r>
            <a:r>
              <a:rPr lang="ar-SA" b="0" baseline="0" dirty="0"/>
              <a:t> وودّعوهم. </a:t>
            </a:r>
            <a:r>
              <a:rPr lang="ar-SA" b="0" dirty="0"/>
              <a:t>مع خروج</a:t>
            </a:r>
            <a:r>
              <a:rPr lang="ar-SA" b="0" baseline="0" dirty="0"/>
              <a:t> التلاميذ للتدرّب النهائيّ</a:t>
            </a:r>
            <a:r>
              <a:rPr lang="ar-SA" b="0" dirty="0"/>
              <a:t>، ستنتهي مرحلة تصويركم</a:t>
            </a:r>
            <a:r>
              <a:rPr lang="ar-SA" b="0" baseline="0" dirty="0"/>
              <a:t> </a:t>
            </a:r>
            <a:r>
              <a:rPr lang="ar-SA" b="0" dirty="0"/>
              <a:t>كمعلمين ومعلّمات.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نقاط</a:t>
            </a:r>
            <a:r>
              <a:rPr lang="ar-SA" b="1" baseline="0" dirty="0"/>
              <a:t> لتسليط الضوء عليها</a:t>
            </a:r>
            <a:r>
              <a:rPr lang="ar-SA" b="1" dirty="0"/>
              <a:t>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يمكن تنفيذ التدرّب</a:t>
            </a:r>
            <a:r>
              <a:rPr lang="ar-SA" b="0" baseline="0" dirty="0"/>
              <a:t> </a:t>
            </a:r>
            <a:r>
              <a:rPr lang="ar-SA" b="0" dirty="0"/>
              <a:t>في المنزل باستخدام مجموعة منوّعة من الموارد المتاحة في المنزل، مثل: أدوات الكتابة أو الحاسوب اللوحيّ أو الشخصيّ. يمكن استخدام</a:t>
            </a:r>
            <a:r>
              <a:rPr lang="ar-SA" b="0" baseline="0" dirty="0"/>
              <a:t> بيئتي آفاق وكوتار الكتب التعليميّة</a:t>
            </a:r>
            <a:r>
              <a:rPr lang="ar-SA" b="0" dirty="0"/>
              <a:t> (فقط كم خلال حاسوب</a:t>
            </a:r>
            <a:r>
              <a:rPr lang="ar-SA" b="0" baseline="0" dirty="0"/>
              <a:t> محمول</a:t>
            </a:r>
            <a:r>
              <a:rPr lang="ar-SA" b="0" dirty="0"/>
              <a:t>، وذلك لأنّ آفاق وكوتار الكتب التعليميّة لا يعملان بشكل جيد على الحاسوب اللوحيّ/ الهاتف المحمول).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تأكد من إعطاء تلاميذكم تعليمات دقيقة للتدرّب على صعيد المضامين وعلى</a:t>
            </a:r>
            <a:r>
              <a:rPr lang="ar-SA" b="0" baseline="0" dirty="0"/>
              <a:t> صعيد </a:t>
            </a:r>
            <a:r>
              <a:rPr lang="ar-SA" b="0" dirty="0"/>
              <a:t>الفنّيّ، بالإضافة إلى الأوقات الدقيقة للتدرّب.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بالإمكان تضمين العرض </a:t>
            </a:r>
            <a:r>
              <a:rPr lang="ar-SA" b="0" dirty="0" err="1"/>
              <a:t>التقديميّ</a:t>
            </a:r>
            <a:r>
              <a:rPr lang="ar-SA" b="0" dirty="0"/>
              <a:t> صور شاشة</a:t>
            </a:r>
            <a:r>
              <a:rPr lang="ar-SA" b="0" baseline="0" dirty="0"/>
              <a:t> </a:t>
            </a:r>
            <a:r>
              <a:rPr lang="ar-SA" b="0" dirty="0"/>
              <a:t> والشرح شفويًّا ما هو المطلوب منهم تنفيذه.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583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691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sz="1200" b="1" dirty="0"/>
              <a:t>مدّة الشريحة: دقيقة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ar-SA" sz="1200" dirty="0"/>
              <a:t>تأكّدوا</a:t>
            </a:r>
            <a:r>
              <a:rPr lang="ar-SA" sz="1200" baseline="0" dirty="0"/>
              <a:t> في هذه الشريحة أنّ الجميع تزوّدوا بالأدوات المساعدة المطلوبة (ننصح بأن تكون هذه الأدوات المساعدة موجودة معكم لتعرضوها كمثال)</a:t>
            </a:r>
            <a:r>
              <a:rPr lang="ar-SA" sz="1200" dirty="0"/>
              <a:t> </a:t>
            </a:r>
            <a:endParaRPr lang="he-IL" sz="1200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ar-SA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هذا هو الوقت المناسب</a:t>
            </a:r>
            <a:r>
              <a:rPr lang="ar-SA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  <a:p>
            <a:pPr marL="158750" indent="0" algn="r" rtl="1"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dk1"/>
                </a:solidFill>
              </a:rPr>
              <a:t>مدّة الشريحة</a:t>
            </a:r>
            <a:r>
              <a:rPr lang="he-IL" b="1" dirty="0">
                <a:solidFill>
                  <a:schemeClr val="dk1"/>
                </a:solidFill>
              </a:rPr>
              <a:t>: 5 </a:t>
            </a:r>
            <a:r>
              <a:rPr lang="ar-SA" b="1" dirty="0">
                <a:solidFill>
                  <a:schemeClr val="dk1"/>
                </a:solidFill>
              </a:rPr>
              <a:t>دقائق</a:t>
            </a: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إذا كانت حصّتكم من الساعة 12:00 فصاعدًا، أو أنكم ترون أنّه من المناسب إضافة نشاط للاسترخاء (غير مرتبط بالمادّة قيد الدراسة)، يمكنكم إضافته الآن. إذا لم ترغبوا في ذلك، احذفوا الشريحة. يمكنكم الاستعانة بمطوّر التعلم للتفكير في النشاط.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dirty="0">
              <a:solidFill>
                <a:srgbClr val="FF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على سبيل المثال: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استرخاء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مضحكة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رياضيّة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74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971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595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5265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99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2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 לחץ להוסיף סגנון טקסט גדול של תבנית בסיס לחץ להוסיף סגנון טקסט גדול של תבנית בסיס 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2134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0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145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 userDrawn="1"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1067"/>
              </a:spcBef>
            </a:pPr>
            <a:r>
              <a:rPr lang="he-IL" sz="2400" b="1" dirty="0">
                <a:solidFill>
                  <a:srgbClr val="FF0000"/>
                </a:solidFill>
                <a:latin typeface="Alef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418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86B1DB1-3702-AE49-90FF-E260EB4ECA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7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671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3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97139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868447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367421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089302" y="2527608"/>
            <a:ext cx="8013397" cy="18027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351829" y="42307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684458" y="2447258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6EF974-737B-8447-8B60-E57484041E55}"/>
              </a:ext>
            </a:extLst>
          </p:cNvPr>
          <p:cNvGrpSpPr/>
          <p:nvPr userDrawn="1"/>
        </p:nvGrpSpPr>
        <p:grpSpPr>
          <a:xfrm>
            <a:off x="5330952" y="110839"/>
            <a:ext cx="1530097" cy="1525930"/>
            <a:chOff x="8374611" y="4283110"/>
            <a:chExt cx="2300578" cy="22943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9321B-CA5C-DA48-9D66-2DB20F93D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EBEB4-8814-7540-950F-6A879020CEF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69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377102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98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6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 לחץ להוסיף סגנון טקסט גדול של תבנית בסיס לחץ להוסיף סגנון טקסט גדול של תבנית בסיס 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1098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6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4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9B4D34-3A80-3E47-AD1B-393DD9B9B334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Sakkal Majalla" panose="02000000000000000000" pitchFamily="2" charset="-78"/>
          <a:ea typeface="Sakkal Majalla" panose="02000000000000000000" pitchFamily="2" charset="-78"/>
          <a:cs typeface="+mn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Clr>
          <a:schemeClr val="accent2"/>
        </a:buClr>
        <a:buFont typeface="+mj-lt"/>
        <a:buNone/>
        <a:defRPr sz="2800" b="0" i="0" kern="1200">
          <a:solidFill>
            <a:schemeClr val="tx1"/>
          </a:solidFill>
          <a:latin typeface="Sakkal Majalla" panose="02000000000000000000" pitchFamily="2" charset="-78"/>
          <a:ea typeface="+mn-ea"/>
          <a:cs typeface="+mn-cs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DCD4043-663A-1847-8EE6-A9161D3A9908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1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ts val="406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video" Target="../media/media3.mp4"/><Relationship Id="rId7" Type="http://schemas.openxmlformats.org/officeDocument/2006/relationships/oleObject" Target="../embeddings/oleObject1.bin"/><Relationship Id="rId2" Type="http://schemas.microsoft.com/office/2007/relationships/media" Target="../media/media3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r-SA" dirty="0"/>
              <a:t>درس رياضيّات للصفّ السادس </a:t>
            </a:r>
            <a:endParaRPr lang="x-none" dirty="0"/>
          </a:p>
          <a:p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5880" y="4419771"/>
            <a:ext cx="6980754" cy="649357"/>
          </a:xfrm>
        </p:spPr>
        <p:txBody>
          <a:bodyPr/>
          <a:lstStyle/>
          <a:p>
            <a:r>
              <a:rPr lang="ar-SA" dirty="0"/>
              <a:t>موضوع الدرس</a:t>
            </a:r>
            <a:r>
              <a:rPr lang="he-IL" dirty="0"/>
              <a:t>:</a:t>
            </a:r>
            <a:r>
              <a:rPr lang="ar-SA" dirty="0"/>
              <a:t>اعداد </a:t>
            </a:r>
            <a:r>
              <a:rPr lang="ar-SA" b="1" dirty="0" err="1"/>
              <a:t>الباليندروم</a:t>
            </a:r>
            <a:r>
              <a:rPr lang="ar-SA" b="1" dirty="0"/>
              <a:t> </a:t>
            </a:r>
            <a:r>
              <a:rPr lang="ar-SA" dirty="0"/>
              <a:t> 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16A64C-005C-F64F-B02E-13F57DD4C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484" y="6151676"/>
            <a:ext cx="7816850" cy="2147286"/>
          </a:xfrm>
        </p:spPr>
        <p:txBody>
          <a:bodyPr>
            <a:noAutofit/>
          </a:bodyPr>
          <a:lstStyle/>
          <a:p>
            <a:pPr algn="r"/>
            <a:r>
              <a:rPr lang="ar-SA" sz="2400" dirty="0"/>
              <a:t>الرجاء تزوّدوا بـ </a:t>
            </a:r>
            <a:r>
              <a:rPr lang="he-IL" sz="2400" dirty="0"/>
              <a:t>_____________________</a:t>
            </a:r>
            <a:endParaRPr lang="x-none" sz="2400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9CF02E3-24A7-B54B-A202-9A34EC55A7BB}"/>
              </a:ext>
            </a:extLst>
          </p:cNvPr>
          <p:cNvSpPr txBox="1">
            <a:spLocks/>
          </p:cNvSpPr>
          <p:nvPr/>
        </p:nvSpPr>
        <p:spPr>
          <a:xfrm>
            <a:off x="1895366" y="5071494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/>
              <a:t>مع المعلّم/ ة</a:t>
            </a:r>
            <a:r>
              <a:rPr lang="he-IL" dirty="0"/>
              <a:t>:</a:t>
            </a:r>
            <a:r>
              <a:rPr lang="ar-SA" dirty="0"/>
              <a:t> مصطفى جبارين</a:t>
            </a:r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نبدأ بمتعة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896" y="1383126"/>
            <a:ext cx="11245516" cy="3798220"/>
          </a:xfrm>
        </p:spPr>
        <p:txBody>
          <a:bodyPr>
            <a:normAutofit/>
          </a:bodyPr>
          <a:lstStyle/>
          <a:p>
            <a:pPr lvl="0" algn="r">
              <a:spcBef>
                <a:spcPts val="0"/>
              </a:spcBef>
            </a:pPr>
            <a:r>
              <a:rPr lang="ar-SA" sz="4000" b="1" dirty="0"/>
              <a:t>هذه الظاهرة التي من ا</a:t>
            </a:r>
            <a:r>
              <a:rPr lang="ar-JO" sz="4000" b="1" dirty="0"/>
              <a:t>ل</a:t>
            </a:r>
            <a:r>
              <a:rPr lang="ar-SA" sz="4000" b="1" dirty="0"/>
              <a:t>ممكن قراءة الكلمة, الجملة او العدد من اليمين الى اليسار او العكس القراءة من اليسار الى اليمين دون ان تغير قيمتها تسمى </a:t>
            </a:r>
          </a:p>
          <a:p>
            <a:pPr lvl="0" algn="ctr">
              <a:spcBef>
                <a:spcPts val="0"/>
              </a:spcBef>
            </a:pPr>
            <a:r>
              <a:rPr lang="ar-SA" sz="4000" b="1" dirty="0" err="1"/>
              <a:t>بندولي</a:t>
            </a:r>
            <a:r>
              <a:rPr lang="ar-SA" sz="4000" b="1" dirty="0"/>
              <a:t> او اعداد متناظرة او مقلوبة</a:t>
            </a:r>
          </a:p>
          <a:p>
            <a:pPr lvl="0" algn="ctr">
              <a:spcBef>
                <a:spcPts val="0"/>
              </a:spcBef>
            </a:pPr>
            <a:r>
              <a:rPr lang="ar-SA" sz="4000" b="1" dirty="0"/>
              <a:t>نختص الان بالأعداد البندولية </a:t>
            </a:r>
          </a:p>
          <a:p>
            <a:pPr lvl="0" algn="ctr">
              <a:spcBef>
                <a:spcPts val="0"/>
              </a:spcBef>
            </a:pPr>
            <a:r>
              <a:rPr lang="ar-SA" sz="4000" b="1" dirty="0"/>
              <a:t>اكتب اول عشرة اعداد بندولية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8A1ABB6-D3A8-46F2-BF77-1FD1314157F6}"/>
              </a:ext>
            </a:extLst>
          </p:cNvPr>
          <p:cNvSpPr txBox="1"/>
          <p:nvPr/>
        </p:nvSpPr>
        <p:spPr>
          <a:xfrm>
            <a:off x="0" y="4858246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en-US" sz="5400" b="1" dirty="0"/>
              <a:t>0,1,,2,3,4,5,6,7,8,9</a:t>
            </a:r>
            <a:endParaRPr lang="he-IL" sz="5400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F2ED9441-F91B-4F76-8280-D68FCCC788A1}"/>
              </a:ext>
            </a:extLst>
          </p:cNvPr>
          <p:cNvSpPr txBox="1"/>
          <p:nvPr/>
        </p:nvSpPr>
        <p:spPr>
          <a:xfrm>
            <a:off x="4828674" y="541224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Bef>
                <a:spcPts val="600"/>
              </a:spcBef>
            </a:pPr>
            <a:r>
              <a:rPr lang="ar-SA" sz="4800" b="1" dirty="0"/>
              <a:t>لماذا؟</a:t>
            </a:r>
            <a:endParaRPr lang="he-IL" sz="1800" b="1" dirty="0"/>
          </a:p>
        </p:txBody>
      </p:sp>
    </p:spTree>
    <p:extLst>
      <p:ext uri="{BB962C8B-B14F-4D97-AF65-F5344CB8AC3E}">
        <p14:creationId xmlns:p14="http://schemas.microsoft.com/office/powerpoint/2010/main" val="910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نتمرن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6438" y="2591940"/>
            <a:ext cx="9572625" cy="1097744"/>
          </a:xfrm>
        </p:spPr>
        <p:txBody>
          <a:bodyPr/>
          <a:lstStyle/>
          <a:p>
            <a:pPr lvl="0" algn="r">
              <a:lnSpc>
                <a:spcPct val="115000"/>
              </a:lnSpc>
              <a:spcBef>
                <a:spcPts val="1200"/>
              </a:spcBef>
            </a:pPr>
            <a:r>
              <a:rPr lang="ar-SA" dirty="0">
                <a:solidFill>
                  <a:schemeClr val="dk1"/>
                </a:solidFill>
              </a:rPr>
              <a:t>اكتب 5 اعداد ثنائية المنزلية بندولية؟ فسر اجابتك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F04B4FE6-B116-4F47-BDB1-089CD5552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631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אובייקט 13">
            <a:extLst>
              <a:ext uri="{FF2B5EF4-FFF2-40B4-BE49-F238E27FC236}">
                <a16:creationId xmlns:a16="http://schemas.microsoft.com/office/drawing/2014/main" id="{B4C02C54-E506-4F1E-969F-99058A2A63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742542"/>
              </p:ext>
            </p:extLst>
          </p:nvPr>
        </p:nvGraphicFramePr>
        <p:xfrm>
          <a:off x="304800" y="663126"/>
          <a:ext cx="139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r:id="rId7" imgW="139639" imgH="393529" progId="Equation.3">
                  <p:embed/>
                </p:oleObj>
              </mc:Choice>
              <mc:Fallback>
                <p:oleObj r:id="rId7" imgW="139639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63126"/>
                        <a:ext cx="139700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>
            <a:extLst>
              <a:ext uri="{FF2B5EF4-FFF2-40B4-BE49-F238E27FC236}">
                <a16:creationId xmlns:a16="http://schemas.microsoft.com/office/drawing/2014/main" id="{0A66F4B5-71F8-4CBD-95CB-EA728B88C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568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6148CE5E-333C-4AB8-B9E9-DDDBC529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אובייקט 16">
            <a:extLst>
              <a:ext uri="{FF2B5EF4-FFF2-40B4-BE49-F238E27FC236}">
                <a16:creationId xmlns:a16="http://schemas.microsoft.com/office/drawing/2014/main" id="{E288D3EE-664B-4EC9-A64E-A9C6E031D2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03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r:id="rId9" imgW="203112" imgH="393529" progId="Equation.3">
                  <p:embed/>
                </p:oleObj>
              </mc:Choice>
              <mc:Fallback>
                <p:oleObj r:id="rId9" imgW="203112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03200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>
            <a:extLst>
              <a:ext uri="{FF2B5EF4-FFF2-40B4-BE49-F238E27FC236}">
                <a16:creationId xmlns:a16="http://schemas.microsoft.com/office/drawing/2014/main" id="{27AB1886-469E-4873-A841-8D09E482D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3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4B3E22A-D9EF-4EEA-80DD-D98B3423A97E}"/>
              </a:ext>
            </a:extLst>
          </p:cNvPr>
          <p:cNvSpPr txBox="1">
            <a:spLocks/>
          </p:cNvSpPr>
          <p:nvPr/>
        </p:nvSpPr>
        <p:spPr>
          <a:xfrm>
            <a:off x="1976438" y="4447102"/>
            <a:ext cx="9572625" cy="109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ar-SA" dirty="0">
                <a:solidFill>
                  <a:schemeClr val="dk1"/>
                </a:solidFill>
              </a:rPr>
              <a:t>اكتب 5 اعداد ثلاثية المنزلة بندولية؟ فسر اجابتك</a:t>
            </a:r>
          </a:p>
        </p:txBody>
      </p:sp>
      <p:pic>
        <p:nvPicPr>
          <p:cNvPr id="2" name="3min_final">
            <a:hlinkClick r:id="" action="ppaction://media"/>
            <a:extLst>
              <a:ext uri="{FF2B5EF4-FFF2-40B4-BE49-F238E27FC236}">
                <a16:creationId xmlns:a16="http://schemas.microsoft.com/office/drawing/2014/main" id="{084683D1-E92F-483B-8112-FB28471C15B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3200" y="582679"/>
            <a:ext cx="2320943" cy="8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نتمرن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6438" y="1980519"/>
            <a:ext cx="9572625" cy="1097744"/>
          </a:xfrm>
        </p:spPr>
        <p:txBody>
          <a:bodyPr/>
          <a:lstStyle/>
          <a:p>
            <a:pPr lvl="0" algn="r">
              <a:lnSpc>
                <a:spcPct val="115000"/>
              </a:lnSpc>
              <a:spcBef>
                <a:spcPts val="1200"/>
              </a:spcBef>
            </a:pPr>
            <a:r>
              <a:rPr lang="ar-SA" dirty="0">
                <a:solidFill>
                  <a:schemeClr val="dk1"/>
                </a:solidFill>
              </a:rPr>
              <a:t>اكتب 5 اعداد ثنائية المنزلية بندولية؟ فسر اجابتك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F04B4FE6-B116-4F47-BDB1-089CD5552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631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אובייקט 13">
            <a:extLst>
              <a:ext uri="{FF2B5EF4-FFF2-40B4-BE49-F238E27FC236}">
                <a16:creationId xmlns:a16="http://schemas.microsoft.com/office/drawing/2014/main" id="{B4C02C54-E506-4F1E-969F-99058A2A63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663126"/>
          <a:ext cx="139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r:id="rId5" imgW="139639" imgH="393529" progId="Equation.3">
                  <p:embed/>
                </p:oleObj>
              </mc:Choice>
              <mc:Fallback>
                <p:oleObj r:id="rId5" imgW="139639" imgH="393529" progId="Equation.3">
                  <p:embed/>
                  <p:pic>
                    <p:nvPicPr>
                      <p:cNvPr id="14" name="אובייקט 13">
                        <a:extLst>
                          <a:ext uri="{FF2B5EF4-FFF2-40B4-BE49-F238E27FC236}">
                            <a16:creationId xmlns:a16="http://schemas.microsoft.com/office/drawing/2014/main" id="{B4C02C54-E506-4F1E-969F-99058A2A63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63126"/>
                        <a:ext cx="139700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>
            <a:extLst>
              <a:ext uri="{FF2B5EF4-FFF2-40B4-BE49-F238E27FC236}">
                <a16:creationId xmlns:a16="http://schemas.microsoft.com/office/drawing/2014/main" id="{0A66F4B5-71F8-4CBD-95CB-EA728B88C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568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6148CE5E-333C-4AB8-B9E9-DDDBC529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אובייקט 16">
            <a:extLst>
              <a:ext uri="{FF2B5EF4-FFF2-40B4-BE49-F238E27FC236}">
                <a16:creationId xmlns:a16="http://schemas.microsoft.com/office/drawing/2014/main" id="{E288D3EE-664B-4EC9-A64E-A9C6E031D2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03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r:id="rId7" imgW="203112" imgH="393529" progId="Equation.3">
                  <p:embed/>
                </p:oleObj>
              </mc:Choice>
              <mc:Fallback>
                <p:oleObj r:id="rId7" imgW="203112" imgH="393529" progId="Equation.3">
                  <p:embed/>
                  <p:pic>
                    <p:nvPicPr>
                      <p:cNvPr id="17" name="אובייקט 16">
                        <a:extLst>
                          <a:ext uri="{FF2B5EF4-FFF2-40B4-BE49-F238E27FC236}">
                            <a16:creationId xmlns:a16="http://schemas.microsoft.com/office/drawing/2014/main" id="{E288D3EE-664B-4EC9-A64E-A9C6E031D2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03200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>
            <a:extLst>
              <a:ext uri="{FF2B5EF4-FFF2-40B4-BE49-F238E27FC236}">
                <a16:creationId xmlns:a16="http://schemas.microsoft.com/office/drawing/2014/main" id="{27AB1886-469E-4873-A841-8D09E482D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3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4B3E22A-D9EF-4EEA-80DD-D98B3423A97E}"/>
              </a:ext>
            </a:extLst>
          </p:cNvPr>
          <p:cNvSpPr txBox="1">
            <a:spLocks/>
          </p:cNvSpPr>
          <p:nvPr/>
        </p:nvSpPr>
        <p:spPr>
          <a:xfrm>
            <a:off x="1976438" y="4447102"/>
            <a:ext cx="9572625" cy="109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ar-SA" dirty="0">
                <a:solidFill>
                  <a:schemeClr val="dk1"/>
                </a:solidFill>
              </a:rPr>
              <a:t>اكتب 5 اعداد ثلاثية المنزلة بندولية؟ فسر اجابتك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4FB67A4-B9E4-4948-B64C-22239E175228}"/>
              </a:ext>
            </a:extLst>
          </p:cNvPr>
          <p:cNvSpPr txBox="1">
            <a:spLocks/>
          </p:cNvSpPr>
          <p:nvPr/>
        </p:nvSpPr>
        <p:spPr>
          <a:xfrm>
            <a:off x="1976438" y="2591940"/>
            <a:ext cx="9572625" cy="109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15000"/>
              </a:lnSpc>
              <a:spcBef>
                <a:spcPts val="1200"/>
              </a:spcBef>
            </a:pPr>
            <a:r>
              <a:rPr lang="he-IL" sz="4400" b="1" dirty="0">
                <a:solidFill>
                  <a:schemeClr val="dk1"/>
                </a:solidFill>
              </a:rPr>
              <a:t>11,22,44,66,88,99</a:t>
            </a:r>
            <a:endParaRPr lang="ar-SA" sz="44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نتمرن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F04B4FE6-B116-4F47-BDB1-089CD5552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631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אובייקט 13">
            <a:extLst>
              <a:ext uri="{FF2B5EF4-FFF2-40B4-BE49-F238E27FC236}">
                <a16:creationId xmlns:a16="http://schemas.microsoft.com/office/drawing/2014/main" id="{B4C02C54-E506-4F1E-969F-99058A2A63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663126"/>
          <a:ext cx="139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r:id="rId5" imgW="139639" imgH="393529" progId="Equation.3">
                  <p:embed/>
                </p:oleObj>
              </mc:Choice>
              <mc:Fallback>
                <p:oleObj r:id="rId5" imgW="139639" imgH="393529" progId="Equation.3">
                  <p:embed/>
                  <p:pic>
                    <p:nvPicPr>
                      <p:cNvPr id="14" name="אובייקט 13">
                        <a:extLst>
                          <a:ext uri="{FF2B5EF4-FFF2-40B4-BE49-F238E27FC236}">
                            <a16:creationId xmlns:a16="http://schemas.microsoft.com/office/drawing/2014/main" id="{B4C02C54-E506-4F1E-969F-99058A2A63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63126"/>
                        <a:ext cx="139700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>
            <a:extLst>
              <a:ext uri="{FF2B5EF4-FFF2-40B4-BE49-F238E27FC236}">
                <a16:creationId xmlns:a16="http://schemas.microsoft.com/office/drawing/2014/main" id="{0A66F4B5-71F8-4CBD-95CB-EA728B88C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568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6148CE5E-333C-4AB8-B9E9-DDDBC529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אובייקט 16">
            <a:extLst>
              <a:ext uri="{FF2B5EF4-FFF2-40B4-BE49-F238E27FC236}">
                <a16:creationId xmlns:a16="http://schemas.microsoft.com/office/drawing/2014/main" id="{E288D3EE-664B-4EC9-A64E-A9C6E031D2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03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r:id="rId7" imgW="203112" imgH="393529" progId="Equation.3">
                  <p:embed/>
                </p:oleObj>
              </mc:Choice>
              <mc:Fallback>
                <p:oleObj r:id="rId7" imgW="203112" imgH="393529" progId="Equation.3">
                  <p:embed/>
                  <p:pic>
                    <p:nvPicPr>
                      <p:cNvPr id="17" name="אובייקט 16">
                        <a:extLst>
                          <a:ext uri="{FF2B5EF4-FFF2-40B4-BE49-F238E27FC236}">
                            <a16:creationId xmlns:a16="http://schemas.microsoft.com/office/drawing/2014/main" id="{E288D3EE-664B-4EC9-A64E-A9C6E031D2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03200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>
            <a:extLst>
              <a:ext uri="{FF2B5EF4-FFF2-40B4-BE49-F238E27FC236}">
                <a16:creationId xmlns:a16="http://schemas.microsoft.com/office/drawing/2014/main" id="{27AB1886-469E-4873-A841-8D09E482D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3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4B3E22A-D9EF-4EEA-80DD-D98B3423A97E}"/>
              </a:ext>
            </a:extLst>
          </p:cNvPr>
          <p:cNvSpPr txBox="1">
            <a:spLocks/>
          </p:cNvSpPr>
          <p:nvPr/>
        </p:nvSpPr>
        <p:spPr>
          <a:xfrm>
            <a:off x="1607469" y="2049495"/>
            <a:ext cx="9572625" cy="109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ar-SA" dirty="0">
                <a:solidFill>
                  <a:schemeClr val="dk1"/>
                </a:solidFill>
              </a:rPr>
              <a:t>اكتب 5 اعداد ثلاثية المنزلة بندولية؟ فسر اجابتك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4FB67A4-B9E4-4948-B64C-22239E175228}"/>
              </a:ext>
            </a:extLst>
          </p:cNvPr>
          <p:cNvSpPr txBox="1">
            <a:spLocks/>
          </p:cNvSpPr>
          <p:nvPr/>
        </p:nvSpPr>
        <p:spPr>
          <a:xfrm>
            <a:off x="1147361" y="3713632"/>
            <a:ext cx="9572625" cy="109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ct val="115000"/>
              </a:lnSpc>
              <a:spcBef>
                <a:spcPts val="1200"/>
              </a:spcBef>
            </a:pPr>
            <a:r>
              <a:rPr lang="he-IL" sz="4400" b="1" dirty="0">
                <a:solidFill>
                  <a:schemeClr val="dk1"/>
                </a:solidFill>
              </a:rPr>
              <a:t>101,292,474,656,838,919</a:t>
            </a:r>
            <a:endParaRPr lang="ar-SA" sz="4400" b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3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نستمر في التعلم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6439" y="2591940"/>
            <a:ext cx="9385152" cy="1627134"/>
          </a:xfrm>
        </p:spPr>
        <p:txBody>
          <a:bodyPr>
            <a:normAutofit fontScale="92500" lnSpcReduction="20000"/>
          </a:bodyPr>
          <a:lstStyle/>
          <a:p>
            <a:pPr lvl="0" algn="r">
              <a:lnSpc>
                <a:spcPct val="115000"/>
              </a:lnSpc>
              <a:spcBef>
                <a:spcPts val="1200"/>
              </a:spcBef>
            </a:pPr>
            <a:r>
              <a:rPr lang="ar-SA" b="1" dirty="0">
                <a:solidFill>
                  <a:schemeClr val="dk1"/>
                </a:solidFill>
              </a:rPr>
              <a:t>اجمع الاعداد الاتية </a:t>
            </a:r>
            <a:r>
              <a:rPr lang="ar-JO" b="1" dirty="0">
                <a:solidFill>
                  <a:schemeClr val="dk1"/>
                </a:solidFill>
              </a:rPr>
              <a:t>(العدد والعدد بترتيب عكسي لأرقامه)</a:t>
            </a:r>
            <a:endParaRPr lang="ar-SA" b="1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1200"/>
              </a:spcBef>
            </a:pPr>
            <a:r>
              <a:rPr lang="en-US" sz="5800" b="1" dirty="0">
                <a:solidFill>
                  <a:schemeClr val="dk1"/>
                </a:solidFill>
              </a:rPr>
              <a:t>213 + 312 = </a:t>
            </a:r>
            <a:endParaRPr lang="he-IL" sz="5800" b="1" dirty="0">
              <a:solidFill>
                <a:schemeClr val="dk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F04B4FE6-B116-4F47-BDB1-089CD5552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631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אובייקט 13">
            <a:extLst>
              <a:ext uri="{FF2B5EF4-FFF2-40B4-BE49-F238E27FC236}">
                <a16:creationId xmlns:a16="http://schemas.microsoft.com/office/drawing/2014/main" id="{B4C02C54-E506-4F1E-969F-99058A2A63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663126"/>
          <a:ext cx="139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r:id="rId5" imgW="139639" imgH="393529" progId="Equation.3">
                  <p:embed/>
                </p:oleObj>
              </mc:Choice>
              <mc:Fallback>
                <p:oleObj r:id="rId5" imgW="139639" imgH="393529" progId="Equation.3">
                  <p:embed/>
                  <p:pic>
                    <p:nvPicPr>
                      <p:cNvPr id="14" name="אובייקט 13">
                        <a:extLst>
                          <a:ext uri="{FF2B5EF4-FFF2-40B4-BE49-F238E27FC236}">
                            <a16:creationId xmlns:a16="http://schemas.microsoft.com/office/drawing/2014/main" id="{B4C02C54-E506-4F1E-969F-99058A2A63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63126"/>
                        <a:ext cx="139700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>
            <a:extLst>
              <a:ext uri="{FF2B5EF4-FFF2-40B4-BE49-F238E27FC236}">
                <a16:creationId xmlns:a16="http://schemas.microsoft.com/office/drawing/2014/main" id="{0A66F4B5-71F8-4CBD-95CB-EA728B88C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568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6148CE5E-333C-4AB8-B9E9-DDDBC529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אובייקט 16">
            <a:extLst>
              <a:ext uri="{FF2B5EF4-FFF2-40B4-BE49-F238E27FC236}">
                <a16:creationId xmlns:a16="http://schemas.microsoft.com/office/drawing/2014/main" id="{E288D3EE-664B-4EC9-A64E-A9C6E031D2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03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r:id="rId7" imgW="203112" imgH="393529" progId="Equation.3">
                  <p:embed/>
                </p:oleObj>
              </mc:Choice>
              <mc:Fallback>
                <p:oleObj r:id="rId7" imgW="203112" imgH="393529" progId="Equation.3">
                  <p:embed/>
                  <p:pic>
                    <p:nvPicPr>
                      <p:cNvPr id="17" name="אובייקט 16">
                        <a:extLst>
                          <a:ext uri="{FF2B5EF4-FFF2-40B4-BE49-F238E27FC236}">
                            <a16:creationId xmlns:a16="http://schemas.microsoft.com/office/drawing/2014/main" id="{E288D3EE-664B-4EC9-A64E-A9C6E031D2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03200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>
            <a:extLst>
              <a:ext uri="{FF2B5EF4-FFF2-40B4-BE49-F238E27FC236}">
                <a16:creationId xmlns:a16="http://schemas.microsoft.com/office/drawing/2014/main" id="{27AB1886-469E-4873-A841-8D09E482D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3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38E88DB-38A8-4858-8E3A-3D6B2751F20B}"/>
              </a:ext>
            </a:extLst>
          </p:cNvPr>
          <p:cNvSpPr txBox="1"/>
          <p:nvPr/>
        </p:nvSpPr>
        <p:spPr>
          <a:xfrm>
            <a:off x="5662862" y="3285226"/>
            <a:ext cx="1748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525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F0A6B46-0879-46AF-9084-C22FB48EE7CB}"/>
              </a:ext>
            </a:extLst>
          </p:cNvPr>
          <p:cNvSpPr txBox="1">
            <a:spLocks/>
          </p:cNvSpPr>
          <p:nvPr/>
        </p:nvSpPr>
        <p:spPr>
          <a:xfrm>
            <a:off x="1614487" y="4154558"/>
            <a:ext cx="9572625" cy="109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ar-SA" sz="4400" b="1" dirty="0">
                <a:solidFill>
                  <a:schemeClr val="dk1"/>
                </a:solidFill>
              </a:rPr>
              <a:t>الجواب عدد بندولي ايضا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0FBB6F3-69DC-45CC-BE96-389328E202C4}"/>
              </a:ext>
            </a:extLst>
          </p:cNvPr>
          <p:cNvSpPr txBox="1">
            <a:spLocks/>
          </p:cNvSpPr>
          <p:nvPr/>
        </p:nvSpPr>
        <p:spPr>
          <a:xfrm>
            <a:off x="1614486" y="5097130"/>
            <a:ext cx="9572625" cy="109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ar-SA" sz="4400" b="1" dirty="0">
                <a:solidFill>
                  <a:schemeClr val="dk1"/>
                </a:solidFill>
              </a:rPr>
              <a:t>هل هذا صحيح في جميع الحالات؟</a:t>
            </a:r>
          </a:p>
        </p:txBody>
      </p:sp>
    </p:spTree>
    <p:extLst>
      <p:ext uri="{BB962C8B-B14F-4D97-AF65-F5344CB8AC3E}">
        <p14:creationId xmlns:p14="http://schemas.microsoft.com/office/powerpoint/2010/main" val="246343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  <p:bldP spid="12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نستمر في التعلم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88965" y="1858800"/>
            <a:ext cx="9572625" cy="1627134"/>
          </a:xfrm>
        </p:spPr>
        <p:txBody>
          <a:bodyPr>
            <a:noAutofit/>
          </a:bodyPr>
          <a:lstStyle/>
          <a:p>
            <a:pPr lvl="0" algn="r">
              <a:lnSpc>
                <a:spcPct val="115000"/>
              </a:lnSpc>
              <a:spcBef>
                <a:spcPts val="1200"/>
              </a:spcBef>
            </a:pPr>
            <a:r>
              <a:rPr lang="ar-SA" sz="2800" b="1" dirty="0">
                <a:solidFill>
                  <a:schemeClr val="dk1"/>
                </a:solidFill>
              </a:rPr>
              <a:t>اختر 3 اعداد مكونة من منزلتين.</a:t>
            </a:r>
          </a:p>
          <a:p>
            <a:pPr lvl="0" algn="r">
              <a:lnSpc>
                <a:spcPct val="115000"/>
              </a:lnSpc>
              <a:spcBef>
                <a:spcPts val="1200"/>
              </a:spcBef>
            </a:pPr>
            <a:r>
              <a:rPr lang="ar-SA" sz="2800" b="1" dirty="0">
                <a:solidFill>
                  <a:schemeClr val="dk1"/>
                </a:solidFill>
              </a:rPr>
              <a:t>اجمع </a:t>
            </a:r>
            <a:r>
              <a:rPr lang="ar-JO" sz="2800" b="1" dirty="0">
                <a:solidFill>
                  <a:schemeClr val="dk1"/>
                </a:solidFill>
              </a:rPr>
              <a:t>كل </a:t>
            </a:r>
            <a:r>
              <a:rPr lang="ar-SA" sz="2800" b="1" dirty="0">
                <a:solidFill>
                  <a:schemeClr val="dk1"/>
                </a:solidFill>
              </a:rPr>
              <a:t>عدد </a:t>
            </a:r>
            <a:r>
              <a:rPr lang="ar-JO" sz="2800" b="1" dirty="0">
                <a:solidFill>
                  <a:schemeClr val="dk1"/>
                </a:solidFill>
              </a:rPr>
              <a:t>مع العدد بترتيب عكسي لأرقامه. </a:t>
            </a:r>
            <a:r>
              <a:rPr lang="ar-SA" sz="2800" b="1" dirty="0">
                <a:solidFill>
                  <a:schemeClr val="dk1"/>
                </a:solidFill>
              </a:rPr>
              <a:t>هل تكون النتيجة عدد </a:t>
            </a:r>
            <a:r>
              <a:rPr lang="ar-SA" sz="2800" b="1" dirty="0" err="1">
                <a:solidFill>
                  <a:schemeClr val="dk1"/>
                </a:solidFill>
              </a:rPr>
              <a:t>بندولي</a:t>
            </a:r>
            <a:r>
              <a:rPr lang="ar-SA" sz="2800" b="1" dirty="0">
                <a:solidFill>
                  <a:schemeClr val="dk1"/>
                </a:solidFill>
              </a:rPr>
              <a:t>؟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F04B4FE6-B116-4F47-BDB1-089CD5552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631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A66F4B5-71F8-4CBD-95CB-EA728B88C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568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6148CE5E-333C-4AB8-B9E9-DDDBC529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7AB1886-469E-4873-A841-8D09E482D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3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0FBB6F3-69DC-45CC-BE96-389328E202C4}"/>
              </a:ext>
            </a:extLst>
          </p:cNvPr>
          <p:cNvSpPr txBox="1">
            <a:spLocks/>
          </p:cNvSpPr>
          <p:nvPr/>
        </p:nvSpPr>
        <p:spPr>
          <a:xfrm>
            <a:off x="1309687" y="3612886"/>
            <a:ext cx="9572625" cy="109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ar-SA" sz="4400" b="1" dirty="0">
                <a:solidFill>
                  <a:schemeClr val="dk1"/>
                </a:solidFill>
              </a:rPr>
              <a:t>هل </a:t>
            </a:r>
            <a:r>
              <a:rPr lang="ar-JO" sz="4400" b="1" dirty="0">
                <a:solidFill>
                  <a:schemeClr val="dk1"/>
                </a:solidFill>
              </a:rPr>
              <a:t>نحصل على عدد </a:t>
            </a:r>
            <a:r>
              <a:rPr lang="ar-JO" sz="4400" b="1" dirty="0" err="1">
                <a:solidFill>
                  <a:schemeClr val="dk1"/>
                </a:solidFill>
              </a:rPr>
              <a:t>بندولي</a:t>
            </a:r>
            <a:r>
              <a:rPr lang="ar-JO" sz="4400" b="1" dirty="0">
                <a:solidFill>
                  <a:schemeClr val="dk1"/>
                </a:solidFill>
              </a:rPr>
              <a:t> </a:t>
            </a:r>
            <a:r>
              <a:rPr lang="ar-SA" sz="4400" b="1" dirty="0">
                <a:solidFill>
                  <a:schemeClr val="dk1"/>
                </a:solidFill>
              </a:rPr>
              <a:t>في جميع الحالات؟</a:t>
            </a:r>
          </a:p>
        </p:txBody>
      </p:sp>
      <p:pic>
        <p:nvPicPr>
          <p:cNvPr id="20" name="2min_final">
            <a:hlinkClick r:id="" action="ppaction://media"/>
            <a:extLst>
              <a:ext uri="{FF2B5EF4-FFF2-40B4-BE49-F238E27FC236}">
                <a16:creationId xmlns:a16="http://schemas.microsoft.com/office/drawing/2014/main" id="{1F6FB243-3290-4AF0-8645-9E1949006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721" y="572680"/>
            <a:ext cx="201869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7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نستمر في التعلم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76438" y="1747387"/>
            <a:ext cx="9572625" cy="1627134"/>
          </a:xfrm>
        </p:spPr>
        <p:txBody>
          <a:bodyPr>
            <a:noAutofit/>
          </a:bodyPr>
          <a:lstStyle/>
          <a:p>
            <a:pPr lvl="0" algn="r">
              <a:lnSpc>
                <a:spcPct val="115000"/>
              </a:lnSpc>
              <a:spcBef>
                <a:spcPts val="1200"/>
              </a:spcBef>
            </a:pPr>
            <a:r>
              <a:rPr lang="ar-SA" sz="2800" b="1" dirty="0">
                <a:solidFill>
                  <a:schemeClr val="dk1"/>
                </a:solidFill>
              </a:rPr>
              <a:t>اختر 3 اعداد مكونة من منزلتين.</a:t>
            </a:r>
          </a:p>
          <a:p>
            <a:pPr lvl="0" algn="r">
              <a:lnSpc>
                <a:spcPct val="115000"/>
              </a:lnSpc>
              <a:spcBef>
                <a:spcPts val="1200"/>
              </a:spcBef>
            </a:pPr>
            <a:r>
              <a:rPr lang="ar-SA" sz="2800" b="1" dirty="0">
                <a:solidFill>
                  <a:schemeClr val="dk1"/>
                </a:solidFill>
              </a:rPr>
              <a:t>اجمع </a:t>
            </a:r>
            <a:r>
              <a:rPr lang="ar-JO" sz="2800" b="1" dirty="0">
                <a:solidFill>
                  <a:schemeClr val="dk1"/>
                </a:solidFill>
              </a:rPr>
              <a:t>كل </a:t>
            </a:r>
            <a:r>
              <a:rPr lang="ar-SA" sz="2800" b="1" dirty="0">
                <a:solidFill>
                  <a:schemeClr val="dk1"/>
                </a:solidFill>
              </a:rPr>
              <a:t>عدد </a:t>
            </a:r>
            <a:r>
              <a:rPr lang="ar-JO" sz="2800" b="1" dirty="0">
                <a:solidFill>
                  <a:schemeClr val="dk1"/>
                </a:solidFill>
              </a:rPr>
              <a:t>مع العدد بترتيب عكسي لأرقامه</a:t>
            </a:r>
            <a:r>
              <a:rPr lang="ar-SA" sz="2800" b="1" dirty="0">
                <a:solidFill>
                  <a:schemeClr val="dk1"/>
                </a:solidFill>
              </a:rPr>
              <a:t>؟</a:t>
            </a:r>
          </a:p>
          <a:p>
            <a:pPr lvl="0" algn="l" rtl="0">
              <a:lnSpc>
                <a:spcPct val="115000"/>
              </a:lnSpc>
              <a:spcBef>
                <a:spcPts val="1200"/>
              </a:spcBef>
            </a:pPr>
            <a:r>
              <a:rPr lang="en-US" b="1" dirty="0">
                <a:solidFill>
                  <a:schemeClr val="dk1"/>
                </a:solidFill>
              </a:rPr>
              <a:t>21 + 12 </a:t>
            </a:r>
            <a:r>
              <a:rPr lang="en-US" sz="2800" b="1" dirty="0">
                <a:solidFill>
                  <a:schemeClr val="dk1"/>
                </a:solidFill>
              </a:rPr>
              <a:t>= </a:t>
            </a:r>
            <a:endParaRPr lang="he-IL" sz="2800" b="1" dirty="0">
              <a:solidFill>
                <a:schemeClr val="dk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3" name="Rectangle 8">
            <a:extLst>
              <a:ext uri="{FF2B5EF4-FFF2-40B4-BE49-F238E27FC236}">
                <a16:creationId xmlns:a16="http://schemas.microsoft.com/office/drawing/2014/main" id="{F04B4FE6-B116-4F47-BDB1-089CD5552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631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אובייקט 13">
            <a:extLst>
              <a:ext uri="{FF2B5EF4-FFF2-40B4-BE49-F238E27FC236}">
                <a16:creationId xmlns:a16="http://schemas.microsoft.com/office/drawing/2014/main" id="{B4C02C54-E506-4F1E-969F-99058A2A63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663126"/>
          <a:ext cx="1397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r:id="rId5" imgW="139639" imgH="393529" progId="Equation.3">
                  <p:embed/>
                </p:oleObj>
              </mc:Choice>
              <mc:Fallback>
                <p:oleObj r:id="rId5" imgW="139639" imgH="393529" progId="Equation.3">
                  <p:embed/>
                  <p:pic>
                    <p:nvPicPr>
                      <p:cNvPr id="14" name="אובייקט 13">
                        <a:extLst>
                          <a:ext uri="{FF2B5EF4-FFF2-40B4-BE49-F238E27FC236}">
                            <a16:creationId xmlns:a16="http://schemas.microsoft.com/office/drawing/2014/main" id="{B4C02C54-E506-4F1E-969F-99058A2A63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63126"/>
                        <a:ext cx="139700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>
            <a:extLst>
              <a:ext uri="{FF2B5EF4-FFF2-40B4-BE49-F238E27FC236}">
                <a16:creationId xmlns:a16="http://schemas.microsoft.com/office/drawing/2014/main" id="{0A66F4B5-71F8-4CBD-95CB-EA728B88C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05682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6148CE5E-333C-4AB8-B9E9-DDDBC529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אובייקט 16">
            <a:extLst>
              <a:ext uri="{FF2B5EF4-FFF2-40B4-BE49-F238E27FC236}">
                <a16:creationId xmlns:a16="http://schemas.microsoft.com/office/drawing/2014/main" id="{E288D3EE-664B-4EC9-A64E-A9C6E031D2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203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r:id="rId7" imgW="203112" imgH="393529" progId="Equation.3">
                  <p:embed/>
                </p:oleObj>
              </mc:Choice>
              <mc:Fallback>
                <p:oleObj r:id="rId7" imgW="203112" imgH="393529" progId="Equation.3">
                  <p:embed/>
                  <p:pic>
                    <p:nvPicPr>
                      <p:cNvPr id="17" name="אובייקט 16">
                        <a:extLst>
                          <a:ext uri="{FF2B5EF4-FFF2-40B4-BE49-F238E27FC236}">
                            <a16:creationId xmlns:a16="http://schemas.microsoft.com/office/drawing/2014/main" id="{E288D3EE-664B-4EC9-A64E-A9C6E031D2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03200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>
            <a:extLst>
              <a:ext uri="{FF2B5EF4-FFF2-40B4-BE49-F238E27FC236}">
                <a16:creationId xmlns:a16="http://schemas.microsoft.com/office/drawing/2014/main" id="{27AB1886-469E-4873-A841-8D09E482D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3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38E88DB-38A8-4858-8E3A-3D6B2751F20B}"/>
              </a:ext>
            </a:extLst>
          </p:cNvPr>
          <p:cNvSpPr txBox="1"/>
          <p:nvPr/>
        </p:nvSpPr>
        <p:spPr>
          <a:xfrm>
            <a:off x="3687917" y="3015649"/>
            <a:ext cx="1155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33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F0A6B46-0879-46AF-9084-C22FB48EE7CB}"/>
              </a:ext>
            </a:extLst>
          </p:cNvPr>
          <p:cNvSpPr txBox="1">
            <a:spLocks/>
          </p:cNvSpPr>
          <p:nvPr/>
        </p:nvSpPr>
        <p:spPr>
          <a:xfrm>
            <a:off x="1840890" y="2931991"/>
            <a:ext cx="9572625" cy="109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ar-SA" sz="4400" b="1" dirty="0">
                <a:solidFill>
                  <a:schemeClr val="dk1"/>
                </a:solidFill>
              </a:rPr>
              <a:t>الجواب عدد </a:t>
            </a:r>
            <a:r>
              <a:rPr lang="ar-SA" sz="4400" b="1" dirty="0" err="1">
                <a:solidFill>
                  <a:schemeClr val="dk1"/>
                </a:solidFill>
              </a:rPr>
              <a:t>بندولي</a:t>
            </a:r>
            <a:r>
              <a:rPr lang="ar-SA" sz="4400" b="1" dirty="0">
                <a:solidFill>
                  <a:schemeClr val="dk1"/>
                </a:solidFill>
              </a:rPr>
              <a:t> ايضا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0FBB6F3-69DC-45CC-BE96-389328E202C4}"/>
              </a:ext>
            </a:extLst>
          </p:cNvPr>
          <p:cNvSpPr txBox="1">
            <a:spLocks/>
          </p:cNvSpPr>
          <p:nvPr/>
        </p:nvSpPr>
        <p:spPr>
          <a:xfrm>
            <a:off x="2256170" y="4614451"/>
            <a:ext cx="9572625" cy="1097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Bef>
                <a:spcPts val="1200"/>
              </a:spcBef>
            </a:pPr>
            <a:r>
              <a:rPr lang="ar-SA" sz="4400" b="1" dirty="0">
                <a:solidFill>
                  <a:schemeClr val="dk1"/>
                </a:solidFill>
              </a:rPr>
              <a:t>هل هذا صحيح في جميع الحالات؟</a:t>
            </a: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987B7E7D-EB97-4EFA-BB52-8111E68016C1}"/>
              </a:ext>
            </a:extLst>
          </p:cNvPr>
          <p:cNvSpPr txBox="1"/>
          <p:nvPr/>
        </p:nvSpPr>
        <p:spPr>
          <a:xfrm>
            <a:off x="1948151" y="3852204"/>
            <a:ext cx="2367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chemeClr val="dk1"/>
                </a:solidFill>
              </a:rPr>
              <a:t>34</a:t>
            </a:r>
            <a:r>
              <a:rPr lang="en-US" sz="3600" b="1" dirty="0">
                <a:solidFill>
                  <a:schemeClr val="dk1"/>
                </a:solidFill>
              </a:rPr>
              <a:t> + </a:t>
            </a:r>
            <a:r>
              <a:rPr lang="ar-SA" sz="3600" b="1" dirty="0">
                <a:solidFill>
                  <a:schemeClr val="dk1"/>
                </a:solidFill>
              </a:rPr>
              <a:t>43 </a:t>
            </a:r>
            <a:r>
              <a:rPr lang="en-US" sz="3600" b="1" dirty="0">
                <a:solidFill>
                  <a:schemeClr val="dk1"/>
                </a:solidFill>
              </a:rPr>
              <a:t> </a:t>
            </a:r>
            <a:r>
              <a:rPr lang="he-IL" sz="3600" b="1" dirty="0">
                <a:solidFill>
                  <a:schemeClr val="dk1"/>
                </a:solidFill>
              </a:rPr>
              <a:t>=</a:t>
            </a:r>
            <a:endParaRPr lang="en-US" sz="3600" dirty="0"/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37A55D67-E167-49D6-B5B3-66A591A7809E}"/>
              </a:ext>
            </a:extLst>
          </p:cNvPr>
          <p:cNvSpPr txBox="1"/>
          <p:nvPr/>
        </p:nvSpPr>
        <p:spPr>
          <a:xfrm>
            <a:off x="1900564" y="5416453"/>
            <a:ext cx="28035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4400" b="1" dirty="0">
                <a:solidFill>
                  <a:schemeClr val="dk1"/>
                </a:solidFill>
              </a:rPr>
              <a:t>87</a:t>
            </a:r>
            <a:r>
              <a:rPr lang="en-US" sz="4400" b="1" dirty="0">
                <a:solidFill>
                  <a:schemeClr val="dk1"/>
                </a:solidFill>
              </a:rPr>
              <a:t> + </a:t>
            </a:r>
            <a:r>
              <a:rPr lang="he-IL" sz="4400" b="1" dirty="0">
                <a:solidFill>
                  <a:schemeClr val="dk1"/>
                </a:solidFill>
              </a:rPr>
              <a:t>78</a:t>
            </a:r>
            <a:r>
              <a:rPr lang="en-US" sz="4400" b="1" dirty="0">
                <a:solidFill>
                  <a:schemeClr val="dk1"/>
                </a:solidFill>
              </a:rPr>
              <a:t> </a:t>
            </a:r>
            <a:r>
              <a:rPr lang="he-IL" sz="4400" b="1" dirty="0">
                <a:solidFill>
                  <a:schemeClr val="dk1"/>
                </a:solidFill>
              </a:rPr>
              <a:t>=</a:t>
            </a:r>
            <a:endParaRPr lang="en-US" sz="4400" dirty="0"/>
          </a:p>
        </p:txBody>
      </p:sp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A00EB6C1-309E-40DA-BA31-500F01308807}"/>
              </a:ext>
            </a:extLst>
          </p:cNvPr>
          <p:cNvSpPr txBox="1"/>
          <p:nvPr/>
        </p:nvSpPr>
        <p:spPr>
          <a:xfrm>
            <a:off x="4703358" y="5354897"/>
            <a:ext cx="139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b="1" dirty="0">
                <a:solidFill>
                  <a:srgbClr val="FF0000"/>
                </a:solidFill>
              </a:rPr>
              <a:t>165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26307F18-F955-4E01-96CA-F5714CB3AFAB}"/>
              </a:ext>
            </a:extLst>
          </p:cNvPr>
          <p:cNvSpPr txBox="1"/>
          <p:nvPr/>
        </p:nvSpPr>
        <p:spPr>
          <a:xfrm>
            <a:off x="4279017" y="3848499"/>
            <a:ext cx="1155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b="1" dirty="0">
                <a:solidFill>
                  <a:srgbClr val="FF0000"/>
                </a:solidFill>
              </a:rPr>
              <a:t>77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A531E7D2-F5CF-483E-9924-D60F3AAEA4B4}"/>
              </a:ext>
            </a:extLst>
          </p:cNvPr>
          <p:cNvSpPr txBox="1"/>
          <p:nvPr/>
        </p:nvSpPr>
        <p:spPr>
          <a:xfrm>
            <a:off x="8543188" y="5463204"/>
            <a:ext cx="2686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800" b="1" dirty="0">
                <a:solidFill>
                  <a:srgbClr val="FF0000"/>
                </a:solidFill>
              </a:rPr>
              <a:t>ليس دائما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7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  <p:bldP spid="12" grpId="0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2775" y="1640055"/>
            <a:ext cx="6734425" cy="1953376"/>
          </a:xfrm>
        </p:spPr>
        <p:txBody>
          <a:bodyPr>
            <a:normAutofit fontScale="77500" lnSpcReduction="20000"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ar-SA" sz="3200" b="1" dirty="0">
                <a:solidFill>
                  <a:srgbClr val="FF0000"/>
                </a:solidFill>
              </a:rPr>
              <a:t>اجمع الجواب الذي حصلت عليه مع</a:t>
            </a:r>
            <a:r>
              <a:rPr lang="ar-JO" sz="3200" b="1" dirty="0">
                <a:solidFill>
                  <a:srgbClr val="FF0000"/>
                </a:solidFill>
              </a:rPr>
              <a:t> العدد بترتيب عكسي لأرقامه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br>
              <a:rPr lang="he-IL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165 +561 = 726</a:t>
            </a:r>
            <a:br>
              <a:rPr lang="en-US" sz="3200" dirty="0"/>
            </a:br>
            <a:endParaRPr lang="he-IL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EAE0D49-0551-4CE2-A825-22AAC493B8F2}"/>
              </a:ext>
            </a:extLst>
          </p:cNvPr>
          <p:cNvSpPr txBox="1">
            <a:spLocks/>
          </p:cNvSpPr>
          <p:nvPr/>
        </p:nvSpPr>
        <p:spPr>
          <a:xfrm>
            <a:off x="487165" y="2685168"/>
            <a:ext cx="4405677" cy="195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spcBef>
                <a:spcPts val="0"/>
              </a:spcBef>
            </a:pPr>
            <a:r>
              <a:rPr lang="ar-SA" sz="3200" b="1" dirty="0">
                <a:solidFill>
                  <a:srgbClr val="0070C0"/>
                </a:solidFill>
              </a:rPr>
              <a:t>كرر العملية مرة اخرى</a:t>
            </a:r>
            <a:br>
              <a:rPr lang="he-IL" sz="3200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70C0"/>
                </a:solidFill>
              </a:rPr>
              <a:t>726 +627 = 1353</a:t>
            </a:r>
            <a:br>
              <a:rPr lang="en-US" sz="3200" dirty="0"/>
            </a:br>
            <a:endParaRPr lang="he-IL" sz="3200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F00F147-5551-4F9B-9958-BCB7B89C1C62}"/>
              </a:ext>
            </a:extLst>
          </p:cNvPr>
          <p:cNvSpPr txBox="1">
            <a:spLocks/>
          </p:cNvSpPr>
          <p:nvPr/>
        </p:nvSpPr>
        <p:spPr>
          <a:xfrm>
            <a:off x="4036946" y="3990222"/>
            <a:ext cx="7676819" cy="2204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spcBef>
                <a:spcPts val="0"/>
              </a:spcBef>
            </a:pPr>
            <a:r>
              <a:rPr lang="ar-SA" sz="2800" dirty="0">
                <a:solidFill>
                  <a:srgbClr val="00B050"/>
                </a:solidFill>
              </a:rPr>
              <a:t>اجمع الجواب الذي حصلت عليه مع </a:t>
            </a:r>
            <a:r>
              <a:rPr lang="ar-JO" sz="2800" dirty="0">
                <a:solidFill>
                  <a:srgbClr val="00B050"/>
                </a:solidFill>
              </a:rPr>
              <a:t>العدد بترتيب عكسي لأرقامه</a:t>
            </a:r>
            <a:br>
              <a:rPr lang="he-IL" sz="2800" dirty="0">
                <a:solidFill>
                  <a:srgbClr val="00B050"/>
                </a:solidFill>
              </a:rPr>
            </a:br>
            <a:r>
              <a:rPr lang="ar-SA" sz="2800" dirty="0">
                <a:solidFill>
                  <a:srgbClr val="00B050"/>
                </a:solidFill>
              </a:rPr>
              <a:t>1353</a:t>
            </a:r>
            <a:r>
              <a:rPr lang="en-US" sz="2800" dirty="0">
                <a:solidFill>
                  <a:srgbClr val="00B050"/>
                </a:solidFill>
              </a:rPr>
              <a:t> +</a:t>
            </a:r>
            <a:r>
              <a:rPr lang="ar-SA" sz="2800" dirty="0">
                <a:solidFill>
                  <a:srgbClr val="00B050"/>
                </a:solidFill>
              </a:rPr>
              <a:t>3531</a:t>
            </a:r>
            <a:r>
              <a:rPr lang="en-US" sz="2800" dirty="0">
                <a:solidFill>
                  <a:srgbClr val="00B050"/>
                </a:solidFill>
              </a:rPr>
              <a:t> = </a:t>
            </a:r>
            <a:r>
              <a:rPr lang="ar-SA" sz="2800" dirty="0">
                <a:solidFill>
                  <a:srgbClr val="00B050"/>
                </a:solidFill>
              </a:rPr>
              <a:t>4884</a:t>
            </a:r>
            <a:br>
              <a:rPr lang="en-US" sz="2800" dirty="0">
                <a:solidFill>
                  <a:srgbClr val="00B050"/>
                </a:solidFill>
              </a:rPr>
            </a:br>
            <a:endParaRPr lang="he-IL" sz="2800" dirty="0">
              <a:solidFill>
                <a:srgbClr val="00B050"/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AC032DB-F780-45A8-9BDE-7AA0012FDD0A}"/>
              </a:ext>
            </a:extLst>
          </p:cNvPr>
          <p:cNvSpPr txBox="1">
            <a:spLocks/>
          </p:cNvSpPr>
          <p:nvPr/>
        </p:nvSpPr>
        <p:spPr>
          <a:xfrm>
            <a:off x="487165" y="4767871"/>
            <a:ext cx="3367213" cy="1172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spcBef>
                <a:spcPts val="0"/>
              </a:spcBef>
            </a:pPr>
            <a:r>
              <a:rPr lang="ar-SA" sz="3200" b="1" dirty="0">
                <a:solidFill>
                  <a:srgbClr val="FF0000"/>
                </a:solidFill>
              </a:rPr>
              <a:t>عدد بندولي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graphicFrame>
        <p:nvGraphicFramePr>
          <p:cNvPr id="4" name="טבלה 3">
            <a:extLst>
              <a:ext uri="{FF2B5EF4-FFF2-40B4-BE49-F238E27FC236}">
                <a16:creationId xmlns:a16="http://schemas.microsoft.com/office/drawing/2014/main" id="{D4E6CCE1-CEC4-4268-AB9D-B0E2408B7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260408"/>
              </p:ext>
            </p:extLst>
          </p:nvPr>
        </p:nvGraphicFramePr>
        <p:xfrm>
          <a:off x="753978" y="2871537"/>
          <a:ext cx="11181348" cy="3609474"/>
        </p:xfrm>
        <a:graphic>
          <a:graphicData uri="http://schemas.openxmlformats.org/drawingml/2006/table">
            <a:tbl>
              <a:tblPr/>
              <a:tblGrid>
                <a:gridCol w="3727116">
                  <a:extLst>
                    <a:ext uri="{9D8B030D-6E8A-4147-A177-3AD203B41FA5}">
                      <a16:colId xmlns:a16="http://schemas.microsoft.com/office/drawing/2014/main" val="3575372640"/>
                    </a:ext>
                  </a:extLst>
                </a:gridCol>
                <a:gridCol w="3727116">
                  <a:extLst>
                    <a:ext uri="{9D8B030D-6E8A-4147-A177-3AD203B41FA5}">
                      <a16:colId xmlns:a16="http://schemas.microsoft.com/office/drawing/2014/main" val="2538789063"/>
                    </a:ext>
                  </a:extLst>
                </a:gridCol>
                <a:gridCol w="3727116">
                  <a:extLst>
                    <a:ext uri="{9D8B030D-6E8A-4147-A177-3AD203B41FA5}">
                      <a16:colId xmlns:a16="http://schemas.microsoft.com/office/drawing/2014/main" val="2783678891"/>
                    </a:ext>
                  </a:extLst>
                </a:gridCol>
              </a:tblGrid>
              <a:tr h="769232">
                <a:tc>
                  <a:txBody>
                    <a:bodyPr/>
                    <a:lstStyle/>
                    <a:p>
                      <a:pPr algn="ct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957075"/>
                  </a:ext>
                </a:extLst>
              </a:tr>
              <a:tr h="2840242">
                <a:tc>
                  <a:txBody>
                    <a:bodyPr/>
                    <a:lstStyle/>
                    <a:p>
                      <a:pPr rtl="0" fontAlgn="t"/>
                      <a:br>
                        <a:rPr lang="en-US" dirty="0">
                          <a:effectLst/>
                        </a:rPr>
                      </a:b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br>
                        <a:rPr lang="en-US" sz="3200" b="1" dirty="0">
                          <a:effectLst/>
                        </a:rPr>
                      </a:br>
                      <a:r>
                        <a:rPr lang="en-US" sz="3200" b="1" dirty="0">
                          <a:effectLst/>
                        </a:rPr>
                        <a:t>38+38= 121</a:t>
                      </a:r>
                      <a:endParaRPr lang="ar-SA" sz="3200" b="1" dirty="0">
                        <a:effectLst/>
                      </a:endParaRPr>
                    </a:p>
                    <a:p>
                      <a:pPr rtl="0" fontAlgn="t"/>
                      <a:endParaRPr lang="en-US" sz="3200" b="1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br>
                        <a:rPr lang="en-US" dirty="0">
                          <a:effectLst/>
                        </a:rPr>
                      </a:br>
                      <a:br>
                        <a:rPr lang="en-US" dirty="0">
                          <a:effectLst/>
                        </a:rPr>
                      </a:br>
                      <a:r>
                        <a:rPr lang="en-US" sz="3200" b="1" dirty="0">
                          <a:effectLst/>
                        </a:rPr>
                        <a:t>85+58=143</a:t>
                      </a:r>
                      <a:br>
                        <a:rPr lang="en-US" dirty="0">
                          <a:effectLst/>
                        </a:rPr>
                      </a:br>
                      <a:r>
                        <a:rPr lang="en-US" sz="3200" b="1" dirty="0"/>
                        <a:t>143+341=484</a:t>
                      </a:r>
                      <a:br>
                        <a:rPr lang="en-US" dirty="0">
                          <a:effectLst/>
                        </a:rPr>
                      </a:b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7796912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CCA3F30A-9C0D-4A2D-B25B-D745DC694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78" y="1569246"/>
            <a:ext cx="1060761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جرب ذلك بواسطة الاعداد الاتية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كم مرة تحتاج الى ان تجمع</a:t>
            </a:r>
            <a:r>
              <a:rPr lang="ar-JO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العدد والعدد بترتيب عكسي لأرقامه </a:t>
            </a:r>
            <a:r>
              <a:rPr kumimoji="0" lang="ar-SA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حتى تصل الى عدد كالمطلوب (</a:t>
            </a:r>
            <a:r>
              <a:rPr kumimoji="0" lang="ar-SA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باليندروم</a:t>
            </a:r>
            <a:r>
              <a:rPr kumimoji="0" lang="ar-SA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)؟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2min_final">
            <a:hlinkClick r:id="" action="ppaction://media"/>
            <a:extLst>
              <a:ext uri="{FF2B5EF4-FFF2-40B4-BE49-F238E27FC236}">
                <a16:creationId xmlns:a16="http://schemas.microsoft.com/office/drawing/2014/main" id="{1F6FB243-3290-4AF0-8645-9E1949006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047" y="663126"/>
            <a:ext cx="2018692" cy="720000"/>
          </a:xfrm>
          <a:prstGeom prst="rect">
            <a:avLst/>
          </a:prstGeom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39046685-CC3F-4920-80E5-624668D4E3A3}"/>
              </a:ext>
            </a:extLst>
          </p:cNvPr>
          <p:cNvSpPr txBox="1"/>
          <p:nvPr/>
        </p:nvSpPr>
        <p:spPr>
          <a:xfrm>
            <a:off x="866274" y="3946358"/>
            <a:ext cx="3128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27+72= 99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4807427-6A21-4E11-918F-C2B3EC3732AF}"/>
              </a:ext>
            </a:extLst>
          </p:cNvPr>
          <p:cNvSpPr txBox="1"/>
          <p:nvPr/>
        </p:nvSpPr>
        <p:spPr>
          <a:xfrm>
            <a:off x="936060" y="5236622"/>
            <a:ext cx="3407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002060"/>
                </a:solidFill>
              </a:rPr>
              <a:t>عدد </a:t>
            </a:r>
            <a:r>
              <a:rPr lang="ar-SA" sz="3200" b="1" dirty="0" err="1">
                <a:solidFill>
                  <a:srgbClr val="002060"/>
                </a:solidFill>
              </a:rPr>
              <a:t>بندولي</a:t>
            </a:r>
            <a:r>
              <a:rPr lang="ar-SA" sz="3200" b="1" dirty="0">
                <a:solidFill>
                  <a:srgbClr val="002060"/>
                </a:solidFill>
              </a:rPr>
              <a:t> من اول مرة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893FFF35-72C3-4C8F-89BA-C80E8DB9DEB1}"/>
              </a:ext>
            </a:extLst>
          </p:cNvPr>
          <p:cNvSpPr txBox="1"/>
          <p:nvPr/>
        </p:nvSpPr>
        <p:spPr>
          <a:xfrm>
            <a:off x="4635391" y="5084768"/>
            <a:ext cx="3522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عدد </a:t>
            </a:r>
            <a:r>
              <a:rPr lang="ar-SA" sz="3200" b="1" dirty="0" err="1">
                <a:solidFill>
                  <a:srgbClr val="FF0000"/>
                </a:solidFill>
              </a:rPr>
              <a:t>بندولي</a:t>
            </a:r>
            <a:r>
              <a:rPr lang="ar-SA" sz="3200" b="1" dirty="0">
                <a:solidFill>
                  <a:srgbClr val="FF0000"/>
                </a:solidFill>
              </a:rPr>
              <a:t> من اول مرة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EDBD00F-1187-48C4-B88D-826161B289CD}"/>
              </a:ext>
            </a:extLst>
          </p:cNvPr>
          <p:cNvSpPr txBox="1"/>
          <p:nvPr/>
        </p:nvSpPr>
        <p:spPr>
          <a:xfrm>
            <a:off x="8309814" y="5389022"/>
            <a:ext cx="36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/>
              <a:t>عدد </a:t>
            </a:r>
            <a:r>
              <a:rPr lang="ar-SA" sz="3200" b="1" dirty="0" err="1"/>
              <a:t>بندولي</a:t>
            </a:r>
            <a:r>
              <a:rPr lang="ar-SA" sz="3200" b="1" dirty="0"/>
              <a:t> من ثاني مرة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457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10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495" y="663126"/>
            <a:ext cx="10030095" cy="720000"/>
          </a:xfrm>
        </p:spPr>
        <p:txBody>
          <a:bodyPr>
            <a:normAutofit/>
          </a:bodyPr>
          <a:lstStyle/>
          <a:p>
            <a:r>
              <a:rPr lang="ar-SA" dirty="0"/>
              <a:t>نُنهي ونُجمل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 algn="r"/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10" name="Text Placeholder 5">
            <a:extLst>
              <a:ext uri="{FF2B5EF4-FFF2-40B4-BE49-F238E27FC236}">
                <a16:creationId xmlns:a16="http://schemas.microsoft.com/office/drawing/2014/main" id="{77207614-1F28-471F-9457-543D3FC1A996}"/>
              </a:ext>
            </a:extLst>
          </p:cNvPr>
          <p:cNvSpPr txBox="1">
            <a:spLocks/>
          </p:cNvSpPr>
          <p:nvPr/>
        </p:nvSpPr>
        <p:spPr>
          <a:xfrm>
            <a:off x="1671639" y="1640055"/>
            <a:ext cx="10215562" cy="4375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ts val="46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Bef>
                <a:spcPts val="0"/>
              </a:spcBef>
            </a:pPr>
            <a:r>
              <a:rPr lang="ar-SA" sz="3200" dirty="0"/>
              <a:t>عدد بندول هو العدد الذي يقرأ من اليمين الى اليسار او العكس ولا تتغير قيمته</a:t>
            </a:r>
          </a:p>
          <a:p>
            <a:pPr rtl="0">
              <a:spcBef>
                <a:spcPts val="0"/>
              </a:spcBef>
            </a:pPr>
            <a:r>
              <a:rPr lang="ar-SA" sz="3200" dirty="0"/>
              <a:t>كل الارقام هي اعداد بندول</a:t>
            </a:r>
          </a:p>
          <a:p>
            <a:pPr rtl="0">
              <a:spcBef>
                <a:spcPts val="0"/>
              </a:spcBef>
            </a:pPr>
            <a:r>
              <a:rPr lang="ar-SA" sz="3200" dirty="0"/>
              <a:t>الاعداد ثنائية المنزلية تكون بندول عندما يتساوى الاحاد والعشرات</a:t>
            </a:r>
          </a:p>
          <a:p>
            <a:pPr rtl="0">
              <a:spcBef>
                <a:spcPts val="0"/>
              </a:spcBef>
            </a:pPr>
            <a:r>
              <a:rPr lang="ar-SA" sz="3200" dirty="0"/>
              <a:t>الاعداد ثلاثية المنزلية تكون اعداد بندول اذ تساوى الاحاد والمئات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سنتعلّم اليوم؟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>
                <a:solidFill>
                  <a:srgbClr val="424242"/>
                </a:solidFill>
              </a:rPr>
              <a:t>فعّاليّة الافتتاحيّة بإيجاز شديد (أحجيّة/ لعبة)</a:t>
            </a:r>
            <a:endParaRPr lang="he-I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>
                <a:solidFill>
                  <a:srgbClr val="424242"/>
                </a:solidFill>
              </a:rPr>
              <a:t>ماذا ستتعلّمون في هذا الدرس؟ اعداد طبيعية مميزة، ميزات  هذه الاعداد؟</a:t>
            </a:r>
            <a:endParaRPr lang="he-I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>
                <a:solidFill>
                  <a:srgbClr val="424242"/>
                </a:solidFill>
              </a:rPr>
              <a:t>إجمال موجز للدرس</a:t>
            </a:r>
            <a:endParaRPr lang="he-I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424242"/>
                </a:solidFill>
              </a:rPr>
              <a:t>مهمّة للتدرّب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5175" y="2349949"/>
            <a:ext cx="9572625" cy="3844925"/>
          </a:xfrm>
        </p:spPr>
        <p:txBody>
          <a:bodyPr/>
          <a:lstStyle/>
          <a:p>
            <a:pPr algn="r"/>
            <a:r>
              <a:rPr lang="ar-SA" dirty="0"/>
              <a:t>اختر 5 اعداد بندول رباعية المنزلية</a:t>
            </a:r>
          </a:p>
          <a:p>
            <a:pPr algn="r"/>
            <a:r>
              <a:rPr lang="ar-SA" dirty="0"/>
              <a:t>مثال 5225</a:t>
            </a:r>
          </a:p>
          <a:p>
            <a:pPr algn="r"/>
            <a:r>
              <a:rPr lang="ar-SA" dirty="0"/>
              <a:t>هل هذه الاعداد تقسم عل</a:t>
            </a:r>
            <a:r>
              <a:rPr lang="ar-JO" dirty="0"/>
              <a:t>ى</a:t>
            </a:r>
            <a:r>
              <a:rPr lang="ar-SA" dirty="0"/>
              <a:t> 11 بدون باقي؟ حاول ان تفسر ذلك</a:t>
            </a:r>
          </a:p>
          <a:p>
            <a:pPr algn="r"/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4" name="כותרת 3">
            <a:extLst>
              <a:ext uri="{FF2B5EF4-FFF2-40B4-BE49-F238E27FC236}">
                <a16:creationId xmlns:a16="http://schemas.microsoft.com/office/drawing/2014/main" id="{47868650-B9A3-4B24-83BE-64D39ECF1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تحدي</a:t>
            </a:r>
            <a:endParaRPr lang="en-US" dirty="0"/>
          </a:p>
        </p:txBody>
      </p:sp>
      <p:pic>
        <p:nvPicPr>
          <p:cNvPr id="2" name="1min_final">
            <a:hlinkClick r:id="" action="ppaction://media"/>
            <a:extLst>
              <a:ext uri="{FF2B5EF4-FFF2-40B4-BE49-F238E27FC236}">
                <a16:creationId xmlns:a16="http://schemas.microsoft.com/office/drawing/2014/main" id="{77CF357B-BD18-45C9-90FC-527639C69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410" y="694623"/>
            <a:ext cx="1816537" cy="64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2173856" y="2879296"/>
            <a:ext cx="7844289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AE" sz="6600" dirty="0">
                <a:solidFill>
                  <a:schemeClr val="bg1"/>
                </a:solidFill>
              </a:rPr>
              <a:t>كلمة قبل </a:t>
            </a:r>
            <a:r>
              <a:rPr lang="ar-SA" sz="6600" dirty="0">
                <a:solidFill>
                  <a:schemeClr val="bg1"/>
                </a:solidFill>
              </a:rPr>
              <a:t>أ</a:t>
            </a:r>
            <a:r>
              <a:rPr lang="ar-AE" sz="6600" dirty="0">
                <a:solidFill>
                  <a:schemeClr val="bg1"/>
                </a:solidFill>
              </a:rPr>
              <a:t>ن</a:t>
            </a:r>
            <a:r>
              <a:rPr lang="ar-SA" sz="6600" dirty="0">
                <a:solidFill>
                  <a:schemeClr val="bg1"/>
                </a:solidFill>
              </a:rPr>
              <a:t> </a:t>
            </a:r>
            <a:r>
              <a:rPr lang="ar-AE" sz="6600" dirty="0">
                <a:solidFill>
                  <a:schemeClr val="bg1"/>
                </a:solidFill>
              </a:rPr>
              <a:t>ن</a:t>
            </a:r>
            <a:r>
              <a:rPr lang="ar-SA" sz="6600" dirty="0">
                <a:solidFill>
                  <a:schemeClr val="bg1"/>
                </a:solidFill>
              </a:rPr>
              <a:t>ُ</a:t>
            </a:r>
            <a:r>
              <a:rPr lang="ar-AE" sz="6600" dirty="0">
                <a:solidFill>
                  <a:schemeClr val="bg1"/>
                </a:solidFill>
              </a:rPr>
              <a:t>نهي...</a:t>
            </a:r>
            <a:endParaRPr lang="he-IL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يجب أن نحضّر للحصّة؟ 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574" y="2710851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532" y="3322198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31" y="2710851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15000"/>
              </a:lnSpc>
            </a:pPr>
            <a:r>
              <a:rPr lang="ar-SA" dirty="0">
                <a:latin typeface="Alef"/>
                <a:ea typeface="Alef"/>
                <a:sym typeface="Alef"/>
              </a:rPr>
              <a:t>قبل أن نبدأ، نستنشق الهواء</a:t>
            </a:r>
            <a:endParaRPr lang="he-IL" dirty="0">
              <a:latin typeface="Alef"/>
              <a:ea typeface="Alef"/>
              <a:sym typeface="Alef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871" y="1825625"/>
            <a:ext cx="5401027" cy="10828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ar-SA" dirty="0"/>
              <a:t>دقق النظر, وامعن في الكلمات الاتية:</a:t>
            </a: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288E4814-6717-4212-8311-6CACCB254F83}"/>
              </a:ext>
            </a:extLst>
          </p:cNvPr>
          <p:cNvSpPr txBox="1">
            <a:spLocks/>
          </p:cNvSpPr>
          <p:nvPr/>
        </p:nvSpPr>
        <p:spPr>
          <a:xfrm>
            <a:off x="10432973" y="3200897"/>
            <a:ext cx="1090900" cy="7486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ts val="40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SA" sz="3200" b="1" dirty="0"/>
              <a:t>توت</a:t>
            </a:r>
            <a:endParaRPr lang="he-IL" sz="3200" b="1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C41D36C-7F48-4C4D-9233-1B3104185ABE}"/>
              </a:ext>
            </a:extLst>
          </p:cNvPr>
          <p:cNvSpPr txBox="1">
            <a:spLocks/>
          </p:cNvSpPr>
          <p:nvPr/>
        </p:nvSpPr>
        <p:spPr>
          <a:xfrm>
            <a:off x="10596684" y="5247950"/>
            <a:ext cx="1090900" cy="7486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ts val="40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SA" sz="3200" b="1" dirty="0"/>
              <a:t>باب</a:t>
            </a:r>
            <a:endParaRPr lang="he-IL" sz="3200" b="1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92408A89-66DE-4A9A-9C10-52DC6431FF8A}"/>
              </a:ext>
            </a:extLst>
          </p:cNvPr>
          <p:cNvSpPr txBox="1">
            <a:spLocks/>
          </p:cNvSpPr>
          <p:nvPr/>
        </p:nvSpPr>
        <p:spPr>
          <a:xfrm>
            <a:off x="6712563" y="5059076"/>
            <a:ext cx="1090900" cy="7486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ts val="40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SA" sz="3200" b="1" dirty="0" err="1"/>
              <a:t>جاج</a:t>
            </a:r>
            <a:endParaRPr lang="he-IL" sz="3200" b="1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BA9C2F2-EBD2-447E-AB4A-968CD6ECA629}"/>
              </a:ext>
            </a:extLst>
          </p:cNvPr>
          <p:cNvSpPr txBox="1">
            <a:spLocks/>
          </p:cNvSpPr>
          <p:nvPr/>
        </p:nvSpPr>
        <p:spPr>
          <a:xfrm>
            <a:off x="6798276" y="3228954"/>
            <a:ext cx="1090900" cy="7486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ts val="40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SA" sz="3200" b="1" dirty="0"/>
              <a:t>خوخ</a:t>
            </a:r>
            <a:endParaRPr lang="he-IL" sz="3200" b="1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C6F5E42A-484A-417B-B085-A7A328EC8015}"/>
              </a:ext>
            </a:extLst>
          </p:cNvPr>
          <p:cNvSpPr txBox="1">
            <a:spLocks/>
          </p:cNvSpPr>
          <p:nvPr/>
        </p:nvSpPr>
        <p:spPr>
          <a:xfrm>
            <a:off x="2810908" y="3054674"/>
            <a:ext cx="1090900" cy="7486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ts val="40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SA" sz="3200" b="1" dirty="0"/>
              <a:t>قلق</a:t>
            </a:r>
            <a:endParaRPr lang="he-IL" sz="3200" b="1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7A87DFEA-FD1A-474B-A445-FF4D06EB343B}"/>
              </a:ext>
            </a:extLst>
          </p:cNvPr>
          <p:cNvSpPr txBox="1">
            <a:spLocks/>
          </p:cNvSpPr>
          <p:nvPr/>
        </p:nvSpPr>
        <p:spPr>
          <a:xfrm>
            <a:off x="2810908" y="4781549"/>
            <a:ext cx="1090900" cy="7486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r" defTabSz="914400" rtl="1" eaLnBrk="1" latinLnBrk="0" hangingPunct="1">
              <a:lnSpc>
                <a:spcPts val="406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dk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ts val="406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SA" sz="3200" b="1" dirty="0"/>
              <a:t>سوس</a:t>
            </a:r>
            <a:endParaRPr lang="he-IL" sz="3200" b="1" dirty="0"/>
          </a:p>
        </p:txBody>
      </p:sp>
      <p:pic>
        <p:nvPicPr>
          <p:cNvPr id="2" name="1min_final">
            <a:hlinkClick r:id="" action="ppaction://media"/>
            <a:extLst>
              <a:ext uri="{FF2B5EF4-FFF2-40B4-BE49-F238E27FC236}">
                <a16:creationId xmlns:a16="http://schemas.microsoft.com/office/drawing/2014/main" id="{3C072FC5-98C0-4261-B678-4CB96535F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5550" y="557213"/>
            <a:ext cx="2160524" cy="7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نبدأ بمتعة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064" y="1928813"/>
            <a:ext cx="10458200" cy="2899861"/>
          </a:xfrm>
        </p:spPr>
        <p:txBody>
          <a:bodyPr/>
          <a:lstStyle/>
          <a:p>
            <a:pPr lvl="0" algn="r">
              <a:spcBef>
                <a:spcPts val="0"/>
              </a:spcBef>
            </a:pPr>
            <a:r>
              <a:rPr lang="ar-SA" sz="4000" b="1" dirty="0"/>
              <a:t>استمر أيضا في التدقيق والتمعن اقرأها من اليسار الى اليمين</a:t>
            </a:r>
          </a:p>
          <a:p>
            <a:pPr lvl="0" algn="r">
              <a:spcBef>
                <a:spcPts val="0"/>
              </a:spcBef>
            </a:pPr>
            <a:endParaRPr lang="ar-SA" sz="4000" b="1" dirty="0"/>
          </a:p>
          <a:p>
            <a:pPr lvl="0" algn="ctr">
              <a:spcBef>
                <a:spcPts val="0"/>
              </a:spcBef>
            </a:pPr>
            <a:endParaRPr lang="ar-SA" dirty="0"/>
          </a:p>
          <a:p>
            <a:pPr lvl="0" algn="ctr">
              <a:spcBef>
                <a:spcPts val="0"/>
              </a:spcBef>
            </a:pPr>
            <a:r>
              <a:rPr lang="ar-SA" sz="8800" b="1" dirty="0">
                <a:solidFill>
                  <a:srgbClr val="FF0000"/>
                </a:solidFill>
              </a:rPr>
              <a:t>ك</a:t>
            </a:r>
            <a:r>
              <a:rPr lang="ar-SA" sz="8800" b="1" dirty="0">
                <a:solidFill>
                  <a:schemeClr val="accent1"/>
                </a:solidFill>
              </a:rPr>
              <a:t>ل</a:t>
            </a:r>
            <a:r>
              <a:rPr lang="ar-SA" sz="8800" b="1" dirty="0"/>
              <a:t> </a:t>
            </a:r>
            <a:r>
              <a:rPr lang="ar-SA" sz="8800" b="1" dirty="0">
                <a:solidFill>
                  <a:srgbClr val="00B050"/>
                </a:solidFill>
              </a:rPr>
              <a:t>ف</a:t>
            </a:r>
            <a:r>
              <a:rPr lang="ar-SA" sz="8800" b="1" dirty="0">
                <a:solidFill>
                  <a:srgbClr val="FFFF00"/>
                </a:solidFill>
              </a:rPr>
              <a:t>ي</a:t>
            </a:r>
            <a:r>
              <a:rPr lang="ar-SA" sz="8800" b="1" dirty="0"/>
              <a:t> </a:t>
            </a:r>
            <a:r>
              <a:rPr lang="ar-SA" sz="8800" b="1" dirty="0">
                <a:solidFill>
                  <a:srgbClr val="002060"/>
                </a:solidFill>
              </a:rPr>
              <a:t>ف</a:t>
            </a:r>
            <a:r>
              <a:rPr lang="ar-SA" sz="8800" b="1" dirty="0">
                <a:solidFill>
                  <a:schemeClr val="accent6"/>
                </a:solidFill>
              </a:rPr>
              <a:t>ل</a:t>
            </a:r>
            <a:r>
              <a:rPr lang="ar-SA" sz="8800" b="1" dirty="0">
                <a:solidFill>
                  <a:srgbClr val="C00000"/>
                </a:solidFill>
              </a:rPr>
              <a:t>ك</a:t>
            </a:r>
            <a:endParaRPr lang="he-IL" sz="8800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1min_final">
            <a:hlinkClick r:id="" action="ppaction://media"/>
            <a:extLst>
              <a:ext uri="{FF2B5EF4-FFF2-40B4-BE49-F238E27FC236}">
                <a16:creationId xmlns:a16="http://schemas.microsoft.com/office/drawing/2014/main" id="{6CEC5A6F-0B3B-45BF-BB71-FD00CC8724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064" y="724262"/>
            <a:ext cx="201869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نبدأ بمتعة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896" y="1928812"/>
            <a:ext cx="11245516" cy="4266061"/>
          </a:xfrm>
        </p:spPr>
        <p:txBody>
          <a:bodyPr>
            <a:normAutofit/>
          </a:bodyPr>
          <a:lstStyle/>
          <a:p>
            <a:pPr lvl="0" algn="r">
              <a:spcBef>
                <a:spcPts val="0"/>
              </a:spcBef>
            </a:pPr>
            <a:r>
              <a:rPr lang="ar-SA" sz="4000" b="1" dirty="0"/>
              <a:t>استمر أيضا في التدقيق والتمعن اقرأها من اليسار الى اليمين</a:t>
            </a:r>
          </a:p>
          <a:p>
            <a:pPr lvl="0" algn="ctr">
              <a:spcBef>
                <a:spcPts val="0"/>
              </a:spcBef>
            </a:pPr>
            <a:endParaRPr lang="ar-SA" dirty="0"/>
          </a:p>
          <a:p>
            <a:pPr lvl="0">
              <a:spcBef>
                <a:spcPts val="0"/>
              </a:spcBef>
            </a:pPr>
            <a:r>
              <a:rPr lang="ar-SA" sz="6000" b="1" dirty="0">
                <a:solidFill>
                  <a:srgbClr val="FF0000"/>
                </a:solidFill>
              </a:rPr>
              <a:t>مودته تدوم لكل هول </a:t>
            </a:r>
          </a:p>
          <a:p>
            <a:pPr lvl="0" algn="l">
              <a:spcBef>
                <a:spcPts val="0"/>
              </a:spcBef>
            </a:pPr>
            <a:r>
              <a:rPr lang="ar-SA" sz="6000" b="1" dirty="0">
                <a:solidFill>
                  <a:srgbClr val="FF0000"/>
                </a:solidFill>
              </a:rPr>
              <a:t>هل كل مودته تدوم</a:t>
            </a:r>
            <a:endParaRPr lang="he-IL" sz="6000" b="1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" name="2min_final">
            <a:hlinkClick r:id="" action="ppaction://media"/>
            <a:extLst>
              <a:ext uri="{FF2B5EF4-FFF2-40B4-BE49-F238E27FC236}">
                <a16:creationId xmlns:a16="http://schemas.microsoft.com/office/drawing/2014/main" id="{213BB79F-ADC5-4F78-AE77-321FAD9332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209" y="548912"/>
            <a:ext cx="2265253" cy="8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نبدأ بمتعة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896" y="1928812"/>
            <a:ext cx="11245516" cy="4266061"/>
          </a:xfrm>
        </p:spPr>
        <p:txBody>
          <a:bodyPr>
            <a:normAutofit/>
          </a:bodyPr>
          <a:lstStyle/>
          <a:p>
            <a:pPr lvl="0" algn="r">
              <a:spcBef>
                <a:spcPts val="0"/>
              </a:spcBef>
            </a:pPr>
            <a:r>
              <a:rPr lang="ar-SA" sz="4000" b="1" dirty="0"/>
              <a:t>استمر أيضا في التدقيق والتمعن اقرأها من اليسار الى اليمين</a:t>
            </a:r>
          </a:p>
          <a:p>
            <a:pPr lvl="0" algn="r">
              <a:spcBef>
                <a:spcPts val="0"/>
              </a:spcBef>
            </a:pPr>
            <a:r>
              <a:rPr lang="ar-SA" sz="4000" b="1" dirty="0"/>
              <a:t>هل يحدث في اللغة العربية فقط</a:t>
            </a:r>
          </a:p>
          <a:p>
            <a:pPr lvl="0" algn="r">
              <a:spcBef>
                <a:spcPts val="0"/>
              </a:spcBef>
            </a:pPr>
            <a:endParaRPr lang="ar-SA" sz="4000" b="1" dirty="0"/>
          </a:p>
          <a:p>
            <a:pPr lvl="0" algn="ctr">
              <a:spcBef>
                <a:spcPts val="0"/>
              </a:spcBef>
            </a:pPr>
            <a:r>
              <a:rPr lang="ar-SA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12321 , 3553  ,929 </a:t>
            </a:r>
            <a:endParaRPr lang="ar-SA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نبدأ بمتعة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896" y="1928812"/>
            <a:ext cx="11245516" cy="4266061"/>
          </a:xfrm>
        </p:spPr>
        <p:txBody>
          <a:bodyPr>
            <a:normAutofit/>
          </a:bodyPr>
          <a:lstStyle/>
          <a:p>
            <a:pPr lvl="0" algn="r">
              <a:spcBef>
                <a:spcPts val="0"/>
              </a:spcBef>
            </a:pPr>
            <a:r>
              <a:rPr lang="ar-SA" dirty="0"/>
              <a:t>استمر أيضا في التدقيق والتمعن اقرأها من اليسار الى اليمين</a:t>
            </a:r>
          </a:p>
          <a:p>
            <a:pPr lvl="0" algn="r">
              <a:spcBef>
                <a:spcPts val="0"/>
              </a:spcBef>
            </a:pPr>
            <a:r>
              <a:rPr lang="ar-SA" dirty="0"/>
              <a:t>هل يحدث في اللغة العربية فقط</a:t>
            </a:r>
          </a:p>
          <a:p>
            <a:pPr lvl="0" algn="r">
              <a:spcBef>
                <a:spcPts val="0"/>
              </a:spcBef>
            </a:pPr>
            <a:endParaRPr lang="ar-SA" dirty="0"/>
          </a:p>
          <a:p>
            <a:pPr lvl="0" algn="ctr">
              <a:spcBef>
                <a:spcPts val="0"/>
              </a:spcBef>
            </a:pPr>
            <a:r>
              <a:rPr lang="he-IL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לבלבל</a:t>
            </a:r>
            <a:r>
              <a:rPr lang="ar-S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</a:t>
            </a:r>
            <a:r>
              <a:rPr lang="he-IL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בלב</a:t>
            </a:r>
            <a:r>
              <a:rPr lang="ar-S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</a:t>
            </a:r>
            <a:r>
              <a:rPr lang="he-IL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000" b="1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MADAM</a:t>
            </a:r>
            <a:r>
              <a:rPr lang="ar-SA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</a:p>
          <a:p>
            <a:pPr lvl="0" algn="ctr">
              <a:spcBef>
                <a:spcPts val="0"/>
              </a:spcBef>
            </a:pPr>
            <a:endParaRPr lang="ar-SA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lvl="0" algn="ctr">
              <a:spcBef>
                <a:spcPts val="0"/>
              </a:spcBef>
            </a:pPr>
            <a:r>
              <a:rPr lang="he-IL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בחר בלב רחב</a:t>
            </a:r>
            <a:endParaRPr lang="ar-SA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نبدأ بمتعة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896" y="1928812"/>
            <a:ext cx="11245516" cy="4266061"/>
          </a:xfrm>
        </p:spPr>
        <p:txBody>
          <a:bodyPr>
            <a:normAutofit/>
          </a:bodyPr>
          <a:lstStyle/>
          <a:p>
            <a:pPr lvl="0" algn="r">
              <a:spcBef>
                <a:spcPts val="0"/>
              </a:spcBef>
            </a:pPr>
            <a:r>
              <a:rPr lang="ar-SA" sz="4000" b="1" dirty="0"/>
              <a:t>هذه الظاهرة التي من ا</a:t>
            </a:r>
            <a:r>
              <a:rPr lang="ar-JO" sz="4000" b="1" dirty="0"/>
              <a:t>ل</a:t>
            </a:r>
            <a:r>
              <a:rPr lang="ar-SA" sz="4000" b="1" dirty="0"/>
              <a:t>ممكن قراءة الكلمة, الجملة او العدد من اليمين الى اليسار او العكس القراءة من اليسار الى اليمين دون ان تغير قيمتها تسمى </a:t>
            </a:r>
          </a:p>
          <a:p>
            <a:pPr lvl="0" algn="ctr">
              <a:spcBef>
                <a:spcPts val="0"/>
              </a:spcBef>
            </a:pPr>
            <a:r>
              <a:rPr lang="ar-SA" sz="4000" b="1" dirty="0" err="1"/>
              <a:t>بندولي</a:t>
            </a:r>
            <a:r>
              <a:rPr lang="ar-SA" sz="4000" b="1" dirty="0"/>
              <a:t> او اعداد متناظرة او مقلوبة</a:t>
            </a:r>
          </a:p>
          <a:p>
            <a:pPr lvl="0" algn="ctr">
              <a:spcBef>
                <a:spcPts val="0"/>
              </a:spcBef>
            </a:pPr>
            <a:r>
              <a:rPr lang="ar-SA" sz="4000" b="1" dirty="0"/>
              <a:t>نختص الان بالأعداد البندولية </a:t>
            </a:r>
          </a:p>
          <a:p>
            <a:pPr lvl="0" algn="ctr">
              <a:spcBef>
                <a:spcPts val="0"/>
              </a:spcBef>
            </a:pPr>
            <a:r>
              <a:rPr lang="ar-SA" sz="4000" b="1" dirty="0"/>
              <a:t>اكتب اول عشرة اعداد بندولية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2min_final">
            <a:hlinkClick r:id="" action="ppaction://media"/>
            <a:extLst>
              <a:ext uri="{FF2B5EF4-FFF2-40B4-BE49-F238E27FC236}">
                <a16:creationId xmlns:a16="http://schemas.microsoft.com/office/drawing/2014/main" id="{149B5516-5C4F-4BBC-AC68-3F3B577F41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000" y="571447"/>
            <a:ext cx="2260116" cy="8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9EB062-A25C-4149-9FC6-2425B2684B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8B958F-9FCD-4B15-A791-D3BBD234E4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65336-3470-4daf-946b-7619550e553e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DC9EA8-7C96-43B5-87C3-48DB0E4AAC31}">
  <ds:schemaRefs>
    <ds:schemaRef ds:uri="http://schemas.openxmlformats.org/package/2006/metadata/core-properties"/>
    <ds:schemaRef ds:uri="6ad565e7-c57f-415f-adfa-5c7854c55faf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7de65336-3470-4daf-946b-7619550e553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2425</Words>
  <Application>Microsoft Office PowerPoint</Application>
  <PresentationFormat>מסך רחב</PresentationFormat>
  <Paragraphs>288</Paragraphs>
  <Slides>21</Slides>
  <Notes>21</Notes>
  <HiddenSlides>0</HiddenSlides>
  <MMClips>8</MMClips>
  <ScaleCrop>false</ScaleCrop>
  <HeadingPairs>
    <vt:vector size="8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21</vt:i4>
      </vt:variant>
    </vt:vector>
  </HeadingPairs>
  <TitlesOfParts>
    <vt:vector size="29" baseType="lpstr">
      <vt:lpstr>Alef</vt:lpstr>
      <vt:lpstr>Arial</vt:lpstr>
      <vt:lpstr>Calibri</vt:lpstr>
      <vt:lpstr>Sakkal Majalla</vt:lpstr>
      <vt:lpstr>Times New Roman</vt:lpstr>
      <vt:lpstr>Office Theme</vt:lpstr>
      <vt:lpstr>1_Office Theme</vt:lpstr>
      <vt:lpstr>Equation.3</vt:lpstr>
      <vt:lpstr>מצגת של PowerPoint‏</vt:lpstr>
      <vt:lpstr>ماذا سنتعلّم اليوم؟</vt:lpstr>
      <vt:lpstr>ماذا يجب أن نحضّر للحصّة؟ </vt:lpstr>
      <vt:lpstr>قبل أن نبدأ، نستنشق الهواء</vt:lpstr>
      <vt:lpstr>نبدأ بمتعة</vt:lpstr>
      <vt:lpstr>نبدأ بمتعة</vt:lpstr>
      <vt:lpstr>نبدأ بمتعة</vt:lpstr>
      <vt:lpstr>نبدأ بمتعة</vt:lpstr>
      <vt:lpstr>نبدأ بمتعة</vt:lpstr>
      <vt:lpstr>نبدأ بمتعة</vt:lpstr>
      <vt:lpstr>نتمرن</vt:lpstr>
      <vt:lpstr>نتمرن</vt:lpstr>
      <vt:lpstr>نتمرن</vt:lpstr>
      <vt:lpstr>نستمر في التعلم</vt:lpstr>
      <vt:lpstr>نستمر في التعلم</vt:lpstr>
      <vt:lpstr>نستمر في التعلم</vt:lpstr>
      <vt:lpstr>الآن سنتعلّم</vt:lpstr>
      <vt:lpstr>الآن سنتعلّم</vt:lpstr>
      <vt:lpstr>نُنهي ونُجمل</vt:lpstr>
      <vt:lpstr>تحدي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bahaa.misrad@gmail.com</cp:lastModifiedBy>
  <cp:revision>188</cp:revision>
  <dcterms:created xsi:type="dcterms:W3CDTF">2020-03-11T07:11:19Z</dcterms:created>
  <dcterms:modified xsi:type="dcterms:W3CDTF">2021-11-30T09:31:51Z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</Properties>
</file>