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341" r:id="rId2"/>
    <p:sldId id="268" r:id="rId3"/>
    <p:sldId id="269" r:id="rId4"/>
    <p:sldId id="340" r:id="rId5"/>
    <p:sldId id="309" r:id="rId6"/>
    <p:sldId id="288" r:id="rId7"/>
    <p:sldId id="335" r:id="rId8"/>
    <p:sldId id="271" r:id="rId9"/>
    <p:sldId id="310" r:id="rId10"/>
    <p:sldId id="337" r:id="rId11"/>
    <p:sldId id="302" r:id="rId12"/>
    <p:sldId id="313" r:id="rId13"/>
    <p:sldId id="314" r:id="rId14"/>
    <p:sldId id="315" r:id="rId15"/>
    <p:sldId id="312" r:id="rId16"/>
    <p:sldId id="316" r:id="rId17"/>
    <p:sldId id="317" r:id="rId18"/>
    <p:sldId id="318" r:id="rId19"/>
    <p:sldId id="319" r:id="rId20"/>
    <p:sldId id="321" r:id="rId21"/>
    <p:sldId id="320" r:id="rId22"/>
    <p:sldId id="322" r:id="rId23"/>
    <p:sldId id="323" r:id="rId24"/>
    <p:sldId id="325" r:id="rId25"/>
    <p:sldId id="333" r:id="rId26"/>
    <p:sldId id="326" r:id="rId27"/>
    <p:sldId id="339" r:id="rId28"/>
    <p:sldId id="328" r:id="rId29"/>
    <p:sldId id="329" r:id="rId30"/>
    <p:sldId id="330" r:id="rId31"/>
    <p:sldId id="331" r:id="rId32"/>
    <p:sldId id="307" r:id="rId33"/>
    <p:sldId id="338" r:id="rId34"/>
    <p:sldId id="298" r:id="rId35"/>
    <p:sldId id="292" r:id="rId36"/>
    <p:sldId id="342" r:id="rId37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4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8080"/>
    <a:srgbClr val="4285E3"/>
    <a:srgbClr val="EBEBEB"/>
    <a:srgbClr val="FFFFFF"/>
    <a:srgbClr val="F2F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26" autoAdjust="0"/>
    <p:restoredTop sz="94444" autoAdjust="0"/>
  </p:normalViewPr>
  <p:slideViewPr>
    <p:cSldViewPr snapToGrid="0" snapToObjects="1" showGuides="1">
      <p:cViewPr varScale="1">
        <p:scale>
          <a:sx n="62" d="100"/>
          <a:sy n="62" d="100"/>
        </p:scale>
        <p:origin x="836" y="40"/>
      </p:cViewPr>
      <p:guideLst>
        <p:guide orient="horz" pos="2024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99" d="100"/>
          <a:sy n="99" d="100"/>
        </p:scale>
        <p:origin x="3064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0428-3D81-B14A-B943-4C2208D448E3}" type="datetimeFigureOut">
              <a:rPr lang="x-none" smtClean="0"/>
              <a:pPr/>
              <a:t>כ"ו/כסלו/תשפ"ב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965BA-DA3B-EB42-8F73-FDBE27A0A657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75692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اكتبوا</a:t>
            </a:r>
            <a:r>
              <a:rPr lang="ar-SA" baseline="0" dirty="0"/>
              <a:t> النصّ الملائم وكذلك المعدّات المطلوبة. </a:t>
            </a:r>
            <a:endParaRPr lang="he-IL" dirty="0"/>
          </a:p>
          <a:p>
            <a:pPr algn="r" rtl="1"/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360734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0" dirty="0"/>
              <a:t>1</a:t>
            </a:r>
            <a:r>
              <a:rPr lang="he-IL" b="0" baseline="0" dirty="0"/>
              <a:t> דקה</a:t>
            </a:r>
            <a:endParaRPr lang="he-IL" b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392777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פתרון התרגול: </a:t>
            </a:r>
            <a:r>
              <a:rPr lang="he-IL" dirty="0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lang="he-IL" b="1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39783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פתרון התרגול: </a:t>
            </a:r>
            <a:r>
              <a:rPr lang="he-IL" dirty="0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lang="he-IL" b="1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3978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פתרון התרגול: </a:t>
            </a:r>
            <a:r>
              <a:rPr lang="he-IL" dirty="0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lang="he-IL" b="1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39783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פתרון התרגול: </a:t>
            </a:r>
            <a:r>
              <a:rPr lang="he-IL" dirty="0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lang="he-IL" b="1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39783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פתרון התרגול: </a:t>
            </a:r>
            <a:r>
              <a:rPr lang="he-IL" dirty="0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lang="he-IL" b="1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39783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פתרון התרגול: </a:t>
            </a:r>
            <a:r>
              <a:rPr lang="he-IL" dirty="0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lang="he-IL" b="1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39783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פתרון התרגול: </a:t>
            </a:r>
            <a:r>
              <a:rPr lang="he-IL" dirty="0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lang="he-IL" b="1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39783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פתרון התרגול: </a:t>
            </a:r>
            <a:r>
              <a:rPr lang="he-IL" dirty="0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lang="he-IL" b="1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39783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פתרון התרגול: </a:t>
            </a:r>
            <a:r>
              <a:rPr lang="he-IL" dirty="0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lang="he-IL" b="1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3978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1200" b="1" dirty="0"/>
              <a:t>משך השקף: 2 דקות</a:t>
            </a:r>
          </a:p>
          <a:p>
            <a:pPr marL="158750" indent="0" algn="r" rtl="1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chemeClr val="tx1"/>
                </a:solidFill>
              </a:rPr>
              <a:t>הציגו את עצמכם ואת מהלך השיעור:</a:t>
            </a:r>
          </a:p>
          <a:p>
            <a:pPr marL="158750" indent="0" algn="r" rtl="1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he-IL" sz="1200" dirty="0">
                <a:solidFill>
                  <a:schemeClr val="tx1"/>
                </a:solidFill>
              </a:rPr>
              <a:t>מוזמנים לפנות בצורה אישית לתלמידים:</a:t>
            </a:r>
            <a:br>
              <a:rPr lang="he-IL" sz="1200" dirty="0"/>
            </a:b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דוגמה לטקסט שייאמר בעל פה: "שלום, שמי___. אני מורה ל____ ממקום בארץ____. מה שלומכם? אני שמח/ה שהצטרפתם אליי", </a:t>
            </a:r>
            <a:r>
              <a:rPr lang="he-IL" sz="1200" dirty="0" err="1">
                <a:solidFill>
                  <a:schemeClr val="accent1">
                    <a:lumMod val="75000"/>
                  </a:schemeClr>
                </a:solidFill>
              </a:rPr>
              <a:t>וכו</a:t>
            </a: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'.</a:t>
            </a:r>
          </a:p>
          <a:p>
            <a:pPr marL="158750" indent="0" algn="r" rtl="1" fontAlgn="base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he-IL" sz="1200" dirty="0">
                <a:solidFill>
                  <a:schemeClr val="tx1"/>
                </a:solidFill>
              </a:rPr>
              <a:t>נושא השיעור ומה מטרתו:</a:t>
            </a:r>
            <a:br>
              <a:rPr lang="he-IL" sz="1200" dirty="0">
                <a:solidFill>
                  <a:schemeClr val="tx1"/>
                </a:solidFill>
              </a:rPr>
            </a:b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דוגמה לטקסט שייאמר בעל פה: "בשיעור הזה נלמד על_________. הצטרפו אליי ויהיה לנו כיף. מוכנים? מתחילים!"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sz="1200" b="1" dirty="0"/>
          </a:p>
          <a:p>
            <a:pPr marL="133350" lvl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נתחיל ב…. </a:t>
            </a: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(שלב פתיח השיעור)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נמשיך בלגלות</a:t>
            </a: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(שלב הלימוד / הקניה - כתבו כאן שאלה מסקרנת שתיתן מענה על מטרת השיעור)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נתנסה ב… </a:t>
            </a: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(שלב התרגול / התנסות)</a:t>
            </a:r>
            <a:r>
              <a:rPr lang="he-IL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נסכם  </a:t>
            </a: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(שלב סיכום השיעור)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143340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פתרון התרגול: </a:t>
            </a:r>
            <a:r>
              <a:rPr lang="he-IL" dirty="0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lang="he-IL" b="1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39783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פתרון התרגול: </a:t>
            </a:r>
            <a:r>
              <a:rPr lang="he-IL" dirty="0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lang="he-IL" b="1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39783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פתרון התרגול: </a:t>
            </a:r>
            <a:r>
              <a:rPr lang="he-IL" dirty="0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lang="he-IL" b="1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39783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פתרון התרגול: </a:t>
            </a:r>
            <a:r>
              <a:rPr lang="he-IL" dirty="0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lang="he-IL" b="1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39783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דרך שיטתית לבדוק כמה שברים ניתן ליצור היא להציב את הספרה</a:t>
            </a:r>
            <a:r>
              <a:rPr lang="he-IL" b="1" baseline="0" dirty="0"/>
              <a:t> 1 במונה ונקבל 3 שברים עם המונה 1 </a:t>
            </a:r>
            <a:r>
              <a:rPr lang="he-IL" b="1" baseline="0" dirty="0" err="1"/>
              <a:t>וכו</a:t>
            </a:r>
            <a:r>
              <a:rPr lang="he-IL" b="1" baseline="0" dirty="0"/>
              <a:t>....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endParaRPr lang="he-IL" b="1" baseline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תרגול: </a:t>
            </a:r>
            <a:r>
              <a:rPr lang="he-IL" dirty="0"/>
              <a:t>לא יותר מ-3 דקות. ניתן לעשות 2-1</a:t>
            </a:r>
            <a:r>
              <a:rPr lang="he-IL" baseline="0" dirty="0"/>
              <a:t> </a:t>
            </a:r>
            <a:r>
              <a:rPr lang="he-IL" dirty="0"/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המלצה לכיתות הנמוכות:</a:t>
            </a:r>
            <a:r>
              <a:rPr lang="he-IL" baseline="0" dirty="0"/>
              <a:t> </a:t>
            </a:r>
            <a:r>
              <a:rPr lang="he-IL" dirty="0"/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דוגמאות:</a:t>
            </a:r>
            <a:br>
              <a:rPr lang="he-IL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</a:t>
            </a:r>
            <a:r>
              <a:rPr lang="he-IL" dirty="0" err="1"/>
              <a:t>תוכנית</a:t>
            </a:r>
            <a:r>
              <a:rPr lang="he-IL" dirty="0"/>
              <a:t>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200610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דרך שיטתית לבדוק כמה שברים ניתן ליצור היא להציב את הספרה</a:t>
            </a:r>
            <a:r>
              <a:rPr lang="he-IL" b="1" baseline="0" dirty="0"/>
              <a:t> 1 במונה ונקבל 3 שברים עם המונה 1 </a:t>
            </a:r>
            <a:r>
              <a:rPr lang="he-IL" b="1" baseline="0" dirty="0" err="1"/>
              <a:t>וכו</a:t>
            </a:r>
            <a:r>
              <a:rPr lang="he-IL" b="1" baseline="0" dirty="0"/>
              <a:t>....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endParaRPr lang="he-IL" b="1" baseline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תרגול: </a:t>
            </a:r>
            <a:r>
              <a:rPr lang="he-IL" dirty="0"/>
              <a:t>לא יותר מ-3 דקות. ניתן לעשות 2-1</a:t>
            </a:r>
            <a:r>
              <a:rPr lang="he-IL" baseline="0" dirty="0"/>
              <a:t> </a:t>
            </a:r>
            <a:r>
              <a:rPr lang="he-IL" dirty="0"/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המלצה לכיתות הנמוכות:</a:t>
            </a:r>
            <a:r>
              <a:rPr lang="he-IL" baseline="0" dirty="0"/>
              <a:t> </a:t>
            </a:r>
            <a:r>
              <a:rPr lang="he-IL" dirty="0"/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דוגמאות:</a:t>
            </a:r>
            <a:br>
              <a:rPr lang="he-IL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</a:t>
            </a:r>
            <a:r>
              <a:rPr lang="he-IL" dirty="0" err="1"/>
              <a:t>תוכנית</a:t>
            </a:r>
            <a:r>
              <a:rPr lang="he-IL" dirty="0"/>
              <a:t>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898099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דרך שיטתית לבדוק כמה שברים ניתן ליצור היא להציב את הספרה</a:t>
            </a:r>
            <a:r>
              <a:rPr lang="he-IL" b="1" baseline="0" dirty="0"/>
              <a:t> 1 במונה ונקבל 3 שברים עם המונה 1 </a:t>
            </a:r>
            <a:r>
              <a:rPr lang="he-IL" b="1" baseline="0" dirty="0" err="1"/>
              <a:t>וכו</a:t>
            </a:r>
            <a:r>
              <a:rPr lang="he-IL" b="1" baseline="0" dirty="0"/>
              <a:t>....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endParaRPr lang="he-IL" b="1" baseline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תרגול: </a:t>
            </a:r>
            <a:r>
              <a:rPr lang="he-IL" dirty="0"/>
              <a:t>לא יותר מ-3 דקות. ניתן לעשות 2-1</a:t>
            </a:r>
            <a:r>
              <a:rPr lang="he-IL" baseline="0" dirty="0"/>
              <a:t> </a:t>
            </a:r>
            <a:r>
              <a:rPr lang="he-IL" dirty="0"/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המלצה לכיתות הנמוכות:</a:t>
            </a:r>
            <a:r>
              <a:rPr lang="he-IL" baseline="0" dirty="0"/>
              <a:t> </a:t>
            </a:r>
            <a:r>
              <a:rPr lang="he-IL" dirty="0"/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דוגמאות:</a:t>
            </a:r>
            <a:br>
              <a:rPr lang="he-IL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</a:t>
            </a:r>
            <a:r>
              <a:rPr lang="he-IL" dirty="0" err="1"/>
              <a:t>תוכנית</a:t>
            </a:r>
            <a:r>
              <a:rPr lang="he-IL" dirty="0"/>
              <a:t>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200610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דרך שיטתית לבדוק כמה שברים ניתן ליצור היא להציב את הספרה</a:t>
            </a:r>
            <a:r>
              <a:rPr lang="he-IL" b="1" baseline="0" dirty="0"/>
              <a:t> 1 במונה ונקבל 3 שברים עם המונה 1 </a:t>
            </a:r>
            <a:r>
              <a:rPr lang="he-IL" b="1" baseline="0" dirty="0" err="1"/>
              <a:t>וכו</a:t>
            </a:r>
            <a:r>
              <a:rPr lang="he-IL" b="1" baseline="0" dirty="0"/>
              <a:t>....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endParaRPr lang="he-IL" b="1" baseline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תרגול: </a:t>
            </a:r>
            <a:r>
              <a:rPr lang="he-IL" dirty="0"/>
              <a:t>לא יותר מ-3 דקות. ניתן לעשות 2-1</a:t>
            </a:r>
            <a:r>
              <a:rPr lang="he-IL" baseline="0" dirty="0"/>
              <a:t> </a:t>
            </a:r>
            <a:r>
              <a:rPr lang="he-IL" dirty="0"/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המלצה לכיתות הנמוכות:</a:t>
            </a:r>
            <a:r>
              <a:rPr lang="he-IL" baseline="0" dirty="0"/>
              <a:t> </a:t>
            </a:r>
            <a:r>
              <a:rPr lang="he-IL" dirty="0"/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דוגמאות:</a:t>
            </a:r>
            <a:br>
              <a:rPr lang="he-IL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</a:t>
            </a:r>
            <a:r>
              <a:rPr lang="he-IL" dirty="0" err="1"/>
              <a:t>תוכנית</a:t>
            </a:r>
            <a:r>
              <a:rPr lang="he-IL" dirty="0"/>
              <a:t>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740955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דרך שיטתית לבדוק כמה שברים ניתן ליצור היא להציב את הספרה</a:t>
            </a:r>
            <a:r>
              <a:rPr lang="he-IL" b="1" baseline="0" dirty="0"/>
              <a:t> 1 במונה ונקבל 3 שברים עם המונה 1 </a:t>
            </a:r>
            <a:r>
              <a:rPr lang="he-IL" b="1" baseline="0" dirty="0" err="1"/>
              <a:t>וכו</a:t>
            </a:r>
            <a:r>
              <a:rPr lang="he-IL" b="1" baseline="0" dirty="0"/>
              <a:t>....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endParaRPr lang="he-IL" b="1" baseline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תרגול: </a:t>
            </a:r>
            <a:r>
              <a:rPr lang="he-IL" dirty="0"/>
              <a:t>לא יותר מ-3 דקות. ניתן לעשות 2-1</a:t>
            </a:r>
            <a:r>
              <a:rPr lang="he-IL" baseline="0" dirty="0"/>
              <a:t> </a:t>
            </a:r>
            <a:r>
              <a:rPr lang="he-IL" dirty="0"/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המלצה לכיתות הנמוכות:</a:t>
            </a:r>
            <a:r>
              <a:rPr lang="he-IL" baseline="0" dirty="0"/>
              <a:t> </a:t>
            </a:r>
            <a:r>
              <a:rPr lang="he-IL" dirty="0"/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דוגמאות:</a:t>
            </a:r>
            <a:br>
              <a:rPr lang="he-IL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</a:t>
            </a:r>
            <a:r>
              <a:rPr lang="he-IL" dirty="0" err="1"/>
              <a:t>תוכנית</a:t>
            </a:r>
            <a:r>
              <a:rPr lang="he-IL" dirty="0"/>
              <a:t>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200610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דרך שיטתית לבדוק כמה שברים ניתן ליצור היא להציב את הספרה</a:t>
            </a:r>
            <a:r>
              <a:rPr lang="he-IL" b="1" baseline="0" dirty="0"/>
              <a:t> 1 במונה ונקבל 3 שברים עם המונה 1 </a:t>
            </a:r>
            <a:r>
              <a:rPr lang="he-IL" b="1" baseline="0" dirty="0" err="1"/>
              <a:t>וכו</a:t>
            </a:r>
            <a:r>
              <a:rPr lang="he-IL" b="1" baseline="0" dirty="0"/>
              <a:t>....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endParaRPr lang="he-IL" b="1" baseline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תרגול: </a:t>
            </a:r>
            <a:r>
              <a:rPr lang="he-IL" dirty="0"/>
              <a:t>לא יותר מ-3 דקות. ניתן לעשות 2-1</a:t>
            </a:r>
            <a:r>
              <a:rPr lang="he-IL" baseline="0" dirty="0"/>
              <a:t> </a:t>
            </a:r>
            <a:r>
              <a:rPr lang="he-IL" dirty="0"/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המלצה לכיתות הנמוכות:</a:t>
            </a:r>
            <a:r>
              <a:rPr lang="he-IL" baseline="0" dirty="0"/>
              <a:t> </a:t>
            </a:r>
            <a:r>
              <a:rPr lang="he-IL" dirty="0"/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דוגמאות:</a:t>
            </a:r>
            <a:br>
              <a:rPr lang="he-IL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</a:t>
            </a:r>
            <a:r>
              <a:rPr lang="he-IL" dirty="0" err="1"/>
              <a:t>תוכנית</a:t>
            </a:r>
            <a:r>
              <a:rPr lang="he-IL" dirty="0"/>
              <a:t>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20061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baseline="0" dirty="0"/>
              <a:t>דף </a:t>
            </a:r>
            <a:r>
              <a:rPr lang="en-US" baseline="0" dirty="0"/>
              <a:t>A4 </a:t>
            </a:r>
            <a:r>
              <a:rPr lang="he-IL" baseline="0" dirty="0"/>
              <a:t> או דפי </a:t>
            </a:r>
            <a:r>
              <a:rPr lang="he-IL" baseline="0" dirty="0" err="1"/>
              <a:t>ממו</a:t>
            </a:r>
            <a:r>
              <a:rPr lang="he-IL" baseline="0" dirty="0"/>
              <a:t> אם יש, מספריים, כלי כתיבה מחק  ומחברת משבצות</a:t>
            </a:r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sz="1200" b="1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sz="1200" b="1" dirty="0"/>
              <a:t>משך השקף: דקה</a:t>
            </a:r>
          </a:p>
          <a:p>
            <a:pPr marL="158750" indent="0" algn="r" rtl="1">
              <a:buNone/>
            </a:pPr>
            <a:endParaRPr lang="he-IL" sz="1200" dirty="0"/>
          </a:p>
          <a:p>
            <a:pPr marL="158750" indent="0" algn="r" rtl="1">
              <a:buNone/>
            </a:pPr>
            <a:r>
              <a:rPr lang="he-IL" sz="1200" dirty="0"/>
              <a:t>בשקף זה ודאו שכולם הצטיידו בעזרים הנדרשים (מומלץ שעזרים אלו יהיו גם אצלכם עבור הדגמה).</a:t>
            </a: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מחקו את המיותר או הוסיפו במידת הצורך (הקפידו על זכויות היוצרים).</a:t>
            </a:r>
          </a:p>
          <a:p>
            <a:pPr marL="158750" indent="0" algn="r" rtl="1">
              <a:buNone/>
            </a:pP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זה הזמן להציג את </a:t>
            </a:r>
            <a:r>
              <a:rPr lang="he-IL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כללי ההתנהגות בשיעור: בקשו מהלומדים לסגור חלונות של יישומים אחרים במחשב, להרחיק אמצעים מסיחים, להתיישב בחדר שקט, להניח כוס מים לידם, ובעיקר להתמקד במפגש.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930027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דרך שיטתית לבדוק כמה שברים ניתן ליצור היא להציב את הספרה</a:t>
            </a:r>
            <a:r>
              <a:rPr lang="he-IL" b="1" baseline="0" dirty="0"/>
              <a:t> 1 במונה ונקבל 3 שברים עם המונה 1 </a:t>
            </a:r>
            <a:r>
              <a:rPr lang="he-IL" b="1" baseline="0" dirty="0" err="1"/>
              <a:t>וכו</a:t>
            </a:r>
            <a:r>
              <a:rPr lang="he-IL" b="1" baseline="0" dirty="0"/>
              <a:t>....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endParaRPr lang="he-IL" b="1" baseline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תרגול: </a:t>
            </a:r>
            <a:r>
              <a:rPr lang="he-IL" dirty="0"/>
              <a:t>לא יותר מ-3 דקות. ניתן לעשות 2-1</a:t>
            </a:r>
            <a:r>
              <a:rPr lang="he-IL" baseline="0" dirty="0"/>
              <a:t> </a:t>
            </a:r>
            <a:r>
              <a:rPr lang="he-IL" dirty="0"/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המלצה לכיתות הנמוכות:</a:t>
            </a:r>
            <a:r>
              <a:rPr lang="he-IL" baseline="0" dirty="0"/>
              <a:t> </a:t>
            </a:r>
            <a:r>
              <a:rPr lang="he-IL" dirty="0"/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דוגמאות:</a:t>
            </a:r>
            <a:br>
              <a:rPr lang="he-IL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</a:t>
            </a:r>
            <a:r>
              <a:rPr lang="he-IL" dirty="0" err="1"/>
              <a:t>תוכנית</a:t>
            </a:r>
            <a:r>
              <a:rPr lang="he-IL" dirty="0"/>
              <a:t>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30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200610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דרך שיטתית לבדוק כמה שברים ניתן ליצור היא להציב את הספרה</a:t>
            </a:r>
            <a:r>
              <a:rPr lang="he-IL" b="1" baseline="0" dirty="0"/>
              <a:t> 1 במונה ונקבל 3 שברים עם המונה 1 </a:t>
            </a:r>
            <a:r>
              <a:rPr lang="he-IL" b="1" baseline="0" dirty="0" err="1"/>
              <a:t>וכו</a:t>
            </a:r>
            <a:r>
              <a:rPr lang="he-IL" b="1" baseline="0" dirty="0"/>
              <a:t>....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endParaRPr lang="he-IL" b="1" baseline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תרגול: </a:t>
            </a:r>
            <a:r>
              <a:rPr lang="he-IL" dirty="0"/>
              <a:t>לא יותר מ-3 דקות. ניתן לעשות 2-1</a:t>
            </a:r>
            <a:r>
              <a:rPr lang="he-IL" baseline="0" dirty="0"/>
              <a:t> </a:t>
            </a:r>
            <a:r>
              <a:rPr lang="he-IL" dirty="0"/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המלצה לכיתות הנמוכות:</a:t>
            </a:r>
            <a:r>
              <a:rPr lang="he-IL" baseline="0" dirty="0"/>
              <a:t> </a:t>
            </a:r>
            <a:r>
              <a:rPr lang="he-IL" dirty="0"/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דוגמאות:</a:t>
            </a:r>
            <a:br>
              <a:rPr lang="he-IL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</a:t>
            </a:r>
            <a:r>
              <a:rPr lang="he-IL" dirty="0" err="1"/>
              <a:t>תוכנית</a:t>
            </a:r>
            <a:r>
              <a:rPr lang="he-IL" dirty="0"/>
              <a:t>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31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200610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פתרון התרגול: </a:t>
            </a:r>
            <a:r>
              <a:rPr lang="he-IL" dirty="0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lang="he-IL" b="1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32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934699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דרך שיטתית לבדוק כמה שברים ניתן ליצור היא להציב את הספרה</a:t>
            </a:r>
            <a:r>
              <a:rPr lang="he-IL" b="1" baseline="0" dirty="0"/>
              <a:t> 1 במונה ונקבל 3 שברים עם המונה 1 </a:t>
            </a:r>
            <a:r>
              <a:rPr lang="he-IL" b="1" baseline="0" dirty="0" err="1"/>
              <a:t>וכו</a:t>
            </a:r>
            <a:r>
              <a:rPr lang="he-IL" b="1" baseline="0" dirty="0"/>
              <a:t>....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endParaRPr lang="he-IL" b="1" baseline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תרגול: </a:t>
            </a:r>
            <a:r>
              <a:rPr lang="he-IL" dirty="0"/>
              <a:t>לא יותר מ-3 דקות. ניתן לעשות 2-1</a:t>
            </a:r>
            <a:r>
              <a:rPr lang="he-IL" baseline="0" dirty="0"/>
              <a:t> </a:t>
            </a:r>
            <a:r>
              <a:rPr lang="he-IL" dirty="0"/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המלצה לכיתות הנמוכות:</a:t>
            </a:r>
            <a:r>
              <a:rPr lang="he-IL" baseline="0" dirty="0"/>
              <a:t> </a:t>
            </a:r>
            <a:r>
              <a:rPr lang="he-IL" dirty="0"/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דוגמאות:</a:t>
            </a:r>
            <a:br>
              <a:rPr lang="he-IL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</a:t>
            </a:r>
            <a:r>
              <a:rPr lang="he-IL" dirty="0" err="1"/>
              <a:t>תוכנית</a:t>
            </a:r>
            <a:r>
              <a:rPr lang="he-IL" dirty="0"/>
              <a:t>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33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732657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b="1" dirty="0"/>
              <a:t>משך השקף: עד 5 דקות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/>
              <a:t>סיכום ויציאה לתרגול. שלב זה יכלול סיכום של התוכן הנלמד תוך מענה על שאלות כמו: מה עשינו פה היום? מה למדנו? מומלץ לשלב אלמנטים חווייתיים כגון משחק מסכם, חידה, טיפ מיוחד להמשך הלמידה ועוד.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34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397470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15 דקות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158750" indent="0" algn="r" rtl="1">
              <a:buNone/>
            </a:pPr>
            <a:r>
              <a:rPr lang="he-IL" dirty="0"/>
              <a:t>בשלב זה הסבירו לתלמידים את התרגול והיפרדו מהם. עם יציאת התלמידים לתרגול הסופי יסתיים שלב הצילום שלכם כמורים.</a:t>
            </a:r>
          </a:p>
          <a:p>
            <a:pPr lvl="0" algn="r" rtl="1"/>
            <a:endParaRPr lang="he-IL" dirty="0"/>
          </a:p>
          <a:p>
            <a:pPr marL="158750" lvl="0" indent="0" algn="r" rtl="1">
              <a:buNone/>
            </a:pPr>
            <a:r>
              <a:rPr lang="he-IL" b="1" dirty="0"/>
              <a:t>דגשים</a:t>
            </a:r>
            <a:r>
              <a:rPr lang="he-IL" dirty="0"/>
              <a:t>:</a:t>
            </a:r>
          </a:p>
          <a:p>
            <a:pPr marL="158750" lvl="0" indent="0" algn="r" rtl="1">
              <a:buNone/>
            </a:pPr>
            <a:r>
              <a:rPr lang="he-IL" dirty="0"/>
              <a:t>*התרגול יכול להתבצע במרחב הביתי תוך שימוש במשאבים מגוונים הנמצאים בבית, כגון כלי כתיבה, </a:t>
            </a:r>
            <a:r>
              <a:rPr lang="he-IL" dirty="0" err="1"/>
              <a:t>טאבלט</a:t>
            </a:r>
            <a:r>
              <a:rPr lang="he-IL" dirty="0"/>
              <a:t> או המחשב האישי. ניתן להשתמש בסביבות אופק וכותר (רק דרך מחשב נייד, אופק וכותר לא עובדים טוב </a:t>
            </a:r>
            <a:r>
              <a:rPr lang="he-IL" dirty="0" err="1"/>
              <a:t>בטאבלט</a:t>
            </a:r>
            <a:r>
              <a:rPr lang="he-IL" dirty="0"/>
              <a:t>/ נייד).</a:t>
            </a:r>
          </a:p>
          <a:p>
            <a:pPr marL="158750" lvl="0" indent="0" algn="r" rtl="1">
              <a:buNone/>
            </a:pPr>
            <a:r>
              <a:rPr lang="he-IL" dirty="0"/>
              <a:t>*הקפידו לתת לתלמידים הנחיות מדויקות לביצוע התרגול ברמת התוכן וברמה הטכנית, וכן</a:t>
            </a:r>
            <a:r>
              <a:rPr lang="he-IL" baseline="0" dirty="0"/>
              <a:t> </a:t>
            </a:r>
            <a:r>
              <a:rPr lang="he-IL" dirty="0"/>
              <a:t>זמנים מדויקים לתרגול. </a:t>
            </a:r>
          </a:p>
          <a:p>
            <a:pPr marL="158750" lvl="0" indent="0" algn="r" rtl="1">
              <a:buNone/>
            </a:pPr>
            <a:r>
              <a:rPr lang="he-IL" dirty="0"/>
              <a:t>*ניתן להטמיע בתוך המצגת צילומי מסך ולהסביר בעל פה מה נדרש מהם לבצע.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35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205839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6525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3 דקות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chemeClr val="dk1"/>
                </a:solidFill>
              </a:rPr>
              <a:t>הצעות: משחק, חידה, הדגמה, סימולציה, דוגמה, טענה, משפט אמת משפט שקר, ועוד.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rgbClr val="FF0000"/>
                </a:solidFill>
              </a:rPr>
              <a:t>דוגמה לחידה:</a:t>
            </a:r>
            <a:br>
              <a:rPr lang="he-IL" dirty="0">
                <a:solidFill>
                  <a:srgbClr val="FF0000"/>
                </a:solidFill>
              </a:rPr>
            </a:br>
            <a:r>
              <a:rPr lang="he-IL" dirty="0">
                <a:solidFill>
                  <a:srgbClr val="FF0000"/>
                </a:solidFill>
              </a:rPr>
              <a:t>תמונה של דמות</a:t>
            </a:r>
            <a:r>
              <a:rPr lang="he-IL" baseline="0" dirty="0">
                <a:solidFill>
                  <a:srgbClr val="FF0000"/>
                </a:solidFill>
              </a:rPr>
              <a:t> או</a:t>
            </a:r>
            <a:r>
              <a:rPr lang="he-IL" dirty="0">
                <a:solidFill>
                  <a:srgbClr val="FF0000"/>
                </a:solidFill>
              </a:rPr>
              <a:t> חפץ הקשורה לנושא. הקשר לנושא יתגלה במהלך השיעור.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>
                <a:solidFill>
                  <a:srgbClr val="FF0000"/>
                </a:solidFill>
              </a:rPr>
              <a:t>מה הקשר בין………….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07650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3 דקות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chemeClr val="dk1"/>
                </a:solidFill>
              </a:rPr>
              <a:t>הצעות: משחק, חידה, הדגמה, סימולציה, דוגמה, טענה, משפט אמת משפט שקר, ועוד.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rgbClr val="FF0000"/>
                </a:solidFill>
              </a:rPr>
              <a:t>דוגמה לחידה:</a:t>
            </a:r>
            <a:br>
              <a:rPr lang="he-IL" dirty="0">
                <a:solidFill>
                  <a:srgbClr val="FF0000"/>
                </a:solidFill>
              </a:rPr>
            </a:br>
            <a:r>
              <a:rPr lang="he-IL" dirty="0">
                <a:solidFill>
                  <a:srgbClr val="FF0000"/>
                </a:solidFill>
              </a:rPr>
              <a:t>תמונה של דמות</a:t>
            </a:r>
            <a:r>
              <a:rPr lang="he-IL" baseline="0" dirty="0">
                <a:solidFill>
                  <a:srgbClr val="FF0000"/>
                </a:solidFill>
              </a:rPr>
              <a:t> או</a:t>
            </a:r>
            <a:r>
              <a:rPr lang="he-IL" dirty="0">
                <a:solidFill>
                  <a:srgbClr val="FF0000"/>
                </a:solidFill>
              </a:rPr>
              <a:t> חפץ הקשורה לנושא. הקשר לנושא יתגלה במהלך השיעור.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>
                <a:solidFill>
                  <a:srgbClr val="FF0000"/>
                </a:solidFill>
              </a:rPr>
              <a:t>מה הקשר בין………….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76133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3 דקות</a:t>
            </a:r>
            <a:endParaRPr lang="en-US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b="1" dirty="0"/>
          </a:p>
          <a:p>
            <a:pPr algn="r"/>
            <a:r>
              <a:rPr lang="he-IL" dirty="0"/>
              <a:t>נתכונן למפגש</a:t>
            </a:r>
          </a:p>
          <a:p>
            <a:pPr algn="r"/>
            <a:r>
              <a:rPr lang="he-IL" dirty="0"/>
              <a:t>קחו דף פוליו</a:t>
            </a:r>
            <a:r>
              <a:rPr lang="he-IL" baseline="0" dirty="0"/>
              <a:t> </a:t>
            </a:r>
            <a:r>
              <a:rPr lang="he-IL" dirty="0"/>
              <a:t>קפלו לשניים</a:t>
            </a:r>
          </a:p>
          <a:p>
            <a:pPr algn="r"/>
            <a:r>
              <a:rPr lang="he-IL" dirty="0"/>
              <a:t>כך עשו ארבע פעמים</a:t>
            </a:r>
          </a:p>
          <a:p>
            <a:pPr algn="r"/>
            <a:r>
              <a:rPr lang="he-IL" dirty="0"/>
              <a:t>קיבלנו דף  המקופל  ל 16 מלבנים</a:t>
            </a:r>
            <a:endParaRPr lang="en-US" dirty="0"/>
          </a:p>
          <a:p>
            <a:pPr algn="r"/>
            <a:r>
              <a:rPr lang="he-IL" baseline="0" dirty="0"/>
              <a:t> </a:t>
            </a:r>
            <a:r>
              <a:rPr lang="he-IL" dirty="0"/>
              <a:t>16</a:t>
            </a:r>
            <a:r>
              <a:rPr lang="en-US" dirty="0"/>
              <a:t> = 2X2X2X2 </a:t>
            </a:r>
          </a:p>
          <a:p>
            <a:pPr algn="r"/>
            <a:r>
              <a:rPr lang="he-IL" dirty="0"/>
              <a:t>גזרו</a:t>
            </a:r>
            <a:r>
              <a:rPr lang="he-IL" baseline="0" dirty="0"/>
              <a:t> את 16 המלבנים</a:t>
            </a:r>
            <a:r>
              <a:rPr lang="en-US" baseline="0" dirty="0"/>
              <a:t> </a:t>
            </a:r>
          </a:p>
          <a:p>
            <a:pPr algn="r"/>
            <a:r>
              <a:rPr lang="he-IL" dirty="0"/>
              <a:t>על</a:t>
            </a:r>
            <a:r>
              <a:rPr lang="he-IL" baseline="0" dirty="0"/>
              <a:t> 4 מהם רשמו את הספרות 1235</a:t>
            </a:r>
            <a:r>
              <a:rPr lang="en-US" baseline="0" dirty="0"/>
              <a:t>  </a:t>
            </a:r>
          </a:p>
          <a:p>
            <a:pPr algn="r"/>
            <a:r>
              <a:rPr lang="he-IL" baseline="0" dirty="0"/>
              <a:t>הדגמה שלי....</a:t>
            </a:r>
            <a:endParaRPr lang="en-US" dirty="0"/>
          </a:p>
          <a:p>
            <a:pPr algn="r"/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רצף מספרי השקפים הבאים</a:t>
            </a:r>
            <a:r>
              <a:rPr lang="he-IL" b="1" baseline="0" dirty="0"/>
              <a:t> 11-15 מכיל בתוכו: הקניית ידע, תרגול ופתרון, תרגול ופתרון נוספים. משך זמן כל הרצף הוא 20 סה"כ.</a:t>
            </a:r>
            <a:endParaRPr lang="he-IL" b="1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הקניה: </a:t>
            </a:r>
            <a:r>
              <a:rPr lang="he-IL" dirty="0"/>
              <a:t>התייחסות למטרת למידה אחת מרכזית וממוקדת. שימוש במגוון ייצוגי תוכן כגון תמונות וסרטונים - </a:t>
            </a:r>
            <a:r>
              <a:rPr lang="he-IL" b="1" u="sng" dirty="0"/>
              <a:t>ניתן לצרף סרטונים מבית היוצר של מטח בלבד</a:t>
            </a:r>
            <a:r>
              <a:rPr lang="he-IL" dirty="0"/>
              <a:t>, צילומי מסך, כתבות, תכנים מספרי הלימוד, טקסט מצומצם </a:t>
            </a:r>
            <a:r>
              <a:rPr lang="he-IL" b="1" u="sng" dirty="0">
                <a:solidFill>
                  <a:srgbClr val="FF0000"/>
                </a:solidFill>
              </a:rPr>
              <a:t>בהתאם לזכויות יוצרים</a:t>
            </a:r>
            <a:r>
              <a:rPr lang="he-IL" dirty="0">
                <a:solidFill>
                  <a:srgbClr val="FF0000"/>
                </a:solidFill>
              </a:rPr>
              <a:t>. </a:t>
            </a:r>
            <a:r>
              <a:rPr lang="he-IL" dirty="0"/>
              <a:t>ניתן לשלב תרגיל או שאלה לדוגמה שאתם פותרים.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97044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3 דקות</a:t>
            </a:r>
            <a:endParaRPr lang="en-US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b="1" dirty="0"/>
          </a:p>
          <a:p>
            <a:pPr algn="r"/>
            <a:r>
              <a:rPr lang="he-IL" dirty="0"/>
              <a:t>נתכונן למפגש</a:t>
            </a:r>
          </a:p>
          <a:p>
            <a:pPr algn="r"/>
            <a:r>
              <a:rPr lang="he-IL" dirty="0"/>
              <a:t>קחו דף פוליו</a:t>
            </a:r>
            <a:r>
              <a:rPr lang="he-IL" baseline="0" dirty="0"/>
              <a:t> </a:t>
            </a:r>
            <a:r>
              <a:rPr lang="he-IL" dirty="0"/>
              <a:t>קפלו לשניים</a:t>
            </a:r>
          </a:p>
          <a:p>
            <a:pPr algn="r"/>
            <a:r>
              <a:rPr lang="he-IL" dirty="0"/>
              <a:t>כך עשו ארבע פעמים</a:t>
            </a:r>
          </a:p>
          <a:p>
            <a:pPr algn="r"/>
            <a:r>
              <a:rPr lang="he-IL" dirty="0"/>
              <a:t>קיבלנו דף  המקופל  ל 16 מלבנים</a:t>
            </a:r>
            <a:endParaRPr lang="en-US" dirty="0"/>
          </a:p>
          <a:p>
            <a:pPr algn="r"/>
            <a:r>
              <a:rPr lang="he-IL" baseline="0" dirty="0"/>
              <a:t> </a:t>
            </a:r>
            <a:r>
              <a:rPr lang="he-IL" dirty="0"/>
              <a:t>16</a:t>
            </a:r>
            <a:r>
              <a:rPr lang="en-US" dirty="0"/>
              <a:t> = 2X2X2X2 </a:t>
            </a:r>
          </a:p>
          <a:p>
            <a:pPr algn="r"/>
            <a:r>
              <a:rPr lang="he-IL" dirty="0"/>
              <a:t>גזרו</a:t>
            </a:r>
            <a:r>
              <a:rPr lang="he-IL" baseline="0" dirty="0"/>
              <a:t> את 16 המלבנים</a:t>
            </a:r>
            <a:r>
              <a:rPr lang="en-US" baseline="0" dirty="0"/>
              <a:t> </a:t>
            </a:r>
          </a:p>
          <a:p>
            <a:pPr algn="r"/>
            <a:r>
              <a:rPr lang="he-IL" dirty="0"/>
              <a:t>על</a:t>
            </a:r>
            <a:r>
              <a:rPr lang="he-IL" baseline="0" dirty="0"/>
              <a:t> 4 מהם רשמו את הספרות 1235</a:t>
            </a:r>
            <a:r>
              <a:rPr lang="en-US" baseline="0" dirty="0"/>
              <a:t>  </a:t>
            </a:r>
          </a:p>
          <a:p>
            <a:pPr algn="r"/>
            <a:r>
              <a:rPr lang="he-IL" baseline="0" dirty="0"/>
              <a:t>הדגמה שלי....</a:t>
            </a:r>
            <a:endParaRPr lang="en-US" dirty="0"/>
          </a:p>
          <a:p>
            <a:pPr algn="r"/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רצף מספרי השקפים הבאים</a:t>
            </a:r>
            <a:r>
              <a:rPr lang="he-IL" b="1" baseline="0" dirty="0"/>
              <a:t> 11-15 מכיל בתוכו: הקניית ידע, תרגול ופתרון, תרגול ופתרון נוספים. משך זמן כל הרצף הוא 20 סה"כ.</a:t>
            </a:r>
            <a:endParaRPr lang="he-IL" b="1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הקניה: </a:t>
            </a:r>
            <a:r>
              <a:rPr lang="he-IL" dirty="0"/>
              <a:t>התייחסות למטרת למידה אחת מרכזית וממוקדת. שימוש במגוון ייצוגי תוכן כגון תמונות וסרטונים - </a:t>
            </a:r>
            <a:r>
              <a:rPr lang="he-IL" b="1" u="sng" dirty="0"/>
              <a:t>ניתן לצרף סרטונים מבית היוצר של מטח בלבד</a:t>
            </a:r>
            <a:r>
              <a:rPr lang="he-IL" dirty="0"/>
              <a:t>, צילומי מסך, כתבות, תכנים מספרי הלימוד, טקסט מצומצם </a:t>
            </a:r>
            <a:r>
              <a:rPr lang="he-IL" b="1" u="sng" dirty="0">
                <a:solidFill>
                  <a:srgbClr val="FF0000"/>
                </a:solidFill>
              </a:rPr>
              <a:t>בהתאם לזכויות יוצרים</a:t>
            </a:r>
            <a:r>
              <a:rPr lang="he-IL" dirty="0">
                <a:solidFill>
                  <a:srgbClr val="FF0000"/>
                </a:solidFill>
              </a:rPr>
              <a:t>. </a:t>
            </a:r>
            <a:r>
              <a:rPr lang="he-IL" dirty="0"/>
              <a:t>ניתן לשלב תרגיל או שאלה לדוגמה שאתם פותרים.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35870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דרך שיטתית לבדוק כמה שברים ניתן ליצור היא להציב את הספרה</a:t>
            </a:r>
            <a:r>
              <a:rPr lang="he-IL" b="1" baseline="0" dirty="0"/>
              <a:t> 1 במונה ונקבל 3 שברים עם המונה 1 </a:t>
            </a:r>
            <a:r>
              <a:rPr lang="he-IL" b="1" baseline="0" dirty="0" err="1"/>
              <a:t>וכו</a:t>
            </a:r>
            <a:r>
              <a:rPr lang="he-IL" b="1" baseline="0" dirty="0"/>
              <a:t>....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endParaRPr lang="he-IL" b="1" baseline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תרגול: </a:t>
            </a:r>
            <a:r>
              <a:rPr lang="he-IL" dirty="0"/>
              <a:t>לא יותר מ-3 דקות. ניתן לעשות 2-1</a:t>
            </a:r>
            <a:r>
              <a:rPr lang="he-IL" baseline="0" dirty="0"/>
              <a:t> </a:t>
            </a:r>
            <a:r>
              <a:rPr lang="he-IL" dirty="0"/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המלצה לכיתות הנמוכות:</a:t>
            </a:r>
            <a:r>
              <a:rPr lang="he-IL" baseline="0" dirty="0"/>
              <a:t> </a:t>
            </a:r>
            <a:r>
              <a:rPr lang="he-IL" dirty="0"/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דוגמאות:</a:t>
            </a:r>
            <a:br>
              <a:rPr lang="he-IL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</a:t>
            </a:r>
            <a:r>
              <a:rPr lang="he-IL" dirty="0" err="1"/>
              <a:t>תוכנית</a:t>
            </a:r>
            <a:r>
              <a:rPr lang="he-IL" dirty="0"/>
              <a:t>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200610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0" dirty="0"/>
              <a:t>2 דקות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94257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NUL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2E4A538-4F3E-F64C-9A27-B17595D3EC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27172820-2592-F844-962E-B7622499629C}"/>
              </a:ext>
            </a:extLst>
          </p:cNvPr>
          <p:cNvSpPr/>
          <p:nvPr userDrawn="1"/>
        </p:nvSpPr>
        <p:spPr>
          <a:xfrm>
            <a:off x="3337577" y="646574"/>
            <a:ext cx="5473303" cy="54733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C06441-95B9-0742-ADAD-6775071AAF2F}"/>
              </a:ext>
            </a:extLst>
          </p:cNvPr>
          <p:cNvSpPr/>
          <p:nvPr userDrawn="1"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926655C-3CE5-C044-BE72-10DD68A23C9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B632D79-E751-0D4D-B6CD-4B8B1AD073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763B464-1237-A348-9193-961771EAE3CA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DC01593-63DE-304C-8644-C1E7B54F6003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F8511632-504F-D34E-99DD-590976B81E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9674" y="1776004"/>
            <a:ext cx="4552652" cy="220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ts val="5000"/>
              </a:lnSpc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</a:t>
            </a:r>
          </a:p>
          <a:p>
            <a:pPr lvl="0"/>
            <a:r>
              <a:rPr lang="he-IL" dirty="0"/>
              <a:t>יתחיל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8D758A6-ADAA-3C4B-BE73-77E62B36AA06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21BCB78-6EA9-EA49-A148-510318E93A2D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35DAE40-5EC9-C549-9045-80058A5F7020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506E076-5D5A-C74C-B372-7A4154F417C5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245E28D-F02E-8440-8D16-26A1C54AA2EE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Placeholder 20">
            <a:extLst>
              <a:ext uri="{FF2B5EF4-FFF2-40B4-BE49-F238E27FC236}">
                <a16:creationId xmlns:a16="http://schemas.microsoft.com/office/drawing/2014/main" id="{F8425CF9-C181-8048-9710-1776C265DF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בשעה 09:00</a:t>
            </a:r>
            <a:endParaRPr lang="x-none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11C2775-6CE2-CB46-B1F6-A1DA25636EF9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99DAA0B-945E-B649-96B6-F1B28A931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7C9FCFD-707E-4746-B11A-AD11D0F6597A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4621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סיכ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0FCD1C-9BFA-FD42-804A-9E5198CD8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39" b="30975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4C86F48E-655F-694F-BDCD-C6E0758A8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סיכום</a:t>
            </a:r>
            <a:endParaRPr lang="x-non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51472D-38D8-CC45-AB7A-D96BB6EFB903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119157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שימה באופ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990948" y="1541766"/>
            <a:ext cx="10256245" cy="4519533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E2EBC84-43F8-574B-B641-E38F11E343AF}"/>
              </a:ext>
            </a:extLst>
          </p:cNvPr>
          <p:cNvGrpSpPr/>
          <p:nvPr userDrawn="1"/>
        </p:nvGrpSpPr>
        <p:grpSpPr>
          <a:xfrm>
            <a:off x="-2381248" y="158428"/>
            <a:ext cx="14545456" cy="6541144"/>
            <a:chOff x="-2455150" y="146499"/>
            <a:chExt cx="14545456" cy="654114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5DB5F7D-0835-C146-BC9D-B30515AA8B6A}"/>
                </a:ext>
              </a:extLst>
            </p:cNvPr>
            <p:cNvSpPr/>
            <p:nvPr userDrawn="1"/>
          </p:nvSpPr>
          <p:spPr>
            <a:xfrm>
              <a:off x="11517522" y="146499"/>
              <a:ext cx="503306" cy="5033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0EA71EF-79A8-3646-BBDE-A1B8320FAE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455150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FFAC583-20CC-AD46-AF43-64CD61DC3D58}"/>
                </a:ext>
              </a:extLst>
            </p:cNvPr>
            <p:cNvGrpSpPr/>
            <p:nvPr userDrawn="1"/>
          </p:nvGrpSpPr>
          <p:grpSpPr>
            <a:xfrm rot="10800000">
              <a:off x="8177063" y="6181317"/>
              <a:ext cx="3913243" cy="506326"/>
              <a:chOff x="358720" y="6187719"/>
              <a:chExt cx="3913243" cy="506326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FFC6B5D-55D1-324B-B8E3-F96F62F3AA1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65046" y="6434480"/>
                <a:ext cx="3406917" cy="12802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8AA9893-4A9A-FB4F-BC48-9141DC495FE4}"/>
                  </a:ext>
                </a:extLst>
              </p:cNvPr>
              <p:cNvSpPr/>
              <p:nvPr userDrawn="1"/>
            </p:nvSpPr>
            <p:spPr>
              <a:xfrm rot="16200000">
                <a:off x="358720" y="6187719"/>
                <a:ext cx="506326" cy="50632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x-none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BBF761E-B3AD-8C4C-B469-DEC8A7F1D9C4}"/>
                  </a:ext>
                </a:extLst>
              </p:cNvPr>
              <p:cNvSpPr/>
              <p:nvPr userDrawn="1"/>
            </p:nvSpPr>
            <p:spPr>
              <a:xfrm>
                <a:off x="781297" y="6357132"/>
                <a:ext cx="167498" cy="16749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x-none" dirty="0"/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0BB7CC1-E08E-854B-AAC6-1DE02C2A331A}"/>
                </a:ext>
              </a:extLst>
            </p:cNvPr>
            <p:cNvSpPr/>
            <p:nvPr userDrawn="1"/>
          </p:nvSpPr>
          <p:spPr>
            <a:xfrm>
              <a:off x="11646396" y="507951"/>
              <a:ext cx="245558" cy="24555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6CED5B-1A65-7F4C-8656-A6983C5E17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793" y="661710"/>
            <a:ext cx="10953750" cy="687492"/>
          </a:xfrm>
        </p:spPr>
        <p:txBody>
          <a:bodyPr>
            <a:noAutofit/>
          </a:bodyPr>
          <a:lstStyle>
            <a:lvl1pPr marL="0" indent="0">
              <a:buNone/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2653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B52AA-B68F-5F48-BD97-85E1AACA79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2026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</a:t>
            </a:r>
            <a:br>
              <a:rPr lang="en-US" dirty="0"/>
            </a:br>
            <a:r>
              <a:rPr lang="he-IL" dirty="0"/>
              <a:t>כותרת 3</a:t>
            </a:r>
            <a:endParaRPr lang="x-non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34C056-24D3-4D4F-B71D-0A6FFF91C4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9183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x-none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80D92DD-D2C5-574D-9D42-6312801F9656}"/>
              </a:ext>
            </a:extLst>
          </p:cNvPr>
          <p:cNvGrpSpPr/>
          <p:nvPr userDrawn="1"/>
        </p:nvGrpSpPr>
        <p:grpSpPr>
          <a:xfrm>
            <a:off x="10820648" y="6288984"/>
            <a:ext cx="10328539" cy="167498"/>
            <a:chOff x="10668248" y="5893696"/>
            <a:chExt cx="10328539" cy="16749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EEDDC44-041B-2548-896F-7D3F244033B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1997" y="5977445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2C7192-3B93-954D-8551-A0AB54EA33AF}"/>
                </a:ext>
              </a:extLst>
            </p:cNvPr>
            <p:cNvSpPr/>
            <p:nvPr userDrawn="1"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FCFFBE-CA3C-4545-A48D-BF28B4BE9510}"/>
              </a:ext>
            </a:extLst>
          </p:cNvPr>
          <p:cNvGrpSpPr/>
          <p:nvPr userDrawn="1"/>
        </p:nvGrpSpPr>
        <p:grpSpPr>
          <a:xfrm>
            <a:off x="358720" y="67014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CCCA527-9EA3-D945-B442-A5A2AE48F03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5CCE9C-95DF-E348-9022-889DF2969112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FC30387-F518-A84F-A9D6-7E7AEC6A166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80D7566E-F057-DA40-B83B-F46A0CA495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2026" y="2208855"/>
            <a:ext cx="3932237" cy="3652195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של תבנית בסיס</a:t>
            </a:r>
            <a:endParaRPr lang="x-none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C0CA59-A86F-8145-9894-676CEF1F61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5847" t="70" b="-72"/>
          <a:stretch/>
        </p:blipFill>
        <p:spPr>
          <a:xfrm>
            <a:off x="11685672" y="0"/>
            <a:ext cx="506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39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 עם טקסט תחת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1016000" y="772487"/>
            <a:ext cx="10256245" cy="4519533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 hasCustomPrompt="1"/>
          </p:nvPr>
        </p:nvSpPr>
        <p:spPr>
          <a:xfrm>
            <a:off x="437568" y="5543538"/>
            <a:ext cx="11418770" cy="96851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2 תחתית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71DC45-F5DE-3647-89D7-00EEC394272E}"/>
              </a:ext>
            </a:extLst>
          </p:cNvPr>
          <p:cNvGrpSpPr/>
          <p:nvPr userDrawn="1"/>
        </p:nvGrpSpPr>
        <p:grpSpPr>
          <a:xfrm>
            <a:off x="865046" y="356936"/>
            <a:ext cx="11022154" cy="506326"/>
            <a:chOff x="865046" y="356936"/>
            <a:chExt cx="11022154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251AD8C-F052-0A4D-8544-F35BEF5411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D9106F-7FCF-814E-B547-22DB88E10AD6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B9B5FED-02E7-474D-B6B7-AF695B5A45B0}"/>
              </a:ext>
            </a:extLst>
          </p:cNvPr>
          <p:cNvSpPr/>
          <p:nvPr userDrawn="1"/>
        </p:nvSpPr>
        <p:spPr>
          <a:xfrm rot="10800000">
            <a:off x="11781523" y="489498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722589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7735FA8-E872-6D4B-B736-9D885CF8FF10}"/>
              </a:ext>
            </a:extLst>
          </p:cNvPr>
          <p:cNvSpPr/>
          <p:nvPr userDrawn="1"/>
        </p:nvSpPr>
        <p:spPr>
          <a:xfrm>
            <a:off x="1076345" y="1757556"/>
            <a:ext cx="10039311" cy="33838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740DB9B-9ABC-1E4F-9E76-DE21BB134995}"/>
              </a:ext>
            </a:extLst>
          </p:cNvPr>
          <p:cNvCxnSpPr>
            <a:cxnSpLocks/>
          </p:cNvCxnSpPr>
          <p:nvPr userDrawn="1"/>
        </p:nvCxnSpPr>
        <p:spPr>
          <a:xfrm>
            <a:off x="865046" y="532257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3AC0021A-4563-F644-839C-3313EE112D9E}"/>
              </a:ext>
            </a:extLst>
          </p:cNvPr>
          <p:cNvSpPr/>
          <p:nvPr userDrawn="1"/>
        </p:nvSpPr>
        <p:spPr>
          <a:xfrm rot="16200000">
            <a:off x="358720" y="285496"/>
            <a:ext cx="506326" cy="5063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84F002-0837-5347-8BEB-C54BD7228FB1}"/>
              </a:ext>
            </a:extLst>
          </p:cNvPr>
          <p:cNvSpPr/>
          <p:nvPr userDrawn="1"/>
        </p:nvSpPr>
        <p:spPr>
          <a:xfrm>
            <a:off x="781297" y="454909"/>
            <a:ext cx="167498" cy="167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37135" y="1657495"/>
            <a:ext cx="8517731" cy="347606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8000"/>
              </a:lnSpc>
              <a:buNone/>
              <a:defRPr sz="7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 יתחיל בשעה 09:00</a:t>
            </a:r>
            <a:endParaRPr lang="x-none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792994" y="5506727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5893CC5-0B99-AA48-8797-A1AE8B9BB25D}"/>
              </a:ext>
            </a:extLst>
          </p:cNvPr>
          <p:cNvSpPr/>
          <p:nvPr userDrawn="1"/>
        </p:nvSpPr>
        <p:spPr>
          <a:xfrm rot="10800000">
            <a:off x="10905576" y="2286221"/>
            <a:ext cx="420158" cy="4201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B79051-D1F8-DB4C-8CE2-B840C1367395}"/>
              </a:ext>
            </a:extLst>
          </p:cNvPr>
          <p:cNvCxnSpPr>
            <a:cxnSpLocks/>
          </p:cNvCxnSpPr>
          <p:nvPr userDrawn="1"/>
        </p:nvCxnSpPr>
        <p:spPr>
          <a:xfrm>
            <a:off x="408495" y="6252973"/>
            <a:ext cx="281547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E418D07-B679-C54B-9CD1-5F261DF50C67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0861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9FF2F-AD99-8940-B3DB-80EE856E32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r">
              <a:defRPr sz="65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1 של תבנית בסיס</a:t>
            </a:r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19D81D-1706-9941-B45F-F0F533FFFF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dirty="0"/>
              <a:t>לחץ להוסיף סגנון טקסט של תבנית בסיס</a:t>
            </a:r>
            <a:endParaRPr lang="x-none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B58097-F302-3649-B2E1-029008F6561C}"/>
              </a:ext>
            </a:extLst>
          </p:cNvPr>
          <p:cNvCxnSpPr>
            <a:cxnSpLocks/>
          </p:cNvCxnSpPr>
          <p:nvPr userDrawn="1"/>
        </p:nvCxnSpPr>
        <p:spPr>
          <a:xfrm>
            <a:off x="-874997" y="6429575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B999AA46-1CB5-874E-9A29-A46F83C4265B}"/>
              </a:ext>
            </a:extLst>
          </p:cNvPr>
          <p:cNvGrpSpPr/>
          <p:nvPr userDrawn="1"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3E848D2-E902-8E48-8E39-E234837A5A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CECEF66-2D66-5B47-8C7C-C84EB3E17317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83E5EA1-0D3D-AF48-B7D6-9CBBB2978A34}"/>
                </a:ext>
              </a:extLst>
            </p:cNvPr>
            <p:cNvSpPr/>
            <p:nvPr userDrawn="1"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C499B5-5ABC-AD4E-8DEE-B3E41AD11667}"/>
              </a:ext>
            </a:extLst>
          </p:cNvPr>
          <p:cNvGrpSpPr/>
          <p:nvPr userDrawn="1"/>
        </p:nvGrpSpPr>
        <p:grpSpPr>
          <a:xfrm>
            <a:off x="7685986" y="6410721"/>
            <a:ext cx="4506014" cy="481337"/>
            <a:chOff x="5231876" y="2677211"/>
            <a:chExt cx="4506014" cy="4813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F7E6D63-6B3C-C547-8E28-4EDC165F5AD7}"/>
                </a:ext>
              </a:extLst>
            </p:cNvPr>
            <p:cNvSpPr/>
            <p:nvPr userDrawn="1"/>
          </p:nvSpPr>
          <p:spPr>
            <a:xfrm>
              <a:off x="5231876" y="2902420"/>
              <a:ext cx="4116884" cy="2561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B5C1F07-896D-A04A-BB42-4C33B5448FED}"/>
                </a:ext>
              </a:extLst>
            </p:cNvPr>
            <p:cNvSpPr/>
            <p:nvPr userDrawn="1"/>
          </p:nvSpPr>
          <p:spPr>
            <a:xfrm>
              <a:off x="5937332" y="2677211"/>
              <a:ext cx="3800558" cy="2252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1226794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721035" y="901758"/>
            <a:ext cx="10586646" cy="5681719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1EE242-3A2B-9B46-87B2-AC191ECB6960}"/>
              </a:ext>
            </a:extLst>
          </p:cNvPr>
          <p:cNvGrpSpPr/>
          <p:nvPr userDrawn="1"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0C7E103-ACCC-DA43-9E9D-6FB906FA4F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4E9F80F-CF67-664D-B4F4-0CA7DCACB628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1FEACB6-175B-044B-8C0D-3451E638ABE1}"/>
                </a:ext>
              </a:extLst>
            </p:cNvPr>
            <p:cNvSpPr/>
            <p:nvPr userDrawn="1"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C3CB68-EE0C-7E46-A86B-DBBE43BD0866}"/>
              </a:ext>
            </a:extLst>
          </p:cNvPr>
          <p:cNvGrpSpPr/>
          <p:nvPr userDrawn="1"/>
        </p:nvGrpSpPr>
        <p:grpSpPr>
          <a:xfrm>
            <a:off x="-8156196" y="6042094"/>
            <a:ext cx="10328539" cy="167498"/>
            <a:chOff x="10668248" y="5893696"/>
            <a:chExt cx="10328539" cy="16749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8185FB-96F6-194C-96FC-5664DB14E1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1997" y="5977445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1E94E79-9670-0743-916C-74F7BDE1C276}"/>
                </a:ext>
              </a:extLst>
            </p:cNvPr>
            <p:cNvSpPr/>
            <p:nvPr userDrawn="1"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EAD82FA-6CD0-454D-9BDB-225121E5526F}"/>
              </a:ext>
            </a:extLst>
          </p:cNvPr>
          <p:cNvSpPr/>
          <p:nvPr userDrawn="1"/>
        </p:nvSpPr>
        <p:spPr>
          <a:xfrm rot="10800000">
            <a:off x="11513458" y="721339"/>
            <a:ext cx="235719" cy="23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4333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ED3F5E7-9570-CB48-AE95-15E23DB4E0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7C3AE3-8A3A-6F4C-BDEA-D0F74E2863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DA0ACC-AD37-394A-BBD5-F3DDF6DC4C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402BFFB-4B13-124B-81F5-2F78B7F80473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3E484577-483E-7242-917A-00D38BA8736E}"/>
              </a:ext>
            </a:extLst>
          </p:cNvPr>
          <p:cNvSpPr/>
          <p:nvPr userDrawn="1"/>
        </p:nvSpPr>
        <p:spPr>
          <a:xfrm rot="16200000">
            <a:off x="7721222" y="1537008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7764D93-0F65-9B4D-B215-60B665F73BD2}"/>
              </a:ext>
            </a:extLst>
          </p:cNvPr>
          <p:cNvCxnSpPr>
            <a:cxnSpLocks/>
          </p:cNvCxnSpPr>
          <p:nvPr userDrawn="1"/>
        </p:nvCxnSpPr>
        <p:spPr>
          <a:xfrm>
            <a:off x="4093266" y="4984979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7DBA308-BCDE-054D-8D29-1334C40E70E5}"/>
              </a:ext>
            </a:extLst>
          </p:cNvPr>
          <p:cNvCxnSpPr>
            <a:cxnSpLocks/>
          </p:cNvCxnSpPr>
          <p:nvPr userDrawn="1"/>
        </p:nvCxnSpPr>
        <p:spPr>
          <a:xfrm>
            <a:off x="4093266" y="2035982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CC1E3B8-6F51-6E4F-A503-AD965CF82D0A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69DA8D3-076A-4742-AC7A-9EB5E69C7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F361B1A-C9AC-6944-8861-226D06E2FC9C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050E382-46BD-EC4A-9255-342AEA607793}"/>
              </a:ext>
            </a:extLst>
          </p:cNvPr>
          <p:cNvSpPr txBox="1"/>
          <p:nvPr userDrawn="1"/>
        </p:nvSpPr>
        <p:spPr>
          <a:xfrm>
            <a:off x="2210656" y="2447258"/>
            <a:ext cx="7770689" cy="1963485"/>
          </a:xfrm>
          <a:prstGeom prst="rect">
            <a:avLst/>
          </a:prstGeom>
          <a:solidFill>
            <a:schemeClr val="accent1"/>
          </a:solidFill>
        </p:spPr>
        <p:txBody>
          <a:bodyPr wrap="square" lIns="251999" tIns="251999" rIns="251999" bIns="251999" rtlCol="0" anchor="ctr">
            <a:spAutoFit/>
          </a:bodyPr>
          <a:lstStyle/>
          <a:p>
            <a:pPr marL="0" algn="ctr" defTabSz="914400" rtl="1" eaLnBrk="1" latinLnBrk="0" hangingPunct="1">
              <a:lnSpc>
                <a:spcPts val="6000"/>
              </a:lnSpc>
            </a:pPr>
            <a:r>
              <a:rPr lang="he-IL" sz="6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תודה שצפיתם בשידור</a:t>
            </a:r>
          </a:p>
          <a:p>
            <a:pPr marL="0" algn="ctr" defTabSz="914400" rtl="1" eaLnBrk="1" latinLnBrk="0" hangingPunct="1">
              <a:lnSpc>
                <a:spcPts val="6000"/>
              </a:lnSpc>
            </a:pPr>
            <a:r>
              <a:rPr lang="he-IL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הופק עבור משרד החינוך ע״י מטח</a:t>
            </a:r>
            <a:endParaRPr lang="x-none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5824BB1-2435-734E-9266-80D63D1B886A}"/>
              </a:ext>
            </a:extLst>
          </p:cNvPr>
          <p:cNvSpPr/>
          <p:nvPr userDrawn="1"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476D12D-01A7-2349-AE0C-06DFFC8E4DB0}"/>
              </a:ext>
            </a:extLst>
          </p:cNvPr>
          <p:cNvSpPr/>
          <p:nvPr userDrawn="1"/>
        </p:nvSpPr>
        <p:spPr>
          <a:xfrm>
            <a:off x="2431342" y="23710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9C6A9FB-5F47-9545-B448-B2E7B3B286C7}"/>
              </a:ext>
            </a:extLst>
          </p:cNvPr>
          <p:cNvSpPr/>
          <p:nvPr userDrawn="1"/>
        </p:nvSpPr>
        <p:spPr>
          <a:xfrm>
            <a:off x="9905144" y="4005877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92D1B0-6B63-F440-9F8D-BFFEC1F100C2}"/>
              </a:ext>
            </a:extLst>
          </p:cNvPr>
          <p:cNvSpPr txBox="1"/>
          <p:nvPr userDrawn="1"/>
        </p:nvSpPr>
        <p:spPr>
          <a:xfrm>
            <a:off x="3870376" y="6424726"/>
            <a:ext cx="44512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shutterstock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/com</a:t>
            </a:r>
            <a:r>
              <a:rPr lang="he-IL" sz="1500" dirty="0">
                <a:solidFill>
                  <a:schemeClr val="bg1"/>
                </a:solidFill>
                <a:latin typeface="Arial" panose="020B0604020202020204" pitchFamily="34" charset="0"/>
                <a:cs typeface="+mn-cs"/>
              </a:rPr>
              <a:t> איורים: </a:t>
            </a:r>
            <a:endParaRPr lang="x-none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939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 userDrawn="1"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 userDrawn="1"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 userDrawn="1"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 userDrawn="1"/>
        </p:nvCxnSpPr>
        <p:spPr>
          <a:xfrm>
            <a:off x="2090531" y="4989650"/>
            <a:ext cx="506564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1A4514E-A493-F241-AC14-15585885E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65199" y="3025258"/>
            <a:ext cx="7816850" cy="1067468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שיעור חשבון לכיתה א</a:t>
            </a:r>
            <a:endParaRPr lang="x-none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81B4E06-64FF-B845-9777-320E6F126B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30833" y="4419771"/>
            <a:ext cx="6411268" cy="649357"/>
          </a:xfrm>
        </p:spPr>
        <p:txBody>
          <a:bodyPr>
            <a:normAutofit/>
          </a:bodyPr>
          <a:lstStyle>
            <a:lvl1pPr marL="0" indent="0" algn="l" rtl="1"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l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נושא השיעור: הרחבת שברים</a:t>
            </a:r>
            <a:endParaRPr lang="x-none" dirty="0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BA5F5BE6-034E-F841-A2F4-1C5B1EEE6E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0833" y="5191285"/>
            <a:ext cx="5099050" cy="56053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עם המורה: דנית כהן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023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AD2F-8484-6F41-A7DB-68F52EBF0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מה נלמד היום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0BC21-AC41-C940-AECD-AA7CACFED78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chemeClr val="accent2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17BF2D-5C56-2347-98A3-34A4F9603254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EEFE9A-A5D8-E143-B1EA-0A48F46D9FB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E9E340-F138-444F-A3A8-C621C8A24CE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763B7A-9108-A148-9406-56F54986D02B}"/>
              </a:ext>
            </a:extLst>
          </p:cNvPr>
          <p:cNvGrpSpPr/>
          <p:nvPr userDrawn="1"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173E8D-1DC7-EA46-A2CF-77F707D4A4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61244C7-240F-A94A-B142-2E9C0513EF6E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914BA5-ACCC-6D44-863F-9400125B18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</p:grpSp>
    </p:spTree>
    <p:extLst>
      <p:ext uri="{BB962C8B-B14F-4D97-AF65-F5344CB8AC3E}">
        <p14:creationId xmlns:p14="http://schemas.microsoft.com/office/powerpoint/2010/main" val="2642282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מה להביא לשיעור?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41679"/>
            <a:ext cx="5157787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741679"/>
            <a:ext cx="5183188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12206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757313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33938" y="1825625"/>
            <a:ext cx="5085862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67938" y="1825625"/>
            <a:ext cx="5085862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503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מצגת מלאה ב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המשך תרגול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2555F-AC29-CF40-A900-4B11F74D3B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עם בולט </a:t>
            </a:r>
            <a:br>
              <a:rPr lang="en-US" dirty="0"/>
            </a:br>
            <a:r>
              <a:rPr lang="he-IL" dirty="0"/>
              <a:t>של תבנית בסיס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758F3-DA41-7043-A36A-300D6DD6B73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עם בולט </a:t>
            </a:r>
            <a:br>
              <a:rPr lang="en-US" dirty="0"/>
            </a:br>
            <a:r>
              <a:rPr lang="he-IL" dirty="0"/>
              <a:t>של תבנית בסיס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43225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פתר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פתרון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65046" y="1825625"/>
            <a:ext cx="5154754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60122" y="1825625"/>
            <a:ext cx="5093677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654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C84C288-45B9-0C4B-BC23-61FEF6C6178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DECF7E4-AA12-DD4F-8FBA-6942B07B66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824D68-292F-0740-864D-187885A3663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CFF00F0-B1E8-5F4E-A07B-F1B92F9D38A6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72B4A16-607D-6547-9FD5-D3C9EE1A52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67E3700-96F7-8449-BFE9-3638DA8376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61" b="71253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0A8A744E-77D6-CD40-B413-54A26D5A18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05C46E-F358-4B4C-A5AF-C1EE892CDA45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67496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5754" y="1825625"/>
            <a:ext cx="5078046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575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8C25B-25BC-3D44-BF1A-D4FCCE68B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r" rtl="1">
              <a:spcBef>
                <a:spcPts val="800"/>
              </a:spcBef>
              <a:spcAft>
                <a:spcPts val="0"/>
              </a:spcAft>
            </a:pPr>
            <a:r>
              <a:rPr lang="he-IL" sz="4400" b="1">
                <a:solidFill>
                  <a:schemeClr val="dk1"/>
                </a:solidFill>
                <a:latin typeface="Alef"/>
                <a:ea typeface="Alef"/>
                <a:sym typeface="Alef"/>
              </a:rPr>
              <a:t>לפניכם מהלך השיעור הכולל (45 דקות סה"כ):</a:t>
            </a:r>
            <a:endParaRPr lang="he-IL" sz="4000" b="1" dirty="0">
              <a:solidFill>
                <a:schemeClr val="dk1"/>
              </a:solidFill>
              <a:latin typeface="Alef"/>
              <a:ea typeface="Alef"/>
              <a:sym typeface="Alef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4985F-A51E-924E-9310-276896888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הצגת נושא השיעור ומה נעשה היום (דקה)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פעילות פתיחה (עד 2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חיבור לידע קודם (עד 2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שלב הלמידה (עד 20 דק')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הקניה 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תרגול 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פתרון התרגול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ניתן לחזור על הרצף פעם- פעמיים במסגרת ה- 20 דק'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סיכום וסוף צילום (עד 5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משימה עצמאית בנושא השיעור (15 דק')</a:t>
            </a:r>
          </a:p>
        </p:txBody>
      </p:sp>
    </p:spTree>
    <p:extLst>
      <p:ext uri="{BB962C8B-B14F-4D97-AF65-F5344CB8AC3E}">
        <p14:creationId xmlns:p14="http://schemas.microsoft.com/office/powerpoint/2010/main" val="3140060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50" r:id="rId2"/>
    <p:sldLayoutId id="2147483653" r:id="rId3"/>
    <p:sldLayoutId id="2147483666" r:id="rId4"/>
    <p:sldLayoutId id="2147483652" r:id="rId5"/>
    <p:sldLayoutId id="2147483667" r:id="rId6"/>
    <p:sldLayoutId id="2147483669" r:id="rId7"/>
    <p:sldLayoutId id="2147483670" r:id="rId8"/>
    <p:sldLayoutId id="2147483671" r:id="rId9"/>
    <p:sldLayoutId id="2147483668" r:id="rId10"/>
    <p:sldLayoutId id="2147483665" r:id="rId11"/>
    <p:sldLayoutId id="2147483657" r:id="rId12"/>
    <p:sldLayoutId id="2147483664" r:id="rId13"/>
    <p:sldLayoutId id="2147483661" r:id="rId14"/>
    <p:sldLayoutId id="2147483649" r:id="rId15"/>
    <p:sldLayoutId id="2147483663" r:id="rId16"/>
    <p:sldLayoutId id="2147483673" r:id="rId17"/>
    <p:sldLayoutId id="2147483676" r:id="rId18"/>
  </p:sldLayoutIdLst>
  <p:txStyles>
    <p:titleStyle>
      <a:lvl1pPr algn="r" defTabSz="914400" rtl="1" eaLnBrk="1" latinLnBrk="0" hangingPunct="1">
        <a:lnSpc>
          <a:spcPct val="90000"/>
        </a:lnSpc>
        <a:spcBef>
          <a:spcPts val="800"/>
        </a:spcBef>
        <a:spcAft>
          <a:spcPts val="0"/>
        </a:spcAft>
        <a:buNone/>
        <a:defRPr sz="4400" b="0" i="0" kern="120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1pPr>
    </p:titleStyle>
    <p:bodyStyle>
      <a:lvl1pPr marL="0" indent="0" algn="r" defTabSz="914400" rtl="1" eaLnBrk="1" latinLnBrk="0" hangingPunct="1">
        <a:lnSpc>
          <a:spcPct val="90000"/>
        </a:lnSpc>
        <a:spcBef>
          <a:spcPts val="800"/>
        </a:spcBef>
        <a:spcAft>
          <a:spcPts val="0"/>
        </a:spcAft>
        <a:buFont typeface="+mj-lt"/>
        <a:buNone/>
        <a:defRPr sz="2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800100" indent="-342900" algn="r" defTabSz="914400" rtl="1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083" userDrawn="1">
          <p15:clr>
            <a:srgbClr val="F26B43"/>
          </p15:clr>
        </p15:guide>
        <p15:guide id="2" orient="horz" pos="75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png"/><Relationship Id="rId18" Type="http://schemas.openxmlformats.org/officeDocument/2006/relationships/image" Target="../media/image37.png"/><Relationship Id="rId26" Type="http://schemas.openxmlformats.org/officeDocument/2006/relationships/image" Target="../media/image48.png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41.png"/><Relationship Id="rId17" Type="http://schemas.openxmlformats.org/officeDocument/2006/relationships/image" Target="../media/image36.png"/><Relationship Id="rId25" Type="http://schemas.openxmlformats.org/officeDocument/2006/relationships/image" Target="../media/image54.png"/><Relationship Id="rId2" Type="http://schemas.openxmlformats.org/officeDocument/2006/relationships/video" Target="../media/media3.mp4"/><Relationship Id="rId16" Type="http://schemas.openxmlformats.org/officeDocument/2006/relationships/image" Target="../media/image35.png"/><Relationship Id="rId20" Type="http://schemas.openxmlformats.org/officeDocument/2006/relationships/image" Target="../media/image46.png"/><Relationship Id="rId29" Type="http://schemas.openxmlformats.org/officeDocument/2006/relationships/image" Target="../media/image52.png"/><Relationship Id="rId1" Type="http://schemas.microsoft.com/office/2007/relationships/media" Target="../media/media3.mp4"/><Relationship Id="rId11" Type="http://schemas.openxmlformats.org/officeDocument/2006/relationships/image" Target="../media/image40.png"/><Relationship Id="rId24" Type="http://schemas.openxmlformats.org/officeDocument/2006/relationships/image" Target="../media/image53.png"/><Relationship Id="rId5" Type="http://schemas.openxmlformats.org/officeDocument/2006/relationships/image" Target="../media/image6.png"/><Relationship Id="rId15" Type="http://schemas.openxmlformats.org/officeDocument/2006/relationships/image" Target="../media/image44.png"/><Relationship Id="rId23" Type="http://schemas.openxmlformats.org/officeDocument/2006/relationships/image" Target="../media/image47.png"/><Relationship Id="rId28" Type="http://schemas.openxmlformats.org/officeDocument/2006/relationships/image" Target="../media/image50.png"/><Relationship Id="rId10" Type="http://schemas.openxmlformats.org/officeDocument/2006/relationships/image" Target="../media/image39.png"/><Relationship Id="rId19" Type="http://schemas.openxmlformats.org/officeDocument/2006/relationships/image" Target="../media/image45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22" Type="http://schemas.openxmlformats.org/officeDocument/2006/relationships/image" Target="../media/image51.png"/><Relationship Id="rId27" Type="http://schemas.openxmlformats.org/officeDocument/2006/relationships/image" Target="../media/image49.png"/><Relationship Id="rId30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microsoft.com/office/2007/relationships/hdphoto" Target="../media/hdphoto1.wdp"/><Relationship Id="rId10" Type="http://schemas.openxmlformats.org/officeDocument/2006/relationships/image" Target="../media/image60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microsoft.com/office/2007/relationships/hdphoto" Target="../media/hdphoto3.wdp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openxmlformats.org/officeDocument/2006/relationships/image" Target="../media/image6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0.png"/><Relationship Id="rId3" Type="http://schemas.openxmlformats.org/officeDocument/2006/relationships/image" Target="../media/image6.png"/><Relationship Id="rId7" Type="http://schemas.openxmlformats.org/officeDocument/2006/relationships/image" Target="../media/image620.png"/><Relationship Id="rId12" Type="http://schemas.microsoft.com/office/2007/relationships/hdphoto" Target="../media/hdphoto4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1.png"/><Relationship Id="rId5" Type="http://schemas.microsoft.com/office/2007/relationships/hdphoto" Target="../media/hdphoto3.wdp"/><Relationship Id="rId10" Type="http://schemas.openxmlformats.org/officeDocument/2006/relationships/image" Target="../media/image65.png"/><Relationship Id="rId4" Type="http://schemas.openxmlformats.org/officeDocument/2006/relationships/image" Target="../media/image57.png"/><Relationship Id="rId9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7.png"/><Relationship Id="rId3" Type="http://schemas.openxmlformats.org/officeDocument/2006/relationships/image" Target="../media/image6.png"/><Relationship Id="rId7" Type="http://schemas.openxmlformats.org/officeDocument/2006/relationships/image" Target="../media/image620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microsoft.com/office/2007/relationships/hdphoto" Target="../media/hdphoto1.wdp"/><Relationship Id="rId5" Type="http://schemas.microsoft.com/office/2007/relationships/hdphoto" Target="../media/hdphoto3.wdp"/><Relationship Id="rId10" Type="http://schemas.openxmlformats.org/officeDocument/2006/relationships/image" Target="../media/image55.png"/><Relationship Id="rId4" Type="http://schemas.openxmlformats.org/officeDocument/2006/relationships/image" Target="../media/image57.png"/><Relationship Id="rId9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78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microsoft.com/office/2007/relationships/hdphoto" Target="../media/hdphoto6.wdp"/><Relationship Id="rId5" Type="http://schemas.openxmlformats.org/officeDocument/2006/relationships/image" Target="../media/image72.png"/><Relationship Id="rId10" Type="http://schemas.openxmlformats.org/officeDocument/2006/relationships/image" Target="../media/image68.png"/><Relationship Id="rId4" Type="http://schemas.openxmlformats.org/officeDocument/2006/relationships/image" Target="../media/image6.png"/><Relationship Id="rId9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64.png"/><Relationship Id="rId18" Type="http://schemas.openxmlformats.org/officeDocument/2006/relationships/image" Target="../media/image88.png"/><Relationship Id="rId3" Type="http://schemas.openxmlformats.org/officeDocument/2006/relationships/image" Target="../media/image76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17" Type="http://schemas.openxmlformats.org/officeDocument/2006/relationships/image" Target="../media/image87.png"/><Relationship Id="rId2" Type="http://schemas.openxmlformats.org/officeDocument/2006/relationships/notesSlide" Target="../notesSlides/notesSlide17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image" Target="../media/image68.png"/><Relationship Id="rId10" Type="http://schemas.openxmlformats.org/officeDocument/2006/relationships/image" Target="../media/image84.png"/><Relationship Id="rId4" Type="http://schemas.openxmlformats.org/officeDocument/2006/relationships/image" Target="../media/image6.png"/><Relationship Id="rId9" Type="http://schemas.openxmlformats.org/officeDocument/2006/relationships/image" Target="../media/image83.png"/><Relationship Id="rId1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9.png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3" Type="http://schemas.openxmlformats.org/officeDocument/2006/relationships/image" Target="../media/image18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18.png"/><Relationship Id="rId3" Type="http://schemas.openxmlformats.org/officeDocument/2006/relationships/image" Target="../media/image18.png"/><Relationship Id="rId7" Type="http://schemas.openxmlformats.org/officeDocument/2006/relationships/image" Target="../media/image113.png"/><Relationship Id="rId12" Type="http://schemas.openxmlformats.org/officeDocument/2006/relationships/image" Target="../media/image1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2.png"/><Relationship Id="rId11" Type="http://schemas.openxmlformats.org/officeDocument/2006/relationships/image" Target="../media/image116.png"/><Relationship Id="rId5" Type="http://schemas.openxmlformats.org/officeDocument/2006/relationships/image" Target="../media/image111.png"/><Relationship Id="rId15" Type="http://schemas.openxmlformats.org/officeDocument/2006/relationships/image" Target="../media/image110.png"/><Relationship Id="rId10" Type="http://schemas.openxmlformats.org/officeDocument/2006/relationships/image" Target="../media/image115.png"/><Relationship Id="rId4" Type="http://schemas.openxmlformats.org/officeDocument/2006/relationships/image" Target="../media/image100.png"/><Relationship Id="rId9" Type="http://schemas.openxmlformats.org/officeDocument/2006/relationships/image" Target="../media/image114.png"/><Relationship Id="rId14" Type="http://schemas.openxmlformats.org/officeDocument/2006/relationships/image" Target="../media/image11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9.png"/><Relationship Id="rId3" Type="http://schemas.openxmlformats.org/officeDocument/2006/relationships/image" Target="../media/image18.png"/><Relationship Id="rId7" Type="http://schemas.openxmlformats.org/officeDocument/2006/relationships/image" Target="../media/image123.png"/><Relationship Id="rId12" Type="http://schemas.openxmlformats.org/officeDocument/2006/relationships/image" Target="../media/image1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5" Type="http://schemas.openxmlformats.org/officeDocument/2006/relationships/image" Target="../media/image121.png"/><Relationship Id="rId15" Type="http://schemas.openxmlformats.org/officeDocument/2006/relationships/image" Target="../media/image131.pn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Relationship Id="rId14" Type="http://schemas.openxmlformats.org/officeDocument/2006/relationships/image" Target="../media/image1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6.png"/><Relationship Id="rId18" Type="http://schemas.openxmlformats.org/officeDocument/2006/relationships/image" Target="../media/image9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1.png"/><Relationship Id="rId12" Type="http://schemas.openxmlformats.org/officeDocument/2006/relationships/image" Target="../media/image115.png"/><Relationship Id="rId17" Type="http://schemas.openxmlformats.org/officeDocument/2006/relationships/image" Target="../media/image110.png"/><Relationship Id="rId2" Type="http://schemas.openxmlformats.org/officeDocument/2006/relationships/video" Target="../media/media3.mp4"/><Relationship Id="rId16" Type="http://schemas.openxmlformats.org/officeDocument/2006/relationships/image" Target="../media/image119.png"/><Relationship Id="rId1" Type="http://schemas.microsoft.com/office/2007/relationships/media" Target="../media/media3.mp4"/><Relationship Id="rId6" Type="http://schemas.openxmlformats.org/officeDocument/2006/relationships/image" Target="../media/image100.png"/><Relationship Id="rId11" Type="http://schemas.openxmlformats.org/officeDocument/2006/relationships/image" Target="../media/image114.png"/><Relationship Id="rId5" Type="http://schemas.openxmlformats.org/officeDocument/2006/relationships/image" Target="../media/image18.png"/><Relationship Id="rId15" Type="http://schemas.openxmlformats.org/officeDocument/2006/relationships/image" Target="../media/image118.png"/><Relationship Id="rId10" Type="http://schemas.openxmlformats.org/officeDocument/2006/relationships/image" Target="../media/image104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113.png"/><Relationship Id="rId14" Type="http://schemas.openxmlformats.org/officeDocument/2006/relationships/image" Target="../media/image11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18.png"/><Relationship Id="rId3" Type="http://schemas.openxmlformats.org/officeDocument/2006/relationships/image" Target="../media/image18.png"/><Relationship Id="rId7" Type="http://schemas.openxmlformats.org/officeDocument/2006/relationships/image" Target="../media/image113.png"/><Relationship Id="rId12" Type="http://schemas.openxmlformats.org/officeDocument/2006/relationships/image" Target="../media/image1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2.png"/><Relationship Id="rId11" Type="http://schemas.openxmlformats.org/officeDocument/2006/relationships/image" Target="../media/image132.png"/><Relationship Id="rId5" Type="http://schemas.openxmlformats.org/officeDocument/2006/relationships/image" Target="../media/image111.png"/><Relationship Id="rId15" Type="http://schemas.openxmlformats.org/officeDocument/2006/relationships/image" Target="../media/image133.png"/><Relationship Id="rId10" Type="http://schemas.openxmlformats.org/officeDocument/2006/relationships/image" Target="../media/image115.png"/><Relationship Id="rId4" Type="http://schemas.openxmlformats.org/officeDocument/2006/relationships/image" Target="../media/image100.png"/><Relationship Id="rId9" Type="http://schemas.openxmlformats.org/officeDocument/2006/relationships/image" Target="../media/image114.png"/><Relationship Id="rId14" Type="http://schemas.openxmlformats.org/officeDocument/2006/relationships/image" Target="../media/image11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18.png"/><Relationship Id="rId3" Type="http://schemas.openxmlformats.org/officeDocument/2006/relationships/image" Target="../media/image18.png"/><Relationship Id="rId7" Type="http://schemas.openxmlformats.org/officeDocument/2006/relationships/image" Target="../media/image113.png"/><Relationship Id="rId12" Type="http://schemas.openxmlformats.org/officeDocument/2006/relationships/image" Target="../media/image117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2.png"/><Relationship Id="rId11" Type="http://schemas.openxmlformats.org/officeDocument/2006/relationships/image" Target="../media/image116.png"/><Relationship Id="rId5" Type="http://schemas.openxmlformats.org/officeDocument/2006/relationships/image" Target="../media/image111.png"/><Relationship Id="rId15" Type="http://schemas.openxmlformats.org/officeDocument/2006/relationships/image" Target="../media/image110.png"/><Relationship Id="rId10" Type="http://schemas.openxmlformats.org/officeDocument/2006/relationships/image" Target="../media/image115.png"/><Relationship Id="rId4" Type="http://schemas.openxmlformats.org/officeDocument/2006/relationships/image" Target="../media/image100.png"/><Relationship Id="rId9" Type="http://schemas.openxmlformats.org/officeDocument/2006/relationships/image" Target="../media/image114.png"/><Relationship Id="rId14" Type="http://schemas.openxmlformats.org/officeDocument/2006/relationships/image" Target="../media/image1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18.png"/><Relationship Id="rId3" Type="http://schemas.openxmlformats.org/officeDocument/2006/relationships/image" Target="../media/image18.png"/><Relationship Id="rId7" Type="http://schemas.openxmlformats.org/officeDocument/2006/relationships/image" Target="../media/image113.png"/><Relationship Id="rId12" Type="http://schemas.openxmlformats.org/officeDocument/2006/relationships/image" Target="../media/image117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1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2.png"/><Relationship Id="rId11" Type="http://schemas.openxmlformats.org/officeDocument/2006/relationships/image" Target="../media/image116.png"/><Relationship Id="rId5" Type="http://schemas.openxmlformats.org/officeDocument/2006/relationships/image" Target="../media/image111.png"/><Relationship Id="rId15" Type="http://schemas.openxmlformats.org/officeDocument/2006/relationships/image" Target="../media/image110.png"/><Relationship Id="rId10" Type="http://schemas.openxmlformats.org/officeDocument/2006/relationships/image" Target="../media/image115.png"/><Relationship Id="rId4" Type="http://schemas.openxmlformats.org/officeDocument/2006/relationships/image" Target="../media/image100.png"/><Relationship Id="rId9" Type="http://schemas.openxmlformats.org/officeDocument/2006/relationships/image" Target="../media/image114.png"/><Relationship Id="rId14" Type="http://schemas.openxmlformats.org/officeDocument/2006/relationships/image" Target="../media/image11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18.png"/><Relationship Id="rId3" Type="http://schemas.openxmlformats.org/officeDocument/2006/relationships/image" Target="../media/image18.png"/><Relationship Id="rId7" Type="http://schemas.openxmlformats.org/officeDocument/2006/relationships/image" Target="../media/image113.png"/><Relationship Id="rId12" Type="http://schemas.openxmlformats.org/officeDocument/2006/relationships/image" Target="../media/image117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1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2.png"/><Relationship Id="rId11" Type="http://schemas.openxmlformats.org/officeDocument/2006/relationships/image" Target="../media/image116.png"/><Relationship Id="rId5" Type="http://schemas.openxmlformats.org/officeDocument/2006/relationships/image" Target="../media/image111.png"/><Relationship Id="rId15" Type="http://schemas.openxmlformats.org/officeDocument/2006/relationships/image" Target="../media/image110.png"/><Relationship Id="rId10" Type="http://schemas.openxmlformats.org/officeDocument/2006/relationships/image" Target="../media/image115.png"/><Relationship Id="rId4" Type="http://schemas.openxmlformats.org/officeDocument/2006/relationships/image" Target="../media/image100.png"/><Relationship Id="rId9" Type="http://schemas.openxmlformats.org/officeDocument/2006/relationships/image" Target="../media/image114.png"/><Relationship Id="rId14" Type="http://schemas.openxmlformats.org/officeDocument/2006/relationships/image" Target="../media/image1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9.png"/><Relationship Id="rId3" Type="http://schemas.openxmlformats.org/officeDocument/2006/relationships/image" Target="../media/image18.png"/><Relationship Id="rId7" Type="http://schemas.openxmlformats.org/officeDocument/2006/relationships/image" Target="../media/image123.png"/><Relationship Id="rId12" Type="http://schemas.openxmlformats.org/officeDocument/2006/relationships/image" Target="../media/image12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5" Type="http://schemas.openxmlformats.org/officeDocument/2006/relationships/image" Target="../media/image141.png"/><Relationship Id="rId15" Type="http://schemas.openxmlformats.org/officeDocument/2006/relationships/image" Target="../media/image131.pn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Relationship Id="rId14" Type="http://schemas.openxmlformats.org/officeDocument/2006/relationships/image" Target="../media/image1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2.png"/><Relationship Id="rId4" Type="http://schemas.openxmlformats.org/officeDocument/2006/relationships/image" Target="../media/image9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iseemaths.com/" TargetMode="External"/><Relationship Id="rId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video" Target="../media/media3.mp4"/><Relationship Id="rId16" Type="http://schemas.openxmlformats.org/officeDocument/2006/relationships/image" Target="../media/image29.png"/><Relationship Id="rId1" Type="http://schemas.microsoft.com/office/2007/relationships/media" Target="../media/media3.mp4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8353E3-2652-3F44-939F-0BCFCA29D2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ar-SA" dirty="0"/>
              <a:t>درس رياضيّات للصفّ خامس سادس</a:t>
            </a:r>
            <a:endParaRPr lang="x-none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2ECD639-8970-3D4B-AC28-B74B56B940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95366" y="4419771"/>
            <a:ext cx="6411268" cy="649357"/>
          </a:xfrm>
        </p:spPr>
        <p:txBody>
          <a:bodyPr/>
          <a:lstStyle/>
          <a:p>
            <a:r>
              <a:rPr lang="ar-SA" dirty="0"/>
              <a:t>موضوع الدرس</a:t>
            </a:r>
            <a:r>
              <a:rPr lang="he-IL" dirty="0"/>
              <a:t>: </a:t>
            </a:r>
            <a:r>
              <a:rPr lang="ar-SA" dirty="0"/>
              <a:t>بحث في الكسور</a:t>
            </a:r>
            <a:endParaRPr lang="x-non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316A64C-005C-F64F-B02E-13F57DD4C7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9484" y="6151676"/>
            <a:ext cx="7816850" cy="2147286"/>
          </a:xfrm>
        </p:spPr>
        <p:txBody>
          <a:bodyPr>
            <a:noAutofit/>
          </a:bodyPr>
          <a:lstStyle/>
          <a:p>
            <a:pPr algn="r"/>
            <a:r>
              <a:rPr lang="ar-SA" sz="2400" dirty="0"/>
              <a:t>الرجاء تزوّدوا بـ دفتر وأدوات كتابة</a:t>
            </a:r>
            <a:endParaRPr lang="x-none" sz="2400" dirty="0"/>
          </a:p>
        </p:txBody>
      </p:sp>
      <p:pic>
        <p:nvPicPr>
          <p:cNvPr id="148" name="Picture 147">
            <a:extLst>
              <a:ext uri="{FF2B5EF4-FFF2-40B4-BE49-F238E27FC236}">
                <a16:creationId xmlns:a16="http://schemas.microsoft.com/office/drawing/2014/main" id="{F813B7AB-6F21-3441-8779-6DAF0C6E3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894709">
            <a:off x="3733675" y="632278"/>
            <a:ext cx="658648" cy="2212383"/>
          </a:xfrm>
          <a:prstGeom prst="rect">
            <a:avLst/>
          </a:prstGeom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FD2F8C93-3FB3-4534-9C4B-BEBB9949F13D}"/>
              </a:ext>
            </a:extLst>
          </p:cNvPr>
          <p:cNvSpPr/>
          <p:nvPr/>
        </p:nvSpPr>
        <p:spPr>
          <a:xfrm>
            <a:off x="5462337" y="2129589"/>
            <a:ext cx="5197642" cy="5605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851607-E157-47CE-860B-77E0A93DD1B8}"/>
              </a:ext>
            </a:extLst>
          </p:cNvPr>
          <p:cNvSpPr txBox="1"/>
          <p:nvPr/>
        </p:nvSpPr>
        <p:spPr>
          <a:xfrm>
            <a:off x="5811854" y="1979222"/>
            <a:ext cx="449860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sz="4800" dirty="0">
                <a:solidFill>
                  <a:schemeClr val="bg1"/>
                </a:solidFill>
              </a:rPr>
              <a:t>منظومة بثّ قُطريّة</a:t>
            </a:r>
            <a:endParaRPr lang="he-IL" sz="4800" dirty="0">
              <a:solidFill>
                <a:schemeClr val="bg1"/>
              </a:solidFill>
            </a:endParaRP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A9CF02E3-24A7-B54B-A202-9A34EC55A7BB}"/>
              </a:ext>
            </a:extLst>
          </p:cNvPr>
          <p:cNvSpPr txBox="1">
            <a:spLocks/>
          </p:cNvSpPr>
          <p:nvPr/>
        </p:nvSpPr>
        <p:spPr>
          <a:xfrm>
            <a:off x="1895366" y="5071494"/>
            <a:ext cx="5147207" cy="649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0100" indent="-342900" algn="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ar-SA" dirty="0"/>
              <a:t>مع المعلّم/ ة</a:t>
            </a:r>
            <a:r>
              <a:rPr lang="he-IL" dirty="0"/>
              <a:t>:</a:t>
            </a:r>
            <a:r>
              <a:rPr lang="ar-SA" dirty="0"/>
              <a:t> مصطفى جبارين</a:t>
            </a:r>
          </a:p>
        </p:txBody>
      </p:sp>
    </p:spTree>
    <p:extLst>
      <p:ext uri="{BB962C8B-B14F-4D97-AF65-F5344CB8AC3E}">
        <p14:creationId xmlns:p14="http://schemas.microsoft.com/office/powerpoint/2010/main" val="70089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EE4C-FC77-7240-95C8-7D53CBE80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8235"/>
          </a:xfrm>
        </p:spPr>
        <p:txBody>
          <a:bodyPr/>
          <a:lstStyle/>
          <a:p>
            <a:r>
              <a:rPr lang="ar-SA" dirty="0"/>
              <a:t>المهمة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sp>
        <p:nvSpPr>
          <p:cNvPr id="13" name="מלבן מעוגל 12"/>
          <p:cNvSpPr/>
          <p:nvPr/>
        </p:nvSpPr>
        <p:spPr>
          <a:xfrm>
            <a:off x="8940503" y="4386516"/>
            <a:ext cx="2771775" cy="1625979"/>
          </a:xfrm>
          <a:prstGeom prst="round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200" dirty="0"/>
              <a:t>   </a:t>
            </a:r>
            <a:endParaRPr lang="he-IL" sz="3200" dirty="0"/>
          </a:p>
        </p:txBody>
      </p:sp>
      <p:sp>
        <p:nvSpPr>
          <p:cNvPr id="16" name="מלבן מעוגל 15"/>
          <p:cNvSpPr/>
          <p:nvPr/>
        </p:nvSpPr>
        <p:spPr>
          <a:xfrm>
            <a:off x="6567982" y="4397102"/>
            <a:ext cx="1432566" cy="1625979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 sz="3600" dirty="0"/>
          </a:p>
          <a:p>
            <a:pPr algn="ctr"/>
            <a:r>
              <a:rPr lang="en-US" dirty="0"/>
              <a:t> </a:t>
            </a:r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מלבן מעוגל 16"/>
              <p:cNvSpPr/>
              <p:nvPr/>
            </p:nvSpPr>
            <p:spPr>
              <a:xfrm>
                <a:off x="3806706" y="4416975"/>
                <a:ext cx="1432566" cy="1625979"/>
              </a:xfrm>
              <a:prstGeom prst="roundRect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2800" b="0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17" name="מלבן מעוגל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6706" y="4416975"/>
                <a:ext cx="1432566" cy="1625979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מלבן מעוגל 17"/>
          <p:cNvSpPr/>
          <p:nvPr/>
        </p:nvSpPr>
        <p:spPr>
          <a:xfrm>
            <a:off x="957263" y="4480391"/>
            <a:ext cx="1743075" cy="1625979"/>
          </a:xfrm>
          <a:prstGeom prst="roundRect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 sz="3200" dirty="0">
              <a:solidFill>
                <a:srgbClr val="002060"/>
              </a:solidFill>
            </a:endParaRPr>
          </a:p>
        </p:txBody>
      </p:sp>
      <p:grpSp>
        <p:nvGrpSpPr>
          <p:cNvPr id="15" name="קבוצה 14"/>
          <p:cNvGrpSpPr/>
          <p:nvPr/>
        </p:nvGrpSpPr>
        <p:grpSpPr>
          <a:xfrm>
            <a:off x="4217755" y="353908"/>
            <a:ext cx="2052985" cy="2111419"/>
            <a:chOff x="658368" y="232229"/>
            <a:chExt cx="6290708" cy="532844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מלבן עם פינה יחידה חתוכה 18"/>
                <p:cNvSpPr/>
                <p:nvPr/>
              </p:nvSpPr>
              <p:spPr>
                <a:xfrm>
                  <a:off x="725714" y="232229"/>
                  <a:ext cx="1160031" cy="1627768"/>
                </a:xfrm>
                <a:prstGeom prst="snip1Rect">
                  <a:avLst/>
                </a:prstGeom>
                <a:solidFill>
                  <a:srgbClr val="FFFFCC"/>
                </a:solidFill>
                <a:ln w="381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1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16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16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he-IL" sz="16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he-IL" sz="1600" dirty="0"/>
                </a:p>
              </p:txBody>
            </p:sp>
          </mc:Choice>
          <mc:Fallback xmlns="">
            <p:sp>
              <p:nvSpPr>
                <p:cNvPr id="19" name="מלבן עם פינה יחידה חתוכה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714" y="232229"/>
                  <a:ext cx="1160031" cy="1627768"/>
                </a:xfrm>
                <a:prstGeom prst="snip1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381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מלבן עם פינה יחידה חתוכה 19"/>
                <p:cNvSpPr/>
                <p:nvPr/>
              </p:nvSpPr>
              <p:spPr>
                <a:xfrm>
                  <a:off x="2310384" y="262845"/>
                  <a:ext cx="1226263" cy="1597152"/>
                </a:xfrm>
                <a:prstGeom prst="snip1Rect">
                  <a:avLst/>
                </a:prstGeom>
                <a:solidFill>
                  <a:srgbClr val="FFFFCC"/>
                </a:solidFill>
                <a:ln w="381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1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16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16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2</m:t>
                            </m:r>
                          </m:num>
                          <m:den>
                            <m:r>
                              <a:rPr lang="he-IL" sz="16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1</m:t>
                            </m:r>
                          </m:den>
                        </m:f>
                      </m:oMath>
                    </m:oMathPara>
                  </a14:m>
                  <a:endParaRPr lang="he-IL" sz="1600" dirty="0"/>
                </a:p>
              </p:txBody>
            </p:sp>
          </mc:Choice>
          <mc:Fallback xmlns="">
            <p:sp>
              <p:nvSpPr>
                <p:cNvPr id="20" name="מלבן עם פינה יחידה חתוכה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0384" y="262845"/>
                  <a:ext cx="1226263" cy="1597152"/>
                </a:xfrm>
                <a:prstGeom prst="snip1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381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מלבן עם פינה יחידה חתוכה 20"/>
                <p:cNvSpPr/>
                <p:nvPr/>
              </p:nvSpPr>
              <p:spPr>
                <a:xfrm>
                  <a:off x="3956304" y="262845"/>
                  <a:ext cx="1243584" cy="1597152"/>
                </a:xfrm>
                <a:prstGeom prst="snip1Rect">
                  <a:avLst/>
                </a:prstGeom>
                <a:solidFill>
                  <a:srgbClr val="FFFFCC"/>
                </a:solidFill>
                <a:ln w="381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1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16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16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3</m:t>
                            </m:r>
                          </m:num>
                          <m:den>
                            <m:r>
                              <a:rPr lang="he-IL" sz="16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1</m:t>
                            </m:r>
                          </m:den>
                        </m:f>
                      </m:oMath>
                    </m:oMathPara>
                  </a14:m>
                  <a:endParaRPr lang="he-IL" sz="1600" dirty="0"/>
                </a:p>
              </p:txBody>
            </p:sp>
          </mc:Choice>
          <mc:Fallback xmlns="">
            <p:sp>
              <p:nvSpPr>
                <p:cNvPr id="21" name="מלבן עם פינה יחידה חתוכה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56304" y="262845"/>
                  <a:ext cx="1243584" cy="1597152"/>
                </a:xfrm>
                <a:prstGeom prst="snip1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 w="381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מלבן עם פינה יחידה חתוכה 21"/>
                <p:cNvSpPr/>
                <p:nvPr/>
              </p:nvSpPr>
              <p:spPr>
                <a:xfrm>
                  <a:off x="658368" y="2131297"/>
                  <a:ext cx="1243584" cy="1597152"/>
                </a:xfrm>
                <a:prstGeom prst="snip1Rect">
                  <a:avLst>
                    <a:gd name="adj" fmla="val 21336"/>
                  </a:avLst>
                </a:prstGeom>
                <a:solidFill>
                  <a:srgbClr val="FFFFCC"/>
                </a:solidFill>
                <a:ln w="381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1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16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16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he-IL" sz="16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he-IL" sz="1600" dirty="0"/>
                </a:p>
              </p:txBody>
            </p:sp>
          </mc:Choice>
          <mc:Fallback xmlns="">
            <p:sp>
              <p:nvSpPr>
                <p:cNvPr id="22" name="מלבן עם פינה יחידה חתוכה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368" y="2131297"/>
                  <a:ext cx="1243584" cy="1597152"/>
                </a:xfrm>
                <a:prstGeom prst="snip1Rect">
                  <a:avLst>
                    <a:gd name="adj" fmla="val 21336"/>
                  </a:avLst>
                </a:prstGeom>
                <a:blipFill>
                  <a:blip r:embed="rId13"/>
                  <a:stretch>
                    <a:fillRect/>
                  </a:stretch>
                </a:blipFill>
                <a:ln w="381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מלבן עם פינה יחידה חתוכה 22"/>
                <p:cNvSpPr/>
                <p:nvPr/>
              </p:nvSpPr>
              <p:spPr>
                <a:xfrm>
                  <a:off x="2310384" y="2131297"/>
                  <a:ext cx="1243584" cy="1597152"/>
                </a:xfrm>
                <a:prstGeom prst="snip1Rect">
                  <a:avLst/>
                </a:prstGeom>
                <a:solidFill>
                  <a:srgbClr val="FFFFCC"/>
                </a:solidFill>
                <a:ln w="381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1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16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16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2</m:t>
                            </m:r>
                          </m:num>
                          <m:den>
                            <m:r>
                              <a:rPr lang="he-IL" sz="16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he-IL" sz="1600" dirty="0"/>
                </a:p>
              </p:txBody>
            </p:sp>
          </mc:Choice>
          <mc:Fallback xmlns="">
            <p:sp>
              <p:nvSpPr>
                <p:cNvPr id="23" name="מלבן עם פינה יחידה חתוכה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0384" y="2131297"/>
                  <a:ext cx="1243584" cy="1597152"/>
                </a:xfrm>
                <a:prstGeom prst="snip1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381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מלבן עם פינה יחידה חתוכה 23"/>
                <p:cNvSpPr/>
                <p:nvPr/>
              </p:nvSpPr>
              <p:spPr>
                <a:xfrm>
                  <a:off x="3956304" y="2131297"/>
                  <a:ext cx="1243584" cy="1597152"/>
                </a:xfrm>
                <a:prstGeom prst="snip1Rect">
                  <a:avLst/>
                </a:prstGeom>
                <a:solidFill>
                  <a:srgbClr val="FFFFCC"/>
                </a:solidFill>
                <a:ln w="381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1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16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16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3</m:t>
                            </m:r>
                          </m:num>
                          <m:den>
                            <m:r>
                              <a:rPr lang="he-IL" sz="16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he-IL" sz="1600" dirty="0"/>
                </a:p>
              </p:txBody>
            </p:sp>
          </mc:Choice>
          <mc:Fallback xmlns="">
            <p:sp>
              <p:nvSpPr>
                <p:cNvPr id="24" name="מלבן עם פינה יחידה חתוכה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56304" y="2131297"/>
                  <a:ext cx="1243584" cy="1597152"/>
                </a:xfrm>
                <a:prstGeom prst="snip1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381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מלבן עם פינה יחידה חתוכה 24"/>
                <p:cNvSpPr/>
                <p:nvPr/>
              </p:nvSpPr>
              <p:spPr>
                <a:xfrm>
                  <a:off x="658368" y="3963523"/>
                  <a:ext cx="1243584" cy="1597152"/>
                </a:xfrm>
                <a:prstGeom prst="snip1Rect">
                  <a:avLst/>
                </a:prstGeom>
                <a:solidFill>
                  <a:srgbClr val="FFFFCC"/>
                </a:solidFill>
                <a:ln w="381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1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16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16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ar-SA" sz="16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he-IL" sz="1600" dirty="0"/>
                </a:p>
              </p:txBody>
            </p:sp>
          </mc:Choice>
          <mc:Fallback xmlns="">
            <p:sp>
              <p:nvSpPr>
                <p:cNvPr id="25" name="מלבן עם פינה יחידה חתוכה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368" y="3963523"/>
                  <a:ext cx="1243584" cy="1597152"/>
                </a:xfrm>
                <a:prstGeom prst="snip1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 w="381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מלבן עם פינה יחידה חתוכה 25"/>
                <p:cNvSpPr/>
                <p:nvPr/>
              </p:nvSpPr>
              <p:spPr>
                <a:xfrm>
                  <a:off x="2310384" y="3963523"/>
                  <a:ext cx="1243584" cy="1597152"/>
                </a:xfrm>
                <a:prstGeom prst="snip1Rect">
                  <a:avLst/>
                </a:prstGeom>
                <a:solidFill>
                  <a:srgbClr val="FFFFCC"/>
                </a:solidFill>
                <a:ln w="381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1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16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16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2</m:t>
                            </m:r>
                          </m:num>
                          <m:den>
                            <m:r>
                              <a:rPr lang="ar-SA" sz="16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he-IL" sz="1600" dirty="0"/>
                </a:p>
              </p:txBody>
            </p:sp>
          </mc:Choice>
          <mc:Fallback xmlns="">
            <p:sp>
              <p:nvSpPr>
                <p:cNvPr id="26" name="מלבן עם פינה יחידה חתוכה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0384" y="3963523"/>
                  <a:ext cx="1243584" cy="1597152"/>
                </a:xfrm>
                <a:prstGeom prst="snip1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 w="381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מלבן עם פינה יחידה חתוכה 26"/>
            <p:cNvSpPr/>
            <p:nvPr/>
          </p:nvSpPr>
          <p:spPr>
            <a:xfrm>
              <a:off x="3956304" y="3963523"/>
              <a:ext cx="1243584" cy="1597152"/>
            </a:xfrm>
            <a:prstGeom prst="snip1Rect">
              <a:avLst/>
            </a:prstGeom>
            <a:solidFill>
              <a:srgbClr val="FFFFCC"/>
            </a:solidFill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 sz="1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מלבן עם פינה יחידה חתוכה 27"/>
                <p:cNvSpPr/>
                <p:nvPr/>
              </p:nvSpPr>
              <p:spPr>
                <a:xfrm>
                  <a:off x="5705492" y="262845"/>
                  <a:ext cx="1243584" cy="1624012"/>
                </a:xfrm>
                <a:prstGeom prst="snip1Rect">
                  <a:avLst/>
                </a:prstGeom>
                <a:solidFill>
                  <a:srgbClr val="FFFFCC"/>
                </a:solidFill>
                <a:ln w="381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1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16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ar-SA" sz="16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he-IL" sz="16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1</m:t>
                            </m:r>
                          </m:den>
                        </m:f>
                      </m:oMath>
                    </m:oMathPara>
                  </a14:m>
                  <a:endParaRPr lang="he-IL" sz="1600" dirty="0"/>
                </a:p>
              </p:txBody>
            </p:sp>
          </mc:Choice>
          <mc:Fallback xmlns="">
            <p:sp>
              <p:nvSpPr>
                <p:cNvPr id="28" name="מלבן עם פינה יחידה חתוכה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05492" y="262845"/>
                  <a:ext cx="1243584" cy="1624012"/>
                </a:xfrm>
                <a:prstGeom prst="snip1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381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מלבן עם פינה יחידה חתוכה 28"/>
                <p:cNvSpPr/>
                <p:nvPr/>
              </p:nvSpPr>
              <p:spPr>
                <a:xfrm>
                  <a:off x="5705492" y="2131297"/>
                  <a:ext cx="1243584" cy="1597152"/>
                </a:xfrm>
                <a:prstGeom prst="snip1Rect">
                  <a:avLst/>
                </a:prstGeom>
                <a:solidFill>
                  <a:srgbClr val="FFFFCC"/>
                </a:solidFill>
                <a:ln w="381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1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16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ar-SA" sz="16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he-IL" sz="16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he-IL" sz="1600" dirty="0"/>
                </a:p>
              </p:txBody>
            </p:sp>
          </mc:Choice>
          <mc:Fallback xmlns="">
            <p:sp>
              <p:nvSpPr>
                <p:cNvPr id="29" name="מלבן עם פינה יחידה חתוכה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05492" y="2131297"/>
                  <a:ext cx="1243584" cy="1597152"/>
                </a:xfrm>
                <a:prstGeom prst="snip1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 w="381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מלבן עם פינה יחידה חתוכה 29"/>
                <p:cNvSpPr/>
                <p:nvPr/>
              </p:nvSpPr>
              <p:spPr>
                <a:xfrm>
                  <a:off x="5705492" y="3963523"/>
                  <a:ext cx="1243584" cy="1597152"/>
                </a:xfrm>
                <a:prstGeom prst="snip1Rect">
                  <a:avLst/>
                </a:prstGeom>
                <a:solidFill>
                  <a:srgbClr val="FFFFCC"/>
                </a:solidFill>
                <a:ln w="381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1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16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ar-SA" sz="16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he-IL" sz="16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he-IL" sz="1600" dirty="0"/>
                </a:p>
              </p:txBody>
            </p:sp>
          </mc:Choice>
          <mc:Fallback xmlns="">
            <p:sp>
              <p:nvSpPr>
                <p:cNvPr id="30" name="מלבן עם פינה יחידה חתוכה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05492" y="3963523"/>
                  <a:ext cx="1243584" cy="1597152"/>
                </a:xfrm>
                <a:prstGeom prst="snip1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 w="381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אליפסה 2"/>
          <p:cNvSpPr/>
          <p:nvPr/>
        </p:nvSpPr>
        <p:spPr>
          <a:xfrm>
            <a:off x="5809548" y="265141"/>
            <a:ext cx="516538" cy="740382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1" name="אליפסה 30"/>
          <p:cNvSpPr/>
          <p:nvPr/>
        </p:nvSpPr>
        <p:spPr>
          <a:xfrm>
            <a:off x="5211162" y="319466"/>
            <a:ext cx="516538" cy="740382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2" name="אליפסה 31"/>
          <p:cNvSpPr/>
          <p:nvPr/>
        </p:nvSpPr>
        <p:spPr>
          <a:xfrm>
            <a:off x="5784641" y="1821271"/>
            <a:ext cx="516538" cy="740382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3" name="אליפסה 32"/>
          <p:cNvSpPr/>
          <p:nvPr/>
        </p:nvSpPr>
        <p:spPr>
          <a:xfrm>
            <a:off x="5237664" y="1058829"/>
            <a:ext cx="516538" cy="740382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4" name="אליפסה 33"/>
          <p:cNvSpPr/>
          <p:nvPr/>
        </p:nvSpPr>
        <p:spPr>
          <a:xfrm>
            <a:off x="5831192" y="1016740"/>
            <a:ext cx="516538" cy="740382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5" name="אליפסה 34"/>
          <p:cNvSpPr/>
          <p:nvPr/>
        </p:nvSpPr>
        <p:spPr>
          <a:xfrm>
            <a:off x="4694624" y="269180"/>
            <a:ext cx="516538" cy="740382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מלבן מעוגל 35"/>
              <p:cNvSpPr/>
              <p:nvPr/>
            </p:nvSpPr>
            <p:spPr>
              <a:xfrm>
                <a:off x="8945326" y="4391575"/>
                <a:ext cx="2771775" cy="1625979"/>
              </a:xfrm>
              <a:prstGeom prst="roundRect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he-IL" sz="32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he-IL" sz="32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320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2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he-IL" sz="32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he-IL" sz="32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</a:rPr>
                      <m:t>, </m:t>
                    </m:r>
                    <m:f>
                      <m:fPr>
                        <m:ctrlPr>
                          <a:rPr lang="he-IL" sz="32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he-IL" sz="32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dirty="0"/>
                  <a:t>,</a:t>
                </a:r>
                <a:r>
                  <a:rPr lang="he-IL" sz="3200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2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2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he-IL" sz="32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1</m:t>
                        </m:r>
                      </m:den>
                    </m:f>
                    <m:r>
                      <a:rPr lang="en-US" sz="32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</a:rPr>
                      <m:t>,</m:t>
                    </m:r>
                    <m:f>
                      <m:fPr>
                        <m:ctrlPr>
                          <a:rPr lang="he-IL" sz="32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2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he-IL" sz="32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he-IL" sz="3200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</a:rPr>
                      <m:t>, </m:t>
                    </m:r>
                    <m:f>
                      <m:fPr>
                        <m:ctrlPr>
                          <a:rPr lang="he-IL" sz="32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2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he-IL" sz="32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3200" dirty="0"/>
                  <a:t>   </a:t>
                </a:r>
                <a:endParaRPr lang="he-IL" sz="3200" dirty="0"/>
              </a:p>
            </p:txBody>
          </p:sp>
        </mc:Choice>
        <mc:Fallback xmlns="">
          <p:sp>
            <p:nvSpPr>
              <p:cNvPr id="36" name="מלבן מעוגל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5326" y="4391575"/>
                <a:ext cx="2771775" cy="1625979"/>
              </a:xfrm>
              <a:prstGeom prst="roundRect">
                <a:avLst/>
              </a:prstGeom>
              <a:blipFill>
                <a:blip r:embed="rId22"/>
                <a:stretch>
                  <a:fillRect/>
                </a:stretch>
              </a:blipFill>
              <a:ln w="3810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אליפסה 36"/>
          <p:cNvSpPr/>
          <p:nvPr/>
        </p:nvSpPr>
        <p:spPr>
          <a:xfrm>
            <a:off x="4165006" y="269180"/>
            <a:ext cx="516538" cy="7403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מלבן מעוגל 37"/>
              <p:cNvSpPr/>
              <p:nvPr/>
            </p:nvSpPr>
            <p:spPr>
              <a:xfrm>
                <a:off x="3811682" y="4416975"/>
                <a:ext cx="1432566" cy="1625979"/>
              </a:xfrm>
              <a:prstGeom prst="roundRect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2800" b="0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he-IL" sz="28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8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he-IL" sz="28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38" name="מלבן מעוגל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1682" y="4416975"/>
                <a:ext cx="1432566" cy="1625979"/>
              </a:xfrm>
              <a:prstGeom prst="roundRect">
                <a:avLst/>
              </a:prstGeom>
              <a:blipFill>
                <a:blip r:embed="rId23"/>
                <a:stretch>
                  <a:fillRect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אליפסה 51"/>
          <p:cNvSpPr/>
          <p:nvPr/>
        </p:nvSpPr>
        <p:spPr>
          <a:xfrm>
            <a:off x="4163366" y="1080889"/>
            <a:ext cx="516538" cy="740382"/>
          </a:xfrm>
          <a:prstGeom prst="ellipse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3" name="אליפסה 52"/>
          <p:cNvSpPr/>
          <p:nvPr/>
        </p:nvSpPr>
        <p:spPr>
          <a:xfrm>
            <a:off x="4150384" y="1778169"/>
            <a:ext cx="516538" cy="740382"/>
          </a:xfrm>
          <a:prstGeom prst="ellipse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4" name="אליפסה 53"/>
          <p:cNvSpPr/>
          <p:nvPr/>
        </p:nvSpPr>
        <p:spPr>
          <a:xfrm>
            <a:off x="4735850" y="1768391"/>
            <a:ext cx="516538" cy="740382"/>
          </a:xfrm>
          <a:prstGeom prst="ellipse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מלבן מעוגל 54"/>
              <p:cNvSpPr/>
              <p:nvPr/>
            </p:nvSpPr>
            <p:spPr>
              <a:xfrm>
                <a:off x="948532" y="4480391"/>
                <a:ext cx="1743075" cy="1625979"/>
              </a:xfrm>
              <a:prstGeom prst="roundRect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he-IL" sz="3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2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he-IL" sz="32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he-IL" sz="3200" b="0" i="0" smtClean="0">
                        <a:solidFill>
                          <a:srgbClr val="002060"/>
                        </a:solidFill>
                        <a:latin typeface="Cambria Math"/>
                      </a:rPr>
                      <m:t>,</m:t>
                    </m:r>
                    <m:f>
                      <m:fPr>
                        <m:ctrlPr>
                          <a:rPr lang="he-IL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2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he-IL" sz="3200" b="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5</m:t>
                        </m:r>
                      </m:den>
                    </m:f>
                  </m:oMath>
                </a14:m>
                <a:r>
                  <a:rPr lang="he-IL" sz="3200" dirty="0">
                    <a:solidFill>
                      <a:srgbClr val="002060"/>
                    </a:solidFill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20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200" b="0" i="1" dirty="0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he-IL" sz="3200" b="0" i="1" dirty="0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5</m:t>
                        </m:r>
                      </m:den>
                    </m:f>
                  </m:oMath>
                </a14:m>
                <a:endParaRPr lang="he-IL" sz="32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55" name="מלבן מעוגל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532" y="4480391"/>
                <a:ext cx="1743075" cy="1625979"/>
              </a:xfrm>
              <a:prstGeom prst="roundRect">
                <a:avLst/>
              </a:prstGeom>
              <a:blipFill>
                <a:blip r:embed="rId24"/>
                <a:stretch>
                  <a:fillRect/>
                </a:stretch>
              </a:blipFill>
              <a:ln w="38100">
                <a:solidFill>
                  <a:schemeClr val="accent3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אליפסה 55"/>
          <p:cNvSpPr/>
          <p:nvPr/>
        </p:nvSpPr>
        <p:spPr>
          <a:xfrm>
            <a:off x="4712604" y="1064555"/>
            <a:ext cx="516538" cy="740382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7" name="אליפסה 56"/>
          <p:cNvSpPr/>
          <p:nvPr/>
        </p:nvSpPr>
        <p:spPr>
          <a:xfrm>
            <a:off x="5290870" y="1768391"/>
            <a:ext cx="516538" cy="740382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מלבן מעוגל 57"/>
              <p:cNvSpPr/>
              <p:nvPr/>
            </p:nvSpPr>
            <p:spPr>
              <a:xfrm>
                <a:off x="6567982" y="4397102"/>
                <a:ext cx="1432566" cy="1625979"/>
              </a:xfrm>
              <a:prstGeom prst="roundRect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he-IL" sz="36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he-IL" sz="3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6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he-IL" sz="36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endParaRPr lang="he-IL" sz="3600" dirty="0"/>
              </a:p>
              <a:p>
                <a:pPr algn="ctr"/>
                <a:r>
                  <a:rPr lang="en-US" dirty="0"/>
                  <a:t> </a:t>
                </a:r>
                <a:endParaRPr lang="he-IL" dirty="0"/>
              </a:p>
            </p:txBody>
          </p:sp>
        </mc:Choice>
        <mc:Fallback xmlns="">
          <p:sp>
            <p:nvSpPr>
              <p:cNvPr id="58" name="מלבן מעוגל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7982" y="4397102"/>
                <a:ext cx="1432566" cy="1625979"/>
              </a:xfrm>
              <a:prstGeom prst="roundRect">
                <a:avLst/>
              </a:prstGeom>
              <a:blipFill>
                <a:blip r:embed="rId25"/>
                <a:stretch>
                  <a:fillRect/>
                </a:stretch>
              </a:blipFill>
              <a:ln w="381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מלבן 41">
            <a:extLst>
              <a:ext uri="{FF2B5EF4-FFF2-40B4-BE49-F238E27FC236}">
                <a16:creationId xmlns:a16="http://schemas.microsoft.com/office/drawing/2014/main" id="{42AB9FB2-A209-4C3C-BA03-C076B3CDE14A}"/>
              </a:ext>
            </a:extLst>
          </p:cNvPr>
          <p:cNvSpPr/>
          <p:nvPr/>
        </p:nvSpPr>
        <p:spPr>
          <a:xfrm>
            <a:off x="9596588" y="2993360"/>
            <a:ext cx="175721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igh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1"/>
            <a:r>
              <a:rPr lang="ar-SA" sz="3600" b="1" cap="none" spc="0" dirty="0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كسور</a:t>
            </a:r>
            <a:r>
              <a:rPr lang="he-IL" sz="3600" b="1" cap="none" spc="0" dirty="0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 </a:t>
            </a:r>
          </a:p>
          <a:p>
            <a:pPr algn="ctr"/>
            <a:r>
              <a:rPr lang="ar-SA" sz="3600" b="1" cap="none" spc="0" dirty="0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اكبر</a:t>
            </a:r>
            <a:r>
              <a:rPr lang="he-IL" sz="3600" b="1" cap="none" spc="0" dirty="0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 </a:t>
            </a:r>
            <a:r>
              <a:rPr lang="ar-SA" sz="3600" b="1" cap="none" spc="0" dirty="0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من</a:t>
            </a:r>
            <a:r>
              <a:rPr lang="he-IL" sz="3600" b="1" cap="none" spc="0" dirty="0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-1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מלבן 42">
                <a:extLst>
                  <a:ext uri="{FF2B5EF4-FFF2-40B4-BE49-F238E27FC236}">
                    <a16:creationId xmlns:a16="http://schemas.microsoft.com/office/drawing/2014/main" id="{CD54C5A3-9A1D-4734-AE89-6BC997417BFA}"/>
                  </a:ext>
                </a:extLst>
              </p:cNvPr>
              <p:cNvSpPr/>
              <p:nvPr/>
            </p:nvSpPr>
            <p:spPr>
              <a:xfrm>
                <a:off x="5987352" y="2355671"/>
                <a:ext cx="2821606" cy="199791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perspective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 rtl="1"/>
                <a:r>
                  <a:rPr lang="ar-SA" sz="3600" b="1" cap="none" spc="0" dirty="0">
                    <a:ln w="11430">
                      <a:solidFill>
                        <a:schemeClr val="accent1">
                          <a:lumMod val="75000"/>
                        </a:schemeClr>
                      </a:solidFill>
                    </a:ln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كسور</a:t>
                </a:r>
                <a:r>
                  <a:rPr lang="he-IL" sz="3600" b="1" cap="none" spc="0" dirty="0">
                    <a:ln w="11430">
                      <a:solidFill>
                        <a:schemeClr val="accent1">
                          <a:lumMod val="75000"/>
                        </a:schemeClr>
                      </a:solidFill>
                    </a:ln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 </a:t>
                </a:r>
              </a:p>
              <a:p>
                <a:pPr algn="ctr"/>
                <a:r>
                  <a:rPr lang="ar-SA" sz="3600" b="1" cap="none" spc="0" dirty="0">
                    <a:ln w="11430">
                      <a:solidFill>
                        <a:schemeClr val="accent1">
                          <a:lumMod val="75000"/>
                        </a:schemeClr>
                      </a:solidFill>
                    </a:ln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اصغر</a:t>
                </a:r>
                <a:r>
                  <a:rPr lang="he-IL" sz="3600" b="1" cap="none" spc="0" dirty="0">
                    <a:ln w="11430">
                      <a:solidFill>
                        <a:schemeClr val="accent1">
                          <a:lumMod val="75000"/>
                        </a:schemeClr>
                      </a:solidFill>
                    </a:ln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 </a:t>
                </a:r>
                <a:r>
                  <a:rPr lang="ar-SA" sz="3600" b="1" cap="none" spc="0" dirty="0">
                    <a:ln w="11430">
                      <a:solidFill>
                        <a:schemeClr val="accent1">
                          <a:lumMod val="75000"/>
                        </a:schemeClr>
                      </a:solidFill>
                    </a:ln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من</a:t>
                </a:r>
                <a:r>
                  <a:rPr lang="he-IL" sz="3600" b="1" cap="none" spc="0" dirty="0">
                    <a:ln w="11430">
                      <a:solidFill>
                        <a:schemeClr val="accent1">
                          <a:lumMod val="75000"/>
                        </a:schemeClr>
                      </a:solidFill>
                    </a:ln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-1</a:t>
                </a:r>
                <a:endParaRPr lang="en-US" sz="3600" b="1" cap="none" spc="0" dirty="0">
                  <a:ln w="11430"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endParaRPr>
              </a:p>
              <a:p>
                <a:pPr algn="ctr" rtl="1"/>
                <a:r>
                  <a:rPr lang="ar-SA" sz="3600" b="1" dirty="0">
                    <a:ln w="11430">
                      <a:solidFill>
                        <a:schemeClr val="accent1">
                          <a:lumMod val="75000"/>
                        </a:schemeClr>
                      </a:solidFill>
                    </a:ln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ولكن اكبر من</a:t>
                </a:r>
                <a:r>
                  <a:rPr lang="he-IL" sz="3600" b="1" dirty="0">
                    <a:ln w="11430">
                      <a:solidFill>
                        <a:schemeClr val="accent1">
                          <a:lumMod val="75000"/>
                        </a:schemeClr>
                      </a:solidFill>
                    </a:ln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600" b="1" i="1" smtClean="0">
                            <a:ln w="1143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ln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>
                              <a:outerShdw blurRad="50800" dist="39000" dir="5460000" algn="tl">
                                <a:srgbClr val="000000">
                                  <a:alpha val="38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b="1" i="1" smtClean="0">
                            <a:ln w="1143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ln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>
                              <a:outerShdw blurRad="50800" dist="39000" dir="5460000" algn="tl">
                                <a:srgbClr val="000000">
                                  <a:alpha val="38000"/>
                                </a:srgbClr>
                              </a:outerShdw>
                            </a:effectLst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he-IL" sz="3600" b="1" i="1" smtClean="0">
                            <a:ln w="1143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ln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>
                              <a:outerShdw blurRad="50800" dist="39000" dir="5460000" algn="tl">
                                <a:srgbClr val="000000">
                                  <a:alpha val="38000"/>
                                </a:srgbClr>
                              </a:outerShdw>
                            </a:effectLst>
                            <a:latin typeface="Cambria Math"/>
                          </a:rPr>
                          <m:t>𝟐</m:t>
                        </m:r>
                      </m:den>
                    </m:f>
                  </m:oMath>
                </a14:m>
                <a:endParaRPr lang="he-IL" sz="3600" b="1" cap="none" spc="0" dirty="0">
                  <a:ln w="11430"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3" name="מלבן 4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D54C5A3-9A1D-4734-AE89-6BC997417B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7352" y="2355671"/>
                <a:ext cx="2821606" cy="1997919"/>
              </a:xfrm>
              <a:prstGeom prst="rect">
                <a:avLst/>
              </a:prstGeom>
              <a:blipFill rotWithShape="0">
                <a:blip r:embed="rId26"/>
                <a:stretch>
                  <a:fillRect b="-122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מלבן 43">
                <a:extLst>
                  <a:ext uri="{FF2B5EF4-FFF2-40B4-BE49-F238E27FC236}">
                    <a16:creationId xmlns:a16="http://schemas.microsoft.com/office/drawing/2014/main" id="{49076AC6-9A22-43BD-8649-B9EA3965B0FB}"/>
                  </a:ext>
                </a:extLst>
              </p:cNvPr>
              <p:cNvSpPr/>
              <p:nvPr/>
            </p:nvSpPr>
            <p:spPr>
              <a:xfrm>
                <a:off x="3826280" y="2754466"/>
                <a:ext cx="1535998" cy="144392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 rtl="1"/>
                <a:r>
                  <a:rPr lang="ar-SA" sz="3600" b="1" cap="none" spc="0" dirty="0">
                    <a:ln w="11430"/>
                    <a:gradFill>
                      <a:gsLst>
                        <a:gs pos="0">
                          <a:schemeClr val="accent2">
                            <a:tint val="70000"/>
                            <a:satMod val="245000"/>
                          </a:schemeClr>
                        </a:gs>
                        <a:gs pos="75000">
                          <a:schemeClr val="accent2">
                            <a:tint val="90000"/>
                            <a:shade val="60000"/>
                            <a:satMod val="240000"/>
                          </a:schemeClr>
                        </a:gs>
                        <a:gs pos="100000">
                          <a:schemeClr val="accent2">
                            <a:tint val="100000"/>
                            <a:shade val="50000"/>
                            <a:satMod val="240000"/>
                          </a:scheme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كسور</a:t>
                </a:r>
                <a:r>
                  <a:rPr lang="he-IL" sz="3600" b="1" cap="none" spc="0" dirty="0">
                    <a:ln w="11430"/>
                    <a:gradFill>
                      <a:gsLst>
                        <a:gs pos="0">
                          <a:schemeClr val="accent2">
                            <a:tint val="70000"/>
                            <a:satMod val="245000"/>
                          </a:schemeClr>
                        </a:gs>
                        <a:gs pos="75000">
                          <a:schemeClr val="accent2">
                            <a:tint val="90000"/>
                            <a:shade val="60000"/>
                            <a:satMod val="240000"/>
                          </a:schemeClr>
                        </a:gs>
                        <a:gs pos="100000">
                          <a:schemeClr val="accent2">
                            <a:tint val="100000"/>
                            <a:shade val="50000"/>
                            <a:satMod val="240000"/>
                          </a:scheme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 </a:t>
                </a:r>
              </a:p>
              <a:p>
                <a:pPr algn="ctr" rtl="1"/>
                <a:r>
                  <a:rPr lang="ar-SA" sz="3600" b="1" cap="none" spc="0" dirty="0">
                    <a:ln w="11430"/>
                    <a:gradFill>
                      <a:gsLst>
                        <a:gs pos="0">
                          <a:schemeClr val="accent2">
                            <a:tint val="70000"/>
                            <a:satMod val="245000"/>
                          </a:schemeClr>
                        </a:gs>
                        <a:gs pos="75000">
                          <a:schemeClr val="accent2">
                            <a:tint val="90000"/>
                            <a:shade val="60000"/>
                            <a:satMod val="240000"/>
                          </a:schemeClr>
                        </a:gs>
                        <a:gs pos="100000">
                          <a:schemeClr val="accent2">
                            <a:tint val="100000"/>
                            <a:shade val="50000"/>
                            <a:satMod val="240000"/>
                          </a:scheme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تساوي</a:t>
                </a:r>
                <a:r>
                  <a:rPr lang="he-IL" sz="3600" b="1" cap="none" spc="0" dirty="0">
                    <a:ln w="11430"/>
                    <a:gradFill>
                      <a:gsLst>
                        <a:gs pos="0">
                          <a:schemeClr val="accent2">
                            <a:tint val="70000"/>
                            <a:satMod val="245000"/>
                          </a:schemeClr>
                        </a:gs>
                        <a:gs pos="75000">
                          <a:schemeClr val="accent2">
                            <a:tint val="90000"/>
                            <a:shade val="60000"/>
                            <a:satMod val="240000"/>
                          </a:schemeClr>
                        </a:gs>
                        <a:gs pos="100000">
                          <a:schemeClr val="accent2">
                            <a:tint val="100000"/>
                            <a:shade val="50000"/>
                            <a:satMod val="240000"/>
                          </a:scheme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600" b="1" i="1" cap="none" spc="0" smtClean="0">
                            <a:ln w="11430"/>
                            <a:gradFill>
                              <a:gsLst>
                                <a:gs pos="0">
                                  <a:schemeClr val="accent2">
                                    <a:tint val="70000"/>
                                    <a:satMod val="245000"/>
                                  </a:schemeClr>
                                </a:gs>
                                <a:gs pos="75000">
                                  <a:schemeClr val="accent2">
                                    <a:tint val="90000"/>
                                    <a:shade val="60000"/>
                                    <a:satMod val="240000"/>
                                  </a:schemeClr>
                                </a:gs>
                                <a:gs pos="100000">
                                  <a:schemeClr val="accent2">
                                    <a:tint val="100000"/>
                                    <a:shade val="50000"/>
                                    <a:satMod val="240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outerShdw blurRad="50800" dist="39000" dir="5460000" algn="tl">
                                <a:srgbClr val="000000">
                                  <a:alpha val="38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b="1" i="1" cap="none" spc="0" smtClean="0">
                            <a:ln w="11430"/>
                            <a:gradFill>
                              <a:gsLst>
                                <a:gs pos="0">
                                  <a:schemeClr val="accent2">
                                    <a:tint val="70000"/>
                                    <a:satMod val="245000"/>
                                  </a:schemeClr>
                                </a:gs>
                                <a:gs pos="75000">
                                  <a:schemeClr val="accent2">
                                    <a:tint val="90000"/>
                                    <a:shade val="60000"/>
                                    <a:satMod val="240000"/>
                                  </a:schemeClr>
                                </a:gs>
                                <a:gs pos="100000">
                                  <a:schemeClr val="accent2">
                                    <a:tint val="100000"/>
                                    <a:shade val="50000"/>
                                    <a:satMod val="240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outerShdw blurRad="50800" dist="39000" dir="5460000" algn="tl">
                                <a:srgbClr val="000000">
                                  <a:alpha val="38000"/>
                                </a:srgbClr>
                              </a:outerShdw>
                            </a:effectLst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he-IL" sz="3600" b="1" i="1" cap="none" spc="0" smtClean="0">
                            <a:ln w="11430"/>
                            <a:gradFill>
                              <a:gsLst>
                                <a:gs pos="0">
                                  <a:schemeClr val="accent2">
                                    <a:tint val="70000"/>
                                    <a:satMod val="245000"/>
                                  </a:schemeClr>
                                </a:gs>
                                <a:gs pos="75000">
                                  <a:schemeClr val="accent2">
                                    <a:tint val="90000"/>
                                    <a:shade val="60000"/>
                                    <a:satMod val="240000"/>
                                  </a:schemeClr>
                                </a:gs>
                                <a:gs pos="100000">
                                  <a:schemeClr val="accent2">
                                    <a:tint val="100000"/>
                                    <a:shade val="50000"/>
                                    <a:satMod val="240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outerShdw blurRad="50800" dist="39000" dir="5460000" algn="tl">
                                <a:srgbClr val="000000">
                                  <a:alpha val="38000"/>
                                </a:srgbClr>
                              </a:outerShdw>
                            </a:effectLst>
                            <a:latin typeface="Cambria Math"/>
                          </a:rPr>
                          <m:t>𝟐</m:t>
                        </m:r>
                      </m:den>
                    </m:f>
                  </m:oMath>
                </a14:m>
                <a:endParaRPr lang="he-IL" sz="3600" b="1" cap="none" spc="0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4" name="מלבן 4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49076AC6-9A22-43BD-8649-B9EA3965B0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6280" y="2754466"/>
                <a:ext cx="1535998" cy="1443921"/>
              </a:xfrm>
              <a:prstGeom prst="rect">
                <a:avLst/>
              </a:prstGeom>
              <a:blipFill rotWithShape="0">
                <a:blip r:embed="rId27"/>
                <a:stretch>
                  <a:fillRect b="-168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מלבן 44">
                <a:extLst>
                  <a:ext uri="{FF2B5EF4-FFF2-40B4-BE49-F238E27FC236}">
                    <a16:creationId xmlns:a16="http://schemas.microsoft.com/office/drawing/2014/main" id="{411618C0-3F75-4CD5-A458-E68D14937EEE}"/>
                  </a:ext>
                </a:extLst>
              </p:cNvPr>
              <p:cNvSpPr/>
              <p:nvPr/>
            </p:nvSpPr>
            <p:spPr>
              <a:xfrm>
                <a:off x="313450" y="2782087"/>
                <a:ext cx="2759400" cy="168347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perspective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 rtl="1"/>
                <a:r>
                  <a:rPr lang="ar-SA" sz="3600" b="1" cap="none" spc="0" dirty="0">
                    <a:ln w="11430">
                      <a:solidFill>
                        <a:schemeClr val="accent3">
                          <a:lumMod val="50000"/>
                        </a:schemeClr>
                      </a:solidFill>
                    </a:ln>
                    <a:solidFill>
                      <a:srgbClr val="FFC000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كسور اقل من</a:t>
                </a:r>
                <a:r>
                  <a:rPr lang="he-IL" sz="3600" b="1" cap="none" spc="0" dirty="0">
                    <a:ln w="11430">
                      <a:solidFill>
                        <a:schemeClr val="accent3">
                          <a:lumMod val="50000"/>
                        </a:schemeClr>
                      </a:solidFill>
                    </a:ln>
                    <a:solidFill>
                      <a:srgbClr val="FFC000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 </a:t>
                </a:r>
              </a:p>
              <a:p>
                <a:pPr algn="ct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600" b="1" i="1" cap="none" spc="0" smtClean="0">
                              <a:ln w="1143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</a:ln>
                              <a:solidFill>
                                <a:srgbClr val="FFC000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600" b="1" i="1" cap="none" spc="0" smtClean="0">
                              <a:ln w="1143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</a:ln>
                              <a:solidFill>
                                <a:srgbClr val="FFC000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3600" b="1" i="1" cap="none" spc="0" smtClean="0">
                              <a:ln w="1143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</a:ln>
                              <a:solidFill>
                                <a:srgbClr val="FFC000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he-IL" sz="3600" b="1" cap="none" spc="0" dirty="0">
                  <a:ln w="1143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rgbClr val="FFC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5" name="מלבן 4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411618C0-3F75-4CD5-A458-E68D14937E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450" y="2782087"/>
                <a:ext cx="2759400" cy="1683474"/>
              </a:xfrm>
              <a:prstGeom prst="rect">
                <a:avLst/>
              </a:prstGeom>
              <a:blipFill rotWithShape="0">
                <a:blip r:embed="rId28"/>
                <a:stretch>
                  <a:fillRect b="-288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מלבן עם פינה יחידה חתוכה 20">
                <a:extLst>
                  <a:ext uri="{FF2B5EF4-FFF2-40B4-BE49-F238E27FC236}">
                    <a16:creationId xmlns:a16="http://schemas.microsoft.com/office/drawing/2014/main" id="{525F880F-84D8-4402-A874-ADDB54A4D834}"/>
                  </a:ext>
                </a:extLst>
              </p:cNvPr>
              <p:cNvSpPr/>
              <p:nvPr/>
            </p:nvSpPr>
            <p:spPr>
              <a:xfrm>
                <a:off x="5270259" y="1843503"/>
                <a:ext cx="405846" cy="632878"/>
              </a:xfrm>
              <a:prstGeom prst="snip1Rect">
                <a:avLst/>
              </a:prstGeom>
              <a:solidFill>
                <a:srgbClr val="FFFFCC"/>
              </a:solidFill>
              <a:ln w="381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16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16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ar-SA" sz="16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he-IL" sz="1600" dirty="0"/>
              </a:p>
            </p:txBody>
          </p:sp>
        </mc:Choice>
        <mc:Fallback xmlns="">
          <p:sp>
            <p:nvSpPr>
              <p:cNvPr id="46" name="מלבן עם פינה יחידה חתוכה 2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25F880F-84D8-4402-A874-ADDB54A4D8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0259" y="1843503"/>
                <a:ext cx="405846" cy="632878"/>
              </a:xfrm>
              <a:prstGeom prst="snip1Rect">
                <a:avLst/>
              </a:prstGeom>
              <a:blipFill rotWithShape="0">
                <a:blip r:embed="rId29"/>
                <a:stretch>
                  <a:fillRect/>
                </a:stretch>
              </a:blipFill>
              <a:ln w="381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2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266329" y="328283"/>
            <a:ext cx="2105435" cy="75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4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48"/>
                </p:tgtEl>
              </p:cMediaNode>
            </p:video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  <p:bldP spid="3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EE4C-FC77-7240-95C8-7D53CBE80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6012" y="365125"/>
            <a:ext cx="8967787" cy="1325563"/>
          </a:xfrm>
        </p:spPr>
        <p:txBody>
          <a:bodyPr/>
          <a:lstStyle/>
          <a:p>
            <a:r>
              <a:rPr lang="ar-SA" dirty="0" err="1"/>
              <a:t>نستمرفي</a:t>
            </a:r>
            <a:r>
              <a:rPr lang="ar-SA" dirty="0"/>
              <a:t> التعلم</a:t>
            </a:r>
            <a:r>
              <a:rPr lang="he-IL" dirty="0"/>
              <a:t>: </a:t>
            </a:r>
            <a:br>
              <a:rPr lang="he-IL" dirty="0"/>
            </a:br>
            <a:r>
              <a:rPr lang="ar-SA" dirty="0"/>
              <a:t>رتبوا مجموعات الكسور حسب </a:t>
            </a:r>
            <a:r>
              <a:rPr lang="ar-JO" dirty="0"/>
              <a:t>كِبرها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grpSp>
        <p:nvGrpSpPr>
          <p:cNvPr id="12" name="קבוצה 11"/>
          <p:cNvGrpSpPr/>
          <p:nvPr/>
        </p:nvGrpSpPr>
        <p:grpSpPr>
          <a:xfrm>
            <a:off x="4229101" y="3104716"/>
            <a:ext cx="2181225" cy="2305050"/>
            <a:chOff x="2128838" y="2447925"/>
            <a:chExt cx="2181225" cy="230505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306" b="95041" l="4367" r="960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128838" y="2447925"/>
              <a:ext cx="2181225" cy="2305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מלבן 10"/>
            <p:cNvSpPr/>
            <p:nvPr/>
          </p:nvSpPr>
          <p:spPr>
            <a:xfrm>
              <a:off x="2326481" y="2709863"/>
              <a:ext cx="1785937" cy="1771650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7" name="קבוצה 6"/>
          <p:cNvGrpSpPr/>
          <p:nvPr/>
        </p:nvGrpSpPr>
        <p:grpSpPr>
          <a:xfrm>
            <a:off x="7604918" y="3138270"/>
            <a:ext cx="2181225" cy="2305050"/>
            <a:chOff x="8474076" y="2176463"/>
            <a:chExt cx="2181225" cy="2305050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719" b="97521" l="3057" r="9650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4076" y="2176463"/>
              <a:ext cx="2181225" cy="2305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מלבן 12"/>
            <p:cNvSpPr/>
            <p:nvPr/>
          </p:nvSpPr>
          <p:spPr>
            <a:xfrm>
              <a:off x="8671719" y="2428875"/>
              <a:ext cx="1785937" cy="1771650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מלבן 13"/>
              <p:cNvSpPr/>
              <p:nvPr/>
            </p:nvSpPr>
            <p:spPr>
              <a:xfrm>
                <a:off x="5179726" y="2004795"/>
                <a:ext cx="588623" cy="113306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>
                    <a:rot lat="0" lon="0" rev="0"/>
                  </a:camera>
                  <a:lightRig rig="contrasting" dir="t">
                    <a:rot lat="0" lon="0" rev="4500000"/>
                  </a:lightRig>
                </a:scene3d>
                <a:sp3d contourW="6350" prstMaterial="metal">
                  <a:bevelT w="127000" h="31750" prst="relaxedInset"/>
                  <a:contourClr>
                    <a:schemeClr val="accent1">
                      <a:shade val="75000"/>
                    </a:schemeClr>
                  </a:contourClr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6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6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36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he-IL" sz="5400" b="1" cap="all" spc="0" dirty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/>
                </a:endParaRPr>
              </a:p>
            </p:txBody>
          </p:sp>
        </mc:Choice>
        <mc:Fallback xmlns="">
          <p:sp>
            <p:nvSpPr>
              <p:cNvPr id="14" name="מלבן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9726" y="2004795"/>
                <a:ext cx="588623" cy="1133067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מלבן 17"/>
              <p:cNvSpPr/>
              <p:nvPr/>
            </p:nvSpPr>
            <p:spPr>
              <a:xfrm>
                <a:off x="8401217" y="2047848"/>
                <a:ext cx="588623" cy="113306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>
                    <a:rot lat="0" lon="0" rev="0"/>
                  </a:camera>
                  <a:lightRig rig="contrasting" dir="t">
                    <a:rot lat="0" lon="0" rev="4500000"/>
                  </a:lightRig>
                </a:scene3d>
                <a:sp3d contourW="6350" prstMaterial="metal">
                  <a:bevelT w="127000" h="31750" prst="relaxedInset"/>
                  <a:contourClr>
                    <a:schemeClr val="accent1">
                      <a:shade val="75000"/>
                    </a:schemeClr>
                  </a:contourClr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6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6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/>
                            </a:rPr>
                            <m:t>𝟐</m:t>
                          </m:r>
                        </m:num>
                        <m:den>
                          <m:r>
                            <a:rPr lang="he-IL" sz="36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he-IL" sz="5400" b="1" cap="all" spc="0" dirty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/>
                </a:endParaRPr>
              </a:p>
            </p:txBody>
          </p:sp>
        </mc:Choice>
        <mc:Fallback xmlns="">
          <p:sp>
            <p:nvSpPr>
              <p:cNvPr id="18" name="מלבן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1217" y="2047848"/>
                <a:ext cx="588623" cy="1133067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מלבן 18"/>
          <p:cNvSpPr/>
          <p:nvPr/>
        </p:nvSpPr>
        <p:spPr>
          <a:xfrm>
            <a:off x="6767679" y="2047847"/>
            <a:ext cx="5886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he-IL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</a:rPr>
              <a:t>&gt;</a:t>
            </a:r>
          </a:p>
        </p:txBody>
      </p:sp>
      <p:sp>
        <p:nvSpPr>
          <p:cNvPr id="15" name="אליפסה 14"/>
          <p:cNvSpPr/>
          <p:nvPr/>
        </p:nvSpPr>
        <p:spPr>
          <a:xfrm>
            <a:off x="5000625" y="1885950"/>
            <a:ext cx="871538" cy="685378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1" name="אליפסה 20"/>
          <p:cNvSpPr/>
          <p:nvPr/>
        </p:nvSpPr>
        <p:spPr>
          <a:xfrm>
            <a:off x="8259759" y="1929003"/>
            <a:ext cx="730081" cy="685378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מלבן מעוגל 15"/>
              <p:cNvSpPr/>
              <p:nvPr/>
            </p:nvSpPr>
            <p:spPr>
              <a:xfrm>
                <a:off x="525463" y="254612"/>
                <a:ext cx="1743075" cy="1625979"/>
              </a:xfrm>
              <a:prstGeom prst="roundRect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he-IL" sz="3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2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he-IL" sz="32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he-IL" sz="3200" b="0" i="0" smtClean="0">
                        <a:solidFill>
                          <a:srgbClr val="002060"/>
                        </a:solidFill>
                        <a:latin typeface="Cambria Math"/>
                      </a:rPr>
                      <m:t>,</m:t>
                    </m:r>
                    <m:f>
                      <m:fPr>
                        <m:ctrlPr>
                          <a:rPr lang="he-IL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2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ar-SA" sz="3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he-IL" sz="3200" dirty="0">
                    <a:solidFill>
                      <a:srgbClr val="002060"/>
                    </a:solidFill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20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200" b="0" i="1" dirty="0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ar-SA" sz="32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he-IL" sz="32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6" name="מלבן מעוגל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463" y="254612"/>
                <a:ext cx="1743075" cy="1625979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 w="38100">
                <a:solidFill>
                  <a:schemeClr val="accent3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120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5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EE4C-FC77-7240-95C8-7D53CBE80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6012" y="365125"/>
            <a:ext cx="8967787" cy="1325563"/>
          </a:xfrm>
        </p:spPr>
        <p:txBody>
          <a:bodyPr>
            <a:normAutofit/>
          </a:bodyPr>
          <a:lstStyle/>
          <a:p>
            <a:r>
              <a:rPr lang="ar-JO" dirty="0"/>
              <a:t>نتعلم الآن</a:t>
            </a:r>
            <a:r>
              <a:rPr lang="he-IL" dirty="0"/>
              <a:t>:</a:t>
            </a:r>
            <a:br>
              <a:rPr lang="he-IL" dirty="0"/>
            </a:br>
            <a:r>
              <a:rPr lang="ar-JO" dirty="0"/>
              <a:t>ترتيب مجموعة الكسور الأصغر من نصف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grpSp>
        <p:nvGrpSpPr>
          <p:cNvPr id="9" name="קבוצה 8"/>
          <p:cNvGrpSpPr/>
          <p:nvPr/>
        </p:nvGrpSpPr>
        <p:grpSpPr>
          <a:xfrm>
            <a:off x="7562761" y="3066616"/>
            <a:ext cx="2124075" cy="2371725"/>
            <a:chOff x="5030788" y="2243138"/>
            <a:chExt cx="2124075" cy="237172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205" b="100000" l="448" r="9955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0788" y="2243138"/>
              <a:ext cx="2124075" cy="2371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מלבן 3"/>
            <p:cNvSpPr/>
            <p:nvPr/>
          </p:nvSpPr>
          <p:spPr>
            <a:xfrm>
              <a:off x="5243513" y="2557463"/>
              <a:ext cx="1785937" cy="1771650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2" name="קבוצה 11"/>
          <p:cNvGrpSpPr/>
          <p:nvPr/>
        </p:nvGrpSpPr>
        <p:grpSpPr>
          <a:xfrm>
            <a:off x="4229101" y="3104716"/>
            <a:ext cx="2181225" cy="2305050"/>
            <a:chOff x="2128838" y="2447925"/>
            <a:chExt cx="2181225" cy="230505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306" b="95041" l="4367" r="960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128838" y="2447925"/>
              <a:ext cx="2181225" cy="2305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מלבן 10"/>
            <p:cNvSpPr/>
            <p:nvPr/>
          </p:nvSpPr>
          <p:spPr>
            <a:xfrm>
              <a:off x="2326481" y="2709863"/>
              <a:ext cx="1785937" cy="1771650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מלבן 13"/>
              <p:cNvSpPr/>
              <p:nvPr/>
            </p:nvSpPr>
            <p:spPr>
              <a:xfrm>
                <a:off x="5179726" y="2004795"/>
                <a:ext cx="588623" cy="113306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>
                    <a:rot lat="0" lon="0" rev="0"/>
                  </a:camera>
                  <a:lightRig rig="contrasting" dir="t">
                    <a:rot lat="0" lon="0" rev="4500000"/>
                  </a:lightRig>
                </a:scene3d>
                <a:sp3d contourW="6350" prstMaterial="metal">
                  <a:bevelT w="127000" h="31750" prst="relaxedInset"/>
                  <a:contourClr>
                    <a:schemeClr val="accent1">
                      <a:shade val="75000"/>
                    </a:schemeClr>
                  </a:contourClr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6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6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ar-SA" sz="36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he-IL" sz="5400" b="1" cap="all" spc="0" dirty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/>
                </a:endParaRPr>
              </a:p>
            </p:txBody>
          </p:sp>
        </mc:Choice>
        <mc:Fallback xmlns="">
          <p:sp>
            <p:nvSpPr>
              <p:cNvPr id="14" name="מלבן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9726" y="2004795"/>
                <a:ext cx="588623" cy="113306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מלבן 17"/>
              <p:cNvSpPr/>
              <p:nvPr/>
            </p:nvSpPr>
            <p:spPr>
              <a:xfrm>
                <a:off x="8401217" y="2047848"/>
                <a:ext cx="588623" cy="113306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>
                    <a:rot lat="0" lon="0" rev="0"/>
                  </a:camera>
                  <a:lightRig rig="contrasting" dir="t">
                    <a:rot lat="0" lon="0" rev="4500000"/>
                  </a:lightRig>
                </a:scene3d>
                <a:sp3d contourW="6350" prstMaterial="metal">
                  <a:bevelT w="127000" h="31750" prst="relaxedInset"/>
                  <a:contourClr>
                    <a:schemeClr val="accent1">
                      <a:shade val="75000"/>
                    </a:schemeClr>
                  </a:contourClr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6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6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36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he-IL" sz="5400" b="1" cap="all" spc="0" dirty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/>
                </a:endParaRPr>
              </a:p>
            </p:txBody>
          </p:sp>
        </mc:Choice>
        <mc:Fallback xmlns="">
          <p:sp>
            <p:nvSpPr>
              <p:cNvPr id="18" name="מלבן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1217" y="2047848"/>
                <a:ext cx="588623" cy="1133067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מלבן 18"/>
          <p:cNvSpPr/>
          <p:nvPr/>
        </p:nvSpPr>
        <p:spPr>
          <a:xfrm>
            <a:off x="6767679" y="2047847"/>
            <a:ext cx="5886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he-IL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</a:rPr>
              <a:t>&gt;</a:t>
            </a:r>
          </a:p>
        </p:txBody>
      </p:sp>
      <p:sp>
        <p:nvSpPr>
          <p:cNvPr id="15" name="אליפסה 14"/>
          <p:cNvSpPr/>
          <p:nvPr/>
        </p:nvSpPr>
        <p:spPr>
          <a:xfrm>
            <a:off x="5011111" y="2681276"/>
            <a:ext cx="871538" cy="499639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1" name="אליפסה 20"/>
          <p:cNvSpPr/>
          <p:nvPr/>
        </p:nvSpPr>
        <p:spPr>
          <a:xfrm>
            <a:off x="8259759" y="2762027"/>
            <a:ext cx="730081" cy="418888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מלבן מעוגל 15"/>
              <p:cNvSpPr/>
              <p:nvPr/>
            </p:nvSpPr>
            <p:spPr>
              <a:xfrm>
                <a:off x="525463" y="254612"/>
                <a:ext cx="1743075" cy="1625979"/>
              </a:xfrm>
              <a:prstGeom prst="roundRect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he-IL" sz="3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2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he-IL" sz="32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he-IL" sz="3200" b="0" i="0" smtClean="0">
                        <a:solidFill>
                          <a:srgbClr val="002060"/>
                        </a:solidFill>
                        <a:latin typeface="Cambria Math"/>
                      </a:rPr>
                      <m:t>,</m:t>
                    </m:r>
                    <m:f>
                      <m:fPr>
                        <m:ctrlPr>
                          <a:rPr lang="he-IL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2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ar-SA" sz="3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he-IL" sz="3200" dirty="0">
                    <a:solidFill>
                      <a:srgbClr val="002060"/>
                    </a:solidFill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20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200" b="0" i="1" dirty="0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ar-SA" sz="32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he-IL" sz="32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6" name="מלבן מעוגל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463" y="254612"/>
                <a:ext cx="1743075" cy="1625979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 w="38100">
                <a:solidFill>
                  <a:schemeClr val="accent3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606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5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EE4C-FC77-7240-95C8-7D53CBE80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6012" y="365125"/>
            <a:ext cx="8967787" cy="1325563"/>
          </a:xfrm>
          <a:ln w="38100">
            <a:solidFill>
              <a:schemeClr val="tx1"/>
            </a:solidFill>
          </a:ln>
        </p:spPr>
        <p:txBody>
          <a:bodyPr/>
          <a:lstStyle/>
          <a:p>
            <a:r>
              <a:rPr lang="ar-SA" dirty="0"/>
              <a:t>نستمر في التعلم</a:t>
            </a:r>
            <a:r>
              <a:rPr lang="he-IL" dirty="0"/>
              <a:t>:</a:t>
            </a:r>
            <a:br>
              <a:rPr lang="he-IL" dirty="0"/>
            </a:br>
            <a:r>
              <a:rPr lang="ar-SA" dirty="0"/>
              <a:t>نرتب الكسور التي هي اقل من نصف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grpSp>
        <p:nvGrpSpPr>
          <p:cNvPr id="9" name="קבוצה 8"/>
          <p:cNvGrpSpPr/>
          <p:nvPr/>
        </p:nvGrpSpPr>
        <p:grpSpPr>
          <a:xfrm>
            <a:off x="6225280" y="3001682"/>
            <a:ext cx="2124075" cy="2371725"/>
            <a:chOff x="5030788" y="2243138"/>
            <a:chExt cx="2124075" cy="237172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205" b="100000" l="448" r="9955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0788" y="2243138"/>
              <a:ext cx="2124075" cy="2371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מלבן 3"/>
            <p:cNvSpPr/>
            <p:nvPr/>
          </p:nvSpPr>
          <p:spPr>
            <a:xfrm>
              <a:off x="5243513" y="2557463"/>
              <a:ext cx="1785937" cy="1771650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מלבן 13"/>
              <p:cNvSpPr/>
              <p:nvPr/>
            </p:nvSpPr>
            <p:spPr>
              <a:xfrm>
                <a:off x="3395204" y="2047848"/>
                <a:ext cx="588623" cy="113306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>
                    <a:rot lat="0" lon="0" rev="0"/>
                  </a:camera>
                  <a:lightRig rig="contrasting" dir="t">
                    <a:rot lat="0" lon="0" rev="4500000"/>
                  </a:lightRig>
                </a:scene3d>
                <a:sp3d contourW="6350" prstMaterial="metal">
                  <a:bevelT w="127000" h="31750" prst="relaxedInset"/>
                  <a:contourClr>
                    <a:schemeClr val="accent1">
                      <a:shade val="75000"/>
                    </a:schemeClr>
                  </a:contourClr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6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6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/>
                            </a:rPr>
                            <m:t>𝟐</m:t>
                          </m:r>
                        </m:num>
                        <m:den>
                          <m:r>
                            <a:rPr lang="ar-SA" sz="36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he-IL" sz="5400" b="1" cap="all" spc="0" dirty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/>
                </a:endParaRPr>
              </a:p>
            </p:txBody>
          </p:sp>
        </mc:Choice>
        <mc:Fallback xmlns="">
          <p:sp>
            <p:nvSpPr>
              <p:cNvPr id="14" name="מלבן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204" y="2047848"/>
                <a:ext cx="588623" cy="11330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מלבן 17"/>
              <p:cNvSpPr/>
              <p:nvPr/>
            </p:nvSpPr>
            <p:spPr>
              <a:xfrm>
                <a:off x="6401156" y="2004795"/>
                <a:ext cx="588623" cy="113306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>
                    <a:rot lat="0" lon="0" rev="0"/>
                  </a:camera>
                  <a:lightRig rig="contrasting" dir="t">
                    <a:rot lat="0" lon="0" rev="4500000"/>
                  </a:lightRig>
                </a:scene3d>
                <a:sp3d contourW="6350" prstMaterial="metal">
                  <a:bevelT w="127000" h="31750" prst="relaxedInset"/>
                  <a:contourClr>
                    <a:schemeClr val="accent1">
                      <a:shade val="75000"/>
                    </a:schemeClr>
                  </a:contourClr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6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6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36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he-IL" sz="5400" b="1" cap="all" spc="0" dirty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/>
                </a:endParaRPr>
              </a:p>
            </p:txBody>
          </p:sp>
        </mc:Choice>
        <mc:Fallback xmlns="">
          <p:sp>
            <p:nvSpPr>
              <p:cNvPr id="18" name="מלבן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1156" y="2004795"/>
                <a:ext cx="588623" cy="113306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מלבן 18"/>
          <p:cNvSpPr/>
          <p:nvPr/>
        </p:nvSpPr>
        <p:spPr>
          <a:xfrm>
            <a:off x="5133978" y="2096984"/>
            <a:ext cx="6078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he-IL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</a:rPr>
              <a:t>?</a:t>
            </a:r>
          </a:p>
        </p:txBody>
      </p:sp>
      <p:grpSp>
        <p:nvGrpSpPr>
          <p:cNvPr id="16" name="קבוצה 15"/>
          <p:cNvGrpSpPr/>
          <p:nvPr/>
        </p:nvGrpSpPr>
        <p:grpSpPr>
          <a:xfrm>
            <a:off x="2598904" y="3099953"/>
            <a:ext cx="2181225" cy="2305050"/>
            <a:chOff x="8474076" y="2176463"/>
            <a:chExt cx="2181225" cy="2305050"/>
          </a:xfrm>
        </p:grpSpPr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719" b="97521" l="3057" r="9650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4076" y="2176463"/>
              <a:ext cx="2181225" cy="2305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מלבן 19"/>
            <p:cNvSpPr/>
            <p:nvPr/>
          </p:nvSpPr>
          <p:spPr>
            <a:xfrm>
              <a:off x="8671719" y="2428875"/>
              <a:ext cx="1785937" cy="1771650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מלבן 21"/>
              <p:cNvSpPr/>
              <p:nvPr/>
            </p:nvSpPr>
            <p:spPr>
              <a:xfrm>
                <a:off x="7183993" y="2047848"/>
                <a:ext cx="1165362" cy="113306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>
                    <a:rot lat="0" lon="0" rev="0"/>
                  </a:camera>
                  <a:lightRig rig="contrasting" dir="t">
                    <a:rot lat="0" lon="0" rev="4500000"/>
                  </a:lightRig>
                </a:scene3d>
                <a:sp3d contourW="6350" prstMaterial="metal">
                  <a:bevelT w="127000" h="31750" prst="relaxedInset"/>
                  <a:contourClr>
                    <a:schemeClr val="accent1">
                      <a:shade val="75000"/>
                    </a:schemeClr>
                  </a:contourClr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3600" b="1" i="1" cap="all" spc="0" dirty="0" smtClean="0">
                          <a:ln w="0"/>
                          <a:gradFill flip="none">
                            <a:gsLst>
                              <a:gs pos="0">
                                <a:schemeClr val="accent1">
                                  <a:tint val="75000"/>
                                  <a:shade val="75000"/>
                                  <a:satMod val="170000"/>
                                </a:schemeClr>
                              </a:gs>
                              <a:gs pos="49000">
                                <a:schemeClr val="accent1">
                                  <a:tint val="88000"/>
                                  <a:shade val="65000"/>
                                  <a:satMod val="172000"/>
                                </a:schemeClr>
                              </a:gs>
                              <a:gs pos="50000">
                                <a:schemeClr val="accent1">
                                  <a:shade val="65000"/>
                                  <a:satMod val="130000"/>
                                </a:schemeClr>
                              </a:gs>
                              <a:gs pos="92000">
                                <a:schemeClr val="accent1">
                                  <a:shade val="50000"/>
                                  <a:satMod val="120000"/>
                                </a:schemeClr>
                              </a:gs>
                              <a:gs pos="100000">
                                <a:schemeClr val="accent1">
                                  <a:shade val="48000"/>
                                  <a:satMod val="12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he-IL" sz="36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6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/>
                            </a:rPr>
                            <m:t>𝟐</m:t>
                          </m:r>
                        </m:num>
                        <m:den>
                          <m:r>
                            <a:rPr lang="he-IL" sz="36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he-IL" sz="5400" b="1" cap="all" spc="0" dirty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/>
                </a:endParaRPr>
              </a:p>
            </p:txBody>
          </p:sp>
        </mc:Choice>
        <mc:Fallback xmlns="">
          <p:sp>
            <p:nvSpPr>
              <p:cNvPr id="22" name="מלבן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3993" y="2047848"/>
                <a:ext cx="1165362" cy="1133067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אליפסה 23"/>
          <p:cNvSpPr/>
          <p:nvPr/>
        </p:nvSpPr>
        <p:spPr>
          <a:xfrm>
            <a:off x="3149362" y="2751862"/>
            <a:ext cx="871538" cy="499639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5" name="אליפסה 24"/>
          <p:cNvSpPr/>
          <p:nvPr/>
        </p:nvSpPr>
        <p:spPr>
          <a:xfrm>
            <a:off x="7579325" y="2751861"/>
            <a:ext cx="871538" cy="499639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6" name="מלבן 25"/>
          <p:cNvSpPr/>
          <p:nvPr/>
        </p:nvSpPr>
        <p:spPr>
          <a:xfrm>
            <a:off x="5133978" y="2152716"/>
            <a:ext cx="607859" cy="923330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he-IL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</a:rPr>
              <a:t>&lt;</a:t>
            </a:r>
          </a:p>
        </p:txBody>
      </p:sp>
      <p:grpSp>
        <p:nvGrpSpPr>
          <p:cNvPr id="10" name="קבוצה 9"/>
          <p:cNvGrpSpPr/>
          <p:nvPr/>
        </p:nvGrpSpPr>
        <p:grpSpPr>
          <a:xfrm>
            <a:off x="6294040" y="3091183"/>
            <a:ext cx="2305050" cy="2286000"/>
            <a:chOff x="8744687" y="3109478"/>
            <a:chExt cx="2305050" cy="2286000"/>
          </a:xfrm>
        </p:grpSpPr>
        <p:grpSp>
          <p:nvGrpSpPr>
            <p:cNvPr id="3" name="קבוצה 2"/>
            <p:cNvGrpSpPr/>
            <p:nvPr/>
          </p:nvGrpSpPr>
          <p:grpSpPr>
            <a:xfrm>
              <a:off x="8744687" y="3109478"/>
              <a:ext cx="2305050" cy="2286000"/>
              <a:chOff x="9569672" y="2381912"/>
              <a:chExt cx="2305050" cy="2286000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5000" b="95000" l="1240" r="9710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69672" y="2381912"/>
                <a:ext cx="2305050" cy="2286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מלבן 22"/>
              <p:cNvSpPr/>
              <p:nvPr/>
            </p:nvSpPr>
            <p:spPr>
              <a:xfrm>
                <a:off x="9715742" y="2614147"/>
                <a:ext cx="1785937" cy="1771650"/>
              </a:xfrm>
              <a:prstGeom prst="rect">
                <a:avLst/>
              </a:prstGeom>
              <a:no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cxnSp>
          <p:nvCxnSpPr>
            <p:cNvPr id="6" name="מחבר ישר 5"/>
            <p:cNvCxnSpPr/>
            <p:nvPr/>
          </p:nvCxnSpPr>
          <p:spPr>
            <a:xfrm flipH="1">
              <a:off x="8890757" y="4537276"/>
              <a:ext cx="1785937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מחבר ישר 26"/>
            <p:cNvCxnSpPr/>
            <p:nvPr/>
          </p:nvCxnSpPr>
          <p:spPr>
            <a:xfrm flipH="1">
              <a:off x="8905118" y="3948896"/>
              <a:ext cx="1785937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מלבן מעוגל 27"/>
              <p:cNvSpPr/>
              <p:nvPr/>
            </p:nvSpPr>
            <p:spPr>
              <a:xfrm>
                <a:off x="525463" y="254612"/>
                <a:ext cx="1743075" cy="1625979"/>
              </a:xfrm>
              <a:prstGeom prst="roundRect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he-IL" sz="3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2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he-IL" sz="32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he-IL" sz="3200" b="0" i="0" smtClean="0">
                        <a:solidFill>
                          <a:srgbClr val="002060"/>
                        </a:solidFill>
                        <a:latin typeface="Cambria Math"/>
                      </a:rPr>
                      <m:t>,</m:t>
                    </m:r>
                    <m:f>
                      <m:fPr>
                        <m:ctrlPr>
                          <a:rPr lang="he-IL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2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ar-SA" sz="3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he-IL" sz="3200" dirty="0">
                    <a:solidFill>
                      <a:srgbClr val="002060"/>
                    </a:solidFill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20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200" b="0" i="1" dirty="0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ar-SA" sz="32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he-IL" sz="32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8" name="מלבן מעוגל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463" y="254612"/>
                <a:ext cx="1743075" cy="1625979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 w="38100">
                <a:solidFill>
                  <a:schemeClr val="accent3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728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 animBg="1"/>
      <p:bldP spid="24" grpId="0" animBg="1"/>
      <p:bldP spid="25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EE4C-FC77-7240-95C8-7D53CBE80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6012" y="365125"/>
            <a:ext cx="8967787" cy="1325563"/>
          </a:xfrm>
        </p:spPr>
        <p:txBody>
          <a:bodyPr/>
          <a:lstStyle/>
          <a:p>
            <a:r>
              <a:rPr lang="ar-SA" dirty="0"/>
              <a:t>استنتاج</a:t>
            </a:r>
            <a:r>
              <a:rPr lang="he-IL" dirty="0"/>
              <a:t>: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grpSp>
        <p:nvGrpSpPr>
          <p:cNvPr id="9" name="קבוצה 8"/>
          <p:cNvGrpSpPr/>
          <p:nvPr/>
        </p:nvGrpSpPr>
        <p:grpSpPr>
          <a:xfrm>
            <a:off x="5513046" y="3103282"/>
            <a:ext cx="2124075" cy="2371725"/>
            <a:chOff x="5030788" y="2243138"/>
            <a:chExt cx="2124075" cy="237172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205" b="100000" l="448" r="9955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0788" y="2243138"/>
              <a:ext cx="2124075" cy="2371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מלבן 3"/>
            <p:cNvSpPr/>
            <p:nvPr/>
          </p:nvSpPr>
          <p:spPr>
            <a:xfrm>
              <a:off x="5243513" y="2557463"/>
              <a:ext cx="1785937" cy="1771650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מלבן 13"/>
              <p:cNvSpPr/>
              <p:nvPr/>
            </p:nvSpPr>
            <p:spPr>
              <a:xfrm>
                <a:off x="3100892" y="1958948"/>
                <a:ext cx="588623" cy="113306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>
                    <a:rot lat="0" lon="0" rev="0"/>
                  </a:camera>
                  <a:lightRig rig="contrasting" dir="t">
                    <a:rot lat="0" lon="0" rev="4500000"/>
                  </a:lightRig>
                </a:scene3d>
                <a:sp3d contourW="6350" prstMaterial="metal">
                  <a:bevelT w="127000" h="31750" prst="relaxedInset"/>
                  <a:contourClr>
                    <a:schemeClr val="accent1">
                      <a:shade val="75000"/>
                    </a:schemeClr>
                  </a:contourClr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6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6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ar-SA" sz="36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he-IL" sz="5400" b="1" cap="all" spc="0" dirty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/>
                </a:endParaRPr>
              </a:p>
            </p:txBody>
          </p:sp>
        </mc:Choice>
        <mc:Fallback xmlns="">
          <p:sp>
            <p:nvSpPr>
              <p:cNvPr id="14" name="מלבן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0892" y="1958948"/>
                <a:ext cx="588623" cy="11330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מלבן 17"/>
              <p:cNvSpPr/>
              <p:nvPr/>
            </p:nvSpPr>
            <p:spPr>
              <a:xfrm>
                <a:off x="6401156" y="2004795"/>
                <a:ext cx="588623" cy="113306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>
                    <a:rot lat="0" lon="0" rev="0"/>
                  </a:camera>
                  <a:lightRig rig="contrasting" dir="t">
                    <a:rot lat="0" lon="0" rev="4500000"/>
                  </a:lightRig>
                </a:scene3d>
                <a:sp3d contourW="6350" prstMaterial="metal">
                  <a:bevelT w="127000" h="31750" prst="relaxedInset"/>
                  <a:contourClr>
                    <a:schemeClr val="accent1">
                      <a:shade val="75000"/>
                    </a:schemeClr>
                  </a:contourClr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6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6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36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he-IL" sz="5400" b="1" cap="all" spc="0" dirty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/>
                </a:endParaRPr>
              </a:p>
            </p:txBody>
          </p:sp>
        </mc:Choice>
        <mc:Fallback xmlns="">
          <p:sp>
            <p:nvSpPr>
              <p:cNvPr id="18" name="מלבן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1156" y="2004795"/>
                <a:ext cx="588623" cy="113306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קבוצה 15"/>
          <p:cNvGrpSpPr/>
          <p:nvPr/>
        </p:nvGrpSpPr>
        <p:grpSpPr>
          <a:xfrm>
            <a:off x="8652097" y="3177614"/>
            <a:ext cx="2181225" cy="2305050"/>
            <a:chOff x="8474076" y="2176463"/>
            <a:chExt cx="2181225" cy="2305050"/>
          </a:xfrm>
        </p:grpSpPr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719" b="97521" l="3057" r="9650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4076" y="2176463"/>
              <a:ext cx="2181225" cy="2305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מלבן 19"/>
            <p:cNvSpPr/>
            <p:nvPr/>
          </p:nvSpPr>
          <p:spPr>
            <a:xfrm>
              <a:off x="8671719" y="2428875"/>
              <a:ext cx="1785937" cy="1771650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26" name="מלבן 25"/>
          <p:cNvSpPr/>
          <p:nvPr/>
        </p:nvSpPr>
        <p:spPr>
          <a:xfrm>
            <a:off x="4686743" y="2214532"/>
            <a:ext cx="6078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he-IL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</a:rPr>
              <a:t>&gt;</a:t>
            </a:r>
          </a:p>
        </p:txBody>
      </p:sp>
      <p:grpSp>
        <p:nvGrpSpPr>
          <p:cNvPr id="21" name="קבוצה 20"/>
          <p:cNvGrpSpPr/>
          <p:nvPr/>
        </p:nvGrpSpPr>
        <p:grpSpPr>
          <a:xfrm>
            <a:off x="2386012" y="3157257"/>
            <a:ext cx="2181225" cy="2305050"/>
            <a:chOff x="2128838" y="2447925"/>
            <a:chExt cx="2181225" cy="2305050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306" b="95041" l="4367" r="960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128838" y="2447925"/>
              <a:ext cx="2181225" cy="2305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מלבן 27"/>
            <p:cNvSpPr/>
            <p:nvPr/>
          </p:nvSpPr>
          <p:spPr>
            <a:xfrm>
              <a:off x="2326481" y="2709863"/>
              <a:ext cx="1785937" cy="1771650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מלבן 28"/>
              <p:cNvSpPr/>
              <p:nvPr/>
            </p:nvSpPr>
            <p:spPr>
              <a:xfrm>
                <a:off x="9720230" y="2004795"/>
                <a:ext cx="588623" cy="113011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>
                    <a:rot lat="0" lon="0" rev="0"/>
                  </a:camera>
                  <a:lightRig rig="contrasting" dir="t">
                    <a:rot lat="0" lon="0" rev="4500000"/>
                  </a:lightRig>
                </a:scene3d>
                <a:sp3d contourW="6350" prstMaterial="metal">
                  <a:bevelT w="127000" h="31750" prst="relaxedInset"/>
                  <a:contourClr>
                    <a:schemeClr val="accent1">
                      <a:shade val="75000"/>
                    </a:schemeClr>
                  </a:contourClr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6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6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ar-SA" sz="36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he-IL" sz="5400" b="1" cap="all" spc="0" dirty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/>
                </a:endParaRPr>
              </a:p>
            </p:txBody>
          </p:sp>
        </mc:Choice>
        <mc:Fallback xmlns="">
          <p:sp>
            <p:nvSpPr>
              <p:cNvPr id="29" name="מלבן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0230" y="2004795"/>
                <a:ext cx="588623" cy="113011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מלבן 29"/>
          <p:cNvSpPr/>
          <p:nvPr/>
        </p:nvSpPr>
        <p:spPr>
          <a:xfrm>
            <a:off x="7856330" y="2193225"/>
            <a:ext cx="6078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he-IL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</a:rPr>
              <a:t>&gt;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מלבן מעוגל 18"/>
              <p:cNvSpPr/>
              <p:nvPr/>
            </p:nvSpPr>
            <p:spPr>
              <a:xfrm>
                <a:off x="525463" y="254612"/>
                <a:ext cx="1743075" cy="1625979"/>
              </a:xfrm>
              <a:prstGeom prst="roundRect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he-IL" sz="3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2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he-IL" sz="32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he-IL" sz="3200" b="0" i="0" smtClean="0">
                        <a:solidFill>
                          <a:srgbClr val="002060"/>
                        </a:solidFill>
                        <a:latin typeface="Cambria Math"/>
                      </a:rPr>
                      <m:t>,</m:t>
                    </m:r>
                    <m:f>
                      <m:fPr>
                        <m:ctrlPr>
                          <a:rPr lang="he-IL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2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ar-SA" sz="3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he-IL" sz="3200" dirty="0">
                    <a:solidFill>
                      <a:srgbClr val="002060"/>
                    </a:solidFill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20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200" b="0" i="1" dirty="0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ar-SA" sz="32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he-IL" sz="32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9" name="מלבן מעוגל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463" y="254612"/>
                <a:ext cx="1743075" cy="1625979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 w="38100">
                <a:solidFill>
                  <a:schemeClr val="accent3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456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EE4C-FC77-7240-95C8-7D53CBE80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715" y="351477"/>
            <a:ext cx="10107112" cy="1325563"/>
          </a:xfrm>
        </p:spPr>
        <p:txBody>
          <a:bodyPr>
            <a:normAutofit/>
          </a:bodyPr>
          <a:lstStyle/>
          <a:p>
            <a:r>
              <a:rPr lang="he-IL" sz="5400" dirty="0"/>
              <a:t>'</a:t>
            </a:r>
            <a:r>
              <a:rPr lang="ar-SA" sz="5400" dirty="0"/>
              <a:t>إشارات مساعدة وتوجيه</a:t>
            </a:r>
            <a:r>
              <a:rPr lang="he-IL" sz="5400" dirty="0"/>
              <a:t>’ </a:t>
            </a:r>
            <a:r>
              <a:rPr lang="ar-SA" sz="5400" dirty="0"/>
              <a:t>في مقارنة الكسور</a:t>
            </a:r>
            <a:endParaRPr lang="x-none" sz="5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pic>
        <p:nvPicPr>
          <p:cNvPr id="3076" name="Picture 4" descr="Career, Road, Away, Way Of Life, Success, Road Sig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8" y="1677040"/>
            <a:ext cx="10683454" cy="548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831771" y="2023739"/>
                <a:ext cx="6432969" cy="4295077"/>
              </a:xfrm>
              <a:prstGeom prst="roundRect">
                <a:avLst/>
              </a:prstGeom>
              <a:solidFill>
                <a:srgbClr val="FFC000"/>
              </a:solidFill>
              <a:ln w="38100">
                <a:solidFill>
                  <a:schemeClr val="accent3">
                    <a:lumMod val="50000"/>
                  </a:schemeClr>
                </a:solidFill>
              </a:ln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ar-SA" sz="3600" dirty="0"/>
                  <a:t>عند مقارنة الكسور نفحص المقامات اذا كانت متساوية</a:t>
                </a:r>
                <a:r>
                  <a:rPr lang="he-IL" sz="3600" dirty="0"/>
                  <a:t>:</a:t>
                </a:r>
              </a:p>
              <a:p>
                <a:pPr algn="r" rtl="1"/>
                <a:r>
                  <a:rPr lang="ar-SA" sz="3600" dirty="0"/>
                  <a:t>مثال1    </a:t>
                </a:r>
                <a:r>
                  <a:rPr lang="he-IL" sz="3600" dirty="0"/>
                  <a:t>: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he-IL" sz="36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he-IL" dirty="0"/>
                  <a:t>  </a:t>
                </a:r>
                <a:r>
                  <a:rPr lang="he-IL" sz="3600" dirty="0"/>
                  <a:t>ו-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600" i="1">
                            <a:solidFill>
                              <a:srgbClr val="42424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b="0" i="1" smtClean="0">
                            <a:solidFill>
                              <a:srgbClr val="42424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he-IL" sz="3600" i="1">
                            <a:solidFill>
                              <a:srgbClr val="424242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he-IL" dirty="0"/>
                  <a:t> </a:t>
                </a:r>
                <a:r>
                  <a:rPr lang="he-IL" sz="3600" dirty="0"/>
                  <a:t>.</a:t>
                </a:r>
              </a:p>
              <a:p>
                <a:pPr algn="r" rtl="1"/>
                <a:r>
                  <a:rPr lang="ar-SA" sz="3600" dirty="0"/>
                  <a:t>او</a:t>
                </a:r>
                <a:r>
                  <a:rPr lang="he-IL" sz="3600" dirty="0"/>
                  <a:t>:</a:t>
                </a:r>
              </a:p>
              <a:p>
                <a:pPr algn="r" rtl="1"/>
                <a:r>
                  <a:rPr lang="ar-SA" sz="3600" dirty="0" err="1"/>
                  <a:t>البسوط</a:t>
                </a:r>
                <a:r>
                  <a:rPr lang="ar-SA" sz="3600" dirty="0"/>
                  <a:t> مثال 2    </a:t>
                </a:r>
                <a:r>
                  <a:rPr lang="he-IL" sz="3600" dirty="0"/>
                  <a:t>: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he-IL" sz="36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he-IL" sz="3600" dirty="0"/>
                  <a:t>  ו-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600" i="1">
                            <a:solidFill>
                              <a:srgbClr val="42424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i="1">
                            <a:solidFill>
                              <a:srgbClr val="42424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he-IL" sz="3600" i="1">
                            <a:solidFill>
                              <a:srgbClr val="424242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he-IL" sz="3600" dirty="0"/>
                  <a:t> .</a:t>
                </a:r>
              </a:p>
              <a:p>
                <a:pPr algn="r" rtl="1"/>
                <a:endParaRPr lang="he-IL" sz="36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1771" y="2023739"/>
                <a:ext cx="6432969" cy="4295077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chemeClr val="accent3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035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67AEE4C-FC77-7240-95C8-7D53CBE805C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692322" y="365125"/>
                <a:ext cx="9661477" cy="1325563"/>
              </a:xfrm>
            </p:spPr>
            <p:txBody>
              <a:bodyPr>
                <a:normAutofit fontScale="90000"/>
              </a:bodyPr>
              <a:lstStyle/>
              <a:p>
                <a:r>
                  <a:rPr lang="ar-SA" dirty="0"/>
                  <a:t>نستمر في التعلم</a:t>
                </a:r>
                <a:r>
                  <a:rPr lang="he-IL" dirty="0"/>
                  <a:t>: </a:t>
                </a:r>
                <a:br>
                  <a:rPr lang="he-IL" dirty="0"/>
                </a:br>
                <a:r>
                  <a:rPr lang="ar-SA" dirty="0"/>
                  <a:t>نبدأ بترتيب الكسور الأكبر من </a:t>
                </a:r>
                <a:r>
                  <a:rPr lang="he-IL" dirty="0"/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he-IL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he-IL" dirty="0"/>
                  <a:t>  </a:t>
                </a:r>
                <a:r>
                  <a:rPr lang="ar-SA" dirty="0"/>
                  <a:t>وأصغر</a:t>
                </a:r>
                <a:r>
                  <a:rPr lang="he-IL" dirty="0"/>
                  <a:t> </a:t>
                </a:r>
                <a:r>
                  <a:rPr lang="ar-SA" dirty="0"/>
                  <a:t>من</a:t>
                </a:r>
                <a:r>
                  <a:rPr lang="he-IL" dirty="0"/>
                  <a:t>-1</a:t>
                </a:r>
                <a:endParaRPr lang="x-none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67AEE4C-FC77-7240-95C8-7D53CBE805C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692322" y="365125"/>
                <a:ext cx="9661477" cy="1325563"/>
              </a:xfrm>
              <a:blipFill>
                <a:blip r:embed="rId3"/>
                <a:stretch>
                  <a:fillRect t="-17051" r="-2273" b="-15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מלבן 13"/>
              <p:cNvSpPr/>
              <p:nvPr/>
            </p:nvSpPr>
            <p:spPr>
              <a:xfrm>
                <a:off x="827870" y="2536849"/>
                <a:ext cx="588623" cy="113306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>
                    <a:rot lat="0" lon="0" rev="0"/>
                  </a:camera>
                  <a:lightRig rig="contrasting" dir="t">
                    <a:rot lat="0" lon="0" rev="4500000"/>
                  </a:lightRig>
                </a:scene3d>
                <a:sp3d contourW="6350" prstMaterial="metal">
                  <a:bevelT w="127000" h="31750" prst="relaxedInset"/>
                  <a:contourClr>
                    <a:schemeClr val="accent1">
                      <a:shade val="75000"/>
                    </a:schemeClr>
                  </a:contourClr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6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6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/>
                            </a:rPr>
                            <m:t>𝟑</m:t>
                          </m:r>
                        </m:num>
                        <m:den>
                          <m:r>
                            <a:rPr lang="he-IL" sz="36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he-IL" sz="5400" b="1" cap="all" spc="0" dirty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/>
                </a:endParaRPr>
              </a:p>
            </p:txBody>
          </p:sp>
        </mc:Choice>
        <mc:Fallback xmlns="">
          <p:sp>
            <p:nvSpPr>
              <p:cNvPr id="14" name="מלבן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870" y="2536849"/>
                <a:ext cx="588623" cy="113306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מלבן 17"/>
              <p:cNvSpPr/>
              <p:nvPr/>
            </p:nvSpPr>
            <p:spPr>
              <a:xfrm>
                <a:off x="903049" y="5167852"/>
                <a:ext cx="588623" cy="113306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>
                    <a:rot lat="0" lon="0" rev="0"/>
                  </a:camera>
                  <a:lightRig rig="contrasting" dir="t">
                    <a:rot lat="0" lon="0" rev="4500000"/>
                  </a:lightRig>
                </a:scene3d>
                <a:sp3d contourW="6350" prstMaterial="metal">
                  <a:bevelT w="127000" h="31750" prst="relaxedInset"/>
                  <a:contourClr>
                    <a:schemeClr val="accent1">
                      <a:shade val="75000"/>
                    </a:schemeClr>
                  </a:contourClr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6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6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/>
                            </a:rPr>
                            <m:t>𝟐</m:t>
                          </m:r>
                        </m:num>
                        <m:den>
                          <m:r>
                            <a:rPr lang="he-IL" sz="36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he-IL" sz="5400" b="1" cap="all" spc="0" dirty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/>
                </a:endParaRPr>
              </a:p>
            </p:txBody>
          </p:sp>
        </mc:Choice>
        <mc:Fallback xmlns="">
          <p:sp>
            <p:nvSpPr>
              <p:cNvPr id="18" name="מלבן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049" y="5167852"/>
                <a:ext cx="588623" cy="113306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מלבן מעוגל 15"/>
              <p:cNvSpPr/>
              <p:nvPr/>
            </p:nvSpPr>
            <p:spPr>
              <a:xfrm>
                <a:off x="394122" y="421869"/>
                <a:ext cx="1432566" cy="1625979"/>
              </a:xfrm>
              <a:prstGeom prst="roundRect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he-IL" sz="36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he-IL" sz="3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6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he-IL" sz="36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endParaRPr lang="he-IL" sz="3600" dirty="0"/>
              </a:p>
              <a:p>
                <a:pPr algn="ctr"/>
                <a:r>
                  <a:rPr lang="en-US" dirty="0"/>
                  <a:t> </a:t>
                </a:r>
                <a:endParaRPr lang="he-IL" dirty="0"/>
              </a:p>
            </p:txBody>
          </p:sp>
        </mc:Choice>
        <mc:Fallback xmlns="">
          <p:sp>
            <p:nvSpPr>
              <p:cNvPr id="16" name="מלבן מעוגל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122" y="421869"/>
                <a:ext cx="1432566" cy="1625979"/>
              </a:xfrm>
              <a:prstGeom prst="round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 w="381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183" l="3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716" y="2978331"/>
            <a:ext cx="8160632" cy="967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3056" l="990" r="998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478" y="5319581"/>
            <a:ext cx="8261870" cy="98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סוגר מרובע ימני 2"/>
          <p:cNvSpPr/>
          <p:nvPr/>
        </p:nvSpPr>
        <p:spPr>
          <a:xfrm rot="16200000">
            <a:off x="7691664" y="1626158"/>
            <a:ext cx="248691" cy="2928947"/>
          </a:xfrm>
          <a:prstGeom prst="righ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סוגר מרובע ימני 19"/>
          <p:cNvSpPr/>
          <p:nvPr/>
        </p:nvSpPr>
        <p:spPr>
          <a:xfrm rot="16200000">
            <a:off x="7999872" y="4164840"/>
            <a:ext cx="248694" cy="2558176"/>
          </a:xfrm>
          <a:prstGeom prst="righ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מלבן 21"/>
              <p:cNvSpPr/>
              <p:nvPr/>
            </p:nvSpPr>
            <p:spPr>
              <a:xfrm>
                <a:off x="7852348" y="4150329"/>
                <a:ext cx="543739" cy="101752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>
                    <a:rot lat="0" lon="0" rev="0"/>
                  </a:camera>
                  <a:lightRig rig="contrasting" dir="t">
                    <a:rot lat="0" lon="0" rev="4500000"/>
                  </a:lightRig>
                </a:scene3d>
                <a:sp3d contourW="6350" prstMaterial="metal">
                  <a:bevelT w="127000" h="31750" prst="relaxedInset"/>
                  <a:contourClr>
                    <a:schemeClr val="accent1">
                      <a:shade val="75000"/>
                    </a:schemeClr>
                  </a:contourClr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200" i="1" cap="all" spc="0" dirty="0" smtClean="0">
                              <a:ln w="0"/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0" i="1" cap="all" spc="0" dirty="0" smtClean="0">
                              <a:ln w="0"/>
                              <a:solidFill>
                                <a:srgbClr val="FF0000"/>
                              </a:solidFill>
                              <a:effectLst/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he-IL" sz="3200" b="0" i="1" cap="all" spc="0" dirty="0" smtClean="0">
                              <a:ln w="0"/>
                              <a:solidFill>
                                <a:srgbClr val="FF0000"/>
                              </a:solidFill>
                              <a:effectLst/>
                              <a:latin typeface="Cambria Math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he-IL" sz="4800" cap="all" spc="0" dirty="0">
                  <a:ln w="0"/>
                  <a:solidFill>
                    <a:srgbClr val="FF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22" name="מלבן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2348" y="4150329"/>
                <a:ext cx="543739" cy="1017523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מלבן 22"/>
              <p:cNvSpPr/>
              <p:nvPr/>
            </p:nvSpPr>
            <p:spPr>
              <a:xfrm>
                <a:off x="7616592" y="1852984"/>
                <a:ext cx="526106" cy="101752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>
                    <a:rot lat="0" lon="0" rev="0"/>
                  </a:camera>
                  <a:lightRig rig="contrasting" dir="t">
                    <a:rot lat="0" lon="0" rev="4500000"/>
                  </a:lightRig>
                </a:scene3d>
                <a:sp3d contourW="6350" prstMaterial="metal">
                  <a:bevelT w="127000" h="31750" prst="relaxedInset"/>
                  <a:contourClr>
                    <a:schemeClr val="accent1">
                      <a:shade val="75000"/>
                    </a:schemeClr>
                  </a:contourClr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200" i="1" cap="all" spc="0" dirty="0" smtClean="0">
                              <a:ln w="0"/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0" i="1" cap="all" spc="0" dirty="0" smtClean="0">
                              <a:ln w="0"/>
                              <a:solidFill>
                                <a:srgbClr val="FF0000"/>
                              </a:solidFill>
                              <a:effectLst/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he-IL" sz="3200" b="0" i="1" cap="all" spc="0" dirty="0" smtClean="0">
                              <a:ln w="0"/>
                              <a:solidFill>
                                <a:srgbClr val="FF0000"/>
                              </a:solidFill>
                              <a:effectLst/>
                              <a:latin typeface="Cambria Math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he-IL" sz="4800" cap="all" spc="0" dirty="0">
                  <a:ln w="0"/>
                  <a:solidFill>
                    <a:srgbClr val="FF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23" name="מלבן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6592" y="1852984"/>
                <a:ext cx="526106" cy="1017523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833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67AEE4C-FC77-7240-95C8-7D53CBE805C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692322" y="365125"/>
                <a:ext cx="9661477" cy="1325563"/>
              </a:xfrm>
            </p:spPr>
            <p:txBody>
              <a:bodyPr>
                <a:normAutofit fontScale="90000"/>
              </a:bodyPr>
              <a:lstStyle/>
              <a:p>
                <a:r>
                  <a:rPr lang="ar-SA" dirty="0"/>
                  <a:t>مستمرون بالتعلم</a:t>
                </a:r>
                <a:r>
                  <a:rPr lang="he-IL" dirty="0"/>
                  <a:t>: </a:t>
                </a:r>
                <a:br>
                  <a:rPr lang="he-IL" dirty="0"/>
                </a:br>
                <a:r>
                  <a:rPr lang="ar-SA" dirty="0"/>
                  <a:t>نبدأ بترتيب الكسور الأكبر من </a:t>
                </a:r>
                <a:r>
                  <a:rPr lang="he-IL" dirty="0"/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he-IL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he-IL" dirty="0"/>
                  <a:t>  </a:t>
                </a:r>
                <a:r>
                  <a:rPr lang="ar-SA" dirty="0"/>
                  <a:t>وأصغر</a:t>
                </a:r>
                <a:r>
                  <a:rPr lang="he-IL" dirty="0"/>
                  <a:t> </a:t>
                </a:r>
                <a:r>
                  <a:rPr lang="ar-SA" dirty="0"/>
                  <a:t>من</a:t>
                </a:r>
                <a:r>
                  <a:rPr lang="he-IL" dirty="0"/>
                  <a:t>-1</a:t>
                </a:r>
                <a:endParaRPr lang="x-none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67AEE4C-FC77-7240-95C8-7D53CBE805C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692322" y="365125"/>
                <a:ext cx="9661477" cy="1325563"/>
              </a:xfrm>
              <a:blipFill>
                <a:blip r:embed="rId3"/>
                <a:stretch>
                  <a:fillRect t="-17051" r="-2273" b="-15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מלבן 13"/>
              <p:cNvSpPr/>
              <p:nvPr/>
            </p:nvSpPr>
            <p:spPr>
              <a:xfrm>
                <a:off x="3079042" y="4074893"/>
                <a:ext cx="633507" cy="124880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>
                    <a:rot lat="0" lon="0" rev="0"/>
                  </a:camera>
                  <a:lightRig rig="contrasting" dir="t">
                    <a:rot lat="0" lon="0" rev="4500000"/>
                  </a:lightRig>
                </a:scene3d>
                <a:sp3d contourW="6350" prstMaterial="metal">
                  <a:bevelT w="127000" h="31750" prst="relaxedInset"/>
                  <a:contourClr>
                    <a:schemeClr val="accent1">
                      <a:shade val="75000"/>
                    </a:schemeClr>
                  </a:contourClr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/>
                            </a:rPr>
                            <m:t>𝟑</m:t>
                          </m:r>
                        </m:num>
                        <m:den>
                          <m:r>
                            <a:rPr lang="he-IL" sz="40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he-IL" sz="6000" b="1" cap="all" spc="0" dirty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/>
                </a:endParaRPr>
              </a:p>
            </p:txBody>
          </p:sp>
        </mc:Choice>
        <mc:Fallback xmlns="">
          <p:sp>
            <p:nvSpPr>
              <p:cNvPr id="14" name="מלבן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9042" y="4074893"/>
                <a:ext cx="633507" cy="12488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מלבן 17"/>
              <p:cNvSpPr/>
              <p:nvPr/>
            </p:nvSpPr>
            <p:spPr>
              <a:xfrm>
                <a:off x="1736149" y="4074894"/>
                <a:ext cx="633507" cy="124880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>
                    <a:rot lat="0" lon="0" rev="0"/>
                  </a:camera>
                  <a:lightRig rig="contrasting" dir="t">
                    <a:rot lat="0" lon="0" rev="4500000"/>
                  </a:lightRig>
                </a:scene3d>
                <a:sp3d contourW="6350" prstMaterial="metal">
                  <a:bevelT w="127000" h="31750" prst="relaxedInset"/>
                  <a:contourClr>
                    <a:schemeClr val="accent1">
                      <a:shade val="75000"/>
                    </a:schemeClr>
                  </a:contourClr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/>
                            </a:rPr>
                            <m:t>𝟐</m:t>
                          </m:r>
                        </m:num>
                        <m:den>
                          <m:r>
                            <a:rPr lang="he-IL" sz="40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he-IL" sz="6000" b="1" cap="all" spc="0" dirty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/>
                </a:endParaRPr>
              </a:p>
            </p:txBody>
          </p:sp>
        </mc:Choice>
        <mc:Fallback xmlns="">
          <p:sp>
            <p:nvSpPr>
              <p:cNvPr id="18" name="מלבן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6149" y="4074894"/>
                <a:ext cx="633507" cy="12488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מלבן 21"/>
              <p:cNvSpPr/>
              <p:nvPr/>
            </p:nvSpPr>
            <p:spPr>
              <a:xfrm>
                <a:off x="2177548" y="1900809"/>
                <a:ext cx="1308371" cy="115922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>
                    <a:rot lat="0" lon="0" rev="0"/>
                  </a:camera>
                  <a:lightRig rig="contrasting" dir="t">
                    <a:rot lat="0" lon="0" rev="4500000"/>
                  </a:lightRig>
                </a:scene3d>
                <a:sp3d contourW="6350" prstMaterial="metal">
                  <a:bevelT w="127000" h="31750" prst="relaxedInset"/>
                  <a:contourClr>
                    <a:schemeClr val="accent1">
                      <a:shade val="75000"/>
                    </a:schemeClr>
                  </a:contourClr>
                </a:sp3d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he-IL" sz="4800" b="1" i="1" cap="all" spc="0" dirty="0" smtClean="0">
                            <a:ln w="0"/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800" b="1" i="1" cap="all" spc="0" dirty="0" smtClean="0">
                            <a:ln w="0"/>
                            <a:solidFill>
                              <a:srgbClr val="FF0000"/>
                            </a:solidFill>
                            <a:effectLst/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he-IL" sz="4800" b="1" i="1" cap="all" spc="0" dirty="0" smtClean="0">
                            <a:ln w="0"/>
                            <a:solidFill>
                              <a:srgbClr val="FF0000"/>
                            </a:solidFill>
                            <a:effectLst/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 cap="all" spc="0" dirty="0">
                    <a:ln w="0"/>
                    <a:solidFill>
                      <a:srgbClr val="FF0000"/>
                    </a:solidFill>
                    <a:effectLst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cap="all" spc="0" smtClean="0">
                            <a:ln w="0"/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cap="all" spc="0" smtClean="0">
                            <a:ln w="0"/>
                            <a:solidFill>
                              <a:srgbClr val="FF0000"/>
                            </a:solidFill>
                            <a:effectLst/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en-US" sz="4800" b="1" i="1" cap="all" spc="0" smtClean="0">
                            <a:ln w="0"/>
                            <a:solidFill>
                              <a:srgbClr val="FF0000"/>
                            </a:solidFill>
                            <a:effectLst/>
                            <a:latin typeface="Cambria Math"/>
                          </a:rPr>
                          <m:t>𝟔</m:t>
                        </m:r>
                      </m:den>
                    </m:f>
                  </m:oMath>
                </a14:m>
                <a:endParaRPr lang="he-IL" sz="4800" b="1" cap="all" spc="0" dirty="0">
                  <a:ln w="0"/>
                  <a:solidFill>
                    <a:srgbClr val="FF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22" name="מלבן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7548" y="1900809"/>
                <a:ext cx="1308371" cy="115922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itle 1">
            <a:extLst>
              <a:ext uri="{FF2B5EF4-FFF2-40B4-BE49-F238E27FC236}">
                <a16:creationId xmlns:a16="http://schemas.microsoft.com/office/drawing/2014/main" id="{D67AEE4C-FC77-7240-95C8-7D53CBE805C8}"/>
              </a:ext>
            </a:extLst>
          </p:cNvPr>
          <p:cNvSpPr txBox="1">
            <a:spLocks/>
          </p:cNvSpPr>
          <p:nvPr/>
        </p:nvSpPr>
        <p:spPr>
          <a:xfrm>
            <a:off x="8693624" y="1841998"/>
            <a:ext cx="2812575" cy="6948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  <a:defRPr sz="4400" b="0" i="0" kern="120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ar-SA" sz="3200" dirty="0"/>
              <a:t>تعلمنا سابقا</a:t>
            </a:r>
            <a:r>
              <a:rPr lang="he-IL" sz="3200" dirty="0"/>
              <a:t>:</a:t>
            </a:r>
            <a:endParaRPr lang="x-none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מלבן 14"/>
              <p:cNvSpPr/>
              <p:nvPr/>
            </p:nvSpPr>
            <p:spPr>
              <a:xfrm>
                <a:off x="4234103" y="1940492"/>
                <a:ext cx="1308370" cy="115922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>
                    <a:rot lat="0" lon="0" rev="0"/>
                  </a:camera>
                  <a:lightRig rig="contrasting" dir="t">
                    <a:rot lat="0" lon="0" rev="4500000"/>
                  </a:lightRig>
                </a:scene3d>
                <a:sp3d contourW="6350" prstMaterial="metal">
                  <a:bevelT w="127000" h="31750" prst="relaxedInset"/>
                  <a:contourClr>
                    <a:schemeClr val="accent1">
                      <a:shade val="75000"/>
                    </a:schemeClr>
                  </a:contourClr>
                </a:sp3d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he-IL" sz="4800" b="1" i="1" cap="all" spc="0" dirty="0" smtClean="0">
                            <a:ln w="0"/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800" b="1" i="1" cap="all" spc="0" dirty="0" smtClean="0">
                            <a:ln w="0"/>
                            <a:solidFill>
                              <a:srgbClr val="FF0000"/>
                            </a:solidFill>
                            <a:effectLst/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he-IL" sz="4800" b="1" i="1" cap="all" spc="0" dirty="0" smtClean="0">
                            <a:ln w="0"/>
                            <a:solidFill>
                              <a:srgbClr val="FF0000"/>
                            </a:solidFill>
                            <a:effectLst/>
                            <a:latin typeface="Cambria Math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800" b="1" cap="all" spc="0" dirty="0">
                    <a:ln w="0"/>
                    <a:solidFill>
                      <a:srgbClr val="FF0000"/>
                    </a:solidFill>
                    <a:effectLst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cap="all" spc="0" smtClean="0">
                            <a:ln w="0"/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cap="all" spc="0" smtClean="0">
                            <a:ln w="0"/>
                            <a:solidFill>
                              <a:srgbClr val="FF0000"/>
                            </a:solidFill>
                            <a:effectLst/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en-US" sz="4800" b="1" i="1" cap="all" spc="0" smtClean="0">
                            <a:ln w="0"/>
                            <a:solidFill>
                              <a:srgbClr val="FF0000"/>
                            </a:solidFill>
                            <a:effectLst/>
                            <a:latin typeface="Cambria Math"/>
                          </a:rPr>
                          <m:t>𝟓</m:t>
                        </m:r>
                      </m:den>
                    </m:f>
                  </m:oMath>
                </a14:m>
                <a:endParaRPr lang="he-IL" sz="4800" b="1" cap="all" spc="0" dirty="0">
                  <a:ln w="0"/>
                  <a:solidFill>
                    <a:srgbClr val="FF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5" name="מלבן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4103" y="1940492"/>
                <a:ext cx="1308370" cy="115922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מלבן 16"/>
              <p:cNvSpPr/>
              <p:nvPr/>
            </p:nvSpPr>
            <p:spPr>
              <a:xfrm>
                <a:off x="6351202" y="1900809"/>
                <a:ext cx="1308371" cy="115922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>
                    <a:rot lat="0" lon="0" rev="0"/>
                  </a:camera>
                  <a:lightRig rig="contrasting" dir="t">
                    <a:rot lat="0" lon="0" rev="4500000"/>
                  </a:lightRig>
                </a:scene3d>
                <a:sp3d contourW="6350" prstMaterial="metal">
                  <a:bevelT w="127000" h="31750" prst="relaxedInset"/>
                  <a:contourClr>
                    <a:schemeClr val="accent1">
                      <a:shade val="75000"/>
                    </a:schemeClr>
                  </a:contourClr>
                </a:sp3d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he-IL" sz="4800" b="1" i="1" cap="all" spc="0" dirty="0" smtClean="0">
                            <a:ln w="0"/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800" b="1" i="1" cap="all" spc="0" dirty="0" smtClean="0">
                            <a:ln w="0"/>
                            <a:solidFill>
                              <a:srgbClr val="FF0000"/>
                            </a:solidFill>
                            <a:effectLst/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he-IL" sz="4800" b="1" i="1" cap="all" spc="0" dirty="0" smtClean="0">
                            <a:ln w="0"/>
                            <a:solidFill>
                              <a:srgbClr val="FF0000"/>
                            </a:solidFill>
                            <a:effectLst/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 cap="all" spc="0" dirty="0">
                    <a:ln w="0"/>
                    <a:solidFill>
                      <a:srgbClr val="FF0000"/>
                    </a:solidFill>
                    <a:effectLst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cap="all" spc="0" smtClean="0">
                            <a:ln w="0"/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cap="all" spc="0" smtClean="0">
                            <a:ln w="0"/>
                            <a:solidFill>
                              <a:srgbClr val="FF0000"/>
                            </a:solidFill>
                            <a:effectLst/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en-US" sz="4800" b="1" i="1" cap="all" spc="0" smtClean="0">
                            <a:ln w="0"/>
                            <a:solidFill>
                              <a:srgbClr val="FF0000"/>
                            </a:solidFill>
                            <a:effectLst/>
                            <a:latin typeface="Cambria Math"/>
                          </a:rPr>
                          <m:t>𝟓</m:t>
                        </m:r>
                      </m:den>
                    </m:f>
                  </m:oMath>
                </a14:m>
                <a:endParaRPr lang="he-IL" sz="4800" b="1" cap="all" spc="0" dirty="0">
                  <a:ln w="0"/>
                  <a:solidFill>
                    <a:srgbClr val="FF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7" name="מלבן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1202" y="1900809"/>
                <a:ext cx="1308371" cy="115922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itle 1">
                <a:extLst>
                  <a:ext uri="{FF2B5EF4-FFF2-40B4-BE49-F238E27FC236}">
                    <a16:creationId xmlns:a16="http://schemas.microsoft.com/office/drawing/2014/main" id="{D67AEE4C-FC77-7240-95C8-7D53CBE805C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89796" y="3472178"/>
                <a:ext cx="10116403" cy="95351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97500"/>
              </a:bodyPr>
              <a:lstStyle>
                <a:lvl1pPr algn="r" defTabSz="914400" rtl="1" eaLnBrk="1" latinLnBrk="0" hangingPunct="1">
                  <a:lnSpc>
                    <a:spcPct val="90000"/>
                  </a:lnSpc>
                  <a:spcBef>
                    <a:spcPts val="800"/>
                  </a:spcBef>
                  <a:spcAft>
                    <a:spcPts val="0"/>
                  </a:spcAft>
                  <a:buNone/>
                  <a:defRPr sz="4400" b="0" i="0" kern="1200">
                    <a:solidFill>
                      <a:schemeClr val="tx1"/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defRPr>
                </a:lvl1pPr>
              </a:lstStyle>
              <a:p>
                <a:r>
                  <a:rPr lang="ar-SA" sz="3200" dirty="0"/>
                  <a:t>استنتاج</a:t>
                </a:r>
                <a:r>
                  <a:rPr lang="he-IL" sz="3200" dirty="0"/>
                  <a:t>: </a:t>
                </a:r>
                <a:r>
                  <a:rPr lang="ar-SA" sz="3200" dirty="0"/>
                  <a:t>الكسر</a:t>
                </a:r>
                <a:r>
                  <a:rPr lang="he-IL" sz="3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200" b="0" i="1" smtClean="0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he-IL" sz="3200" b="0" i="1" smtClean="0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he-IL" sz="3200" dirty="0"/>
                  <a:t> </a:t>
                </a:r>
                <a:r>
                  <a:rPr lang="ar-SA" sz="3200" dirty="0"/>
                  <a:t> اقرب اكثر الى الصحيح من الكسر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2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he-IL" sz="3200" b="0" i="1" smtClean="0">
                            <a:latin typeface="Cambria Math"/>
                          </a:rPr>
                          <m:t>5</m:t>
                        </m:r>
                      </m:den>
                    </m:f>
                  </m:oMath>
                </a14:m>
                <a:r>
                  <a:rPr lang="he-IL" sz="3200" dirty="0"/>
                  <a:t> </a:t>
                </a:r>
                <a:r>
                  <a:rPr lang="ar-SA" sz="3200" dirty="0"/>
                  <a:t> لذلك</a:t>
                </a:r>
                <a:r>
                  <a:rPr lang="he-IL" sz="3200" dirty="0"/>
                  <a:t>:</a:t>
                </a:r>
                <a:endParaRPr lang="x-none" sz="3200" dirty="0"/>
              </a:p>
            </p:txBody>
          </p:sp>
        </mc:Choice>
        <mc:Fallback xmlns="">
          <p:sp>
            <p:nvSpPr>
              <p:cNvPr id="19" name="Title 1">
                <a:extLst>
                  <a:ext uri="{FF2B5EF4-FFF2-40B4-BE49-F238E27FC236}">
                    <a16:creationId xmlns:a16="http://schemas.microsoft.com/office/drawing/2014/main" id="{D67AEE4C-FC77-7240-95C8-7D53CBE805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9796" y="3472178"/>
                <a:ext cx="10116403" cy="953518"/>
              </a:xfrm>
              <a:prstGeom prst="rect">
                <a:avLst/>
              </a:prstGeom>
              <a:blipFill>
                <a:blip r:embed="rId10"/>
                <a:stretch>
                  <a:fillRect r="-14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מלבן 20"/>
          <p:cNvSpPr/>
          <p:nvPr/>
        </p:nvSpPr>
        <p:spPr>
          <a:xfrm>
            <a:off x="2421697" y="4296461"/>
            <a:ext cx="5886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he-IL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</a:rPr>
              <a:t>&lt;</a:t>
            </a:r>
          </a:p>
        </p:txBody>
      </p:sp>
      <p:sp>
        <p:nvSpPr>
          <p:cNvPr id="4" name="חץ ימינה מחורץ 3"/>
          <p:cNvSpPr/>
          <p:nvPr/>
        </p:nvSpPr>
        <p:spPr>
          <a:xfrm>
            <a:off x="3562183" y="2268877"/>
            <a:ext cx="596858" cy="484632"/>
          </a:xfrm>
          <a:prstGeom prst="notchedRightArrow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5" name="חץ ימינה מחורץ 24"/>
          <p:cNvSpPr/>
          <p:nvPr/>
        </p:nvSpPr>
        <p:spPr>
          <a:xfrm>
            <a:off x="5667238" y="2277566"/>
            <a:ext cx="596858" cy="484632"/>
          </a:xfrm>
          <a:prstGeom prst="notchedRightArrow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3" name="קבוצה 2"/>
          <p:cNvGrpSpPr/>
          <p:nvPr/>
        </p:nvGrpSpPr>
        <p:grpSpPr>
          <a:xfrm>
            <a:off x="6675460" y="4407909"/>
            <a:ext cx="4275618" cy="2296506"/>
            <a:chOff x="6675460" y="4407909"/>
            <a:chExt cx="4275618" cy="22965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מלבן 19"/>
                <p:cNvSpPr/>
                <p:nvPr/>
              </p:nvSpPr>
              <p:spPr>
                <a:xfrm>
                  <a:off x="6675460" y="4819585"/>
                  <a:ext cx="386644" cy="612796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4500000"/>
                    </a:lightRig>
                  </a:scene3d>
                  <a:sp3d contourW="6350" prstMaterial="metal">
                    <a:bevelT w="127000" h="31750" prst="relaxedInset"/>
                    <a:contourClr>
                      <a:schemeClr val="accent1">
                        <a:shade val="75000"/>
                      </a:schemeClr>
                    </a:contourClr>
                  </a:sp3d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b="1" i="1" cap="all" spc="0" dirty="0" smtClean="0">
                                <a:ln w="0"/>
                                <a:gradFill flip="none">
                                  <a:gsLst>
                                    <a:gs pos="0">
                                      <a:schemeClr val="accent1">
                                        <a:tint val="75000"/>
                                        <a:shade val="75000"/>
                                        <a:satMod val="170000"/>
                                      </a:schemeClr>
                                    </a:gs>
                                    <a:gs pos="49000">
                                      <a:schemeClr val="accent1">
                                        <a:tint val="88000"/>
                                        <a:shade val="65000"/>
                                        <a:satMod val="172000"/>
                                      </a:schemeClr>
                                    </a:gs>
                                    <a:gs pos="50000">
                                      <a:schemeClr val="accent1">
                                        <a:shade val="65000"/>
                                        <a:satMod val="130000"/>
                                      </a:schemeClr>
                                    </a:gs>
                                    <a:gs pos="92000">
                                      <a:schemeClr val="accent1">
                                        <a:shade val="50000"/>
                                        <a:satMod val="120000"/>
                                      </a:schemeClr>
                                    </a:gs>
                                    <a:gs pos="100000">
                                      <a:schemeClr val="accent1">
                                        <a:shade val="48000"/>
                                        <a:satMod val="120000"/>
                                      </a:schemeClr>
                                    </a:gs>
                                  </a:gsLst>
                                  <a:lin ang="5400000"/>
                                </a:gra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b="1" i="1" cap="all" spc="0" dirty="0" smtClean="0">
                                <a:ln w="0"/>
                                <a:gradFill flip="none">
                                  <a:gsLst>
                                    <a:gs pos="0">
                                      <a:schemeClr val="accent1">
                                        <a:tint val="75000"/>
                                        <a:shade val="75000"/>
                                        <a:satMod val="170000"/>
                                      </a:schemeClr>
                                    </a:gs>
                                    <a:gs pos="49000">
                                      <a:schemeClr val="accent1">
                                        <a:tint val="88000"/>
                                        <a:shade val="65000"/>
                                        <a:satMod val="172000"/>
                                      </a:schemeClr>
                                    </a:gs>
                                    <a:gs pos="50000">
                                      <a:schemeClr val="accent1">
                                        <a:shade val="65000"/>
                                        <a:satMod val="130000"/>
                                      </a:schemeClr>
                                    </a:gs>
                                    <a:gs pos="92000">
                                      <a:schemeClr val="accent1">
                                        <a:shade val="50000"/>
                                        <a:satMod val="120000"/>
                                      </a:schemeClr>
                                    </a:gs>
                                    <a:gs pos="100000">
                                      <a:schemeClr val="accent1">
                                        <a:shade val="48000"/>
                                        <a:satMod val="120000"/>
                                      </a:schemeClr>
                                    </a:gs>
                                  </a:gsLst>
                                  <a:lin ang="5400000"/>
                                </a:gradFill>
                                <a:effectLst/>
                                <a:latin typeface="Cambria Math"/>
                              </a:rPr>
                              <m:t>𝟑</m:t>
                            </m:r>
                          </m:num>
                          <m:den>
                            <m:r>
                              <a:rPr lang="he-IL" b="1" i="1" cap="all" spc="0" dirty="0" smtClean="0">
                                <a:ln w="0"/>
                                <a:gradFill flip="none">
                                  <a:gsLst>
                                    <a:gs pos="0">
                                      <a:schemeClr val="accent1">
                                        <a:tint val="75000"/>
                                        <a:shade val="75000"/>
                                        <a:satMod val="170000"/>
                                      </a:schemeClr>
                                    </a:gs>
                                    <a:gs pos="49000">
                                      <a:schemeClr val="accent1">
                                        <a:tint val="88000"/>
                                        <a:shade val="65000"/>
                                        <a:satMod val="172000"/>
                                      </a:schemeClr>
                                    </a:gs>
                                    <a:gs pos="50000">
                                      <a:schemeClr val="accent1">
                                        <a:shade val="65000"/>
                                        <a:satMod val="130000"/>
                                      </a:schemeClr>
                                    </a:gs>
                                    <a:gs pos="92000">
                                      <a:schemeClr val="accent1">
                                        <a:shade val="50000"/>
                                        <a:satMod val="120000"/>
                                      </a:schemeClr>
                                    </a:gs>
                                    <a:gs pos="100000">
                                      <a:schemeClr val="accent1">
                                        <a:shade val="48000"/>
                                        <a:satMod val="120000"/>
                                      </a:schemeClr>
                                    </a:gs>
                                  </a:gsLst>
                                  <a:lin ang="5400000"/>
                                </a:gradFill>
                                <a:effectLst/>
                                <a:latin typeface="Cambria Math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he-IL" b="1" cap="all" spc="0" dirty="0">
                    <a:ln w="0"/>
                    <a:gradFill flip="none">
                      <a:gsLst>
                        <a:gs pos="0">
                          <a:schemeClr val="accent1">
                            <a:tint val="75000"/>
                            <a:shade val="75000"/>
                            <a:satMod val="170000"/>
                          </a:schemeClr>
                        </a:gs>
                        <a:gs pos="49000">
                          <a:schemeClr val="accent1">
                            <a:tint val="88000"/>
                            <a:shade val="65000"/>
                            <a:satMod val="172000"/>
                          </a:schemeClr>
                        </a:gs>
                        <a:gs pos="50000">
                          <a:schemeClr val="accent1">
                            <a:shade val="65000"/>
                            <a:satMod val="130000"/>
                          </a:schemeClr>
                        </a:gs>
                        <a:gs pos="92000">
                          <a:schemeClr val="accent1">
                            <a:shade val="50000"/>
                            <a:satMod val="120000"/>
                          </a:schemeClr>
                        </a:gs>
                        <a:gs pos="100000">
                          <a:schemeClr val="accent1">
                            <a:shade val="48000"/>
                            <a:satMod val="120000"/>
                          </a:schemeClr>
                        </a:gs>
                      </a:gsLst>
                      <a:lin ang="5400000"/>
                    </a:gradFill>
                    <a:effectLst/>
                  </a:endParaRPr>
                </a:p>
              </p:txBody>
            </p:sp>
          </mc:Choice>
          <mc:Fallback xmlns="">
            <p:sp>
              <p:nvSpPr>
                <p:cNvPr id="20" name="מלבן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5460" y="4819585"/>
                  <a:ext cx="386644" cy="612796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מלבן 22"/>
                <p:cNvSpPr/>
                <p:nvPr/>
              </p:nvSpPr>
              <p:spPr>
                <a:xfrm>
                  <a:off x="6711809" y="6091683"/>
                  <a:ext cx="386644" cy="612732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4500000"/>
                    </a:lightRig>
                  </a:scene3d>
                  <a:sp3d contourW="6350" prstMaterial="metal">
                    <a:bevelT w="127000" h="31750" prst="relaxedInset"/>
                    <a:contourClr>
                      <a:schemeClr val="accent1">
                        <a:shade val="75000"/>
                      </a:schemeClr>
                    </a:contourClr>
                  </a:sp3d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b="1" i="1" cap="all" spc="0" dirty="0" smtClean="0">
                                <a:ln w="0"/>
                                <a:gradFill flip="none">
                                  <a:gsLst>
                                    <a:gs pos="0">
                                      <a:schemeClr val="accent1">
                                        <a:tint val="75000"/>
                                        <a:shade val="75000"/>
                                        <a:satMod val="170000"/>
                                      </a:schemeClr>
                                    </a:gs>
                                    <a:gs pos="49000">
                                      <a:schemeClr val="accent1">
                                        <a:tint val="88000"/>
                                        <a:shade val="65000"/>
                                        <a:satMod val="172000"/>
                                      </a:schemeClr>
                                    </a:gs>
                                    <a:gs pos="50000">
                                      <a:schemeClr val="accent1">
                                        <a:shade val="65000"/>
                                        <a:satMod val="130000"/>
                                      </a:schemeClr>
                                    </a:gs>
                                    <a:gs pos="92000">
                                      <a:schemeClr val="accent1">
                                        <a:shade val="50000"/>
                                        <a:satMod val="120000"/>
                                      </a:schemeClr>
                                    </a:gs>
                                    <a:gs pos="100000">
                                      <a:schemeClr val="accent1">
                                        <a:shade val="48000"/>
                                        <a:satMod val="120000"/>
                                      </a:schemeClr>
                                    </a:gs>
                                  </a:gsLst>
                                  <a:lin ang="5400000"/>
                                </a:gra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b="1" i="1" cap="all" spc="0" dirty="0" smtClean="0">
                                <a:ln w="0"/>
                                <a:gradFill flip="none">
                                  <a:gsLst>
                                    <a:gs pos="0">
                                      <a:schemeClr val="accent1">
                                        <a:tint val="75000"/>
                                        <a:shade val="75000"/>
                                        <a:satMod val="170000"/>
                                      </a:schemeClr>
                                    </a:gs>
                                    <a:gs pos="49000">
                                      <a:schemeClr val="accent1">
                                        <a:tint val="88000"/>
                                        <a:shade val="65000"/>
                                        <a:satMod val="172000"/>
                                      </a:schemeClr>
                                    </a:gs>
                                    <a:gs pos="50000">
                                      <a:schemeClr val="accent1">
                                        <a:shade val="65000"/>
                                        <a:satMod val="130000"/>
                                      </a:schemeClr>
                                    </a:gs>
                                    <a:gs pos="92000">
                                      <a:schemeClr val="accent1">
                                        <a:shade val="50000"/>
                                        <a:satMod val="120000"/>
                                      </a:schemeClr>
                                    </a:gs>
                                    <a:gs pos="100000">
                                      <a:schemeClr val="accent1">
                                        <a:shade val="48000"/>
                                        <a:satMod val="120000"/>
                                      </a:schemeClr>
                                    </a:gs>
                                  </a:gsLst>
                                  <a:lin ang="5400000"/>
                                </a:gradFill>
                                <a:effectLst/>
                                <a:latin typeface="Cambria Math"/>
                              </a:rPr>
                              <m:t>𝟐</m:t>
                            </m:r>
                          </m:num>
                          <m:den>
                            <m:r>
                              <a:rPr lang="he-IL" b="1" i="1" cap="all" spc="0" dirty="0" smtClean="0">
                                <a:ln w="0"/>
                                <a:gradFill flip="none">
                                  <a:gsLst>
                                    <a:gs pos="0">
                                      <a:schemeClr val="accent1">
                                        <a:tint val="75000"/>
                                        <a:shade val="75000"/>
                                        <a:satMod val="170000"/>
                                      </a:schemeClr>
                                    </a:gs>
                                    <a:gs pos="49000">
                                      <a:schemeClr val="accent1">
                                        <a:tint val="88000"/>
                                        <a:shade val="65000"/>
                                        <a:satMod val="172000"/>
                                      </a:schemeClr>
                                    </a:gs>
                                    <a:gs pos="50000">
                                      <a:schemeClr val="accent1">
                                        <a:shade val="65000"/>
                                        <a:satMod val="130000"/>
                                      </a:schemeClr>
                                    </a:gs>
                                    <a:gs pos="92000">
                                      <a:schemeClr val="accent1">
                                        <a:shade val="50000"/>
                                        <a:satMod val="120000"/>
                                      </a:schemeClr>
                                    </a:gs>
                                    <a:gs pos="100000">
                                      <a:schemeClr val="accent1">
                                        <a:shade val="48000"/>
                                        <a:satMod val="120000"/>
                                      </a:schemeClr>
                                    </a:gs>
                                  </a:gsLst>
                                  <a:lin ang="5400000"/>
                                </a:gradFill>
                                <a:effectLst/>
                                <a:latin typeface="Cambria Math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he-IL" b="1" cap="all" spc="0" dirty="0">
                    <a:ln w="0"/>
                    <a:gradFill flip="none">
                      <a:gsLst>
                        <a:gs pos="0">
                          <a:schemeClr val="accent1">
                            <a:tint val="75000"/>
                            <a:shade val="75000"/>
                            <a:satMod val="170000"/>
                          </a:schemeClr>
                        </a:gs>
                        <a:gs pos="49000">
                          <a:schemeClr val="accent1">
                            <a:tint val="88000"/>
                            <a:shade val="65000"/>
                            <a:satMod val="172000"/>
                          </a:schemeClr>
                        </a:gs>
                        <a:gs pos="50000">
                          <a:schemeClr val="accent1">
                            <a:shade val="65000"/>
                            <a:satMod val="130000"/>
                          </a:schemeClr>
                        </a:gs>
                        <a:gs pos="92000">
                          <a:schemeClr val="accent1">
                            <a:shade val="50000"/>
                            <a:satMod val="120000"/>
                          </a:schemeClr>
                        </a:gs>
                        <a:gs pos="100000">
                          <a:schemeClr val="accent1">
                            <a:shade val="48000"/>
                            <a:satMod val="120000"/>
                          </a:schemeClr>
                        </a:gs>
                      </a:gsLst>
                      <a:lin ang="5400000"/>
                    </a:gradFill>
                    <a:effectLst/>
                  </a:endParaRPr>
                </a:p>
              </p:txBody>
            </p:sp>
          </mc:Choice>
          <mc:Fallback xmlns="">
            <p:sp>
              <p:nvSpPr>
                <p:cNvPr id="23" name="מלבן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1809" y="6091683"/>
                  <a:ext cx="386644" cy="6127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97183" l="33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5388" y="5033043"/>
              <a:ext cx="3945690" cy="4675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93056" l="990" r="9983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6439" y="6165044"/>
              <a:ext cx="3994639" cy="474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סוגר מרובע ימני 26"/>
            <p:cNvSpPr/>
            <p:nvPr/>
          </p:nvSpPr>
          <p:spPr>
            <a:xfrm rot="16200000">
              <a:off x="10045146" y="4379263"/>
              <a:ext cx="120243" cy="1416155"/>
            </a:xfrm>
            <a:prstGeom prst="rightBracket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8" name="סוגר מרובע ימני 27"/>
            <p:cNvSpPr/>
            <p:nvPr/>
          </p:nvSpPr>
          <p:spPr>
            <a:xfrm rot="16200000">
              <a:off x="10194166" y="5606723"/>
              <a:ext cx="120244" cy="1236886"/>
            </a:xfrm>
            <a:prstGeom prst="rightBracket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מלבן 28"/>
                <p:cNvSpPr/>
                <p:nvPr/>
              </p:nvSpPr>
              <p:spPr>
                <a:xfrm>
                  <a:off x="10065774" y="5599707"/>
                  <a:ext cx="377026" cy="612732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4500000"/>
                    </a:lightRig>
                  </a:scene3d>
                  <a:sp3d contourW="6350" prstMaterial="metal">
                    <a:bevelT w="127000" h="31750" prst="relaxedInset"/>
                    <a:contourClr>
                      <a:schemeClr val="accent1">
                        <a:shade val="75000"/>
                      </a:schemeClr>
                    </a:contourClr>
                  </a:sp3d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i="1" cap="all" spc="0" dirty="0" smtClean="0">
                                <a:ln w="0"/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b="0" i="1" cap="all" spc="0" dirty="0" smtClean="0">
                                <a:ln w="0"/>
                                <a:solidFill>
                                  <a:srgbClr val="FF0000"/>
                                </a:solidFill>
                                <a:effectLst/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he-IL" b="0" i="1" cap="all" spc="0" dirty="0" smtClean="0">
                                <a:ln w="0"/>
                                <a:solidFill>
                                  <a:srgbClr val="FF0000"/>
                                </a:solidFill>
                                <a:effectLst/>
                                <a:latin typeface="Cambria Math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he-IL" cap="all" spc="0" dirty="0">
                    <a:ln w="0"/>
                    <a:solidFill>
                      <a:srgbClr val="FF0000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29" name="מלבן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65774" y="5599707"/>
                  <a:ext cx="377026" cy="6127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מלבן 29"/>
                <p:cNvSpPr/>
                <p:nvPr/>
              </p:nvSpPr>
              <p:spPr>
                <a:xfrm>
                  <a:off x="9947523" y="4407909"/>
                  <a:ext cx="377026" cy="612796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4500000"/>
                    </a:lightRig>
                  </a:scene3d>
                  <a:sp3d contourW="6350" prstMaterial="metal">
                    <a:bevelT w="127000" h="31750" prst="relaxedInset"/>
                    <a:contourClr>
                      <a:schemeClr val="accent1">
                        <a:shade val="75000"/>
                      </a:schemeClr>
                    </a:contourClr>
                  </a:sp3d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i="1" cap="all" spc="0" dirty="0" smtClean="0">
                                <a:ln w="0"/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b="0" i="1" cap="all" spc="0" dirty="0" smtClean="0">
                                <a:ln w="0"/>
                                <a:solidFill>
                                  <a:srgbClr val="FF0000"/>
                                </a:solidFill>
                                <a:effectLst/>
                                <a:latin typeface="Cambria Math"/>
                              </a:rPr>
                              <m:t>2</m:t>
                            </m:r>
                          </m:num>
                          <m:den>
                            <m:r>
                              <a:rPr lang="he-IL" b="0" i="1" cap="all" spc="0" dirty="0" smtClean="0">
                                <a:ln w="0"/>
                                <a:solidFill>
                                  <a:srgbClr val="FF0000"/>
                                </a:solidFill>
                                <a:effectLst/>
                                <a:latin typeface="Cambria Math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he-IL" cap="all" spc="0" dirty="0">
                    <a:ln w="0"/>
                    <a:solidFill>
                      <a:srgbClr val="FF0000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30" name="מלבן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47523" y="4407909"/>
                  <a:ext cx="377026" cy="612796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80423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2" grpId="0" animBg="1"/>
      <p:bldP spid="13" grpId="0"/>
      <p:bldP spid="15" grpId="0" animBg="1"/>
      <p:bldP spid="17" grpId="0" animBg="1"/>
      <p:bldP spid="19" grpId="0" animBg="1"/>
      <p:bldP spid="21" grpId="0"/>
      <p:bldP spid="4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EE4C-FC77-7240-95C8-7D53CBE80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3039" y="351477"/>
            <a:ext cx="8967787" cy="1325563"/>
          </a:xfrm>
        </p:spPr>
        <p:txBody>
          <a:bodyPr>
            <a:normAutofit fontScale="90000"/>
          </a:bodyPr>
          <a:lstStyle/>
          <a:p>
            <a:r>
              <a:rPr lang="ar-SA" sz="5400" dirty="0"/>
              <a:t>إشارات مساعدة وتوجيه</a:t>
            </a:r>
            <a:r>
              <a:rPr lang="he-IL" sz="5400" dirty="0"/>
              <a:t>’ </a:t>
            </a:r>
            <a:r>
              <a:rPr lang="ar-SA" sz="5400" dirty="0"/>
              <a:t>في مقارنة الكسور</a:t>
            </a:r>
            <a:endParaRPr lang="x-none" sz="5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6F76875D-3651-405D-8645-748EC9B35888}"/>
              </a:ext>
            </a:extLst>
          </p:cNvPr>
          <p:cNvGrpSpPr/>
          <p:nvPr/>
        </p:nvGrpSpPr>
        <p:grpSpPr>
          <a:xfrm>
            <a:off x="149868" y="1371601"/>
            <a:ext cx="10683454" cy="5486399"/>
            <a:chOff x="149868" y="1371601"/>
            <a:chExt cx="10683454" cy="5486399"/>
          </a:xfrm>
        </p:grpSpPr>
        <p:pic>
          <p:nvPicPr>
            <p:cNvPr id="3076" name="Picture 4" descr="Career, Road, Away, Way Of Life, Success, Road Sig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868" y="1371601"/>
              <a:ext cx="10683454" cy="5486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4918952" y="2090057"/>
              <a:ext cx="5458762" cy="2860358"/>
            </a:xfrm>
            <a:prstGeom prst="roundRect">
              <a:avLst/>
            </a:prstGeom>
            <a:solidFill>
              <a:srgbClr val="FFC000"/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txBody>
            <a:bodyPr wrap="square" rtlCol="1">
              <a:spAutoFit/>
            </a:bodyPr>
            <a:lstStyle/>
            <a:p>
              <a:pPr algn="r" rtl="1"/>
              <a:r>
                <a:rPr lang="ar-SA" sz="3600" dirty="0"/>
                <a:t>من الممكن مقارنة كسور بواسطة اكمالها للصحيح</a:t>
              </a:r>
              <a:r>
                <a:rPr lang="he-IL" sz="3600" dirty="0"/>
                <a:t>. </a:t>
              </a:r>
            </a:p>
            <a:p>
              <a:pPr algn="r" rtl="1"/>
              <a:r>
                <a:rPr lang="ar-SA" sz="3600" b="1" dirty="0"/>
                <a:t>كلما كانت التكملة للصحيح اصغر كان الكسر اكبر</a:t>
              </a:r>
              <a:r>
                <a:rPr lang="he-IL" sz="3600" dirty="0"/>
                <a:t>.</a:t>
              </a:r>
            </a:p>
            <a:p>
              <a:endParaRPr lang="he-IL" dirty="0"/>
            </a:p>
          </p:txBody>
        </p:sp>
      </p:grpSp>
    </p:spTree>
    <p:extLst>
      <p:ext uri="{BB962C8B-B14F-4D97-AF65-F5344CB8AC3E}">
        <p14:creationId xmlns:p14="http://schemas.microsoft.com/office/powerpoint/2010/main" val="326127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EE4C-FC77-7240-95C8-7D53CBE80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1122" y="365125"/>
            <a:ext cx="7832677" cy="1325563"/>
          </a:xfrm>
        </p:spPr>
        <p:txBody>
          <a:bodyPr>
            <a:normAutofit/>
          </a:bodyPr>
          <a:lstStyle/>
          <a:p>
            <a:r>
              <a:rPr lang="ar-SA" dirty="0"/>
              <a:t>لا زلنا نتعلم</a:t>
            </a:r>
            <a:r>
              <a:rPr lang="he-IL" dirty="0"/>
              <a:t>: </a:t>
            </a:r>
            <a:br>
              <a:rPr lang="he-IL" dirty="0"/>
            </a:br>
            <a:r>
              <a:rPr lang="ar-SA" dirty="0"/>
              <a:t>رتبوا الكسور التي اكبر من 1 صحيح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מלבן 13"/>
              <p:cNvSpPr/>
              <p:nvPr/>
            </p:nvSpPr>
            <p:spPr>
              <a:xfrm>
                <a:off x="6841307" y="4223911"/>
                <a:ext cx="679994" cy="135998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>
                    <a:rot lat="0" lon="0" rev="0"/>
                  </a:camera>
                  <a:lightRig rig="contrasting" dir="t">
                    <a:rot lat="0" lon="0" rev="4500000"/>
                  </a:lightRig>
                </a:scene3d>
                <a:sp3d contourW="6350" prstMaterial="metal">
                  <a:bevelT w="127000" h="31750" prst="relaxedInset"/>
                  <a:contourClr>
                    <a:schemeClr val="accent1">
                      <a:shade val="75000"/>
                    </a:schemeClr>
                  </a:contourClr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4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4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/>
                            </a:rPr>
                            <m:t>𝟑</m:t>
                          </m:r>
                        </m:num>
                        <m:den>
                          <m:r>
                            <a:rPr lang="he-IL" sz="44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lang="he-IL" sz="6600" b="1" cap="all" spc="0" dirty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/>
                </a:endParaRPr>
              </a:p>
            </p:txBody>
          </p:sp>
        </mc:Choice>
        <mc:Fallback xmlns="">
          <p:sp>
            <p:nvSpPr>
              <p:cNvPr id="14" name="מלבן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1307" y="4223911"/>
                <a:ext cx="679994" cy="135998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מלבן 18"/>
          <p:cNvSpPr/>
          <p:nvPr/>
        </p:nvSpPr>
        <p:spPr>
          <a:xfrm>
            <a:off x="5730450" y="4579407"/>
            <a:ext cx="5886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he-IL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</a:rPr>
              <a:t>&gt;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מלבן מעוגל 15"/>
              <p:cNvSpPr/>
              <p:nvPr/>
            </p:nvSpPr>
            <p:spPr>
              <a:xfrm>
                <a:off x="473621" y="364315"/>
                <a:ext cx="2771775" cy="1625979"/>
              </a:xfrm>
              <a:prstGeom prst="roundRect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he-IL" sz="32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he-IL" sz="32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320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2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he-IL" sz="32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he-IL" sz="32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</a:rPr>
                      <m:t>, </m:t>
                    </m:r>
                    <m:f>
                      <m:fPr>
                        <m:ctrlPr>
                          <a:rPr lang="he-IL" sz="32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he-IL" sz="32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dirty="0"/>
                  <a:t>,</a:t>
                </a:r>
                <a:r>
                  <a:rPr lang="he-IL" sz="3200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2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2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he-IL" sz="32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1</m:t>
                        </m:r>
                      </m:den>
                    </m:f>
                    <m:r>
                      <a:rPr lang="en-US" sz="32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</a:rPr>
                      <m:t>,</m:t>
                    </m:r>
                    <m:f>
                      <m:fPr>
                        <m:ctrlPr>
                          <a:rPr lang="he-IL" sz="32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2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he-IL" sz="32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he-IL" sz="3200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</a:rPr>
                      <m:t>, </m:t>
                    </m:r>
                    <m:f>
                      <m:fPr>
                        <m:ctrlPr>
                          <a:rPr lang="he-IL" sz="32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2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he-IL" sz="32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3200" dirty="0"/>
                  <a:t>   </a:t>
                </a:r>
                <a:endParaRPr lang="he-IL" sz="3200" dirty="0"/>
              </a:p>
            </p:txBody>
          </p:sp>
        </mc:Choice>
        <mc:Fallback xmlns="">
          <p:sp>
            <p:nvSpPr>
              <p:cNvPr id="16" name="מלבן מעוגל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621" y="364315"/>
                <a:ext cx="2771775" cy="1625979"/>
              </a:xfrm>
              <a:prstGeom prst="round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3810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3245396" y="2271595"/>
            <a:ext cx="810840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600" dirty="0"/>
              <a:t>ترتيب هذه الكسور سهل</a:t>
            </a:r>
            <a:endParaRPr lang="he-IL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מלבן 19"/>
              <p:cNvSpPr/>
              <p:nvPr/>
            </p:nvSpPr>
            <p:spPr>
              <a:xfrm>
                <a:off x="4742903" y="4189899"/>
                <a:ext cx="679994" cy="1373774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>
                    <a:rot lat="0" lon="0" rev="0"/>
                  </a:camera>
                  <a:lightRig rig="contrasting" dir="t">
                    <a:rot lat="0" lon="0" rev="4500000"/>
                  </a:lightRig>
                </a:scene3d>
                <a:sp3d contourW="6350" prstMaterial="metal">
                  <a:bevelT w="127000" h="31750" prst="relaxedInset"/>
                  <a:contourClr>
                    <a:schemeClr val="accent1">
                      <a:shade val="75000"/>
                    </a:schemeClr>
                  </a:contourClr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4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4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he-IL" sz="44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lang="he-IL" sz="6600" b="1" cap="all" spc="0" dirty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/>
                </a:endParaRPr>
              </a:p>
            </p:txBody>
          </p:sp>
        </mc:Choice>
        <mc:Fallback xmlns="">
          <p:sp>
            <p:nvSpPr>
              <p:cNvPr id="20" name="מלבן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2903" y="4189899"/>
                <a:ext cx="679994" cy="137377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מלבן 21"/>
              <p:cNvSpPr/>
              <p:nvPr/>
            </p:nvSpPr>
            <p:spPr>
              <a:xfrm>
                <a:off x="8964730" y="4239983"/>
                <a:ext cx="679993" cy="1373774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>
                    <a:rot lat="0" lon="0" rev="0"/>
                  </a:camera>
                  <a:lightRig rig="contrasting" dir="t">
                    <a:rot lat="0" lon="0" rev="4500000"/>
                  </a:lightRig>
                </a:scene3d>
                <a:sp3d contourW="6350" prstMaterial="metal">
                  <a:bevelT w="127000" h="31750" prst="relaxedInset"/>
                  <a:contourClr>
                    <a:schemeClr val="accent1">
                      <a:shade val="75000"/>
                    </a:schemeClr>
                  </a:contourClr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4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4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he-IL" sz="44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lang="he-IL" sz="6600" b="1" cap="all" spc="0" dirty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/>
                </a:endParaRPr>
              </a:p>
            </p:txBody>
          </p:sp>
        </mc:Choice>
        <mc:Fallback xmlns="">
          <p:sp>
            <p:nvSpPr>
              <p:cNvPr id="22" name="מלבן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4730" y="4239983"/>
                <a:ext cx="679993" cy="137377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אליפסה 4"/>
          <p:cNvSpPr/>
          <p:nvPr/>
        </p:nvSpPr>
        <p:spPr>
          <a:xfrm>
            <a:off x="4636036" y="4039120"/>
            <a:ext cx="837249" cy="1729569"/>
          </a:xfrm>
          <a:prstGeom prst="ellipse">
            <a:avLst/>
          </a:prstGeom>
          <a:solidFill>
            <a:srgbClr val="FFFFCC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6000" b="1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endParaRPr lang="he-IL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אליפסה 22"/>
          <p:cNvSpPr/>
          <p:nvPr/>
        </p:nvSpPr>
        <p:spPr>
          <a:xfrm>
            <a:off x="6714091" y="4062085"/>
            <a:ext cx="837249" cy="1729569"/>
          </a:xfrm>
          <a:prstGeom prst="ellipse">
            <a:avLst/>
          </a:prstGeom>
          <a:solidFill>
            <a:srgbClr val="FFFFCC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6000" b="1" dirty="0">
                <a:solidFill>
                  <a:schemeClr val="accent2">
                    <a:lumMod val="75000"/>
                  </a:schemeClr>
                </a:solidFill>
              </a:rPr>
              <a:t>3</a:t>
            </a:r>
            <a:endParaRPr lang="he-IL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אליפסה 23"/>
          <p:cNvSpPr/>
          <p:nvPr/>
        </p:nvSpPr>
        <p:spPr>
          <a:xfrm>
            <a:off x="8807474" y="4039120"/>
            <a:ext cx="837249" cy="1729569"/>
          </a:xfrm>
          <a:prstGeom prst="ellipse">
            <a:avLst/>
          </a:prstGeom>
          <a:solidFill>
            <a:srgbClr val="FFFFCC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6000" b="1" dirty="0">
                <a:solidFill>
                  <a:schemeClr val="accent2">
                    <a:lumMod val="75000"/>
                  </a:schemeClr>
                </a:solidFill>
              </a:rPr>
              <a:t>5</a:t>
            </a:r>
            <a:endParaRPr lang="he-IL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5" name="מלבן 24"/>
          <p:cNvSpPr/>
          <p:nvPr/>
        </p:nvSpPr>
        <p:spPr>
          <a:xfrm>
            <a:off x="7861776" y="4579407"/>
            <a:ext cx="5886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he-IL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34290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  <p:bldP spid="4" grpId="0"/>
      <p:bldP spid="20" grpId="0" animBg="1"/>
      <p:bldP spid="22" grpId="0" animBg="1"/>
      <p:bldP spid="5" grpId="0" animBg="1"/>
      <p:bldP spid="23" grpId="0" animBg="1"/>
      <p:bldP spid="24" grpId="0" animBg="1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141684-0310-9045-8FE5-875F7B59C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ماذا سنتعلم اليوم</a:t>
            </a:r>
            <a:r>
              <a:rPr lang="he-IL" dirty="0"/>
              <a:t>?</a:t>
            </a:r>
            <a:endParaRPr lang="x-non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29BB97-9D9B-B04B-A130-6148BC78D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0722" y="1472540"/>
            <a:ext cx="7803078" cy="470442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ar-SA" sz="3200" dirty="0"/>
              <a:t>بناء كسور من اعداد معلومة</a:t>
            </a:r>
            <a:endParaRPr lang="he-IL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ar-SA" sz="3200" dirty="0"/>
              <a:t>عدد الإمكانيات لبناء كسور من 4 ارقام مختلفة</a:t>
            </a:r>
            <a:endParaRPr lang="he-IL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ar-SA" sz="3200" dirty="0"/>
              <a:t>ترتيب الكسور تصاعديا</a:t>
            </a:r>
            <a:endParaRPr lang="he-IL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ar-SA" sz="3200" dirty="0"/>
              <a:t>الاستعانة بإستراتيجيات لترتيب الكسور</a:t>
            </a:r>
            <a:endParaRPr lang="he-IL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ar-SA" sz="3200" dirty="0"/>
              <a:t>البحث واكتشاف خواص في الكسور</a:t>
            </a:r>
            <a:endParaRPr lang="he-IL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ar-SA" sz="3200" dirty="0"/>
              <a:t>في النهاية مهمة تحدي</a:t>
            </a:r>
            <a:endParaRPr lang="he-IL" sz="3200" dirty="0"/>
          </a:p>
          <a:p>
            <a:endParaRPr lang="he-IL" sz="32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7952BE-2EAD-6146-A1DB-1E0A94AD1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057618">
            <a:off x="290049" y="269606"/>
            <a:ext cx="1468977" cy="9733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839C5F-83A3-8449-9FEF-5203C8AED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sp>
        <p:nvSpPr>
          <p:cNvPr id="2" name="מלבן 1"/>
          <p:cNvSpPr/>
          <p:nvPr/>
        </p:nvSpPr>
        <p:spPr>
          <a:xfrm rot="1775482">
            <a:off x="842398" y="1246572"/>
            <a:ext cx="1082348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he-IL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מלבן 7"/>
          <p:cNvSpPr/>
          <p:nvPr/>
        </p:nvSpPr>
        <p:spPr>
          <a:xfrm rot="21305383">
            <a:off x="1621288" y="1959998"/>
            <a:ext cx="1287101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RelaxedModerately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3800" b="1" dirty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he-IL" sz="5400" b="1" cap="none" spc="0" dirty="0">
              <a:ln w="1143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מלבן 9"/>
          <p:cNvSpPr/>
          <p:nvPr/>
        </p:nvSpPr>
        <p:spPr>
          <a:xfrm rot="1705554">
            <a:off x="527898" y="2801167"/>
            <a:ext cx="1287101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RelaxedModerately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3800" b="1" dirty="0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he-IL" sz="5400" b="1" cap="none" spc="0" dirty="0">
              <a:ln w="11430">
                <a:solidFill>
                  <a:srgbClr val="00B050"/>
                </a:solidFill>
              </a:ln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מלבן 10"/>
          <p:cNvSpPr/>
          <p:nvPr/>
        </p:nvSpPr>
        <p:spPr>
          <a:xfrm rot="20149266">
            <a:off x="1421900" y="3383935"/>
            <a:ext cx="1287101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RelaxedModerately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3800" b="1" dirty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he-IL" sz="5400" b="1" cap="none" spc="0" dirty="0">
              <a:ln w="11430"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292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67AEE4C-FC77-7240-95C8-7D53CBE805C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521122" y="365125"/>
                <a:ext cx="7832677" cy="1545562"/>
              </a:xfrm>
            </p:spPr>
            <p:txBody>
              <a:bodyPr>
                <a:normAutofit fontScale="90000"/>
              </a:bodyPr>
              <a:lstStyle/>
              <a:p>
                <a:r>
                  <a:rPr lang="ar-SA" dirty="0"/>
                  <a:t>نستمر في التعلم</a:t>
                </a:r>
                <a:r>
                  <a:rPr lang="he-IL" dirty="0"/>
                  <a:t>: </a:t>
                </a:r>
                <a:br>
                  <a:rPr lang="he-IL" dirty="0"/>
                </a:br>
                <a:r>
                  <a:rPr lang="ar-SA" dirty="0"/>
                  <a:t>بقية </a:t>
                </a:r>
                <a:r>
                  <a:rPr lang="he-IL" dirty="0"/>
                  <a:t> </a:t>
                </a:r>
                <a:r>
                  <a:rPr lang="ar-SA" dirty="0"/>
                  <a:t>الكسور </a:t>
                </a:r>
                <a:r>
                  <a:rPr lang="he-IL" dirty="0"/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b="0" i="1" smtClean="0"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he-IL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he-IL" dirty="0"/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b="0" i="1" smtClean="0"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he-IL" b="0" i="1" smtClean="0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he-IL" dirty="0"/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he-IL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endParaRPr lang="x-none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67AEE4C-FC77-7240-95C8-7D53CBE805C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521122" y="365125"/>
                <a:ext cx="7832677" cy="1545562"/>
              </a:xfrm>
              <a:blipFill>
                <a:blip r:embed="rId3"/>
                <a:stretch>
                  <a:fillRect t="-7905" r="-2804" b="-5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מלבן 13"/>
              <p:cNvSpPr/>
              <p:nvPr/>
            </p:nvSpPr>
            <p:spPr>
              <a:xfrm>
                <a:off x="4493894" y="3665409"/>
                <a:ext cx="2343635" cy="142282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>
                    <a:rot lat="0" lon="0" rev="0"/>
                  </a:camera>
                  <a:lightRig rig="contrasting" dir="t">
                    <a:rot lat="0" lon="0" rev="4500000"/>
                  </a:lightRig>
                </a:scene3d>
                <a:sp3d contourW="6350" prstMaterial="metal">
                  <a:bevelT w="127000" h="31750" prst="relaxedInset"/>
                  <a:contourClr>
                    <a:schemeClr val="accent1">
                      <a:shade val="75000"/>
                    </a:schemeClr>
                  </a:contourClr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4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4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/>
                            </a:rPr>
                            <m:t>𝟓</m:t>
                          </m:r>
                        </m:num>
                        <m:den>
                          <m:r>
                            <a:rPr lang="he-IL" sz="44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/>
                            </a:rPr>
                            <m:t>𝟑</m:t>
                          </m:r>
                        </m:den>
                      </m:f>
                      <m:r>
                        <a:rPr lang="he-IL" sz="4400" b="1" i="1" cap="all" spc="0" dirty="0" smtClean="0">
                          <a:ln w="0"/>
                          <a:gradFill flip="none">
                            <a:gsLst>
                              <a:gs pos="0">
                                <a:schemeClr val="accent1">
                                  <a:tint val="75000"/>
                                  <a:shade val="75000"/>
                                  <a:satMod val="170000"/>
                                </a:schemeClr>
                              </a:gs>
                              <a:gs pos="49000">
                                <a:schemeClr val="accent1">
                                  <a:tint val="88000"/>
                                  <a:shade val="65000"/>
                                  <a:satMod val="172000"/>
                                </a:schemeClr>
                              </a:gs>
                              <a:gs pos="50000">
                                <a:schemeClr val="accent1">
                                  <a:shade val="65000"/>
                                  <a:satMod val="130000"/>
                                </a:schemeClr>
                              </a:gs>
                              <a:gs pos="92000">
                                <a:schemeClr val="accent1">
                                  <a:shade val="50000"/>
                                  <a:satMod val="120000"/>
                                </a:schemeClr>
                              </a:gs>
                              <a:gs pos="100000">
                                <a:schemeClr val="accent1">
                                  <a:shade val="48000"/>
                                  <a:satMod val="12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Cambria Math"/>
                        </a:rPr>
                        <m:t>=</m:t>
                      </m:r>
                      <m:r>
                        <a:rPr lang="he-IL" sz="4400" b="1" i="1" cap="all" spc="0" dirty="0" smtClean="0">
                          <a:ln w="0"/>
                          <a:gradFill flip="none">
                            <a:gsLst>
                              <a:gs pos="0">
                                <a:schemeClr val="accent1">
                                  <a:tint val="75000"/>
                                  <a:shade val="75000"/>
                                  <a:satMod val="170000"/>
                                </a:schemeClr>
                              </a:gs>
                              <a:gs pos="49000">
                                <a:schemeClr val="accent1">
                                  <a:tint val="88000"/>
                                  <a:shade val="65000"/>
                                  <a:satMod val="172000"/>
                                </a:schemeClr>
                              </a:gs>
                              <a:gs pos="50000">
                                <a:schemeClr val="accent1">
                                  <a:shade val="65000"/>
                                  <a:satMod val="130000"/>
                                </a:schemeClr>
                              </a:gs>
                              <a:gs pos="92000">
                                <a:schemeClr val="accent1">
                                  <a:shade val="50000"/>
                                  <a:satMod val="120000"/>
                                </a:schemeClr>
                              </a:gs>
                              <a:gs pos="100000">
                                <a:schemeClr val="accent1">
                                  <a:shade val="48000"/>
                                  <a:satMod val="12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Cambria Math"/>
                        </a:rPr>
                        <m:t>𝟏</m:t>
                      </m:r>
                      <m:f>
                        <m:fPr>
                          <m:ctrlPr>
                            <a:rPr lang="he-IL" sz="44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4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/>
                            </a:rPr>
                            <m:t>𝟐</m:t>
                          </m:r>
                        </m:num>
                        <m:den>
                          <m:r>
                            <a:rPr lang="he-IL" sz="44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he-IL" sz="6600" b="1" cap="all" spc="0" dirty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/>
                </a:endParaRPr>
              </a:p>
            </p:txBody>
          </p:sp>
        </mc:Choice>
        <mc:Fallback xmlns="">
          <p:sp>
            <p:nvSpPr>
              <p:cNvPr id="14" name="מלבן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3894" y="3665409"/>
                <a:ext cx="2343635" cy="142282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2104572" y="2345995"/>
            <a:ext cx="941691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000" dirty="0"/>
              <a:t>نحولها من كسور الغير حقيقية الى اعداد مخلوطة</a:t>
            </a:r>
            <a:r>
              <a:rPr lang="he-IL" sz="4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מלבן 19"/>
              <p:cNvSpPr/>
              <p:nvPr/>
            </p:nvSpPr>
            <p:spPr>
              <a:xfrm>
                <a:off x="1149823" y="3665409"/>
                <a:ext cx="2671549" cy="141840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>
                    <a:rot lat="0" lon="0" rev="0"/>
                  </a:camera>
                  <a:lightRig rig="contrasting" dir="t">
                    <a:rot lat="0" lon="0" rev="4500000"/>
                  </a:lightRig>
                </a:scene3d>
                <a:sp3d contourW="6350" prstMaterial="metal">
                  <a:bevelT w="127000" h="31750" prst="relaxedInset"/>
                  <a:contourClr>
                    <a:schemeClr val="accent1">
                      <a:shade val="75000"/>
                    </a:schemeClr>
                  </a:contourClr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4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4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/>
                            </a:rPr>
                            <m:t>𝟓</m:t>
                          </m:r>
                        </m:num>
                        <m:den>
                          <m:r>
                            <a:rPr lang="he-IL" sz="44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/>
                            </a:rPr>
                            <m:t>𝟐</m:t>
                          </m:r>
                        </m:den>
                      </m:f>
                      <m:r>
                        <a:rPr lang="he-IL" sz="4400" b="1" i="1" cap="all" spc="0" dirty="0" smtClean="0">
                          <a:ln w="0"/>
                          <a:gradFill flip="none">
                            <a:gsLst>
                              <a:gs pos="0">
                                <a:schemeClr val="accent1">
                                  <a:tint val="75000"/>
                                  <a:shade val="75000"/>
                                  <a:satMod val="170000"/>
                                </a:schemeClr>
                              </a:gs>
                              <a:gs pos="49000">
                                <a:schemeClr val="accent1">
                                  <a:tint val="88000"/>
                                  <a:shade val="65000"/>
                                  <a:satMod val="172000"/>
                                </a:schemeClr>
                              </a:gs>
                              <a:gs pos="50000">
                                <a:schemeClr val="accent1">
                                  <a:shade val="65000"/>
                                  <a:satMod val="130000"/>
                                </a:schemeClr>
                              </a:gs>
                              <a:gs pos="92000">
                                <a:schemeClr val="accent1">
                                  <a:shade val="50000"/>
                                  <a:satMod val="120000"/>
                                </a:schemeClr>
                              </a:gs>
                              <a:gs pos="100000">
                                <a:schemeClr val="accent1">
                                  <a:shade val="48000"/>
                                  <a:satMod val="12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Cambria Math"/>
                        </a:rPr>
                        <m:t>=</m:t>
                      </m:r>
                      <m:r>
                        <a:rPr lang="he-IL" sz="4400" b="1" i="1" cap="all" spc="0" dirty="0" smtClean="0">
                          <a:ln w="0"/>
                          <a:gradFill flip="none">
                            <a:gsLst>
                              <a:gs pos="0">
                                <a:schemeClr val="accent1">
                                  <a:tint val="75000"/>
                                  <a:shade val="75000"/>
                                  <a:satMod val="170000"/>
                                </a:schemeClr>
                              </a:gs>
                              <a:gs pos="49000">
                                <a:schemeClr val="accent1">
                                  <a:tint val="88000"/>
                                  <a:shade val="65000"/>
                                  <a:satMod val="172000"/>
                                </a:schemeClr>
                              </a:gs>
                              <a:gs pos="50000">
                                <a:schemeClr val="accent1">
                                  <a:shade val="65000"/>
                                  <a:satMod val="130000"/>
                                </a:schemeClr>
                              </a:gs>
                              <a:gs pos="92000">
                                <a:schemeClr val="accent1">
                                  <a:shade val="50000"/>
                                  <a:satMod val="120000"/>
                                </a:schemeClr>
                              </a:gs>
                              <a:gs pos="100000">
                                <a:schemeClr val="accent1">
                                  <a:shade val="48000"/>
                                  <a:satMod val="12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Cambria Math"/>
                        </a:rPr>
                        <m:t>𝟐</m:t>
                      </m:r>
                      <m:f>
                        <m:fPr>
                          <m:ctrlPr>
                            <a:rPr lang="he-IL" sz="44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4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4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he-IL" sz="6600" b="1" cap="all" spc="0" dirty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/>
                </a:endParaRPr>
              </a:p>
            </p:txBody>
          </p:sp>
        </mc:Choice>
        <mc:Fallback xmlns="">
          <p:sp>
            <p:nvSpPr>
              <p:cNvPr id="20" name="מלבן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823" y="3665409"/>
                <a:ext cx="2671549" cy="141840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מלבן 14"/>
              <p:cNvSpPr/>
              <p:nvPr/>
            </p:nvSpPr>
            <p:spPr>
              <a:xfrm>
                <a:off x="7954263" y="3642389"/>
                <a:ext cx="2343635" cy="136441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>
                    <a:rot lat="0" lon="0" rev="0"/>
                  </a:camera>
                  <a:lightRig rig="contrasting" dir="t">
                    <a:rot lat="0" lon="0" rev="4500000"/>
                  </a:lightRig>
                </a:scene3d>
                <a:sp3d contourW="6350" prstMaterial="metal">
                  <a:bevelT w="127000" h="31750" prst="relaxedInset"/>
                  <a:contourClr>
                    <a:schemeClr val="accent1">
                      <a:shade val="75000"/>
                    </a:schemeClr>
                  </a:contourClr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4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4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/>
                            </a:rPr>
                            <m:t>𝟑</m:t>
                          </m:r>
                        </m:num>
                        <m:den>
                          <m:r>
                            <a:rPr lang="he-IL" sz="44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/>
                            </a:rPr>
                            <m:t>𝟐</m:t>
                          </m:r>
                        </m:den>
                      </m:f>
                      <m:r>
                        <a:rPr lang="he-IL" sz="4400" b="1" i="1" cap="all" spc="0" dirty="0" smtClean="0">
                          <a:ln w="0"/>
                          <a:gradFill flip="none">
                            <a:gsLst>
                              <a:gs pos="0">
                                <a:schemeClr val="accent1">
                                  <a:tint val="75000"/>
                                  <a:shade val="75000"/>
                                  <a:satMod val="170000"/>
                                </a:schemeClr>
                              </a:gs>
                              <a:gs pos="49000">
                                <a:schemeClr val="accent1">
                                  <a:tint val="88000"/>
                                  <a:shade val="65000"/>
                                  <a:satMod val="172000"/>
                                </a:schemeClr>
                              </a:gs>
                              <a:gs pos="50000">
                                <a:schemeClr val="accent1">
                                  <a:shade val="65000"/>
                                  <a:satMod val="130000"/>
                                </a:schemeClr>
                              </a:gs>
                              <a:gs pos="92000">
                                <a:schemeClr val="accent1">
                                  <a:shade val="50000"/>
                                  <a:satMod val="120000"/>
                                </a:schemeClr>
                              </a:gs>
                              <a:gs pos="100000">
                                <a:schemeClr val="accent1">
                                  <a:shade val="48000"/>
                                  <a:satMod val="12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Cambria Math"/>
                        </a:rPr>
                        <m:t>=</m:t>
                      </m:r>
                      <m:r>
                        <a:rPr lang="he-IL" sz="4400" b="1" i="1" cap="all" spc="0" dirty="0" smtClean="0">
                          <a:ln w="0"/>
                          <a:gradFill flip="none">
                            <a:gsLst>
                              <a:gs pos="0">
                                <a:schemeClr val="accent1">
                                  <a:tint val="75000"/>
                                  <a:shade val="75000"/>
                                  <a:satMod val="170000"/>
                                </a:schemeClr>
                              </a:gs>
                              <a:gs pos="49000">
                                <a:schemeClr val="accent1">
                                  <a:tint val="88000"/>
                                  <a:shade val="65000"/>
                                  <a:satMod val="172000"/>
                                </a:schemeClr>
                              </a:gs>
                              <a:gs pos="50000">
                                <a:schemeClr val="accent1">
                                  <a:shade val="65000"/>
                                  <a:satMod val="130000"/>
                                </a:schemeClr>
                              </a:gs>
                              <a:gs pos="92000">
                                <a:schemeClr val="accent1">
                                  <a:shade val="50000"/>
                                  <a:satMod val="120000"/>
                                </a:schemeClr>
                              </a:gs>
                              <a:gs pos="100000">
                                <a:schemeClr val="accent1">
                                  <a:shade val="48000"/>
                                  <a:satMod val="12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Cambria Math"/>
                        </a:rPr>
                        <m:t>𝟏</m:t>
                      </m:r>
                      <m:f>
                        <m:fPr>
                          <m:ctrlPr>
                            <a:rPr lang="he-IL" sz="44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4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4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he-IL" sz="6600" b="1" cap="all" spc="0" dirty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/>
                </a:endParaRPr>
              </a:p>
            </p:txBody>
          </p:sp>
        </mc:Choice>
        <mc:Fallback xmlns="">
          <p:sp>
            <p:nvSpPr>
              <p:cNvPr id="15" name="מלבן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4263" y="3642389"/>
                <a:ext cx="2343635" cy="136441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53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20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EE4C-FC77-7240-95C8-7D53CBE80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/>
              <a:t>نستمر ايضا</a:t>
            </a:r>
            <a:endParaRPr lang="x-none" dirty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81590" y="2172049"/>
            <a:ext cx="800035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000" dirty="0"/>
              <a:t>نرتب الاعداد المخلوطة فتكون النتيجة كما يلي</a:t>
            </a:r>
            <a:endParaRPr lang="he-IL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מלבן 16"/>
              <p:cNvSpPr/>
              <p:nvPr/>
            </p:nvSpPr>
            <p:spPr>
              <a:xfrm>
                <a:off x="2946851" y="3379448"/>
                <a:ext cx="5611680" cy="136441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>
                    <a:rot lat="0" lon="0" rev="0"/>
                  </a:camera>
                  <a:lightRig rig="contrasting" dir="t">
                    <a:rot lat="0" lon="0" rev="4500000"/>
                  </a:lightRig>
                </a:scene3d>
                <a:sp3d contourW="6350" prstMaterial="metal">
                  <a:bevelT w="127000" h="31750" prst="relaxedInset"/>
                  <a:contourClr>
                    <a:schemeClr val="accent1">
                      <a:shade val="75000"/>
                    </a:schemeClr>
                  </a:contourClr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4400" b="1" i="1" cap="all" spc="0" dirty="0" smtClean="0">
                          <a:ln w="0"/>
                          <a:gradFill flip="none">
                            <a:gsLst>
                              <a:gs pos="0">
                                <a:schemeClr val="accent1">
                                  <a:tint val="75000"/>
                                  <a:shade val="75000"/>
                                  <a:satMod val="170000"/>
                                </a:schemeClr>
                              </a:gs>
                              <a:gs pos="49000">
                                <a:schemeClr val="accent1">
                                  <a:tint val="88000"/>
                                  <a:shade val="65000"/>
                                  <a:satMod val="172000"/>
                                </a:schemeClr>
                              </a:gs>
                              <a:gs pos="50000">
                                <a:schemeClr val="accent1">
                                  <a:shade val="65000"/>
                                  <a:satMod val="130000"/>
                                </a:schemeClr>
                              </a:gs>
                              <a:gs pos="92000">
                                <a:schemeClr val="accent1">
                                  <a:shade val="50000"/>
                                  <a:satMod val="120000"/>
                                </a:schemeClr>
                              </a:gs>
                              <a:gs pos="100000">
                                <a:schemeClr val="accent1">
                                  <a:shade val="48000"/>
                                  <a:satMod val="12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Cambria Math" panose="02040503050406030204" pitchFamily="18" charset="0"/>
                        </a:rPr>
                        <m:t>𝟏</m:t>
                      </m:r>
                      <m:f>
                        <m:fPr>
                          <m:ctrlPr>
                            <a:rPr lang="he-IL" sz="44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4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4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/>
                            </a:rPr>
                            <m:t>𝟐</m:t>
                          </m:r>
                        </m:den>
                      </m:f>
                      <m:r>
                        <a:rPr lang="he-IL" sz="4400" b="1" i="1" cap="all" spc="0" dirty="0" smtClean="0">
                          <a:ln w="0"/>
                          <a:gradFill flip="none">
                            <a:gsLst>
                              <a:gs pos="0">
                                <a:schemeClr val="accent1">
                                  <a:tint val="75000"/>
                                  <a:shade val="75000"/>
                                  <a:satMod val="170000"/>
                                </a:schemeClr>
                              </a:gs>
                              <a:gs pos="49000">
                                <a:schemeClr val="accent1">
                                  <a:tint val="88000"/>
                                  <a:shade val="65000"/>
                                  <a:satMod val="172000"/>
                                </a:schemeClr>
                              </a:gs>
                              <a:gs pos="50000">
                                <a:schemeClr val="accent1">
                                  <a:shade val="65000"/>
                                  <a:satMod val="130000"/>
                                </a:schemeClr>
                              </a:gs>
                              <a:gs pos="92000">
                                <a:schemeClr val="accent1">
                                  <a:shade val="50000"/>
                                  <a:satMod val="120000"/>
                                </a:schemeClr>
                              </a:gs>
                              <a:gs pos="100000">
                                <a:schemeClr val="accent1">
                                  <a:shade val="48000"/>
                                  <a:satMod val="12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he-IL" sz="4400" b="1" i="1" cap="all" spc="0" dirty="0" smtClean="0">
                          <a:ln w="0"/>
                          <a:gradFill flip="none">
                            <a:gsLst>
                              <a:gs pos="0">
                                <a:schemeClr val="accent1">
                                  <a:tint val="75000"/>
                                  <a:shade val="75000"/>
                                  <a:satMod val="170000"/>
                                </a:schemeClr>
                              </a:gs>
                              <a:gs pos="49000">
                                <a:schemeClr val="accent1">
                                  <a:tint val="88000"/>
                                  <a:shade val="65000"/>
                                  <a:satMod val="172000"/>
                                </a:schemeClr>
                              </a:gs>
                              <a:gs pos="50000">
                                <a:schemeClr val="accent1">
                                  <a:shade val="65000"/>
                                  <a:satMod val="130000"/>
                                </a:schemeClr>
                              </a:gs>
                              <a:gs pos="92000">
                                <a:schemeClr val="accent1">
                                  <a:shade val="50000"/>
                                  <a:satMod val="120000"/>
                                </a:schemeClr>
                              </a:gs>
                              <a:gs pos="100000">
                                <a:schemeClr val="accent1">
                                  <a:shade val="48000"/>
                                  <a:satMod val="12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Cambria Math"/>
                        </a:rPr>
                        <m:t>𝟏</m:t>
                      </m:r>
                      <m:f>
                        <m:fPr>
                          <m:ctrlPr>
                            <a:rPr lang="he-IL" sz="44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4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/>
                            </a:rPr>
                            <m:t>𝟐</m:t>
                          </m:r>
                        </m:num>
                        <m:den>
                          <m:r>
                            <a:rPr lang="he-IL" sz="44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/>
                            </a:rPr>
                            <m:t>𝟑</m:t>
                          </m:r>
                        </m:den>
                      </m:f>
                      <m:r>
                        <a:rPr lang="en-US" sz="4400" b="1" i="1" cap="all" spc="0" dirty="0" smtClean="0">
                          <a:ln w="0"/>
                          <a:gradFill flip="none">
                            <a:gsLst>
                              <a:gs pos="0">
                                <a:schemeClr val="accent1">
                                  <a:tint val="75000"/>
                                  <a:shade val="75000"/>
                                  <a:satMod val="170000"/>
                                </a:schemeClr>
                              </a:gs>
                              <a:gs pos="49000">
                                <a:schemeClr val="accent1">
                                  <a:tint val="88000"/>
                                  <a:shade val="65000"/>
                                  <a:satMod val="172000"/>
                                </a:schemeClr>
                              </a:gs>
                              <a:gs pos="50000">
                                <a:schemeClr val="accent1">
                                  <a:shade val="65000"/>
                                  <a:satMod val="130000"/>
                                </a:schemeClr>
                              </a:gs>
                              <a:gs pos="92000">
                                <a:schemeClr val="accent1">
                                  <a:shade val="50000"/>
                                  <a:satMod val="120000"/>
                                </a:schemeClr>
                              </a:gs>
                              <a:gs pos="100000">
                                <a:schemeClr val="accent1">
                                  <a:shade val="48000"/>
                                  <a:satMod val="12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4400" b="1" i="1" cap="all" spc="0" dirty="0" smtClean="0">
                          <a:ln w="0"/>
                          <a:gradFill flip="none">
                            <a:gsLst>
                              <a:gs pos="0">
                                <a:schemeClr val="accent1">
                                  <a:tint val="75000"/>
                                  <a:shade val="75000"/>
                                  <a:satMod val="170000"/>
                                </a:schemeClr>
                              </a:gs>
                              <a:gs pos="49000">
                                <a:schemeClr val="accent1">
                                  <a:tint val="88000"/>
                                  <a:shade val="65000"/>
                                  <a:satMod val="172000"/>
                                </a:schemeClr>
                              </a:gs>
                              <a:gs pos="50000">
                                <a:schemeClr val="accent1">
                                  <a:shade val="65000"/>
                                  <a:satMod val="130000"/>
                                </a:schemeClr>
                              </a:gs>
                              <a:gs pos="92000">
                                <a:schemeClr val="accent1">
                                  <a:shade val="50000"/>
                                  <a:satMod val="120000"/>
                                </a:schemeClr>
                              </a:gs>
                              <a:gs pos="100000">
                                <a:schemeClr val="accent1">
                                  <a:shade val="48000"/>
                                  <a:satMod val="12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f>
                        <m:fPr>
                          <m:ctrlPr>
                            <a:rPr lang="en-US" sz="44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he-IL" sz="6600" b="1" cap="all" spc="0" dirty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/>
                </a:endParaRPr>
              </a:p>
            </p:txBody>
          </p:sp>
        </mc:Choice>
        <mc:Fallback xmlns="">
          <p:sp>
            <p:nvSpPr>
              <p:cNvPr id="17" name="מלבן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6851" y="3379448"/>
                <a:ext cx="5611680" cy="13644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328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EE4C-FC77-7240-95C8-7D53CBE80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/>
              <a:t>لا زلنا نتعلم</a:t>
            </a:r>
            <a:endParaRPr lang="x-none" dirty="0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9597" y="2302173"/>
            <a:ext cx="1015670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000" dirty="0"/>
              <a:t>نرتب كل الكسور نتذكر بان جميعها اكبر من-</a:t>
            </a:r>
            <a:r>
              <a:rPr lang="he-IL" sz="4000" dirty="0"/>
              <a:t>1</a:t>
            </a:r>
            <a:r>
              <a:rPr lang="ar-SA" sz="4000" dirty="0"/>
              <a:t> </a:t>
            </a:r>
            <a:r>
              <a:rPr lang="he-IL" sz="4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מלבן 16"/>
              <p:cNvSpPr/>
              <p:nvPr/>
            </p:nvSpPr>
            <p:spPr>
              <a:xfrm>
                <a:off x="947737" y="2873540"/>
                <a:ext cx="9512490" cy="136441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>
                    <a:rot lat="0" lon="0" rev="0"/>
                  </a:camera>
                  <a:lightRig rig="contrasting" dir="t">
                    <a:rot lat="0" lon="0" rev="4500000"/>
                  </a:lightRig>
                </a:scene3d>
                <a:sp3d contourW="6350" prstMaterial="metal">
                  <a:bevelT w="127000" h="31750" prst="relaxedInset"/>
                  <a:contourClr>
                    <a:schemeClr val="accent1">
                      <a:shade val="75000"/>
                    </a:schemeClr>
                  </a:contourClr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cap="all" spc="0" dirty="0" smtClean="0">
                          <a:ln w="0"/>
                          <a:gradFill flip="none">
                            <a:gsLst>
                              <a:gs pos="0">
                                <a:schemeClr val="accent1">
                                  <a:tint val="75000"/>
                                  <a:shade val="75000"/>
                                  <a:satMod val="170000"/>
                                </a:schemeClr>
                              </a:gs>
                              <a:gs pos="49000">
                                <a:schemeClr val="accent1">
                                  <a:tint val="88000"/>
                                  <a:shade val="65000"/>
                                  <a:satMod val="172000"/>
                                </a:schemeClr>
                              </a:gs>
                              <a:gs pos="50000">
                                <a:schemeClr val="accent1">
                                  <a:shade val="65000"/>
                                  <a:satMod val="130000"/>
                                </a:schemeClr>
                              </a:gs>
                              <a:gs pos="92000">
                                <a:schemeClr val="accent1">
                                  <a:shade val="50000"/>
                                  <a:satMod val="120000"/>
                                </a:schemeClr>
                              </a:gs>
                              <a:gs pos="100000">
                                <a:schemeClr val="accent1">
                                  <a:shade val="48000"/>
                                  <a:satMod val="12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Cambria Math" panose="02040503050406030204" pitchFamily="18" charset="0"/>
                        </a:rPr>
                        <m:t>𝟏</m:t>
                      </m:r>
                      <m:f>
                        <m:fPr>
                          <m:ctrlPr>
                            <a:rPr lang="en-US" sz="44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4400" b="1" i="1" cap="all" dirty="0">
                          <a:ln w="0"/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4400" b="1" i="1" cap="all" spc="0" dirty="0" smtClean="0">
                          <a:ln w="0"/>
                          <a:gradFill flip="none">
                            <a:gsLst>
                              <a:gs pos="0">
                                <a:schemeClr val="accent1">
                                  <a:tint val="75000"/>
                                  <a:shade val="75000"/>
                                  <a:satMod val="170000"/>
                                </a:schemeClr>
                              </a:gs>
                              <a:gs pos="49000">
                                <a:schemeClr val="accent1">
                                  <a:tint val="88000"/>
                                  <a:shade val="65000"/>
                                  <a:satMod val="172000"/>
                                </a:schemeClr>
                              </a:gs>
                              <a:gs pos="50000">
                                <a:schemeClr val="accent1">
                                  <a:shade val="65000"/>
                                  <a:satMod val="130000"/>
                                </a:schemeClr>
                              </a:gs>
                              <a:gs pos="92000">
                                <a:schemeClr val="accent1">
                                  <a:shade val="50000"/>
                                  <a:satMod val="120000"/>
                                </a:schemeClr>
                              </a:gs>
                              <a:gs pos="100000">
                                <a:schemeClr val="accent1">
                                  <a:shade val="48000"/>
                                  <a:satMod val="12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Cambria Math" panose="02040503050406030204" pitchFamily="18" charset="0"/>
                        </a:rPr>
                        <m:t>𝟏</m:t>
                      </m:r>
                      <m:f>
                        <m:fPr>
                          <m:ctrlPr>
                            <a:rPr lang="en-US" sz="44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400" b="1" i="1" cap="all" dirty="0">
                          <a:ln w="0"/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he-IL" sz="4400" b="1" i="1" cap="all" spc="0" dirty="0" smtClean="0">
                          <a:ln w="0"/>
                          <a:gradFill flip="none">
                            <a:gsLst>
                              <a:gs pos="0">
                                <a:schemeClr val="accent1">
                                  <a:tint val="75000"/>
                                  <a:shade val="75000"/>
                                  <a:satMod val="170000"/>
                                </a:schemeClr>
                              </a:gs>
                              <a:gs pos="49000">
                                <a:schemeClr val="accent1">
                                  <a:tint val="88000"/>
                                  <a:shade val="65000"/>
                                  <a:satMod val="172000"/>
                                </a:schemeClr>
                              </a:gs>
                              <a:gs pos="50000">
                                <a:schemeClr val="accent1">
                                  <a:shade val="65000"/>
                                  <a:satMod val="130000"/>
                                </a:schemeClr>
                              </a:gs>
                              <a:gs pos="92000">
                                <a:schemeClr val="accent1">
                                  <a:shade val="50000"/>
                                  <a:satMod val="120000"/>
                                </a:schemeClr>
                              </a:gs>
                              <a:gs pos="100000">
                                <a:schemeClr val="accent1">
                                  <a:shade val="48000"/>
                                  <a:satMod val="12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Cambria Math"/>
                        </a:rPr>
                        <m:t>𝟐</m:t>
                      </m:r>
                      <m:r>
                        <a:rPr lang="en-US" sz="4400" b="1" i="1" cap="all" dirty="0">
                          <a:ln w="0"/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he-IL" sz="4400" b="1" i="1" cap="all" spc="0" dirty="0" smtClean="0">
                          <a:ln w="0"/>
                          <a:gradFill flip="none">
                            <a:gsLst>
                              <a:gs pos="0">
                                <a:schemeClr val="accent1">
                                  <a:tint val="75000"/>
                                  <a:shade val="75000"/>
                                  <a:satMod val="170000"/>
                                </a:schemeClr>
                              </a:gs>
                              <a:gs pos="49000">
                                <a:schemeClr val="accent1">
                                  <a:tint val="88000"/>
                                  <a:shade val="65000"/>
                                  <a:satMod val="172000"/>
                                </a:schemeClr>
                              </a:gs>
                              <a:gs pos="50000">
                                <a:schemeClr val="accent1">
                                  <a:shade val="65000"/>
                                  <a:satMod val="130000"/>
                                </a:schemeClr>
                              </a:gs>
                              <a:gs pos="92000">
                                <a:schemeClr val="accent1">
                                  <a:shade val="50000"/>
                                  <a:satMod val="120000"/>
                                </a:schemeClr>
                              </a:gs>
                              <a:gs pos="100000">
                                <a:schemeClr val="accent1">
                                  <a:shade val="48000"/>
                                  <a:satMod val="12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Cambria Math"/>
                        </a:rPr>
                        <m:t>𝟐</m:t>
                      </m:r>
                      <m:f>
                        <m:fPr>
                          <m:ctrlPr>
                            <a:rPr lang="he-IL" sz="44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4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sz="4400" b="1" i="1" cap="all" spc="0" dirty="0" smtClean="0">
                              <a:ln w="0"/>
                              <a:gradFill flip="none">
                                <a:gsLst>
                                  <a:gs pos="0">
                                    <a:schemeClr val="accent1">
                                      <a:tint val="75000"/>
                                      <a:shade val="75000"/>
                                      <a:satMod val="170000"/>
                                    </a:schemeClr>
                                  </a:gs>
                                  <a:gs pos="49000">
                                    <a:schemeClr val="accent1">
                                      <a:tint val="88000"/>
                                      <a:shade val="65000"/>
                                      <a:satMod val="172000"/>
                                    </a:schemeClr>
                                  </a:gs>
                                  <a:gs pos="50000">
                                    <a:schemeClr val="accent1">
                                      <a:shade val="65000"/>
                                      <a:satMod val="130000"/>
                                    </a:schemeClr>
                                  </a:gs>
                                  <a:gs pos="92000">
                                    <a:schemeClr val="accent1">
                                      <a:shade val="50000"/>
                                      <a:satMod val="120000"/>
                                    </a:schemeClr>
                                  </a:gs>
                                  <a:gs pos="100000">
                                    <a:schemeClr val="accent1">
                                      <a:shade val="48000"/>
                                      <a:satMod val="12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4400" b="1" i="1" cap="all" dirty="0">
                          <a:ln w="0"/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4400" b="1" i="1" cap="all" spc="0" dirty="0" smtClean="0">
                          <a:ln w="0"/>
                          <a:gradFill flip="none">
                            <a:gsLst>
                              <a:gs pos="0">
                                <a:schemeClr val="accent1">
                                  <a:tint val="75000"/>
                                  <a:shade val="75000"/>
                                  <a:satMod val="170000"/>
                                </a:schemeClr>
                              </a:gs>
                              <a:gs pos="49000">
                                <a:schemeClr val="accent1">
                                  <a:tint val="88000"/>
                                  <a:shade val="65000"/>
                                  <a:satMod val="172000"/>
                                </a:schemeClr>
                              </a:gs>
                              <a:gs pos="50000">
                                <a:schemeClr val="accent1">
                                  <a:shade val="65000"/>
                                  <a:satMod val="130000"/>
                                </a:schemeClr>
                              </a:gs>
                              <a:gs pos="92000">
                                <a:schemeClr val="accent1">
                                  <a:shade val="50000"/>
                                  <a:satMod val="120000"/>
                                </a:schemeClr>
                              </a:gs>
                              <a:gs pos="100000">
                                <a:schemeClr val="accent1">
                                  <a:shade val="48000"/>
                                  <a:satMod val="12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4400" b="1" i="1" cap="all" dirty="0">
                          <a:ln w="0"/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4400" b="1" i="1" cap="all" spc="0" dirty="0" smtClean="0">
                          <a:ln w="0"/>
                          <a:gradFill flip="none">
                            <a:gsLst>
                              <a:gs pos="0">
                                <a:schemeClr val="accent1">
                                  <a:tint val="75000"/>
                                  <a:shade val="75000"/>
                                  <a:satMod val="170000"/>
                                </a:schemeClr>
                              </a:gs>
                              <a:gs pos="49000">
                                <a:schemeClr val="accent1">
                                  <a:tint val="88000"/>
                                  <a:shade val="65000"/>
                                  <a:satMod val="172000"/>
                                </a:schemeClr>
                              </a:gs>
                              <a:gs pos="50000">
                                <a:schemeClr val="accent1">
                                  <a:shade val="65000"/>
                                  <a:satMod val="130000"/>
                                </a:schemeClr>
                              </a:gs>
                              <a:gs pos="92000">
                                <a:schemeClr val="accent1">
                                  <a:shade val="50000"/>
                                  <a:satMod val="120000"/>
                                </a:schemeClr>
                              </a:gs>
                              <a:gs pos="100000">
                                <a:schemeClr val="accent1">
                                  <a:shade val="48000"/>
                                  <a:satMod val="12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he-IL" sz="6600" b="1" cap="all" spc="0" dirty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/>
                </a:endParaRPr>
              </a:p>
            </p:txBody>
          </p:sp>
        </mc:Choice>
        <mc:Fallback xmlns="">
          <p:sp>
            <p:nvSpPr>
              <p:cNvPr id="17" name="מלבן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737" y="2873540"/>
                <a:ext cx="9512490" cy="13644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מלבן 5"/>
              <p:cNvSpPr/>
              <p:nvPr/>
            </p:nvSpPr>
            <p:spPr>
              <a:xfrm>
                <a:off x="671014" y="4660961"/>
                <a:ext cx="9512490" cy="142282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>
                    <a:rot lat="0" lon="0" rev="0"/>
                  </a:camera>
                  <a:lightRig rig="contrasting" dir="t">
                    <a:rot lat="0" lon="0" rev="4500000"/>
                  </a:lightRig>
                </a:scene3d>
                <a:sp3d contourW="6350" prstMaterial="metal">
                  <a:bevelT w="127000" h="31750" prst="relaxedInset"/>
                  <a:contourClr>
                    <a:schemeClr val="accent1">
                      <a:shade val="75000"/>
                    </a:schemeClr>
                  </a:contourClr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cap="all" spc="0" dirty="0" smtClean="0">
                              <a:ln w="0"/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cap="all" spc="0" dirty="0" smtClean="0">
                              <a:ln w="0"/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400" b="1" i="1" cap="all" spc="0" dirty="0" smtClean="0">
                              <a:ln w="0"/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4400" b="1" i="1" cap="all" spc="0" dirty="0" smtClean="0">
                          <a:ln w="0"/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4400" b="1" i="1" cap="all" spc="0" dirty="0" smtClean="0">
                          <a:ln w="0"/>
                          <a:solidFill>
                            <a:srgbClr val="002060"/>
                          </a:solidFill>
                          <a:effectLst/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en-US" sz="4400" b="1" i="1" cap="all" spc="0" dirty="0" smtClean="0">
                              <a:ln w="0"/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cap="all" spc="0" dirty="0" smtClean="0">
                              <a:ln w="0"/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cap="all" spc="0" dirty="0" smtClean="0">
                              <a:ln w="0"/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400" b="1" i="1" cap="all" dirty="0">
                          <a:ln w="0"/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f>
                        <m:fPr>
                          <m:ctrlPr>
                            <a:rPr lang="he-IL" sz="4400" b="1" i="1" cap="all" spc="0" dirty="0" smtClean="0">
                              <a:ln w="0"/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400" b="1" i="1" cap="all" spc="0" dirty="0" smtClean="0">
                              <a:ln w="0"/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he-IL" sz="4400" b="1" i="1" cap="all" spc="0" dirty="0" smtClean="0">
                              <a:ln w="0"/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4400" b="1" i="1" cap="all" dirty="0">
                          <a:ln w="0"/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f>
                        <m:fPr>
                          <m:ctrlPr>
                            <a:rPr lang="en-US" sz="4400" b="1" i="1" cap="all" spc="0" dirty="0" smtClean="0">
                              <a:ln w="0"/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cap="all" spc="0" dirty="0" smtClean="0">
                              <a:ln w="0"/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cap="all" spc="0" dirty="0" smtClean="0">
                              <a:ln w="0"/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4400" b="1" i="1" cap="all" dirty="0">
                          <a:ln w="0"/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f>
                        <m:fPr>
                          <m:ctrlPr>
                            <a:rPr lang="he-IL" sz="4400" b="1" i="1" cap="all" spc="0" dirty="0" smtClean="0">
                              <a:ln w="0"/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400" b="1" i="1" cap="all" spc="0" dirty="0" smtClean="0">
                              <a:ln w="0"/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he-IL" sz="4400" b="1" i="1" cap="all" spc="0" dirty="0" smtClean="0">
                              <a:ln w="0"/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4400" b="1" i="1" cap="all" dirty="0">
                          <a:ln w="0"/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f>
                        <m:fPr>
                          <m:ctrlPr>
                            <a:rPr lang="en-US" sz="4400" b="1" i="1" cap="all" spc="0" dirty="0" smtClean="0">
                              <a:ln w="0"/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cap="all" spc="0" dirty="0" smtClean="0">
                              <a:ln w="0"/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cap="all" spc="0" dirty="0" smtClean="0">
                              <a:ln w="0"/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lang="he-IL" sz="6600" b="1" cap="all" spc="0" dirty="0">
                  <a:ln w="0"/>
                  <a:solidFill>
                    <a:srgbClr val="00206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6" name="מלבן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014" y="4660961"/>
                <a:ext cx="9512490" cy="14228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אליפסה 3"/>
          <p:cNvSpPr/>
          <p:nvPr/>
        </p:nvSpPr>
        <p:spPr>
          <a:xfrm>
            <a:off x="671014" y="4498200"/>
            <a:ext cx="9319147" cy="20117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6575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EE4C-FC77-7240-95C8-7D53CBE80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3039" y="351477"/>
            <a:ext cx="8967787" cy="1325563"/>
          </a:xfrm>
        </p:spPr>
        <p:txBody>
          <a:bodyPr>
            <a:normAutofit fontScale="90000"/>
          </a:bodyPr>
          <a:lstStyle/>
          <a:p>
            <a:r>
              <a:rPr lang="ar-SA" sz="5400" dirty="0"/>
              <a:t>إشارات مساعدة وتوجيه</a:t>
            </a:r>
            <a:r>
              <a:rPr lang="he-IL" sz="5400" dirty="0"/>
              <a:t>’ </a:t>
            </a:r>
            <a:r>
              <a:rPr lang="ar-SA" sz="5400" dirty="0"/>
              <a:t>في مقارنة الكسور</a:t>
            </a:r>
            <a:endParaRPr lang="x-none" sz="5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pic>
        <p:nvPicPr>
          <p:cNvPr id="3076" name="Picture 4" descr="Career, Road, Away, Way Of Life, Success, Road Sig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8" y="1385669"/>
            <a:ext cx="10683454" cy="548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760686" y="1856409"/>
            <a:ext cx="5514940" cy="4086225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 wrap="square" rtlCol="1">
            <a:spAutoFit/>
          </a:bodyPr>
          <a:lstStyle/>
          <a:p>
            <a:pPr algn="r" rtl="1"/>
            <a:r>
              <a:rPr lang="ar-SA" sz="5400" dirty="0"/>
              <a:t>عندما تكون الكسور اكبر من</a:t>
            </a:r>
            <a:r>
              <a:rPr lang="he-IL" sz="5400" b="1" dirty="0"/>
              <a:t>1</a:t>
            </a:r>
            <a:r>
              <a:rPr lang="he-IL" sz="5400" dirty="0"/>
              <a:t>, </a:t>
            </a:r>
            <a:r>
              <a:rPr lang="ar-SA" sz="5400" dirty="0"/>
              <a:t>من المضل كتابة الكسر كعدد مخلوط</a:t>
            </a:r>
            <a:r>
              <a:rPr lang="he-IL" sz="5400" dirty="0"/>
              <a:t>.</a:t>
            </a:r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02635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SA" sz="5400" dirty="0"/>
              <a:t>لا زلنا نتعلم</a:t>
            </a:r>
            <a:endParaRPr lang="x-none" sz="5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84" y="262845"/>
            <a:ext cx="1047545" cy="5501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מלבן עם פינה יחידה חתוכה 12"/>
              <p:cNvSpPr/>
              <p:nvPr/>
            </p:nvSpPr>
            <p:spPr>
              <a:xfrm>
                <a:off x="11139164" y="2943828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13" name="מלבן עם פינה יחידה חתוכה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9164" y="2943828"/>
                <a:ext cx="732112" cy="1597152"/>
              </a:xfrm>
              <a:prstGeom prst="snip1Rect">
                <a:avLst/>
              </a:prstGeom>
              <a:blipFill>
                <a:blip r:embed="rId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מלבן עם פינה יחידה חתוכה 18"/>
              <p:cNvSpPr/>
              <p:nvPr/>
            </p:nvSpPr>
            <p:spPr>
              <a:xfrm>
                <a:off x="5813204" y="2959626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19" name="מלבן עם פינה יחידה חתוכה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3204" y="2959626"/>
                <a:ext cx="732112" cy="1597152"/>
              </a:xfrm>
              <a:prstGeom prst="snip1Rect">
                <a:avLst/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מלבן עם פינה יחידה חתוכה 19"/>
              <p:cNvSpPr/>
              <p:nvPr/>
            </p:nvSpPr>
            <p:spPr>
              <a:xfrm>
                <a:off x="8042953" y="2943828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20" name="מלבן עם פינה יחידה חתוכה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2953" y="2943828"/>
                <a:ext cx="732112" cy="1597152"/>
              </a:xfrm>
              <a:prstGeom prst="snip1Rect">
                <a:avLst/>
              </a:prstGeom>
              <a:blipFill>
                <a:blip r:embed="rId6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מלבן עם פינה יחידה חתוכה 20"/>
              <p:cNvSpPr/>
              <p:nvPr/>
            </p:nvSpPr>
            <p:spPr>
              <a:xfrm>
                <a:off x="9099637" y="2955969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21" name="מלבן עם פינה יחידה חתוכה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9637" y="2955969"/>
                <a:ext cx="732112" cy="1597152"/>
              </a:xfrm>
              <a:prstGeom prst="snip1Rect">
                <a:avLst/>
              </a:prstGeom>
              <a:blipFill>
                <a:blip r:embed="rId7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מלבן עם פינה יחידה חתוכה 21"/>
              <p:cNvSpPr/>
              <p:nvPr/>
            </p:nvSpPr>
            <p:spPr>
              <a:xfrm>
                <a:off x="10122290" y="2959626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22" name="מלבן עם פינה יחידה חתוכה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2290" y="2959626"/>
                <a:ext cx="732112" cy="1597152"/>
              </a:xfrm>
              <a:prstGeom prst="snip1Rect">
                <a:avLst/>
              </a:prstGeom>
              <a:blipFill>
                <a:blip r:embed="rId8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מלבן עם פינה יחידה חתוכה 29"/>
              <p:cNvSpPr/>
              <p:nvPr/>
            </p:nvSpPr>
            <p:spPr>
              <a:xfrm>
                <a:off x="6929205" y="2943828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30" name="מלבן עם פינה יחידה חתוכה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9205" y="2943828"/>
                <a:ext cx="732112" cy="1597152"/>
              </a:xfrm>
              <a:prstGeom prst="snip1Rect">
                <a:avLst/>
              </a:prstGeom>
              <a:blipFill>
                <a:blip r:embed="rId9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מלבן עם פינה יחידה חתוכה 30"/>
              <p:cNvSpPr/>
              <p:nvPr/>
            </p:nvSpPr>
            <p:spPr>
              <a:xfrm>
                <a:off x="1412657" y="2925477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31" name="מלבן עם פינה יחידה חתוכה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2657" y="2925477"/>
                <a:ext cx="732112" cy="1597152"/>
              </a:xfrm>
              <a:prstGeom prst="snip1Rect">
                <a:avLst/>
              </a:prstGeom>
              <a:blipFill>
                <a:blip r:embed="rId10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מלבן עם פינה יחידה חתוכה 31"/>
              <p:cNvSpPr/>
              <p:nvPr/>
            </p:nvSpPr>
            <p:spPr>
              <a:xfrm>
                <a:off x="2534167" y="2929873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32" name="מלבן עם פינה יחידה חתוכה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4167" y="2929873"/>
                <a:ext cx="732112" cy="1597152"/>
              </a:xfrm>
              <a:prstGeom prst="snip1Rect">
                <a:avLst/>
              </a:prstGeom>
              <a:blipFill>
                <a:blip r:embed="rId11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מלבן עם פינה יחידה חתוכה 32"/>
              <p:cNvSpPr/>
              <p:nvPr/>
            </p:nvSpPr>
            <p:spPr>
              <a:xfrm>
                <a:off x="3657656" y="2929873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33" name="מלבן עם פינה יחידה חתוכה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56" y="2929873"/>
                <a:ext cx="732112" cy="1597152"/>
              </a:xfrm>
              <a:prstGeom prst="snip1Rect">
                <a:avLst/>
              </a:prstGeom>
              <a:blipFill>
                <a:blip r:embed="rId12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מלבן עם פינה יחידה חתוכה 33"/>
              <p:cNvSpPr/>
              <p:nvPr/>
            </p:nvSpPr>
            <p:spPr>
              <a:xfrm>
                <a:off x="4754286" y="2959626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34" name="מלבן עם פינה יחידה חתוכה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4286" y="2959626"/>
                <a:ext cx="732112" cy="1597152"/>
              </a:xfrm>
              <a:prstGeom prst="snip1Rect">
                <a:avLst/>
              </a:prstGeom>
              <a:blipFill>
                <a:blip r:embed="rId13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מלבן עם פינה יחידה חתוכה 34"/>
              <p:cNvSpPr/>
              <p:nvPr/>
            </p:nvSpPr>
            <p:spPr>
              <a:xfrm>
                <a:off x="353586" y="2910630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35" name="מלבן עם פינה יחידה חתוכה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586" y="2910630"/>
                <a:ext cx="732112" cy="1597152"/>
              </a:xfrm>
              <a:prstGeom prst="snip1Rect">
                <a:avLst/>
              </a:prstGeom>
              <a:blipFill>
                <a:blip r:embed="rId1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678787" y="1596788"/>
            <a:ext cx="946037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200" dirty="0"/>
              <a:t>ها هي كل الكسور التي كون</a:t>
            </a:r>
            <a:r>
              <a:rPr lang="ar-JO" sz="3200" dirty="0"/>
              <a:t>ا</a:t>
            </a:r>
            <a:r>
              <a:rPr lang="ar-SA" sz="3200" dirty="0"/>
              <a:t>ها من 4 الارقام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180485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SA" sz="5400" dirty="0"/>
              <a:t>نكمل التعلم</a:t>
            </a:r>
            <a:endParaRPr lang="x-none" sz="5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84" y="262845"/>
            <a:ext cx="1047545" cy="5501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מלבן עם פינה יחידה חתוכה 12"/>
              <p:cNvSpPr/>
              <p:nvPr/>
            </p:nvSpPr>
            <p:spPr>
              <a:xfrm>
                <a:off x="11139164" y="2943828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13" name="מלבן עם פינה יחידה חתוכה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9164" y="2943828"/>
                <a:ext cx="732112" cy="1597152"/>
              </a:xfrm>
              <a:prstGeom prst="snip1Rect">
                <a:avLst/>
              </a:prstGeom>
              <a:blipFill>
                <a:blip r:embed="rId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מלבן עם פינה יחידה חתוכה 18"/>
              <p:cNvSpPr/>
              <p:nvPr/>
            </p:nvSpPr>
            <p:spPr>
              <a:xfrm>
                <a:off x="7222189" y="2959626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19" name="מלבן עם פינה יחידה חתוכה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2189" y="2959626"/>
                <a:ext cx="732112" cy="1597152"/>
              </a:xfrm>
              <a:prstGeom prst="snip1Rect">
                <a:avLst/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מלבן עם פינה יחידה חתוכה 19"/>
              <p:cNvSpPr/>
              <p:nvPr/>
            </p:nvSpPr>
            <p:spPr>
              <a:xfrm>
                <a:off x="8172665" y="2943828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20" name="מלבן עם פינה יחידה חתוכה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2665" y="2943828"/>
                <a:ext cx="732112" cy="1597152"/>
              </a:xfrm>
              <a:prstGeom prst="snip1Rect">
                <a:avLst/>
              </a:prstGeom>
              <a:blipFill>
                <a:blip r:embed="rId6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מלבן עם פינה יחידה חתוכה 20"/>
              <p:cNvSpPr/>
              <p:nvPr/>
            </p:nvSpPr>
            <p:spPr>
              <a:xfrm>
                <a:off x="9150437" y="2955969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21" name="מלבן עם פינה יחידה חתוכה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0437" y="2955969"/>
                <a:ext cx="732112" cy="1597152"/>
              </a:xfrm>
              <a:prstGeom prst="snip1Rect">
                <a:avLst/>
              </a:prstGeom>
              <a:blipFill>
                <a:blip r:embed="rId7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מלבן עם פינה יחידה חתוכה 21"/>
              <p:cNvSpPr/>
              <p:nvPr/>
            </p:nvSpPr>
            <p:spPr>
              <a:xfrm>
                <a:off x="10152770" y="2959626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22" name="מלבן עם פינה יחידה חתוכה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2770" y="2959626"/>
                <a:ext cx="732112" cy="1597152"/>
              </a:xfrm>
              <a:prstGeom prst="snip1Rect">
                <a:avLst/>
              </a:prstGeom>
              <a:blipFill>
                <a:blip r:embed="rId8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מלבן עם פינה יחידה חתוכה 22"/>
              <p:cNvSpPr/>
              <p:nvPr/>
            </p:nvSpPr>
            <p:spPr>
              <a:xfrm>
                <a:off x="6238160" y="2959626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23" name="מלבן עם פינה יחידה חתוכה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160" y="2959626"/>
                <a:ext cx="732112" cy="1597152"/>
              </a:xfrm>
              <a:prstGeom prst="snip1Rect">
                <a:avLst/>
              </a:prstGeom>
              <a:blipFill>
                <a:blip r:embed="rId9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מלבן עם פינה יחידה חתוכה 29"/>
              <p:cNvSpPr/>
              <p:nvPr/>
            </p:nvSpPr>
            <p:spPr>
              <a:xfrm>
                <a:off x="5259434" y="2955969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30" name="מלבן עם פינה יחידה חתוכה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9434" y="2955969"/>
                <a:ext cx="732112" cy="1597152"/>
              </a:xfrm>
              <a:prstGeom prst="snip1Rect">
                <a:avLst/>
              </a:prstGeom>
              <a:blipFill>
                <a:blip r:embed="rId10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מלבן עם פינה יחידה חתוכה 30"/>
              <p:cNvSpPr/>
              <p:nvPr/>
            </p:nvSpPr>
            <p:spPr>
              <a:xfrm>
                <a:off x="1312731" y="2925477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31" name="מלבן עם פינה יחידה חתוכה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731" y="2925477"/>
                <a:ext cx="732112" cy="1597152"/>
              </a:xfrm>
              <a:prstGeom prst="snip1Rect">
                <a:avLst/>
              </a:prstGeom>
              <a:blipFill>
                <a:blip r:embed="rId11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מלבן עם פינה יחידה חתוכה 31"/>
              <p:cNvSpPr/>
              <p:nvPr/>
            </p:nvSpPr>
            <p:spPr>
              <a:xfrm>
                <a:off x="2290502" y="2929873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32" name="מלבן עם פינה יחידה חתוכה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0502" y="2929873"/>
                <a:ext cx="732112" cy="1597152"/>
              </a:xfrm>
              <a:prstGeom prst="snip1Rect">
                <a:avLst/>
              </a:prstGeom>
              <a:blipFill>
                <a:blip r:embed="rId12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מלבן עם פינה יחידה חתוכה 32"/>
              <p:cNvSpPr/>
              <p:nvPr/>
            </p:nvSpPr>
            <p:spPr>
              <a:xfrm>
                <a:off x="3309218" y="2955969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33" name="מלבן עם פינה יחידה חתוכה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9218" y="2955969"/>
                <a:ext cx="732112" cy="1597152"/>
              </a:xfrm>
              <a:prstGeom prst="snip1Rect">
                <a:avLst/>
              </a:prstGeom>
              <a:blipFill>
                <a:blip r:embed="rId13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מלבן עם פינה יחידה חתוכה 33"/>
              <p:cNvSpPr/>
              <p:nvPr/>
            </p:nvSpPr>
            <p:spPr>
              <a:xfrm>
                <a:off x="4281663" y="2959626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34" name="מלבן עם פינה יחידה חתוכה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1663" y="2959626"/>
                <a:ext cx="732112" cy="1597152"/>
              </a:xfrm>
              <a:prstGeom prst="snip1Rect">
                <a:avLst/>
              </a:prstGeom>
              <a:blipFill>
                <a:blip r:embed="rId1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מלבן עם פינה יחידה חתוכה 34"/>
              <p:cNvSpPr/>
              <p:nvPr/>
            </p:nvSpPr>
            <p:spPr>
              <a:xfrm>
                <a:off x="353586" y="2910630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35" name="מלבן עם פינה יחידה חתוכה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586" y="2910630"/>
                <a:ext cx="732112" cy="1597152"/>
              </a:xfrm>
              <a:prstGeom prst="snip1Rect">
                <a:avLst/>
              </a:prstGeom>
              <a:blipFill>
                <a:blip r:embed="rId1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1678788" y="1631852"/>
            <a:ext cx="944875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200" dirty="0"/>
              <a:t>تعالوا نبحث عن خواص مميزة في هذه السلسلة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136384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SA" sz="5400" dirty="0"/>
              <a:t>نبحث</a:t>
            </a:r>
            <a:endParaRPr lang="x-none" sz="5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84" y="262845"/>
            <a:ext cx="1047545" cy="5501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מלבן עם פינה יחידה חתוכה 12"/>
              <p:cNvSpPr/>
              <p:nvPr/>
            </p:nvSpPr>
            <p:spPr>
              <a:xfrm>
                <a:off x="11095944" y="4895458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13" name="מלבן עם פינה יחידה חתוכה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5944" y="4895458"/>
                <a:ext cx="732112" cy="1597152"/>
              </a:xfrm>
              <a:prstGeom prst="snip1Rect">
                <a:avLst/>
              </a:prstGeom>
              <a:blipFill>
                <a:blip r:embed="rId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מלבן עם פינה יחידה חתוכה 18"/>
              <p:cNvSpPr/>
              <p:nvPr/>
            </p:nvSpPr>
            <p:spPr>
              <a:xfrm>
                <a:off x="7113007" y="2586185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19" name="מלבן עם פינה יחידה חתוכה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3007" y="2586185"/>
                <a:ext cx="732112" cy="1597152"/>
              </a:xfrm>
              <a:prstGeom prst="snip1Rect">
                <a:avLst/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מלבן עם פינה יחידה חתוכה 19"/>
              <p:cNvSpPr/>
              <p:nvPr/>
            </p:nvSpPr>
            <p:spPr>
              <a:xfrm>
                <a:off x="8138158" y="3184420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20" name="מלבן עם פינה יחידה חתוכה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8158" y="3184420"/>
                <a:ext cx="732112" cy="1597152"/>
              </a:xfrm>
              <a:prstGeom prst="snip1Rect">
                <a:avLst/>
              </a:prstGeom>
              <a:blipFill>
                <a:blip r:embed="rId6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מלבן עם פינה יחידה חתוכה 20"/>
              <p:cNvSpPr/>
              <p:nvPr/>
            </p:nvSpPr>
            <p:spPr>
              <a:xfrm>
                <a:off x="9124711" y="3863352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21" name="מלבן עם פינה יחידה חתוכה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4711" y="3863352"/>
                <a:ext cx="732112" cy="1597152"/>
              </a:xfrm>
              <a:prstGeom prst="snip1Rect">
                <a:avLst/>
              </a:prstGeom>
              <a:blipFill>
                <a:blip r:embed="rId7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מלבן עם פינה יחידה חתוכה 21"/>
              <p:cNvSpPr/>
              <p:nvPr/>
            </p:nvSpPr>
            <p:spPr>
              <a:xfrm>
                <a:off x="10187682" y="4440378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22" name="מלבן עם פינה יחידה חתוכה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7682" y="4440378"/>
                <a:ext cx="732112" cy="1597152"/>
              </a:xfrm>
              <a:prstGeom prst="snip1Rect">
                <a:avLst/>
              </a:prstGeom>
              <a:blipFill>
                <a:blip r:embed="rId8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מלבן עם פינה יחידה חתוכה 22"/>
              <p:cNvSpPr/>
              <p:nvPr/>
            </p:nvSpPr>
            <p:spPr>
              <a:xfrm>
                <a:off x="6206718" y="2095421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23" name="מלבן עם פינה יחידה חתוכה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6718" y="2095421"/>
                <a:ext cx="732112" cy="1597152"/>
              </a:xfrm>
              <a:prstGeom prst="snip1Rect">
                <a:avLst/>
              </a:prstGeom>
              <a:blipFill>
                <a:blip r:embed="rId9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מלבן עם פינה יחידה חתוכה 29"/>
              <p:cNvSpPr/>
              <p:nvPr/>
            </p:nvSpPr>
            <p:spPr>
              <a:xfrm>
                <a:off x="5250832" y="2095421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30" name="מלבן עם פינה יחידה חתוכה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0832" y="2095421"/>
                <a:ext cx="732112" cy="1597152"/>
              </a:xfrm>
              <a:prstGeom prst="snip1Rect">
                <a:avLst/>
              </a:prstGeom>
              <a:blipFill>
                <a:blip r:embed="rId10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מלבן עם פינה יחידה חתוכה 30"/>
              <p:cNvSpPr/>
              <p:nvPr/>
            </p:nvSpPr>
            <p:spPr>
              <a:xfrm>
                <a:off x="1296762" y="4440378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31" name="מלבן עם פינה יחידה חתוכה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762" y="4440378"/>
                <a:ext cx="732112" cy="1597152"/>
              </a:xfrm>
              <a:prstGeom prst="snip1Rect">
                <a:avLst/>
              </a:prstGeom>
              <a:blipFill>
                <a:blip r:embed="rId11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מלבן עם פינה יחידה חתוכה 31"/>
              <p:cNvSpPr/>
              <p:nvPr/>
            </p:nvSpPr>
            <p:spPr>
              <a:xfrm>
                <a:off x="2290502" y="3863352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32" name="מלבן עם פינה יחידה חתוכה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0502" y="3863352"/>
                <a:ext cx="732112" cy="1597152"/>
              </a:xfrm>
              <a:prstGeom prst="snip1Rect">
                <a:avLst/>
              </a:prstGeom>
              <a:blipFill>
                <a:blip r:embed="rId12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מלבן עם פינה יחידה חתוכה 32"/>
              <p:cNvSpPr/>
              <p:nvPr/>
            </p:nvSpPr>
            <p:spPr>
              <a:xfrm>
                <a:off x="3297163" y="3184420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33" name="מלבן עם פינה יחידה חתוכה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7163" y="3184420"/>
                <a:ext cx="732112" cy="1597152"/>
              </a:xfrm>
              <a:prstGeom prst="snip1Rect">
                <a:avLst/>
              </a:prstGeom>
              <a:blipFill>
                <a:blip r:embed="rId13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מלבן עם פינה יחידה חתוכה 33"/>
              <p:cNvSpPr/>
              <p:nvPr/>
            </p:nvSpPr>
            <p:spPr>
              <a:xfrm>
                <a:off x="4273062" y="2561730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34" name="מלבן עם פינה יחידה חתוכה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3062" y="2561730"/>
                <a:ext cx="732112" cy="1597152"/>
              </a:xfrm>
              <a:prstGeom prst="snip1Rect">
                <a:avLst/>
              </a:prstGeom>
              <a:blipFill>
                <a:blip r:embed="rId1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מלבן עם פינה יחידה חתוכה 34"/>
              <p:cNvSpPr/>
              <p:nvPr/>
            </p:nvSpPr>
            <p:spPr>
              <a:xfrm>
                <a:off x="347084" y="4895458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35" name="מלבן עם פינה יחידה חתוכה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084" y="4895458"/>
                <a:ext cx="732112" cy="1597152"/>
              </a:xfrm>
              <a:prstGeom prst="snip1Rect">
                <a:avLst/>
              </a:prstGeom>
              <a:blipFill>
                <a:blip r:embed="rId1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/>
          <p:cNvSpPr txBox="1"/>
          <p:nvPr/>
        </p:nvSpPr>
        <p:spPr>
          <a:xfrm>
            <a:off x="2963270" y="5025969"/>
            <a:ext cx="5766131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JO" sz="3200" dirty="0"/>
              <a:t>حركوا</a:t>
            </a:r>
            <a:r>
              <a:rPr lang="ar-SA" sz="3200" dirty="0"/>
              <a:t> البطاقات التي عليها الكسور</a:t>
            </a:r>
            <a:endParaRPr lang="he-IL" sz="3200" dirty="0"/>
          </a:p>
          <a:p>
            <a:pPr algn="ctr" rtl="1"/>
            <a:r>
              <a:rPr lang="ar-SA" sz="3200" dirty="0"/>
              <a:t>بحيث تكو</a:t>
            </a:r>
            <a:r>
              <a:rPr lang="ar-JO" sz="3200" dirty="0"/>
              <a:t>ّ</a:t>
            </a:r>
            <a:r>
              <a:rPr lang="ar-SA" sz="3200" dirty="0"/>
              <a:t>ن ما يشبه الهرم</a:t>
            </a:r>
          </a:p>
          <a:p>
            <a:pPr algn="ctr" rtl="1"/>
            <a:r>
              <a:rPr lang="ar-SA" sz="3200" dirty="0"/>
              <a:t>ماذا تلاحظون</a:t>
            </a:r>
            <a:endParaRPr lang="he-IL" sz="3200" dirty="0"/>
          </a:p>
        </p:txBody>
      </p:sp>
      <p:sp>
        <p:nvSpPr>
          <p:cNvPr id="2" name="אליפסה 1"/>
          <p:cNvSpPr/>
          <p:nvPr/>
        </p:nvSpPr>
        <p:spPr>
          <a:xfrm>
            <a:off x="2028874" y="3692573"/>
            <a:ext cx="1268289" cy="20014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4" name="אליפסה 23"/>
          <p:cNvSpPr/>
          <p:nvPr/>
        </p:nvSpPr>
        <p:spPr>
          <a:xfrm>
            <a:off x="8856622" y="3693609"/>
            <a:ext cx="1268289" cy="20014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5" name="אליפסה 24"/>
          <p:cNvSpPr/>
          <p:nvPr/>
        </p:nvSpPr>
        <p:spPr>
          <a:xfrm>
            <a:off x="3982543" y="2438917"/>
            <a:ext cx="1268289" cy="2001461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6" name="אליפסה 25"/>
          <p:cNvSpPr/>
          <p:nvPr/>
        </p:nvSpPr>
        <p:spPr>
          <a:xfrm>
            <a:off x="6808089" y="2438916"/>
            <a:ext cx="1268289" cy="2001461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7064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 animBg="1"/>
      <p:bldP spid="25" grpId="0" animBg="1"/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2189" y="453026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ar-SA" sz="5400" dirty="0"/>
              <a:t>نتمرن</a:t>
            </a:r>
            <a:endParaRPr lang="x-none" sz="5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084" y="262845"/>
            <a:ext cx="1047545" cy="5501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מלבן עם פינה יחידה חתוכה 12"/>
              <p:cNvSpPr/>
              <p:nvPr/>
            </p:nvSpPr>
            <p:spPr>
              <a:xfrm>
                <a:off x="11139164" y="2943828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13" name="מלבן עם פינה יחידה חתוכה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9164" y="2943828"/>
                <a:ext cx="732112" cy="1597152"/>
              </a:xfrm>
              <a:prstGeom prst="snip1Rect">
                <a:avLst/>
              </a:prstGeom>
              <a:blipFill>
                <a:blip r:embed="rId6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מלבן עם פינה יחידה חתוכה 18"/>
              <p:cNvSpPr/>
              <p:nvPr/>
            </p:nvSpPr>
            <p:spPr>
              <a:xfrm>
                <a:off x="7222189" y="2959626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19" name="מלבן עם פינה יחידה חתוכה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2189" y="2959626"/>
                <a:ext cx="732112" cy="1597152"/>
              </a:xfrm>
              <a:prstGeom prst="snip1Rect">
                <a:avLst/>
              </a:prstGeom>
              <a:blipFill>
                <a:blip r:embed="rId7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מלבן עם פינה יחידה חתוכה 19"/>
              <p:cNvSpPr/>
              <p:nvPr/>
            </p:nvSpPr>
            <p:spPr>
              <a:xfrm>
                <a:off x="8172665" y="2943828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20" name="מלבן עם פינה יחידה חתוכה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2665" y="2943828"/>
                <a:ext cx="732112" cy="1597152"/>
              </a:xfrm>
              <a:prstGeom prst="snip1Rect">
                <a:avLst/>
              </a:prstGeom>
              <a:blipFill>
                <a:blip r:embed="rId8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מלבן עם פינה יחידה חתוכה 20"/>
              <p:cNvSpPr/>
              <p:nvPr/>
            </p:nvSpPr>
            <p:spPr>
              <a:xfrm>
                <a:off x="9150437" y="2955969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21" name="מלבן עם פינה יחידה חתוכה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0437" y="2955969"/>
                <a:ext cx="732112" cy="1597152"/>
              </a:xfrm>
              <a:prstGeom prst="snip1Rect">
                <a:avLst/>
              </a:prstGeom>
              <a:blipFill>
                <a:blip r:embed="rId9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מלבן עם פינה יחידה חתוכה 21"/>
              <p:cNvSpPr/>
              <p:nvPr/>
            </p:nvSpPr>
            <p:spPr>
              <a:xfrm>
                <a:off x="10152770" y="2959626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22" name="מלבן עם פינה יחידה חתוכה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2770" y="2959626"/>
                <a:ext cx="732112" cy="1597152"/>
              </a:xfrm>
              <a:prstGeom prst="snip1Rect">
                <a:avLst/>
              </a:prstGeom>
              <a:blipFill>
                <a:blip r:embed="rId10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מלבן עם פינה יחידה חתוכה 22"/>
              <p:cNvSpPr/>
              <p:nvPr/>
            </p:nvSpPr>
            <p:spPr>
              <a:xfrm>
                <a:off x="6238160" y="2959626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23" name="מלבן עם פינה יחידה חתוכה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160" y="2959626"/>
                <a:ext cx="732112" cy="1597152"/>
              </a:xfrm>
              <a:prstGeom prst="snip1Rect">
                <a:avLst/>
              </a:prstGeom>
              <a:blipFill>
                <a:blip r:embed="rId11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מלבן עם פינה יחידה חתוכה 29"/>
              <p:cNvSpPr/>
              <p:nvPr/>
            </p:nvSpPr>
            <p:spPr>
              <a:xfrm>
                <a:off x="5259434" y="2955969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30" name="מלבן עם פינה יחידה חתוכה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9434" y="2955969"/>
                <a:ext cx="732112" cy="1597152"/>
              </a:xfrm>
              <a:prstGeom prst="snip1Rect">
                <a:avLst/>
              </a:prstGeom>
              <a:blipFill>
                <a:blip r:embed="rId12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מלבן עם פינה יחידה חתוכה 30"/>
              <p:cNvSpPr/>
              <p:nvPr/>
            </p:nvSpPr>
            <p:spPr>
              <a:xfrm>
                <a:off x="1312731" y="2925477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31" name="מלבן עם פינה יחידה חתוכה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731" y="2925477"/>
                <a:ext cx="732112" cy="1597152"/>
              </a:xfrm>
              <a:prstGeom prst="snip1Rect">
                <a:avLst/>
              </a:prstGeom>
              <a:blipFill>
                <a:blip r:embed="rId13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מלבן עם פינה יחידה חתוכה 31"/>
              <p:cNvSpPr/>
              <p:nvPr/>
            </p:nvSpPr>
            <p:spPr>
              <a:xfrm>
                <a:off x="2290502" y="2929873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32" name="מלבן עם פינה יחידה חתוכה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0502" y="2929873"/>
                <a:ext cx="732112" cy="1597152"/>
              </a:xfrm>
              <a:prstGeom prst="snip1Rect">
                <a:avLst/>
              </a:prstGeom>
              <a:blipFill>
                <a:blip r:embed="rId1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מלבן עם פינה יחידה חתוכה 32"/>
              <p:cNvSpPr/>
              <p:nvPr/>
            </p:nvSpPr>
            <p:spPr>
              <a:xfrm>
                <a:off x="3309218" y="2955969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33" name="מלבן עם פינה יחידה חתוכה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9218" y="2955969"/>
                <a:ext cx="732112" cy="1597152"/>
              </a:xfrm>
              <a:prstGeom prst="snip1Rect">
                <a:avLst/>
              </a:prstGeom>
              <a:blipFill>
                <a:blip r:embed="rId1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מלבן עם פינה יחידה חתוכה 33"/>
              <p:cNvSpPr/>
              <p:nvPr/>
            </p:nvSpPr>
            <p:spPr>
              <a:xfrm>
                <a:off x="4281663" y="2959626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34" name="מלבן עם פינה יחידה חתוכה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1663" y="2959626"/>
                <a:ext cx="732112" cy="1597152"/>
              </a:xfrm>
              <a:prstGeom prst="snip1Rect">
                <a:avLst/>
              </a:prstGeom>
              <a:blipFill>
                <a:blip r:embed="rId16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מלבן עם פינה יחידה חתוכה 34"/>
              <p:cNvSpPr/>
              <p:nvPr/>
            </p:nvSpPr>
            <p:spPr>
              <a:xfrm>
                <a:off x="353586" y="2910630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35" name="מלבן עם פינה יחידה חתוכה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586" y="2910630"/>
                <a:ext cx="732112" cy="1597152"/>
              </a:xfrm>
              <a:prstGeom prst="snip1Rect">
                <a:avLst/>
              </a:prstGeom>
              <a:blipFill>
                <a:blip r:embed="rId17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1394629" y="1694316"/>
            <a:ext cx="944875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200" dirty="0"/>
              <a:t>خمنوا كم يكون حاصل جمع كل الكسور</a:t>
            </a:r>
            <a:r>
              <a:rPr lang="he-IL" sz="3200" dirty="0"/>
              <a:t>.</a:t>
            </a:r>
          </a:p>
        </p:txBody>
      </p:sp>
      <p:pic>
        <p:nvPicPr>
          <p:cNvPr id="3" name="2min_final">
            <a:hlinkClick r:id="" action="ppaction://media"/>
            <a:extLst>
              <a:ext uri="{FF2B5EF4-FFF2-40B4-BE49-F238E27FC236}">
                <a16:creationId xmlns:a16="http://schemas.microsoft.com/office/drawing/2014/main" id="{270C9079-ECCB-46EE-8874-DE92EC8F6A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10234" y="453026"/>
            <a:ext cx="1780268" cy="63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67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SA" sz="5400" dirty="0"/>
              <a:t>الحل</a:t>
            </a:r>
            <a:endParaRPr lang="x-none" sz="5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84" y="262845"/>
            <a:ext cx="1047545" cy="5501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מלבן עם פינה יחידה חתוכה 12"/>
              <p:cNvSpPr/>
              <p:nvPr/>
            </p:nvSpPr>
            <p:spPr>
              <a:xfrm>
                <a:off x="11139164" y="2943828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13" name="מלבן עם פינה יחידה חתוכה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9164" y="2943828"/>
                <a:ext cx="732112" cy="1597152"/>
              </a:xfrm>
              <a:prstGeom prst="snip1Rect">
                <a:avLst/>
              </a:prstGeom>
              <a:blipFill>
                <a:blip r:embed="rId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מלבן עם פינה יחידה חתוכה 18"/>
              <p:cNvSpPr/>
              <p:nvPr/>
            </p:nvSpPr>
            <p:spPr>
              <a:xfrm>
                <a:off x="7222189" y="2959626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19" name="מלבן עם פינה יחידה חתוכה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2189" y="2959626"/>
                <a:ext cx="732112" cy="1597152"/>
              </a:xfrm>
              <a:prstGeom prst="snip1Rect">
                <a:avLst/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מלבן עם פינה יחידה חתוכה 19"/>
              <p:cNvSpPr/>
              <p:nvPr/>
            </p:nvSpPr>
            <p:spPr>
              <a:xfrm>
                <a:off x="8172665" y="2943828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20" name="מלבן עם פינה יחידה חתוכה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2665" y="2943828"/>
                <a:ext cx="732112" cy="1597152"/>
              </a:xfrm>
              <a:prstGeom prst="snip1Rect">
                <a:avLst/>
              </a:prstGeom>
              <a:blipFill>
                <a:blip r:embed="rId6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מלבן עם פינה יחידה חתוכה 20"/>
              <p:cNvSpPr/>
              <p:nvPr/>
            </p:nvSpPr>
            <p:spPr>
              <a:xfrm>
                <a:off x="9150437" y="2955969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21" name="מלבן עם פינה יחידה חתוכה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0437" y="2955969"/>
                <a:ext cx="732112" cy="1597152"/>
              </a:xfrm>
              <a:prstGeom prst="snip1Rect">
                <a:avLst/>
              </a:prstGeom>
              <a:blipFill>
                <a:blip r:embed="rId7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מלבן עם פינה יחידה חתוכה 21"/>
              <p:cNvSpPr/>
              <p:nvPr/>
            </p:nvSpPr>
            <p:spPr>
              <a:xfrm>
                <a:off x="10152770" y="2959626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22" name="מלבן עם פינה יחידה חתוכה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2770" y="2959626"/>
                <a:ext cx="732112" cy="1597152"/>
              </a:xfrm>
              <a:prstGeom prst="snip1Rect">
                <a:avLst/>
              </a:prstGeom>
              <a:blipFill>
                <a:blip r:embed="rId8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מלבן עם פינה יחידה חתוכה 22"/>
              <p:cNvSpPr/>
              <p:nvPr/>
            </p:nvSpPr>
            <p:spPr>
              <a:xfrm>
                <a:off x="6238160" y="2959626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23" name="מלבן עם פינה יחידה חתוכה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160" y="2959626"/>
                <a:ext cx="732112" cy="1597152"/>
              </a:xfrm>
              <a:prstGeom prst="snip1Rect">
                <a:avLst/>
              </a:prstGeom>
              <a:blipFill>
                <a:blip r:embed="rId9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מלבן עם פינה יחידה חתוכה 29"/>
              <p:cNvSpPr/>
              <p:nvPr/>
            </p:nvSpPr>
            <p:spPr>
              <a:xfrm>
                <a:off x="5259434" y="2955969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30" name="מלבן עם פינה יחידה חתוכה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9434" y="2955969"/>
                <a:ext cx="732112" cy="1597152"/>
              </a:xfrm>
              <a:prstGeom prst="snip1Rect">
                <a:avLst/>
              </a:prstGeom>
              <a:blipFill>
                <a:blip r:embed="rId10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מלבן עם פינה יחידה חתוכה 30"/>
              <p:cNvSpPr/>
              <p:nvPr/>
            </p:nvSpPr>
            <p:spPr>
              <a:xfrm>
                <a:off x="1325514" y="2943828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31" name="מלבן עם פינה יחידה חתוכה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514" y="2943828"/>
                <a:ext cx="732112" cy="1597152"/>
              </a:xfrm>
              <a:prstGeom prst="snip1Rect">
                <a:avLst/>
              </a:prstGeom>
              <a:blipFill>
                <a:blip r:embed="rId11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מלבן עם פינה יחידה חתוכה 31"/>
              <p:cNvSpPr/>
              <p:nvPr/>
            </p:nvSpPr>
            <p:spPr>
              <a:xfrm>
                <a:off x="2290502" y="2929873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32" name="מלבן עם פינה יחידה חתוכה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0502" y="2929873"/>
                <a:ext cx="732112" cy="1597152"/>
              </a:xfrm>
              <a:prstGeom prst="snip1Rect">
                <a:avLst/>
              </a:prstGeom>
              <a:blipFill>
                <a:blip r:embed="rId12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מלבן עם פינה יחידה חתוכה 32"/>
              <p:cNvSpPr/>
              <p:nvPr/>
            </p:nvSpPr>
            <p:spPr>
              <a:xfrm>
                <a:off x="3309218" y="2955969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33" name="מלבן עם פינה יחידה חתוכה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9218" y="2955969"/>
                <a:ext cx="732112" cy="1597152"/>
              </a:xfrm>
              <a:prstGeom prst="snip1Rect">
                <a:avLst/>
              </a:prstGeom>
              <a:blipFill>
                <a:blip r:embed="rId13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מלבן עם פינה יחידה חתוכה 33"/>
              <p:cNvSpPr/>
              <p:nvPr/>
            </p:nvSpPr>
            <p:spPr>
              <a:xfrm>
                <a:off x="4281663" y="2959626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34" name="מלבן עם פינה יחידה חתוכה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1663" y="2959626"/>
                <a:ext cx="732112" cy="1597152"/>
              </a:xfrm>
              <a:prstGeom prst="snip1Rect">
                <a:avLst/>
              </a:prstGeom>
              <a:blipFill>
                <a:blip r:embed="rId1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מלבן עם פינה יחידה חתוכה 34"/>
              <p:cNvSpPr/>
              <p:nvPr/>
            </p:nvSpPr>
            <p:spPr>
              <a:xfrm>
                <a:off x="264286" y="2955969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35" name="מלבן עם פינה יחידה חתוכה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286" y="2955969"/>
                <a:ext cx="732112" cy="1597152"/>
              </a:xfrm>
              <a:prstGeom prst="snip1Rect">
                <a:avLst/>
              </a:prstGeom>
              <a:blipFill>
                <a:blip r:embed="rId1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678787" y="1596788"/>
            <a:ext cx="946037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200" dirty="0"/>
              <a:t>نحل تدريجيا. نبدأ أولا بالكسور التي تساوي اعداد صحيحة</a:t>
            </a:r>
            <a:r>
              <a:rPr lang="he-IL" sz="3200" dirty="0"/>
              <a:t>. </a:t>
            </a:r>
          </a:p>
        </p:txBody>
      </p:sp>
      <p:sp>
        <p:nvSpPr>
          <p:cNvPr id="17" name="אליפסה 16"/>
          <p:cNvSpPr/>
          <p:nvPr/>
        </p:nvSpPr>
        <p:spPr>
          <a:xfrm>
            <a:off x="9907815" y="2788960"/>
            <a:ext cx="1268289" cy="20014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אליפסה 17"/>
          <p:cNvSpPr/>
          <p:nvPr/>
        </p:nvSpPr>
        <p:spPr>
          <a:xfrm>
            <a:off x="11076718" y="2847503"/>
            <a:ext cx="1205376" cy="18577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4" name="אליפסה 23"/>
          <p:cNvSpPr/>
          <p:nvPr/>
        </p:nvSpPr>
        <p:spPr>
          <a:xfrm>
            <a:off x="7869515" y="2788960"/>
            <a:ext cx="1268289" cy="20014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TextBox 1"/>
          <p:cNvSpPr txBox="1"/>
          <p:nvPr/>
        </p:nvSpPr>
        <p:spPr>
          <a:xfrm>
            <a:off x="4124325" y="4905375"/>
            <a:ext cx="509587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800" dirty="0"/>
              <a:t>5 + 3 + 2 = 10</a:t>
            </a:r>
            <a:endParaRPr lang="he-IL" sz="4800" dirty="0"/>
          </a:p>
        </p:txBody>
      </p:sp>
    </p:spTree>
    <p:extLst>
      <p:ext uri="{BB962C8B-B14F-4D97-AF65-F5344CB8AC3E}">
        <p14:creationId xmlns:p14="http://schemas.microsoft.com/office/powerpoint/2010/main" val="202129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4" grpId="0" animBg="1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SA" sz="5400" dirty="0"/>
              <a:t>نكمل مع الحل</a:t>
            </a:r>
            <a:endParaRPr lang="x-none" sz="5400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84" y="262845"/>
            <a:ext cx="1047545" cy="5501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מלבן עם פינה יחידה חתוכה 12"/>
              <p:cNvSpPr/>
              <p:nvPr/>
            </p:nvSpPr>
            <p:spPr>
              <a:xfrm>
                <a:off x="11139164" y="2943828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13" name="מלבן עם פינה יחידה חתוכה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9164" y="2943828"/>
                <a:ext cx="732112" cy="1597152"/>
              </a:xfrm>
              <a:prstGeom prst="snip1Rect">
                <a:avLst/>
              </a:prstGeom>
              <a:blipFill>
                <a:blip r:embed="rId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מלבן עם פינה יחידה חתוכה 18"/>
              <p:cNvSpPr/>
              <p:nvPr/>
            </p:nvSpPr>
            <p:spPr>
              <a:xfrm>
                <a:off x="7222189" y="2959626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19" name="מלבן עם פינה יחידה חתוכה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2189" y="2959626"/>
                <a:ext cx="732112" cy="1597152"/>
              </a:xfrm>
              <a:prstGeom prst="snip1Rect">
                <a:avLst/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מלבן עם פינה יחידה חתוכה 19"/>
              <p:cNvSpPr/>
              <p:nvPr/>
            </p:nvSpPr>
            <p:spPr>
              <a:xfrm>
                <a:off x="8172665" y="2943828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20" name="מלבן עם פינה יחידה חתוכה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2665" y="2943828"/>
                <a:ext cx="732112" cy="1597152"/>
              </a:xfrm>
              <a:prstGeom prst="snip1Rect">
                <a:avLst/>
              </a:prstGeom>
              <a:blipFill>
                <a:blip r:embed="rId6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מלבן עם פינה יחידה חתוכה 20"/>
              <p:cNvSpPr/>
              <p:nvPr/>
            </p:nvSpPr>
            <p:spPr>
              <a:xfrm>
                <a:off x="9150437" y="2955969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21" name="מלבן עם פינה יחידה חתוכה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0437" y="2955969"/>
                <a:ext cx="732112" cy="1597152"/>
              </a:xfrm>
              <a:prstGeom prst="snip1Rect">
                <a:avLst/>
              </a:prstGeom>
              <a:blipFill>
                <a:blip r:embed="rId7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מלבן עם פינה יחידה חתוכה 21"/>
              <p:cNvSpPr/>
              <p:nvPr/>
            </p:nvSpPr>
            <p:spPr>
              <a:xfrm>
                <a:off x="10152770" y="2959626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22" name="מלבן עם פינה יחידה חתוכה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2770" y="2959626"/>
                <a:ext cx="732112" cy="1597152"/>
              </a:xfrm>
              <a:prstGeom prst="snip1Rect">
                <a:avLst/>
              </a:prstGeom>
              <a:blipFill>
                <a:blip r:embed="rId8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מלבן עם פינה יחידה חתוכה 22"/>
              <p:cNvSpPr/>
              <p:nvPr/>
            </p:nvSpPr>
            <p:spPr>
              <a:xfrm>
                <a:off x="6238160" y="2959626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23" name="מלבן עם פינה יחידה חתוכה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160" y="2959626"/>
                <a:ext cx="732112" cy="1597152"/>
              </a:xfrm>
              <a:prstGeom prst="snip1Rect">
                <a:avLst/>
              </a:prstGeom>
              <a:blipFill>
                <a:blip r:embed="rId9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מלבן עם פינה יחידה חתוכה 29"/>
              <p:cNvSpPr/>
              <p:nvPr/>
            </p:nvSpPr>
            <p:spPr>
              <a:xfrm>
                <a:off x="5259434" y="2955969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30" name="מלבן עם פינה יחידה חתוכה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9434" y="2955969"/>
                <a:ext cx="732112" cy="1597152"/>
              </a:xfrm>
              <a:prstGeom prst="snip1Rect">
                <a:avLst/>
              </a:prstGeom>
              <a:blipFill>
                <a:blip r:embed="rId10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מלבן עם פינה יחידה חתוכה 30"/>
              <p:cNvSpPr/>
              <p:nvPr/>
            </p:nvSpPr>
            <p:spPr>
              <a:xfrm>
                <a:off x="1312731" y="2925477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31" name="מלבן עם פינה יחידה חתוכה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731" y="2925477"/>
                <a:ext cx="732112" cy="1597152"/>
              </a:xfrm>
              <a:prstGeom prst="snip1Rect">
                <a:avLst/>
              </a:prstGeom>
              <a:blipFill>
                <a:blip r:embed="rId11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מלבן עם פינה יחידה חתוכה 31"/>
              <p:cNvSpPr/>
              <p:nvPr/>
            </p:nvSpPr>
            <p:spPr>
              <a:xfrm>
                <a:off x="2290502" y="2929873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32" name="מלבן עם פינה יחידה חתוכה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0502" y="2929873"/>
                <a:ext cx="732112" cy="1597152"/>
              </a:xfrm>
              <a:prstGeom prst="snip1Rect">
                <a:avLst/>
              </a:prstGeom>
              <a:blipFill>
                <a:blip r:embed="rId12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מלבן עם פינה יחידה חתוכה 32"/>
              <p:cNvSpPr/>
              <p:nvPr/>
            </p:nvSpPr>
            <p:spPr>
              <a:xfrm>
                <a:off x="3309218" y="2955969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33" name="מלבן עם פינה יחידה חתוכה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9218" y="2955969"/>
                <a:ext cx="732112" cy="1597152"/>
              </a:xfrm>
              <a:prstGeom prst="snip1Rect">
                <a:avLst/>
              </a:prstGeom>
              <a:blipFill>
                <a:blip r:embed="rId13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מלבן עם פינה יחידה חתוכה 33"/>
              <p:cNvSpPr/>
              <p:nvPr/>
            </p:nvSpPr>
            <p:spPr>
              <a:xfrm>
                <a:off x="4281663" y="2959626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34" name="מלבן עם פינה יחידה חתוכה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1663" y="2959626"/>
                <a:ext cx="732112" cy="1597152"/>
              </a:xfrm>
              <a:prstGeom prst="snip1Rect">
                <a:avLst/>
              </a:prstGeom>
              <a:blipFill>
                <a:blip r:embed="rId1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מלבן עם פינה יחידה חתוכה 34"/>
              <p:cNvSpPr/>
              <p:nvPr/>
            </p:nvSpPr>
            <p:spPr>
              <a:xfrm>
                <a:off x="353586" y="2910630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35" name="מלבן עם פינה יחידה חתוכה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586" y="2910630"/>
                <a:ext cx="732112" cy="1597152"/>
              </a:xfrm>
              <a:prstGeom prst="snip1Rect">
                <a:avLst/>
              </a:prstGeom>
              <a:blipFill>
                <a:blip r:embed="rId1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678787" y="1596788"/>
            <a:ext cx="946037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200" dirty="0"/>
              <a:t>نكمل مع الكسور التي لها نفس المقام</a:t>
            </a:r>
            <a:endParaRPr lang="he-IL" sz="3200" dirty="0"/>
          </a:p>
        </p:txBody>
      </p:sp>
      <p:sp>
        <p:nvSpPr>
          <p:cNvPr id="17" name="אליפסה 16"/>
          <p:cNvSpPr/>
          <p:nvPr/>
        </p:nvSpPr>
        <p:spPr>
          <a:xfrm>
            <a:off x="8882348" y="2816440"/>
            <a:ext cx="1268289" cy="187621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אליפסה 17"/>
          <p:cNvSpPr/>
          <p:nvPr/>
        </p:nvSpPr>
        <p:spPr>
          <a:xfrm>
            <a:off x="5973199" y="2753814"/>
            <a:ext cx="1268289" cy="2001461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4" name="אליפסה 23"/>
          <p:cNvSpPr/>
          <p:nvPr/>
        </p:nvSpPr>
        <p:spPr>
          <a:xfrm>
            <a:off x="3014745" y="2729615"/>
            <a:ext cx="1268289" cy="2001461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124325" y="4905375"/>
                <a:ext cx="6234326" cy="153894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800" b="0" i="1" smtClean="0">
                              <a:latin typeface="Cambria Math"/>
                            </a:rPr>
                            <m:t>5</m:t>
                          </m:r>
                        </m:num>
                        <m:den>
                          <m:r>
                            <a:rPr lang="he-IL" sz="4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he-IL" sz="4800" b="0" i="1" smtClean="0">
                          <a:latin typeface="Cambria Math"/>
                        </a:rPr>
                        <m:t>+ </m:t>
                      </m:r>
                      <m:f>
                        <m:fPr>
                          <m:ctrlPr>
                            <a:rPr lang="he-IL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800" b="0" i="1" smtClean="0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he-IL" sz="4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4800" b="0" i="1" smtClean="0">
                          <a:latin typeface="Cambria Math"/>
                        </a:rPr>
                        <m:t>+ </m:t>
                      </m:r>
                      <m:f>
                        <m:f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4800" b="0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/>
                            </a:rPr>
                            <m:t>9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4800" b="0" i="1" smtClean="0">
                          <a:latin typeface="Cambria Math"/>
                        </a:rPr>
                        <m:t>=</m:t>
                      </m:r>
                      <m:r>
                        <a:rPr lang="en-US" sz="4800" b="0" i="1" smtClean="0">
                          <a:latin typeface="Cambria Math"/>
                        </a:rPr>
                        <m:t>4</m:t>
                      </m:r>
                      <m:f>
                        <m:f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4800" b="0" i="1" smtClean="0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he-IL" sz="4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4325" y="4905375"/>
                <a:ext cx="6234326" cy="1538947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519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4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8CDB7D-7B3E-EF45-982F-5AD116333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ماذا نحضر للقاء</a:t>
            </a:r>
            <a:r>
              <a:rPr lang="he-IL" dirty="0"/>
              <a:t>?</a:t>
            </a:r>
            <a:endParaRPr lang="x-none" dirty="0"/>
          </a:p>
        </p:txBody>
      </p:sp>
      <p:pic>
        <p:nvPicPr>
          <p:cNvPr id="9" name="Picture 4" descr="https://lh4.googleusercontent.com/iGTl96Eygo7-oid1H3ZWWYhb5HWAynyOs2KLWGGMeuEgHeu4cFLof2g-jYLOscV4q-879K-lfjkP4Swnmj_UGZsWTDspF4AbUz1XGd30Tf1KKpiEXhvx6NLF17Q1F5VY">
            <a:extLst>
              <a:ext uri="{FF2B5EF4-FFF2-40B4-BE49-F238E27FC236}">
                <a16:creationId xmlns:a16="http://schemas.microsoft.com/office/drawing/2014/main" id="{FBFC260D-BF96-439A-8693-6B40C73C2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05761" y="3225956"/>
            <a:ext cx="1771057" cy="74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s://lh5.googleusercontent.com/ZDoHST6h1OCX-u3R0_z7nNa7SfU7HmVM0D695YAePInfr_qNfjeMwiGEv5CWrEZg9NKaTDrt37AL_GYzZsegn6rlPlFCY3VeGszqUWVyGIQFv4vSJtyKvfOsQffjTrz2">
            <a:extLst>
              <a:ext uri="{FF2B5EF4-FFF2-40B4-BE49-F238E27FC236}">
                <a16:creationId xmlns:a16="http://schemas.microsoft.com/office/drawing/2014/main" id="{6C26243C-31F1-4E05-AA55-1F6FA8AEC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97" y="2845367"/>
            <a:ext cx="1360363" cy="163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מלבן 2"/>
          <p:cNvSpPr/>
          <p:nvPr/>
        </p:nvSpPr>
        <p:spPr>
          <a:xfrm>
            <a:off x="3510201" y="2994233"/>
            <a:ext cx="6479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Lef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ar-SA" sz="5400" b="1" cap="none" spc="0" dirty="0">
                <a:ln/>
                <a:solidFill>
                  <a:schemeClr val="accent2">
                    <a:lumMod val="75000"/>
                  </a:schemeClr>
                </a:solidFill>
                <a:effectLst/>
              </a:rPr>
              <a:t>او</a:t>
            </a:r>
            <a:endParaRPr lang="he-IL" sz="5400" b="1" cap="none" spc="0" dirty="0">
              <a:ln/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sp>
        <p:nvSpPr>
          <p:cNvPr id="5" name="מלבן 4"/>
          <p:cNvSpPr/>
          <p:nvPr/>
        </p:nvSpPr>
        <p:spPr>
          <a:xfrm>
            <a:off x="683599" y="2348440"/>
            <a:ext cx="2396810" cy="769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4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قطع </a:t>
            </a:r>
            <a:r>
              <a:rPr lang="ar-SA" sz="4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ميمو</a:t>
            </a:r>
            <a:endParaRPr lang="he-IL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645" y="2710850"/>
            <a:ext cx="1414141" cy="1787866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59" y="2845367"/>
            <a:ext cx="2212478" cy="1690471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2" t="13673" r="13366" b="11583"/>
          <a:stretch/>
        </p:blipFill>
        <p:spPr>
          <a:xfrm rot="16402958">
            <a:off x="4186108" y="2888767"/>
            <a:ext cx="2025570" cy="143203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02322" y="2940815"/>
            <a:ext cx="901792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/>
              <a:t>ورقة </a:t>
            </a:r>
            <a:r>
              <a:rPr lang="en-US" sz="3200" dirty="0"/>
              <a:t>A4 </a:t>
            </a:r>
            <a:endParaRPr lang="he-IL" sz="3200" dirty="0"/>
          </a:p>
        </p:txBody>
      </p:sp>
      <p:pic>
        <p:nvPicPr>
          <p:cNvPr id="13" name="1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5644" y="135968"/>
            <a:ext cx="2870459" cy="102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6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SA" sz="5400" dirty="0"/>
              <a:t>نكمل الحل</a:t>
            </a:r>
            <a:endParaRPr lang="x-none" sz="5400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84" y="262845"/>
            <a:ext cx="1047545" cy="5501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מלבן עם פינה יחידה חתוכה 12"/>
              <p:cNvSpPr/>
              <p:nvPr/>
            </p:nvSpPr>
            <p:spPr>
              <a:xfrm>
                <a:off x="11139164" y="2943828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13" name="מלבן עם פינה יחידה חתוכה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9164" y="2943828"/>
                <a:ext cx="732112" cy="1597152"/>
              </a:xfrm>
              <a:prstGeom prst="snip1Rect">
                <a:avLst/>
              </a:prstGeom>
              <a:blipFill>
                <a:blip r:embed="rId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מלבן עם פינה יחידה חתוכה 18"/>
              <p:cNvSpPr/>
              <p:nvPr/>
            </p:nvSpPr>
            <p:spPr>
              <a:xfrm>
                <a:off x="7222189" y="2959626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19" name="מלבן עם פינה יחידה חתוכה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2189" y="2959626"/>
                <a:ext cx="732112" cy="1597152"/>
              </a:xfrm>
              <a:prstGeom prst="snip1Rect">
                <a:avLst/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מלבן עם פינה יחידה חתוכה 19"/>
              <p:cNvSpPr/>
              <p:nvPr/>
            </p:nvSpPr>
            <p:spPr>
              <a:xfrm>
                <a:off x="8172665" y="2943828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20" name="מלבן עם פינה יחידה חתוכה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2665" y="2943828"/>
                <a:ext cx="732112" cy="1597152"/>
              </a:xfrm>
              <a:prstGeom prst="snip1Rect">
                <a:avLst/>
              </a:prstGeom>
              <a:blipFill>
                <a:blip r:embed="rId6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מלבן עם פינה יחידה חתוכה 20"/>
              <p:cNvSpPr/>
              <p:nvPr/>
            </p:nvSpPr>
            <p:spPr>
              <a:xfrm>
                <a:off x="9150437" y="2955969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21" name="מלבן עם פינה יחידה חתוכה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0437" y="2955969"/>
                <a:ext cx="732112" cy="1597152"/>
              </a:xfrm>
              <a:prstGeom prst="snip1Rect">
                <a:avLst/>
              </a:prstGeom>
              <a:blipFill>
                <a:blip r:embed="rId7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מלבן עם פינה יחידה חתוכה 21"/>
              <p:cNvSpPr/>
              <p:nvPr/>
            </p:nvSpPr>
            <p:spPr>
              <a:xfrm>
                <a:off x="10152770" y="2959626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22" name="מלבן עם פינה יחידה חתוכה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2770" y="2959626"/>
                <a:ext cx="732112" cy="1597152"/>
              </a:xfrm>
              <a:prstGeom prst="snip1Rect">
                <a:avLst/>
              </a:prstGeom>
              <a:blipFill>
                <a:blip r:embed="rId8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מלבן עם פינה יחידה חתוכה 22"/>
              <p:cNvSpPr/>
              <p:nvPr/>
            </p:nvSpPr>
            <p:spPr>
              <a:xfrm>
                <a:off x="6238160" y="2959626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23" name="מלבן עם פינה יחידה חתוכה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160" y="2959626"/>
                <a:ext cx="732112" cy="1597152"/>
              </a:xfrm>
              <a:prstGeom prst="snip1Rect">
                <a:avLst/>
              </a:prstGeom>
              <a:blipFill>
                <a:blip r:embed="rId9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מלבן עם פינה יחידה חתוכה 29"/>
              <p:cNvSpPr/>
              <p:nvPr/>
            </p:nvSpPr>
            <p:spPr>
              <a:xfrm>
                <a:off x="5259434" y="2955969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30" name="מלבן עם פינה יחידה חתוכה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9434" y="2955969"/>
                <a:ext cx="732112" cy="1597152"/>
              </a:xfrm>
              <a:prstGeom prst="snip1Rect">
                <a:avLst/>
              </a:prstGeom>
              <a:blipFill>
                <a:blip r:embed="rId10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מלבן עם פינה יחידה חתוכה 30"/>
              <p:cNvSpPr/>
              <p:nvPr/>
            </p:nvSpPr>
            <p:spPr>
              <a:xfrm>
                <a:off x="1312731" y="2925477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31" name="מלבן עם פינה יחידה חתוכה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731" y="2925477"/>
                <a:ext cx="732112" cy="1597152"/>
              </a:xfrm>
              <a:prstGeom prst="snip1Rect">
                <a:avLst/>
              </a:prstGeom>
              <a:blipFill>
                <a:blip r:embed="rId11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מלבן עם פינה יחידה חתוכה 31"/>
              <p:cNvSpPr/>
              <p:nvPr/>
            </p:nvSpPr>
            <p:spPr>
              <a:xfrm>
                <a:off x="2290502" y="2929873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32" name="מלבן עם פינה יחידה חתוכה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0502" y="2929873"/>
                <a:ext cx="732112" cy="1597152"/>
              </a:xfrm>
              <a:prstGeom prst="snip1Rect">
                <a:avLst/>
              </a:prstGeom>
              <a:blipFill>
                <a:blip r:embed="rId12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מלבן עם פינה יחידה חתוכה 32"/>
              <p:cNvSpPr/>
              <p:nvPr/>
            </p:nvSpPr>
            <p:spPr>
              <a:xfrm>
                <a:off x="3309218" y="2955969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33" name="מלבן עם פינה יחידה חתוכה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9218" y="2955969"/>
                <a:ext cx="732112" cy="1597152"/>
              </a:xfrm>
              <a:prstGeom prst="snip1Rect">
                <a:avLst/>
              </a:prstGeom>
              <a:blipFill>
                <a:blip r:embed="rId13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מלבן עם פינה יחידה חתוכה 33"/>
              <p:cNvSpPr/>
              <p:nvPr/>
            </p:nvSpPr>
            <p:spPr>
              <a:xfrm>
                <a:off x="4281663" y="2959626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34" name="מלבן עם פינה יחידה חתוכה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1663" y="2959626"/>
                <a:ext cx="732112" cy="1597152"/>
              </a:xfrm>
              <a:prstGeom prst="snip1Rect">
                <a:avLst/>
              </a:prstGeom>
              <a:blipFill>
                <a:blip r:embed="rId1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מלבן עם פינה יחידה חתוכה 34"/>
              <p:cNvSpPr/>
              <p:nvPr/>
            </p:nvSpPr>
            <p:spPr>
              <a:xfrm>
                <a:off x="353586" y="2910630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35" name="מלבן עם פינה יחידה חתוכה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586" y="2910630"/>
                <a:ext cx="732112" cy="1597152"/>
              </a:xfrm>
              <a:prstGeom prst="snip1Rect">
                <a:avLst/>
              </a:prstGeom>
              <a:blipFill>
                <a:blip r:embed="rId1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678787" y="1596788"/>
            <a:ext cx="946037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200" dirty="0"/>
              <a:t>كسور لها نفس المقام</a:t>
            </a:r>
            <a:endParaRPr lang="he-IL" sz="3200" dirty="0"/>
          </a:p>
        </p:txBody>
      </p:sp>
      <p:sp>
        <p:nvSpPr>
          <p:cNvPr id="17" name="אליפסה 16"/>
          <p:cNvSpPr/>
          <p:nvPr/>
        </p:nvSpPr>
        <p:spPr>
          <a:xfrm>
            <a:off x="6936514" y="2800226"/>
            <a:ext cx="1268289" cy="2001461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אליפסה 17"/>
          <p:cNvSpPr/>
          <p:nvPr/>
        </p:nvSpPr>
        <p:spPr>
          <a:xfrm>
            <a:off x="1008088" y="2707258"/>
            <a:ext cx="1268289" cy="2003896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4" name="אליפסה 23"/>
          <p:cNvSpPr/>
          <p:nvPr/>
        </p:nvSpPr>
        <p:spPr>
          <a:xfrm>
            <a:off x="4941622" y="2802661"/>
            <a:ext cx="1268289" cy="2001461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124325" y="4905375"/>
                <a:ext cx="6234326" cy="153894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800" b="0" i="1" smtClean="0">
                              <a:latin typeface="Cambria Math"/>
                            </a:rPr>
                            <m:t>5</m:t>
                          </m:r>
                        </m:num>
                        <m:den>
                          <m:r>
                            <a:rPr lang="he-IL" sz="4800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  <m:r>
                        <a:rPr lang="he-IL" sz="4800" b="0" i="1" smtClean="0">
                          <a:latin typeface="Cambria Math"/>
                        </a:rPr>
                        <m:t>+ </m:t>
                      </m:r>
                      <m:f>
                        <m:fPr>
                          <m:ctrlPr>
                            <a:rPr lang="he-IL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800" b="0" i="1" smtClean="0"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he-IL" sz="4800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  <m:r>
                        <a:rPr lang="en-US" sz="4800" b="0" i="1" smtClean="0">
                          <a:latin typeface="Cambria Math"/>
                        </a:rPr>
                        <m:t>+ </m:t>
                      </m:r>
                      <m:f>
                        <m:f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  <m:r>
                        <a:rPr lang="en-US" sz="4800" b="0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/>
                            </a:rPr>
                            <m:t>8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  <m:r>
                        <a:rPr lang="en-US" sz="4800" b="0" i="1" smtClean="0">
                          <a:latin typeface="Cambria Math"/>
                        </a:rPr>
                        <m:t>=</m:t>
                      </m:r>
                      <m:r>
                        <a:rPr lang="en-US" sz="4800" b="0" i="1" smtClean="0">
                          <a:latin typeface="Cambria Math"/>
                        </a:rPr>
                        <m:t>2</m:t>
                      </m:r>
                      <m:f>
                        <m:f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  <m:r>
                        <a:rPr lang="en-US" sz="4800" b="0" i="1" smtClean="0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he-IL" sz="4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4325" y="4905375"/>
                <a:ext cx="6234326" cy="1538947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043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4" grpId="0" animBg="1"/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SA" sz="5400" dirty="0"/>
              <a:t>نكمل الحل</a:t>
            </a:r>
            <a:endParaRPr lang="x-none" sz="5400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84" y="262845"/>
            <a:ext cx="1047545" cy="5501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מלבן עם פינה יחידה חתוכה 12"/>
              <p:cNvSpPr/>
              <p:nvPr/>
            </p:nvSpPr>
            <p:spPr>
              <a:xfrm>
                <a:off x="11139164" y="2943828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13" name="מלבן עם פינה יחידה חתוכה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9164" y="2943828"/>
                <a:ext cx="732112" cy="1597152"/>
              </a:xfrm>
              <a:prstGeom prst="snip1Rect">
                <a:avLst/>
              </a:prstGeom>
              <a:blipFill>
                <a:blip r:embed="rId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מלבן עם פינה יחידה חתוכה 18"/>
              <p:cNvSpPr/>
              <p:nvPr/>
            </p:nvSpPr>
            <p:spPr>
              <a:xfrm>
                <a:off x="7222189" y="2959626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19" name="מלבן עם פינה יחידה חתוכה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2189" y="2959626"/>
                <a:ext cx="732112" cy="1597152"/>
              </a:xfrm>
              <a:prstGeom prst="snip1Rect">
                <a:avLst/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מלבן עם פינה יחידה חתוכה 19"/>
              <p:cNvSpPr/>
              <p:nvPr/>
            </p:nvSpPr>
            <p:spPr>
              <a:xfrm>
                <a:off x="8172665" y="2943828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20" name="מלבן עם פינה יחידה חתוכה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2665" y="2943828"/>
                <a:ext cx="732112" cy="1597152"/>
              </a:xfrm>
              <a:prstGeom prst="snip1Rect">
                <a:avLst/>
              </a:prstGeom>
              <a:blipFill>
                <a:blip r:embed="rId6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מלבן עם פינה יחידה חתוכה 20"/>
              <p:cNvSpPr/>
              <p:nvPr/>
            </p:nvSpPr>
            <p:spPr>
              <a:xfrm>
                <a:off x="9150437" y="2955969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21" name="מלבן עם פינה יחידה חתוכה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0437" y="2955969"/>
                <a:ext cx="732112" cy="1597152"/>
              </a:xfrm>
              <a:prstGeom prst="snip1Rect">
                <a:avLst/>
              </a:prstGeom>
              <a:blipFill>
                <a:blip r:embed="rId7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מלבן עם פינה יחידה חתוכה 21"/>
              <p:cNvSpPr/>
              <p:nvPr/>
            </p:nvSpPr>
            <p:spPr>
              <a:xfrm>
                <a:off x="10152770" y="2959626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22" name="מלבן עם פינה יחידה חתוכה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2770" y="2959626"/>
                <a:ext cx="732112" cy="1597152"/>
              </a:xfrm>
              <a:prstGeom prst="snip1Rect">
                <a:avLst/>
              </a:prstGeom>
              <a:blipFill>
                <a:blip r:embed="rId8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מלבן עם פינה יחידה חתוכה 22"/>
              <p:cNvSpPr/>
              <p:nvPr/>
            </p:nvSpPr>
            <p:spPr>
              <a:xfrm>
                <a:off x="6238160" y="2959626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23" name="מלבן עם פינה יחידה חתוכה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160" y="2959626"/>
                <a:ext cx="732112" cy="1597152"/>
              </a:xfrm>
              <a:prstGeom prst="snip1Rect">
                <a:avLst/>
              </a:prstGeom>
              <a:blipFill>
                <a:blip r:embed="rId9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מלבן עם פינה יחידה חתוכה 29"/>
              <p:cNvSpPr/>
              <p:nvPr/>
            </p:nvSpPr>
            <p:spPr>
              <a:xfrm>
                <a:off x="5259434" y="2955969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30" name="מלבן עם פינה יחידה חתוכה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9434" y="2955969"/>
                <a:ext cx="732112" cy="1597152"/>
              </a:xfrm>
              <a:prstGeom prst="snip1Rect">
                <a:avLst/>
              </a:prstGeom>
              <a:blipFill>
                <a:blip r:embed="rId10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מלבן עם פינה יחידה חתוכה 30"/>
              <p:cNvSpPr/>
              <p:nvPr/>
            </p:nvSpPr>
            <p:spPr>
              <a:xfrm>
                <a:off x="1312731" y="2925477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31" name="מלבן עם פינה יחידה חתוכה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731" y="2925477"/>
                <a:ext cx="732112" cy="1597152"/>
              </a:xfrm>
              <a:prstGeom prst="snip1Rect">
                <a:avLst/>
              </a:prstGeom>
              <a:blipFill>
                <a:blip r:embed="rId11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מלבן עם פינה יחידה חתוכה 31"/>
              <p:cNvSpPr/>
              <p:nvPr/>
            </p:nvSpPr>
            <p:spPr>
              <a:xfrm>
                <a:off x="2290502" y="2929873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32" name="מלבן עם פינה יחידה חתוכה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0502" y="2929873"/>
                <a:ext cx="732112" cy="1597152"/>
              </a:xfrm>
              <a:prstGeom prst="snip1Rect">
                <a:avLst/>
              </a:prstGeom>
              <a:blipFill>
                <a:blip r:embed="rId12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מלבן עם פינה יחידה חתוכה 32"/>
              <p:cNvSpPr/>
              <p:nvPr/>
            </p:nvSpPr>
            <p:spPr>
              <a:xfrm>
                <a:off x="3309218" y="2955969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33" name="מלבן עם פינה יחידה חתוכה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9218" y="2955969"/>
                <a:ext cx="732112" cy="1597152"/>
              </a:xfrm>
              <a:prstGeom prst="snip1Rect">
                <a:avLst/>
              </a:prstGeom>
              <a:blipFill>
                <a:blip r:embed="rId13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מלבן עם פינה יחידה חתוכה 33"/>
              <p:cNvSpPr/>
              <p:nvPr/>
            </p:nvSpPr>
            <p:spPr>
              <a:xfrm>
                <a:off x="4281663" y="2959626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34" name="מלבן עם פינה יחידה חתוכה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1663" y="2959626"/>
                <a:ext cx="732112" cy="1597152"/>
              </a:xfrm>
              <a:prstGeom prst="snip1Rect">
                <a:avLst/>
              </a:prstGeom>
              <a:blipFill>
                <a:blip r:embed="rId1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מלבן עם פינה יחידה חתוכה 34"/>
              <p:cNvSpPr/>
              <p:nvPr/>
            </p:nvSpPr>
            <p:spPr>
              <a:xfrm>
                <a:off x="353586" y="2910630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35" name="מלבן עם פינה יחידה חתוכה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586" y="2910630"/>
                <a:ext cx="732112" cy="1597152"/>
              </a:xfrm>
              <a:prstGeom prst="snip1Rect">
                <a:avLst/>
              </a:prstGeom>
              <a:blipFill>
                <a:blip r:embed="rId1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678787" y="1596788"/>
            <a:ext cx="946037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200" dirty="0"/>
              <a:t>كسور لها نفس المقام</a:t>
            </a:r>
            <a:endParaRPr lang="he-IL" sz="3200" dirty="0"/>
          </a:p>
        </p:txBody>
      </p:sp>
      <p:sp>
        <p:nvSpPr>
          <p:cNvPr id="17" name="אליפסה 16"/>
          <p:cNvSpPr/>
          <p:nvPr/>
        </p:nvSpPr>
        <p:spPr>
          <a:xfrm>
            <a:off x="4003773" y="2800226"/>
            <a:ext cx="1268289" cy="2001461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אליפסה 17"/>
          <p:cNvSpPr/>
          <p:nvPr/>
        </p:nvSpPr>
        <p:spPr>
          <a:xfrm>
            <a:off x="2044843" y="2708474"/>
            <a:ext cx="1268289" cy="2001461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4" name="אליפסה 23"/>
          <p:cNvSpPr/>
          <p:nvPr/>
        </p:nvSpPr>
        <p:spPr>
          <a:xfrm>
            <a:off x="21047" y="2708475"/>
            <a:ext cx="1268289" cy="2001461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124325" y="4905375"/>
                <a:ext cx="6234326" cy="153894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800" b="0" i="1" smtClean="0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he-IL" sz="4800" b="0" i="1" smtClean="0">
                              <a:latin typeface="Cambria Math"/>
                            </a:rPr>
                            <m:t>5</m:t>
                          </m:r>
                        </m:den>
                      </m:f>
                      <m:r>
                        <a:rPr lang="he-IL" sz="4800" b="0" i="1" smtClean="0">
                          <a:latin typeface="Cambria Math"/>
                        </a:rPr>
                        <m:t>+ </m:t>
                      </m:r>
                      <m:f>
                        <m:fPr>
                          <m:ctrlPr>
                            <a:rPr lang="he-IL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800" b="0" i="1" smtClean="0"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he-IL" sz="4800" b="0" i="1" smtClean="0">
                              <a:latin typeface="Cambria Math"/>
                            </a:rPr>
                            <m:t>5</m:t>
                          </m:r>
                        </m:den>
                      </m:f>
                      <m:r>
                        <a:rPr lang="en-US" sz="4800" b="0" i="1" smtClean="0">
                          <a:latin typeface="Cambria Math"/>
                        </a:rPr>
                        <m:t>+ </m:t>
                      </m:r>
                      <m:f>
                        <m:f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/>
                            </a:rPr>
                            <m:t>5</m:t>
                          </m:r>
                        </m:den>
                      </m:f>
                      <m:r>
                        <a:rPr lang="en-US" sz="4800" b="0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/>
                            </a:rPr>
                            <m:t>6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/>
                            </a:rPr>
                            <m:t>5</m:t>
                          </m:r>
                        </m:den>
                      </m:f>
                      <m:r>
                        <a:rPr lang="en-US" sz="4800" b="0" i="1" smtClean="0">
                          <a:latin typeface="Cambria Math"/>
                        </a:rPr>
                        <m:t>=</m:t>
                      </m:r>
                      <m:r>
                        <a:rPr lang="en-US" sz="4800" b="0" i="1" smtClean="0">
                          <a:latin typeface="Cambria Math"/>
                        </a:rPr>
                        <m:t>1</m:t>
                      </m:r>
                      <m:f>
                        <m:f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/>
                            </a:rPr>
                            <m:t>5</m:t>
                          </m:r>
                        </m:den>
                      </m:f>
                      <m:r>
                        <a:rPr lang="en-US" sz="4800" b="0" i="1" smtClean="0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he-IL" sz="4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4325" y="4905375"/>
                <a:ext cx="6234326" cy="1538947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066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4" grpId="0" animBg="1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ar-SA" sz="3600" dirty="0"/>
              <a:t>نلاحظ ان هذه الكسور</a:t>
            </a:r>
            <a:r>
              <a:rPr lang="he-IL" sz="3600" dirty="0"/>
              <a:t>: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7AEE4C-FC77-7240-95C8-7D53CBE80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نقرب الحل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32263" y="2749029"/>
                <a:ext cx="5540991" cy="114140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l"/>
                <a:r>
                  <a:rPr lang="en-US" sz="4800" dirty="0"/>
                  <a:t>10 + 4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4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8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he-IL" sz="4800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he-IL" sz="4800" b="0" i="1" smtClean="0">
                        <a:latin typeface="Cambria Math"/>
                      </a:rPr>
                      <m:t>+</m:t>
                    </m:r>
                    <m:r>
                      <a:rPr lang="he-IL" sz="4800" b="0" i="1" smtClean="0">
                        <a:latin typeface="Cambria Math"/>
                      </a:rPr>
                      <m:t>2</m:t>
                    </m:r>
                    <m:f>
                      <m:fPr>
                        <m:ctrlPr>
                          <a:rPr lang="he-IL" sz="4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800" b="0" i="1" smtClean="0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he-IL" sz="4800" b="0" i="1" smtClean="0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en-US" sz="4800" b="0" i="1" smtClean="0">
                        <a:latin typeface="Cambria Math"/>
                      </a:rPr>
                      <m:t>+</m:t>
                    </m:r>
                    <m:r>
                      <a:rPr lang="en-US" sz="4800" b="0" i="1" smtClean="0">
                        <a:latin typeface="Cambria Math"/>
                      </a:rPr>
                      <m:t>1</m:t>
                    </m:r>
                    <m:f>
                      <m:fPr>
                        <m:ctrlPr>
                          <a:rPr lang="en-US" sz="4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/>
                          </a:rPr>
                          <m:t>5</m:t>
                        </m:r>
                      </m:den>
                    </m:f>
                    <m:r>
                      <a:rPr lang="en-US" sz="4800" b="0" i="1" smtClean="0">
                        <a:latin typeface="Cambria Math"/>
                      </a:rPr>
                      <m:t>=</m:t>
                    </m:r>
                  </m:oMath>
                </a14:m>
                <a:endParaRPr lang="he-IL" sz="4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263" y="2749029"/>
                <a:ext cx="5540991" cy="1141403"/>
              </a:xfrm>
              <a:prstGeom prst="rect">
                <a:avLst/>
              </a:prstGeom>
              <a:blipFill rotWithShape="1">
                <a:blip r:embed="rId4"/>
                <a:stretch>
                  <a:fillRect l="-4950" b="-14439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961071" y="2749029"/>
                <a:ext cx="4872251" cy="114140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en-US" sz="4800" b="0" i="1" smtClean="0">
                        <a:latin typeface="Cambria Math"/>
                      </a:rPr>
                      <m:t>17</m:t>
                    </m:r>
                    <m:r>
                      <a:rPr lang="en-US" sz="4800" b="0" i="1" smtClean="0">
                        <a:latin typeface="Cambria Math"/>
                      </a:rPr>
                      <m:t>+ </m:t>
                    </m:r>
                    <m:f>
                      <m:fPr>
                        <m:ctrlPr>
                          <a:rPr lang="en-US" sz="4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sz="4800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sz="4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sz="4800" b="0" i="1" smtClean="0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en-US" sz="4800" b="0" i="1" smtClean="0">
                        <a:latin typeface="Cambria Math"/>
                      </a:rPr>
                      <m:t>+ </m:t>
                    </m:r>
                    <m:f>
                      <m:fPr>
                        <m:ctrlPr>
                          <a:rPr lang="en-US" sz="4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800" dirty="0"/>
                  <a:t> =</a:t>
                </a:r>
                <a:endParaRPr lang="he-IL" sz="4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1071" y="2749029"/>
                <a:ext cx="4872251" cy="1141403"/>
              </a:xfrm>
              <a:prstGeom prst="rect">
                <a:avLst/>
              </a:prstGeom>
              <a:blipFill rotWithShape="1">
                <a:blip r:embed="rId5"/>
                <a:stretch>
                  <a:fillRect b="-14439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38200" y="4366214"/>
                <a:ext cx="9949217" cy="115204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l"/>
                <a:r>
                  <a:rPr lang="en-US" sz="4800" dirty="0"/>
                  <a:t>17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4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800" b="0" i="1" smtClean="0">
                            <a:latin typeface="Cambria Math"/>
                          </a:rPr>
                          <m:t>15</m:t>
                        </m:r>
                      </m:num>
                      <m:den>
                        <m:r>
                          <a:rPr lang="he-IL" sz="4800" b="0" i="1" smtClean="0">
                            <a:latin typeface="Cambria Math"/>
                          </a:rPr>
                          <m:t>30</m:t>
                        </m:r>
                      </m:den>
                    </m:f>
                    <m:r>
                      <a:rPr lang="he-IL" sz="4800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he-IL" sz="4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800" b="0" i="1" smtClean="0">
                            <a:latin typeface="Cambria Math"/>
                          </a:rPr>
                          <m:t>20</m:t>
                        </m:r>
                      </m:num>
                      <m:den>
                        <m:r>
                          <a:rPr lang="he-IL" sz="4800" b="0" i="1" smtClean="0">
                            <a:latin typeface="Cambria Math"/>
                          </a:rPr>
                          <m:t>30</m:t>
                        </m:r>
                      </m:den>
                    </m:f>
                    <m:r>
                      <a:rPr lang="en-US" sz="4800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sz="4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/>
                          </a:rPr>
                          <m:t>6</m:t>
                        </m:r>
                      </m:num>
                      <m:den>
                        <m:r>
                          <a:rPr lang="en-US" sz="4800" b="0" i="1" smtClean="0">
                            <a:latin typeface="Cambria Math"/>
                          </a:rPr>
                          <m:t>30</m:t>
                        </m:r>
                      </m:den>
                    </m:f>
                    <m:r>
                      <a:rPr lang="en-US" sz="4800" b="0" i="1" smtClean="0">
                        <a:latin typeface="Cambria Math"/>
                      </a:rPr>
                      <m:t>=</m:t>
                    </m:r>
                    <m:r>
                      <a:rPr lang="en-US" sz="4800" b="0" i="1" smtClean="0">
                        <a:latin typeface="Cambria Math"/>
                      </a:rPr>
                      <m:t>18</m:t>
                    </m:r>
                    <m:f>
                      <m:fPr>
                        <m:ctrlPr>
                          <a:rPr lang="en-US" sz="4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/>
                          </a:rPr>
                          <m:t>11</m:t>
                        </m:r>
                      </m:num>
                      <m:den>
                        <m:r>
                          <a:rPr lang="en-US" sz="4800" b="0" i="1" smtClean="0">
                            <a:latin typeface="Cambria Math"/>
                          </a:rPr>
                          <m:t>30</m:t>
                        </m:r>
                      </m:den>
                    </m:f>
                  </m:oMath>
                </a14:m>
                <a:endParaRPr lang="he-IL" sz="48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366214"/>
                <a:ext cx="9949217" cy="1152047"/>
              </a:xfrm>
              <a:prstGeom prst="rect">
                <a:avLst/>
              </a:prstGeom>
              <a:blipFill rotWithShape="1">
                <a:blip r:embed="rId6"/>
                <a:stretch>
                  <a:fillRect l="-2819" b="-1428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אליפסה 10"/>
          <p:cNvSpPr/>
          <p:nvPr/>
        </p:nvSpPr>
        <p:spPr>
          <a:xfrm>
            <a:off x="5812808" y="3941506"/>
            <a:ext cx="1681675" cy="20014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07592" y="1556094"/>
                <a:ext cx="3892412" cy="1133067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36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he-IL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f>
                        <m:fPr>
                          <m:ctrlPr>
                            <a:rPr lang="he-I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he-IL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he-I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he-I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he-IL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he-I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he-IL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he-IL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he-IL" sz="36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592" y="1556094"/>
                <a:ext cx="3892412" cy="113306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732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1" grpId="0" animBg="1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6960" y="365126"/>
            <a:ext cx="4106839" cy="1058164"/>
          </a:xfrm>
        </p:spPr>
        <p:txBody>
          <a:bodyPr>
            <a:normAutofit/>
          </a:bodyPr>
          <a:lstStyle/>
          <a:p>
            <a:r>
              <a:rPr lang="ar-SA" sz="5400" dirty="0"/>
              <a:t>تحدي</a:t>
            </a:r>
            <a:endParaRPr lang="x-none" sz="5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84" y="262845"/>
            <a:ext cx="1047545" cy="5501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מלבן עם פינה יחידה חתוכה 12"/>
              <p:cNvSpPr/>
              <p:nvPr/>
            </p:nvSpPr>
            <p:spPr>
              <a:xfrm>
                <a:off x="11095944" y="4895458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13" name="מלבן עם פינה יחידה חתוכה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5944" y="4895458"/>
                <a:ext cx="732112" cy="1597152"/>
              </a:xfrm>
              <a:prstGeom prst="snip1Rect">
                <a:avLst/>
              </a:prstGeom>
              <a:blipFill>
                <a:blip r:embed="rId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מלבן עם פינה יחידה חתוכה 18"/>
              <p:cNvSpPr/>
              <p:nvPr/>
            </p:nvSpPr>
            <p:spPr>
              <a:xfrm>
                <a:off x="7113007" y="2586185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19" name="מלבן עם פינה יחידה חתוכה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3007" y="2586185"/>
                <a:ext cx="732112" cy="1597152"/>
              </a:xfrm>
              <a:prstGeom prst="snip1Rect">
                <a:avLst/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מלבן עם פינה יחידה חתוכה 19"/>
              <p:cNvSpPr/>
              <p:nvPr/>
            </p:nvSpPr>
            <p:spPr>
              <a:xfrm>
                <a:off x="8138158" y="3184420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20" name="מלבן עם פינה יחידה חתוכה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8158" y="3184420"/>
                <a:ext cx="732112" cy="1597152"/>
              </a:xfrm>
              <a:prstGeom prst="snip1Rect">
                <a:avLst/>
              </a:prstGeom>
              <a:blipFill>
                <a:blip r:embed="rId6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מלבן עם פינה יחידה חתוכה 20"/>
              <p:cNvSpPr/>
              <p:nvPr/>
            </p:nvSpPr>
            <p:spPr>
              <a:xfrm>
                <a:off x="9124711" y="3863352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21" name="מלבן עם פינה יחידה חתוכה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4711" y="3863352"/>
                <a:ext cx="732112" cy="1597152"/>
              </a:xfrm>
              <a:prstGeom prst="snip1Rect">
                <a:avLst/>
              </a:prstGeom>
              <a:blipFill>
                <a:blip r:embed="rId7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מלבן עם פינה יחידה חתוכה 21"/>
              <p:cNvSpPr/>
              <p:nvPr/>
            </p:nvSpPr>
            <p:spPr>
              <a:xfrm>
                <a:off x="10187682" y="4440378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22" name="מלבן עם פינה יחידה חתוכה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7682" y="4440378"/>
                <a:ext cx="732112" cy="1597152"/>
              </a:xfrm>
              <a:prstGeom prst="snip1Rect">
                <a:avLst/>
              </a:prstGeom>
              <a:blipFill>
                <a:blip r:embed="rId8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מלבן עם פינה יחידה חתוכה 22"/>
              <p:cNvSpPr/>
              <p:nvPr/>
            </p:nvSpPr>
            <p:spPr>
              <a:xfrm>
                <a:off x="6206718" y="2095421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23" name="מלבן עם פינה יחידה חתוכה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6718" y="2095421"/>
                <a:ext cx="732112" cy="1597152"/>
              </a:xfrm>
              <a:prstGeom prst="snip1Rect">
                <a:avLst/>
              </a:prstGeom>
              <a:blipFill>
                <a:blip r:embed="rId9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מלבן עם פינה יחידה חתוכה 29"/>
              <p:cNvSpPr/>
              <p:nvPr/>
            </p:nvSpPr>
            <p:spPr>
              <a:xfrm>
                <a:off x="5250832" y="2095421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30" name="מלבן עם פינה יחידה חתוכה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0832" y="2095421"/>
                <a:ext cx="732112" cy="1597152"/>
              </a:xfrm>
              <a:prstGeom prst="snip1Rect">
                <a:avLst/>
              </a:prstGeom>
              <a:blipFill>
                <a:blip r:embed="rId10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מלבן עם פינה יחידה חתוכה 30"/>
              <p:cNvSpPr/>
              <p:nvPr/>
            </p:nvSpPr>
            <p:spPr>
              <a:xfrm>
                <a:off x="1296762" y="4440378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31" name="מלבן עם פינה יחידה חתוכה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762" y="4440378"/>
                <a:ext cx="732112" cy="1597152"/>
              </a:xfrm>
              <a:prstGeom prst="snip1Rect">
                <a:avLst/>
              </a:prstGeom>
              <a:blipFill>
                <a:blip r:embed="rId11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מלבן עם פינה יחידה חתוכה 31"/>
              <p:cNvSpPr/>
              <p:nvPr/>
            </p:nvSpPr>
            <p:spPr>
              <a:xfrm>
                <a:off x="2290502" y="3863352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32" name="מלבן עם פינה יחידה חתוכה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0502" y="3863352"/>
                <a:ext cx="732112" cy="1597152"/>
              </a:xfrm>
              <a:prstGeom prst="snip1Rect">
                <a:avLst/>
              </a:prstGeom>
              <a:blipFill>
                <a:blip r:embed="rId12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מלבן עם פינה יחידה חתוכה 32"/>
              <p:cNvSpPr/>
              <p:nvPr/>
            </p:nvSpPr>
            <p:spPr>
              <a:xfrm>
                <a:off x="3297163" y="3184420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33" name="מלבן עם פינה יחידה חתוכה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7163" y="3184420"/>
                <a:ext cx="732112" cy="1597152"/>
              </a:xfrm>
              <a:prstGeom prst="snip1Rect">
                <a:avLst/>
              </a:prstGeom>
              <a:blipFill>
                <a:blip r:embed="rId13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מלבן עם פינה יחידה חתוכה 33"/>
              <p:cNvSpPr/>
              <p:nvPr/>
            </p:nvSpPr>
            <p:spPr>
              <a:xfrm>
                <a:off x="4273062" y="2561730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34" name="מלבן עם פינה יחידה חתוכה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3062" y="2561730"/>
                <a:ext cx="732112" cy="1597152"/>
              </a:xfrm>
              <a:prstGeom prst="snip1Rect">
                <a:avLst/>
              </a:prstGeom>
              <a:blipFill>
                <a:blip r:embed="rId1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מלבן עם פינה יחידה חתוכה 34"/>
              <p:cNvSpPr/>
              <p:nvPr/>
            </p:nvSpPr>
            <p:spPr>
              <a:xfrm>
                <a:off x="347084" y="4895458"/>
                <a:ext cx="732112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35" name="מלבן עם פינה יחידה חתוכה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084" y="4895458"/>
                <a:ext cx="732112" cy="1597152"/>
              </a:xfrm>
              <a:prstGeom prst="snip1Rect">
                <a:avLst/>
              </a:prstGeom>
              <a:blipFill>
                <a:blip r:embed="rId1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/>
          <p:cNvSpPr txBox="1"/>
          <p:nvPr/>
        </p:nvSpPr>
        <p:spPr>
          <a:xfrm>
            <a:off x="-339281" y="584435"/>
            <a:ext cx="5766131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200" dirty="0"/>
              <a:t>ما </a:t>
            </a:r>
            <a:r>
              <a:rPr lang="ar-SA" sz="3200" dirty="0" err="1"/>
              <a:t>الشئ</a:t>
            </a:r>
            <a:r>
              <a:rPr lang="ar-SA" sz="3200" dirty="0"/>
              <a:t> المميز ب 6 الكسور التي على اليمين مع الكسور ال 6 التي على اليسار</a:t>
            </a:r>
            <a:r>
              <a:rPr lang="he-IL" sz="3200" dirty="0"/>
              <a:t>?</a:t>
            </a:r>
          </a:p>
        </p:txBody>
      </p:sp>
      <p:sp>
        <p:nvSpPr>
          <p:cNvPr id="2" name="אליפסה 1"/>
          <p:cNvSpPr/>
          <p:nvPr/>
        </p:nvSpPr>
        <p:spPr>
          <a:xfrm>
            <a:off x="2028874" y="3692573"/>
            <a:ext cx="1268289" cy="20014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4" name="אליפסה 23"/>
          <p:cNvSpPr/>
          <p:nvPr/>
        </p:nvSpPr>
        <p:spPr>
          <a:xfrm>
            <a:off x="8856622" y="3693609"/>
            <a:ext cx="1268289" cy="20014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5" name="אליפסה 24"/>
          <p:cNvSpPr/>
          <p:nvPr/>
        </p:nvSpPr>
        <p:spPr>
          <a:xfrm>
            <a:off x="3982543" y="2438917"/>
            <a:ext cx="1268289" cy="2001461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6" name="אליפסה 25"/>
          <p:cNvSpPr/>
          <p:nvPr/>
        </p:nvSpPr>
        <p:spPr>
          <a:xfrm>
            <a:off x="6808089" y="2438916"/>
            <a:ext cx="1268289" cy="2001461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פיצוץ 2 2"/>
          <p:cNvSpPr/>
          <p:nvPr/>
        </p:nvSpPr>
        <p:spPr>
          <a:xfrm>
            <a:off x="101202" y="1661653"/>
            <a:ext cx="2882879" cy="2035753"/>
          </a:xfrm>
          <a:prstGeom prst="irregularSeal2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TextBox 4"/>
          <p:cNvSpPr txBox="1"/>
          <p:nvPr/>
        </p:nvSpPr>
        <p:spPr>
          <a:xfrm rot="19676101">
            <a:off x="784034" y="2365350"/>
            <a:ext cx="1186607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/>
            <a:r>
              <a:rPr lang="ar-SA" b="1" dirty="0"/>
              <a:t>العدد ومقلوبه</a:t>
            </a:r>
          </a:p>
          <a:p>
            <a:pPr algn="r"/>
            <a:endParaRPr lang="he-IL" b="1" dirty="0"/>
          </a:p>
        </p:txBody>
      </p:sp>
    </p:spTree>
    <p:extLst>
      <p:ext uri="{BB962C8B-B14F-4D97-AF65-F5344CB8AC3E}">
        <p14:creationId xmlns:p14="http://schemas.microsoft.com/office/powerpoint/2010/main" val="209504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2" grpId="0" animBg="1"/>
      <p:bldP spid="24" grpId="0" animBg="1"/>
      <p:bldP spid="25" grpId="0" animBg="1"/>
      <p:bldP spid="26" grpId="0" animBg="1"/>
      <p:bldP spid="3" grpId="0" animBg="1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/>
              <a:t>ننهي ونجمل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1700" y="2248591"/>
            <a:ext cx="10342564" cy="2869510"/>
          </a:xfrm>
        </p:spPr>
        <p:txBody>
          <a:bodyPr>
            <a:normAutofit/>
          </a:bodyPr>
          <a:lstStyle/>
          <a:p>
            <a:pPr marL="571500" indent="-571500" algn="r">
              <a:buFont typeface="Arial" pitchFamily="34" charset="0"/>
              <a:buChar char="•"/>
            </a:pPr>
            <a:r>
              <a:rPr lang="ar-SA" dirty="0"/>
              <a:t>لقد ركبنا 12 كسرا مختلفا بواسطة 4 ارقام مختلفة</a:t>
            </a:r>
            <a:r>
              <a:rPr lang="he-IL" dirty="0"/>
              <a:t>.</a:t>
            </a:r>
          </a:p>
          <a:p>
            <a:pPr marL="571500" indent="-571500" algn="r">
              <a:buFont typeface="Arial" pitchFamily="34" charset="0"/>
              <a:buChar char="•"/>
            </a:pPr>
            <a:r>
              <a:rPr lang="ar-SA" dirty="0"/>
              <a:t>قارنا بين الكسور بطرق واستراتيجيات مختلفة</a:t>
            </a:r>
            <a:r>
              <a:rPr lang="he-IL" dirty="0"/>
              <a:t>.</a:t>
            </a:r>
          </a:p>
          <a:p>
            <a:pPr marL="571500" indent="-571500" algn="r">
              <a:buFont typeface="Arial" pitchFamily="34" charset="0"/>
              <a:buChar char="•"/>
            </a:pPr>
            <a:r>
              <a:rPr lang="ar-SA" dirty="0"/>
              <a:t>العدد ومقلوبه</a:t>
            </a:r>
            <a:endParaRPr lang="he-IL" dirty="0"/>
          </a:p>
          <a:p>
            <a:pPr marL="571500" indent="-571500" algn="r">
              <a:buFont typeface="Arial" pitchFamily="34" charset="0"/>
              <a:buChar char="•"/>
            </a:pPr>
            <a:r>
              <a:rPr lang="ar-SA" dirty="0"/>
              <a:t>تقدير حاصل جمع كسور</a:t>
            </a:r>
            <a:r>
              <a:rPr lang="he-IL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9740CCC3-3441-6047-99F5-69246B9FE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846181" y="4708136"/>
            <a:ext cx="1695450" cy="2203596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8967A6D5-BC5B-E840-ABAC-BF885A0AC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222050">
            <a:off x="319777" y="503469"/>
            <a:ext cx="1596108" cy="82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7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/>
              <a:t>تحدي للبيت</a:t>
            </a:r>
            <a:endParaRPr lang="x-non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23447C36-6132-374D-A58E-2AEC5E22D03D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569118" y="1951324"/>
                <a:ext cx="10515600" cy="3844925"/>
              </a:xfrm>
            </p:spPr>
            <p:txBody>
              <a:bodyPr/>
              <a:lstStyle/>
              <a:p>
                <a:pPr algn="r"/>
                <a:r>
                  <a:rPr lang="ar-SA" dirty="0"/>
                  <a:t>ابن من هذه الاعداد</a:t>
                </a:r>
                <a:r>
                  <a:rPr lang="he-IL" dirty="0"/>
                  <a:t>2</a:t>
                </a:r>
                <a:r>
                  <a:rPr lang="ar-SA" dirty="0"/>
                  <a:t> </a:t>
                </a:r>
                <a:r>
                  <a:rPr lang="he-IL" dirty="0"/>
                  <a:t>, 3, 4, 5 </a:t>
                </a:r>
                <a:r>
                  <a:rPr lang="ar-SA" dirty="0"/>
                  <a:t>كسورا اكبر من </a:t>
                </a:r>
                <a:r>
                  <a:rPr lang="he-IL" dirty="0"/>
                  <a:t>-</a:t>
                </a:r>
                <a:r>
                  <a:rPr lang="ar-SA" dirty="0"/>
                  <a:t> </a:t>
                </a:r>
                <a:r>
                  <a:rPr lang="he-IL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he-IL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he-IL" dirty="0"/>
                  <a:t> </a:t>
                </a:r>
                <a:r>
                  <a:rPr lang="ar-SA" dirty="0"/>
                  <a:t>واصغر من</a:t>
                </a:r>
                <a:r>
                  <a:rPr lang="he-IL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he-IL" b="0" i="1" dirty="0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he-IL" dirty="0"/>
                  <a:t>.</a:t>
                </a:r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23447C36-6132-374D-A58E-2AEC5E22D0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569118" y="1951324"/>
                <a:ext cx="10515600" cy="3844925"/>
              </a:xfrm>
              <a:blipFill>
                <a:blip r:embed="rId3"/>
                <a:stretch>
                  <a:fillRect t="-792" r="-1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04987" y="3458289"/>
            <a:ext cx="804863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rgbClr val="0070C0"/>
            </a:solidFill>
          </a:ln>
          <a:effectLst>
            <a:reflection blurRad="6350" stA="50000" endA="300" endPos="38500" dist="50800" dir="5400000" sy="-100000" algn="bl" rotWithShape="0"/>
          </a:effectLst>
        </p:spPr>
        <p:txBody>
          <a:bodyPr wrap="square" rtlCol="1">
            <a:spAutoFit/>
          </a:bodyPr>
          <a:lstStyle/>
          <a:p>
            <a:pPr algn="ctr"/>
            <a:r>
              <a:rPr lang="he-IL" sz="4800" dirty="0"/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62399" y="3458289"/>
            <a:ext cx="804863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rgbClr val="0070C0"/>
            </a:solidFill>
          </a:ln>
          <a:effectLst>
            <a:reflection blurRad="6350" stA="50000" endA="300" endPos="38500" dist="50800" dir="5400000" sy="-100000" algn="bl" rotWithShape="0"/>
          </a:effectLst>
        </p:spPr>
        <p:txBody>
          <a:bodyPr wrap="square" rtlCol="1">
            <a:spAutoFit/>
          </a:bodyPr>
          <a:lstStyle/>
          <a:p>
            <a:pPr algn="ctr"/>
            <a:r>
              <a:rPr lang="he-IL" sz="4800" dirty="0"/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19812" y="3436352"/>
            <a:ext cx="804863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rgbClr val="0070C0"/>
            </a:solidFill>
          </a:ln>
          <a:effectLst>
            <a:reflection blurRad="6350" stA="50000" endA="300" endPos="38500" dist="50800" dir="5400000" sy="-100000" algn="bl" rotWithShape="0"/>
          </a:effectLst>
        </p:spPr>
        <p:txBody>
          <a:bodyPr wrap="square" rtlCol="1">
            <a:spAutoFit/>
          </a:bodyPr>
          <a:lstStyle/>
          <a:p>
            <a:pPr algn="ctr"/>
            <a:r>
              <a:rPr lang="he-IL" sz="4800" dirty="0"/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34362" y="3458289"/>
            <a:ext cx="804863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rgbClr val="0070C0"/>
            </a:solidFill>
          </a:ln>
          <a:effectLst>
            <a:reflection blurRad="6350" stA="50000" endA="300" endPos="38500" dist="50800" dir="5400000" sy="-100000" algn="bl" rotWithShape="0"/>
          </a:effectLst>
        </p:spPr>
        <p:txBody>
          <a:bodyPr wrap="square" rtlCol="1">
            <a:spAutoFit/>
          </a:bodyPr>
          <a:lstStyle/>
          <a:p>
            <a:pPr algn="ctr"/>
            <a:r>
              <a:rPr lang="he-IL" sz="4800" dirty="0"/>
              <a:t>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601325" y="6364447"/>
            <a:ext cx="1401346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/>
              <a:t>מעובד מתוך: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79909" y="6364447"/>
            <a:ext cx="4138249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u="sng">
                <a:hlinkClick r:id="rId5"/>
              </a:rPr>
              <a:t>Metcalfe, G. (2018). I see problem solving.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12828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55574" y="6127369"/>
            <a:ext cx="3591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shutterstock.com </a:t>
            </a:r>
            <a:r>
              <a:rPr lang="ar-SA" dirty="0">
                <a:solidFill>
                  <a:schemeClr val="bg1"/>
                </a:solidFill>
              </a:rPr>
              <a:t> الرسوم التوضيحيّة: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791BE448-248B-48EF-8728-AC972D480DAC}"/>
              </a:ext>
            </a:extLst>
          </p:cNvPr>
          <p:cNvSpPr/>
          <p:nvPr/>
        </p:nvSpPr>
        <p:spPr>
          <a:xfrm>
            <a:off x="2358189" y="2748727"/>
            <a:ext cx="7419474" cy="1570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7E06D3-744A-4A8A-B133-1DE08C15C410}"/>
              </a:ext>
            </a:extLst>
          </p:cNvPr>
          <p:cNvSpPr txBox="1"/>
          <p:nvPr/>
        </p:nvSpPr>
        <p:spPr>
          <a:xfrm>
            <a:off x="1762401" y="2478892"/>
            <a:ext cx="7915726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6600" dirty="0">
                <a:solidFill>
                  <a:schemeClr val="bg1"/>
                </a:solidFill>
              </a:rPr>
              <a:t>شكرًا لكم على مشاهدة البثّ</a:t>
            </a:r>
            <a:endParaRPr lang="he-IL" sz="66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0CE4F9-D72B-4CA4-810A-564F1740636F}"/>
              </a:ext>
            </a:extLst>
          </p:cNvPr>
          <p:cNvSpPr txBox="1"/>
          <p:nvPr/>
        </p:nvSpPr>
        <p:spPr>
          <a:xfrm>
            <a:off x="2141171" y="3592165"/>
            <a:ext cx="686942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800" dirty="0">
                <a:solidFill>
                  <a:schemeClr val="bg1"/>
                </a:solidFill>
              </a:rPr>
              <a:t>إنتاج مطاح، لصالح وزارة التربية والتعليم</a:t>
            </a:r>
            <a:r>
              <a:rPr lang="ar-SA" dirty="0"/>
              <a:t> </a:t>
            </a:r>
            <a:endParaRPr lang="he-IL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67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/>
              <a:t>نبدأ بمتعة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4256" y="1775047"/>
            <a:ext cx="10720007" cy="1532349"/>
          </a:xfrm>
        </p:spPr>
        <p:txBody>
          <a:bodyPr>
            <a:noAutofit/>
          </a:bodyPr>
          <a:lstStyle/>
          <a:p>
            <a:pPr algn="r"/>
            <a:r>
              <a:rPr lang="ar-SA" sz="4000" dirty="0">
                <a:solidFill>
                  <a:schemeClr val="accent1">
                    <a:lumMod val="75000"/>
                  </a:schemeClr>
                </a:solidFill>
              </a:rPr>
              <a:t>مهمة</a:t>
            </a:r>
            <a:r>
              <a:rPr lang="he-IL" sz="4000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 algn="r"/>
            <a:r>
              <a:rPr lang="ar-SA" sz="4000" dirty="0">
                <a:solidFill>
                  <a:schemeClr val="accent1">
                    <a:lumMod val="75000"/>
                  </a:schemeClr>
                </a:solidFill>
              </a:rPr>
              <a:t>لائم لكل تربيع</a:t>
            </a:r>
            <a:r>
              <a:rPr lang="ar-JO" sz="4000" dirty="0">
                <a:solidFill>
                  <a:schemeClr val="accent1">
                    <a:lumMod val="75000"/>
                  </a:schemeClr>
                </a:solidFill>
              </a:rPr>
              <a:t>ة</a:t>
            </a:r>
            <a:r>
              <a:rPr lang="ar-SA" sz="4000" dirty="0">
                <a:solidFill>
                  <a:schemeClr val="accent1">
                    <a:lumMod val="75000"/>
                  </a:schemeClr>
                </a:solidFill>
              </a:rPr>
              <a:t> احد الأرقام </a:t>
            </a:r>
            <a:r>
              <a:rPr lang="he-IL" sz="4000" dirty="0">
                <a:solidFill>
                  <a:schemeClr val="accent1">
                    <a:lumMod val="75000"/>
                  </a:schemeClr>
                </a:solidFill>
              </a:rPr>
              <a:t>1-4, </a:t>
            </a:r>
            <a:r>
              <a:rPr lang="ar-SA" sz="4000" dirty="0">
                <a:solidFill>
                  <a:schemeClr val="accent1">
                    <a:lumMod val="75000"/>
                  </a:schemeClr>
                </a:solidFill>
              </a:rPr>
              <a:t>بحيث تحصل على اكبر نتيجة</a:t>
            </a:r>
            <a:r>
              <a:rPr lang="he-IL" sz="4000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11" name="מלבן 10"/>
          <p:cNvSpPr/>
          <p:nvPr/>
        </p:nvSpPr>
        <p:spPr>
          <a:xfrm>
            <a:off x="3213470" y="4466319"/>
            <a:ext cx="594360" cy="70850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/>
          <p:cNvSpPr/>
          <p:nvPr/>
        </p:nvSpPr>
        <p:spPr>
          <a:xfrm>
            <a:off x="3230104" y="3441508"/>
            <a:ext cx="594360" cy="70850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4748138" y="4466319"/>
            <a:ext cx="594360" cy="70850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מלבן 13"/>
          <p:cNvSpPr/>
          <p:nvPr/>
        </p:nvSpPr>
        <p:spPr>
          <a:xfrm>
            <a:off x="4770352" y="3461162"/>
            <a:ext cx="594360" cy="70850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4" name="מחבר ישר 3"/>
          <p:cNvCxnSpPr/>
          <p:nvPr/>
        </p:nvCxnSpPr>
        <p:spPr>
          <a:xfrm>
            <a:off x="3081590" y="4303776"/>
            <a:ext cx="905194" cy="1219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מחבר ישר 14"/>
          <p:cNvCxnSpPr/>
          <p:nvPr/>
        </p:nvCxnSpPr>
        <p:spPr>
          <a:xfrm>
            <a:off x="4592721" y="4297680"/>
            <a:ext cx="905194" cy="1219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מלבן 15"/>
          <p:cNvSpPr/>
          <p:nvPr/>
        </p:nvSpPr>
        <p:spPr>
          <a:xfrm>
            <a:off x="4046768" y="3854303"/>
            <a:ext cx="5886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he-IL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</a:rPr>
              <a:t>+</a:t>
            </a:r>
          </a:p>
        </p:txBody>
      </p:sp>
      <p:sp>
        <p:nvSpPr>
          <p:cNvPr id="17" name="מלבן 16"/>
          <p:cNvSpPr/>
          <p:nvPr/>
        </p:nvSpPr>
        <p:spPr>
          <a:xfrm>
            <a:off x="5686592" y="3874222"/>
            <a:ext cx="5886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he-IL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</a:rPr>
              <a:t>=</a:t>
            </a:r>
          </a:p>
        </p:txBody>
      </p:sp>
      <p:pic>
        <p:nvPicPr>
          <p:cNvPr id="18" name="1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8411" y="656868"/>
            <a:ext cx="2036235" cy="72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70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/>
              <a:t>الحل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4256" y="1775047"/>
            <a:ext cx="10720007" cy="1532349"/>
          </a:xfrm>
        </p:spPr>
        <p:txBody>
          <a:bodyPr>
            <a:noAutofit/>
          </a:bodyPr>
          <a:lstStyle/>
          <a:p>
            <a:pPr algn="r"/>
            <a:r>
              <a:rPr lang="ar-SA" sz="4000" dirty="0">
                <a:solidFill>
                  <a:schemeClr val="accent1">
                    <a:lumMod val="75000"/>
                  </a:schemeClr>
                </a:solidFill>
              </a:rPr>
              <a:t>المهمة</a:t>
            </a:r>
            <a:r>
              <a:rPr lang="he-IL" sz="4000" dirty="0">
                <a:solidFill>
                  <a:schemeClr val="accent1">
                    <a:lumMod val="75000"/>
                  </a:schemeClr>
                </a:solidFill>
              </a:rPr>
              <a:t>:</a:t>
            </a:r>
            <a:endParaRPr lang="ar-SA" sz="4000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r>
              <a:rPr lang="ar-SA" sz="4000" dirty="0">
                <a:solidFill>
                  <a:schemeClr val="accent1">
                    <a:lumMod val="75000"/>
                  </a:schemeClr>
                </a:solidFill>
              </a:rPr>
              <a:t>لائم لكل تربيعه احد الأرقام </a:t>
            </a:r>
            <a:r>
              <a:rPr lang="he-IL" sz="4000" dirty="0">
                <a:solidFill>
                  <a:schemeClr val="accent1">
                    <a:lumMod val="75000"/>
                  </a:schemeClr>
                </a:solidFill>
              </a:rPr>
              <a:t>1-4, </a:t>
            </a:r>
            <a:r>
              <a:rPr lang="ar-SA" sz="4000" dirty="0">
                <a:solidFill>
                  <a:schemeClr val="accent1">
                    <a:lumMod val="75000"/>
                  </a:schemeClr>
                </a:solidFill>
              </a:rPr>
              <a:t>بحيث تحصل على اكبر نتيجة</a:t>
            </a:r>
            <a:endParaRPr lang="he-IL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11" name="מלבן 10"/>
          <p:cNvSpPr/>
          <p:nvPr/>
        </p:nvSpPr>
        <p:spPr>
          <a:xfrm>
            <a:off x="3213470" y="4466319"/>
            <a:ext cx="594360" cy="70850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/>
          <p:cNvSpPr/>
          <p:nvPr/>
        </p:nvSpPr>
        <p:spPr>
          <a:xfrm>
            <a:off x="3230104" y="3441508"/>
            <a:ext cx="594360" cy="70850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4748138" y="4466319"/>
            <a:ext cx="594360" cy="70850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מלבן 13"/>
          <p:cNvSpPr/>
          <p:nvPr/>
        </p:nvSpPr>
        <p:spPr>
          <a:xfrm>
            <a:off x="4770352" y="3461162"/>
            <a:ext cx="594360" cy="70850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4" name="מחבר ישר 3"/>
          <p:cNvCxnSpPr/>
          <p:nvPr/>
        </p:nvCxnSpPr>
        <p:spPr>
          <a:xfrm>
            <a:off x="3081590" y="4303776"/>
            <a:ext cx="905194" cy="1219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מחבר ישר 14"/>
          <p:cNvCxnSpPr/>
          <p:nvPr/>
        </p:nvCxnSpPr>
        <p:spPr>
          <a:xfrm>
            <a:off x="4592721" y="4297680"/>
            <a:ext cx="905194" cy="1219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מלבן 15"/>
          <p:cNvSpPr/>
          <p:nvPr/>
        </p:nvSpPr>
        <p:spPr>
          <a:xfrm>
            <a:off x="4046768" y="3854303"/>
            <a:ext cx="5886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he-IL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</a:rPr>
              <a:t>+</a:t>
            </a:r>
          </a:p>
        </p:txBody>
      </p:sp>
      <p:sp>
        <p:nvSpPr>
          <p:cNvPr id="17" name="מלבן 16"/>
          <p:cNvSpPr/>
          <p:nvPr/>
        </p:nvSpPr>
        <p:spPr>
          <a:xfrm>
            <a:off x="5686592" y="3874222"/>
            <a:ext cx="5886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he-IL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</a:rPr>
              <a:t>=</a:t>
            </a:r>
          </a:p>
        </p:txBody>
      </p:sp>
      <p:sp>
        <p:nvSpPr>
          <p:cNvPr id="2" name="מלבן 1"/>
          <p:cNvSpPr/>
          <p:nvPr/>
        </p:nvSpPr>
        <p:spPr>
          <a:xfrm>
            <a:off x="3253601" y="4435849"/>
            <a:ext cx="49885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he-IL" sz="4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8" name="מלבן 17"/>
          <p:cNvSpPr/>
          <p:nvPr/>
        </p:nvSpPr>
        <p:spPr>
          <a:xfrm>
            <a:off x="3284759" y="3411038"/>
            <a:ext cx="49885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he-IL" sz="4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</a:p>
        </p:txBody>
      </p:sp>
      <p:sp>
        <p:nvSpPr>
          <p:cNvPr id="19" name="מלבן 18"/>
          <p:cNvSpPr/>
          <p:nvPr/>
        </p:nvSpPr>
        <p:spPr>
          <a:xfrm>
            <a:off x="4795890" y="3430692"/>
            <a:ext cx="49885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he-IL" sz="4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</a:p>
        </p:txBody>
      </p:sp>
      <p:sp>
        <p:nvSpPr>
          <p:cNvPr id="20" name="מלבן 19"/>
          <p:cNvSpPr/>
          <p:nvPr/>
        </p:nvSpPr>
        <p:spPr>
          <a:xfrm>
            <a:off x="4770352" y="4466318"/>
            <a:ext cx="49885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he-IL" sz="4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מלבן 20"/>
              <p:cNvSpPr/>
              <p:nvPr/>
            </p:nvSpPr>
            <p:spPr>
              <a:xfrm>
                <a:off x="6275215" y="3625083"/>
                <a:ext cx="910827" cy="142160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6000" b="1" cap="none" spc="0" dirty="0">
                    <a:ln w="11430"/>
                    <a:gradFill>
                      <a:gsLst>
                        <a:gs pos="0">
                          <a:schemeClr val="accent2">
                            <a:tint val="70000"/>
                            <a:satMod val="245000"/>
                          </a:schemeClr>
                        </a:gs>
                        <a:gs pos="75000">
                          <a:schemeClr val="accent2">
                            <a:tint val="90000"/>
                            <a:shade val="60000"/>
                            <a:satMod val="240000"/>
                          </a:schemeClr>
                        </a:gs>
                        <a:gs pos="100000">
                          <a:schemeClr val="accent2">
                            <a:tint val="100000"/>
                            <a:shade val="50000"/>
                            <a:satMod val="240000"/>
                          </a:scheme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5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6000" b="1" i="1" cap="none" spc="0" smtClean="0">
                            <a:ln w="11430"/>
                            <a:gradFill>
                              <a:gsLst>
                                <a:gs pos="0">
                                  <a:schemeClr val="accent2">
                                    <a:tint val="70000"/>
                                    <a:satMod val="245000"/>
                                  </a:schemeClr>
                                </a:gs>
                                <a:gs pos="75000">
                                  <a:schemeClr val="accent2">
                                    <a:tint val="90000"/>
                                    <a:shade val="60000"/>
                                    <a:satMod val="240000"/>
                                  </a:schemeClr>
                                </a:gs>
                                <a:gs pos="100000">
                                  <a:schemeClr val="accent2">
                                    <a:tint val="100000"/>
                                    <a:shade val="50000"/>
                                    <a:satMod val="240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outerShdw blurRad="50800" dist="39000" dir="5460000" algn="tl">
                                <a:srgbClr val="000000">
                                  <a:alpha val="38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6000" b="1" i="1" cap="none" spc="0" smtClean="0">
                            <a:ln w="11430"/>
                            <a:gradFill>
                              <a:gsLst>
                                <a:gs pos="0">
                                  <a:schemeClr val="accent2">
                                    <a:tint val="70000"/>
                                    <a:satMod val="245000"/>
                                  </a:schemeClr>
                                </a:gs>
                                <a:gs pos="75000">
                                  <a:schemeClr val="accent2">
                                    <a:tint val="90000"/>
                                    <a:shade val="60000"/>
                                    <a:satMod val="240000"/>
                                  </a:schemeClr>
                                </a:gs>
                                <a:gs pos="100000">
                                  <a:schemeClr val="accent2">
                                    <a:tint val="100000"/>
                                    <a:shade val="50000"/>
                                    <a:satMod val="240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outerShdw blurRad="50800" dist="39000" dir="5460000" algn="tl">
                                <a:srgbClr val="000000">
                                  <a:alpha val="38000"/>
                                </a:srgbClr>
                              </a:outerShdw>
                            </a:effectLst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he-IL" sz="6000" b="1" i="1" cap="none" spc="0" smtClean="0">
                            <a:ln w="11430"/>
                            <a:gradFill>
                              <a:gsLst>
                                <a:gs pos="0">
                                  <a:schemeClr val="accent2">
                                    <a:tint val="70000"/>
                                    <a:satMod val="245000"/>
                                  </a:schemeClr>
                                </a:gs>
                                <a:gs pos="75000">
                                  <a:schemeClr val="accent2">
                                    <a:tint val="90000"/>
                                    <a:shade val="60000"/>
                                    <a:satMod val="240000"/>
                                  </a:schemeClr>
                                </a:gs>
                                <a:gs pos="100000">
                                  <a:schemeClr val="accent2">
                                    <a:tint val="100000"/>
                                    <a:shade val="50000"/>
                                    <a:satMod val="240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outerShdw blurRad="50800" dist="39000" dir="5460000" algn="tl">
                                <a:srgbClr val="000000">
                                  <a:alpha val="38000"/>
                                </a:srgbClr>
                              </a:outerShdw>
                            </a:effectLst>
                            <a:latin typeface="Cambria Math"/>
                          </a:rPr>
                          <m:t>𝟐</m:t>
                        </m:r>
                      </m:den>
                    </m:f>
                  </m:oMath>
                </a14:m>
                <a:endParaRPr lang="he-IL" sz="4400" b="1" cap="none" spc="0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1" name="מלבן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215" y="3625083"/>
                <a:ext cx="910827" cy="1421608"/>
              </a:xfrm>
              <a:prstGeom prst="rect">
                <a:avLst/>
              </a:prstGeom>
              <a:blipFill rotWithShape="1">
                <a:blip r:embed="rId4"/>
                <a:stretch>
                  <a:fillRect l="-47333" r="-9333" b="-22747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999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19" grpId="0"/>
      <p:bldP spid="20" grpId="0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/>
              <a:t>نتمرن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he-IL" dirty="0"/>
          </a:p>
          <a:p>
            <a:br>
              <a:rPr lang="he-IL" dirty="0"/>
            </a:b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2" name="מלבן 1"/>
          <p:cNvSpPr/>
          <p:nvPr/>
        </p:nvSpPr>
        <p:spPr>
          <a:xfrm>
            <a:off x="1062496" y="1733826"/>
            <a:ext cx="10609942" cy="4409936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t"/>
          <a:lstStyle/>
          <a:p>
            <a:pPr algn="r" rtl="1"/>
            <a:endParaRPr lang="he-IL" sz="3600" b="1" dirty="0"/>
          </a:p>
          <a:p>
            <a:pPr algn="r" rtl="1"/>
            <a:endParaRPr lang="he-IL" sz="3600" b="1" dirty="0"/>
          </a:p>
          <a:p>
            <a:pPr algn="r" rtl="1"/>
            <a:r>
              <a:rPr lang="ar-SA" sz="3600" b="1" dirty="0"/>
              <a:t>توجيه</a:t>
            </a:r>
            <a:r>
              <a:rPr lang="he-IL" sz="3600" b="1" dirty="0"/>
              <a:t>: </a:t>
            </a:r>
            <a:r>
              <a:rPr lang="ar-SA" sz="3600" b="1" dirty="0"/>
              <a:t>خذ روقة</a:t>
            </a:r>
            <a:r>
              <a:rPr lang="he-IL" sz="3200" dirty="0"/>
              <a:t>4</a:t>
            </a:r>
            <a:r>
              <a:rPr lang="en-US" sz="3200" dirty="0"/>
              <a:t>A</a:t>
            </a:r>
            <a:r>
              <a:rPr lang="he-IL" sz="3200" dirty="0"/>
              <a:t> </a:t>
            </a:r>
            <a:r>
              <a:rPr lang="ar-SA" sz="3200" dirty="0"/>
              <a:t>وقسمها الى</a:t>
            </a:r>
            <a:r>
              <a:rPr lang="he-IL" sz="3200" dirty="0"/>
              <a:t> 16 </a:t>
            </a:r>
            <a:r>
              <a:rPr lang="ar-SA" sz="3200" dirty="0"/>
              <a:t>جزء متساوي</a:t>
            </a:r>
            <a:r>
              <a:rPr lang="he-IL" sz="3200" dirty="0"/>
              <a:t>.</a:t>
            </a:r>
          </a:p>
          <a:p>
            <a:pPr algn="r" rtl="1"/>
            <a:r>
              <a:rPr lang="ar-SA" sz="3200" dirty="0"/>
              <a:t>خد</a:t>
            </a:r>
            <a:r>
              <a:rPr lang="he-IL" sz="3200" dirty="0"/>
              <a:t> 4 </a:t>
            </a:r>
            <a:r>
              <a:rPr lang="ar-SA" sz="3200" dirty="0"/>
              <a:t>اقسام وأكتب على كل بطاقة احد الأرقام الاتية</a:t>
            </a:r>
            <a:r>
              <a:rPr lang="he-IL" sz="3200" dirty="0"/>
              <a:t>  1,2,3,5</a:t>
            </a:r>
          </a:p>
        </p:txBody>
      </p:sp>
      <p:sp>
        <p:nvSpPr>
          <p:cNvPr id="9" name="מלבן עם פינה יחידה חתוכה 8"/>
          <p:cNvSpPr/>
          <p:nvPr/>
        </p:nvSpPr>
        <p:spPr>
          <a:xfrm>
            <a:off x="3908663" y="4586494"/>
            <a:ext cx="630453" cy="1187244"/>
          </a:xfrm>
          <a:prstGeom prst="snip1Rect">
            <a:avLst>
              <a:gd name="adj" fmla="val 1564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6000" dirty="0"/>
              <a:t>1</a:t>
            </a:r>
          </a:p>
        </p:txBody>
      </p:sp>
      <p:sp>
        <p:nvSpPr>
          <p:cNvPr id="10" name="מלבן עם פינה יחידה חתוכה 9"/>
          <p:cNvSpPr/>
          <p:nvPr/>
        </p:nvSpPr>
        <p:spPr>
          <a:xfrm>
            <a:off x="4967291" y="4572894"/>
            <a:ext cx="648001" cy="1200844"/>
          </a:xfrm>
          <a:prstGeom prst="snip1Rect">
            <a:avLst>
              <a:gd name="adj" fmla="val 988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6000" dirty="0"/>
              <a:t>2</a:t>
            </a:r>
          </a:p>
        </p:txBody>
      </p:sp>
      <p:sp>
        <p:nvSpPr>
          <p:cNvPr id="13" name="מלבן עם פינה יחידה חתוכה 12"/>
          <p:cNvSpPr/>
          <p:nvPr/>
        </p:nvSpPr>
        <p:spPr>
          <a:xfrm>
            <a:off x="6043467" y="4586494"/>
            <a:ext cx="648001" cy="1200844"/>
          </a:xfrm>
          <a:prstGeom prst="snip1Rect">
            <a:avLst>
              <a:gd name="adj" fmla="val 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6000" dirty="0"/>
              <a:t>3</a:t>
            </a:r>
          </a:p>
        </p:txBody>
      </p:sp>
      <p:sp>
        <p:nvSpPr>
          <p:cNvPr id="14" name="מלבן עם פינה יחידה חתוכה 13"/>
          <p:cNvSpPr/>
          <p:nvPr/>
        </p:nvSpPr>
        <p:spPr>
          <a:xfrm>
            <a:off x="7119643" y="4600094"/>
            <a:ext cx="648001" cy="1187244"/>
          </a:xfrm>
          <a:prstGeom prst="snip1Rect">
            <a:avLst>
              <a:gd name="adj" fmla="val 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dirty="0"/>
              <a:t>5</a:t>
            </a:r>
            <a:endParaRPr lang="he-IL" sz="6000" dirty="0"/>
          </a:p>
        </p:txBody>
      </p:sp>
    </p:spTree>
    <p:extLst>
      <p:ext uri="{BB962C8B-B14F-4D97-AF65-F5344CB8AC3E}">
        <p14:creationId xmlns:p14="http://schemas.microsoft.com/office/powerpoint/2010/main" val="288650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/>
              <a:t>نتمرن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he-IL" dirty="0"/>
          </a:p>
          <a:p>
            <a:br>
              <a:rPr lang="he-IL" dirty="0"/>
            </a:b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7" name="מלבן 6"/>
          <p:cNvSpPr/>
          <p:nvPr/>
        </p:nvSpPr>
        <p:spPr>
          <a:xfrm>
            <a:off x="551543" y="1733827"/>
            <a:ext cx="11475675" cy="5008168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r" rtl="1"/>
            <a:r>
              <a:rPr lang="ar-SA" sz="3600" b="1" dirty="0"/>
              <a:t>مهمة</a:t>
            </a:r>
            <a:r>
              <a:rPr lang="he-IL" sz="3600" b="1" dirty="0"/>
              <a:t>:</a:t>
            </a:r>
            <a:r>
              <a:rPr lang="he-IL" sz="2800" dirty="0"/>
              <a:t> </a:t>
            </a:r>
          </a:p>
          <a:p>
            <a:pPr algn="r" rtl="1"/>
            <a:r>
              <a:rPr lang="ar-SA" sz="3200" dirty="0"/>
              <a:t>من 4 الأرقام الاتية</a:t>
            </a:r>
            <a:r>
              <a:rPr lang="he-IL" sz="3200" dirty="0"/>
              <a:t>1,2,3,5</a:t>
            </a:r>
          </a:p>
          <a:p>
            <a:pPr algn="r" rtl="1"/>
            <a:r>
              <a:rPr lang="ar-SA" sz="3200" dirty="0"/>
              <a:t>ابن كل الكسور الممكنة</a:t>
            </a:r>
            <a:r>
              <a:rPr lang="he-IL" sz="3200" dirty="0"/>
              <a:t>,</a:t>
            </a:r>
            <a:r>
              <a:rPr lang="ar-SA" sz="3200" dirty="0"/>
              <a:t>بشرط الا يكون في الكسر رقمين متساويين</a:t>
            </a:r>
            <a:r>
              <a:rPr lang="he-IL" sz="3200" dirty="0"/>
              <a:t>.</a:t>
            </a:r>
            <a:endParaRPr lang="en-US" sz="3200" dirty="0"/>
          </a:p>
          <a:p>
            <a:pPr algn="r" rtl="1"/>
            <a:r>
              <a:rPr lang="ar-SA" sz="3200" dirty="0"/>
              <a:t>مثال</a:t>
            </a:r>
            <a:r>
              <a:rPr lang="he-IL" sz="3200" dirty="0"/>
              <a:t>:</a:t>
            </a:r>
          </a:p>
          <a:p>
            <a:pPr algn="r" rtl="1"/>
            <a:endParaRPr lang="he-IL" sz="3200" dirty="0"/>
          </a:p>
          <a:p>
            <a:pPr algn="r" rtl="1"/>
            <a:endParaRPr lang="he-IL" sz="3200" dirty="0"/>
          </a:p>
          <a:p>
            <a:pPr algn="r" rtl="1"/>
            <a:endParaRPr lang="he-IL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מלבן עם פינה יחידה חתוכה 8"/>
              <p:cNvSpPr/>
              <p:nvPr/>
            </p:nvSpPr>
            <p:spPr>
              <a:xfrm>
                <a:off x="8592456" y="4426597"/>
                <a:ext cx="667657" cy="900146"/>
              </a:xfrm>
              <a:prstGeom prst="snip1Rect">
                <a:avLst/>
              </a:prstGeom>
              <a:solidFill>
                <a:srgbClr val="FFFFCC"/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8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he-IL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9" name="מלבן עם פינה יחידה חתוכה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2456" y="4426597"/>
                <a:ext cx="667657" cy="900146"/>
              </a:xfrm>
              <a:prstGeom prst="snip1Rec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מלבן עם פינה יחידה חתוכה 9"/>
              <p:cNvSpPr/>
              <p:nvPr/>
            </p:nvSpPr>
            <p:spPr>
              <a:xfrm>
                <a:off x="7337101" y="4426597"/>
                <a:ext cx="695308" cy="900146"/>
              </a:xfrm>
              <a:prstGeom prst="snip1Rect">
                <a:avLst/>
              </a:prstGeom>
              <a:solidFill>
                <a:srgbClr val="FFFFCC"/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8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he-IL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10" name="מלבן עם פינה יחידה חתוכה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7101" y="4426597"/>
                <a:ext cx="695308" cy="900146"/>
              </a:xfrm>
              <a:prstGeom prst="snip1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Timer_03mi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847" y="212561"/>
            <a:ext cx="2392738" cy="134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4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4560"/>
            <a:ext cx="10515600" cy="1058164"/>
          </a:xfrm>
        </p:spPr>
        <p:txBody>
          <a:bodyPr>
            <a:normAutofit/>
          </a:bodyPr>
          <a:lstStyle/>
          <a:p>
            <a:r>
              <a:rPr lang="ar-SA" sz="6600" b="1" dirty="0"/>
              <a:t>الحل</a:t>
            </a:r>
            <a:endParaRPr lang="x-none" sz="6600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FE29D6-6B9C-0845-A985-F3FBA0590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56394" y="1859997"/>
            <a:ext cx="4571999" cy="230516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ar-SA" sz="4800" dirty="0"/>
              <a:t>الكس</a:t>
            </a:r>
            <a:r>
              <a:rPr lang="ar-JO" sz="4800" dirty="0"/>
              <a:t>ور</a:t>
            </a:r>
            <a:r>
              <a:rPr lang="ar-SA" sz="4800" dirty="0"/>
              <a:t> التي نستطيع كتابتها حسب الشروط هي</a:t>
            </a:r>
          </a:p>
          <a:p>
            <a:pPr marL="0" indent="0">
              <a:buNone/>
            </a:pPr>
            <a:r>
              <a:rPr lang="he-IL" sz="4800" dirty="0"/>
              <a:t>1,2,3,</a:t>
            </a:r>
            <a:r>
              <a:rPr lang="ar-SA" sz="4800" dirty="0"/>
              <a:t>5</a:t>
            </a:r>
            <a:r>
              <a:rPr lang="he-IL" sz="4800" dirty="0"/>
              <a:t>:</a:t>
            </a:r>
            <a:endParaRPr lang="he-IL" sz="4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084" y="262845"/>
            <a:ext cx="1047545" cy="5501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מלבן עם פינה יחידה חתוכה 1"/>
              <p:cNvSpPr/>
              <p:nvPr/>
            </p:nvSpPr>
            <p:spPr>
              <a:xfrm>
                <a:off x="725714" y="1026549"/>
                <a:ext cx="1160031" cy="1627768"/>
              </a:xfrm>
              <a:prstGeom prst="snip1Rect">
                <a:avLst/>
              </a:prstGeom>
              <a:solidFill>
                <a:srgbClr val="FFFFCC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2" name="מלבן עם פינה יחידה חתוכה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714" y="1026549"/>
                <a:ext cx="1160031" cy="1627768"/>
              </a:xfrm>
              <a:prstGeom prst="snip1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3810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מלבן עם פינה יחידה חתוכה 6"/>
              <p:cNvSpPr/>
              <p:nvPr/>
            </p:nvSpPr>
            <p:spPr>
              <a:xfrm>
                <a:off x="2310384" y="1041857"/>
                <a:ext cx="1226263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7" name="מלבן עם פינה יחידה חתוכה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0384" y="1041857"/>
                <a:ext cx="1226263" cy="1597152"/>
              </a:xfrm>
              <a:prstGeom prst="snip1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מלבן עם פינה יחידה חתוכה 7"/>
              <p:cNvSpPr/>
              <p:nvPr/>
            </p:nvSpPr>
            <p:spPr>
              <a:xfrm>
                <a:off x="3933247" y="1026549"/>
                <a:ext cx="1243584" cy="1597152"/>
              </a:xfrm>
              <a:prstGeom prst="snip1Rect">
                <a:avLst/>
              </a:prstGeom>
              <a:solidFill>
                <a:srgbClr val="FFFFCC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8" name="מלבן עם פינה יחידה חתוכה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3247" y="1026549"/>
                <a:ext cx="1243584" cy="1597152"/>
              </a:xfrm>
              <a:prstGeom prst="snip1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מלבן עם פינה יחידה חתוכה 8"/>
              <p:cNvSpPr/>
              <p:nvPr/>
            </p:nvSpPr>
            <p:spPr>
              <a:xfrm>
                <a:off x="725714" y="2867840"/>
                <a:ext cx="1243584" cy="1597152"/>
              </a:xfrm>
              <a:prstGeom prst="snip1Rect">
                <a:avLst>
                  <a:gd name="adj" fmla="val 21336"/>
                </a:avLst>
              </a:prstGeom>
              <a:solidFill>
                <a:srgbClr val="FFFFCC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9" name="מלבן עם פינה יחידה חתוכה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714" y="2867840"/>
                <a:ext cx="1243584" cy="1597152"/>
              </a:xfrm>
              <a:prstGeom prst="snip1Rect">
                <a:avLst>
                  <a:gd name="adj" fmla="val 21336"/>
                </a:avLst>
              </a:prstGeom>
              <a:blipFill rotWithShape="0">
                <a:blip r:embed="rId9"/>
                <a:stretch>
                  <a:fillRect/>
                </a:stretch>
              </a:blipFill>
              <a:ln w="3810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מלבן עם פינה יחידה חתוכה 9"/>
              <p:cNvSpPr/>
              <p:nvPr/>
            </p:nvSpPr>
            <p:spPr>
              <a:xfrm>
                <a:off x="2310384" y="2875370"/>
                <a:ext cx="1243584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10" name="מלבן עם פינה יחידה חתוכה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0384" y="2875370"/>
                <a:ext cx="1243584" cy="1597152"/>
              </a:xfrm>
              <a:prstGeom prst="snip1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מלבן עם פינה יחידה חתוכה 10"/>
              <p:cNvSpPr/>
              <p:nvPr/>
            </p:nvSpPr>
            <p:spPr>
              <a:xfrm>
                <a:off x="3956304" y="2932674"/>
                <a:ext cx="1243584" cy="1597152"/>
              </a:xfrm>
              <a:prstGeom prst="snip1Rect">
                <a:avLst/>
              </a:prstGeom>
              <a:solidFill>
                <a:srgbClr val="FFFFCC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11" name="מלבן עם פינה יחידה חתוכה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6304" y="2932674"/>
                <a:ext cx="1243584" cy="1597152"/>
              </a:xfrm>
              <a:prstGeom prst="snip1Rect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מלבן עם פינה יחידה חתוכה 11"/>
              <p:cNvSpPr/>
              <p:nvPr/>
            </p:nvSpPr>
            <p:spPr>
              <a:xfrm>
                <a:off x="642161" y="4762099"/>
                <a:ext cx="1243584" cy="1597152"/>
              </a:xfrm>
              <a:prstGeom prst="snip1Rect">
                <a:avLst/>
              </a:prstGeom>
              <a:solidFill>
                <a:srgbClr val="FFFFCC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ar-SA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12" name="מלבן עם פינה יחידה חתוכה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161" y="4762099"/>
                <a:ext cx="1243584" cy="1597152"/>
              </a:xfrm>
              <a:prstGeom prst="snip1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3810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מלבן עם פינה יחידה חתוכה 12"/>
              <p:cNvSpPr/>
              <p:nvPr/>
            </p:nvSpPr>
            <p:spPr>
              <a:xfrm>
                <a:off x="2228971" y="4865223"/>
                <a:ext cx="1243584" cy="1597152"/>
              </a:xfrm>
              <a:prstGeom prst="snip1Rect">
                <a:avLst/>
              </a:prstGeom>
              <a:solidFill>
                <a:srgbClr val="FFFFCC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ar-SA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13" name="מלבן עם פינה יחידה חתוכה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8971" y="4865223"/>
                <a:ext cx="1243584" cy="1597152"/>
              </a:xfrm>
              <a:prstGeom prst="snip1Rect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מלבן עם פינה יחידה חתוכה 14"/>
              <p:cNvSpPr/>
              <p:nvPr/>
            </p:nvSpPr>
            <p:spPr>
              <a:xfrm>
                <a:off x="3780922" y="4813672"/>
                <a:ext cx="1243584" cy="1597152"/>
              </a:xfrm>
              <a:prstGeom prst="snip1Rect">
                <a:avLst/>
              </a:prstGeom>
              <a:solidFill>
                <a:srgbClr val="FFFFCC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ar-SA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15" name="מלבן עם פינה יחידה חתוכה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0922" y="4813672"/>
                <a:ext cx="1243584" cy="1597152"/>
              </a:xfrm>
              <a:prstGeom prst="snip1Rect">
                <a:avLst/>
              </a:prstGeom>
              <a:blipFill rotWithShape="0">
                <a:blip r:embed="rId14"/>
                <a:stretch>
                  <a:fillRect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מלבן עם פינה יחידה חתוכה 15"/>
              <p:cNvSpPr/>
              <p:nvPr/>
            </p:nvSpPr>
            <p:spPr>
              <a:xfrm>
                <a:off x="5656349" y="999689"/>
                <a:ext cx="1243584" cy="1624012"/>
              </a:xfrm>
              <a:prstGeom prst="snip1Rect">
                <a:avLst/>
              </a:prstGeom>
              <a:solidFill>
                <a:srgbClr val="FFFFCC"/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16" name="מלבן עם פינה יחידה חתוכה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6349" y="999689"/>
                <a:ext cx="1243584" cy="1624012"/>
              </a:xfrm>
              <a:prstGeom prst="snip1Rect">
                <a:avLst/>
              </a:prstGeom>
              <a:blipFill rotWithShape="0">
                <a:blip r:embed="rId15"/>
                <a:stretch>
                  <a:fillRect/>
                </a:stretch>
              </a:blipFill>
              <a:ln w="381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מלבן עם פינה יחידה חתוכה 16"/>
              <p:cNvSpPr/>
              <p:nvPr/>
            </p:nvSpPr>
            <p:spPr>
              <a:xfrm>
                <a:off x="5656349" y="2875370"/>
                <a:ext cx="1243584" cy="1597152"/>
              </a:xfrm>
              <a:prstGeom prst="snip1Rect">
                <a:avLst/>
              </a:prstGeom>
              <a:solidFill>
                <a:srgbClr val="FFFFCC"/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17" name="מלבן עם פינה יחידה חתוכה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6349" y="2875370"/>
                <a:ext cx="1243584" cy="1597152"/>
              </a:xfrm>
              <a:prstGeom prst="snip1Rect">
                <a:avLst/>
              </a:prstGeom>
              <a:blipFill rotWithShape="0">
                <a:blip r:embed="rId16"/>
                <a:stretch>
                  <a:fillRect/>
                </a:stretch>
              </a:blipFill>
              <a:ln w="381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מלבן עם פינה יחידה חתוכה 17"/>
              <p:cNvSpPr/>
              <p:nvPr/>
            </p:nvSpPr>
            <p:spPr>
              <a:xfrm>
                <a:off x="5596128" y="4813672"/>
                <a:ext cx="1243584" cy="1597152"/>
              </a:xfrm>
              <a:prstGeom prst="snip1Rect">
                <a:avLst/>
              </a:prstGeom>
              <a:solidFill>
                <a:srgbClr val="FFFFCC"/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he-IL" sz="4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18" name="מלבן עם פינה יחידה חתוכה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128" y="4813672"/>
                <a:ext cx="1243584" cy="1597152"/>
              </a:xfrm>
              <a:prstGeom prst="snip1Rect">
                <a:avLst/>
              </a:prstGeom>
              <a:blipFill rotWithShape="0">
                <a:blip r:embed="rId17"/>
                <a:stretch>
                  <a:fillRect/>
                </a:stretch>
              </a:blipFill>
              <a:ln w="381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D9FE29D6-6B9C-0845-A985-F3FBA0590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43699" y="4493301"/>
            <a:ext cx="3709416" cy="17026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ar-SA" sz="4800" dirty="0"/>
              <a:t>اكتبوا كل كسر على بطاقة</a:t>
            </a:r>
            <a:endParaRPr lang="he-IL" sz="4800" dirty="0"/>
          </a:p>
        </p:txBody>
      </p:sp>
      <p:pic>
        <p:nvPicPr>
          <p:cNvPr id="19" name="2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536" y="168850"/>
            <a:ext cx="2105435" cy="75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46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425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9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2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EE4C-FC77-7240-95C8-7D53CBE80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9989" y="304043"/>
            <a:ext cx="10515600" cy="938235"/>
          </a:xfrm>
        </p:spPr>
        <p:txBody>
          <a:bodyPr/>
          <a:lstStyle/>
          <a:p>
            <a:r>
              <a:rPr lang="ar-SA" dirty="0"/>
              <a:t>مهمة</a:t>
            </a:r>
            <a:r>
              <a:rPr lang="he-IL" dirty="0"/>
              <a:t> </a:t>
            </a:r>
            <a:r>
              <a:rPr lang="ar-SA" dirty="0"/>
              <a:t>جديدة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D9FE29D6-6B9C-0845-A985-F3FBA0590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3774" y="1242278"/>
            <a:ext cx="11710948" cy="19448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sz="3200" dirty="0"/>
              <a:t> </a:t>
            </a:r>
            <a:r>
              <a:rPr lang="ar-SA" sz="3200" dirty="0"/>
              <a:t>تعالوا نرتب الكسور تصاعديا من الأصغر الى الاكبر</a:t>
            </a:r>
            <a:r>
              <a:rPr lang="he-IL" sz="3200" dirty="0"/>
              <a:t>.</a:t>
            </a:r>
          </a:p>
          <a:p>
            <a:pPr marL="0" indent="0">
              <a:buNone/>
            </a:pPr>
            <a:r>
              <a:rPr lang="he-IL" sz="3200" b="1" dirty="0"/>
              <a:t> </a:t>
            </a:r>
            <a:r>
              <a:rPr lang="ar-SA" sz="3200" b="1" dirty="0"/>
              <a:t>احدى طرق الحل</a:t>
            </a:r>
            <a:r>
              <a:rPr lang="he-IL" sz="3200" b="1" dirty="0"/>
              <a:t>: </a:t>
            </a:r>
            <a:r>
              <a:rPr lang="ar-SA" sz="3200" b="1" dirty="0"/>
              <a:t>في المرحلة الأولى نصنف الكسور الى 4 مجموعات كما يلي</a:t>
            </a:r>
            <a:r>
              <a:rPr lang="he-IL" sz="3200" dirty="0"/>
              <a:t>:</a:t>
            </a:r>
          </a:p>
        </p:txBody>
      </p:sp>
      <p:sp>
        <p:nvSpPr>
          <p:cNvPr id="4" name="מלבן 3"/>
          <p:cNvSpPr/>
          <p:nvPr/>
        </p:nvSpPr>
        <p:spPr>
          <a:xfrm>
            <a:off x="8948671" y="3684464"/>
            <a:ext cx="175721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igh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1"/>
            <a:r>
              <a:rPr lang="ar-SA" sz="3600" b="1" cap="none" spc="0" dirty="0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كسور</a:t>
            </a:r>
            <a:r>
              <a:rPr lang="he-IL" sz="3600" b="1" cap="none" spc="0" dirty="0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 </a:t>
            </a:r>
          </a:p>
          <a:p>
            <a:pPr algn="ctr"/>
            <a:r>
              <a:rPr lang="ar-SA" sz="3600" b="1" cap="none" spc="0" dirty="0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اكبر</a:t>
            </a:r>
            <a:r>
              <a:rPr lang="he-IL" sz="3600" b="1" cap="none" spc="0" dirty="0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 </a:t>
            </a:r>
            <a:r>
              <a:rPr lang="ar-SA" sz="3600" b="1" cap="none" spc="0" dirty="0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من</a:t>
            </a:r>
            <a:r>
              <a:rPr lang="he-IL" sz="3600" b="1" cap="none" spc="0" dirty="0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-1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מלבן 8"/>
              <p:cNvSpPr/>
              <p:nvPr/>
            </p:nvSpPr>
            <p:spPr>
              <a:xfrm>
                <a:off x="5915742" y="3067144"/>
                <a:ext cx="2821606" cy="199791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perspective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 rtl="1"/>
                <a:r>
                  <a:rPr lang="ar-SA" sz="3600" b="1" cap="none" spc="0" dirty="0">
                    <a:ln w="11430">
                      <a:solidFill>
                        <a:schemeClr val="accent1">
                          <a:lumMod val="75000"/>
                        </a:schemeClr>
                      </a:solidFill>
                    </a:ln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كسور</a:t>
                </a:r>
                <a:r>
                  <a:rPr lang="he-IL" sz="3600" b="1" cap="none" spc="0" dirty="0">
                    <a:ln w="11430">
                      <a:solidFill>
                        <a:schemeClr val="accent1">
                          <a:lumMod val="75000"/>
                        </a:schemeClr>
                      </a:solidFill>
                    </a:ln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 </a:t>
                </a:r>
              </a:p>
              <a:p>
                <a:pPr algn="ctr"/>
                <a:r>
                  <a:rPr lang="ar-SA" sz="3600" b="1" cap="none" spc="0" dirty="0">
                    <a:ln w="11430">
                      <a:solidFill>
                        <a:schemeClr val="accent1">
                          <a:lumMod val="75000"/>
                        </a:schemeClr>
                      </a:solidFill>
                    </a:ln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اصغر</a:t>
                </a:r>
                <a:r>
                  <a:rPr lang="he-IL" sz="3600" b="1" cap="none" spc="0" dirty="0">
                    <a:ln w="11430">
                      <a:solidFill>
                        <a:schemeClr val="accent1">
                          <a:lumMod val="75000"/>
                        </a:schemeClr>
                      </a:solidFill>
                    </a:ln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 </a:t>
                </a:r>
                <a:r>
                  <a:rPr lang="ar-SA" sz="3600" b="1" cap="none" spc="0" dirty="0">
                    <a:ln w="11430">
                      <a:solidFill>
                        <a:schemeClr val="accent1">
                          <a:lumMod val="75000"/>
                        </a:schemeClr>
                      </a:solidFill>
                    </a:ln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من</a:t>
                </a:r>
                <a:r>
                  <a:rPr lang="he-IL" sz="3600" b="1" cap="none" spc="0" dirty="0">
                    <a:ln w="11430">
                      <a:solidFill>
                        <a:schemeClr val="accent1">
                          <a:lumMod val="75000"/>
                        </a:schemeClr>
                      </a:solidFill>
                    </a:ln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-1</a:t>
                </a:r>
                <a:endParaRPr lang="en-US" sz="3600" b="1" cap="none" spc="0" dirty="0">
                  <a:ln w="11430"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endParaRPr>
              </a:p>
              <a:p>
                <a:pPr algn="ctr" rtl="1"/>
                <a:r>
                  <a:rPr lang="ar-SA" sz="3600" b="1" dirty="0">
                    <a:ln w="11430">
                      <a:solidFill>
                        <a:schemeClr val="accent1">
                          <a:lumMod val="75000"/>
                        </a:schemeClr>
                      </a:solidFill>
                    </a:ln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ولكن اكبر من</a:t>
                </a:r>
                <a:r>
                  <a:rPr lang="he-IL" sz="3600" b="1" dirty="0">
                    <a:ln w="11430">
                      <a:solidFill>
                        <a:schemeClr val="accent1">
                          <a:lumMod val="75000"/>
                        </a:schemeClr>
                      </a:solidFill>
                    </a:ln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600" b="1" i="1" smtClean="0">
                            <a:ln w="1143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ln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>
                              <a:outerShdw blurRad="50800" dist="39000" dir="5460000" algn="tl">
                                <a:srgbClr val="000000">
                                  <a:alpha val="38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b="1" i="1" smtClean="0">
                            <a:ln w="1143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ln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>
                              <a:outerShdw blurRad="50800" dist="39000" dir="5460000" algn="tl">
                                <a:srgbClr val="000000">
                                  <a:alpha val="38000"/>
                                </a:srgbClr>
                              </a:outerShdw>
                            </a:effectLst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he-IL" sz="3600" b="1" i="1" smtClean="0">
                            <a:ln w="1143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ln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>
                              <a:outerShdw blurRad="50800" dist="39000" dir="5460000" algn="tl">
                                <a:srgbClr val="000000">
                                  <a:alpha val="38000"/>
                                </a:srgbClr>
                              </a:outerShdw>
                            </a:effectLst>
                            <a:latin typeface="Cambria Math"/>
                          </a:rPr>
                          <m:t>𝟐</m:t>
                        </m:r>
                      </m:den>
                    </m:f>
                  </m:oMath>
                </a14:m>
                <a:endParaRPr lang="he-IL" sz="3600" b="1" cap="none" spc="0" dirty="0">
                  <a:ln w="11430"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" name="מלבן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5742" y="3067144"/>
                <a:ext cx="2821606" cy="1997919"/>
              </a:xfrm>
              <a:prstGeom prst="rect">
                <a:avLst/>
              </a:prstGeom>
              <a:blipFill>
                <a:blip r:embed="rId4"/>
                <a:stretch>
                  <a:fillRect b="-1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מלבן 11"/>
              <p:cNvSpPr/>
              <p:nvPr/>
            </p:nvSpPr>
            <p:spPr>
              <a:xfrm>
                <a:off x="3754991" y="3481432"/>
                <a:ext cx="1535998" cy="144392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 rtl="1"/>
                <a:r>
                  <a:rPr lang="ar-SA" sz="3600" b="1" cap="none" spc="0" dirty="0">
                    <a:ln w="11430"/>
                    <a:gradFill>
                      <a:gsLst>
                        <a:gs pos="0">
                          <a:schemeClr val="accent2">
                            <a:tint val="70000"/>
                            <a:satMod val="245000"/>
                          </a:schemeClr>
                        </a:gs>
                        <a:gs pos="75000">
                          <a:schemeClr val="accent2">
                            <a:tint val="90000"/>
                            <a:shade val="60000"/>
                            <a:satMod val="240000"/>
                          </a:schemeClr>
                        </a:gs>
                        <a:gs pos="100000">
                          <a:schemeClr val="accent2">
                            <a:tint val="100000"/>
                            <a:shade val="50000"/>
                            <a:satMod val="240000"/>
                          </a:scheme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كسور</a:t>
                </a:r>
                <a:r>
                  <a:rPr lang="he-IL" sz="3600" b="1" cap="none" spc="0" dirty="0">
                    <a:ln w="11430"/>
                    <a:gradFill>
                      <a:gsLst>
                        <a:gs pos="0">
                          <a:schemeClr val="accent2">
                            <a:tint val="70000"/>
                            <a:satMod val="245000"/>
                          </a:schemeClr>
                        </a:gs>
                        <a:gs pos="75000">
                          <a:schemeClr val="accent2">
                            <a:tint val="90000"/>
                            <a:shade val="60000"/>
                            <a:satMod val="240000"/>
                          </a:schemeClr>
                        </a:gs>
                        <a:gs pos="100000">
                          <a:schemeClr val="accent2">
                            <a:tint val="100000"/>
                            <a:shade val="50000"/>
                            <a:satMod val="240000"/>
                          </a:scheme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 </a:t>
                </a:r>
              </a:p>
              <a:p>
                <a:pPr algn="ctr" rtl="1"/>
                <a:r>
                  <a:rPr lang="ar-SA" sz="3600" b="1" cap="none" spc="0" dirty="0">
                    <a:ln w="11430"/>
                    <a:gradFill>
                      <a:gsLst>
                        <a:gs pos="0">
                          <a:schemeClr val="accent2">
                            <a:tint val="70000"/>
                            <a:satMod val="245000"/>
                          </a:schemeClr>
                        </a:gs>
                        <a:gs pos="75000">
                          <a:schemeClr val="accent2">
                            <a:tint val="90000"/>
                            <a:shade val="60000"/>
                            <a:satMod val="240000"/>
                          </a:schemeClr>
                        </a:gs>
                        <a:gs pos="100000">
                          <a:schemeClr val="accent2">
                            <a:tint val="100000"/>
                            <a:shade val="50000"/>
                            <a:satMod val="240000"/>
                          </a:scheme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تساوي</a:t>
                </a:r>
                <a:r>
                  <a:rPr lang="he-IL" sz="3600" b="1" cap="none" spc="0" dirty="0">
                    <a:ln w="11430"/>
                    <a:gradFill>
                      <a:gsLst>
                        <a:gs pos="0">
                          <a:schemeClr val="accent2">
                            <a:tint val="70000"/>
                            <a:satMod val="245000"/>
                          </a:schemeClr>
                        </a:gs>
                        <a:gs pos="75000">
                          <a:schemeClr val="accent2">
                            <a:tint val="90000"/>
                            <a:shade val="60000"/>
                            <a:satMod val="240000"/>
                          </a:schemeClr>
                        </a:gs>
                        <a:gs pos="100000">
                          <a:schemeClr val="accent2">
                            <a:tint val="100000"/>
                            <a:shade val="50000"/>
                            <a:satMod val="240000"/>
                          </a:scheme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600" b="1" i="1" cap="none" spc="0" smtClean="0">
                            <a:ln w="11430"/>
                            <a:gradFill>
                              <a:gsLst>
                                <a:gs pos="0">
                                  <a:schemeClr val="accent2">
                                    <a:tint val="70000"/>
                                    <a:satMod val="245000"/>
                                  </a:schemeClr>
                                </a:gs>
                                <a:gs pos="75000">
                                  <a:schemeClr val="accent2">
                                    <a:tint val="90000"/>
                                    <a:shade val="60000"/>
                                    <a:satMod val="240000"/>
                                  </a:schemeClr>
                                </a:gs>
                                <a:gs pos="100000">
                                  <a:schemeClr val="accent2">
                                    <a:tint val="100000"/>
                                    <a:shade val="50000"/>
                                    <a:satMod val="240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outerShdw blurRad="50800" dist="39000" dir="5460000" algn="tl">
                                <a:srgbClr val="000000">
                                  <a:alpha val="38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b="1" i="1" cap="none" spc="0" smtClean="0">
                            <a:ln w="11430"/>
                            <a:gradFill>
                              <a:gsLst>
                                <a:gs pos="0">
                                  <a:schemeClr val="accent2">
                                    <a:tint val="70000"/>
                                    <a:satMod val="245000"/>
                                  </a:schemeClr>
                                </a:gs>
                                <a:gs pos="75000">
                                  <a:schemeClr val="accent2">
                                    <a:tint val="90000"/>
                                    <a:shade val="60000"/>
                                    <a:satMod val="240000"/>
                                  </a:schemeClr>
                                </a:gs>
                                <a:gs pos="100000">
                                  <a:schemeClr val="accent2">
                                    <a:tint val="100000"/>
                                    <a:shade val="50000"/>
                                    <a:satMod val="240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outerShdw blurRad="50800" dist="39000" dir="5460000" algn="tl">
                                <a:srgbClr val="000000">
                                  <a:alpha val="38000"/>
                                </a:srgbClr>
                              </a:outerShdw>
                            </a:effectLst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he-IL" sz="3600" b="1" i="1" cap="none" spc="0" smtClean="0">
                            <a:ln w="11430"/>
                            <a:gradFill>
                              <a:gsLst>
                                <a:gs pos="0">
                                  <a:schemeClr val="accent2">
                                    <a:tint val="70000"/>
                                    <a:satMod val="245000"/>
                                  </a:schemeClr>
                                </a:gs>
                                <a:gs pos="75000">
                                  <a:schemeClr val="accent2">
                                    <a:tint val="90000"/>
                                    <a:shade val="60000"/>
                                    <a:satMod val="240000"/>
                                  </a:schemeClr>
                                </a:gs>
                                <a:gs pos="100000">
                                  <a:schemeClr val="accent2">
                                    <a:tint val="100000"/>
                                    <a:shade val="50000"/>
                                    <a:satMod val="240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outerShdw blurRad="50800" dist="39000" dir="5460000" algn="tl">
                                <a:srgbClr val="000000">
                                  <a:alpha val="38000"/>
                                </a:srgbClr>
                              </a:outerShdw>
                            </a:effectLst>
                            <a:latin typeface="Cambria Math"/>
                          </a:rPr>
                          <m:t>𝟐</m:t>
                        </m:r>
                      </m:den>
                    </m:f>
                  </m:oMath>
                </a14:m>
                <a:endParaRPr lang="he-IL" sz="3600" b="1" cap="none" spc="0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2" name="מלבן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4991" y="3481432"/>
                <a:ext cx="1535998" cy="1443921"/>
              </a:xfrm>
              <a:prstGeom prst="rect">
                <a:avLst/>
              </a:prstGeom>
              <a:blipFill>
                <a:blip r:embed="rId5"/>
                <a:stretch>
                  <a:fillRect b="-1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מלבן 13"/>
              <p:cNvSpPr/>
              <p:nvPr/>
            </p:nvSpPr>
            <p:spPr>
              <a:xfrm>
                <a:off x="456311" y="3481432"/>
                <a:ext cx="2759400" cy="168347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perspective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 rtl="1"/>
                <a:r>
                  <a:rPr lang="ar-SA" sz="3600" b="1" cap="none" spc="0" dirty="0">
                    <a:ln w="11430">
                      <a:solidFill>
                        <a:schemeClr val="accent3">
                          <a:lumMod val="50000"/>
                        </a:schemeClr>
                      </a:solidFill>
                    </a:ln>
                    <a:solidFill>
                      <a:srgbClr val="FFC000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كسور اقل من</a:t>
                </a:r>
                <a:r>
                  <a:rPr lang="he-IL" sz="3600" b="1" cap="none" spc="0" dirty="0">
                    <a:ln w="11430">
                      <a:solidFill>
                        <a:schemeClr val="accent3">
                          <a:lumMod val="50000"/>
                        </a:schemeClr>
                      </a:solidFill>
                    </a:ln>
                    <a:solidFill>
                      <a:srgbClr val="FFC000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 </a:t>
                </a:r>
              </a:p>
              <a:p>
                <a:pPr algn="ct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600" b="1" i="1" cap="none" spc="0" smtClean="0">
                              <a:ln w="1143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</a:ln>
                              <a:solidFill>
                                <a:srgbClr val="FFC000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600" b="1" i="1" cap="none" spc="0" smtClean="0">
                              <a:ln w="1143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</a:ln>
                              <a:solidFill>
                                <a:srgbClr val="FFC000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3600" b="1" i="1" cap="none" spc="0" smtClean="0">
                              <a:ln w="1143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</a:ln>
                              <a:solidFill>
                                <a:srgbClr val="FFC000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he-IL" sz="3600" b="1" cap="none" spc="0" dirty="0">
                  <a:ln w="1143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rgbClr val="FFC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4" name="מלבן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311" y="3481432"/>
                <a:ext cx="2759400" cy="1683474"/>
              </a:xfrm>
              <a:prstGeom prst="rect">
                <a:avLst/>
              </a:prstGeom>
              <a:blipFill>
                <a:blip r:embed="rId6"/>
                <a:stretch>
                  <a:fillRect b="-3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757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2737</TotalTime>
  <Words>3561</Words>
  <Application>Microsoft Office PowerPoint</Application>
  <PresentationFormat>מסך רחב</PresentationFormat>
  <Paragraphs>602</Paragraphs>
  <Slides>36</Slides>
  <Notes>36</Notes>
  <HiddenSlides>0</HiddenSlides>
  <MMClips>6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36</vt:i4>
      </vt:variant>
    </vt:vector>
  </HeadingPairs>
  <TitlesOfParts>
    <vt:vector size="41" baseType="lpstr">
      <vt:lpstr>Alef</vt:lpstr>
      <vt:lpstr>Arial</vt:lpstr>
      <vt:lpstr>Calibri</vt:lpstr>
      <vt:lpstr>Cambria Math</vt:lpstr>
      <vt:lpstr>Office Theme</vt:lpstr>
      <vt:lpstr>מצגת של PowerPoint‏</vt:lpstr>
      <vt:lpstr>ماذا سنتعلم اليوم?</vt:lpstr>
      <vt:lpstr>ماذا نحضر للقاء?</vt:lpstr>
      <vt:lpstr>نبدأ بمتعة</vt:lpstr>
      <vt:lpstr>الحل</vt:lpstr>
      <vt:lpstr>نتمرن</vt:lpstr>
      <vt:lpstr>نتمرن</vt:lpstr>
      <vt:lpstr>الحل</vt:lpstr>
      <vt:lpstr>مهمة جديدة</vt:lpstr>
      <vt:lpstr>المهمة</vt:lpstr>
      <vt:lpstr>نستمرفي التعلم:  رتبوا مجموعات الكسور حسب كِبرها</vt:lpstr>
      <vt:lpstr>نتعلم الآن: ترتيب مجموعة الكسور الأصغر من نصف</vt:lpstr>
      <vt:lpstr>نستمر في التعلم: نرتب الكسور التي هي اقل من نصف</vt:lpstr>
      <vt:lpstr>استنتاج:</vt:lpstr>
      <vt:lpstr>'إشارات مساعدة وتوجيه’ في مقارنة الكسور</vt:lpstr>
      <vt:lpstr>نستمر في التعلم:  نبدأ بترتيب الكسور الأكبر من -1/2  وأصغر من-1</vt:lpstr>
      <vt:lpstr>مستمرون بالتعلم:  نبدأ بترتيب الكسور الأكبر من -1/2  وأصغر من-1</vt:lpstr>
      <vt:lpstr>إشارات مساعدة وتوجيه’ في مقارنة الكسور</vt:lpstr>
      <vt:lpstr>لا زلنا نتعلم:  رتبوا الكسور التي اكبر من 1 صحيح</vt:lpstr>
      <vt:lpstr>نستمر في التعلم:  بقية  الكسور   5/2 , 5/3 , 3/2</vt:lpstr>
      <vt:lpstr>نستمر ايضا</vt:lpstr>
      <vt:lpstr>لا زلنا نتعلم</vt:lpstr>
      <vt:lpstr>إشارات مساعدة وتوجيه’ في مقارنة الكسور</vt:lpstr>
      <vt:lpstr>لا زلنا نتعلم</vt:lpstr>
      <vt:lpstr>نكمل التعلم</vt:lpstr>
      <vt:lpstr>نبحث</vt:lpstr>
      <vt:lpstr>نتمرن</vt:lpstr>
      <vt:lpstr>الحل</vt:lpstr>
      <vt:lpstr>نكمل مع الحل</vt:lpstr>
      <vt:lpstr>نكمل الحل</vt:lpstr>
      <vt:lpstr>نكمل الحل</vt:lpstr>
      <vt:lpstr>نقرب الحل</vt:lpstr>
      <vt:lpstr>تحدي</vt:lpstr>
      <vt:lpstr>ننهي ونجمل</vt:lpstr>
      <vt:lpstr>تحدي للبيت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Ruthy Betinger</dc:creator>
  <cp:lastModifiedBy>bahaa.misrad@gmail.com</cp:lastModifiedBy>
  <cp:revision>258</cp:revision>
  <dcterms:created xsi:type="dcterms:W3CDTF">2020-03-11T07:11:19Z</dcterms:created>
  <dcterms:modified xsi:type="dcterms:W3CDTF">2021-11-30T09:30:47Z</dcterms:modified>
</cp:coreProperties>
</file>