
<file path=[Content_Types].xml><?xml version="1.0" encoding="utf-8"?>
<Types xmlns="http://schemas.openxmlformats.org/package/2006/content-types">
  <Default Extension="bin" ContentType="application/vnd.openxmlformats-officedocument.oleObject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sldIdLst>
    <p:sldId id="299" r:id="rId5"/>
    <p:sldId id="268" r:id="rId6"/>
    <p:sldId id="269" r:id="rId7"/>
    <p:sldId id="312" r:id="rId8"/>
    <p:sldId id="313" r:id="rId9"/>
    <p:sldId id="287" r:id="rId10"/>
    <p:sldId id="329" r:id="rId11"/>
    <p:sldId id="314" r:id="rId12"/>
    <p:sldId id="317" r:id="rId13"/>
    <p:sldId id="315" r:id="rId14"/>
    <p:sldId id="316" r:id="rId15"/>
    <p:sldId id="318" r:id="rId16"/>
    <p:sldId id="319" r:id="rId17"/>
    <p:sldId id="320" r:id="rId18"/>
    <p:sldId id="321" r:id="rId19"/>
    <p:sldId id="322" r:id="rId20"/>
    <p:sldId id="324" r:id="rId21"/>
    <p:sldId id="327" r:id="rId22"/>
    <p:sldId id="328" r:id="rId23"/>
    <p:sldId id="323" r:id="rId24"/>
    <p:sldId id="308" r:id="rId25"/>
    <p:sldId id="289" r:id="rId26"/>
    <p:sldId id="281" r:id="rId2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74" autoAdjust="0"/>
    <p:restoredTop sz="87945" autoAdjust="0"/>
  </p:normalViewPr>
  <p:slideViewPr>
    <p:cSldViewPr snapToGrid="0" snapToObjects="1" showGuides="1">
      <p:cViewPr varScale="1">
        <p:scale>
          <a:sx n="64" d="100"/>
          <a:sy n="64" d="100"/>
        </p:scale>
        <p:origin x="840" y="48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6" Type="http://schemas.openxmlformats.org/officeDocument/2006/relationships/image" Target="../media/image54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כ"ד/כסלו/תשפ"ב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362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70026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ستخلق هذه المرحلة ربط  معرفيًّا وذا صلة بين الموضوع الذي تتمّ دراسته والمعرفة السابقة لدى التلاميذ.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الصفوف الدنيا، ننصح بأن يكون الربط بسيطًا وعامًّا. إذا كان</a:t>
            </a:r>
            <a:r>
              <a:rPr lang="ar-SA" b="0" baseline="0" dirty="0"/>
              <a:t> التلاميذ قد تعلّموا من قبل دروسًا في الموضوع، </a:t>
            </a:r>
            <a:r>
              <a:rPr lang="ar-SA" b="0" dirty="0"/>
              <a:t> يحبّذ الربط بالمعرفة التي اكتسبها</a:t>
            </a:r>
            <a:r>
              <a:rPr lang="ar-SA" b="0" baseline="0" dirty="0"/>
              <a:t> التلاميذ </a:t>
            </a:r>
            <a:r>
              <a:rPr lang="ar-SA" b="0" dirty="0"/>
              <a:t>في الدرس السابق.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مثال على النصّ الشفويّ: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"هل حدث</a:t>
            </a:r>
            <a:r>
              <a:rPr lang="ar-SA" b="0" baseline="0" dirty="0"/>
              <a:t> أن واجهتم وضعًا فيه....</a:t>
            </a:r>
            <a:r>
              <a:rPr lang="ar-SA" b="0" dirty="0"/>
              <a:t> / في الدروس السابقة تعلمنا عن ... واليوم سنستمرّ في ... /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ربما تكونون</a:t>
            </a:r>
            <a:r>
              <a:rPr lang="ar-SA" b="0" baseline="0" dirty="0"/>
              <a:t> قد تناولتم هذا الموضوع في</a:t>
            </a:r>
            <a:r>
              <a:rPr lang="ar-SA" b="0" dirty="0"/>
              <a:t> المدرسة، وحتى إذا لم يكن كذلك، فهذه فرصة للتعرّف/ التعمّق ..."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705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0625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الشريحة: حتّى 15 دقيقة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في هذه المرحلة اشرحوا للتلاميذ التدرّب</a:t>
            </a:r>
            <a:r>
              <a:rPr lang="ar-SA" b="0" baseline="0" dirty="0"/>
              <a:t> وودّعوهم. </a:t>
            </a:r>
            <a:r>
              <a:rPr lang="ar-SA" b="0" dirty="0"/>
              <a:t>مع خروج</a:t>
            </a:r>
            <a:r>
              <a:rPr lang="ar-SA" b="0" baseline="0" dirty="0"/>
              <a:t> التلاميذ للتدرّب النهائيّ</a:t>
            </a:r>
            <a:r>
              <a:rPr lang="ar-SA" b="0" dirty="0"/>
              <a:t>، ستنتهي مرحلة تصويركم</a:t>
            </a:r>
            <a:r>
              <a:rPr lang="ar-SA" b="0" baseline="0" dirty="0"/>
              <a:t> </a:t>
            </a:r>
            <a:r>
              <a:rPr lang="ar-SA" b="0" dirty="0"/>
              <a:t>كمعلمين ومعلّمات.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نقاط</a:t>
            </a:r>
            <a:r>
              <a:rPr lang="ar-SA" b="1" baseline="0" dirty="0"/>
              <a:t> لتسليط الضوء عليها</a:t>
            </a:r>
            <a:r>
              <a:rPr lang="ar-SA" b="1" dirty="0"/>
              <a:t>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يمكن تنفيذ التدرّب</a:t>
            </a:r>
            <a:r>
              <a:rPr lang="ar-SA" b="0" baseline="0" dirty="0"/>
              <a:t> </a:t>
            </a:r>
            <a:r>
              <a:rPr lang="ar-SA" b="0" dirty="0"/>
              <a:t>في المنزل باستخدام مجموعة منوّعة من الموارد المتاحة في المنزل، مثل: أدوات الكتابة أو الحاسوب اللوحيّ أو الشخصيّ. يمكن استخدام</a:t>
            </a:r>
            <a:r>
              <a:rPr lang="ar-SA" b="0" baseline="0" dirty="0"/>
              <a:t> بيئتي آفاق وكوتار الكتب التعليميّة</a:t>
            </a:r>
            <a:r>
              <a:rPr lang="ar-SA" b="0" dirty="0"/>
              <a:t> (فقط كم خلال حاسوب</a:t>
            </a:r>
            <a:r>
              <a:rPr lang="ar-SA" b="0" baseline="0" dirty="0"/>
              <a:t> محمول</a:t>
            </a:r>
            <a:r>
              <a:rPr lang="ar-SA" b="0" dirty="0"/>
              <a:t>، وذلك لأنّ آفاق وكوتار الكتب التعليميّة لا يعملان بشكل جيد على الحاسوب اللوحيّ/ الهاتف المحمول).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تأكد من إعطاء تلاميذكم تعليمات دقيقة للتدرّب على صعيد المضامين وعلى</a:t>
            </a:r>
            <a:r>
              <a:rPr lang="ar-SA" b="0" baseline="0" dirty="0"/>
              <a:t> صعيد </a:t>
            </a:r>
            <a:r>
              <a:rPr lang="ar-SA" b="0" dirty="0"/>
              <a:t>الفنّيّ، بالإضافة إلى الأوقات الدقيقة للتدرّب.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0" dirty="0"/>
              <a:t>* بالإمكان تضمين العرض </a:t>
            </a:r>
            <a:r>
              <a:rPr lang="ar-SA" b="0" dirty="0" err="1"/>
              <a:t>التقديميّ</a:t>
            </a:r>
            <a:r>
              <a:rPr lang="ar-SA" b="0" dirty="0"/>
              <a:t> صور شاشة</a:t>
            </a:r>
            <a:r>
              <a:rPr lang="ar-SA" b="0" baseline="0" dirty="0"/>
              <a:t> </a:t>
            </a:r>
            <a:r>
              <a:rPr lang="ar-SA" b="0" dirty="0"/>
              <a:t> والشرح شفويًّا ما هو المطلوب منهم تنفيذه.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5122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65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09"/>
            <a:ext cx="10953750" cy="1903413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1336409" y="356936"/>
            <a:ext cx="10550791" cy="506326"/>
            <a:chOff x="1336409" y="356936"/>
            <a:chExt cx="10550791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36409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7209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1313047" y="356936"/>
            <a:ext cx="10574153" cy="506326"/>
            <a:chOff x="1313047" y="356936"/>
            <a:chExt cx="1057415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304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131304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769491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0160307-BF93-B642-B885-52C1AEE617F6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98B7E2E-690A-B74F-A361-DB3C1398C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D367D3-E2A8-4A4A-953D-E858CA461A7D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86E97-B4B5-7A44-BA99-EFC8C200D63F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0" r:id="rId10"/>
    <p:sldLayoutId id="2147483671" r:id="rId11"/>
    <p:sldLayoutId id="2147483668" r:id="rId12"/>
    <p:sldLayoutId id="2147483665" r:id="rId13"/>
    <p:sldLayoutId id="2147483657" r:id="rId14"/>
    <p:sldLayoutId id="2147483664" r:id="rId15"/>
    <p:sldLayoutId id="2147483661" r:id="rId16"/>
    <p:sldLayoutId id="2147483649" r:id="rId17"/>
    <p:sldLayoutId id="2147483663" r:id="rId18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Hebrew" pitchFamily="2" charset="-79"/>
          <a:ea typeface="+mn-ea"/>
          <a:cs typeface="Open Sans Hebrew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29.png"/><Relationship Id="rId21" Type="http://schemas.openxmlformats.org/officeDocument/2006/relationships/image" Target="../media/image38.wmf"/><Relationship Id="rId7" Type="http://schemas.openxmlformats.org/officeDocument/2006/relationships/image" Target="../media/image31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6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3.wmf"/><Relationship Id="rId5" Type="http://schemas.openxmlformats.org/officeDocument/2006/relationships/image" Target="../media/image30.w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3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oleObject" Target="../embeddings/oleObject14.bin"/><Relationship Id="rId3" Type="http://schemas.openxmlformats.org/officeDocument/2006/relationships/image" Target="../media/image41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8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45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13" Type="http://schemas.openxmlformats.org/officeDocument/2006/relationships/image" Target="../media/image53.wmf"/><Relationship Id="rId3" Type="http://schemas.openxmlformats.org/officeDocument/2006/relationships/image" Target="../media/image55.png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7.png"/><Relationship Id="rId5" Type="http://schemas.openxmlformats.org/officeDocument/2006/relationships/image" Target="../media/image40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ar-SA" dirty="0"/>
              <a:t>درس رياضيّات للصفّ</a:t>
            </a:r>
            <a:r>
              <a:rPr lang="ar-JO" dirty="0"/>
              <a:t> الخامس 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/>
          <a:lstStyle/>
          <a:p>
            <a:pPr algn="r"/>
            <a:r>
              <a:rPr lang="ar-SA" dirty="0"/>
              <a:t>موضوع الدرس</a:t>
            </a:r>
            <a:r>
              <a:rPr lang="he-IL" dirty="0"/>
              <a:t>:</a:t>
            </a:r>
            <a:r>
              <a:rPr lang="ar-JO"/>
              <a:t>الاعداد الموجّهة</a:t>
            </a:r>
            <a:endParaRPr lang="x-none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/>
              <a:t>:</a:t>
            </a:r>
            <a:r>
              <a:rPr lang="ar-JO" dirty="0"/>
              <a:t>نغم ماضي (سعدي)</a:t>
            </a:r>
            <a:endParaRPr lang="he-IL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504608" y="663126"/>
            <a:ext cx="1856982" cy="720000"/>
          </a:xfrm>
        </p:spPr>
        <p:txBody>
          <a:bodyPr/>
          <a:lstStyle/>
          <a:p>
            <a:r>
              <a:rPr lang="ar-JO" dirty="0"/>
              <a:t>الحل: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4" y="1728586"/>
            <a:ext cx="9772650" cy="497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9674" y="296214"/>
            <a:ext cx="721310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3600" b="1" dirty="0">
                <a:solidFill>
                  <a:schemeClr val="bg1">
                    <a:lumMod val="95000"/>
                  </a:schemeClr>
                </a:solidFill>
              </a:rPr>
              <a:t>أولا ننتبه لقفزات كل محور الى كم جزء مقسم هل هو محور اثلاث ارباع اخماس....؟</a:t>
            </a:r>
            <a:endParaRPr lang="he-IL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חץ מעוקל למטה 5"/>
          <p:cNvSpPr/>
          <p:nvPr/>
        </p:nvSpPr>
        <p:spPr>
          <a:xfrm>
            <a:off x="6104586" y="2962141"/>
            <a:ext cx="1210614" cy="30909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04585" y="2562895"/>
            <a:ext cx="12106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dirty="0"/>
              <a:t>0.25+</a:t>
            </a:r>
            <a:endParaRPr lang="he-IL" sz="2800" dirty="0"/>
          </a:p>
        </p:txBody>
      </p:sp>
      <p:graphicFrame>
        <p:nvGraphicFramePr>
          <p:cNvPr id="10" name="אובייקט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201782"/>
              </p:ext>
            </p:extLst>
          </p:nvPr>
        </p:nvGraphicFramePr>
        <p:xfrm>
          <a:off x="6998966" y="3503277"/>
          <a:ext cx="525351" cy="90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משוואה" r:id="rId4" imgW="152280" imgH="393480" progId="Equation.3">
                  <p:embed/>
                </p:oleObj>
              </mc:Choice>
              <mc:Fallback>
                <p:oleObj name="משוואה" r:id="rId4" imgW="15228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98966" y="3503277"/>
                        <a:ext cx="525351" cy="90355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אובייקט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980840"/>
              </p:ext>
            </p:extLst>
          </p:nvPr>
        </p:nvGraphicFramePr>
        <p:xfrm>
          <a:off x="2344738" y="3444875"/>
          <a:ext cx="8763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משוואה" r:id="rId6" imgW="253800" imgH="393480" progId="Equation.3">
                  <p:embed/>
                </p:oleObj>
              </mc:Choice>
              <mc:Fallback>
                <p:oleObj name="משוואה" r:id="rId6" imgW="253800" imgH="393480" progId="Equation.3">
                  <p:embed/>
                  <p:pic>
                    <p:nvPicPr>
                      <p:cNvPr id="10" name="אובייקט 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44738" y="3444875"/>
                        <a:ext cx="876300" cy="903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אובייקט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6951903"/>
              </p:ext>
            </p:extLst>
          </p:nvPr>
        </p:nvGraphicFramePr>
        <p:xfrm>
          <a:off x="4632326" y="3476625"/>
          <a:ext cx="56027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משוואה" r:id="rId8" imgW="253800" imgH="393480" progId="Equation.3">
                  <p:embed/>
                </p:oleObj>
              </mc:Choice>
              <mc:Fallback>
                <p:oleObj name="משוואה" r:id="rId8" imgW="253800" imgH="393480" progId="Equation.3">
                  <p:embed/>
                  <p:pic>
                    <p:nvPicPr>
                      <p:cNvPr id="10" name="אובייקט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2326" y="3476625"/>
                        <a:ext cx="560278" cy="9032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אובייקט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032513"/>
              </p:ext>
            </p:extLst>
          </p:nvPr>
        </p:nvGraphicFramePr>
        <p:xfrm>
          <a:off x="8096855" y="3475980"/>
          <a:ext cx="525351" cy="90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משוואה" r:id="rId10" imgW="152280" imgH="393480" progId="Equation.3">
                  <p:embed/>
                </p:oleObj>
              </mc:Choice>
              <mc:Fallback>
                <p:oleObj name="משוואה" r:id="rId10" imgW="152280" imgH="393480" progId="Equation.3">
                  <p:embed/>
                  <p:pic>
                    <p:nvPicPr>
                      <p:cNvPr id="10" name="אובייקט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096855" y="3475980"/>
                        <a:ext cx="525351" cy="90355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אובייקט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801595"/>
              </p:ext>
            </p:extLst>
          </p:nvPr>
        </p:nvGraphicFramePr>
        <p:xfrm>
          <a:off x="9241932" y="3475980"/>
          <a:ext cx="525351" cy="903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משוואה" r:id="rId12" imgW="152280" imgH="393480" progId="Equation.3">
                  <p:embed/>
                </p:oleObj>
              </mc:Choice>
              <mc:Fallback>
                <p:oleObj name="משוואה" r:id="rId12" imgW="152280" imgH="393480" progId="Equation.3">
                  <p:embed/>
                  <p:pic>
                    <p:nvPicPr>
                      <p:cNvPr id="10" name="אובייקט 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241932" y="3475980"/>
                        <a:ext cx="525351" cy="90355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אובייקט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361661"/>
              </p:ext>
            </p:extLst>
          </p:nvPr>
        </p:nvGraphicFramePr>
        <p:xfrm>
          <a:off x="7985914" y="5746805"/>
          <a:ext cx="632624" cy="655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משוואה" r:id="rId14" imgW="114120" imgH="177480" progId="Equation.3">
                  <p:embed/>
                </p:oleObj>
              </mc:Choice>
              <mc:Fallback>
                <p:oleObj name="משוואה" r:id="rId14" imgW="114120" imgH="177480" progId="Equation.3">
                  <p:embed/>
                  <p:pic>
                    <p:nvPicPr>
                      <p:cNvPr id="14" name="אובייקט 1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85914" y="5746805"/>
                        <a:ext cx="632624" cy="65558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אובייקט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773664"/>
              </p:ext>
            </p:extLst>
          </p:nvPr>
        </p:nvGraphicFramePr>
        <p:xfrm>
          <a:off x="9072026" y="5769734"/>
          <a:ext cx="896222" cy="529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משוואה" r:id="rId16" imgW="228600" imgH="177480" progId="Equation.3">
                  <p:embed/>
                </p:oleObj>
              </mc:Choice>
              <mc:Fallback>
                <p:oleObj name="משוואה" r:id="rId16" imgW="228600" imgH="177480" progId="Equation.3">
                  <p:embed/>
                  <p:pic>
                    <p:nvPicPr>
                      <p:cNvPr id="14" name="אובייקט 13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072026" y="5769734"/>
                        <a:ext cx="896222" cy="52962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אובייקט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427292"/>
              </p:ext>
            </p:extLst>
          </p:nvPr>
        </p:nvGraphicFramePr>
        <p:xfrm>
          <a:off x="4533363" y="5769734"/>
          <a:ext cx="1021300" cy="63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3" name="משוואה" r:id="rId18" imgW="342720" imgH="177480" progId="Equation.3">
                  <p:embed/>
                </p:oleObj>
              </mc:Choice>
              <mc:Fallback>
                <p:oleObj name="משוואה" r:id="rId18" imgW="342720" imgH="177480" progId="Equation.3">
                  <p:embed/>
                  <p:pic>
                    <p:nvPicPr>
                      <p:cNvPr id="14" name="אובייקט 1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33363" y="5769734"/>
                        <a:ext cx="1021300" cy="63265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אובייקט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361367"/>
              </p:ext>
            </p:extLst>
          </p:nvPr>
        </p:nvGraphicFramePr>
        <p:xfrm>
          <a:off x="2135188" y="5769734"/>
          <a:ext cx="1182687" cy="632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משוואה" r:id="rId20" imgW="342720" imgH="177480" progId="Equation.3">
                  <p:embed/>
                </p:oleObj>
              </mc:Choice>
              <mc:Fallback>
                <p:oleObj name="משוואה" r:id="rId20" imgW="342720" imgH="177480" progId="Equation.3">
                  <p:embed/>
                  <p:pic>
                    <p:nvPicPr>
                      <p:cNvPr id="14" name="אובייקט 13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35188" y="5769734"/>
                        <a:ext cx="1182687" cy="632654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051026" y="4750145"/>
            <a:ext cx="121061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dirty="0"/>
              <a:t>2.5+</a:t>
            </a:r>
            <a:endParaRPr lang="he-IL" sz="2800" dirty="0"/>
          </a:p>
        </p:txBody>
      </p:sp>
      <p:sp>
        <p:nvSpPr>
          <p:cNvPr id="20" name="חץ מעוקל למטה 19"/>
          <p:cNvSpPr/>
          <p:nvPr/>
        </p:nvSpPr>
        <p:spPr>
          <a:xfrm>
            <a:off x="6051026" y="5196315"/>
            <a:ext cx="1210614" cy="30909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9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تمرن2: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450" y="1682840"/>
            <a:ext cx="11087100" cy="4419600"/>
          </a:xfrm>
          <a:prstGeom prst="rect">
            <a:avLst/>
          </a:prstGeom>
        </p:spPr>
      </p:pic>
      <p:pic>
        <p:nvPicPr>
          <p:cNvPr id="5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6" y="425004"/>
            <a:ext cx="2342032" cy="7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الحل: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682840"/>
            <a:ext cx="11087100" cy="4419600"/>
          </a:xfrm>
          <a:prstGeom prst="rect">
            <a:avLst/>
          </a:prstGeom>
        </p:spPr>
      </p:pic>
      <p:sp>
        <p:nvSpPr>
          <p:cNvPr id="3" name="אליפסה 2"/>
          <p:cNvSpPr/>
          <p:nvPr/>
        </p:nvSpPr>
        <p:spPr>
          <a:xfrm>
            <a:off x="2807594" y="2524259"/>
            <a:ext cx="1764406" cy="135228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אליפסה 5"/>
          <p:cNvSpPr/>
          <p:nvPr/>
        </p:nvSpPr>
        <p:spPr>
          <a:xfrm>
            <a:off x="4253650" y="2887014"/>
            <a:ext cx="1764406" cy="135228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/>
          <p:cNvSpPr/>
          <p:nvPr/>
        </p:nvSpPr>
        <p:spPr>
          <a:xfrm>
            <a:off x="9719256" y="2829059"/>
            <a:ext cx="1764406" cy="135228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/>
          <p:cNvSpPr/>
          <p:nvPr/>
        </p:nvSpPr>
        <p:spPr>
          <a:xfrm>
            <a:off x="6827144" y="2957848"/>
            <a:ext cx="1764406" cy="135228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68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تمرن 3:هيا نكمل نفس القطعة الصفراء: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740" y="3465098"/>
            <a:ext cx="9848850" cy="26003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52" y="1804987"/>
            <a:ext cx="11249025" cy="1238250"/>
          </a:xfrm>
          <a:prstGeom prst="rect">
            <a:avLst/>
          </a:prstGeom>
        </p:spPr>
      </p:pic>
      <p:pic>
        <p:nvPicPr>
          <p:cNvPr id="7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6" y="437883"/>
            <a:ext cx="2342032" cy="7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حلول ممكنة: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40" y="3465098"/>
            <a:ext cx="9848850" cy="26003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52" y="1804987"/>
            <a:ext cx="11249025" cy="123825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40" y="3465098"/>
            <a:ext cx="9848850" cy="2600325"/>
          </a:xfrm>
          <a:prstGeom prst="rect">
            <a:avLst/>
          </a:prstGeom>
        </p:spPr>
      </p:pic>
      <p:graphicFrame>
        <p:nvGraphicFramePr>
          <p:cNvPr id="8" name="אובייקט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585497"/>
              </p:ext>
            </p:extLst>
          </p:nvPr>
        </p:nvGraphicFramePr>
        <p:xfrm>
          <a:off x="4186637" y="5022760"/>
          <a:ext cx="1037625" cy="74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משוואה" r:id="rId5" imgW="342720" imgH="177480" progId="Equation.3">
                  <p:embed/>
                </p:oleObj>
              </mc:Choice>
              <mc:Fallback>
                <p:oleObj name="משוואה" r:id="rId5" imgW="342720" imgH="177480" progId="Equation.3">
                  <p:embed/>
                  <p:pic>
                    <p:nvPicPr>
                      <p:cNvPr id="8" name="אובייקט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6637" y="5022760"/>
                        <a:ext cx="1037625" cy="7469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אובייקט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088958"/>
              </p:ext>
            </p:extLst>
          </p:nvPr>
        </p:nvGraphicFramePr>
        <p:xfrm>
          <a:off x="1512740" y="5042363"/>
          <a:ext cx="1037625" cy="74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משוואה" r:id="rId7" imgW="342720" imgH="177480" progId="Equation.3">
                  <p:embed/>
                </p:oleObj>
              </mc:Choice>
              <mc:Fallback>
                <p:oleObj name="משוואה" r:id="rId7" imgW="342720" imgH="177480" progId="Equation.3">
                  <p:embed/>
                  <p:pic>
                    <p:nvPicPr>
                      <p:cNvPr id="9" name="אובייקט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2740" y="5042363"/>
                        <a:ext cx="1037625" cy="74697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אובייקט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37368"/>
              </p:ext>
            </p:extLst>
          </p:nvPr>
        </p:nvGraphicFramePr>
        <p:xfrm>
          <a:off x="2665926" y="5041900"/>
          <a:ext cx="1443437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משוואה" r:id="rId9" imgW="419040" imgH="177480" progId="Equation.3">
                  <p:embed/>
                </p:oleObj>
              </mc:Choice>
              <mc:Fallback>
                <p:oleObj name="משוואה" r:id="rId9" imgW="419040" imgH="177480" progId="Equation.3">
                  <p:embed/>
                  <p:pic>
                    <p:nvPicPr>
                      <p:cNvPr id="10" name="אובייקט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65926" y="5041900"/>
                        <a:ext cx="1443437" cy="7477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אובייקט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022160"/>
              </p:ext>
            </p:extLst>
          </p:nvPr>
        </p:nvGraphicFramePr>
        <p:xfrm>
          <a:off x="1868488" y="3398838"/>
          <a:ext cx="1038225" cy="1221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9" name="משוואה" r:id="rId11" imgW="342720" imgH="393480" progId="Equation.3">
                  <p:embed/>
                </p:oleObj>
              </mc:Choice>
              <mc:Fallback>
                <p:oleObj name="משוואה" r:id="rId11" imgW="342720" imgH="393480" progId="Equation.3">
                  <p:embed/>
                  <p:pic>
                    <p:nvPicPr>
                      <p:cNvPr id="11" name="אובייקט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68488" y="3398838"/>
                        <a:ext cx="1038225" cy="1221201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אובייקט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946918"/>
              </p:ext>
            </p:extLst>
          </p:nvPr>
        </p:nvGraphicFramePr>
        <p:xfrm>
          <a:off x="2994025" y="3417026"/>
          <a:ext cx="1074738" cy="1203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משוואה" r:id="rId13" imgW="355320" imgH="393480" progId="Equation.3">
                  <p:embed/>
                </p:oleObj>
              </mc:Choice>
              <mc:Fallback>
                <p:oleObj name="משוואה" r:id="rId13" imgW="355320" imgH="393480" progId="Equation.3">
                  <p:embed/>
                  <p:pic>
                    <p:nvPicPr>
                      <p:cNvPr id="12" name="אובייקט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94025" y="3417026"/>
                        <a:ext cx="1074738" cy="1203014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אובייקט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4484489"/>
              </p:ext>
            </p:extLst>
          </p:nvPr>
        </p:nvGraphicFramePr>
        <p:xfrm>
          <a:off x="4111625" y="3389313"/>
          <a:ext cx="1077913" cy="1230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משוואה" r:id="rId15" imgW="355320" imgH="393480" progId="Equation.3">
                  <p:embed/>
                </p:oleObj>
              </mc:Choice>
              <mc:Fallback>
                <p:oleObj name="משוואה" r:id="rId15" imgW="355320" imgH="393480" progId="Equation.3">
                  <p:embed/>
                  <p:pic>
                    <p:nvPicPr>
                      <p:cNvPr id="13" name="אובייקט 1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11625" y="3389313"/>
                        <a:ext cx="1077913" cy="1230727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06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هيا نتذكر ونعين: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3126"/>
            <a:ext cx="12192000" cy="5474874"/>
          </a:xfrm>
          <a:prstGeom prst="rect">
            <a:avLst/>
          </a:prstGeom>
        </p:spPr>
      </p:pic>
      <p:graphicFrame>
        <p:nvGraphicFramePr>
          <p:cNvPr id="5" name="אובייקט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52421"/>
              </p:ext>
            </p:extLst>
          </p:nvPr>
        </p:nvGraphicFramePr>
        <p:xfrm>
          <a:off x="3543836" y="5229225"/>
          <a:ext cx="59477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0" name="משוואה" r:id="rId4" imgW="253800" imgH="393480" progId="Equation.3">
                  <p:embed/>
                </p:oleObj>
              </mc:Choice>
              <mc:Fallback>
                <p:oleObj name="משוואה" r:id="rId4" imgW="253800" imgH="393480" progId="Equation.3">
                  <p:embed/>
                  <p:pic>
                    <p:nvPicPr>
                      <p:cNvPr id="13" name="אובייקט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43836" y="5229225"/>
                        <a:ext cx="594777" cy="96202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אובייקט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840954"/>
              </p:ext>
            </p:extLst>
          </p:nvPr>
        </p:nvGraphicFramePr>
        <p:xfrm>
          <a:off x="2816763" y="5229225"/>
          <a:ext cx="601506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משוואה" r:id="rId6" imgW="253800" imgH="393480" progId="Equation.3">
                  <p:embed/>
                </p:oleObj>
              </mc:Choice>
              <mc:Fallback>
                <p:oleObj name="משוואה" r:id="rId6" imgW="253800" imgH="393480" progId="Equation.3">
                  <p:embed/>
                  <p:pic>
                    <p:nvPicPr>
                      <p:cNvPr id="5" name="אובייקט 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6763" y="5229225"/>
                        <a:ext cx="601506" cy="96202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אובייקט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993444"/>
              </p:ext>
            </p:extLst>
          </p:nvPr>
        </p:nvGraphicFramePr>
        <p:xfrm>
          <a:off x="1941000" y="5229225"/>
          <a:ext cx="63263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משוואה" r:id="rId8" imgW="253800" imgH="393480" progId="Equation.3">
                  <p:embed/>
                </p:oleObj>
              </mc:Choice>
              <mc:Fallback>
                <p:oleObj name="משוואה" r:id="rId8" imgW="253800" imgH="393480" progId="Equation.3">
                  <p:embed/>
                  <p:pic>
                    <p:nvPicPr>
                      <p:cNvPr id="5" name="אובייקט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41000" y="5229225"/>
                        <a:ext cx="632630" cy="96202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אובייקט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725578"/>
              </p:ext>
            </p:extLst>
          </p:nvPr>
        </p:nvGraphicFramePr>
        <p:xfrm>
          <a:off x="7848600" y="5228821"/>
          <a:ext cx="474372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משוואה" r:id="rId10" imgW="152280" imgH="393480" progId="Equation.3">
                  <p:embed/>
                </p:oleObj>
              </mc:Choice>
              <mc:Fallback>
                <p:oleObj name="משוואה" r:id="rId10" imgW="152280" imgH="393480" progId="Equation.3">
                  <p:embed/>
                  <p:pic>
                    <p:nvPicPr>
                      <p:cNvPr id="5" name="אובייקט 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48600" y="5228821"/>
                        <a:ext cx="474372" cy="96202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אובייקט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512001"/>
              </p:ext>
            </p:extLst>
          </p:nvPr>
        </p:nvGraphicFramePr>
        <p:xfrm>
          <a:off x="8487177" y="5228818"/>
          <a:ext cx="474372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משוואה" r:id="rId12" imgW="152280" imgH="393480" progId="Equation.3">
                  <p:embed/>
                </p:oleObj>
              </mc:Choice>
              <mc:Fallback>
                <p:oleObj name="משוואה" r:id="rId12" imgW="152280" imgH="393480" progId="Equation.3">
                  <p:embed/>
                  <p:pic>
                    <p:nvPicPr>
                      <p:cNvPr id="5" name="אובייקט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87177" y="5228818"/>
                        <a:ext cx="474372" cy="96202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אובייקט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396321"/>
              </p:ext>
            </p:extLst>
          </p:nvPr>
        </p:nvGraphicFramePr>
        <p:xfrm>
          <a:off x="9370453" y="5228817"/>
          <a:ext cx="474372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משוואה" r:id="rId14" imgW="152280" imgH="393480" progId="Equation.3">
                  <p:embed/>
                </p:oleObj>
              </mc:Choice>
              <mc:Fallback>
                <p:oleObj name="משוואה" r:id="rId14" imgW="152280" imgH="393480" progId="Equation.3">
                  <p:embed/>
                  <p:pic>
                    <p:nvPicPr>
                      <p:cNvPr id="5" name="אובייקט 4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370453" y="5228817"/>
                        <a:ext cx="474372" cy="962025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11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590" y="128789"/>
            <a:ext cx="8280000" cy="1254337"/>
          </a:xfrm>
        </p:spPr>
        <p:txBody>
          <a:bodyPr>
            <a:normAutofit fontScale="90000"/>
          </a:bodyPr>
          <a:lstStyle/>
          <a:p>
            <a:r>
              <a:rPr lang="ar-JO" dirty="0"/>
              <a:t>تمرن 4: استعملوا المستقيم الذي حللناه قبل قليل للمقارنة: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5" y="3866412"/>
            <a:ext cx="11896035" cy="2804845"/>
          </a:xfrm>
          <a:prstGeom prst="rect">
            <a:avLst/>
          </a:prstGeom>
        </p:spPr>
      </p:pic>
      <p:pic>
        <p:nvPicPr>
          <p:cNvPr id="5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6" y="437883"/>
            <a:ext cx="2342032" cy="77079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1970" y="2064294"/>
            <a:ext cx="9732718" cy="12954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010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081590" y="128789"/>
            <a:ext cx="8280000" cy="1254337"/>
          </a:xfrm>
        </p:spPr>
        <p:txBody>
          <a:bodyPr>
            <a:normAutofit/>
          </a:bodyPr>
          <a:lstStyle/>
          <a:p>
            <a:r>
              <a:rPr lang="ar-JO" dirty="0"/>
              <a:t>الحل: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75" y="2135525"/>
            <a:ext cx="11896035" cy="2804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151" y="3434862"/>
            <a:ext cx="91440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&gt;</a:t>
            </a:r>
            <a:endParaRPr lang="he-IL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0270366" y="3387968"/>
            <a:ext cx="86558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endParaRPr lang="he-IL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327740" y="3411416"/>
            <a:ext cx="86558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endParaRPr lang="he-IL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7322499" y="3399691"/>
            <a:ext cx="86558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8000" b="1" dirty="0">
                <a:solidFill>
                  <a:schemeClr val="accent6">
                    <a:lumMod val="75000"/>
                  </a:schemeClr>
                </a:solidFill>
              </a:rPr>
              <a:t>&lt;</a:t>
            </a:r>
            <a:endParaRPr lang="he-IL" sz="8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6431" y="450762"/>
            <a:ext cx="10025159" cy="932364"/>
          </a:xfrm>
        </p:spPr>
        <p:txBody>
          <a:bodyPr>
            <a:normAutofit/>
          </a:bodyPr>
          <a:lstStyle/>
          <a:p>
            <a:r>
              <a:rPr lang="ar-JO" dirty="0"/>
              <a:t>تمرن 5: مقارنة وترتيب</a:t>
            </a:r>
            <a:r>
              <a:rPr lang="ar-JO" sz="3100" dirty="0"/>
              <a:t>(نتذكر كلما ذهبنا يمينًا العدد يكبر)</a:t>
            </a:r>
            <a:endParaRPr lang="he-IL" sz="31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337" y="2087517"/>
            <a:ext cx="9839325" cy="4048125"/>
          </a:xfrm>
          <a:prstGeom prst="rect">
            <a:avLst/>
          </a:prstGeom>
        </p:spPr>
      </p:pic>
      <p:pic>
        <p:nvPicPr>
          <p:cNvPr id="5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1" y="612334"/>
            <a:ext cx="2342032" cy="77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36431" y="663126"/>
            <a:ext cx="10025159" cy="720000"/>
          </a:xfrm>
        </p:spPr>
        <p:txBody>
          <a:bodyPr>
            <a:normAutofit/>
          </a:bodyPr>
          <a:lstStyle/>
          <a:p>
            <a:r>
              <a:rPr lang="ar-JO" dirty="0"/>
              <a:t>الحل : مقارنة وترتيب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137" y="2087517"/>
            <a:ext cx="9839325" cy="40481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01" y="5287107"/>
            <a:ext cx="729029" cy="56441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133" y="5287107"/>
            <a:ext cx="581025" cy="73342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010" y="5299067"/>
            <a:ext cx="790575" cy="55245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3386" y="5194292"/>
            <a:ext cx="647700" cy="65722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8541" y="5213342"/>
            <a:ext cx="638175" cy="63817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865" y="5299067"/>
            <a:ext cx="81915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2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سنتعلّم اليوم؟ 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969869"/>
          </a:xfrm>
        </p:spPr>
        <p:txBody>
          <a:bodyPr>
            <a:normAutofit lnSpcReduction="10000"/>
          </a:bodyPr>
          <a:lstStyle/>
          <a:p>
            <a:r>
              <a:rPr lang="ar-JO" dirty="0">
                <a:solidFill>
                  <a:srgbClr val="424242"/>
                </a:solidFill>
              </a:rPr>
              <a:t>فعالية بحيرة طبريا</a:t>
            </a:r>
          </a:p>
          <a:p>
            <a:r>
              <a:rPr lang="ar-JO" dirty="0">
                <a:solidFill>
                  <a:srgbClr val="424242"/>
                </a:solidFill>
              </a:rPr>
              <a:t>مراجعة تعريف الاعداد السالبة والموجبة </a:t>
            </a:r>
          </a:p>
          <a:p>
            <a:r>
              <a:rPr lang="ar-JO" dirty="0">
                <a:solidFill>
                  <a:srgbClr val="424242"/>
                </a:solidFill>
              </a:rPr>
              <a:t>ما هي الاعداد السالبة وأين تتواجد بحياتنا</a:t>
            </a:r>
            <a:r>
              <a:rPr lang="ar-SA" dirty="0">
                <a:solidFill>
                  <a:srgbClr val="424242"/>
                </a:solidFill>
              </a:rPr>
              <a:t>  </a:t>
            </a:r>
            <a:r>
              <a:rPr lang="ar-JO" dirty="0">
                <a:solidFill>
                  <a:srgbClr val="424242"/>
                </a:solidFill>
              </a:rPr>
              <a:t>؟</a:t>
            </a:r>
            <a:r>
              <a:rPr lang="ar-SA" dirty="0">
                <a:solidFill>
                  <a:srgbClr val="424242"/>
                </a:solidFill>
              </a:rPr>
              <a:t> </a:t>
            </a:r>
            <a:r>
              <a:rPr lang="ar-JO" dirty="0">
                <a:solidFill>
                  <a:srgbClr val="424242"/>
                </a:solidFill>
              </a:rPr>
              <a:t>نتذكر محور الاعداد</a:t>
            </a:r>
          </a:p>
          <a:p>
            <a:r>
              <a:rPr lang="ar-JO" dirty="0">
                <a:solidFill>
                  <a:srgbClr val="424242"/>
                </a:solidFill>
              </a:rPr>
              <a:t>تعيين اعداد وكسور موجبة وسالبة على المحور </a:t>
            </a:r>
            <a:r>
              <a:rPr lang="ar-JO" dirty="0" err="1">
                <a:solidFill>
                  <a:srgbClr val="424242"/>
                </a:solidFill>
              </a:rPr>
              <a:t>بابعاد</a:t>
            </a:r>
            <a:r>
              <a:rPr lang="ar-JO" dirty="0">
                <a:solidFill>
                  <a:srgbClr val="424242"/>
                </a:solidFill>
              </a:rPr>
              <a:t> مختلفة</a:t>
            </a:r>
          </a:p>
          <a:p>
            <a:r>
              <a:rPr lang="ar-JO" dirty="0">
                <a:solidFill>
                  <a:srgbClr val="424242"/>
                </a:solidFill>
              </a:rPr>
              <a:t>تعيين كسور عشرية سالبة على المحور</a:t>
            </a:r>
          </a:p>
          <a:p>
            <a:r>
              <a:rPr lang="ar-JO" dirty="0">
                <a:solidFill>
                  <a:srgbClr val="424242"/>
                </a:solidFill>
              </a:rPr>
              <a:t>ترتيب الاعداد السالبة</a:t>
            </a:r>
            <a:endParaRPr lang="ar-JO" dirty="0"/>
          </a:p>
          <a:p>
            <a:r>
              <a:rPr lang="ar-JO" dirty="0"/>
              <a:t>اجمال</a:t>
            </a:r>
          </a:p>
          <a:p>
            <a:r>
              <a:rPr lang="ar-JO" dirty="0"/>
              <a:t>تدرب بيتي</a:t>
            </a:r>
          </a:p>
          <a:p>
            <a:endParaRPr lang="he-IL" dirty="0"/>
          </a:p>
          <a:p>
            <a:pPr marL="0" indent="0">
              <a:buNone/>
            </a:pPr>
            <a:endParaRPr lang="he-IL" dirty="0"/>
          </a:p>
          <a:p>
            <a:endParaRPr lang="he-IL" dirty="0"/>
          </a:p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585" y="5570467"/>
            <a:ext cx="1848622" cy="2100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تمرن6</a:t>
            </a:r>
            <a:r>
              <a:rPr lang="ar-JO" sz="2400" dirty="0"/>
              <a:t>:(إمكانيات الحل على اللوح)</a:t>
            </a:r>
            <a:endParaRPr lang="he-IL" sz="24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825" y="1579339"/>
            <a:ext cx="11182350" cy="5038725"/>
          </a:xfrm>
          <a:prstGeom prst="rect">
            <a:avLst/>
          </a:prstGeom>
        </p:spPr>
      </p:pic>
      <p:pic>
        <p:nvPicPr>
          <p:cNvPr id="6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333" y="537549"/>
            <a:ext cx="2135970" cy="7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454158"/>
            <a:ext cx="8280000" cy="720000"/>
          </a:xfrm>
        </p:spPr>
        <p:txBody>
          <a:bodyPr>
            <a:normAutofit/>
          </a:bodyPr>
          <a:lstStyle/>
          <a:p>
            <a:r>
              <a:rPr lang="ar-JO" dirty="0"/>
              <a:t>ننهي ونجمل ما تعلمنا :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6318" y="4514660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 txBox="1">
            <a:spLocks/>
          </p:cNvSpPr>
          <p:nvPr/>
        </p:nvSpPr>
        <p:spPr>
          <a:xfrm>
            <a:off x="3214940" y="2202290"/>
            <a:ext cx="8280000" cy="400334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ar-JO" sz="3600" u="sng" dirty="0">
                <a:solidFill>
                  <a:srgbClr val="FF0000"/>
                </a:solidFill>
              </a:rPr>
              <a:t>قمنا</a:t>
            </a:r>
            <a:r>
              <a:rPr lang="ar-JO" sz="3600" dirty="0">
                <a:solidFill>
                  <a:schemeClr val="tx1"/>
                </a:solidFill>
              </a:rPr>
              <a:t> بتذكر مفهوم الاعداد السالبة وبفعالية بحيرة طبريا </a:t>
            </a:r>
            <a:r>
              <a:rPr lang="ar-JO" sz="3600" dirty="0">
                <a:solidFill>
                  <a:srgbClr val="FF0000"/>
                </a:solidFill>
              </a:rPr>
              <a:t>قارنا</a:t>
            </a:r>
            <a:r>
              <a:rPr lang="ar-JO" sz="3600" dirty="0">
                <a:solidFill>
                  <a:schemeClr val="tx1"/>
                </a:solidFill>
              </a:rPr>
              <a:t> اعداد سالبة بارتفاع مستوى البحر.</a:t>
            </a:r>
          </a:p>
          <a:p>
            <a:r>
              <a:rPr lang="ar-JO" sz="3600" u="sng" dirty="0">
                <a:solidFill>
                  <a:srgbClr val="FF0000"/>
                </a:solidFill>
              </a:rPr>
              <a:t>عينا</a:t>
            </a:r>
            <a:r>
              <a:rPr lang="ar-JO" sz="3600" dirty="0">
                <a:solidFill>
                  <a:schemeClr val="tx1"/>
                </a:solidFill>
              </a:rPr>
              <a:t> كسور عادية وعشرية سالبة على المحور</a:t>
            </a:r>
          </a:p>
          <a:p>
            <a:r>
              <a:rPr lang="ar-JO" sz="3600" u="sng" dirty="0">
                <a:solidFill>
                  <a:srgbClr val="FF0000"/>
                </a:solidFill>
              </a:rPr>
              <a:t>عينا</a:t>
            </a:r>
            <a:r>
              <a:rPr lang="ar-JO" sz="3600" u="sng" dirty="0">
                <a:solidFill>
                  <a:schemeClr val="tx1"/>
                </a:solidFill>
              </a:rPr>
              <a:t> </a:t>
            </a:r>
            <a:r>
              <a:rPr lang="ar-JO" sz="3600" dirty="0">
                <a:solidFill>
                  <a:schemeClr val="tx1"/>
                </a:solidFill>
              </a:rPr>
              <a:t>كسور في المجال السالب</a:t>
            </a:r>
          </a:p>
          <a:p>
            <a:r>
              <a:rPr lang="ar-JO" sz="3600" u="sng" dirty="0">
                <a:solidFill>
                  <a:srgbClr val="FF0000"/>
                </a:solidFill>
              </a:rPr>
              <a:t>رتبنا</a:t>
            </a:r>
            <a:r>
              <a:rPr lang="ar-JO" sz="3600" u="sng" dirty="0">
                <a:solidFill>
                  <a:schemeClr val="tx1"/>
                </a:solidFill>
              </a:rPr>
              <a:t> </a:t>
            </a:r>
            <a:r>
              <a:rPr lang="ar-JO" sz="3600" dirty="0">
                <a:solidFill>
                  <a:schemeClr val="tx1"/>
                </a:solidFill>
              </a:rPr>
              <a:t>كسور عادية وعشرية في المجال السالب</a:t>
            </a:r>
          </a:p>
          <a:p>
            <a:r>
              <a:rPr lang="ar-JO" sz="3600" u="sng" dirty="0">
                <a:solidFill>
                  <a:srgbClr val="FF0000"/>
                </a:solidFill>
              </a:rPr>
              <a:t>تدربنا</a:t>
            </a:r>
            <a:r>
              <a:rPr lang="ar-JO" sz="3600" dirty="0">
                <a:solidFill>
                  <a:schemeClr val="tx1"/>
                </a:solidFill>
              </a:rPr>
              <a:t> على كتابة إمكانيات </a:t>
            </a:r>
            <a:r>
              <a:rPr lang="ar-JO" sz="3600" dirty="0" err="1">
                <a:solidFill>
                  <a:schemeClr val="tx1"/>
                </a:solidFill>
              </a:rPr>
              <a:t>لاعداد</a:t>
            </a:r>
            <a:r>
              <a:rPr lang="ar-JO" sz="3600" dirty="0">
                <a:solidFill>
                  <a:schemeClr val="tx1"/>
                </a:solidFill>
              </a:rPr>
              <a:t> سالبة وموجبة اصغر واكبر من كسر معطى</a:t>
            </a:r>
          </a:p>
          <a:p>
            <a:r>
              <a:rPr lang="ar-JO" sz="3600" u="sng" dirty="0">
                <a:solidFill>
                  <a:srgbClr val="FF0000"/>
                </a:solidFill>
              </a:rPr>
              <a:t>تذكرنا</a:t>
            </a:r>
            <a:r>
              <a:rPr lang="ar-JO" sz="3600" dirty="0">
                <a:solidFill>
                  <a:schemeClr val="tx1"/>
                </a:solidFill>
              </a:rPr>
              <a:t> دائما في محور الاعداد السالبة والموجبة كلما اتجهنا يمينًا الاعداد تكبر.</a:t>
            </a:r>
            <a:endParaRPr lang="x-none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6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/>
          <p:cNvSpPr>
            <a:spLocks noGrp="1"/>
          </p:cNvSpPr>
          <p:nvPr>
            <p:ph type="title"/>
          </p:nvPr>
        </p:nvSpPr>
        <p:spPr>
          <a:xfrm>
            <a:off x="3233940" y="303126"/>
            <a:ext cx="8280000" cy="720000"/>
          </a:xfrm>
        </p:spPr>
        <p:txBody>
          <a:bodyPr/>
          <a:lstStyle/>
          <a:p>
            <a:r>
              <a:rPr lang="ar-SA" dirty="0"/>
              <a:t>نواصل التدرّب</a:t>
            </a:r>
            <a:r>
              <a:rPr lang="ar-JO"/>
              <a:t> البيتي</a:t>
            </a:r>
            <a:endParaRPr lang="he-IL" dirty="0"/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DE8652E-46D5-2E40-9E4C-9ABF8CF49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3308" y="5021329"/>
            <a:ext cx="1668299" cy="1739900"/>
          </a:xfrm>
          <a:prstGeom prst="rect">
            <a:avLst/>
          </a:prstGeom>
        </p:spPr>
      </p:pic>
      <p:pic>
        <p:nvPicPr>
          <p:cNvPr id="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2135970" cy="761829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62179"/>
            <a:ext cx="12192000" cy="4229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506680" y="1662179"/>
            <a:ext cx="333348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3200" b="1" dirty="0"/>
              <a:t>وحاولوا تعيينهم بالتقريب على محور الاعداد</a:t>
            </a:r>
            <a:endParaRPr lang="he-IL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11158" y="5894887"/>
            <a:ext cx="59277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JO" sz="3200" b="1" dirty="0"/>
              <a:t>تدربًا موفقًا ومثمرًا اتمناه لكم 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29351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5574" y="6127369"/>
            <a:ext cx="3591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shutterstock.com </a:t>
            </a:r>
            <a:r>
              <a:rPr lang="ar-SA" dirty="0">
                <a:solidFill>
                  <a:schemeClr val="bg1"/>
                </a:solidFill>
              </a:rPr>
              <a:t> الرسوم التوضيحيّة: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791BE448-248B-48EF-8728-AC972D480DAC}"/>
              </a:ext>
            </a:extLst>
          </p:cNvPr>
          <p:cNvSpPr/>
          <p:nvPr/>
        </p:nvSpPr>
        <p:spPr>
          <a:xfrm>
            <a:off x="2358189" y="2748727"/>
            <a:ext cx="7419474" cy="1570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E06D3-744A-4A8A-B133-1DE08C15C410}"/>
              </a:ext>
            </a:extLst>
          </p:cNvPr>
          <p:cNvSpPr txBox="1"/>
          <p:nvPr/>
        </p:nvSpPr>
        <p:spPr>
          <a:xfrm>
            <a:off x="1762401" y="2478892"/>
            <a:ext cx="7915726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600" dirty="0">
                <a:solidFill>
                  <a:schemeClr val="bg1"/>
                </a:solidFill>
              </a:rPr>
              <a:t>شكرًا لكم على مشاهدة البثّ</a:t>
            </a:r>
            <a:endParaRPr lang="he-IL" sz="6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0CE4F9-D72B-4CA4-810A-564F1740636F}"/>
              </a:ext>
            </a:extLst>
          </p:cNvPr>
          <p:cNvSpPr txBox="1"/>
          <p:nvPr/>
        </p:nvSpPr>
        <p:spPr>
          <a:xfrm>
            <a:off x="2141171" y="3592165"/>
            <a:ext cx="68694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dirty="0">
                <a:solidFill>
                  <a:schemeClr val="bg1"/>
                </a:solidFill>
              </a:rPr>
              <a:t>إنتاج مطاح، لصالح وزارة التربية والتعليم</a:t>
            </a:r>
            <a:r>
              <a:rPr lang="ar-SA" dirty="0"/>
              <a:t> </a:t>
            </a:r>
            <a:endParaRPr lang="he-IL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34307E-0275-6B47-A11B-F281A199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3453" y="6236983"/>
            <a:ext cx="1303258" cy="12797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28D9B-BA5F-F04F-8240-A12D8370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3611">
            <a:off x="8976419" y="4575977"/>
            <a:ext cx="1280055" cy="1700579"/>
          </a:xfrm>
          <a:prstGeom prst="rect">
            <a:avLst/>
          </a:prstGeom>
        </p:spPr>
      </p:pic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12" y="1559756"/>
            <a:ext cx="1614301" cy="25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25101" y="2442398"/>
            <a:ext cx="2584555" cy="108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43" y="1645884"/>
            <a:ext cx="1400578" cy="23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85422" y="131863"/>
            <a:ext cx="10515600" cy="1325563"/>
          </a:xfrm>
        </p:spPr>
        <p:txBody>
          <a:bodyPr/>
          <a:lstStyle/>
          <a:p>
            <a:r>
              <a:rPr lang="ar-JO" dirty="0"/>
              <a:t>نبدأ بمراجعة:</a:t>
            </a:r>
            <a:endParaRPr lang="he-IL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14" y="1258623"/>
            <a:ext cx="11694017" cy="5502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031" y="2846231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20-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299" y="2780211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60-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086" y="2846231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30-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8843" y="2839792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40-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90716" y="2780211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20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84606" y="2846231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40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81222" y="5868246"/>
            <a:ext cx="13009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x-none"/>
            </a:defPPr>
            <a:lvl1pPr>
              <a:defRPr sz="4000" b="1">
                <a:solidFill>
                  <a:srgbClr val="FF0000"/>
                </a:solidFill>
              </a:defRPr>
            </a:lvl1pPr>
          </a:lstStyle>
          <a:p>
            <a:r>
              <a:rPr lang="ar-JO" dirty="0"/>
              <a:t>يسار</a:t>
            </a:r>
            <a:endParaRPr lang="he-IL" dirty="0"/>
          </a:p>
        </p:txBody>
      </p:sp>
      <p:sp>
        <p:nvSpPr>
          <p:cNvPr id="12" name="TextBox 11"/>
          <p:cNvSpPr txBox="1"/>
          <p:nvPr/>
        </p:nvSpPr>
        <p:spPr>
          <a:xfrm>
            <a:off x="5381222" y="4618410"/>
            <a:ext cx="11250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b="1" dirty="0">
                <a:solidFill>
                  <a:srgbClr val="FF0000"/>
                </a:solidFill>
              </a:rPr>
              <a:t>يمين</a:t>
            </a:r>
            <a:endParaRPr lang="he-IL" sz="4000" b="1" dirty="0">
              <a:solidFill>
                <a:srgbClr val="FF0000"/>
              </a:solidFill>
            </a:endParaRPr>
          </a:p>
        </p:txBody>
      </p:sp>
      <p:sp>
        <p:nvSpPr>
          <p:cNvPr id="13" name="חץ מעוקל למטה 12"/>
          <p:cNvSpPr/>
          <p:nvPr/>
        </p:nvSpPr>
        <p:spPr>
          <a:xfrm>
            <a:off x="7173532" y="1944710"/>
            <a:ext cx="1171978" cy="48939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4" name="חץ מעוקל למטה 13"/>
          <p:cNvSpPr/>
          <p:nvPr/>
        </p:nvSpPr>
        <p:spPr>
          <a:xfrm flipH="1">
            <a:off x="5950039" y="1944710"/>
            <a:ext cx="1223493" cy="48939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8981" y="2044343"/>
            <a:ext cx="7212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10-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8080" y="2056673"/>
            <a:ext cx="93479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10+</a:t>
            </a:r>
            <a:endParaRPr lang="he-I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هيا نفكر معًا: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4" y="2082017"/>
            <a:ext cx="11487726" cy="2683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031" y="3000779"/>
            <a:ext cx="102601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209-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0439" y="3423633"/>
            <a:ext cx="72121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6000" b="1" dirty="0">
                <a:solidFill>
                  <a:srgbClr val="00B050"/>
                </a:solidFill>
              </a:rPr>
              <a:t>0</a:t>
            </a:r>
            <a:endParaRPr lang="he-IL" sz="60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8189" y="2992192"/>
            <a:ext cx="10056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998-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1093" y="2992192"/>
            <a:ext cx="9251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505-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7634" y="2124947"/>
            <a:ext cx="98523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396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74135" y="2159358"/>
            <a:ext cx="11698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177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5678" y="2159358"/>
            <a:ext cx="122537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201</a:t>
            </a:r>
            <a:endParaRPr lang="he-I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4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ما الذي نعرفه من قبلُ؟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 algn="r">
              <a:buFont typeface="Wingdings" panose="05000000000000000000" pitchFamily="2" charset="2"/>
              <a:buChar char="v"/>
            </a:pPr>
            <a:r>
              <a:rPr lang="ar-JO" dirty="0"/>
              <a:t>محور الاعداد والتعيين عليه </a:t>
            </a:r>
          </a:p>
          <a:p>
            <a:pPr marL="571500" indent="-571500" algn="r">
              <a:buFont typeface="Wingdings" panose="05000000000000000000" pitchFamily="2" charset="2"/>
              <a:buChar char="v"/>
            </a:pPr>
            <a:r>
              <a:rPr lang="ar-JO" dirty="0"/>
              <a:t>متواليات</a:t>
            </a:r>
          </a:p>
          <a:p>
            <a:pPr marL="571500" indent="-571500" algn="r">
              <a:buFont typeface="Wingdings" panose="05000000000000000000" pitchFamily="2" charset="2"/>
              <a:buChar char="v"/>
            </a:pPr>
            <a:r>
              <a:rPr lang="ar-JO" dirty="0"/>
              <a:t>الأعداد السالبة والموجبة حتى منزلتين وتعيينها</a:t>
            </a:r>
          </a:p>
          <a:p>
            <a:pPr marL="571500" indent="-571500" algn="r">
              <a:buFont typeface="Wingdings" panose="05000000000000000000" pitchFamily="2" charset="2"/>
              <a:buChar char="v"/>
            </a:pPr>
            <a:r>
              <a:rPr lang="ar-JO" dirty="0" err="1"/>
              <a:t>مِلىء</a:t>
            </a:r>
            <a:r>
              <a:rPr lang="ar-JO" dirty="0"/>
              <a:t> الفراغ بقفزات متساوية على المحور</a:t>
            </a:r>
          </a:p>
          <a:p>
            <a:pPr marL="571500" indent="-571500" algn="r">
              <a:buFont typeface="Wingdings" panose="05000000000000000000" pitchFamily="2" charset="2"/>
              <a:buChar char="v"/>
            </a:pPr>
            <a:r>
              <a:rPr lang="ar-JO" dirty="0"/>
              <a:t>التصاعدية والتنازلية في الاعداد</a:t>
            </a:r>
            <a:endParaRPr lang="he-IL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9C78DC-00E4-CC4A-B3DA-C9C5903C4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66318" y="4514660"/>
            <a:ext cx="1848622" cy="1946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117"/>
            <a:ext cx="12108958" cy="511492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880" y="5223042"/>
            <a:ext cx="8677275" cy="1247775"/>
          </a:xfrm>
          <a:prstGeom prst="rect">
            <a:avLst/>
          </a:prstGeom>
        </p:spPr>
      </p:pic>
      <p:cxnSp>
        <p:nvCxnSpPr>
          <p:cNvPr id="7" name="מחבר ישר 6"/>
          <p:cNvCxnSpPr/>
          <p:nvPr/>
        </p:nvCxnSpPr>
        <p:spPr>
          <a:xfrm>
            <a:off x="914400" y="3451538"/>
            <a:ext cx="7727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אליפסה 8"/>
          <p:cNvSpPr/>
          <p:nvPr/>
        </p:nvSpPr>
        <p:spPr>
          <a:xfrm>
            <a:off x="1004551" y="2987899"/>
            <a:ext cx="167426" cy="11590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0" y="2492843"/>
            <a:ext cx="15197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FF0000"/>
                </a:solidFill>
              </a:rPr>
              <a:t>212.37-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87181" y="4584879"/>
            <a:ext cx="18803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b="1" dirty="0">
                <a:solidFill>
                  <a:srgbClr val="FF0000"/>
                </a:solidFill>
              </a:rPr>
              <a:t>اعلى </a:t>
            </a:r>
            <a:endParaRPr lang="he-IL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1069" y="5737173"/>
            <a:ext cx="24706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4000" b="1" dirty="0">
                <a:solidFill>
                  <a:srgbClr val="00B050"/>
                </a:solidFill>
              </a:rPr>
              <a:t>ادنى (اسفل) </a:t>
            </a:r>
            <a:endParaRPr lang="he-IL" sz="4000" b="1" dirty="0">
              <a:solidFill>
                <a:srgbClr val="00B050"/>
              </a:solidFill>
            </a:endParaRPr>
          </a:p>
        </p:txBody>
      </p:sp>
      <p:sp>
        <p:nvSpPr>
          <p:cNvPr id="14" name="אליפסה 13"/>
          <p:cNvSpPr/>
          <p:nvPr/>
        </p:nvSpPr>
        <p:spPr>
          <a:xfrm>
            <a:off x="1028161" y="3642574"/>
            <a:ext cx="167426" cy="1159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714172" y="3771660"/>
            <a:ext cx="15197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JO" sz="2800" b="1" dirty="0">
                <a:solidFill>
                  <a:srgbClr val="00B050"/>
                </a:solidFill>
              </a:rPr>
              <a:t>213.84-</a:t>
            </a:r>
            <a:endParaRPr lang="he-IL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0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15950" y="122822"/>
            <a:ext cx="8280000" cy="720000"/>
          </a:xfrm>
        </p:spPr>
        <p:txBody>
          <a:bodyPr>
            <a:normAutofit fontScale="90000"/>
          </a:bodyPr>
          <a:lstStyle/>
          <a:p>
            <a:r>
              <a:rPr lang="ar-JO" dirty="0"/>
              <a:t>هيا نعين كسور واعداد موجبة وسالبة على المحور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822"/>
            <a:ext cx="10115550" cy="432435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245" y="5493194"/>
            <a:ext cx="7305675" cy="136480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007" y="3537061"/>
            <a:ext cx="1038225" cy="94297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122" y="3413236"/>
            <a:ext cx="1085850" cy="106680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373" y="3299211"/>
            <a:ext cx="990600" cy="10287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564" y="3464752"/>
            <a:ext cx="1000125" cy="990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9195" y="3531427"/>
            <a:ext cx="1019175" cy="9239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5830" y="3546585"/>
            <a:ext cx="1038225" cy="923925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5969" y="4637616"/>
            <a:ext cx="1057275" cy="90487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2935" y="6025248"/>
            <a:ext cx="863534" cy="73906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563" y="5961553"/>
            <a:ext cx="901122" cy="81227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5830" y="4493070"/>
            <a:ext cx="1038225" cy="10001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4457" y="5976587"/>
            <a:ext cx="897701" cy="784385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21285" y="5950829"/>
            <a:ext cx="866026" cy="83424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10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JO" dirty="0"/>
              <a:t>تمرن 1: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827" y="1509645"/>
            <a:ext cx="97726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58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41A918-AE01-4908-8C74-37F9AEEBE74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de65336-3470-4daf-946b-7619550e553e"/>
    <ds:schemaRef ds:uri="6ad565e7-c57f-415f-adfa-5c7854c55faf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50630D-C162-45BE-9359-8A7E2B414DF1}">
  <ds:schemaRefs>
    <ds:schemaRef ds:uri="http://www.w3.org/XML/1998/namespace"/>
    <ds:schemaRef ds:uri="http://schemas.microsoft.com/office/2006/metadata/properties"/>
    <ds:schemaRef ds:uri="7de65336-3470-4daf-946b-7619550e553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ad565e7-c57f-415f-adfa-5c7854c55faf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27BCF7D-1411-4C38-96DE-F6E4017D5C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837</Words>
  <Application>Microsoft Office PowerPoint</Application>
  <PresentationFormat>מסך רחב</PresentationFormat>
  <Paragraphs>126</Paragraphs>
  <Slides>23</Slides>
  <Notes>7</Notes>
  <HiddenSlides>0</HiddenSlides>
  <MMClips>6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30" baseType="lpstr">
      <vt:lpstr>Alef</vt:lpstr>
      <vt:lpstr>Arial</vt:lpstr>
      <vt:lpstr>Calibri</vt:lpstr>
      <vt:lpstr>Open Sans Hebrew</vt:lpstr>
      <vt:lpstr>Wingdings</vt:lpstr>
      <vt:lpstr>Office Theme</vt:lpstr>
      <vt:lpstr>משוואה</vt:lpstr>
      <vt:lpstr>מצגת של PowerPoint‏</vt:lpstr>
      <vt:lpstr>ماذا سنتعلّم اليوم؟ </vt:lpstr>
      <vt:lpstr>ماذا يجب أن نحضّر للحصّة؟ </vt:lpstr>
      <vt:lpstr>نبدأ بمراجعة:</vt:lpstr>
      <vt:lpstr>هيا نفكر معًا:</vt:lpstr>
      <vt:lpstr>ما الذي نعرفه من قبلُ؟</vt:lpstr>
      <vt:lpstr>מצגת של PowerPoint‏</vt:lpstr>
      <vt:lpstr>هيا نعين كسور واعداد موجبة وسالبة على المحور</vt:lpstr>
      <vt:lpstr>تمرن 1:</vt:lpstr>
      <vt:lpstr>الحل:</vt:lpstr>
      <vt:lpstr>تمرن2:</vt:lpstr>
      <vt:lpstr>الحل:</vt:lpstr>
      <vt:lpstr>تمرن 3:هيا نكمل نفس القطعة الصفراء:</vt:lpstr>
      <vt:lpstr>حلول ممكنة:</vt:lpstr>
      <vt:lpstr>هيا نتذكر ونعين:</vt:lpstr>
      <vt:lpstr>تمرن 4: استعملوا المستقيم الذي حللناه قبل قليل للمقارنة:</vt:lpstr>
      <vt:lpstr>الحل:</vt:lpstr>
      <vt:lpstr>تمرن 5: مقارنة وترتيب(نتذكر كلما ذهبنا يمينًا العدد يكبر)</vt:lpstr>
      <vt:lpstr>الحل : مقارنة وترتيب</vt:lpstr>
      <vt:lpstr>تمرن6:(إمكانيات الحل على اللوح)</vt:lpstr>
      <vt:lpstr>ننهي ونجمل ما تعلمنا :</vt:lpstr>
      <vt:lpstr>نواصل التدرّب البيتي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bahaa.misrad@gmail.com</cp:lastModifiedBy>
  <cp:revision>115</cp:revision>
  <dcterms:created xsi:type="dcterms:W3CDTF">2020-03-11T07:11:19Z</dcterms:created>
  <dcterms:modified xsi:type="dcterms:W3CDTF">2021-11-28T09:50:23Z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