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8" r:id="rId5"/>
  </p:sldMasterIdLst>
  <p:notesMasterIdLst>
    <p:notesMasterId r:id="rId35"/>
  </p:notesMasterIdLst>
  <p:handoutMasterIdLst>
    <p:handoutMasterId r:id="rId36"/>
  </p:handoutMasterIdLst>
  <p:sldIdLst>
    <p:sldId id="282" r:id="rId6"/>
    <p:sldId id="268" r:id="rId7"/>
    <p:sldId id="269" r:id="rId8"/>
    <p:sldId id="280" r:id="rId9"/>
    <p:sldId id="270" r:id="rId10"/>
    <p:sldId id="338" r:id="rId11"/>
    <p:sldId id="314" r:id="rId12"/>
    <p:sldId id="326" r:id="rId13"/>
    <p:sldId id="329" r:id="rId14"/>
    <p:sldId id="327" r:id="rId15"/>
    <p:sldId id="328" r:id="rId16"/>
    <p:sldId id="288" r:id="rId17"/>
    <p:sldId id="312" r:id="rId18"/>
    <p:sldId id="330" r:id="rId19"/>
    <p:sldId id="313" r:id="rId20"/>
    <p:sldId id="315" r:id="rId21"/>
    <p:sldId id="339" r:id="rId22"/>
    <p:sldId id="332" r:id="rId23"/>
    <p:sldId id="331" r:id="rId24"/>
    <p:sldId id="340" r:id="rId25"/>
    <p:sldId id="333" r:id="rId26"/>
    <p:sldId id="334" r:id="rId27"/>
    <p:sldId id="341" r:id="rId28"/>
    <p:sldId id="335" r:id="rId29"/>
    <p:sldId id="302" r:id="rId30"/>
    <p:sldId id="342" r:id="rId31"/>
    <p:sldId id="337" r:id="rId32"/>
    <p:sldId id="316" r:id="rId33"/>
    <p:sldId id="301" r:id="rId3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85E3"/>
    <a:srgbClr val="EBEBEB"/>
    <a:srgbClr val="FFFFFF"/>
    <a:srgbClr val="F2F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/>
    <p:restoredTop sz="94444" autoAdjust="0"/>
  </p:normalViewPr>
  <p:slideViewPr>
    <p:cSldViewPr snapToGrid="0" snapToObjects="1" showGuides="1">
      <p:cViewPr varScale="1">
        <p:scale>
          <a:sx n="58" d="100"/>
          <a:sy n="58" d="100"/>
        </p:scale>
        <p:origin x="1116" y="40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99" d="100"/>
          <a:sy n="99" d="100"/>
        </p:scale>
        <p:origin x="4272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2A7819-B167-4548-9FD2-292AAF246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644CAD-9147-D044-B813-C03FB204C73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957239-929A-A240-95FC-13CD617036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7B727-C353-3641-869E-BBC8EBCE322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11222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B0428-3D81-B14A-B943-4C2208D448E3}" type="datetimeFigureOut">
              <a:rPr lang="x-none" smtClean="0"/>
              <a:t>כ"ז/כסלו/תשפ"ב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965BA-DA3B-EB42-8F73-FDBE27A0A657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5692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GfdE0es80w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QX013_tz4rM" TargetMode="Externa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اكتبوا</a:t>
            </a:r>
            <a:r>
              <a:rPr lang="ar-SA" baseline="0" dirty="0"/>
              <a:t> النصّ الملائم وكذلك المعدّات المطلوبة. </a:t>
            </a:r>
            <a:endParaRPr lang="he-IL" dirty="0"/>
          </a:p>
          <a:p>
            <a:pPr algn="r" rtl="1"/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360734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436517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387771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97044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156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712241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61998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57576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384964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785752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12301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baseline="0" dirty="0"/>
              <a:t>مدّة الشريحة: دقيقتان</a:t>
            </a:r>
            <a:endParaRPr lang="ar-SA" sz="1200" b="1" dirty="0"/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>
              <a:buNone/>
            </a:pPr>
            <a:r>
              <a:rPr lang="ar-SA" sz="1200" dirty="0">
                <a:solidFill>
                  <a:schemeClr val="tx1"/>
                </a:solidFill>
              </a:rPr>
              <a:t>عرّفوا بأنفسكم وأعرضوا سير الدرس:</a:t>
            </a:r>
          </a:p>
          <a:p>
            <a:pPr marL="158750" indent="0" algn="r" rtl="1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أنتم مدعوّون للتوجّه</a:t>
            </a:r>
            <a:r>
              <a:rPr lang="ar-SA" sz="1200" baseline="0" dirty="0">
                <a:solidFill>
                  <a:schemeClr val="tx1"/>
                </a:solidFill>
              </a:rPr>
              <a:t> إلى التلاميذ بصورة شخصيّة: </a:t>
            </a:r>
            <a:br>
              <a:rPr lang="ar-SA" sz="1200" dirty="0"/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مرحبًا، اسمي ـــــــــــــــ. أنا أعلّم ـــــــــ من ــــــــــــــ. كيف حالكم؟ يسرّني انضمامكم إليّ... </a:t>
            </a: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158750" indent="0" algn="r" rtl="1" fontAlgn="base">
              <a:buNone/>
            </a:pPr>
            <a:endParaRPr lang="ar-SA" sz="1200" dirty="0">
              <a:solidFill>
                <a:schemeClr val="tx1"/>
              </a:solidFill>
            </a:endParaRPr>
          </a:p>
          <a:p>
            <a:pPr marL="158750" indent="0" algn="r" rtl="1" fontAlgn="base">
              <a:buNone/>
            </a:pPr>
            <a:r>
              <a:rPr lang="ar-SA" sz="1200" dirty="0">
                <a:solidFill>
                  <a:schemeClr val="tx1"/>
                </a:solidFill>
              </a:rPr>
              <a:t>موضوع الدرس</a:t>
            </a:r>
            <a:r>
              <a:rPr lang="ar-SA" sz="1200" baseline="0" dirty="0">
                <a:solidFill>
                  <a:schemeClr val="tx1"/>
                </a:solidFill>
              </a:rPr>
              <a:t> وهدفه: </a:t>
            </a:r>
            <a:br>
              <a:rPr lang="ar-SA" sz="1200" dirty="0">
                <a:solidFill>
                  <a:schemeClr val="tx1"/>
                </a:solidFill>
              </a:rPr>
            </a:br>
            <a:endParaRPr lang="ar-SA" sz="1200" dirty="0">
              <a:solidFill>
                <a:schemeClr val="accent1">
                  <a:lumMod val="75000"/>
                </a:schemeClr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dirty="0">
                <a:solidFill>
                  <a:schemeClr val="accent1">
                    <a:lumMod val="75000"/>
                  </a:schemeClr>
                </a:solidFill>
              </a:rPr>
              <a:t>مثال</a:t>
            </a:r>
            <a:r>
              <a:rPr lang="ar-SA" sz="1200" baseline="0" dirty="0">
                <a:solidFill>
                  <a:schemeClr val="accent1">
                    <a:lumMod val="75000"/>
                  </a:schemeClr>
                </a:solidFill>
              </a:rPr>
              <a:t> على نصّ شفويّ: سنتعلّم في هذا الدرس عن ــــــــــــــــــــ. انضمّوا إليّ وستستمتعون. هل أنتم مستعدّون؟ فلنبدأ" </a:t>
            </a:r>
            <a:endParaRPr lang="ar-SA" sz="1200" b="1" dirty="0"/>
          </a:p>
          <a:p>
            <a:pPr marL="133350" lvl="0" algn="r" rtl="1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نبدأ بـ ….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افتتاحيّة الدرس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ننتقل</a:t>
            </a:r>
            <a:r>
              <a:rPr lang="ar-SA" sz="1200" b="1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إلى الاكتشاف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التعلّم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إكساب -  اكنبوا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هنا سؤالًا مثيرًا للفضول، يجيب عن هدف الدرس)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نتدرّب على …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</a:t>
            </a:r>
            <a:r>
              <a:rPr lang="ar-SA" sz="1200" baseline="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التدرّب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/ التجريب)</a:t>
            </a: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 </a:t>
            </a:r>
          </a:p>
          <a:p>
            <a:pPr marL="133350" lvl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ar-SA" sz="12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نُجمل  </a:t>
            </a:r>
            <a:r>
              <a:rPr lang="ar-SA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(مرحلة إجمال الدرس)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sz="1200" b="1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143340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31078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750398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89883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09523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084283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68823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3308213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="1" dirty="0"/>
              <a:t>ال</a:t>
            </a:r>
            <a:r>
              <a:rPr lang="ar-SA" b="1" baseline="0" dirty="0"/>
              <a:t>شرائح 11-15 تضمّ: إكساب المعرفة، التدرّب والحلّ، وتدرّب وحلّ آخر. مدّة هذه الشرائح معًا </a:t>
            </a:r>
            <a:r>
              <a:rPr lang="ar-SA" b="1" dirty="0"/>
              <a:t>20 دقيقة</a:t>
            </a:r>
          </a:p>
          <a:p>
            <a:pPr marL="0" marR="0" lvl="0" indent="0" algn="r" defTabSz="914400" rtl="1" eaLnBrk="1" fontAlgn="auto" latinLnBrk="0" hangingPunct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ar-SA" b="1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إكساب: </a:t>
            </a:r>
            <a:r>
              <a:rPr lang="ar-SA" dirty="0"/>
              <a:t>التطرّق إلى هدف تعليميّ مركزيّ ومركّز. باستخدام مجموعة منوّعة من تمثيلات المضمون، مثل: الصور ومقاطع الفيديو - </a:t>
            </a:r>
            <a:r>
              <a:rPr lang="ar-SA" b="1" dirty="0"/>
              <a:t>بالإمكان إرفاق مقاطع فيديو من إصدار</a:t>
            </a:r>
            <a:r>
              <a:rPr lang="ar-SA" b="1" baseline="0" dirty="0"/>
              <a:t> مطاح فقط</a:t>
            </a:r>
            <a:r>
              <a:rPr lang="ar-SA" baseline="0" dirty="0"/>
              <a:t>، صور شاشة، تقارير، مضامين من الكتب التعليميّة، </a:t>
            </a:r>
            <a:r>
              <a:rPr lang="ar-SA" dirty="0"/>
              <a:t>ونصّ محدود وفقًا </a:t>
            </a:r>
            <a:r>
              <a:rPr lang="ar-SA" b="1" dirty="0"/>
              <a:t>لحقوق</a:t>
            </a:r>
            <a:r>
              <a:rPr lang="ar-SA" b="1" baseline="0" dirty="0"/>
              <a:t> </a:t>
            </a:r>
            <a:r>
              <a:rPr lang="ar-SA" b="1" dirty="0"/>
              <a:t>النشر والملكيّة</a:t>
            </a:r>
            <a:r>
              <a:rPr lang="ar-SA" b="1" baseline="0" dirty="0"/>
              <a:t> الفكريّة</a:t>
            </a:r>
            <a:r>
              <a:rPr lang="ar-SA" dirty="0"/>
              <a:t>. يمكنك دمج مثال على تمرين أو سؤال تقومون بحله.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التدرّب:</a:t>
            </a:r>
            <a:r>
              <a:rPr lang="ar-SA" dirty="0"/>
              <a:t> لا يزيد عن 3 دقائق. يمكنك إجراء 2-1 جولات من التدرّب أمام الكمبيوتر (سؤال على اللوح وكتابة</a:t>
            </a:r>
            <a:r>
              <a:rPr lang="ar-SA" baseline="0" dirty="0"/>
              <a:t> في ورقة</a:t>
            </a:r>
            <a:r>
              <a:rPr lang="ar-SA" dirty="0"/>
              <a:t>، أشغال باستخدام الألوان/ العجين/ المعجونة) أو في أرجاء البيت (الأشياء المتوفّرة لديكم</a:t>
            </a:r>
            <a:r>
              <a:rPr lang="ar-SA" baseline="0" dirty="0"/>
              <a:t> أو </a:t>
            </a:r>
            <a:r>
              <a:rPr lang="ar-SA" dirty="0"/>
              <a:t>مزيج من التفاعل بين أفراد العائلة).</a:t>
            </a:r>
          </a:p>
          <a:p>
            <a:pPr marL="171450" lvl="0" indent="-17145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ar-SA" b="1" dirty="0"/>
              <a:t>حلّ التدرّب</a:t>
            </a:r>
            <a:r>
              <a:rPr lang="ar-SA" dirty="0"/>
              <a:t>: بعد أن تدرّب التلاميذ بشكل مستقل، يجب عرض الحلّ ومناقشته. يمكن إظهار الأخطاء الشائعة وشرح كيفيّة حلها.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نصيحة للصفوف الدنيا: اطرحوا أسئلة تشارك التلاميذ،</a:t>
            </a:r>
            <a:r>
              <a:rPr lang="ar-SA" baseline="0" dirty="0"/>
              <a:t> </a:t>
            </a:r>
            <a:r>
              <a:rPr lang="ar-SA" dirty="0"/>
              <a:t>على نمط مسرحيّات الأطفال/ قناة الأطفال، مثل: "أين التذكرة الثانية ...؟ لا أذكر ... هل تعرفون أين هي؟"</a:t>
            </a:r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dirty="0"/>
              <a:t>أمثلة:</a:t>
            </a:r>
            <a:br>
              <a:rPr lang="ar-SA" dirty="0"/>
            </a:b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https://www.youtube.com/watch?v=sGfdE0es80w</a:t>
            </a:r>
            <a:r>
              <a:rPr lang="en-US" dirty="0"/>
              <a:t>   </a:t>
            </a:r>
            <a:r>
              <a:rPr lang="ar-SA" dirty="0"/>
              <a:t>برنامج</a:t>
            </a:r>
            <a:r>
              <a:rPr lang="ar-SA" baseline="0" dirty="0"/>
              <a:t> طهو للأطفال. يتحدّثون مع الأطفال طوال الدرس ويطرحون عليهم أسئلة.</a:t>
            </a:r>
            <a:endParaRPr lang="ar-SA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art attack :  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https://www.youtube.com/watch?v=QX013_tz4rM</a:t>
            </a: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624283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41762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26915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dirty="0"/>
              <a:t>حذف</a:t>
            </a:r>
            <a:r>
              <a:rPr lang="ar-SA" baseline="0" dirty="0"/>
              <a:t> هذه الشريحة إذا لم تكن ضروريّة:</a:t>
            </a:r>
            <a:endParaRPr lang="he-IL" baseline="0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he-IL" sz="1200" b="1" dirty="0"/>
          </a:p>
          <a:p>
            <a:pPr marL="15875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ar-SA" sz="1200" b="1" dirty="0"/>
              <a:t>مدّة الشريحة: دقيقة</a:t>
            </a:r>
            <a:endParaRPr lang="he-IL" sz="1200" b="1" dirty="0"/>
          </a:p>
          <a:p>
            <a:pPr marL="158750" indent="0" algn="r" rtl="1">
              <a:buNone/>
            </a:pPr>
            <a:endParaRPr lang="he-IL" sz="1200" dirty="0"/>
          </a:p>
          <a:p>
            <a:pPr marL="158750" indent="0" algn="r" rtl="1">
              <a:buNone/>
            </a:pPr>
            <a:r>
              <a:rPr lang="ar-SA" sz="1200" dirty="0"/>
              <a:t>تأكّدوا</a:t>
            </a:r>
            <a:r>
              <a:rPr lang="ar-SA" sz="1200" baseline="0" dirty="0"/>
              <a:t> في هذه الشريحة أنّ الجميع تزوّدوا بالأدوات المساعدة المطلوبة (ننصح بأن تكون هذه الأدوات المساعدة موجودة معكم لتعرضوها كمثال)</a:t>
            </a:r>
            <a:r>
              <a:rPr lang="ar-SA" sz="1200" dirty="0"/>
              <a:t> </a:t>
            </a:r>
            <a:endParaRPr lang="he-IL" sz="1200" dirty="0"/>
          </a:p>
          <a:p>
            <a:pPr marL="158750" indent="0" algn="r" rtl="1">
              <a:buNone/>
            </a:pPr>
            <a:r>
              <a:rPr lang="ar-SA" sz="1200" dirty="0">
                <a:solidFill>
                  <a:srgbClr val="FF0000"/>
                </a:solidFill>
              </a:rPr>
              <a:t>احذفوا ما هو زائد أو أضيفوا حسب الحاجة (احرصوا على حقوق النشر والملكيّة الفكريّة). </a:t>
            </a: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endParaRPr lang="he-IL" sz="1200" dirty="0">
              <a:solidFill>
                <a:srgbClr val="FF0000"/>
              </a:solidFill>
            </a:endParaRPr>
          </a:p>
          <a:p>
            <a:pPr marL="158750" indent="0" algn="r" rtl="1">
              <a:buNone/>
            </a:pPr>
            <a:r>
              <a:rPr lang="ar-SA" sz="12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هذا هو الوقت المناسب</a:t>
            </a:r>
            <a:r>
              <a:rPr lang="ar-SA" sz="1200" b="0" i="0" u="none" strike="noStrike" cap="none" baseline="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لعرض قواعد السلوك خلال الحصّة: اطلبوا من التلاميذ إغلاق نوافذ تطبيقات أخرى في الحاسوب، إبعاد الأمر المشتّتة للانتباه، الجلوس في غرفة هادئة، التزوّد بالماء، وبالأساس التركيز في الدرس. </a:t>
            </a:r>
            <a:endParaRPr lang="he-IL" dirty="0"/>
          </a:p>
          <a:p>
            <a:pPr marL="158750" indent="0" algn="r" rtl="1"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3002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chemeClr val="dk1"/>
                </a:solidFill>
              </a:rPr>
              <a:t>مدّة الشريحة</a:t>
            </a:r>
            <a:r>
              <a:rPr lang="he-IL" b="1" dirty="0">
                <a:solidFill>
                  <a:schemeClr val="dk1"/>
                </a:solidFill>
              </a:rPr>
              <a:t>: 5 </a:t>
            </a:r>
            <a:r>
              <a:rPr lang="ar-SA" b="1" dirty="0">
                <a:solidFill>
                  <a:schemeClr val="dk1"/>
                </a:solidFill>
              </a:rPr>
              <a:t>دقائق</a:t>
            </a: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إذا كانت حصّتكم من الساعة 12:00 فصاعدًا، أو أنكم ترون أنّه من المناسب إضافة نشاط للاسترخاء (غير مرتبط بالمادّة قيد الدراسة)، يمكنكم إضافته الآن. إذا لم ترغبوا في ذلك، احذفوا الشريحة. يمكنكم الاستعانة بمطوّر التعلم للتفكير في النشاط.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ar-SA" dirty="0">
              <a:solidFill>
                <a:srgbClr val="FF0000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على سبيل المثال: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استرخاء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مضحكة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فعّاليّة رياضيّة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4746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/>
              <a:t>مدّة الشريحة</a:t>
            </a:r>
            <a:r>
              <a:rPr lang="he-IL" b="1" dirty="0"/>
              <a:t>: </a:t>
            </a:r>
            <a:r>
              <a:rPr lang="ar-SA" b="1" dirty="0"/>
              <a:t>حتّى</a:t>
            </a:r>
            <a:r>
              <a:rPr lang="ar-SA" b="1" baseline="0" dirty="0"/>
              <a:t> دقيقتين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chemeClr val="dk1"/>
                </a:solidFill>
              </a:rPr>
              <a:t>اقتراحات: لعبة،</a:t>
            </a:r>
            <a:r>
              <a:rPr lang="ar-SA" baseline="0" dirty="0">
                <a:solidFill>
                  <a:schemeClr val="dk1"/>
                </a:solidFill>
              </a:rPr>
              <a:t> أحجيّة، تمثيل، محاكاة، مثال، ادّعاء، جملة حقيقة وجملة غير حقيقة وغيرها.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>
              <a:solidFill>
                <a:schemeClr val="dk1"/>
              </a:solidFill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dirty="0">
                <a:solidFill>
                  <a:srgbClr val="FF0000"/>
                </a:solidFill>
              </a:rPr>
              <a:t>مثال على أحجيّة</a:t>
            </a:r>
            <a:r>
              <a:rPr lang="he-IL" dirty="0">
                <a:solidFill>
                  <a:srgbClr val="FF0000"/>
                </a:solidFill>
              </a:rPr>
              <a:t>:</a:t>
            </a:r>
            <a:br>
              <a:rPr lang="he-IL" dirty="0">
                <a:solidFill>
                  <a:srgbClr val="FF0000"/>
                </a:solidFill>
              </a:rPr>
            </a:br>
            <a:r>
              <a:rPr lang="ar-SA" dirty="0">
                <a:solidFill>
                  <a:srgbClr val="FF0000"/>
                </a:solidFill>
              </a:rPr>
              <a:t>صورة شخصيّة</a:t>
            </a:r>
            <a:r>
              <a:rPr lang="ar-SA" baseline="0" dirty="0">
                <a:solidFill>
                  <a:srgbClr val="FF0000"/>
                </a:solidFill>
              </a:rPr>
              <a:t> أو غرض متعلّقَيْن بالموضوع . تتبيّن الصلة بالموضوع خلال الدرس.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baseline="0" dirty="0">
                <a:solidFill>
                  <a:srgbClr val="FF0000"/>
                </a:solidFill>
              </a:rPr>
              <a:t>ما هي الصلة بين.....</a:t>
            </a:r>
            <a:endParaRPr lang="he-IL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761339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663993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92100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55713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F965BA-DA3B-EB42-8F73-FDBE27A0A657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42757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6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תרו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פתרון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234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6C84C288-45B9-0C4B-BC23-61FEF6C6178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DECF7E4-AA12-DD4F-8FBA-6942B07B661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24D68-292F-0740-864D-187885A36636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CFF00F0-B1E8-5F4E-A07B-F1B92F9D38A6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872B4A16-607D-6547-9FD5-D3C9EE1A52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2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67E3700-96F7-8449-BFE9-3638DA8376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0A8A744E-77D6-CD40-B413-54A26D5A18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05C46E-F358-4B4C-A5AF-C1EE892CDA45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1621342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043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סיכ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>
                <a:cs typeface="+mn-cs"/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919D3-6070-BF4F-BBCA-96749A9742C9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מה למדנו היום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0FCD1C-9BFA-FD42-804A-9E5198CD8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5139" b="30975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4C86F48E-655F-694F-BDCD-C6E0758A82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סיכום</a:t>
            </a:r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51472D-38D8-CC45-AB7A-D96BB6EFB903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1459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2">
            <a:extLst>
              <a:ext uri="{FF2B5EF4-FFF2-40B4-BE49-F238E27FC236}">
                <a16:creationId xmlns:a16="http://schemas.microsoft.com/office/drawing/2014/main" id="{BF9AFC55-D643-47A1-90F5-FD4A7EBE98CE}"/>
              </a:ext>
            </a:extLst>
          </p:cNvPr>
          <p:cNvSpPr/>
          <p:nvPr userDrawn="1"/>
        </p:nvSpPr>
        <p:spPr>
          <a:xfrm>
            <a:off x="304799" y="593748"/>
            <a:ext cx="22697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>
              <a:spcBef>
                <a:spcPts val="1067"/>
              </a:spcBef>
            </a:pPr>
            <a:r>
              <a:rPr lang="he-IL" sz="2400" b="1" dirty="0">
                <a:solidFill>
                  <a:srgbClr val="FF0000"/>
                </a:solidFill>
                <a:latin typeface="Alef"/>
                <a:ea typeface="Alef"/>
                <a:sym typeface="Alef"/>
              </a:rPr>
              <a:t>*השקופית הזו מיועדת למורה בלבד יש למחוק אותה בסיום הכנת המצגת</a:t>
            </a:r>
          </a:p>
        </p:txBody>
      </p:sp>
      <p:cxnSp>
        <p:nvCxnSpPr>
          <p:cNvPr id="4" name="מחבר ישר 3">
            <a:extLst>
              <a:ext uri="{FF2B5EF4-FFF2-40B4-BE49-F238E27FC236}">
                <a16:creationId xmlns:a16="http://schemas.microsoft.com/office/drawing/2014/main" id="{EBBC6B57-C174-4CC5-9E63-745CA44C4846}"/>
              </a:ext>
            </a:extLst>
          </p:cNvPr>
          <p:cNvCxnSpPr/>
          <p:nvPr userDrawn="1"/>
        </p:nvCxnSpPr>
        <p:spPr>
          <a:xfrm>
            <a:off x="2717800" y="101306"/>
            <a:ext cx="0" cy="665509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4418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2E4A538-4F3E-F64C-9A27-B17595D3EC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926655C-3CE5-C044-BE72-10DD68A23C9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B632D79-E751-0D4D-B6CD-4B8B1AD073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763B464-1237-A348-9193-961771EAE3CA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DC01593-63DE-304C-8644-C1E7B54F6003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8D758A6-ADAA-3C4B-BE73-77E62B36AA06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21BCB78-6EA9-EA49-A148-510318E93A2D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35DAE40-5EC9-C549-9045-80058A5F7020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506E076-5D5A-C74C-B372-7A4154F417C5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245E28D-F02E-8440-8D16-26A1C54AA2EE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86B1DB1-3702-AE49-90FF-E260EB4ECA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283765" y="1616765"/>
            <a:ext cx="3624470" cy="362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57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השיעור הבא יתחי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63796BD-313B-0044-809D-6D612DE59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4692FF9-9816-1A41-9F19-64AC89C4FE77}"/>
              </a:ext>
            </a:extLst>
          </p:cNvPr>
          <p:cNvSpPr/>
          <p:nvPr userDrawn="1"/>
        </p:nvSpPr>
        <p:spPr>
          <a:xfrm>
            <a:off x="3337577" y="646574"/>
            <a:ext cx="5473303" cy="54733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C76A5A-A9C6-4148-9667-BA78FBEC1DC5}"/>
              </a:ext>
            </a:extLst>
          </p:cNvPr>
          <p:cNvSpPr/>
          <p:nvPr userDrawn="1"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5656235-C025-B341-B125-6E522FFD6056}"/>
              </a:ext>
            </a:extLst>
          </p:cNvPr>
          <p:cNvGrpSpPr/>
          <p:nvPr userDrawn="1"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740DB9B-9ABC-1E4F-9E76-DE21BB1349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532257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AC0021A-4563-F644-839C-3313EE112D9E}"/>
                </a:ext>
              </a:extLst>
            </p:cNvPr>
            <p:cNvSpPr/>
            <p:nvPr userDrawn="1"/>
          </p:nvSpPr>
          <p:spPr>
            <a:xfrm rot="162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84F002-0837-5347-8BEB-C54BD7228FB1}"/>
                </a:ext>
              </a:extLst>
            </p:cNvPr>
            <p:cNvSpPr/>
            <p:nvPr userDrawn="1"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7E2A2-BC31-804E-BB02-2D2086ECA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9674" y="1524214"/>
            <a:ext cx="4552652" cy="22022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he-IL" dirty="0"/>
              <a:t>השיעור הבא</a:t>
            </a:r>
          </a:p>
          <a:p>
            <a:pPr lvl="0"/>
            <a:r>
              <a:rPr lang="he-IL" dirty="0"/>
              <a:t>יתחיל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0473E13-CEF0-6945-8210-1865616E9834}"/>
              </a:ext>
            </a:extLst>
          </p:cNvPr>
          <p:cNvCxnSpPr>
            <a:cxnSpLocks/>
          </p:cNvCxnSpPr>
          <p:nvPr userDrawn="1"/>
        </p:nvCxnSpPr>
        <p:spPr>
          <a:xfrm>
            <a:off x="2377053" y="6178326"/>
            <a:ext cx="138588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22617BD7-5381-4D41-92AE-B0043113B420}"/>
              </a:ext>
            </a:extLst>
          </p:cNvPr>
          <p:cNvGrpSpPr/>
          <p:nvPr userDrawn="1"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87FD482-59E1-C04B-9AF0-F8141BE66FDD}"/>
                </a:ext>
              </a:extLst>
            </p:cNvPr>
            <p:cNvSpPr/>
            <p:nvPr userDrawn="1"/>
          </p:nvSpPr>
          <p:spPr>
            <a:xfrm rot="162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E9A766D-D5BD-3E4B-AE40-5EF4614445A8}"/>
                </a:ext>
              </a:extLst>
            </p:cNvPr>
            <p:cNvSpPr/>
            <p:nvPr userDrawn="1"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/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D5014CE-6431-0D4C-BAFF-39612F414400}"/>
              </a:ext>
            </a:extLst>
          </p:cNvPr>
          <p:cNvCxnSpPr>
            <a:cxnSpLocks/>
          </p:cNvCxnSpPr>
          <p:nvPr userDrawn="1"/>
        </p:nvCxnSpPr>
        <p:spPr>
          <a:xfrm>
            <a:off x="-678730" y="6456415"/>
            <a:ext cx="3455367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BD310FA-D564-9240-BAF3-B9933A5C61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54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בשעה 09:00</a:t>
            </a:r>
            <a:endParaRPr lang="x-none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C964832-BAF5-B84F-9EE8-B31B27A731C8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C0CB761-1CB6-FC4E-AEC0-ADBE45586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799BDF5-881F-3045-A642-F8E001DE02C9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671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 userDrawn="1"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 userDrawn="1"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 userDrawn="1"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 userDrawn="1"/>
        </p:nvCxnSpPr>
        <p:spPr>
          <a:xfrm>
            <a:off x="2090531" y="4989650"/>
            <a:ext cx="506564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81A4514E-A493-F241-AC14-15585885E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65199" y="3025258"/>
            <a:ext cx="7816850" cy="1067468"/>
          </a:xfr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שיעור חשבון לכיתה א</a:t>
            </a:r>
            <a:endParaRPr lang="x-none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 userDrawn="1"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881B4E06-64FF-B845-9777-320E6F126B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30833" y="4419771"/>
            <a:ext cx="6411268" cy="649357"/>
          </a:xfrm>
        </p:spPr>
        <p:txBody>
          <a:bodyPr>
            <a:normAutofit/>
          </a:bodyPr>
          <a:lstStyle>
            <a:lvl1pPr marL="0" indent="0" algn="l" rtl="1"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0" lvl="0" indent="0" algn="l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נושא השיעור: הרחבת שברים</a:t>
            </a:r>
            <a:endParaRPr lang="x-none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BA5F5BE6-034E-F841-A2F4-1C5B1EEE6E1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30833" y="5191285"/>
            <a:ext cx="5099050" cy="560533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he-IL" dirty="0"/>
              <a:t>עם המורה: דנית כהן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136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כותרת רא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E8959C-707A-374D-A37D-F0431F277F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-7354566" y="2026507"/>
            <a:ext cx="5045676" cy="50289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B22E21-BB18-2544-AECC-B480F0F96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4000"/>
          </a:blip>
          <a:stretch>
            <a:fillRect/>
          </a:stretch>
        </p:blipFill>
        <p:spPr>
          <a:xfrm>
            <a:off x="12947248" y="-3969273"/>
            <a:ext cx="5045676" cy="50289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A307165-DA22-2E48-AE86-B78F4110AE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613B3B1-726C-944F-8CAD-1F3AF7A7034B}"/>
              </a:ext>
            </a:extLst>
          </p:cNvPr>
          <p:cNvCxnSpPr>
            <a:cxnSpLocks/>
          </p:cNvCxnSpPr>
          <p:nvPr userDrawn="1"/>
        </p:nvCxnSpPr>
        <p:spPr>
          <a:xfrm>
            <a:off x="7156173" y="1971395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20F5DAFE-647E-5C47-B77A-42DA94152FF1}"/>
              </a:ext>
            </a:extLst>
          </p:cNvPr>
          <p:cNvSpPr/>
          <p:nvPr userDrawn="1"/>
        </p:nvSpPr>
        <p:spPr>
          <a:xfrm rot="16200000">
            <a:off x="7721222" y="1868447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F22374B-CE66-F844-8273-BE66100E5DC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4984979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38A16B6-C317-B44B-A5BB-C2442F733613}"/>
              </a:ext>
            </a:extLst>
          </p:cNvPr>
          <p:cNvCxnSpPr>
            <a:cxnSpLocks/>
          </p:cNvCxnSpPr>
          <p:nvPr userDrawn="1"/>
        </p:nvCxnSpPr>
        <p:spPr>
          <a:xfrm>
            <a:off x="4093266" y="2367421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CF59D4F-A27F-1C45-8148-635F8893C9C9}"/>
              </a:ext>
            </a:extLst>
          </p:cNvPr>
          <p:cNvSpPr txBox="1"/>
          <p:nvPr userDrawn="1"/>
        </p:nvSpPr>
        <p:spPr>
          <a:xfrm>
            <a:off x="2089302" y="2527608"/>
            <a:ext cx="8013397" cy="1802785"/>
          </a:xfrm>
          <a:prstGeom prst="rect">
            <a:avLst/>
          </a:prstGeom>
          <a:solidFill>
            <a:schemeClr val="accent1"/>
          </a:solidFill>
        </p:spPr>
        <p:txBody>
          <a:bodyPr wrap="square" lIns="251999" tIns="251999" rIns="251999" bIns="251999" rtlCol="0" anchor="ctr">
            <a:spAutoFit/>
          </a:bodyPr>
          <a:lstStyle/>
          <a:p>
            <a:pPr marL="0" algn="ctr" defTabSz="914400" rtl="1" eaLnBrk="1" latinLnBrk="0" hangingPunct="1">
              <a:lnSpc>
                <a:spcPts val="6000"/>
              </a:lnSpc>
            </a:pPr>
            <a:endParaRPr lang="x-none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30459D7-20E2-3642-98A9-F8CB285E36CD}"/>
              </a:ext>
            </a:extLst>
          </p:cNvPr>
          <p:cNvSpPr/>
          <p:nvPr userDrawn="1"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47E01A-4A09-7641-BB58-BBF9194A53AE}"/>
              </a:ext>
            </a:extLst>
          </p:cNvPr>
          <p:cNvSpPr/>
          <p:nvPr userDrawn="1"/>
        </p:nvSpPr>
        <p:spPr>
          <a:xfrm>
            <a:off x="2351829" y="42307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C4295D9-D842-7B4A-8FAF-A7CB7DC8D8DD}"/>
              </a:ext>
            </a:extLst>
          </p:cNvPr>
          <p:cNvSpPr/>
          <p:nvPr userDrawn="1"/>
        </p:nvSpPr>
        <p:spPr>
          <a:xfrm>
            <a:off x="9684458" y="2447258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66EF974-737B-8447-8B60-E57484041E55}"/>
              </a:ext>
            </a:extLst>
          </p:cNvPr>
          <p:cNvGrpSpPr/>
          <p:nvPr userDrawn="1"/>
        </p:nvGrpSpPr>
        <p:grpSpPr>
          <a:xfrm>
            <a:off x="5330952" y="110839"/>
            <a:ext cx="1530097" cy="1525930"/>
            <a:chOff x="8374611" y="4283110"/>
            <a:chExt cx="2300578" cy="229431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3C9321B-CA5C-DA48-9D66-2DB20F93D9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8EBEB4-8814-7540-950F-6A879020CEF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/>
              <a:r>
                <a:rPr lang="x-none" sz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699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מה נלמד היו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FAD2F-8484-6F41-A7DB-68F52EBF05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5046" y="376561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מה נלמד היום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40BC21-AC41-C940-AECD-AA7CACFED78F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F17BF2D-5C56-2347-98A3-34A4F9603254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AEDD64D-1669-CC4D-A40D-F4C1654A152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1EEFE9A-A5D8-E143-B1EA-0A48F46D9FBA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8E9E340-F138-444F-A3A8-C621C8A24CE1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763B7A-9108-A148-9406-56F54986D02B}"/>
              </a:ext>
            </a:extLst>
          </p:cNvPr>
          <p:cNvGrpSpPr/>
          <p:nvPr userDrawn="1"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F173E8D-1DC7-EA46-A2CF-77F707D4A43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61244C7-240F-A94A-B142-2E9C0513EF6E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914BA5-ACCC-6D44-863F-9400125B1812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x-none" dirty="0"/>
            </a:p>
          </p:txBody>
        </p:sp>
      </p:grpSp>
    </p:spTree>
    <p:extLst>
      <p:ext uri="{BB962C8B-B14F-4D97-AF65-F5344CB8AC3E}">
        <p14:creationId xmlns:p14="http://schemas.microsoft.com/office/powerpoint/2010/main" val="3771021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מה להביא לשיעור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מה להביא לשיעור?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1741679"/>
            <a:ext cx="5157787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1741679"/>
            <a:ext cx="5183188" cy="3684588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טקסט עם בולט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785665" y="181572"/>
            <a:ext cx="10244790" cy="506326"/>
            <a:chOff x="1748087" y="356936"/>
            <a:chExt cx="10244790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480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8984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71638" y="1928813"/>
            <a:ext cx="9572625" cy="3844925"/>
          </a:xfrm>
        </p:spPr>
        <p:txBody>
          <a:bodyPr>
            <a:normAutofit/>
          </a:bodyPr>
          <a:lstStyle>
            <a:lvl1pPr marL="0" indent="0" algn="r">
              <a:lnSpc>
                <a:spcPts val="4660"/>
              </a:lnSpc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 לחץ להוסיף סגנון טקסט גדול של תבנית בסיס לחץ להוסיף סגנון טקסט גדול של תבנית בסיס </a:t>
            </a:r>
            <a:endParaRPr lang="x-none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61098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02076BD-5D7C-FB4F-A698-C5362F42F443}"/>
              </a:ext>
            </a:extLst>
          </p:cNvPr>
          <p:cNvCxnSpPr>
            <a:cxnSpLocks/>
          </p:cNvCxnSpPr>
          <p:nvPr userDrawn="1"/>
        </p:nvCxnSpPr>
        <p:spPr>
          <a:xfrm>
            <a:off x="9092667" y="352323"/>
            <a:ext cx="3406917" cy="12802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3CC66965-9479-AB40-A1AD-3AFCE0BDB4B6}"/>
              </a:ext>
            </a:extLst>
          </p:cNvPr>
          <p:cNvSpPr/>
          <p:nvPr userDrawn="1"/>
        </p:nvSpPr>
        <p:spPr>
          <a:xfrm rot="162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תרגול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DAA31-6933-314B-860C-C516AAD6655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marR="0" indent="-228600" algn="r" defTabSz="914400" rtl="1" eaLnBrk="1" fontAlgn="auto" latinLnBrk="0" hangingPunct="1">
              <a:lnSpc>
                <a:spcPts val="366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 lang="en-US" sz="2800" b="0" i="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</a:lstStyle>
          <a:p>
            <a:pPr marL="228600" marR="0" lvl="0" indent="-228600" algn="r" defTabSz="914400" rtl="1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marL="228600" marR="0" lvl="0" indent="-228600" algn="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e-IL" dirty="0"/>
              <a:t>לחץ כדי לערוך סגנון טקסט של </a:t>
            </a:r>
            <a:br>
              <a:rPr lang="en-US" dirty="0"/>
            </a:br>
            <a:r>
              <a:rPr lang="he-IL" dirty="0"/>
              <a:t>תבנית בסיס</a:t>
            </a:r>
            <a:endParaRPr lang="en-US" dirty="0"/>
          </a:p>
          <a:p>
            <a:pPr lvl="0"/>
            <a:endParaRPr lang="he-IL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761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מצגת מלאה בתרגו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53EEE-2C1E-B542-8225-9153493AC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dirty="0"/>
              <a:t>המשך תרגול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D2555F-AC29-CF40-A900-4B11F74D3B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3C51F2-91FC-CF4D-8D50-E0D4C4B121D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3758F3-DA41-7043-A36A-300D6DD6B73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Calibri" panose="020F0502020204030204" pitchFamily="34" charset="0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dirty="0"/>
              <a:t>לחץ כדי לערוך סגנון כותרת 3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B1B37A-1CA3-A240-A716-DD9A47540CB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lnSpc>
                <a:spcPts val="3620"/>
              </a:lnSpc>
              <a:buClr>
                <a:schemeClr val="accent2"/>
              </a:buClr>
              <a:defRPr sz="2600">
                <a:latin typeface="Calibri" panose="020F0502020204030204" pitchFamily="34" charset="0"/>
                <a:cs typeface="+mn-cs"/>
              </a:defRPr>
            </a:lvl1pPr>
          </a:lstStyle>
          <a:p>
            <a:pPr lvl="0"/>
            <a:r>
              <a:rPr lang="he-IL" dirty="0"/>
              <a:t>לחץ כדי לערוך סגנון טקסט עם בולט של תבנית בסיס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30CA40-3AE6-8C40-B628-3B8B63BD0A0E}"/>
              </a:ext>
            </a:extLst>
          </p:cNvPr>
          <p:cNvGrpSpPr/>
          <p:nvPr userDrawn="1"/>
        </p:nvGrpSpPr>
        <p:grpSpPr>
          <a:xfrm>
            <a:off x="1489765" y="181572"/>
            <a:ext cx="10435013" cy="506326"/>
            <a:chOff x="1452187" y="356936"/>
            <a:chExt cx="10435013" cy="50632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B534642-3CB6-A445-AA80-E1A2A04DB33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452187" y="573247"/>
              <a:ext cx="10244790" cy="38497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F0647F-5897-294F-87FC-777F34105B01}"/>
                </a:ext>
              </a:extLst>
            </p:cNvPr>
            <p:cNvSpPr/>
            <p:nvPr userDrawn="1"/>
          </p:nvSpPr>
          <p:spPr>
            <a:xfrm rot="162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x-none" dirty="0">
                <a:cs typeface="+mn-cs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B72AB-9511-E340-859E-BC49A5D471A5}"/>
              </a:ext>
            </a:extLst>
          </p:cNvPr>
          <p:cNvSpPr/>
          <p:nvPr userDrawn="1"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x-none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4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r" rtl="1">
              <a:spcBef>
                <a:spcPts val="800"/>
              </a:spcBef>
              <a:spcAft>
                <a:spcPts val="0"/>
              </a:spcAft>
            </a:pPr>
            <a:r>
              <a:rPr lang="he-IL" sz="4400" b="1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לפניכם מהלך השיעור הכולל (45 דקות סה"כ):</a:t>
            </a:r>
            <a:endParaRPr lang="he-IL" sz="4000" b="1" dirty="0">
              <a:solidFill>
                <a:schemeClr val="dk1"/>
              </a:solidFill>
              <a:latin typeface="Alef"/>
              <a:ea typeface="Alef"/>
              <a:sym typeface="Alef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הצגת נושא השיעור ומה נעשה היום (דקה)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פעילות פתיחה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חיבור לידע קודם (עד 2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שלב הלמידה (עד 20 דק')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הקניה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תרגול 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פתרון התרגול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ניתן לחזור על הרצף פעם- פעמיים במסגרת ה- 20 דק'</a:t>
            </a:r>
          </a:p>
          <a:p>
            <a:pPr marL="800100" lvl="1" indent="-342900" algn="r" rtl="1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סיכום וסוף צילום (עד 5 דק')</a:t>
            </a:r>
          </a:p>
          <a:p>
            <a:pPr marL="342900" lvl="0" indent="-342900" algn="r" rtl="1">
              <a:spcBef>
                <a:spcPts val="800"/>
              </a:spcBef>
              <a:spcAft>
                <a:spcPts val="0"/>
              </a:spcAft>
              <a:buFont typeface="+mj-lt"/>
              <a:buAutoNum type="arabicPeriod"/>
            </a:pPr>
            <a:r>
              <a:rPr lang="he-IL" sz="1200" dirty="0">
                <a:solidFill>
                  <a:schemeClr val="dk1"/>
                </a:solidFill>
                <a:latin typeface="Alef"/>
                <a:ea typeface="Alef"/>
                <a:sym typeface="Alef"/>
              </a:rPr>
              <a:t>משימה עצמאית בנושא השיעור (15 דק')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B09B4D34-3A80-3E47-AD1B-393DD9B9B334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0060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None/>
        <a:defRPr sz="4400" b="0" i="0" kern="1200">
          <a:solidFill>
            <a:schemeClr val="tx1"/>
          </a:solidFill>
          <a:latin typeface="Sakkal Majalla" panose="02000000000000000000" pitchFamily="2" charset="-78"/>
          <a:ea typeface="Sakkal Majalla" panose="02000000000000000000" pitchFamily="2" charset="-78"/>
          <a:cs typeface="+mn-cs"/>
        </a:defRPr>
      </a:lvl1pPr>
    </p:titleStyle>
    <p:bodyStyle>
      <a:lvl1pPr marL="0" indent="0" algn="r" defTabSz="914400" rtl="1" eaLnBrk="1" latinLnBrk="0" hangingPunct="1">
        <a:lnSpc>
          <a:spcPct val="90000"/>
        </a:lnSpc>
        <a:spcBef>
          <a:spcPts val="800"/>
        </a:spcBef>
        <a:spcAft>
          <a:spcPts val="0"/>
        </a:spcAft>
        <a:buClr>
          <a:schemeClr val="accent2"/>
        </a:buClr>
        <a:buFont typeface="+mj-lt"/>
        <a:buNone/>
        <a:defRPr sz="2800" b="0" i="0" kern="1200">
          <a:solidFill>
            <a:schemeClr val="tx1"/>
          </a:solidFill>
          <a:latin typeface="Sakkal Majalla" panose="02000000000000000000" pitchFamily="2" charset="-78"/>
          <a:ea typeface="+mn-ea"/>
          <a:cs typeface="+mn-cs"/>
        </a:defRPr>
      </a:lvl1pPr>
      <a:lvl2pPr marL="800100" indent="-342900" algn="r" defTabSz="914400" rtl="1" eaLnBrk="1" latinLnBrk="0" hangingPunct="1">
        <a:lnSpc>
          <a:spcPct val="90000"/>
        </a:lnSpc>
        <a:spcBef>
          <a:spcPts val="8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 userDrawn="1">
          <p15:clr>
            <a:srgbClr val="F26B43"/>
          </p15:clr>
        </p15:guide>
        <p15:guide id="2" orient="horz" pos="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68C25B-25BC-3D44-BF1A-D4FCCE68B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dirty="0"/>
              <a:t>כותרת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4985F-A51E-924E-9310-27689688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x-none" dirty="0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9DCD4043-663A-1847-8EE6-A9161D3A9908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fld id="{4ACF36E0-02F0-C24F-AEDD-AC692C7CD92B}" type="slidenum">
              <a:rPr lang="en-US" smtClean="0">
                <a:solidFill>
                  <a:srgbClr val="4285E3"/>
                </a:solidFill>
                <a:latin typeface="Arial" panose="020B0604020202020204" pitchFamily="34" charset="0"/>
                <a:cs typeface="+mn-cs"/>
              </a:rPr>
              <a:pPr algn="ctr" rtl="1"/>
              <a:t>‹#›</a:t>
            </a:fld>
            <a:endParaRPr lang="en-US" dirty="0">
              <a:solidFill>
                <a:srgbClr val="4285E3"/>
              </a:solidFill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517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ts val="406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ts val="406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ar.wikipedia.org/wiki/%D9%85%D8%AB%D9%84%D8%AB" TargetMode="External"/><Relationship Id="rId5" Type="http://schemas.openxmlformats.org/officeDocument/2006/relationships/image" Target="../media/image27.png"/><Relationship Id="rId4" Type="http://schemas.openxmlformats.org/officeDocument/2006/relationships/hyperlink" Target="https://arabiska.matteboken.se/lektioner/skolar-7/geometri-och-enheter/triangla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ar.wikipedia.org/wiki/%D9%85%D8%B1%D8%A8%D8%B9" TargetMode="External"/><Relationship Id="rId3" Type="http://schemas.openxmlformats.org/officeDocument/2006/relationships/image" Target="../media/image1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Rectangle" TargetMode="Externa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hyperlink" Target="http://sv.wikipedia.org/wiki/Nonago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hyperlink" Target="https://en.wikipedia.org/wiki/File:Triangle.Isosceles.svg" TargetMode="External"/><Relationship Id="rId4" Type="http://schemas.openxmlformats.org/officeDocument/2006/relationships/image" Target="../media/image16.png"/><Relationship Id="rId9" Type="http://schemas.openxmlformats.org/officeDocument/2006/relationships/hyperlink" Target="https://commons.wikimedia.org/wiki/File:Simple_polygon.sv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8353E3-2652-3F44-939F-0BCFCA29D2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ar-SA" dirty="0"/>
              <a:t>درس رياضيّات للصفّ الخامس </a:t>
            </a:r>
            <a:endParaRPr lang="x-none" dirty="0"/>
          </a:p>
          <a:p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2ECD639-8970-3D4B-AC28-B74B56B940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95366" y="4419771"/>
            <a:ext cx="6411268" cy="649357"/>
          </a:xfrm>
        </p:spPr>
        <p:txBody>
          <a:bodyPr/>
          <a:lstStyle/>
          <a:p>
            <a:r>
              <a:rPr lang="ar-SA" dirty="0"/>
              <a:t>موضوع الدرس</a:t>
            </a:r>
            <a:r>
              <a:rPr lang="he-IL" dirty="0"/>
              <a:t>: </a:t>
            </a:r>
            <a:r>
              <a:rPr lang="ar-SA" dirty="0"/>
              <a:t>مجموع زوايا المضلع</a:t>
            </a:r>
            <a:endParaRPr lang="x-non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316A64C-005C-F64F-B02E-13F57DD4C7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9484" y="6151676"/>
            <a:ext cx="7816850" cy="2147286"/>
          </a:xfrm>
        </p:spPr>
        <p:txBody>
          <a:bodyPr>
            <a:noAutofit/>
          </a:bodyPr>
          <a:lstStyle/>
          <a:p>
            <a:pPr algn="r"/>
            <a:r>
              <a:rPr lang="ar-SA" sz="2400" dirty="0"/>
              <a:t>الرجاء تزوّدوا بـ </a:t>
            </a:r>
            <a:r>
              <a:rPr lang="he-IL" sz="2400" dirty="0"/>
              <a:t>_____________________</a:t>
            </a:r>
            <a:endParaRPr lang="x-none" sz="2400" dirty="0"/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F813B7AB-6F21-3441-8779-6DAF0C6E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894709">
            <a:off x="3733675" y="632278"/>
            <a:ext cx="658648" cy="2212383"/>
          </a:xfrm>
          <a:prstGeom prst="rect">
            <a:avLst/>
          </a:prstGeom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FD2F8C93-3FB3-4534-9C4B-BEBB9949F13D}"/>
              </a:ext>
            </a:extLst>
          </p:cNvPr>
          <p:cNvSpPr/>
          <p:nvPr/>
        </p:nvSpPr>
        <p:spPr>
          <a:xfrm>
            <a:off x="5462337" y="2129589"/>
            <a:ext cx="5197642" cy="5605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851607-E157-47CE-860B-77E0A93DD1B8}"/>
              </a:ext>
            </a:extLst>
          </p:cNvPr>
          <p:cNvSpPr txBox="1"/>
          <p:nvPr/>
        </p:nvSpPr>
        <p:spPr>
          <a:xfrm>
            <a:off x="5811854" y="1979222"/>
            <a:ext cx="449860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AE" sz="4800" dirty="0">
                <a:solidFill>
                  <a:schemeClr val="bg1"/>
                </a:solidFill>
              </a:rPr>
              <a:t>منظومة بثّ قُطريّة</a:t>
            </a:r>
            <a:endParaRPr lang="he-IL" sz="4800" dirty="0">
              <a:solidFill>
                <a:schemeClr val="bg1"/>
              </a:solidFill>
            </a:endParaRP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A9CF02E3-24A7-B54B-A202-9A34EC55A7BB}"/>
              </a:ext>
            </a:extLst>
          </p:cNvPr>
          <p:cNvSpPr txBox="1">
            <a:spLocks/>
          </p:cNvSpPr>
          <p:nvPr/>
        </p:nvSpPr>
        <p:spPr>
          <a:xfrm>
            <a:off x="1895366" y="5071494"/>
            <a:ext cx="5147207" cy="6493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1" eaLnBrk="1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Font typeface="+mj-lt"/>
              <a:buNone/>
              <a:defRPr lang="x-none" sz="3200" b="0" i="0" kern="12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00100" indent="-342900" algn="r" defTabSz="914400" rtl="1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ar-SA" dirty="0"/>
              <a:t>مع المعلّم/ ة</a:t>
            </a:r>
            <a:r>
              <a:rPr lang="he-IL" dirty="0"/>
              <a:t>:</a:t>
            </a:r>
            <a:r>
              <a:rPr lang="ar-SA" dirty="0"/>
              <a:t> مصطفى جبارين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779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65DBF3E-2DDB-4029-9C57-854B33F4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730457" y="2424854"/>
            <a:ext cx="1095375" cy="10477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9F978BF-40AF-47CA-ABD2-59C5A4CBD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751">
            <a:off x="8053638" y="2454265"/>
            <a:ext cx="70485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78D08FE-B1B6-48C5-A9B5-822CA37E894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812" y="2800340"/>
            <a:ext cx="704850" cy="67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CD7265A-3B71-4E3E-941D-7EC64A5D0BB0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56" y="2984500"/>
            <a:ext cx="1530350" cy="88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A294F36-9637-4489-B095-D4015C4A851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240" y="4699496"/>
            <a:ext cx="2552700" cy="749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229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C0D9A6B6-D0C5-4BD9-8D71-6ED50CB0F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930604" y="2211805"/>
            <a:ext cx="3907802" cy="196953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71B7D4ED-FEDA-4C11-BB58-E7B8860EA6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229560" y="3730823"/>
            <a:ext cx="2556498" cy="2842827"/>
          </a:xfrm>
          <a:prstGeom prst="rect">
            <a:avLst/>
          </a:prstGeom>
        </p:spPr>
      </p:pic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243D2B7-4916-45E4-8C68-6A2D71252EAE}"/>
              </a:ext>
            </a:extLst>
          </p:cNvPr>
          <p:cNvSpPr txBox="1"/>
          <p:nvPr/>
        </p:nvSpPr>
        <p:spPr>
          <a:xfrm>
            <a:off x="10042357" y="3429000"/>
            <a:ext cx="721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b="1" dirty="0"/>
              <a:t>50</a:t>
            </a:r>
            <a:r>
              <a:rPr lang="ar-SA" sz="2400" b="1" baseline="40000" dirty="0"/>
              <a:t>0</a:t>
            </a:r>
            <a:endParaRPr lang="en-US" b="1" baseline="40000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0315" y="2390420"/>
            <a:ext cx="3744872" cy="3177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73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35391" y="1928813"/>
            <a:ext cx="6608873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الرباعي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1275347" y="2672060"/>
            <a:ext cx="103792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4400" b="1" dirty="0"/>
              <a:t>نبدأ أولا بالأشكال الاسهل المربع والمستطيل</a:t>
            </a:r>
            <a:endParaRPr lang="en-US" sz="44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7DA3239C-DFBA-47BC-B877-038BEF2604B8}"/>
              </a:ext>
            </a:extLst>
          </p:cNvPr>
          <p:cNvSpPr txBox="1"/>
          <p:nvPr/>
        </p:nvSpPr>
        <p:spPr>
          <a:xfrm>
            <a:off x="7780421" y="3937748"/>
            <a:ext cx="423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مجموع الزوايا </a:t>
            </a:r>
            <a:r>
              <a:rPr lang="he-IL" sz="3600" b="1" dirty="0"/>
              <a:t>360</a:t>
            </a:r>
            <a:r>
              <a:rPr lang="ar-SA" sz="3600" b="1" dirty="0"/>
              <a:t> درجة</a:t>
            </a:r>
            <a:endParaRPr lang="en-US" sz="3600" b="1" dirty="0"/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EE0C9A4-003A-44A3-972A-045E72B49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2768" y="3329077"/>
            <a:ext cx="3928811" cy="2861484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7A866B3-4438-468C-83B8-831EA3AE844A}"/>
              </a:ext>
            </a:extLst>
          </p:cNvPr>
          <p:cNvSpPr txBox="1"/>
          <p:nvPr/>
        </p:nvSpPr>
        <p:spPr>
          <a:xfrm>
            <a:off x="482768" y="6341353"/>
            <a:ext cx="3890177" cy="239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en.wikipedia.org/wiki/Rectangle"/>
              </a:rPr>
              <a:t>תמונה זו</a:t>
            </a:r>
            <a:r>
              <a:rPr lang="en-US" sz="900"/>
              <a:t> מאת מחבר לא ידוע ניתן ברשיון במסגרת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5B07D06-D993-471C-A13A-D4CFB3258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572000" y="3206435"/>
            <a:ext cx="3048000" cy="3048000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B0D51DD2-29FF-46FD-B110-8AECD3ADCADF}"/>
              </a:ext>
            </a:extLst>
          </p:cNvPr>
          <p:cNvSpPr txBox="1"/>
          <p:nvPr/>
        </p:nvSpPr>
        <p:spPr>
          <a:xfrm>
            <a:off x="4572000" y="640857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8" tooltip="https://ar.wikipedia.org/wiki/%D9%85%D8%B1%D8%A8%D8%B9"/>
              </a:rPr>
              <a:t>תמונה זו</a:t>
            </a:r>
            <a:r>
              <a:rPr lang="en-US" sz="900"/>
              <a:t> מאת מחבר לא ידוע ניתן ברשיון במסגרת </a:t>
            </a:r>
            <a:r>
              <a:rPr lang="en-US" sz="900">
                <a:hlinkClick r:id="rId6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CA2181A9-FFB7-4667-9939-7AB145ECB360}"/>
              </a:ext>
            </a:extLst>
          </p:cNvPr>
          <p:cNvSpPr txBox="1"/>
          <p:nvPr/>
        </p:nvSpPr>
        <p:spPr>
          <a:xfrm>
            <a:off x="7379368" y="4876800"/>
            <a:ext cx="4812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2800" b="1" dirty="0"/>
              <a:t>هل هذا صحيح لجميع الاشكال الرباعية؟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88650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7421" y="1928813"/>
            <a:ext cx="11066844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نفكر إيجاد م</a:t>
            </a:r>
            <a:r>
              <a:rPr lang="ar-JO" sz="5400" b="1" dirty="0"/>
              <a:t>جموع زوايا</a:t>
            </a:r>
            <a:r>
              <a:rPr lang="ar-SA" sz="5400" b="1" dirty="0"/>
              <a:t> الشكل الرباعي العام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1235243" y="2648814"/>
            <a:ext cx="1037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dirty="0"/>
              <a:t>يمكننا الاعتماد على حساب مجموع زوايا المثلث " 180</a:t>
            </a:r>
            <a:r>
              <a:rPr lang="ar-SA" sz="3200" baseline="40000" dirty="0"/>
              <a:t>0</a:t>
            </a:r>
            <a:r>
              <a:rPr lang="ar-SA" sz="3200" dirty="0"/>
              <a:t>"</a:t>
            </a:r>
            <a:endParaRPr lang="en-US" sz="32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DE97563-C3FB-4182-B90D-7163FEF885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41" y="3291519"/>
            <a:ext cx="4057650" cy="3181350"/>
          </a:xfrm>
          <a:prstGeom prst="rect">
            <a:avLst/>
          </a:prstGeom>
        </p:spPr>
      </p:pic>
      <p:pic>
        <p:nvPicPr>
          <p:cNvPr id="4" name="3min_final">
            <a:hlinkClick r:id="" action="ppaction://media"/>
            <a:extLst>
              <a:ext uri="{FF2B5EF4-FFF2-40B4-BE49-F238E27FC236}">
                <a16:creationId xmlns:a16="http://schemas.microsoft.com/office/drawing/2014/main" id="{F60854C9-FAEA-4740-952A-BAF0A33B93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8466" y="591137"/>
            <a:ext cx="2356608" cy="84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73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02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نتمرن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32764" y="1928813"/>
            <a:ext cx="1011150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نفكر إيجاد </a:t>
            </a:r>
            <a:r>
              <a:rPr lang="ar-JO" sz="5400" b="1" dirty="0"/>
              <a:t>مجموع زوايا</a:t>
            </a:r>
            <a:r>
              <a:rPr lang="ar-SA" sz="5400" b="1" dirty="0"/>
              <a:t> الشكل الرباعي العام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1235243" y="2648814"/>
            <a:ext cx="1037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dirty="0"/>
              <a:t>يمكننا الاعتماد على حساب مجموع زوايا المثلث " 180</a:t>
            </a:r>
            <a:r>
              <a:rPr lang="ar-SA" sz="3200" baseline="40000" dirty="0"/>
              <a:t>0</a:t>
            </a:r>
            <a:r>
              <a:rPr lang="ar-SA" sz="3200" dirty="0"/>
              <a:t>"</a:t>
            </a:r>
            <a:endParaRPr lang="en-US" sz="3200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DE97563-C3FB-4182-B90D-7163FEF88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1" y="3291519"/>
            <a:ext cx="4057650" cy="318135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CA5E70C-CD96-43CB-B945-6C2816EE8A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590" y="3277231"/>
            <a:ext cx="3971925" cy="320992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B75B1B38-439A-4C4B-AFD7-C8303E973F16}"/>
              </a:ext>
            </a:extLst>
          </p:cNvPr>
          <p:cNvSpPr txBox="1"/>
          <p:nvPr/>
        </p:nvSpPr>
        <p:spPr>
          <a:xfrm>
            <a:off x="7988968" y="428324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B7A50D37-6969-46C9-BEA1-D59087A5BA59}"/>
              </a:ext>
            </a:extLst>
          </p:cNvPr>
          <p:cNvSpPr txBox="1"/>
          <p:nvPr/>
        </p:nvSpPr>
        <p:spPr>
          <a:xfrm>
            <a:off x="8790457" y="5283083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09E6E0BF-D9ED-4226-8FA3-215AA4AB76F0}"/>
              </a:ext>
            </a:extLst>
          </p:cNvPr>
          <p:cNvSpPr txBox="1"/>
          <p:nvPr/>
        </p:nvSpPr>
        <p:spPr>
          <a:xfrm>
            <a:off x="4851233" y="3429000"/>
            <a:ext cx="2014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/>
              <a:t>مجموع زوايا الشكل الرباعي ايضا </a:t>
            </a:r>
            <a:r>
              <a:rPr lang="ar-JO" sz="2800" b="1" dirty="0"/>
              <a:t>360</a:t>
            </a:r>
            <a:r>
              <a:rPr lang="ar-SA" sz="2800" b="1" baseline="40000" dirty="0"/>
              <a:t>0</a:t>
            </a:r>
            <a:endParaRPr lang="en-US" sz="2800" b="1" baseline="40000" dirty="0"/>
          </a:p>
        </p:txBody>
      </p:sp>
    </p:spTree>
    <p:extLst>
      <p:ext uri="{BB962C8B-B14F-4D97-AF65-F5344CB8AC3E}">
        <p14:creationId xmlns:p14="http://schemas.microsoft.com/office/powerpoint/2010/main" val="55092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577" y="1672689"/>
            <a:ext cx="870961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ماذا مع بقية المضلعات – نبدأ بالبحث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5594914" y="2326069"/>
            <a:ext cx="59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نبني جدولا ليساعدنا في تجميع المعطيات </a:t>
            </a:r>
            <a:endParaRPr lang="en-US" sz="3200" b="1" dirty="0"/>
          </a:p>
        </p:txBody>
      </p:sp>
      <p:graphicFrame>
        <p:nvGraphicFramePr>
          <p:cNvPr id="7" name="טבלה 9">
            <a:extLst>
              <a:ext uri="{FF2B5EF4-FFF2-40B4-BE49-F238E27FC236}">
                <a16:creationId xmlns:a16="http://schemas.microsoft.com/office/drawing/2014/main" id="{10B80C23-79FE-42A9-AB47-DA6BE4AE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652458"/>
              </p:ext>
            </p:extLst>
          </p:nvPr>
        </p:nvGraphicFramePr>
        <p:xfrm>
          <a:off x="1010653" y="2887760"/>
          <a:ext cx="108444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115">
                  <a:extLst>
                    <a:ext uri="{9D8B030D-6E8A-4147-A177-3AD203B41FA5}">
                      <a16:colId xmlns:a16="http://schemas.microsoft.com/office/drawing/2014/main" val="1718893752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647992141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427184408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2014366486"/>
                    </a:ext>
                  </a:extLst>
                </a:gridCol>
              </a:tblGrid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اسم المضلع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الزوايا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المثلثات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مجموع الزوايا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58682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المثلث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180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425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الرباعي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360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72659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الخماسي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56314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السداسي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59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0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62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الخماسي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8350F26-35C4-4781-8CF4-4376FEF80C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266" y="3023049"/>
            <a:ext cx="4429125" cy="3171825"/>
          </a:xfrm>
          <a:prstGeom prst="rect">
            <a:avLst/>
          </a:prstGeom>
        </p:spPr>
      </p:pic>
      <p:pic>
        <p:nvPicPr>
          <p:cNvPr id="2" name="2min_final">
            <a:hlinkClick r:id="" action="ppaction://media"/>
            <a:extLst>
              <a:ext uri="{FF2B5EF4-FFF2-40B4-BE49-F238E27FC236}">
                <a16:creationId xmlns:a16="http://schemas.microsoft.com/office/drawing/2014/main" id="{9988F2AA-5C28-4591-920B-C7260527B0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5272" y="602580"/>
            <a:ext cx="2387718" cy="85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3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الخماسي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8350F26-35C4-4781-8CF4-4376FEF80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66" y="3023049"/>
            <a:ext cx="4429125" cy="317182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05477E1A-16DA-4071-9C19-A28231F4BB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9550" y="3046861"/>
            <a:ext cx="4362450" cy="31242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A2334316-D5FA-46B4-8091-F799492ECE5D}"/>
              </a:ext>
            </a:extLst>
          </p:cNvPr>
          <p:cNvSpPr txBox="1"/>
          <p:nvPr/>
        </p:nvSpPr>
        <p:spPr>
          <a:xfrm>
            <a:off x="7988968" y="428324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BF946E4D-3217-4BB5-AE9D-618E8567D6AB}"/>
              </a:ext>
            </a:extLst>
          </p:cNvPr>
          <p:cNvSpPr txBox="1"/>
          <p:nvPr/>
        </p:nvSpPr>
        <p:spPr>
          <a:xfrm>
            <a:off x="9575885" y="454485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1F2AD111-B8FA-49C7-AF37-162729BA8716}"/>
              </a:ext>
            </a:extLst>
          </p:cNvPr>
          <p:cNvSpPr txBox="1"/>
          <p:nvPr/>
        </p:nvSpPr>
        <p:spPr>
          <a:xfrm>
            <a:off x="10410075" y="375385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0341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577" y="1672689"/>
            <a:ext cx="870961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ماذا مع بقية المضلعات – نبدأ بالبحث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5594914" y="2326069"/>
            <a:ext cx="59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نبني جدولا ليساعدنا في تجميع المعطيات </a:t>
            </a:r>
            <a:endParaRPr lang="en-US" sz="3200" b="1" dirty="0"/>
          </a:p>
        </p:txBody>
      </p:sp>
      <p:graphicFrame>
        <p:nvGraphicFramePr>
          <p:cNvPr id="7" name="טבלה 9">
            <a:extLst>
              <a:ext uri="{FF2B5EF4-FFF2-40B4-BE49-F238E27FC236}">
                <a16:creationId xmlns:a16="http://schemas.microsoft.com/office/drawing/2014/main" id="{10B80C23-79FE-42A9-AB47-DA6BE4AE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1735789"/>
              </p:ext>
            </p:extLst>
          </p:nvPr>
        </p:nvGraphicFramePr>
        <p:xfrm>
          <a:off x="1010653" y="2887760"/>
          <a:ext cx="108444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115">
                  <a:extLst>
                    <a:ext uri="{9D8B030D-6E8A-4147-A177-3AD203B41FA5}">
                      <a16:colId xmlns:a16="http://schemas.microsoft.com/office/drawing/2014/main" val="1718893752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647992141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427184408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2014366486"/>
                    </a:ext>
                  </a:extLst>
                </a:gridCol>
              </a:tblGrid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اسم المضلع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الزوايا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المثلثات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مجموع الزوايا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58682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المثلث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180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425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الرباعي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360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72659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الخماسي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540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56314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السداسي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59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0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030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السداسي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3297202-DAFC-40A4-841A-0EFBB808B0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03" y="2648814"/>
            <a:ext cx="3924300" cy="3267075"/>
          </a:xfrm>
          <a:prstGeom prst="rect">
            <a:avLst/>
          </a:prstGeom>
        </p:spPr>
      </p:pic>
      <p:pic>
        <p:nvPicPr>
          <p:cNvPr id="2" name="2min_final">
            <a:hlinkClick r:id="" action="ppaction://media"/>
            <a:extLst>
              <a:ext uri="{FF2B5EF4-FFF2-40B4-BE49-F238E27FC236}">
                <a16:creationId xmlns:a16="http://schemas.microsoft.com/office/drawing/2014/main" id="{C862D8EA-C897-41E3-A144-EC63E5A6FF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750" y="609077"/>
            <a:ext cx="2125661" cy="75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سنتعلّم اليوم؟</a:t>
            </a:r>
            <a:endParaRPr lang="x-non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D29BB97-9D9B-B04B-A130-6148BC78DF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فعّاليّة الافتتاحيّة بإيجاز شديد (أحجيّة/ لعبة)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ماذا ستتعلّمون في هذا الدرس؟ يمكن عرض الموضوع من خلال سؤال مثير للفضول، مثلًا: سنتعلّم اليوم عن: مجموع زوايا المضلع بشكل عام؟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/>
              <a:t> </a:t>
            </a:r>
            <a:r>
              <a:rPr lang="ar-SA" dirty="0">
                <a:solidFill>
                  <a:srgbClr val="424242"/>
                </a:solidFill>
              </a:rPr>
              <a:t>إجمال موجز للدرس</a:t>
            </a:r>
            <a:endParaRPr lang="he-IL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ar-SA" dirty="0">
                <a:solidFill>
                  <a:srgbClr val="424242"/>
                </a:solidFill>
              </a:rPr>
              <a:t>مهمّة للتدرّب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he-I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839C5F-83A3-8449-9FEF-5203C8AED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3322" y="5810250"/>
            <a:ext cx="20828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السداسي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43297202-DAFC-40A4-841A-0EFBB808B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503" y="2648814"/>
            <a:ext cx="3924300" cy="3267075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C0AA883-4C81-426F-9E71-0D7402F17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1115" y="3044664"/>
            <a:ext cx="3800475" cy="3305175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9AB994BF-17C7-49E7-8F25-99C583953B68}"/>
              </a:ext>
            </a:extLst>
          </p:cNvPr>
          <p:cNvSpPr txBox="1"/>
          <p:nvPr/>
        </p:nvSpPr>
        <p:spPr>
          <a:xfrm>
            <a:off x="7988968" y="428324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06C1793-BE8F-4AC5-B83F-DD85D3A26CFE}"/>
              </a:ext>
            </a:extLst>
          </p:cNvPr>
          <p:cNvSpPr txBox="1"/>
          <p:nvPr/>
        </p:nvSpPr>
        <p:spPr>
          <a:xfrm>
            <a:off x="9989156" y="417403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2081BFDB-56EB-4782-9F0F-FB6D26FF30E3}"/>
              </a:ext>
            </a:extLst>
          </p:cNvPr>
          <p:cNvSpPr txBox="1"/>
          <p:nvPr/>
        </p:nvSpPr>
        <p:spPr>
          <a:xfrm>
            <a:off x="9154966" y="480029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E81B65F2-6569-4633-B371-263BC4BDA730}"/>
              </a:ext>
            </a:extLst>
          </p:cNvPr>
          <p:cNvSpPr txBox="1"/>
          <p:nvPr/>
        </p:nvSpPr>
        <p:spPr>
          <a:xfrm>
            <a:off x="7946324" y="3562097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081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577" y="1672689"/>
            <a:ext cx="870961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ماذا مع بقية المضلعات – نبدأ بالبحث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5594914" y="2326069"/>
            <a:ext cx="59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نبني جدولا ليساعدنا في تجميع المعطيات </a:t>
            </a:r>
            <a:endParaRPr lang="en-US" sz="3200" b="1" dirty="0"/>
          </a:p>
        </p:txBody>
      </p:sp>
      <p:graphicFrame>
        <p:nvGraphicFramePr>
          <p:cNvPr id="7" name="טבלה 9">
            <a:extLst>
              <a:ext uri="{FF2B5EF4-FFF2-40B4-BE49-F238E27FC236}">
                <a16:creationId xmlns:a16="http://schemas.microsoft.com/office/drawing/2014/main" id="{10B80C23-79FE-42A9-AB47-DA6BE4AE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751804"/>
              </p:ext>
            </p:extLst>
          </p:nvPr>
        </p:nvGraphicFramePr>
        <p:xfrm>
          <a:off x="1010653" y="2887760"/>
          <a:ext cx="108444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115">
                  <a:extLst>
                    <a:ext uri="{9D8B030D-6E8A-4147-A177-3AD203B41FA5}">
                      <a16:colId xmlns:a16="http://schemas.microsoft.com/office/drawing/2014/main" val="1718893752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647992141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427184408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2014366486"/>
                    </a:ext>
                  </a:extLst>
                </a:gridCol>
              </a:tblGrid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اسم المضلع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الزوايا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المثلثات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مجموع الزوايا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58682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المثلث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180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425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الرباعي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360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72659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الخماسي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540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56314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السداسي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720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59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0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313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السباعي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A1C009B-C38E-433D-AA10-4CA386173F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741" y="2800852"/>
            <a:ext cx="4057650" cy="3181350"/>
          </a:xfrm>
          <a:prstGeom prst="rect">
            <a:avLst/>
          </a:prstGeom>
        </p:spPr>
      </p:pic>
      <p:pic>
        <p:nvPicPr>
          <p:cNvPr id="3" name="2min_final">
            <a:hlinkClick r:id="" action="ppaction://media"/>
            <a:extLst>
              <a:ext uri="{FF2B5EF4-FFF2-40B4-BE49-F238E27FC236}">
                <a16:creationId xmlns:a16="http://schemas.microsoft.com/office/drawing/2014/main" id="{1F8EFB01-8551-458F-AF47-0F99F0F8C1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348" y="518816"/>
            <a:ext cx="2364642" cy="8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483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9895" y="1928813"/>
            <a:ext cx="7474370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مجموع زوايا الشكل السباعي</a:t>
            </a: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A1C009B-C38E-433D-AA10-4CA386173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1" y="2800852"/>
            <a:ext cx="4057650" cy="318135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7B6D909-094F-48BC-9BC3-DB5EC3ED8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9875" y="3006564"/>
            <a:ext cx="4095750" cy="3076575"/>
          </a:xfrm>
          <a:prstGeom prst="rect">
            <a:avLst/>
          </a:prstGeom>
        </p:spPr>
      </p:pic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CBE99A44-9C17-463D-BC4A-D66D9BE0795A}"/>
              </a:ext>
            </a:extLst>
          </p:cNvPr>
          <p:cNvSpPr txBox="1"/>
          <p:nvPr/>
        </p:nvSpPr>
        <p:spPr>
          <a:xfrm>
            <a:off x="8011302" y="4010642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CADA31E4-D745-4BE6-BDD1-80E244A3D305}"/>
              </a:ext>
            </a:extLst>
          </p:cNvPr>
          <p:cNvSpPr txBox="1"/>
          <p:nvPr/>
        </p:nvSpPr>
        <p:spPr>
          <a:xfrm>
            <a:off x="10410075" y="3414809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29CD21D5-73E9-452D-960A-AAD818D8E8AD}"/>
              </a:ext>
            </a:extLst>
          </p:cNvPr>
          <p:cNvSpPr txBox="1"/>
          <p:nvPr/>
        </p:nvSpPr>
        <p:spPr>
          <a:xfrm>
            <a:off x="10410075" y="4250463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46FDCAFA-84C1-4F3C-940F-FB8577404225}"/>
              </a:ext>
            </a:extLst>
          </p:cNvPr>
          <p:cNvSpPr txBox="1"/>
          <p:nvPr/>
        </p:nvSpPr>
        <p:spPr>
          <a:xfrm>
            <a:off x="8845492" y="4884054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2FAF4023-43A5-4225-BFC5-0FCE775E9204}"/>
              </a:ext>
            </a:extLst>
          </p:cNvPr>
          <p:cNvSpPr txBox="1"/>
          <p:nvPr/>
        </p:nvSpPr>
        <p:spPr>
          <a:xfrm>
            <a:off x="10410075" y="5145664"/>
            <a:ext cx="834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e-IL" sz="2800" b="1" dirty="0"/>
              <a:t>180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77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577" y="1672689"/>
            <a:ext cx="870961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ماذا مع بقية المضلعات – نبدأ بالبحث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5594914" y="2326069"/>
            <a:ext cx="59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نبني جدولا ليساعدنا في تجميع المعطيات </a:t>
            </a:r>
            <a:endParaRPr lang="en-US" sz="3200" b="1" dirty="0"/>
          </a:p>
        </p:txBody>
      </p:sp>
      <p:graphicFrame>
        <p:nvGraphicFramePr>
          <p:cNvPr id="7" name="טבלה 9">
            <a:extLst>
              <a:ext uri="{FF2B5EF4-FFF2-40B4-BE49-F238E27FC236}">
                <a16:creationId xmlns:a16="http://schemas.microsoft.com/office/drawing/2014/main" id="{10B80C23-79FE-42A9-AB47-DA6BE4AE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183300"/>
              </p:ext>
            </p:extLst>
          </p:nvPr>
        </p:nvGraphicFramePr>
        <p:xfrm>
          <a:off x="1010653" y="2887760"/>
          <a:ext cx="108444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115">
                  <a:extLst>
                    <a:ext uri="{9D8B030D-6E8A-4147-A177-3AD203B41FA5}">
                      <a16:colId xmlns:a16="http://schemas.microsoft.com/office/drawing/2014/main" val="1718893752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647992141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427184408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2014366486"/>
                    </a:ext>
                  </a:extLst>
                </a:gridCol>
              </a:tblGrid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اسم المضلع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الزوايا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المثلثات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مجموع الزوايا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58682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المثلث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180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425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الرباعي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360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72659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الخماسي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540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56314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السداسي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720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59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900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0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54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14550" y="1928814"/>
            <a:ext cx="6929714" cy="720000"/>
          </a:xfrm>
        </p:spPr>
        <p:txBody>
          <a:bodyPr>
            <a:normAutofit fontScale="25000" lnSpcReduction="20000"/>
          </a:bodyPr>
          <a:lstStyle/>
          <a:p>
            <a:r>
              <a:rPr lang="ar-SA" sz="14400" b="1" dirty="0"/>
              <a:t>من اجل التوصل الى القانون نعتمد على</a:t>
            </a:r>
          </a:p>
          <a:p>
            <a:br>
              <a:rPr lang="he-IL" dirty="0"/>
            </a:b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4193607" y="5069450"/>
            <a:ext cx="717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مجموع زوايا المثلث دائما 180 درجة</a:t>
            </a:r>
            <a:endParaRPr lang="en-US" sz="3200" b="1" dirty="0"/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D1603BBD-D430-4FCD-B02B-7616F78F5953}"/>
              </a:ext>
            </a:extLst>
          </p:cNvPr>
          <p:cNvSpPr txBox="1"/>
          <p:nvPr/>
        </p:nvSpPr>
        <p:spPr>
          <a:xfrm>
            <a:off x="4314550" y="3917677"/>
            <a:ext cx="717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يمكن تقسيم المضلع الى مثلثات من راس واحد</a:t>
            </a:r>
            <a:endParaRPr lang="en-US" sz="32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A110B0A3-A574-4922-B25D-12AB66CE75D2}"/>
              </a:ext>
            </a:extLst>
          </p:cNvPr>
          <p:cNvSpPr txBox="1"/>
          <p:nvPr/>
        </p:nvSpPr>
        <p:spPr>
          <a:xfrm>
            <a:off x="4314550" y="2784069"/>
            <a:ext cx="7171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هناك علاقة بين مجموع زوايا المضلع وعدد الزوايا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68878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92577" y="1672689"/>
            <a:ext cx="8709611" cy="720001"/>
          </a:xfrm>
        </p:spPr>
        <p:txBody>
          <a:bodyPr>
            <a:noAutofit/>
          </a:bodyPr>
          <a:lstStyle/>
          <a:p>
            <a:r>
              <a:rPr lang="ar-SA" sz="5400" b="1" dirty="0"/>
              <a:t>ماذا مع بقية المضلعات – نبدأ بالبحث</a:t>
            </a:r>
            <a:br>
              <a:rPr lang="he-IL" sz="5400" b="1" dirty="0"/>
            </a:br>
            <a:endParaRPr lang="he-IL" sz="5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C2D732C3-7056-4152-91F1-1A9D7BC4F479}"/>
              </a:ext>
            </a:extLst>
          </p:cNvPr>
          <p:cNvSpPr txBox="1"/>
          <p:nvPr/>
        </p:nvSpPr>
        <p:spPr>
          <a:xfrm>
            <a:off x="5594914" y="2326069"/>
            <a:ext cx="5907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3200" b="1" dirty="0"/>
              <a:t>نبني جدولا ليساعدنا في تجميع المعطيات </a:t>
            </a:r>
            <a:endParaRPr lang="en-US" sz="3200" b="1" dirty="0"/>
          </a:p>
        </p:txBody>
      </p:sp>
      <p:graphicFrame>
        <p:nvGraphicFramePr>
          <p:cNvPr id="7" name="טבלה 9">
            <a:extLst>
              <a:ext uri="{FF2B5EF4-FFF2-40B4-BE49-F238E27FC236}">
                <a16:creationId xmlns:a16="http://schemas.microsoft.com/office/drawing/2014/main" id="{10B80C23-79FE-42A9-AB47-DA6BE4AEB6F5}"/>
              </a:ext>
            </a:extLst>
          </p:cNvPr>
          <p:cNvGraphicFramePr>
            <a:graphicFrameLocks noGrp="1"/>
          </p:cNvGraphicFramePr>
          <p:nvPr/>
        </p:nvGraphicFramePr>
        <p:xfrm>
          <a:off x="1010653" y="2887760"/>
          <a:ext cx="1084446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1115">
                  <a:extLst>
                    <a:ext uri="{9D8B030D-6E8A-4147-A177-3AD203B41FA5}">
                      <a16:colId xmlns:a16="http://schemas.microsoft.com/office/drawing/2014/main" val="1718893752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647992141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1427184408"/>
                    </a:ext>
                  </a:extLst>
                </a:gridCol>
                <a:gridCol w="2711115">
                  <a:extLst>
                    <a:ext uri="{9D8B030D-6E8A-4147-A177-3AD203B41FA5}">
                      <a16:colId xmlns:a16="http://schemas.microsoft.com/office/drawing/2014/main" val="2014366486"/>
                    </a:ext>
                  </a:extLst>
                </a:gridCol>
              </a:tblGrid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اسم المضلع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الزوايا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عدد المثلثات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مجموع الزوايا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8458682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المثلث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180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513425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الرباعي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2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360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2272659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الخماسي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3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540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0856314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السداسي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6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4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720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346595"/>
                  </a:ext>
                </a:extLst>
              </a:tr>
              <a:tr h="551186"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الشكل السباعي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7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5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3200" dirty="0"/>
                        <a:t>900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25094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598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الآن سنتعلّم</a:t>
            </a:r>
            <a:endParaRPr lang="x-non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9AF47D2-20E0-447D-9EB4-982E27AF5047}"/>
              </a:ext>
            </a:extLst>
          </p:cNvPr>
          <p:cNvSpPr txBox="1"/>
          <p:nvPr/>
        </p:nvSpPr>
        <p:spPr>
          <a:xfrm>
            <a:off x="9865896" y="1678747"/>
            <a:ext cx="2125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القانون هو</a:t>
            </a:r>
            <a:endParaRPr lang="en-US" sz="4000" b="1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88434CAA-EE3F-476D-8983-0E3D634FA9FD}"/>
              </a:ext>
            </a:extLst>
          </p:cNvPr>
          <p:cNvSpPr txBox="1"/>
          <p:nvPr/>
        </p:nvSpPr>
        <p:spPr>
          <a:xfrm>
            <a:off x="4335165" y="1738473"/>
            <a:ext cx="107482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  </a:t>
            </a:r>
            <a:r>
              <a:rPr lang="ar-SA" sz="4400" b="1" dirty="0"/>
              <a:t>  2-</a:t>
            </a:r>
            <a:r>
              <a:rPr lang="en-US" sz="4400" b="1" dirty="0"/>
              <a:t>)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2C116FA-4A62-4537-80DF-69778F295FCC}"/>
              </a:ext>
            </a:extLst>
          </p:cNvPr>
          <p:cNvSpPr txBox="1"/>
          <p:nvPr/>
        </p:nvSpPr>
        <p:spPr>
          <a:xfrm>
            <a:off x="448872" y="2538691"/>
            <a:ext cx="4652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</a:t>
            </a:r>
            <a:r>
              <a:rPr lang="ar-SA" sz="3600" b="1" dirty="0"/>
              <a:t>عدد الزوايا " الرؤوس)</a:t>
            </a:r>
            <a:endParaRPr lang="en-US" sz="3600" b="1" dirty="0"/>
          </a:p>
        </p:txBody>
      </p:sp>
      <p:sp>
        <p:nvSpPr>
          <p:cNvPr id="9" name="תיבת טקסט 12">
            <a:extLst>
              <a:ext uri="{FF2B5EF4-FFF2-40B4-BE49-F238E27FC236}">
                <a16:creationId xmlns:a16="http://schemas.microsoft.com/office/drawing/2014/main" id="{71A2D8AB-ED0B-4D17-8D4A-DDE143C35D34}"/>
              </a:ext>
            </a:extLst>
          </p:cNvPr>
          <p:cNvSpPr txBox="1"/>
          <p:nvPr/>
        </p:nvSpPr>
        <p:spPr>
          <a:xfrm>
            <a:off x="5333094" y="2538692"/>
            <a:ext cx="1941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X  180 =</a:t>
            </a:r>
          </a:p>
        </p:txBody>
      </p:sp>
    </p:spTree>
    <p:extLst>
      <p:ext uri="{BB962C8B-B14F-4D97-AF65-F5344CB8AC3E}">
        <p14:creationId xmlns:p14="http://schemas.microsoft.com/office/powerpoint/2010/main" val="16202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C806E18F-029E-4D97-A866-A70C79B8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نتحدى</a:t>
            </a:r>
            <a:endParaRPr lang="en-US" dirty="0"/>
          </a:p>
        </p:txBody>
      </p:sp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FE54BB26-3CDB-4FCA-948C-11E288D14641}"/>
              </a:ext>
            </a:extLst>
          </p:cNvPr>
          <p:cNvSpPr txBox="1"/>
          <p:nvPr/>
        </p:nvSpPr>
        <p:spPr>
          <a:xfrm>
            <a:off x="1201003" y="2171143"/>
            <a:ext cx="10520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JO" sz="4000" b="1" dirty="0"/>
              <a:t>ارسم الشكل الخماسي المنتظم واحسب </a:t>
            </a:r>
            <a:r>
              <a:rPr lang="ar-SA" sz="4000" b="1" dirty="0"/>
              <a:t>ما مقدار كل زاوية في</a:t>
            </a:r>
            <a:r>
              <a:rPr lang="ar-JO" sz="4000" b="1" dirty="0"/>
              <a:t>ه.</a:t>
            </a:r>
            <a:endParaRPr lang="en-US" sz="4000" b="1" dirty="0"/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603" y="3703296"/>
            <a:ext cx="2772983" cy="2588117"/>
          </a:xfrm>
          <a:prstGeom prst="rect">
            <a:avLst/>
          </a:prstGeom>
        </p:spPr>
      </p:pic>
      <p:pic>
        <p:nvPicPr>
          <p:cNvPr id="7" name="0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612" y="626856"/>
            <a:ext cx="2120382" cy="7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30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A51BF3B-13A6-0A4E-8FAA-B873039466C3}"/>
              </a:ext>
            </a:extLst>
          </p:cNvPr>
          <p:cNvSpPr txBox="1"/>
          <p:nvPr/>
        </p:nvSpPr>
        <p:spPr>
          <a:xfrm>
            <a:off x="2173856" y="2879296"/>
            <a:ext cx="7844289" cy="1107996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AE" sz="6600" dirty="0">
                <a:solidFill>
                  <a:schemeClr val="bg1"/>
                </a:solidFill>
              </a:rPr>
              <a:t>كلمة قبل </a:t>
            </a:r>
            <a:r>
              <a:rPr lang="ar-SA" sz="6600" dirty="0">
                <a:solidFill>
                  <a:schemeClr val="bg1"/>
                </a:solidFill>
              </a:rPr>
              <a:t>أ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 </a:t>
            </a:r>
            <a:r>
              <a:rPr lang="ar-AE" sz="6600" dirty="0">
                <a:solidFill>
                  <a:schemeClr val="bg1"/>
                </a:solidFill>
              </a:rPr>
              <a:t>ن</a:t>
            </a:r>
            <a:r>
              <a:rPr lang="ar-SA" sz="6600" dirty="0">
                <a:solidFill>
                  <a:schemeClr val="bg1"/>
                </a:solidFill>
              </a:rPr>
              <a:t>ُ</a:t>
            </a:r>
            <a:r>
              <a:rPr lang="ar-AE" sz="6600" dirty="0">
                <a:solidFill>
                  <a:schemeClr val="bg1"/>
                </a:solidFill>
              </a:rPr>
              <a:t>نهي...</a:t>
            </a:r>
            <a:endParaRPr lang="he-IL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63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8CDB7D-7B3E-EF45-982F-5AD116333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ماذا يجب أن نحضّر للحصّة؟ </a:t>
            </a:r>
            <a:endParaRPr lang="x-none" dirty="0"/>
          </a:p>
        </p:txBody>
      </p:sp>
      <p:pic>
        <p:nvPicPr>
          <p:cNvPr id="7" name="Picture 2" descr="https://lh6.googleusercontent.com/-eMfgnnBoalvwbez5LUw5fZPMaUF8tLsgEVyqpJZSRs6vUI-NBsUhcyAWwnkeS-dJMoc4mM-f3uaUsKp7KMQq3UwLMstbZQn1kbiskhzS1RvPVMPnFRl-B8eENN1txrr">
            <a:extLst>
              <a:ext uri="{FF2B5EF4-FFF2-40B4-BE49-F238E27FC236}">
                <a16:creationId xmlns:a16="http://schemas.microsoft.com/office/drawing/2014/main" id="{BAD20998-ADA0-4BB1-908E-5F099AE07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82" y="2842557"/>
            <a:ext cx="973634" cy="161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https://lh5.googleusercontent.com/7xQchnRuOUJbyFAyyHdllavqvQUFOSCV7l5Kzy1Rmeboi9xefgg8yDF0ng5ESkxi3tC9_i9ER1BmBYOOTMhmhaxTzBz8ILJQxn_c__0Qg9cKcVB64VGmWAAtIhTRT7NF">
            <a:extLst>
              <a:ext uri="{FF2B5EF4-FFF2-40B4-BE49-F238E27FC236}">
                <a16:creationId xmlns:a16="http://schemas.microsoft.com/office/drawing/2014/main" id="{A4B69755-66B7-4BD3-B22A-3EF8B5DE8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0574" y="2710851"/>
            <a:ext cx="1161305" cy="180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4.googleusercontent.com/iGTl96Eygo7-oid1H3ZWWYhb5HWAynyOs2KLWGGMeuEgHeu4cFLof2g-jYLOscV4q-879K-lfjkP4Swnmj_UGZsWTDspF4AbUz1XGd30Tf1KKpiEXhvx6NLF17Q1F5VY">
            <a:extLst>
              <a:ext uri="{FF2B5EF4-FFF2-40B4-BE49-F238E27FC236}">
                <a16:creationId xmlns:a16="http://schemas.microsoft.com/office/drawing/2014/main" id="{FBFC260D-BF96-439A-8693-6B40C73C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141377" y="3225956"/>
            <a:ext cx="1771057" cy="740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lh4.googleusercontent.com/8FRkycPXoj7UiB9dvl8WfvE_rPOmNvworJ3hEUUExH908Pyx1w8Shtg70_9YIyrxXZu2Q5tvXMslWX6PBLNTleMKYZ5Wgwd4UNNj4iBwA-K5B6WNBJ5WFRNSOF3busg5">
            <a:extLst>
              <a:ext uri="{FF2B5EF4-FFF2-40B4-BE49-F238E27FC236}">
                <a16:creationId xmlns:a16="http://schemas.microsoft.com/office/drawing/2014/main" id="{A59DF638-BBDF-4FF6-8918-42D9A5F0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31" y="2710851"/>
            <a:ext cx="1191396" cy="196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lh6.googleusercontent.com/f8H2475EYmyL0rhH4-e4ujiAahiTeUa9jS4FAnHL3KK4sEOOF3cWvgCYZ1bpJw4tDcDKTArugZ_4iGscDG3mD7tx620B0N8bRGSeR-V1W5m9k2098IkeP6hpnFdGXWOM">
            <a:extLst>
              <a:ext uri="{FF2B5EF4-FFF2-40B4-BE49-F238E27FC236}">
                <a16:creationId xmlns:a16="http://schemas.microsoft.com/office/drawing/2014/main" id="{E96A3A94-1DC2-4D5F-8C30-814635F5A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1258" y="2842557"/>
            <a:ext cx="2289297" cy="167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lh5.googleusercontent.com/ZDoHST6h1OCX-u3R0_z7nNa7SfU7HmVM0D695YAePInfr_qNfjeMwiGEv5CWrEZg9NKaTDrt37AL_GYzZsegn6rlPlFCY3VeGszqUWVyGIQFv4vSJtyKvfOsQffjTrz2">
            <a:extLst>
              <a:ext uri="{FF2B5EF4-FFF2-40B4-BE49-F238E27FC236}">
                <a16:creationId xmlns:a16="http://schemas.microsoft.com/office/drawing/2014/main" id="{6C26243C-31F1-4E05-AA55-1F6FA8AEC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083" y="2842557"/>
            <a:ext cx="1360363" cy="1637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636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141684-0310-9045-8FE5-875F7B59C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lnSpc>
                <a:spcPct val="115000"/>
              </a:lnSpc>
            </a:pPr>
            <a:r>
              <a:rPr lang="ar-SA" dirty="0">
                <a:latin typeface="Alef"/>
                <a:ea typeface="Alef"/>
                <a:sym typeface="Alef"/>
              </a:rPr>
              <a:t>قبل أن نبدأ، نستنشق الهواء</a:t>
            </a:r>
            <a:endParaRPr lang="he-IL" dirty="0">
              <a:latin typeface="Alef"/>
              <a:ea typeface="Alef"/>
              <a:sym typeface="Alef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7952BE-2EAD-6146-A1DB-1E0A94AD1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057618">
            <a:off x="290049" y="269606"/>
            <a:ext cx="1468977" cy="973310"/>
          </a:xfrm>
          <a:prstGeom prst="rect">
            <a:avLst/>
          </a:prstGeom>
        </p:spPr>
      </p:pic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E4AA4EF8-53F5-4FD4-ABA5-92B3DCEC4D25}"/>
              </a:ext>
            </a:extLst>
          </p:cNvPr>
          <p:cNvSpPr txBox="1"/>
          <p:nvPr/>
        </p:nvSpPr>
        <p:spPr>
          <a:xfrm>
            <a:off x="2967789" y="1910466"/>
            <a:ext cx="8598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/>
              <a:t>ما هي المصطلحات المطلوبة من اجل تعلم مجموع زوايا المضلع</a:t>
            </a:r>
            <a:endParaRPr lang="en-US" sz="3200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3AD79E6-D9AD-46A5-B16B-CAB87E27FC89}"/>
              </a:ext>
            </a:extLst>
          </p:cNvPr>
          <p:cNvSpPr txBox="1"/>
          <p:nvPr/>
        </p:nvSpPr>
        <p:spPr>
          <a:xfrm>
            <a:off x="4928937" y="3112761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dirty="0"/>
              <a:t>المضلع  – خط منكسر مغلق</a:t>
            </a:r>
            <a:endParaRPr lang="en-US" sz="3200" dirty="0"/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22E9D051-4CD7-4E30-BB00-440C805ED609}"/>
              </a:ext>
            </a:extLst>
          </p:cNvPr>
          <p:cNvSpPr txBox="1"/>
          <p:nvPr/>
        </p:nvSpPr>
        <p:spPr>
          <a:xfrm>
            <a:off x="4078705" y="4129644"/>
            <a:ext cx="77322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/>
              <a:t>خواص المضلع – عدد الاضلاع ,عدد الزوايا في المضلع</a:t>
            </a:r>
            <a:endParaRPr lang="en-US" sz="3200" dirty="0"/>
          </a:p>
        </p:txBody>
      </p:sp>
      <p:sp>
        <p:nvSpPr>
          <p:cNvPr id="13" name="תיבת טקסט 12">
            <a:extLst>
              <a:ext uri="{FF2B5EF4-FFF2-40B4-BE49-F238E27FC236}">
                <a16:creationId xmlns:a16="http://schemas.microsoft.com/office/drawing/2014/main" id="{E13EF2DE-34E5-4729-AE3D-D3818B78F3E9}"/>
              </a:ext>
            </a:extLst>
          </p:cNvPr>
          <p:cNvSpPr txBox="1"/>
          <p:nvPr/>
        </p:nvSpPr>
        <p:spPr>
          <a:xfrm>
            <a:off x="5494421" y="5039551"/>
            <a:ext cx="65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dirty="0"/>
              <a:t>مجموع زوايا المثلث 180</a:t>
            </a:r>
            <a:r>
              <a:rPr lang="ar-SA" sz="3200" baseline="40000" dirty="0"/>
              <a:t>0</a:t>
            </a:r>
            <a:r>
              <a:rPr lang="en-US" sz="3200" dirty="0"/>
              <a:t> 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1DFCB359-01C8-4FA7-A52E-743C5475B21D}"/>
              </a:ext>
            </a:extLst>
          </p:cNvPr>
          <p:cNvSpPr txBox="1"/>
          <p:nvPr/>
        </p:nvSpPr>
        <p:spPr>
          <a:xfrm>
            <a:off x="5241758" y="5781657"/>
            <a:ext cx="65692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200" dirty="0"/>
              <a:t>مجموع زوايا المضلع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53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AFFA1F-50A1-CC45-96F8-BD150ABF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SA" dirty="0"/>
              <a:t>نبدأ بمتعة</a:t>
            </a:r>
            <a:endParaRPr lang="x-non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447C36-6132-374D-A58E-2AEC5E22D0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05600" y="1928814"/>
            <a:ext cx="4538663" cy="646331"/>
          </a:xfrm>
        </p:spPr>
        <p:txBody>
          <a:bodyPr>
            <a:normAutofit fontScale="25000" lnSpcReduction="20000"/>
          </a:bodyPr>
          <a:lstStyle/>
          <a:p>
            <a:pPr lvl="0" algn="r">
              <a:spcBef>
                <a:spcPts val="0"/>
              </a:spcBef>
            </a:pPr>
            <a:r>
              <a:rPr lang="ar-SA" sz="17600" b="1" dirty="0"/>
              <a:t>ما هو المضلع</a:t>
            </a:r>
          </a:p>
          <a:p>
            <a:pPr lvl="0" algn="r">
              <a:spcBef>
                <a:spcPts val="0"/>
              </a:spcBef>
            </a:pPr>
            <a:endParaRPr lang="he-I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16805B-847F-B044-A135-079AF54E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7846" y="13562"/>
            <a:ext cx="1017545" cy="1070700"/>
          </a:xfrm>
          <a:prstGeom prst="rect">
            <a:avLst/>
          </a:prstGeom>
        </p:spPr>
      </p:pic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92563C0B-A3B5-47C1-A096-4E543C0D8D2A}"/>
              </a:ext>
            </a:extLst>
          </p:cNvPr>
          <p:cNvSpPr txBox="1"/>
          <p:nvPr/>
        </p:nvSpPr>
        <p:spPr>
          <a:xfrm>
            <a:off x="6192253" y="2693327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SA" sz="3600" b="1" dirty="0"/>
              <a:t>خط منكسر ثلاثي او اكثر ومغلق</a:t>
            </a:r>
            <a:endParaRPr lang="en-US" sz="3600" b="1" dirty="0"/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88ADF9AA-9A25-4659-9F98-014B43F53671}"/>
              </a:ext>
            </a:extLst>
          </p:cNvPr>
          <p:cNvSpPr txBox="1"/>
          <p:nvPr/>
        </p:nvSpPr>
        <p:spPr>
          <a:xfrm>
            <a:off x="7065920" y="3457840"/>
            <a:ext cx="4973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المثلث خط منكسر ثلاثي مغلق</a:t>
            </a:r>
            <a:endParaRPr lang="en-US" sz="36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56C6FEC0-CCC9-40C5-B09E-56AC7BAEFB74}"/>
              </a:ext>
            </a:extLst>
          </p:cNvPr>
          <p:cNvSpPr txBox="1"/>
          <p:nvPr/>
        </p:nvSpPr>
        <p:spPr>
          <a:xfrm>
            <a:off x="4828675" y="4091408"/>
            <a:ext cx="721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المثلث هو اصغر مضلع من حيث عدد الاضلاع</a:t>
            </a:r>
            <a:endParaRPr lang="en-US" sz="3600" b="1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3D8F156-98EE-44DC-9BBB-7C0615BEB5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53027" y="1800153"/>
            <a:ext cx="1612994" cy="2483761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401EAC3-EF72-4C8A-91F4-A9F6AC082E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10970" y="2186408"/>
            <a:ext cx="1905000" cy="1905000"/>
          </a:xfrm>
          <a:prstGeom prst="rect">
            <a:avLst/>
          </a:prstGeom>
        </p:spPr>
      </p:pic>
      <p:sp>
        <p:nvSpPr>
          <p:cNvPr id="16" name="תיבת טקסט 15">
            <a:extLst>
              <a:ext uri="{FF2B5EF4-FFF2-40B4-BE49-F238E27FC236}">
                <a16:creationId xmlns:a16="http://schemas.microsoft.com/office/drawing/2014/main" id="{7C99058B-452D-43A7-82C3-518906D59BAB}"/>
              </a:ext>
            </a:extLst>
          </p:cNvPr>
          <p:cNvSpPr txBox="1"/>
          <p:nvPr/>
        </p:nvSpPr>
        <p:spPr>
          <a:xfrm>
            <a:off x="6497053" y="4843158"/>
            <a:ext cx="5541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المضلع يسمى حسب عدد اضلاعه</a:t>
            </a:r>
            <a:endParaRPr lang="en-US" sz="3600" b="1" dirty="0"/>
          </a:p>
        </p:txBody>
      </p:sp>
      <p:pic>
        <p:nvPicPr>
          <p:cNvPr id="24" name="תמונה 23">
            <a:extLst>
              <a:ext uri="{FF2B5EF4-FFF2-40B4-BE49-F238E27FC236}">
                <a16:creationId xmlns:a16="http://schemas.microsoft.com/office/drawing/2014/main" id="{0C096CBE-D4FA-46D8-9091-FD1341DE58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392348" y="4451045"/>
            <a:ext cx="1905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9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F243D2B7-4916-45E4-8C68-6A2D71252EAE}"/>
              </a:ext>
            </a:extLst>
          </p:cNvPr>
          <p:cNvSpPr txBox="1"/>
          <p:nvPr/>
        </p:nvSpPr>
        <p:spPr>
          <a:xfrm>
            <a:off x="8823158" y="2322095"/>
            <a:ext cx="290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/>
              <a:t>مجموع زوايا المثلث</a:t>
            </a:r>
            <a:endParaRPr lang="en-US" sz="2400" b="1" baseline="40000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05" y="2668970"/>
            <a:ext cx="3608980" cy="30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9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65DBF3E-2DDB-4029-9C57-854B33F4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64228" y="2905125"/>
            <a:ext cx="1095375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4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65DBF3E-2DDB-4029-9C57-854B33F4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64228" y="2905125"/>
            <a:ext cx="1095375" cy="10477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9F978BF-40AF-47CA-ABD2-59C5A4CBD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751">
            <a:off x="5743575" y="3082925"/>
            <a:ext cx="70485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CCBBA9EA-2B5F-4574-801E-AD0A884047BE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90" y="4314825"/>
            <a:ext cx="1346200" cy="666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603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0414EEF6-5307-47C7-84C7-28B7139D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dirty="0"/>
              <a:t>نتعلم</a:t>
            </a:r>
            <a:endParaRPr lang="en-US" dirty="0"/>
          </a:p>
        </p:txBody>
      </p:sp>
      <p:pic>
        <p:nvPicPr>
          <p:cNvPr id="2" name="תמונה 1">
            <a:extLst>
              <a:ext uri="{FF2B5EF4-FFF2-40B4-BE49-F238E27FC236}">
                <a16:creationId xmlns:a16="http://schemas.microsoft.com/office/drawing/2014/main" id="{465DBF3E-2DDB-4029-9C57-854B33F4F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564228" y="2905125"/>
            <a:ext cx="1095375" cy="10477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9F978BF-40AF-47CA-ABD2-59C5A4CBDC0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751">
            <a:off x="5743575" y="3082925"/>
            <a:ext cx="704850" cy="6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78D08FE-B1B6-48C5-A9B5-822CA37E8949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3976688"/>
            <a:ext cx="704850" cy="6794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586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התאמה אישית 5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A84B2C970292541884C6D2E423F45B9" ma:contentTypeVersion="11" ma:contentTypeDescription="Create a new document." ma:contentTypeScope="" ma:versionID="4f3f6e36b171e087215f6d509548beb9">
  <xsd:schema xmlns:xsd="http://www.w3.org/2001/XMLSchema" xmlns:xs="http://www.w3.org/2001/XMLSchema" xmlns:p="http://schemas.microsoft.com/office/2006/metadata/properties" xmlns:ns3="7de65336-3470-4daf-946b-7619550e553e" xmlns:ns4="6ad565e7-c57f-415f-adfa-5c7854c55faf" targetNamespace="http://schemas.microsoft.com/office/2006/metadata/properties" ma:root="true" ma:fieldsID="6005d5751e642d050b7d13b2165ab4df" ns3:_="" ns4:_="">
    <xsd:import namespace="7de65336-3470-4daf-946b-7619550e553e"/>
    <xsd:import namespace="6ad565e7-c57f-415f-adfa-5c7854c55f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65336-3470-4daf-946b-7619550e553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ad565e7-c57f-415f-adfa-5c7854c55f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59EB062-A25C-4149-9FC6-2425B2684B3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DC9EA8-7C96-43B5-87C3-48DB0E4AAC31}">
  <ds:schemaRefs>
    <ds:schemaRef ds:uri="http://purl.org/dc/terms/"/>
    <ds:schemaRef ds:uri="7de65336-3470-4daf-946b-7619550e553e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ad565e7-c57f-415f-adfa-5c7854c55faf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D8B958F-9FCD-4B15-A791-D3BBD234E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de65336-3470-4daf-946b-7619550e553e"/>
    <ds:schemaRef ds:uri="6ad565e7-c57f-415f-adfa-5c7854c55f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2323</TotalTime>
  <Words>4603</Words>
  <Application>Microsoft Office PowerPoint</Application>
  <PresentationFormat>מסך רחב</PresentationFormat>
  <Paragraphs>497</Paragraphs>
  <Slides>29</Slides>
  <Notes>29</Notes>
  <HiddenSlides>0</HiddenSlides>
  <MMClips>5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2</vt:i4>
      </vt:variant>
      <vt:variant>
        <vt:lpstr>כותרות שקופיות</vt:lpstr>
      </vt:variant>
      <vt:variant>
        <vt:i4>29</vt:i4>
      </vt:variant>
    </vt:vector>
  </HeadingPairs>
  <TitlesOfParts>
    <vt:vector size="35" baseType="lpstr">
      <vt:lpstr>Alef</vt:lpstr>
      <vt:lpstr>Arial</vt:lpstr>
      <vt:lpstr>Calibri</vt:lpstr>
      <vt:lpstr>Sakkal Majalla</vt:lpstr>
      <vt:lpstr>Office Theme</vt:lpstr>
      <vt:lpstr>1_Office Theme</vt:lpstr>
      <vt:lpstr>מצגת של PowerPoint‏</vt:lpstr>
      <vt:lpstr>ماذا سنتعلّم اليوم؟</vt:lpstr>
      <vt:lpstr>ماذا يجب أن نحضّر للحصّة؟ </vt:lpstr>
      <vt:lpstr>قبل أن نبدأ، نستنشق الهواء</vt:lpstr>
      <vt:lpstr>نبدأ بمتعة</vt:lpstr>
      <vt:lpstr>نتعلم</vt:lpstr>
      <vt:lpstr>نتعلم</vt:lpstr>
      <vt:lpstr>نتعلم</vt:lpstr>
      <vt:lpstr>نتعلم</vt:lpstr>
      <vt:lpstr>نتعلم</vt:lpstr>
      <vt:lpstr>نتعلم</vt:lpstr>
      <vt:lpstr>الآن سنتعلّم</vt:lpstr>
      <vt:lpstr>نتمرن</vt:lpstr>
      <vt:lpstr>نتمرن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الآن سنتعلّم</vt:lpstr>
      <vt:lpstr>نتحدى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Ruthy Betinger</dc:creator>
  <cp:lastModifiedBy>bahaa.misrad@gmail.com</cp:lastModifiedBy>
  <cp:revision>225</cp:revision>
  <dcterms:created xsi:type="dcterms:W3CDTF">2020-03-11T07:11:19Z</dcterms:created>
  <dcterms:modified xsi:type="dcterms:W3CDTF">2021-12-01T10:44:25Z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0x0101003A84B2C970292541884C6D2E423F45B9</vt:lpwstr>
  </property>
</Properties>
</file>