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  <p:sldMasterId id="2147483725" r:id="rId6"/>
  </p:sldMasterIdLst>
  <p:notesMasterIdLst>
    <p:notesMasterId r:id="rId33"/>
  </p:notesMasterIdLst>
  <p:handoutMasterIdLst>
    <p:handoutMasterId r:id="rId34"/>
  </p:handoutMasterIdLst>
  <p:sldIdLst>
    <p:sldId id="282" r:id="rId7"/>
    <p:sldId id="268" r:id="rId8"/>
    <p:sldId id="308" r:id="rId9"/>
    <p:sldId id="287" r:id="rId10"/>
    <p:sldId id="305" r:id="rId11"/>
    <p:sldId id="280" r:id="rId12"/>
    <p:sldId id="270" r:id="rId13"/>
    <p:sldId id="317" r:id="rId14"/>
    <p:sldId id="309" r:id="rId15"/>
    <p:sldId id="318" r:id="rId16"/>
    <p:sldId id="320" r:id="rId17"/>
    <p:sldId id="321" r:id="rId18"/>
    <p:sldId id="319" r:id="rId19"/>
    <p:sldId id="302" r:id="rId20"/>
    <p:sldId id="314" r:id="rId21"/>
    <p:sldId id="271" r:id="rId22"/>
    <p:sldId id="307" r:id="rId23"/>
    <p:sldId id="322" r:id="rId24"/>
    <p:sldId id="315" r:id="rId25"/>
    <p:sldId id="323" r:id="rId26"/>
    <p:sldId id="325" r:id="rId27"/>
    <p:sldId id="326" r:id="rId28"/>
    <p:sldId id="327" r:id="rId29"/>
    <p:sldId id="328" r:id="rId30"/>
    <p:sldId id="298" r:id="rId31"/>
    <p:sldId id="301" r:id="rId32"/>
  </p:sldIdLst>
  <p:sldSz cx="12192000" cy="6858000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4285E3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/>
    <p:restoredTop sz="83943" autoAdjust="0"/>
  </p:normalViewPr>
  <p:slideViewPr>
    <p:cSldViewPr snapToGrid="0" snapToObjects="1">
      <p:cViewPr varScale="1">
        <p:scale>
          <a:sx n="53" d="100"/>
          <a:sy n="53" d="100"/>
        </p:scale>
        <p:origin x="1300" y="48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A7819-B167-4548-9FD2-292AAF246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44CAD-9147-D044-B813-C03FB204C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57239-929A-A240-95FC-13CD61703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184A8B-C90D-457E-A7FE-030194E412D6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0EFAB3-BFAA-42AB-B1BF-FF198627B634}" type="datetimeFigureOut">
              <a:rPr lang="x-none"/>
              <a:pPr>
                <a:defRPr/>
              </a:pPr>
              <a:t>כ"ז/תשרי/תשפ"ב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x-non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x-non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CBFA75-5636-4E7C-8EEB-9DD706FC968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اكتبوا النصّ الملائم وكذلك المعدّات المطلوبة. </a:t>
            </a:r>
            <a:endParaRPr lang="he-IL" altLang="he-IL"/>
          </a:p>
          <a:p>
            <a:pPr algn="r" rtl="1"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207511-0CC1-417D-9DC3-534ED834BDD1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b="1" dirty="0"/>
              <a:t>الشرائح 11-15 تضمّ: إكساب المعرفة، التدرّب والحلّ، وتدرّب وحلّ آخر. مدّة هذه الشرائح معًا 20 دقيقة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b="1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 مطاح فقط</a:t>
            </a:r>
            <a:r>
              <a:rPr lang="ar-SA" dirty="0"/>
              <a:t>، صور شاشة، تقارير، مضامين من الكتب التعليميّة، ونصّ محدود وفقًا </a:t>
            </a:r>
            <a:r>
              <a:rPr lang="ar-SA" b="1" dirty="0"/>
              <a:t>لحقوق النشر والملكيّة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defRPr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مثل: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837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9BCE72-2A45-4BCC-9904-BFB1DF4F33DD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حتّى دقيقتين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042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C84A1-62A5-4E22-A06B-46516FBB69A1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الحاسوب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624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FA3427-B4FF-4EB8-91AD-6142ECA13DA3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الحاسوب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6451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656B97-3839-4A03-A389-B74AB948D28F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الحاسوب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66564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BE5E37-58D9-43A8-BCC8-E6B6A0754C08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الحاسوب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6861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8FE05A-10C7-417F-977A-D06F4F2EFDBF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الحاسوب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7066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07184A-9DC9-42F4-8C7C-41D535332EBB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defRPr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يمكنكم إجراء 2-1 جولات من التدرّب أمام الحاسوب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ar-SA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نصيحة للصفوف الدنيا: اطرحوا أسئلة تشارك التلاميذ، على نمط مسرحيّات الأطفال/ قناة الأطفال، مثل "أين التذكرة الثانية ...؟ لا أذكر ... هل تعرفون أين هي؟"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 طهو للأطفال. يتحدّثون مع الأطفال طوال الدرس ويطرحون عليهم أسئلة.</a:t>
            </a:r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n-US" dirty="0"/>
          </a:p>
          <a:p>
            <a:pPr algn="r" rtl="1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dirty="0"/>
          </a:p>
        </p:txBody>
      </p:sp>
      <p:sp>
        <p:nvSpPr>
          <p:cNvPr id="7270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E9144E-8D37-4021-95D6-18E2B714EE6F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حتّى دقيقتين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7475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0953-B35F-47A0-963D-5934F2016B76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حتّى دقيقتين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76804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EA0CCC-559A-47B4-9A9F-7FB55486AECA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الشريحة: دقيقتان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/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عرّفوا بأنفسكم وأعرضوا سير الدرس: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/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أنتم مدعوّون للتوجّه إلى التلاميذ بصورة شخصيّة: </a:t>
            </a:r>
            <a:br>
              <a:rPr lang="ar-SA" altLang="he-IL"/>
            </a:br>
            <a:endParaRPr lang="ar-SA" altLang="he-IL">
              <a:solidFill>
                <a:srgbClr val="2F5597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2F5597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/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موضوع الدرس وهدفه: </a:t>
            </a:r>
            <a:br>
              <a:rPr lang="ar-SA" altLang="he-IL"/>
            </a:br>
            <a:endParaRPr lang="ar-SA" altLang="he-IL">
              <a:solidFill>
                <a:srgbClr val="2F5597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2F5597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lang="ar-SA" altLang="he-IL" b="1"/>
          </a:p>
          <a:p>
            <a:pPr algn="r" rtl="1" eaLnBrk="1" hangingPunct="1">
              <a:lnSpc>
                <a:spcPct val="115000"/>
              </a:lnSpc>
              <a:spcBef>
                <a:spcPts val="800"/>
              </a:spcBef>
              <a:buClr>
                <a:srgbClr val="000000"/>
              </a:buClr>
              <a:buSzPts val="1500"/>
            </a:pPr>
            <a:r>
              <a:rPr lang="ar-SA" altLang="he-IL" b="1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نبدأ بـ …. </a:t>
            </a:r>
            <a:r>
              <a:rPr lang="ar-SA" altLang="he-IL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 (مرحلة افتتاحيّة الدرس)</a:t>
            </a:r>
          </a:p>
          <a:p>
            <a:pPr algn="r" rtl="1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500"/>
            </a:pPr>
            <a:r>
              <a:rPr lang="ar-SA" altLang="he-IL" b="1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ننتقل إلى الاكتشاف</a:t>
            </a:r>
            <a:r>
              <a:rPr lang="ar-SA" altLang="he-IL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 (مرحلة التعلّم/ إكساب -  اكنبوا هنا سؤالًا مثيرًا للفضول، يجيب عن هدف الدرس)</a:t>
            </a:r>
          </a:p>
          <a:p>
            <a:pPr algn="r" rtl="1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500"/>
            </a:pPr>
            <a:r>
              <a:rPr lang="ar-SA" altLang="he-IL" b="1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نتدرّب على … </a:t>
            </a:r>
            <a:r>
              <a:rPr lang="ar-SA" altLang="he-IL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(مرحلة التدرّب/ التجريب)</a:t>
            </a:r>
            <a:r>
              <a:rPr lang="ar-SA" altLang="he-IL" b="1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 </a:t>
            </a:r>
          </a:p>
          <a:p>
            <a:pPr algn="r" rtl="1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500"/>
            </a:pPr>
            <a:r>
              <a:rPr lang="ar-SA" altLang="he-IL" b="1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نُجمل  </a:t>
            </a:r>
            <a:r>
              <a:rPr lang="ar-SA" altLang="he-IL">
                <a:solidFill>
                  <a:srgbClr val="0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(مرحلة إجمال الدرس)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 b="1"/>
          </a:p>
        </p:txBody>
      </p:sp>
      <p:sp>
        <p:nvSpPr>
          <p:cNvPr id="3891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B01AD9-8139-4FF9-8F61-12DC9FA589D4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 b="1"/>
              <a:t>مدّة الشريحة: حتّى 5 دقائق</a:t>
            </a:r>
            <a:endParaRPr lang="he-IL" altLang="he-IL" b="1"/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endParaRPr lang="he-IL" altLang="he-IL"/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 لاحقًا وغير ذلك.</a:t>
            </a:r>
            <a:endParaRPr lang="he-IL" altLang="he-IL"/>
          </a:p>
          <a:p>
            <a:pPr algn="r" rtl="1" eaLnBrk="1" hangingPunct="1">
              <a:spcBef>
                <a:spcPct val="0"/>
              </a:spcBef>
            </a:pPr>
            <a:endParaRPr lang="he-IL" altLang="he-IL"/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8090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4F97F0-DEE7-4E7F-A554-D2007549B62D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en-US" altLang="he-IL"/>
          </a:p>
        </p:txBody>
      </p:sp>
      <p:sp>
        <p:nvSpPr>
          <p:cNvPr id="8294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D46534-9CC2-4D99-9497-B56D03D656B5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/>
              <a:t>حذف هذه الشريحة إذا لم تكن ضروريّة:</a:t>
            </a:r>
            <a:endParaRPr lang="he-IL" altLang="he-IL"/>
          </a:p>
          <a:p>
            <a:pPr marL="158750"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endParaRPr lang="he-IL" altLang="he-IL" b="1"/>
          </a:p>
          <a:p>
            <a:pPr marL="158750"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 b="1"/>
              <a:t>مدّة الشريحة: دقيقة</a:t>
            </a:r>
            <a:endParaRPr lang="he-IL" altLang="he-IL" b="1"/>
          </a:p>
          <a:p>
            <a:pPr marL="158750" algn="r" rtl="1" eaLnBrk="1" hangingPunct="1"/>
            <a:endParaRPr lang="he-IL" altLang="he-IL"/>
          </a:p>
          <a:p>
            <a:pPr marL="158750" algn="r" rtl="1" eaLnBrk="1" hangingPunct="1"/>
            <a:r>
              <a:rPr lang="ar-SA" altLang="he-IL"/>
              <a:t>تأكّدوا في هذه الشريحة أنّ الجميع تزوّدوا بالأدوات المساعدة المطلوبة (ننصح بأن تكون هذه الأدوات المساعدة موجودة معكم لتعرضوها كمثال) </a:t>
            </a:r>
            <a:endParaRPr lang="he-IL" altLang="he-IL"/>
          </a:p>
          <a:p>
            <a:pPr marL="158750" algn="r" rtl="1" eaLnBrk="1" hangingPunct="1"/>
            <a:r>
              <a:rPr lang="ar-SA" altLang="he-IL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altLang="he-IL">
              <a:solidFill>
                <a:srgbClr val="FF0000"/>
              </a:solidFill>
            </a:endParaRPr>
          </a:p>
          <a:p>
            <a:pPr marL="158750" algn="r" rtl="1" eaLnBrk="1" hangingPunct="1"/>
            <a:endParaRPr lang="he-IL" altLang="he-IL">
              <a:solidFill>
                <a:srgbClr val="FF0000"/>
              </a:solidFill>
            </a:endParaRPr>
          </a:p>
          <a:p>
            <a:pPr marL="158750" algn="r" rtl="1" eaLnBrk="1" hangingPunct="1"/>
            <a:r>
              <a:rPr lang="ar-SA" altLang="he-IL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هذا هو الوقت المناسب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altLang="he-IL"/>
          </a:p>
          <a:p>
            <a:pPr marL="158750" algn="r" rtl="1" eaLnBrk="1" hangingPunct="1"/>
            <a:endParaRPr lang="he-IL" altLang="he-IL"/>
          </a:p>
        </p:txBody>
      </p:sp>
      <p:sp>
        <p:nvSpPr>
          <p:cNvPr id="40964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DB8EF4-5141-4641-B832-A738DBB1CA63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الشريحة: حتّى دقيقتين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/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في الصفوف الدنيا، ننصح بأن يكون الربط بسيطًا وعامًّا. إذا كان التلاميذ قد تعلّموا من قبل دروسًا في الموضوع،  يحبّذ الربط بالمعرفة التي اكتسبها التلاميذ في الدرس السابق.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مثال على النصّ الشفويّ: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"هل حدث أن واجهتم وضعًا فيه.... / في الدروس السابقة تعلمنا عن ... واليوم سنستمرّ في ... /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ربما تكونون قد تناولتم هذا الموضوع في المدرسة، وحتى إذا لم يكن كذلك، فهذه فرصة للتعرّف/ التعمّق ..."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</p:txBody>
      </p:sp>
      <p:sp>
        <p:nvSpPr>
          <p:cNvPr id="4301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BC0DB-A3D9-44EA-879E-E6715D029122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الشريحة: حتّى دقيقتين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/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في الصفوف الدنيا، ننصح بأن يكون الربط بسيطًا وعامًّا. إذا كان التلاميذ قد تعلّموا من قبل دروسًا في الموضوع،  يحبّذ الربط بالمعرفة التي اكتسبها التلاميذ في الدرس السابق.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مثال على النصّ الشفويّ: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"هل حدث أن واجهتم وضعًا فيه.... / في الدروس السابقة تعلمنا عن ... واليوم سنستمرّ في ... /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/>
              <a:t>ربما تكونون قد تناولتم هذا الموضوع في المدرسة، وحتى إذا لم يكن كذلك، فهذه فرصة للتعرّف/ التعمّق ..."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</p:txBody>
      </p:sp>
      <p:sp>
        <p:nvSpPr>
          <p:cNvPr id="4506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891C6-3735-4BCD-8A96-CB67BB230F06}" type="slidenum">
              <a:rPr lang="he-IL" alt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he-IL" altLang="he-I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>
                <a:solidFill>
                  <a:srgbClr val="000000"/>
                </a:solidFill>
              </a:rPr>
              <a:t>مدّة الشريحة</a:t>
            </a:r>
            <a:r>
              <a:rPr lang="he-IL" altLang="he-IL" b="1">
                <a:solidFill>
                  <a:srgbClr val="000000"/>
                </a:solidFill>
              </a:rPr>
              <a:t>: 5 </a:t>
            </a:r>
            <a:r>
              <a:rPr lang="ar-SA" altLang="he-IL" b="1">
                <a:solidFill>
                  <a:srgbClr val="000000"/>
                </a:solidFill>
              </a:rPr>
              <a:t>دقائق</a:t>
            </a:r>
            <a:endParaRPr lang="he-IL" altLang="he-IL" b="1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endParaRPr lang="he-IL" altLang="he-IL" b="1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إذا كانت حصّتكم من الساعة 12:00 فصاعدًا، أو أنكم ترون أنّه من المناسب إضافة نشاط للاسترخاء (غير مرتبط بالمادّة قيد الدراسة)، يمكنكم إضافته الآن. إذا لم ترغبوا في ذلك، احذفوا الشريحة. يمكنكم الاستعانة بمطوّر التعلم للتفكير في النشاط.</a:t>
            </a:r>
          </a:p>
          <a:p>
            <a:pPr algn="r" rtl="1" eaLnBrk="1" hangingPunct="1">
              <a:spcBef>
                <a:spcPct val="0"/>
              </a:spcBef>
            </a:pPr>
            <a:endParaRPr lang="ar-SA" altLang="he-IL">
              <a:solidFill>
                <a:srgbClr val="FF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على سبيل المثال: 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فعّاليّة استرخاء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فعّاليّة مضحكة</a:t>
            </a: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فعّاليّة رياضيّة</a:t>
            </a:r>
            <a:endParaRPr lang="he-IL" altLang="he-IL">
              <a:solidFill>
                <a:srgbClr val="FF0000"/>
              </a:solidFill>
            </a:endParaRPr>
          </a:p>
        </p:txBody>
      </p:sp>
      <p:sp>
        <p:nvSpPr>
          <p:cNvPr id="4710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A08AA3-00AF-493B-9175-F2AA1AE518D0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حتّى دقيقتين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4915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836A8D-6ECA-4818-B6CF-968BB15E3B62}" type="slidenum">
              <a:rPr lang="he-IL" altLang="he-I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he-IL" altLang="he-I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37946D-9143-4902-8A82-4F8AC9A0D926}" type="slidenum">
              <a:rPr lang="x-non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x-non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alt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161708-5157-4774-A330-DCE08FBFAC64}" type="slidenum">
              <a:rPr lang="x-none" smtClean="0"/>
              <a:pPr>
                <a:defRPr/>
              </a:pPr>
              <a:t>9</a:t>
            </a:fld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738" y="2901950"/>
            <a:ext cx="8636000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9050" y="1831975"/>
            <a:ext cx="5883275" cy="1069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725" y="2084388"/>
            <a:ext cx="204787" cy="204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738" y="4989513"/>
            <a:ext cx="50657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9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משרד החינוך</a:t>
              </a:r>
            </a:p>
          </p:txBody>
        </p:sp>
      </p:grpSp>
      <p:pic>
        <p:nvPicPr>
          <p:cNvPr id="16" name="Picture 3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885825"/>
            <a:ext cx="91503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14081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9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pic>
        <p:nvPicPr>
          <p:cNvPr id="8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71252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1869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87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6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9" b="30975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1653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>
            <a:spLocks noChangeArrowheads="1"/>
          </p:cNvSpPr>
          <p:nvPr userDrawn="1"/>
        </p:nvSpPr>
        <p:spPr bwMode="auto">
          <a:xfrm>
            <a:off x="304800" y="593725"/>
            <a:ext cx="2270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1063"/>
              </a:spcBef>
              <a:defRPr/>
            </a:pPr>
            <a:r>
              <a:rPr lang="he-IL" altLang="he-IL" sz="2400" b="1">
                <a:solidFill>
                  <a:srgbClr val="FF0000"/>
                </a:solidFill>
                <a:latin typeface="Alef"/>
                <a:ea typeface="Alef"/>
                <a:cs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600"/>
            <a:ext cx="0" cy="6654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72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4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6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cxnSp>
        <p:nvCxnSpPr>
          <p:cNvPr id="7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0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92400" y="5668767"/>
              <a:ext cx="505953" cy="5059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cxnSp>
        <p:nvCxnSpPr>
          <p:cNvPr id="11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1616075"/>
            <a:ext cx="36258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497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6925" y="646113"/>
            <a:ext cx="5473700" cy="5473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4338" y="3446463"/>
            <a:ext cx="6283325" cy="123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6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90813" y="5667181"/>
              <a:ext cx="505954" cy="5059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3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8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  <a:latin typeface="Arial" panose="020B0604020202020204" pitchFamily="34" charset="0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  <a:latin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86520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738" y="2901950"/>
            <a:ext cx="8636000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9050" y="1831975"/>
            <a:ext cx="5883275" cy="1069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725" y="2084388"/>
            <a:ext cx="204787" cy="204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738" y="4989513"/>
            <a:ext cx="50657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9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  <a:latin typeface="Arial" panose="020B0604020202020204" pitchFamily="34" charset="0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  <a:latin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16" name="Picture 3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885825"/>
            <a:ext cx="91503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90433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450" y="1971675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0806" y="1869282"/>
            <a:ext cx="206375" cy="204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cxnSp>
        <p:nvCxnSpPr>
          <p:cNvPr id="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2575" y="4984750"/>
            <a:ext cx="4006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2575" y="2366963"/>
            <a:ext cx="4006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089150" y="2527300"/>
            <a:ext cx="8013700" cy="180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1999" tIns="251999" rIns="251999" bIns="2519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ts val="6000"/>
              </a:lnSpc>
              <a:defRPr/>
            </a:pPr>
            <a:endParaRPr lang="he-IL" altLang="he-IL" sz="3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9175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088" y="423068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3750" y="2447925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13" name="Group 15"/>
          <p:cNvGrpSpPr>
            <a:grpSpLocks/>
          </p:cNvGrpSpPr>
          <p:nvPr userDrawn="1"/>
        </p:nvGrpSpPr>
        <p:grpSpPr bwMode="auto">
          <a:xfrm>
            <a:off x="53308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  <a:latin typeface="Arial" panose="020B0604020202020204" pitchFamily="34" charset="0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rgbClr val="FFFFFF"/>
                  </a:solidFill>
                  <a:latin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61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 rot="10800000">
            <a:off x="8177213" y="106363"/>
            <a:ext cx="3913187" cy="506412"/>
            <a:chOff x="358720" y="6187719"/>
            <a:chExt cx="3913243" cy="506326"/>
          </a:xfrm>
        </p:grpSpPr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5614" y="6433739"/>
              <a:ext cx="3406824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67" y="6197196"/>
              <a:ext cx="506326" cy="5064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71476" y="6367076"/>
              <a:ext cx="168277" cy="1666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4443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6925" y="646113"/>
            <a:ext cx="5473700" cy="54737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4338" y="3446463"/>
            <a:ext cx="6283325" cy="123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6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92400" y="5668767"/>
              <a:ext cx="505953" cy="5059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3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8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משרד החינוך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688801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785938" y="180975"/>
            <a:ext cx="10244137" cy="506413"/>
            <a:chOff x="1748087" y="356936"/>
            <a:chExt cx="10244790" cy="506326"/>
          </a:xfrm>
        </p:grpSpPr>
        <p:cxnSp>
          <p:nvCxnSpPr>
            <p:cNvPr id="7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2799"/>
              <a:ext cx="10244790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917" y="357670"/>
              <a:ext cx="506326" cy="5048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80298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504393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71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1489075" y="180975"/>
            <a:ext cx="10436225" cy="506413"/>
            <a:chOff x="1452187" y="356936"/>
            <a:chExt cx="10435013" cy="506326"/>
          </a:xfrm>
        </p:grpSpPr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2799"/>
              <a:ext cx="10244535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60" y="356923"/>
              <a:ext cx="506326" cy="5063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546982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>
              <a:solidFill>
                <a:srgbClr val="FFFFFF"/>
              </a:solidFill>
            </a:endParaRPr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8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71252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44872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01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6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9" b="30975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43962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>
            <a:spLocks noChangeArrowheads="1"/>
          </p:cNvSpPr>
          <p:nvPr userDrawn="1"/>
        </p:nvSpPr>
        <p:spPr bwMode="auto">
          <a:xfrm>
            <a:off x="304800" y="593725"/>
            <a:ext cx="2270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ts val="1063"/>
              </a:spcBef>
              <a:defRPr/>
            </a:pPr>
            <a:r>
              <a:rPr lang="he-IL" altLang="he-IL" sz="2400" b="1">
                <a:solidFill>
                  <a:srgbClr val="FF0000"/>
                </a:solidFill>
                <a:latin typeface="Alef"/>
                <a:ea typeface="Alef"/>
                <a:cs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600"/>
            <a:ext cx="0" cy="6654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003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1"/>
          <p:cNvGrpSpPr>
            <a:grpSpLocks/>
          </p:cNvGrpSpPr>
          <p:nvPr userDrawn="1"/>
        </p:nvGrpSpPr>
        <p:grpSpPr bwMode="auto">
          <a:xfrm>
            <a:off x="9286875" y="5672138"/>
            <a:ext cx="3914775" cy="506412"/>
            <a:chOff x="358720" y="285496"/>
            <a:chExt cx="3913243" cy="506326"/>
          </a:xfrm>
        </p:grpSpPr>
        <p:cxnSp>
          <p:nvCxnSpPr>
            <p:cNvPr id="4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35" y="531516"/>
              <a:ext cx="3407028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665" y="285551"/>
              <a:ext cx="506326" cy="5062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0830" y="455329"/>
              <a:ext cx="168209" cy="166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7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6488" y="6178550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0"/>
          <p:cNvGrpSpPr>
            <a:grpSpLocks/>
          </p:cNvGrpSpPr>
          <p:nvPr userDrawn="1"/>
        </p:nvGrpSpPr>
        <p:grpSpPr bwMode="auto">
          <a:xfrm rot="10800000">
            <a:off x="11482388" y="139700"/>
            <a:ext cx="603250" cy="577850"/>
            <a:chOff x="781297" y="5586292"/>
            <a:chExt cx="602703" cy="577326"/>
          </a:xfrm>
        </p:grpSpPr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90813" y="5667181"/>
              <a:ext cx="505954" cy="5059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5878" y="5586292"/>
              <a:ext cx="168122" cy="1681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>
                <a:solidFill>
                  <a:srgbClr val="FFFFFF"/>
                </a:solidFill>
              </a:endParaRPr>
            </a:p>
          </p:txBody>
        </p:sp>
      </p:grpSp>
      <p:cxnSp>
        <p:nvCxnSpPr>
          <p:cNvPr id="11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9450" y="6456363"/>
            <a:ext cx="345598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1616075"/>
            <a:ext cx="36258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31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738" y="2901950"/>
            <a:ext cx="8636000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9050" y="1831975"/>
            <a:ext cx="5883275" cy="1069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725" y="2084388"/>
            <a:ext cx="204787" cy="204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738" y="4989513"/>
            <a:ext cx="50657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9"/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משרד החינוך</a:t>
              </a:r>
            </a:p>
          </p:txBody>
        </p:sp>
      </p:grpSp>
      <p:pic>
        <p:nvPicPr>
          <p:cNvPr id="16" name="Picture 3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885825"/>
            <a:ext cx="91503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85183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450" y="1971675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0806" y="1869282"/>
            <a:ext cx="206375" cy="204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cxnSp>
        <p:nvCxnSpPr>
          <p:cNvPr id="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2575" y="4984750"/>
            <a:ext cx="4006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2575" y="2366963"/>
            <a:ext cx="40068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089150" y="2527300"/>
            <a:ext cx="8013700" cy="180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1999" tIns="251999" rIns="251999" bIns="251999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ts val="6000"/>
              </a:lnSpc>
              <a:defRPr/>
            </a:pPr>
            <a:endParaRPr lang="he-IL" altLang="he-IL" sz="3200">
              <a:solidFill>
                <a:schemeClr val="bg1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9175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088" y="423068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3750" y="2447925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grpSp>
        <p:nvGrpSpPr>
          <p:cNvPr id="13" name="Group 15"/>
          <p:cNvGrpSpPr>
            <a:grpSpLocks/>
          </p:cNvGrpSpPr>
          <p:nvPr userDrawn="1"/>
        </p:nvGrpSpPr>
        <p:grpSpPr bwMode="auto">
          <a:xfrm>
            <a:off x="53308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  <a:latin typeface="Arial" panose="020B0604020202020204" pitchFamily="34" charset="0"/>
                  <a:cs typeface="+mn-cs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 rot="10800000">
            <a:off x="8177213" y="106363"/>
            <a:ext cx="3913187" cy="506412"/>
            <a:chOff x="358720" y="6187719"/>
            <a:chExt cx="3913243" cy="506326"/>
          </a:xfrm>
        </p:grpSpPr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4027" y="6433739"/>
              <a:ext cx="3406824" cy="1428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67" y="6198782"/>
              <a:ext cx="506327" cy="5064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69888" y="6368663"/>
              <a:ext cx="168277" cy="1666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16704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1785938" y="180975"/>
            <a:ext cx="10244137" cy="506413"/>
            <a:chOff x="1748087" y="356936"/>
            <a:chExt cx="10244790" cy="506326"/>
          </a:xfrm>
        </p:grpSpPr>
        <p:cxnSp>
          <p:nvCxnSpPr>
            <p:cNvPr id="7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2799"/>
              <a:ext cx="10244790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917" y="357670"/>
              <a:ext cx="506326" cy="5048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</p:grpSp>
      <p:sp>
        <p:nvSpPr>
          <p:cNvPr id="9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07006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sp>
        <p:nvSpPr>
          <p:cNvPr id="10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3162" y="835026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50680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3200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90013" y="249238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5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1489075" y="180975"/>
            <a:ext cx="10436225" cy="506413"/>
            <a:chOff x="1452187" y="356936"/>
            <a:chExt cx="10435013" cy="506326"/>
          </a:xfrm>
        </p:grpSpPr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2799"/>
              <a:ext cx="10244535" cy="3968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60" y="356923"/>
              <a:ext cx="506326" cy="50635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dirty="0"/>
            </a:p>
          </p:txBody>
        </p:sp>
      </p:grpSp>
      <p:sp>
        <p:nvSpPr>
          <p:cNvPr id="10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8938" y="314325"/>
            <a:ext cx="211137" cy="211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4729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לפניכם מהלך השיעור הכולל (45 דקות סה"כ):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הצגת נושא השיעור ומה נעשה היום (דקה)</a:t>
            </a:r>
          </a:p>
          <a:p>
            <a:pPr lvl="0"/>
            <a:r>
              <a:rPr lang="he-IL" altLang="he-IL"/>
              <a:t>פעילות פתיחה (עד 2 דק')</a:t>
            </a:r>
          </a:p>
          <a:p>
            <a:pPr lvl="0"/>
            <a:r>
              <a:rPr lang="he-IL" altLang="he-IL"/>
              <a:t>חיבור לידע קודם (עד 2 דק')</a:t>
            </a:r>
          </a:p>
          <a:p>
            <a:pPr lvl="0"/>
            <a:r>
              <a:rPr lang="he-IL" altLang="he-IL"/>
              <a:t>שלב הלמידה (עד 20 דק')</a:t>
            </a:r>
          </a:p>
          <a:p>
            <a:pPr lvl="1"/>
            <a:r>
              <a:rPr lang="he-IL" altLang="he-IL"/>
              <a:t>הקניה </a:t>
            </a:r>
          </a:p>
          <a:p>
            <a:pPr lvl="1"/>
            <a:r>
              <a:rPr lang="he-IL" altLang="he-IL"/>
              <a:t>תרגול </a:t>
            </a:r>
          </a:p>
          <a:p>
            <a:pPr lvl="1"/>
            <a:r>
              <a:rPr lang="he-IL" altLang="he-IL"/>
              <a:t>פתרון התרגול</a:t>
            </a:r>
          </a:p>
          <a:p>
            <a:pPr lvl="1"/>
            <a:r>
              <a:rPr lang="he-IL" altLang="he-IL"/>
              <a:t>ניתן לחזור על הרצף פעם- פעמיים במסגרת ה- 20 דק'</a:t>
            </a:r>
          </a:p>
          <a:p>
            <a:pPr lvl="1"/>
            <a:r>
              <a:rPr lang="he-IL" altLang="he-IL"/>
              <a:t>סיכום וסוף צילום (עד 5 דק')</a:t>
            </a:r>
          </a:p>
          <a:p>
            <a:pPr lvl="0"/>
            <a:r>
              <a:rPr lang="he-IL" altLang="he-IL"/>
              <a:t>משימה עצמאית בנושא השיעור (15 דק')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9B4D34-3A80-3E47-AD1B-393DD9B9B334}"/>
              </a:ext>
            </a:extLst>
          </p:cNvPr>
          <p:cNvSpPr txBox="1">
            <a:spLocks/>
          </p:cNvSpPr>
          <p:nvPr userDrawn="1"/>
        </p:nvSpPr>
        <p:spPr>
          <a:xfrm>
            <a:off x="5492750" y="6272213"/>
            <a:ext cx="12065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128D0B98-22A7-41FB-9DEB-CE392592F7B7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defRPr sz="4400" kern="1200">
          <a:solidFill>
            <a:schemeClr val="tx1"/>
          </a:solidFill>
          <a:latin typeface="Sakkal Majalla" panose="02000000000000000000" pitchFamily="2" charset="-78"/>
          <a:ea typeface="Sakkal Majalla" panose="02000000000000000000" pitchFamily="2" charset="-78"/>
          <a:cs typeface="Sakkal Majalla" panose="02000000000000000000" pitchFamily="2" charset="-78"/>
        </a:defRPr>
      </a:lvl1pPr>
      <a:lvl2pPr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2pPr>
      <a:lvl3pPr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3pPr>
      <a:lvl4pPr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4pPr>
      <a:lvl5pPr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5pPr>
      <a:lvl6pPr marL="457200" algn="r" rtl="1" fontAlgn="base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6pPr>
      <a:lvl7pPr marL="914400" algn="r" rtl="1" fontAlgn="base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7pPr>
      <a:lvl8pPr marL="1371600" algn="r" rtl="1" fontAlgn="base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8pPr>
      <a:lvl9pPr marL="1828800" algn="r" rtl="1" fontAlgn="base">
        <a:lnSpc>
          <a:spcPct val="90000"/>
        </a:lnSpc>
        <a:spcBef>
          <a:spcPts val="800"/>
        </a:spcBef>
        <a:spcAft>
          <a:spcPct val="0"/>
        </a:spcAft>
        <a:defRPr sz="4400">
          <a:solidFill>
            <a:schemeClr val="tx1"/>
          </a:solidFill>
          <a:latin typeface="Sakkal Majalla" panose="02000000000000000000" pitchFamily="2" charset="-78"/>
          <a:cs typeface="Sakkal Majalla" panose="02000000000000000000" pitchFamily="2" charset="-78"/>
        </a:defRPr>
      </a:lvl9pPr>
    </p:titleStyle>
    <p:bodyStyle>
      <a:lvl1pPr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+mj-lt"/>
        <a:defRPr sz="2800" kern="1200">
          <a:solidFill>
            <a:schemeClr val="tx1"/>
          </a:solidFill>
          <a:latin typeface="Sakkal Majalla" panose="02000000000000000000" pitchFamily="2" charset="-78"/>
          <a:ea typeface="+mn-ea"/>
          <a:cs typeface="+mn-cs"/>
        </a:defRPr>
      </a:lvl1pPr>
      <a:lvl2pPr marL="800100" indent="-342900" algn="r" rtl="1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כותרת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text styles</a:t>
            </a:r>
          </a:p>
          <a:p>
            <a:pPr lvl="1"/>
            <a:r>
              <a:rPr lang="en-US" altLang="he-IL"/>
              <a:t>Second level</a:t>
            </a:r>
          </a:p>
          <a:p>
            <a:pPr lvl="2"/>
            <a:r>
              <a:rPr lang="en-US" altLang="he-IL"/>
              <a:t>Third level</a:t>
            </a:r>
          </a:p>
          <a:p>
            <a:pPr lvl="3"/>
            <a:r>
              <a:rPr lang="en-US" altLang="he-IL"/>
              <a:t>Fourth level</a:t>
            </a:r>
          </a:p>
          <a:p>
            <a:pPr lvl="4"/>
            <a:r>
              <a:rPr lang="en-US" altLang="he-IL"/>
              <a:t>Fifth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D4043-663A-1847-8EE6-A9161D3A9908}"/>
              </a:ext>
            </a:extLst>
          </p:cNvPr>
          <p:cNvSpPr txBox="1">
            <a:spLocks/>
          </p:cNvSpPr>
          <p:nvPr userDrawn="1"/>
        </p:nvSpPr>
        <p:spPr>
          <a:xfrm>
            <a:off x="5492750" y="6272213"/>
            <a:ext cx="12065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27C0E112-3DD7-428D-95E4-EA8A7628DC09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</p:sldLayoutIdLst>
  <p:txStyles>
    <p:titleStyle>
      <a:lvl1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2pPr>
      <a:lvl3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3pPr>
      <a:lvl4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4pPr>
      <a:lvl5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 panose="020B0606030504020204"/>
          <a:cs typeface="Arial" panose="020B0604020202020204" pitchFamily="34" charset="0"/>
        </a:defRPr>
      </a:lvl9pPr>
    </p:titleStyle>
    <p:bodyStyle>
      <a:lvl1pPr marL="228600" indent="-228600" algn="r" rtl="1" eaLnBrk="0" fontAlgn="base" hangingPunct="0">
        <a:lnSpc>
          <a:spcPts val="4063"/>
        </a:lnSpc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כותרת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/>
              <a:t>Click to edit Master text styles</a:t>
            </a:r>
          </a:p>
          <a:p>
            <a:pPr lvl="1"/>
            <a:r>
              <a:rPr lang="en-US" altLang="he-IL"/>
              <a:t>Second level</a:t>
            </a:r>
          </a:p>
          <a:p>
            <a:pPr lvl="2"/>
            <a:r>
              <a:rPr lang="en-US" altLang="he-IL"/>
              <a:t>Third level</a:t>
            </a:r>
          </a:p>
          <a:p>
            <a:pPr lvl="3"/>
            <a:r>
              <a:rPr lang="en-US" altLang="he-IL"/>
              <a:t>Fourth level</a:t>
            </a:r>
          </a:p>
          <a:p>
            <a:pPr lvl="4"/>
            <a:r>
              <a:rPr lang="en-US" altLang="he-IL"/>
              <a:t>Fifth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D4043-663A-1847-8EE6-A9161D3A9908}"/>
              </a:ext>
            </a:extLst>
          </p:cNvPr>
          <p:cNvSpPr txBox="1">
            <a:spLocks/>
          </p:cNvSpPr>
          <p:nvPr userDrawn="1"/>
        </p:nvSpPr>
        <p:spPr>
          <a:xfrm>
            <a:off x="5492750" y="6272213"/>
            <a:ext cx="12065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fld id="{EB3EEEA0-8F6A-4270-9C0C-E4D34264A013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</a:rPr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</p:sldLayoutIdLst>
  <p:txStyles>
    <p:titleStyle>
      <a:lvl1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2pPr>
      <a:lvl3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3pPr>
      <a:lvl4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4pPr>
      <a:lvl5pPr algn="r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Open Sans"/>
          <a:cs typeface="Arial" panose="020B0604020202020204" pitchFamily="34" charset="0"/>
        </a:defRPr>
      </a:lvl9pPr>
    </p:titleStyle>
    <p:bodyStyle>
      <a:lvl1pPr marL="228600" indent="-228600" algn="r" rtl="1" eaLnBrk="0" fontAlgn="base" hangingPunct="0">
        <a:lnSpc>
          <a:spcPts val="4063"/>
        </a:lnSpc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rtl="1" eaLnBrk="0" fontAlgn="base" hangingPunct="0">
        <a:lnSpc>
          <a:spcPts val="4063"/>
        </a:lnSpc>
        <a:spcBef>
          <a:spcPts val="5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27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565400" y="3025775"/>
            <a:ext cx="7816850" cy="1066800"/>
          </a:xfrm>
        </p:spPr>
        <p:txBody>
          <a:bodyPr/>
          <a:lstStyle/>
          <a:p>
            <a:pPr eaLnBrk="1" hangingPunct="1"/>
            <a:r>
              <a:rPr lang="ar-SA" altLang="he-IL"/>
              <a:t>درس</a:t>
            </a:r>
            <a:r>
              <a:rPr lang="he-IL" altLang="he-IL"/>
              <a:t> </a:t>
            </a:r>
            <a:r>
              <a:rPr lang="ar-JO" altLang="he-IL"/>
              <a:t>علوم الصف الاول</a:t>
            </a:r>
            <a:r>
              <a:rPr lang="ar-SA" altLang="he-IL"/>
              <a:t> </a:t>
            </a:r>
            <a:endParaRPr lang="he-IL" altLang="he-IL"/>
          </a:p>
          <a:p>
            <a:pPr eaLnBrk="1" hangingPunct="1"/>
            <a:endParaRPr lang="he-IL" altLang="he-IL"/>
          </a:p>
        </p:txBody>
      </p:sp>
      <p:sp>
        <p:nvSpPr>
          <p:cNvPr id="3584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30237" y="4333875"/>
            <a:ext cx="6411913" cy="649287"/>
          </a:xfrm>
        </p:spPr>
        <p:txBody>
          <a:bodyPr/>
          <a:lstStyle/>
          <a:p>
            <a:pPr algn="r" eaLnBrk="1" hangingPunct="1"/>
            <a:r>
              <a:rPr lang="ar-SA" altLang="he-IL" dirty="0"/>
              <a:t>موضوع الدرس</a:t>
            </a:r>
            <a:r>
              <a:rPr lang="he-IL" altLang="he-IL" dirty="0"/>
              <a:t>: </a:t>
            </a:r>
            <a:r>
              <a:rPr lang="ar-JO" altLang="he-IL" dirty="0"/>
              <a:t>الحيوانات في فصل الصيف</a:t>
            </a:r>
          </a:p>
          <a:p>
            <a:pPr algn="r" eaLnBrk="1" hangingPunct="1"/>
            <a:endParaRPr lang="he-IL" altLang="he-IL" dirty="0"/>
          </a:p>
        </p:txBody>
      </p:sp>
      <p:pic>
        <p:nvPicPr>
          <p:cNvPr id="35845" name="Picture 1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5291">
            <a:off x="3733800" y="633413"/>
            <a:ext cx="658813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588" y="2128838"/>
            <a:ext cx="5197475" cy="561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5847" name="TextBox 2"/>
          <p:cNvSpPr txBox="1">
            <a:spLocks noChangeArrowheads="1"/>
          </p:cNvSpPr>
          <p:nvPr/>
        </p:nvSpPr>
        <p:spPr bwMode="auto">
          <a:xfrm>
            <a:off x="5811838" y="1979613"/>
            <a:ext cx="4498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+mj-lt"/>
              <a:defRPr sz="2800">
                <a:solidFill>
                  <a:schemeClr val="tx1"/>
                </a:solidFill>
                <a:latin typeface="Sakkal Majalla" pitchFamily="2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rtl="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he-IL" sz="4800">
                <a:solidFill>
                  <a:schemeClr val="bg1"/>
                </a:solidFill>
                <a:latin typeface="Calibri" panose="020F0502020204030204" pitchFamily="34" charset="0"/>
              </a:rPr>
              <a:t>منظومة بثّ قُطريّة</a:t>
            </a:r>
            <a:endParaRPr lang="he-IL" altLang="he-IL" sz="4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848" name="Text Placeholder 17"/>
          <p:cNvSpPr txBox="1">
            <a:spLocks/>
          </p:cNvSpPr>
          <p:nvPr/>
        </p:nvSpPr>
        <p:spPr bwMode="auto">
          <a:xfrm>
            <a:off x="1895475" y="5072063"/>
            <a:ext cx="51466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+mj-lt"/>
              <a:defRPr sz="2800">
                <a:solidFill>
                  <a:schemeClr val="tx1"/>
                </a:solidFill>
                <a:latin typeface="Sakkal Majalla" pitchFamily="2" charset="0"/>
                <a:cs typeface="Arial" panose="020B0604020202020204" pitchFamily="34" charset="0"/>
              </a:defRPr>
            </a:lvl1pPr>
            <a:lvl2pPr marL="800100" indent="-342900" algn="r" rtl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ClrTx/>
            </a:pPr>
            <a:r>
              <a:rPr lang="ar-SA" alt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المعلّم/ ة</a:t>
            </a:r>
            <a:r>
              <a:rPr lang="he-IL" alt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JO" alt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هيفاء </a:t>
            </a:r>
            <a:r>
              <a:rPr lang="ar-JO" altLang="he-IL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بيبار</a:t>
            </a:r>
            <a:r>
              <a:rPr lang="ar-JO" alt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نكد</a:t>
            </a:r>
            <a:endParaRPr lang="he-IL" altLang="he-I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rgbClr val="FFFFFF"/>
                </a:solidFill>
              </a:rPr>
              <a:t>الحيوانات في فصل الصيف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282575" y="1928813"/>
            <a:ext cx="11561763" cy="4711700"/>
          </a:xfrm>
        </p:spPr>
        <p:txBody>
          <a:bodyPr/>
          <a:lstStyle/>
          <a:p>
            <a:pPr>
              <a:defRPr/>
            </a:pPr>
            <a:r>
              <a:rPr lang="ar-JO" b="1" dirty="0"/>
              <a:t>وايضا اثناء تجوالهما لاحظا ان الكلاب التي تتجول مع أصحابها </a:t>
            </a:r>
            <a:r>
              <a:rPr lang="ar-JO" b="1" dirty="0">
                <a:solidFill>
                  <a:schemeClr val="accent1"/>
                </a:solidFill>
              </a:rPr>
              <a:t>تتنفس بسرعة وبفم مفتوح ولسانها في الخارج.</a:t>
            </a:r>
          </a:p>
          <a:p>
            <a:pPr>
              <a:defRPr/>
            </a:pPr>
            <a:endParaRPr lang="ar-JO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عندما رفعا راسيهما عاليا الى السماء تفاجئا بمجموعات من </a:t>
            </a:r>
            <a:r>
              <a:rPr lang="ar-JO" b="1" dirty="0"/>
              <a:t>ا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لطيور</a:t>
            </a:r>
            <a:r>
              <a:rPr lang="ar-JO" b="1" dirty="0">
                <a:solidFill>
                  <a:schemeClr val="accent1"/>
                </a:solidFill>
              </a:rPr>
              <a:t> 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تطير في السماء, فعرفا انها </a:t>
            </a:r>
            <a:r>
              <a:rPr lang="ar-JO" b="1" dirty="0">
                <a:solidFill>
                  <a:schemeClr val="accent1"/>
                </a:solidFill>
              </a:rPr>
              <a:t>طيور ترتحل 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عائدة الى بلاد باردة مثل </a:t>
            </a:r>
            <a:r>
              <a:rPr lang="ar-JO" b="1" dirty="0">
                <a:solidFill>
                  <a:schemeClr val="accent1"/>
                </a:solidFill>
              </a:rPr>
              <a:t>القلق والغرنوق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427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2562225"/>
            <a:ext cx="17208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40469" r="15681" b="30348"/>
          <a:stretch>
            <a:fillRect/>
          </a:stretch>
        </p:blipFill>
        <p:spPr bwMode="auto">
          <a:xfrm>
            <a:off x="1676400" y="5224463"/>
            <a:ext cx="33528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rgbClr val="FFFFFF"/>
                </a:solidFill>
              </a:rPr>
              <a:t>الحيوانات في فصل الصيف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261938" y="1928813"/>
            <a:ext cx="11690350" cy="47117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ar-JO" b="1" dirty="0"/>
              <a:t>عند وصولهما الى الفيلة الكبيرة لاحظا حركة اذنيهم, فكانت الفيلة </a:t>
            </a:r>
            <a:r>
              <a:rPr lang="ar-JO" b="1" dirty="0">
                <a:solidFill>
                  <a:schemeClr val="accent1"/>
                </a:solidFill>
              </a:rPr>
              <a:t>تلوح بأذنيها 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الكبيرتين لكي تشكل الريح.</a:t>
            </a:r>
          </a:p>
          <a:p>
            <a:pPr>
              <a:lnSpc>
                <a:spcPct val="150000"/>
              </a:lnSpc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شعر الأولاد بالتعب جلسا على المقعد الموجود في الحديقة</a:t>
            </a:r>
          </a:p>
          <a:p>
            <a:pPr>
              <a:lnSpc>
                <a:spcPct val="150000"/>
              </a:lnSpc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ولاحظا انه لا وجود </a:t>
            </a:r>
            <a:r>
              <a:rPr lang="ar-JO" b="1" dirty="0">
                <a:solidFill>
                  <a:schemeClr val="accent1"/>
                </a:solidFill>
              </a:rPr>
              <a:t>للحلزونات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 التي كانت تتواجد على العشب الأخضر.   </a:t>
            </a:r>
          </a:p>
          <a:p>
            <a:pPr>
              <a:lnSpc>
                <a:spcPct val="150000"/>
              </a:lnSpc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endParaRPr lang="ar-JO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ar-JO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ar-JO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he-IL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5300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45714" r="4816" b="16669"/>
          <a:stretch>
            <a:fillRect/>
          </a:stretch>
        </p:blipFill>
        <p:spPr bwMode="auto">
          <a:xfrm>
            <a:off x="1022350" y="2927350"/>
            <a:ext cx="22558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31116" r="24171" b="6422"/>
          <a:stretch>
            <a:fillRect/>
          </a:stretch>
        </p:blipFill>
        <p:spPr bwMode="auto">
          <a:xfrm>
            <a:off x="0" y="4421188"/>
            <a:ext cx="16097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rgbClr val="FFFFFF"/>
                </a:solidFill>
              </a:rPr>
              <a:t>الحيوانات في فصل الصيف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ar-JO" b="1" dirty="0"/>
              <a:t>كان يوما ممتعا لعبد وكرم, فيه راقبا تصرفات الحيوانات ورجعا مع تساؤلات كثيرة لمعلمة العلوم </a:t>
            </a:r>
          </a:p>
          <a:p>
            <a:pPr algn="ctr">
              <a:lnSpc>
                <a:spcPct val="150000"/>
              </a:lnSpc>
              <a:defRPr/>
            </a:pPr>
            <a:r>
              <a:rPr lang="ar-JO" b="1" dirty="0"/>
              <a:t>ولأولاد صفهم.</a:t>
            </a:r>
          </a:p>
          <a:p>
            <a:pPr algn="ctr">
              <a:lnSpc>
                <a:spcPct val="150000"/>
              </a:lnSpc>
              <a:defRPr/>
            </a:pPr>
            <a:endParaRPr lang="he-IL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dirty="0"/>
              <a:t>الآن سنتعلّم</a:t>
            </a:r>
            <a:r>
              <a:rPr lang="ar-JO" dirty="0"/>
              <a:t> اليوم: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263" y="1928813"/>
            <a:ext cx="11757025" cy="4929187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ar-JO" sz="5400" b="1" dirty="0">
              <a:solidFill>
                <a:srgbClr val="C00000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ar-JO" sz="5400" b="1" dirty="0">
                <a:solidFill>
                  <a:srgbClr val="C00000"/>
                </a:solidFill>
              </a:rPr>
              <a:t>ان نصف تصرفات الحيوانات في فصل الصيف</a:t>
            </a:r>
            <a:r>
              <a:rPr lang="ar-JO" sz="4000" b="1" dirty="0">
                <a:solidFill>
                  <a:srgbClr val="C00000"/>
                </a:solidFill>
              </a:rPr>
              <a:t>.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br>
              <a:rPr lang="ar-JO" sz="4000" b="1" dirty="0">
                <a:solidFill>
                  <a:srgbClr val="C00000"/>
                </a:solidFill>
              </a:rPr>
            </a:b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he-IL" dirty="0"/>
            </a:br>
            <a:endParaRPr lang="he-IL" dirty="0"/>
          </a:p>
        </p:txBody>
      </p:sp>
      <p:pic>
        <p:nvPicPr>
          <p:cNvPr id="573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8443" r="11569" b="53008"/>
          <a:stretch>
            <a:fillRect/>
          </a:stretch>
        </p:blipFill>
        <p:spPr bwMode="auto">
          <a:xfrm>
            <a:off x="8926513" y="4578350"/>
            <a:ext cx="2808287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54585" r="4332"/>
          <a:stretch>
            <a:fillRect/>
          </a:stretch>
        </p:blipFill>
        <p:spPr bwMode="auto">
          <a:xfrm>
            <a:off x="825500" y="4665663"/>
            <a:ext cx="28733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46642" r="22820" b="3581"/>
          <a:stretch>
            <a:fillRect/>
          </a:stretch>
        </p:blipFill>
        <p:spPr bwMode="auto">
          <a:xfrm>
            <a:off x="5322888" y="4470400"/>
            <a:ext cx="1981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38" y="564422"/>
            <a:ext cx="8280400" cy="719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dirty="0"/>
              <a:t>نبدأ بمتعة</a:t>
            </a:r>
            <a:r>
              <a:rPr lang="ar-JO" dirty="0"/>
              <a:t> –  تصرفات الحيوانات في فصل الصيف</a:t>
            </a:r>
            <a:endParaRPr lang="x-none" dirty="0"/>
          </a:p>
        </p:txBody>
      </p:sp>
      <p:pic>
        <p:nvPicPr>
          <p:cNvPr id="5939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14" y="164307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"/>
          <p:cNvSpPr txBox="1">
            <a:spLocks noChangeArrowheads="1"/>
          </p:cNvSpPr>
          <p:nvPr/>
        </p:nvSpPr>
        <p:spPr bwMode="auto">
          <a:xfrm>
            <a:off x="892175" y="2155825"/>
            <a:ext cx="104695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ar-JO" altLang="he-IL" sz="4400" b="1" dirty="0">
                <a:latin typeface="Calibri" panose="020F0502020204030204" pitchFamily="34" charset="0"/>
              </a:rPr>
              <a:t>في الصيف درجات الحرارة عالية.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ar-JO" altLang="he-I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حار للحيوانات.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ar-JO" altLang="he-IL" sz="4400" b="1" dirty="0">
                <a:latin typeface="Calibri" panose="020F0502020204030204" pitchFamily="34" charset="0"/>
              </a:rPr>
              <a:t>هيا نرى كيف </a:t>
            </a:r>
            <a:r>
              <a:rPr lang="ar-JO" altLang="he-I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تتصرف</a:t>
            </a:r>
            <a:r>
              <a:rPr lang="ar-JO" altLang="he-IL" sz="4400" b="1" dirty="0">
                <a:latin typeface="Calibri" panose="020F0502020204030204" pitchFamily="34" charset="0"/>
              </a:rPr>
              <a:t> </a:t>
            </a:r>
            <a:r>
              <a:rPr lang="ar-JO" altLang="he-IL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الحيوانات</a:t>
            </a:r>
            <a:r>
              <a:rPr lang="ar-JO" altLang="he-IL" sz="4400" b="1" dirty="0">
                <a:latin typeface="Calibri" panose="020F0502020204030204" pitchFamily="34" charset="0"/>
              </a:rPr>
              <a:t> في فصل الصيف: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ar-JO" altLang="he-IL" sz="4400" b="1" dirty="0">
              <a:latin typeface="Calibri" panose="020F0502020204030204" pitchFamily="34" charset="0"/>
            </a:endParaRPr>
          </a:p>
          <a:p>
            <a:pPr algn="ctr" rtl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he-IL" altLang="he-IL" sz="4400" dirty="0">
              <a:latin typeface="Calibri" panose="020F0502020204030204" pitchFamily="34" charset="0"/>
            </a:endParaRPr>
          </a:p>
        </p:txBody>
      </p:sp>
      <p:pic>
        <p:nvPicPr>
          <p:cNvPr id="59397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586038"/>
            <a:ext cx="12636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الان سنتعلم: </a:t>
            </a:r>
            <a:r>
              <a:rPr lang="ar-JO" sz="4000" b="1" dirty="0">
                <a:solidFill>
                  <a:schemeClr val="accent1"/>
                </a:solidFill>
                <a:ea typeface="+mn-ea"/>
              </a:rPr>
              <a:t>كيف تتصرف وتتأقلم الحيوانات في فصل الصيف؟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447800"/>
            <a:ext cx="12192000" cy="5410200"/>
          </a:xfrm>
        </p:spPr>
        <p:txBody>
          <a:bodyPr rtlCol="0">
            <a:normAutofit/>
          </a:bodyPr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الحلزون</a:t>
            </a:r>
            <a:r>
              <a:rPr lang="ar-JO" sz="4000" b="1">
                <a:solidFill>
                  <a:schemeClr val="accent1"/>
                </a:solidFill>
              </a:rPr>
              <a:t> </a:t>
            </a:r>
            <a:r>
              <a:rPr lang="ar-JO" sz="4000" b="1">
                <a:solidFill>
                  <a:schemeClr val="accent2"/>
                </a:solidFill>
              </a:rPr>
              <a:t>تنام</a:t>
            </a:r>
            <a:r>
              <a:rPr lang="ar-JO" sz="4000" b="1">
                <a:solidFill>
                  <a:schemeClr val="accent1"/>
                </a:solidFill>
              </a:rPr>
              <a:t> </a:t>
            </a:r>
            <a:r>
              <a:rPr lang="ar-JO" sz="4000" b="1"/>
              <a:t>طبلة الصيف.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النوم طيلة الصيف يسمى </a:t>
            </a:r>
            <a:r>
              <a:rPr lang="ar-JO" sz="4000" b="1">
                <a:solidFill>
                  <a:schemeClr val="accent2"/>
                </a:solidFill>
              </a:rPr>
              <a:t>سبات صيفي.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الفيلة </a:t>
            </a:r>
            <a:r>
              <a:rPr lang="ar-JO" sz="4000" b="1">
                <a:solidFill>
                  <a:schemeClr val="accent2"/>
                </a:solidFill>
              </a:rPr>
              <a:t>تلوح</a:t>
            </a:r>
            <a:r>
              <a:rPr lang="ar-JO" sz="4000" b="1"/>
              <a:t> بأذنيها الكبيرتين لكي تشكل الريح.</a:t>
            </a:r>
          </a:p>
        </p:txBody>
      </p:sp>
      <p:pic>
        <p:nvPicPr>
          <p:cNvPr id="6144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3525"/>
            <a:ext cx="1047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AutoShape 7" descr="blob:https://web.whatsapp.com/5e6e7fe0-8c9f-4b18-ae5e-c3984f049bfa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61446" name="AutoShape 9" descr="blob:https://web.whatsapp.com/5e6e7fe0-8c9f-4b18-ae5e-c3984f049bfa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61447" name="AutoShape 9" descr="blob:https://web.whatsapp.com/6677576d-3f5b-4d1e-b15a-3cbf38b144b1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latin typeface="Calibri" panose="020F0502020204030204" pitchFamily="34" charset="0"/>
            </a:endParaRPr>
          </a:p>
        </p:txBody>
      </p:sp>
      <p:pic>
        <p:nvPicPr>
          <p:cNvPr id="61448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10197" b="25047"/>
          <a:stretch>
            <a:fillRect/>
          </a:stretch>
        </p:blipFill>
        <p:spPr bwMode="auto">
          <a:xfrm>
            <a:off x="192088" y="1357313"/>
            <a:ext cx="24066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4"/>
          <a:stretch>
            <a:fillRect/>
          </a:stretch>
        </p:blipFill>
        <p:spPr bwMode="auto">
          <a:xfrm>
            <a:off x="0" y="4424363"/>
            <a:ext cx="240188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الان سنتعلم: </a:t>
            </a:r>
            <a:r>
              <a:rPr lang="ar-JO" sz="4000" b="1" dirty="0">
                <a:solidFill>
                  <a:srgbClr val="1152C9"/>
                </a:solidFill>
                <a:ea typeface="+mn-ea"/>
              </a:rPr>
              <a:t>كيف تتصرف وتتأقلم الحيوانات في فصل الصيف؟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63" y="1447800"/>
            <a:ext cx="12047537" cy="5410200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هنالك </a:t>
            </a:r>
            <a:r>
              <a:rPr lang="ar-JO" sz="4000" b="1">
                <a:solidFill>
                  <a:schemeClr val="accent2"/>
                </a:solidFill>
              </a:rPr>
              <a:t>طيور ترتحل </a:t>
            </a:r>
            <a:r>
              <a:rPr lang="ar-JO" sz="4000" b="1"/>
              <a:t>في الربيع عائدة الى بلاد باردة مثل </a:t>
            </a:r>
            <a:r>
              <a:rPr lang="ar-JO" sz="4000" b="1">
                <a:solidFill>
                  <a:schemeClr val="accent2"/>
                </a:solidFill>
              </a:rPr>
              <a:t>القلق والغرنوق. </a:t>
            </a:r>
            <a:r>
              <a:rPr lang="ar-JO" sz="4000" b="1"/>
              <a:t>في تلك البلاد تربي فراخها ويبقى هناك أيضا في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 الصيف حتى الخريف. </a:t>
            </a:r>
          </a:p>
        </p:txBody>
      </p:sp>
      <p:pic>
        <p:nvPicPr>
          <p:cNvPr id="6349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3525"/>
            <a:ext cx="1047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AutoShape 7" descr="blob:https://web.whatsapp.com/5e6e7fe0-8c9f-4b18-ae5e-c3984f049bfa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latin typeface="Calibri" panose="020F0502020204030204" pitchFamily="34" charset="0"/>
            </a:endParaRPr>
          </a:p>
        </p:txBody>
      </p:sp>
      <p:sp>
        <p:nvSpPr>
          <p:cNvPr id="63494" name="AutoShape 9" descr="blob:https://web.whatsapp.com/5e6e7fe0-8c9f-4b18-ae5e-c3984f049bfa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latin typeface="Calibri" panose="020F0502020204030204" pitchFamily="34" charset="0"/>
            </a:endParaRPr>
          </a:p>
        </p:txBody>
      </p:sp>
      <p:pic>
        <p:nvPicPr>
          <p:cNvPr id="63495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b="16821"/>
          <a:stretch>
            <a:fillRect/>
          </a:stretch>
        </p:blipFill>
        <p:spPr bwMode="auto">
          <a:xfrm>
            <a:off x="3352800" y="3657600"/>
            <a:ext cx="40259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الان سنتعلم: </a:t>
            </a:r>
            <a:r>
              <a:rPr lang="ar-JO" sz="4000" b="1" dirty="0">
                <a:solidFill>
                  <a:srgbClr val="1152C9"/>
                </a:solidFill>
                <a:ea typeface="+mn-ea"/>
              </a:rPr>
              <a:t>كيف تتصرف وتتأقلم الحيوانات في فصل الصيف؟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663" y="1690688"/>
            <a:ext cx="11128375" cy="5021262"/>
          </a:xfrm>
        </p:spPr>
        <p:txBody>
          <a:bodyPr rtlCol="0">
            <a:normAutofit/>
          </a:bodyPr>
          <a:lstStyle/>
          <a:p>
            <a:pPr marL="0" indent="0" algn="ctr">
              <a:lnSpc>
                <a:spcPct val="150000"/>
              </a:lnSpc>
              <a:buClr>
                <a:srgbClr val="FB2265"/>
              </a:buClr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rgbClr val="424242"/>
                </a:solidFill>
              </a:rPr>
              <a:t>العقارب </a:t>
            </a:r>
            <a:r>
              <a:rPr lang="ar-JO" sz="4000" b="1">
                <a:solidFill>
                  <a:schemeClr val="accent2"/>
                </a:solidFill>
              </a:rPr>
              <a:t>والافاعي تبقى في جحورها في النهار وت</a:t>
            </a:r>
            <a:r>
              <a:rPr lang="ar-JO" sz="4000" b="1">
                <a:solidFill>
                  <a:srgbClr val="424242"/>
                </a:solidFill>
              </a:rPr>
              <a:t>خرج مبكرا في </a:t>
            </a:r>
            <a:r>
              <a:rPr lang="ar-JO" sz="4000" b="1">
                <a:solidFill>
                  <a:schemeClr val="accent2"/>
                </a:solidFill>
              </a:rPr>
              <a:t>الصباح</a:t>
            </a:r>
            <a:r>
              <a:rPr lang="ar-JO" sz="4000" b="1">
                <a:solidFill>
                  <a:srgbClr val="424242"/>
                </a:solidFill>
              </a:rPr>
              <a:t> او في </a:t>
            </a:r>
            <a:r>
              <a:rPr lang="ar-JO" sz="4000" b="1">
                <a:solidFill>
                  <a:schemeClr val="accent2"/>
                </a:solidFill>
              </a:rPr>
              <a:t>الليل </a:t>
            </a:r>
            <a:r>
              <a:rPr lang="ar-JO" sz="4000" b="1">
                <a:solidFill>
                  <a:srgbClr val="424242"/>
                </a:solidFill>
              </a:rPr>
              <a:t>عندما يقل الحر</a:t>
            </a:r>
          </a:p>
          <a:p>
            <a:pPr marL="0" indent="0" algn="ctr">
              <a:lnSpc>
                <a:spcPct val="150000"/>
              </a:lnSpc>
              <a:buClr>
                <a:srgbClr val="FB2265"/>
              </a:buClr>
              <a:buFont typeface="Arial" panose="020B0604020202020204" pitchFamily="34" charset="0"/>
              <a:buNone/>
              <a:defRPr/>
            </a:pPr>
            <a:endParaRPr lang="ar-JO" sz="4000">
              <a:solidFill>
                <a:srgbClr val="424242"/>
              </a:solidFill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ar-JO" sz="4000" b="1"/>
          </a:p>
        </p:txBody>
      </p:sp>
      <p:pic>
        <p:nvPicPr>
          <p:cNvPr id="6554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3525"/>
            <a:ext cx="1047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8"/>
          <a:stretch>
            <a:fillRect/>
          </a:stretch>
        </p:blipFill>
        <p:spPr bwMode="auto">
          <a:xfrm>
            <a:off x="4440238" y="3967163"/>
            <a:ext cx="29432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الان سنتعلم: </a:t>
            </a:r>
            <a:r>
              <a:rPr lang="ar-JO" sz="4000" b="1" dirty="0">
                <a:solidFill>
                  <a:srgbClr val="1152C9"/>
                </a:solidFill>
                <a:ea typeface="+mn-ea"/>
              </a:rPr>
              <a:t>كيف تتصرف وتتأقلم الحيوانات في فصل الصيف؟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663" y="1690688"/>
            <a:ext cx="11844337" cy="5021262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FB2265"/>
              </a:buClr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rgbClr val="424242"/>
                </a:solidFill>
              </a:rPr>
              <a:t>فرس النهر </a:t>
            </a:r>
            <a:r>
              <a:rPr lang="ar-JO" sz="4000" b="1">
                <a:solidFill>
                  <a:schemeClr val="accent2"/>
                </a:solidFill>
              </a:rPr>
              <a:t>يغطس في بركة ماء </a:t>
            </a:r>
            <a:r>
              <a:rPr lang="ar-JO" sz="4000" b="1"/>
              <a:t>خلال النهار.</a:t>
            </a:r>
          </a:p>
          <a:p>
            <a:pPr marL="0" indent="0">
              <a:lnSpc>
                <a:spcPct val="150000"/>
              </a:lnSpc>
              <a:buClr>
                <a:srgbClr val="FB2265"/>
              </a:buClr>
              <a:buFont typeface="Arial" panose="020B0604020202020204" pitchFamily="34" charset="0"/>
              <a:buNone/>
              <a:defRPr/>
            </a:pPr>
            <a:r>
              <a:rPr lang="ar-JO" sz="4000" b="1"/>
              <a:t>الكلاب </a:t>
            </a:r>
            <a:r>
              <a:rPr lang="ar-JO" sz="4000" b="1">
                <a:solidFill>
                  <a:srgbClr val="FB2265"/>
                </a:solidFill>
              </a:rPr>
              <a:t>تتنفس بسرعة وبفم مفتوح ولسانها في الخارج.</a:t>
            </a:r>
            <a:r>
              <a:rPr lang="ar-JO" sz="4000" b="1"/>
              <a:t> </a:t>
            </a:r>
          </a:p>
          <a:p>
            <a:pPr marL="0" indent="0">
              <a:lnSpc>
                <a:spcPct val="150000"/>
              </a:lnSpc>
              <a:buClr>
                <a:srgbClr val="FB2265"/>
              </a:buClr>
              <a:buFont typeface="Arial" panose="020B0604020202020204" pitchFamily="34" charset="0"/>
              <a:buNone/>
              <a:defRPr/>
            </a:pPr>
            <a:r>
              <a:rPr lang="ar-JO" sz="4000" b="1"/>
              <a:t>الكنغر </a:t>
            </a:r>
            <a:r>
              <a:rPr lang="ar-JO" sz="4000" b="1">
                <a:solidFill>
                  <a:schemeClr val="accent2"/>
                </a:solidFill>
              </a:rPr>
              <a:t>يلحس</a:t>
            </a:r>
            <a:r>
              <a:rPr lang="ar-JO" sz="4000" b="1"/>
              <a:t> الذراعين والرجلين, </a:t>
            </a:r>
            <a:r>
              <a:rPr lang="ar-JO" sz="4000" b="1">
                <a:solidFill>
                  <a:schemeClr val="accent2"/>
                </a:solidFill>
              </a:rPr>
              <a:t>ويستريح</a:t>
            </a:r>
            <a:r>
              <a:rPr lang="ar-JO" sz="4000" b="1"/>
              <a:t> في </a:t>
            </a:r>
            <a:r>
              <a:rPr lang="ar-JO" sz="4000" b="1">
                <a:solidFill>
                  <a:schemeClr val="accent2"/>
                </a:solidFill>
              </a:rPr>
              <a:t>ظل</a:t>
            </a:r>
            <a:r>
              <a:rPr lang="ar-JO" sz="4000" b="1"/>
              <a:t> </a:t>
            </a:r>
            <a:r>
              <a:rPr lang="ar-JO" sz="4000" b="1">
                <a:solidFill>
                  <a:schemeClr val="accent2"/>
                </a:solidFill>
              </a:rPr>
              <a:t>الأشجار</a:t>
            </a:r>
            <a:r>
              <a:rPr lang="ar-JO" sz="4000" b="1"/>
              <a:t> والشجيرات او في </a:t>
            </a:r>
            <a:r>
              <a:rPr lang="ar-JO" sz="4000" b="1">
                <a:solidFill>
                  <a:schemeClr val="accent2"/>
                </a:solidFill>
              </a:rPr>
              <a:t>الحفر التي حفرها</a:t>
            </a:r>
            <a:r>
              <a:rPr lang="ar-JO" sz="4000" b="1"/>
              <a:t>.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ar-JO" sz="4000" b="1"/>
          </a:p>
        </p:txBody>
      </p:sp>
      <p:pic>
        <p:nvPicPr>
          <p:cNvPr id="6758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3525"/>
            <a:ext cx="1047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3"/>
          <a:stretch>
            <a:fillRect/>
          </a:stretch>
        </p:blipFill>
        <p:spPr bwMode="auto">
          <a:xfrm>
            <a:off x="2413000" y="1430338"/>
            <a:ext cx="19843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9"/>
          <a:stretch>
            <a:fillRect/>
          </a:stretch>
        </p:blipFill>
        <p:spPr bwMode="auto">
          <a:xfrm>
            <a:off x="752475" y="2154238"/>
            <a:ext cx="1504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773613"/>
            <a:ext cx="198278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الان سنتعلم: </a:t>
            </a:r>
            <a:r>
              <a:rPr lang="ar-JO" sz="4000" b="1" dirty="0">
                <a:solidFill>
                  <a:srgbClr val="FF82A5">
                    <a:lumMod val="75000"/>
                  </a:srgbClr>
                </a:solidFill>
                <a:ea typeface="+mn-ea"/>
              </a:rPr>
              <a:t>الحيوانات البيتية في فصل الصيف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663" y="1241425"/>
            <a:ext cx="11844337" cy="5616575"/>
          </a:xfrm>
        </p:spPr>
        <p:txBody>
          <a:bodyPr rtlCol="0">
            <a:normAutofit/>
          </a:bodyPr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chemeClr val="accent1"/>
                </a:solidFill>
              </a:rPr>
              <a:t>  في فصل الصيف يقومون بالاعتناء بالحيوانات البيتية: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chemeClr val="accent2"/>
                </a:solidFill>
              </a:rPr>
              <a:t>يقصون</a:t>
            </a:r>
            <a:r>
              <a:rPr lang="ar-JO" sz="4000" b="1"/>
              <a:t> شعر فروتها 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يهتمون بأن تكون في </a:t>
            </a:r>
            <a:r>
              <a:rPr lang="ar-JO" sz="4000" b="1">
                <a:solidFill>
                  <a:schemeClr val="accent2"/>
                </a:solidFill>
              </a:rPr>
              <a:t>مكان مظلل 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chemeClr val="accent2"/>
                </a:solidFill>
              </a:rPr>
              <a:t>يرطبونها</a:t>
            </a:r>
            <a:r>
              <a:rPr lang="ar-JO" sz="4000" b="1"/>
              <a:t> بالماء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 يضعون بجانبها </a:t>
            </a:r>
            <a:r>
              <a:rPr lang="ar-JO" sz="4000" b="1">
                <a:solidFill>
                  <a:schemeClr val="accent2"/>
                </a:solidFill>
              </a:rPr>
              <a:t>منشفة رطبة </a:t>
            </a:r>
            <a:r>
              <a:rPr lang="ar-JO" sz="4000" b="1"/>
              <a:t>لتستلقي عليها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ar-JO" sz="4000" b="1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ar-JO" sz="4000" b="1">
              <a:solidFill>
                <a:schemeClr val="accent1"/>
              </a:solidFill>
            </a:endParaRPr>
          </a:p>
        </p:txBody>
      </p:sp>
      <p:pic>
        <p:nvPicPr>
          <p:cNvPr id="6963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3525"/>
            <a:ext cx="1047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165100"/>
            <a:ext cx="10515600" cy="57785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ar-SA" sz="4000" b="1" dirty="0">
                <a:solidFill>
                  <a:srgbClr val="0070C0"/>
                </a:solidFill>
              </a:rPr>
              <a:t>ماذا سنتعلّم اليوم؟</a:t>
            </a:r>
            <a:br>
              <a:rPr lang="ar-JO" sz="4000" b="1" dirty="0">
                <a:solidFill>
                  <a:srgbClr val="0070C0"/>
                </a:solidFill>
              </a:rPr>
            </a:br>
            <a:r>
              <a:rPr lang="ar-JO" sz="4000" b="1" dirty="0">
                <a:solidFill>
                  <a:srgbClr val="C00000"/>
                </a:solidFill>
              </a:rPr>
              <a:t>الحيوانات في فصل الصيف</a:t>
            </a:r>
            <a:r>
              <a:rPr lang="ar-JO" sz="4000" dirty="0">
                <a:solidFill>
                  <a:srgbClr val="C00000"/>
                </a:solidFill>
              </a:rPr>
              <a:t>. </a:t>
            </a:r>
            <a:br>
              <a:rPr lang="ar-JO" sz="4000" dirty="0">
                <a:solidFill>
                  <a:srgbClr val="C00000"/>
                </a:solidFill>
              </a:rPr>
            </a:br>
            <a:br>
              <a:rPr lang="ar-JO" sz="4000" dirty="0">
                <a:solidFill>
                  <a:srgbClr val="C00000"/>
                </a:solidFill>
              </a:rPr>
            </a:br>
            <a:endParaRPr lang="x-none" sz="4000" dirty="0">
              <a:solidFill>
                <a:srgbClr val="C00000"/>
              </a:solidFill>
            </a:endParaRPr>
          </a:p>
        </p:txBody>
      </p:sp>
      <p:pic>
        <p:nvPicPr>
          <p:cNvPr id="3789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7618">
            <a:off x="290513" y="269875"/>
            <a:ext cx="146843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31477" b="13348"/>
          <a:stretch>
            <a:fillRect/>
          </a:stretch>
        </p:blipFill>
        <p:spPr bwMode="auto">
          <a:xfrm>
            <a:off x="163513" y="1984375"/>
            <a:ext cx="265588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35429" r="4092" b="9364"/>
          <a:stretch>
            <a:fillRect/>
          </a:stretch>
        </p:blipFill>
        <p:spPr bwMode="auto">
          <a:xfrm>
            <a:off x="801688" y="4510088"/>
            <a:ext cx="28035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תמונה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34534" r="7494" b="17249"/>
          <a:stretch>
            <a:fillRect/>
          </a:stretch>
        </p:blipFill>
        <p:spPr bwMode="auto">
          <a:xfrm>
            <a:off x="9731375" y="4870450"/>
            <a:ext cx="23558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43185" r="14825" b="12987"/>
          <a:stretch>
            <a:fillRect/>
          </a:stretch>
        </p:blipFill>
        <p:spPr bwMode="auto">
          <a:xfrm>
            <a:off x="9409113" y="2220913"/>
            <a:ext cx="24034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תמונה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44029" r="13501" b="18378"/>
          <a:stretch>
            <a:fillRect/>
          </a:stretch>
        </p:blipFill>
        <p:spPr bwMode="auto">
          <a:xfrm>
            <a:off x="5135563" y="3940175"/>
            <a:ext cx="294322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תמונה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49734" r="11848" b="13071"/>
          <a:stretch>
            <a:fillRect/>
          </a:stretch>
        </p:blipFill>
        <p:spPr bwMode="auto">
          <a:xfrm>
            <a:off x="2106613" y="109538"/>
            <a:ext cx="22479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תמונה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5" t="52097" r="25648" b="18742"/>
          <a:stretch>
            <a:fillRect/>
          </a:stretch>
        </p:blipFill>
        <p:spPr bwMode="auto">
          <a:xfrm>
            <a:off x="8356600" y="165100"/>
            <a:ext cx="26670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الان سنتعلم: </a:t>
            </a:r>
            <a:r>
              <a:rPr lang="ar-JO" sz="4000" b="1" dirty="0">
                <a:solidFill>
                  <a:srgbClr val="FF82A5">
                    <a:lumMod val="75000"/>
                  </a:srgbClr>
                </a:solidFill>
                <a:ea typeface="+mn-ea"/>
              </a:rPr>
              <a:t>الحيوانات البيتية في فصل الصيف</a:t>
            </a:r>
            <a:endParaRPr lang="x-non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663" y="1241425"/>
            <a:ext cx="11844337" cy="5616575"/>
          </a:xfrm>
        </p:spPr>
        <p:txBody>
          <a:bodyPr rtlCol="0">
            <a:normAutofit/>
          </a:bodyPr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chemeClr val="accent1"/>
                </a:solidFill>
              </a:rPr>
              <a:t>  في فصل الصيف يقومون بالاعتناء بالحيوانات البيتية:</a:t>
            </a:r>
            <a:endParaRPr lang="ar-JO" sz="4000" b="1"/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/>
              <a:t>ل</a:t>
            </a:r>
            <a:r>
              <a:rPr lang="ar-JO" sz="4000" b="1">
                <a:solidFill>
                  <a:schemeClr val="accent2"/>
                </a:solidFill>
              </a:rPr>
              <a:t>ا يتنزهون </a:t>
            </a:r>
            <a:r>
              <a:rPr lang="ar-JO" sz="4000" b="1"/>
              <a:t>معها في </a:t>
            </a:r>
            <a:r>
              <a:rPr lang="ar-JO" sz="4000" b="1">
                <a:solidFill>
                  <a:schemeClr val="accent2"/>
                </a:solidFill>
              </a:rPr>
              <a:t>ساعات الحر. 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ar-JO" sz="4000" b="1">
                <a:solidFill>
                  <a:schemeClr val="accent2"/>
                </a:solidFill>
              </a:rPr>
              <a:t>ينظفون</a:t>
            </a:r>
            <a:r>
              <a:rPr lang="ar-JO" sz="4000" b="1"/>
              <a:t> أدوات الطعام كل يوم لكي يمنعوا الجراثيم من الدخول الى اجسامها.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ar-JO" sz="4000" b="1">
              <a:solidFill>
                <a:schemeClr val="accent1"/>
              </a:solidFill>
            </a:endParaRPr>
          </a:p>
        </p:txBody>
      </p:sp>
      <p:pic>
        <p:nvPicPr>
          <p:cNvPr id="7168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3525"/>
            <a:ext cx="10477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775" y="592138"/>
            <a:ext cx="9859963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مدوا خطا - بما تتشابه بنو الانسان والحيوانات؟</a:t>
            </a:r>
            <a:endParaRPr lang="x-none" dirty="0"/>
          </a:p>
        </p:txBody>
      </p:sp>
      <p:sp>
        <p:nvSpPr>
          <p:cNvPr id="73732" name="TextBox 1"/>
          <p:cNvSpPr txBox="1">
            <a:spLocks noChangeArrowheads="1"/>
          </p:cNvSpPr>
          <p:nvPr/>
        </p:nvSpPr>
        <p:spPr bwMode="auto">
          <a:xfrm>
            <a:off x="0" y="1690688"/>
            <a:ext cx="121920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ar-JO" altLang="he-IL" sz="4400" b="1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טבלה 2"/>
          <p:cNvGraphicFramePr>
            <a:graphicFrameLocks noGrp="1"/>
          </p:cNvGraphicFramePr>
          <p:nvPr/>
        </p:nvGraphicFramePr>
        <p:xfrm>
          <a:off x="827088" y="1690688"/>
          <a:ext cx="9688512" cy="5167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844256">
                  <a:extLst>
                    <a:ext uri="{9D8B030D-6E8A-4147-A177-3AD203B41FA5}">
                      <a16:colId xmlns:a16="http://schemas.microsoft.com/office/drawing/2014/main" val="622715112"/>
                    </a:ext>
                  </a:extLst>
                </a:gridCol>
                <a:gridCol w="4844256">
                  <a:extLst>
                    <a:ext uri="{9D8B030D-6E8A-4147-A177-3AD203B41FA5}">
                      <a16:colId xmlns:a16="http://schemas.microsoft.com/office/drawing/2014/main" val="3608126730"/>
                    </a:ext>
                  </a:extLst>
                </a:gridCol>
              </a:tblGrid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1800" dirty="0"/>
                        <a:t>الحيوانات</a:t>
                      </a:r>
                      <a:endParaRPr lang="he-IL" sz="1800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1800" dirty="0"/>
                        <a:t>بنو الانسان</a:t>
                      </a:r>
                      <a:endParaRPr lang="he-IL" sz="1800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3118427556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تبقى في الجحور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يلوحون بالمروحة اليدوية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4168778246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تستريح في الظل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يسافرون للتنزه في بلاد باردة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1269154505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تغطس</a:t>
                      </a:r>
                      <a:r>
                        <a:rPr lang="ar-JO" sz="2000" b="1" baseline="0" dirty="0"/>
                        <a:t> في بركة ماء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يجلسون في ظل أشجار</a:t>
                      </a:r>
                      <a:r>
                        <a:rPr lang="ar-JO" sz="2000" b="1" baseline="0" dirty="0"/>
                        <a:t> او مظلات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2454367411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تلوح بالأذنين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يغطسون في البحر او البركة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3176519447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ترحل الى بلاد باردة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JO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يظلون في البيوت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497808487"/>
                  </a:ext>
                </a:extLst>
              </a:tr>
            </a:tbl>
          </a:graphicData>
        </a:graphic>
      </p:graphicFrame>
      <p:pic>
        <p:nvPicPr>
          <p:cNvPr id="73756" name="תמונה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68871" r="22125" b="14725"/>
          <a:stretch>
            <a:fillRect/>
          </a:stretch>
        </p:blipFill>
        <p:spPr bwMode="auto">
          <a:xfrm>
            <a:off x="9078913" y="4432300"/>
            <a:ext cx="10461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8" t="87" r="27238" b="83005"/>
          <a:stretch>
            <a:fillRect/>
          </a:stretch>
        </p:blipFill>
        <p:spPr bwMode="auto">
          <a:xfrm>
            <a:off x="9078913" y="2655888"/>
            <a:ext cx="984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תמונה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9340" r="23589" b="48628"/>
          <a:stretch>
            <a:fillRect/>
          </a:stretch>
        </p:blipFill>
        <p:spPr bwMode="auto">
          <a:xfrm>
            <a:off x="9201150" y="3511550"/>
            <a:ext cx="7397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59827" r="21255" b="17401"/>
          <a:stretch>
            <a:fillRect/>
          </a:stretch>
        </p:blipFill>
        <p:spPr bwMode="auto">
          <a:xfrm>
            <a:off x="9136063" y="6029325"/>
            <a:ext cx="1028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תמונה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4948" r="24081" b="68852"/>
          <a:stretch>
            <a:fillRect/>
          </a:stretch>
        </p:blipFill>
        <p:spPr bwMode="auto">
          <a:xfrm>
            <a:off x="9158288" y="5168900"/>
            <a:ext cx="9048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תמונה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7" t="30835" r="32507" b="42879"/>
          <a:stretch>
            <a:fillRect/>
          </a:stretch>
        </p:blipFill>
        <p:spPr bwMode="auto">
          <a:xfrm>
            <a:off x="863600" y="3533775"/>
            <a:ext cx="8001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תמונה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69574" r="36720" b="11205"/>
          <a:stretch>
            <a:fillRect/>
          </a:stretch>
        </p:blipFill>
        <p:spPr bwMode="auto">
          <a:xfrm>
            <a:off x="941388" y="4478338"/>
            <a:ext cx="73818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תמונה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-652" r="46631" b="78902"/>
          <a:stretch>
            <a:fillRect/>
          </a:stretch>
        </p:blipFill>
        <p:spPr bwMode="auto">
          <a:xfrm>
            <a:off x="890588" y="2573338"/>
            <a:ext cx="83978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תמונה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t="61690" r="24484" b="15508"/>
          <a:stretch>
            <a:fillRect/>
          </a:stretch>
        </p:blipFill>
        <p:spPr bwMode="auto">
          <a:xfrm>
            <a:off x="1114425" y="6051550"/>
            <a:ext cx="11318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תמונה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1" t="21381" r="14063" b="61505"/>
          <a:stretch>
            <a:fillRect/>
          </a:stretch>
        </p:blipFill>
        <p:spPr bwMode="auto">
          <a:xfrm>
            <a:off x="534988" y="5278438"/>
            <a:ext cx="14049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30" y="563202"/>
            <a:ext cx="2178531" cy="777009"/>
          </a:xfrm>
          <a:prstGeom prst="rect">
            <a:avLst/>
          </a:prstGeom>
          <a:ln w="76200">
            <a:solidFill>
              <a:srgbClr val="EBEBEB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775" y="577925"/>
            <a:ext cx="9859963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مدوا خطا - بما تتشابه بنو الانسان والحيوانات؟</a:t>
            </a:r>
            <a:endParaRPr lang="x-none" dirty="0"/>
          </a:p>
        </p:txBody>
      </p:sp>
      <p:pic>
        <p:nvPicPr>
          <p:cNvPr id="7577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331787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1"/>
          <p:cNvSpPr txBox="1">
            <a:spLocks noChangeArrowheads="1"/>
          </p:cNvSpPr>
          <p:nvPr/>
        </p:nvSpPr>
        <p:spPr bwMode="auto">
          <a:xfrm>
            <a:off x="0" y="1690688"/>
            <a:ext cx="121920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ar-JO" altLang="he-IL" sz="4400" b="1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טבלה 2"/>
          <p:cNvGraphicFramePr>
            <a:graphicFrameLocks noGrp="1"/>
          </p:cNvGraphicFramePr>
          <p:nvPr/>
        </p:nvGraphicFramePr>
        <p:xfrm>
          <a:off x="827088" y="1690688"/>
          <a:ext cx="9688512" cy="51673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844256">
                  <a:extLst>
                    <a:ext uri="{9D8B030D-6E8A-4147-A177-3AD203B41FA5}">
                      <a16:colId xmlns:a16="http://schemas.microsoft.com/office/drawing/2014/main" val="622715112"/>
                    </a:ext>
                  </a:extLst>
                </a:gridCol>
                <a:gridCol w="4844256">
                  <a:extLst>
                    <a:ext uri="{9D8B030D-6E8A-4147-A177-3AD203B41FA5}">
                      <a16:colId xmlns:a16="http://schemas.microsoft.com/office/drawing/2014/main" val="3608126730"/>
                    </a:ext>
                  </a:extLst>
                </a:gridCol>
              </a:tblGrid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1800" dirty="0"/>
                        <a:t>الحيوانات</a:t>
                      </a:r>
                      <a:endParaRPr lang="he-IL" sz="1800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1800" dirty="0"/>
                        <a:t>بنو الانسان</a:t>
                      </a:r>
                      <a:endParaRPr lang="he-IL" sz="1800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3118427556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تبقى في الجحور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يلوحون بالمروحة اليدوية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4168778246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تستريح في الظل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يسافرون للتنزه في بلاد باردة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1269154505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تغطس</a:t>
                      </a:r>
                      <a:r>
                        <a:rPr lang="ar-JO" sz="2000" b="1" baseline="0" dirty="0"/>
                        <a:t> في بركة ماء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يجلسون في ظل أشجار</a:t>
                      </a:r>
                      <a:r>
                        <a:rPr lang="ar-JO" sz="2000" b="1" baseline="0" dirty="0"/>
                        <a:t> او مظلات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2454367411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تلوح بالأذنين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يغطسون في البحر او البركة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3176519447"/>
                  </a:ext>
                </a:extLst>
              </a:tr>
              <a:tr h="861219">
                <a:tc>
                  <a:txBody>
                    <a:bodyPr/>
                    <a:lstStyle/>
                    <a:p>
                      <a:pPr algn="ctr" rtl="1"/>
                      <a:r>
                        <a:rPr lang="ar-JO" sz="2000" b="1" dirty="0"/>
                        <a:t>ترحل الى بلاد باردة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JO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يظلون في البيوت</a:t>
                      </a:r>
                      <a:endParaRPr lang="he-IL" sz="2000" b="1" dirty="0"/>
                    </a:p>
                  </a:txBody>
                  <a:tcPr marL="91442" marR="91442" marT="45718" marB="45718"/>
                </a:tc>
                <a:extLst>
                  <a:ext uri="{0D108BD9-81ED-4DB2-BD59-A6C34878D82A}">
                    <a16:rowId xmlns:a16="http://schemas.microsoft.com/office/drawing/2014/main" val="497808487"/>
                  </a:ext>
                </a:extLst>
              </a:tr>
            </a:tbl>
          </a:graphicData>
        </a:graphic>
      </p:graphicFrame>
      <p:pic>
        <p:nvPicPr>
          <p:cNvPr id="7580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68871" r="22125" b="14725"/>
          <a:stretch>
            <a:fillRect/>
          </a:stretch>
        </p:blipFill>
        <p:spPr bwMode="auto">
          <a:xfrm>
            <a:off x="9078913" y="4432300"/>
            <a:ext cx="10461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5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8" t="87" r="27238" b="83005"/>
          <a:stretch>
            <a:fillRect/>
          </a:stretch>
        </p:blipFill>
        <p:spPr bwMode="auto">
          <a:xfrm>
            <a:off x="9078913" y="2655888"/>
            <a:ext cx="984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6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9340" r="23589" b="48628"/>
          <a:stretch>
            <a:fillRect/>
          </a:stretch>
        </p:blipFill>
        <p:spPr bwMode="auto">
          <a:xfrm>
            <a:off x="9201150" y="3511550"/>
            <a:ext cx="7397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7" name="תמונה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59827" r="21255" b="17401"/>
          <a:stretch>
            <a:fillRect/>
          </a:stretch>
        </p:blipFill>
        <p:spPr bwMode="auto">
          <a:xfrm>
            <a:off x="9136063" y="6029325"/>
            <a:ext cx="1028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8" name="תמונה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4948" r="24081" b="68852"/>
          <a:stretch>
            <a:fillRect/>
          </a:stretch>
        </p:blipFill>
        <p:spPr bwMode="auto">
          <a:xfrm>
            <a:off x="9158288" y="5168900"/>
            <a:ext cx="9048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9" name="תמונה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7" t="30835" r="32507" b="42879"/>
          <a:stretch>
            <a:fillRect/>
          </a:stretch>
        </p:blipFill>
        <p:spPr bwMode="auto">
          <a:xfrm>
            <a:off x="863600" y="3533775"/>
            <a:ext cx="8001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0" name="תמונה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t="69574" r="36720" b="11205"/>
          <a:stretch>
            <a:fillRect/>
          </a:stretch>
        </p:blipFill>
        <p:spPr bwMode="auto">
          <a:xfrm>
            <a:off x="941388" y="4478338"/>
            <a:ext cx="73818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1" name="תמונה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-652" r="46631" b="78902"/>
          <a:stretch>
            <a:fillRect/>
          </a:stretch>
        </p:blipFill>
        <p:spPr bwMode="auto">
          <a:xfrm>
            <a:off x="890588" y="2573338"/>
            <a:ext cx="83978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2" name="תמונה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t="61690" r="24484" b="15508"/>
          <a:stretch>
            <a:fillRect/>
          </a:stretch>
        </p:blipFill>
        <p:spPr bwMode="auto">
          <a:xfrm>
            <a:off x="1114425" y="6051550"/>
            <a:ext cx="11318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3" name="תמונה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1" t="21381" r="14063" b="61505"/>
          <a:stretch>
            <a:fillRect/>
          </a:stretch>
        </p:blipFill>
        <p:spPr bwMode="auto">
          <a:xfrm>
            <a:off x="534988" y="5278438"/>
            <a:ext cx="14049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מחבר ישר 15"/>
          <p:cNvCxnSpPr/>
          <p:nvPr/>
        </p:nvCxnSpPr>
        <p:spPr>
          <a:xfrm flipH="1">
            <a:off x="4125913" y="2765425"/>
            <a:ext cx="3140075" cy="33718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 flipH="1">
            <a:off x="4635500" y="3533775"/>
            <a:ext cx="2832100" cy="9445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 flipH="1">
            <a:off x="4635500" y="4478338"/>
            <a:ext cx="2630488" cy="800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 flipH="1" flipV="1">
            <a:off x="4397375" y="2765425"/>
            <a:ext cx="3070225" cy="25130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/>
          <p:cNvCxnSpPr/>
          <p:nvPr/>
        </p:nvCxnSpPr>
        <p:spPr>
          <a:xfrm flipH="1" flipV="1">
            <a:off x="4635500" y="3722688"/>
            <a:ext cx="2630488" cy="2414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16182" y="170656"/>
            <a:ext cx="10045556" cy="1382713"/>
          </a:xfrm>
        </p:spPr>
        <p:txBody>
          <a:bodyPr/>
          <a:lstStyle/>
          <a:p>
            <a:pPr>
              <a:defRPr/>
            </a:pPr>
            <a:r>
              <a:rPr lang="ar-JO" dirty="0"/>
              <a:t>ماذا تفعل هذه الحيوانات لكي تبرد اجسامها في فصل الصيف؟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789113" y="1589088"/>
            <a:ext cx="9572625" cy="4371975"/>
          </a:xfrm>
        </p:spPr>
        <p:txBody>
          <a:bodyPr/>
          <a:lstStyle/>
          <a:p>
            <a:pPr>
              <a:defRPr/>
            </a:pPr>
            <a:r>
              <a:rPr lang="ar-JO" dirty="0"/>
              <a:t>أ.           العقرب __________ .</a:t>
            </a:r>
          </a:p>
          <a:p>
            <a:pPr>
              <a:defRPr/>
            </a:pPr>
            <a:r>
              <a:rPr lang="ar-JO" dirty="0"/>
              <a:t>ب.          القلق ____________.</a:t>
            </a:r>
          </a:p>
          <a:p>
            <a:pPr>
              <a:defRPr/>
            </a:pPr>
            <a:r>
              <a:rPr lang="ar-JO" dirty="0"/>
              <a:t>ج.           فرس النهر ________.</a:t>
            </a:r>
          </a:p>
          <a:p>
            <a:pPr>
              <a:defRPr/>
            </a:pPr>
            <a:r>
              <a:rPr lang="ar-JO" dirty="0"/>
              <a:t>د.            الكلب ___________.</a:t>
            </a:r>
          </a:p>
          <a:p>
            <a:pPr>
              <a:defRPr/>
            </a:pPr>
            <a:r>
              <a:rPr lang="ar-JO" dirty="0"/>
              <a:t>ه.             الحلزون _________.</a:t>
            </a:r>
          </a:p>
          <a:p>
            <a:pPr>
              <a:defRPr/>
            </a:pPr>
            <a:r>
              <a:rPr lang="ar-JO" dirty="0"/>
              <a:t>و.            الفيل ___________. </a:t>
            </a:r>
            <a:endParaRPr lang="he-IL" dirty="0"/>
          </a:p>
        </p:txBody>
      </p:sp>
      <p:pic>
        <p:nvPicPr>
          <p:cNvPr id="77828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1628490"/>
            <a:ext cx="6556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88" y="2236788"/>
            <a:ext cx="5984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2982913"/>
            <a:ext cx="922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תמונה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5" y="3594100"/>
            <a:ext cx="69691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תמונה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63" y="4543425"/>
            <a:ext cx="6334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תמונה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88" y="5407025"/>
            <a:ext cx="6921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9745" y="2059293"/>
            <a:ext cx="2340337" cy="83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338" y="99218"/>
            <a:ext cx="8280400" cy="1382713"/>
          </a:xfrm>
        </p:spPr>
        <p:txBody>
          <a:bodyPr/>
          <a:lstStyle/>
          <a:p>
            <a:pPr>
              <a:defRPr/>
            </a:pPr>
            <a:r>
              <a:rPr lang="ar-JO" dirty="0"/>
              <a:t>ماذا تفعل هذه الحيوانات لكي تبرد اجسامها في فصل الصيف؟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0" y="1589088"/>
            <a:ext cx="11361738" cy="4371975"/>
          </a:xfrm>
        </p:spPr>
        <p:txBody>
          <a:bodyPr/>
          <a:lstStyle/>
          <a:p>
            <a:pPr>
              <a:defRPr/>
            </a:pPr>
            <a:r>
              <a:rPr lang="ar-JO" dirty="0"/>
              <a:t>أ.           العقرب </a:t>
            </a:r>
            <a:r>
              <a:rPr lang="ar-JO" u="sng" dirty="0">
                <a:solidFill>
                  <a:schemeClr val="accent3">
                    <a:lumMod val="75000"/>
                  </a:schemeClr>
                </a:solidFill>
              </a:rPr>
              <a:t>تبقى في جحورها وتخرج في الصباح المبكر والليل.</a:t>
            </a:r>
            <a:endParaRPr lang="ar-JO" dirty="0"/>
          </a:p>
          <a:p>
            <a:pPr>
              <a:defRPr/>
            </a:pPr>
            <a:r>
              <a:rPr lang="ar-JO" dirty="0"/>
              <a:t>ب.          </a:t>
            </a:r>
            <a:r>
              <a:rPr lang="ar-JO" dirty="0">
                <a:solidFill>
                  <a:schemeClr val="tx1">
                    <a:lumMod val="50000"/>
                  </a:schemeClr>
                </a:solidFill>
              </a:rPr>
              <a:t>القلق</a:t>
            </a:r>
            <a:r>
              <a:rPr lang="ar-JO" u="sng" dirty="0">
                <a:solidFill>
                  <a:schemeClr val="accent3">
                    <a:lumMod val="75000"/>
                  </a:schemeClr>
                </a:solidFill>
              </a:rPr>
              <a:t> ترحل الى بلاد باردة.</a:t>
            </a:r>
          </a:p>
          <a:p>
            <a:pPr>
              <a:defRPr/>
            </a:pPr>
            <a:r>
              <a:rPr lang="ar-JO" dirty="0"/>
              <a:t>ج.           فرس النهر </a:t>
            </a:r>
            <a:r>
              <a:rPr lang="ar-JO" u="sng" dirty="0">
                <a:solidFill>
                  <a:schemeClr val="accent3">
                    <a:lumMod val="75000"/>
                  </a:schemeClr>
                </a:solidFill>
              </a:rPr>
              <a:t>يغطس في بركة الماء.</a:t>
            </a:r>
            <a:endParaRPr lang="ar-JO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r>
              <a:rPr lang="ar-JO" dirty="0"/>
              <a:t>د.            الكلب يتنفس </a:t>
            </a:r>
            <a:r>
              <a:rPr lang="ar-JO" u="sng" dirty="0">
                <a:solidFill>
                  <a:schemeClr val="accent3">
                    <a:lumMod val="75000"/>
                  </a:schemeClr>
                </a:solidFill>
              </a:rPr>
              <a:t>بسرعة وبفم مفتوح ولسانه في الخارج.</a:t>
            </a:r>
          </a:p>
          <a:p>
            <a:pPr>
              <a:defRPr/>
            </a:pPr>
            <a:r>
              <a:rPr lang="ar-JO" dirty="0"/>
              <a:t>ه.             الحلزون </a:t>
            </a:r>
            <a:r>
              <a:rPr lang="ar-JO" u="sng" dirty="0">
                <a:solidFill>
                  <a:schemeClr val="accent3">
                    <a:lumMod val="75000"/>
                  </a:schemeClr>
                </a:solidFill>
              </a:rPr>
              <a:t>ينام طيلة أيام الصيف – سبات صيفي.</a:t>
            </a:r>
          </a:p>
          <a:p>
            <a:pPr>
              <a:defRPr/>
            </a:pPr>
            <a:r>
              <a:rPr lang="ar-JO" dirty="0"/>
              <a:t>و.            الفيل </a:t>
            </a:r>
            <a:r>
              <a:rPr lang="ar-JO" u="sng" dirty="0">
                <a:solidFill>
                  <a:schemeClr val="accent3">
                    <a:lumMod val="75000"/>
                  </a:schemeClr>
                </a:solidFill>
              </a:rPr>
              <a:t>يلوح بأذنيه الكبيرتين.</a:t>
            </a:r>
            <a:endParaRPr lang="he-IL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8852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1628490"/>
            <a:ext cx="6556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88" y="2236788"/>
            <a:ext cx="5984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2982913"/>
            <a:ext cx="922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תמונה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75" y="3594100"/>
            <a:ext cx="69691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תמונה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63" y="4543425"/>
            <a:ext cx="6334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תמונה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88" y="5407025"/>
            <a:ext cx="6921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480" y="334085"/>
            <a:ext cx="2559752" cy="912978"/>
          </a:xfrm>
          <a:prstGeom prst="rect">
            <a:avLst/>
          </a:prstGeom>
          <a:ln w="76200">
            <a:solidFill>
              <a:srgbClr val="EBEBEB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dirty="0"/>
              <a:t>نُنهي ونُجمل</a:t>
            </a:r>
            <a:r>
              <a:rPr lang="ar-JO" dirty="0"/>
              <a:t> تعلمنا اليوم - </a:t>
            </a:r>
            <a:r>
              <a:rPr lang="ar-JO" sz="3200" dirty="0">
                <a:ea typeface="+mn-ea"/>
              </a:rPr>
              <a:t>الحيوانات فصل الصيف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0" y="2032000"/>
            <a:ext cx="10990263" cy="4673600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ar-JO" sz="3200" b="1" dirty="0">
                <a:solidFill>
                  <a:schemeClr val="accent1"/>
                </a:solidFill>
              </a:rPr>
              <a:t>الحيوانات </a:t>
            </a:r>
            <a:r>
              <a:rPr lang="ar-JO" sz="3200" b="1" dirty="0">
                <a:solidFill>
                  <a:srgbClr val="1152C9"/>
                </a:solidFill>
              </a:rPr>
              <a:t>تتصرف بطرق مختلفة </a:t>
            </a:r>
            <a:r>
              <a:rPr lang="ar-JO" sz="3200" b="1" dirty="0">
                <a:solidFill>
                  <a:schemeClr val="accent1"/>
                </a:solidFill>
              </a:rPr>
              <a:t> في فصل الصيف: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ar-JO" sz="3200" b="1" dirty="0"/>
              <a:t> </a:t>
            </a:r>
            <a:r>
              <a:rPr lang="ar-JO" sz="3200" b="1" dirty="0">
                <a:solidFill>
                  <a:schemeClr val="tx1">
                    <a:lumMod val="50000"/>
                  </a:schemeClr>
                </a:solidFill>
              </a:rPr>
              <a:t>تنام (سبات صيفي), ترتحل, تستريح في الظل, تغطس في الماء, تتنفس بسرعة وفمها مفتوح, تبقى في جحورها وغيرها من التصرفات بها </a:t>
            </a:r>
            <a:r>
              <a:rPr lang="ar-JO" sz="3200" b="1" dirty="0">
                <a:solidFill>
                  <a:schemeClr val="accent2">
                    <a:lumMod val="50000"/>
                  </a:schemeClr>
                </a:solidFill>
              </a:rPr>
              <a:t>تحافظ </a:t>
            </a:r>
            <a:r>
              <a:rPr lang="ar-JO" sz="3200" b="1" dirty="0">
                <a:solidFill>
                  <a:schemeClr val="tx1">
                    <a:lumMod val="50000"/>
                  </a:schemeClr>
                </a:solidFill>
              </a:rPr>
              <a:t>هذه الحيوانات على </a:t>
            </a:r>
            <a:r>
              <a:rPr lang="ar-JO" sz="3200" b="1" dirty="0">
                <a:solidFill>
                  <a:schemeClr val="accent2">
                    <a:lumMod val="50000"/>
                  </a:schemeClr>
                </a:solidFill>
              </a:rPr>
              <a:t>اجسامها من الحرارة العالية والجفاف.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ar-JO" sz="3200" b="1" dirty="0">
              <a:solidFill>
                <a:schemeClr val="tx1">
                  <a:lumMod val="50000"/>
                </a:schemeClr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ar-JO" sz="3200" b="1" dirty="0">
              <a:solidFill>
                <a:schemeClr val="tx1">
                  <a:lumMod val="50000"/>
                </a:schemeClr>
              </a:solidFill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ar-JO" sz="3200" b="1" dirty="0">
                <a:solidFill>
                  <a:schemeClr val="tx1">
                    <a:lumMod val="50000"/>
                  </a:schemeClr>
                </a:solidFill>
              </a:rPr>
            </a:br>
            <a:endParaRPr lang="ar-JO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987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2050">
            <a:off x="319088" y="503238"/>
            <a:ext cx="15970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8"/>
          <p:cNvSpPr txBox="1">
            <a:spLocks noChangeArrowheads="1"/>
          </p:cNvSpPr>
          <p:nvPr/>
        </p:nvSpPr>
        <p:spPr bwMode="auto">
          <a:xfrm>
            <a:off x="2173288" y="2879725"/>
            <a:ext cx="7845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كلمة قبل </a:t>
            </a:r>
            <a:r>
              <a:rPr lang="ar-SA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أ</a:t>
            </a:r>
            <a:r>
              <a:rPr lang="ar-AE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ن</a:t>
            </a:r>
            <a:r>
              <a:rPr lang="ar-SA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ar-AE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ن</a:t>
            </a:r>
            <a:r>
              <a:rPr lang="ar-SA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ُ</a:t>
            </a:r>
            <a:r>
              <a:rPr lang="ar-AE" altLang="he-IL" sz="6600">
                <a:solidFill>
                  <a:schemeClr val="bg1"/>
                </a:solidFill>
                <a:latin typeface="Calibri" panose="020F0502020204030204" pitchFamily="34" charset="0"/>
              </a:rPr>
              <a:t>نهي...</a:t>
            </a:r>
            <a:endParaRPr lang="he-IL" altLang="he-IL" sz="6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39939" name="Picture 3" descr="https://lh5.googleusercontent.com/7xQchnRuOUJbyFAyyHdllavqvQUFOSCV7l5Kzy1Rmeboi9xefgg8yDF0ng5ESkxi3tC9_i9ER1BmBYOOTMhmhaxTzBz8ILJQxn_c__0Qg9cKcVB64VGmWAAtIhTRT7N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928938"/>
            <a:ext cx="11604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https://lh4.googleusercontent.com/iGTl96Eygo7-oid1H3ZWWYhb5HWAynyOs2KLWGGMeuEgHeu4cFLof2g-jYLOscV4q-879K-lfjkP4Swnmj_UGZsWTDspF4AbUz1XGd30Tf1KKpiEXhvx6NLF17Q1F5V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2741613"/>
            <a:ext cx="74136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dirty="0"/>
              <a:t>ما الذي نعرفه من قبلُ؟</a:t>
            </a:r>
            <a:endParaRPr lang="x-none" dirty="0"/>
          </a:p>
        </p:txBody>
      </p:sp>
      <p:pic>
        <p:nvPicPr>
          <p:cNvPr id="41987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733550"/>
            <a:ext cx="6202363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542388"/>
            <a:ext cx="10428288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SA" dirty="0"/>
              <a:t>ما الذي نعرفه من قبلُ</a:t>
            </a:r>
            <a:r>
              <a:rPr lang="ar-JO" dirty="0"/>
              <a:t> – نحن في فصل الصيف </a:t>
            </a:r>
            <a:endParaRPr lang="x-none" dirty="0"/>
          </a:p>
        </p:txBody>
      </p:sp>
      <p:pic>
        <p:nvPicPr>
          <p:cNvPr id="4403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27" y="128587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t="39529" r="14983"/>
          <a:stretch>
            <a:fillRect/>
          </a:stretch>
        </p:blipFill>
        <p:spPr bwMode="auto">
          <a:xfrm>
            <a:off x="4071938" y="1739900"/>
            <a:ext cx="38798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מלבן 11"/>
          <p:cNvSpPr/>
          <p:nvPr/>
        </p:nvSpPr>
        <p:spPr>
          <a:xfrm>
            <a:off x="3084513" y="5608638"/>
            <a:ext cx="5853112" cy="1071562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3200" b="1" dirty="0">
                <a:solidFill>
                  <a:schemeClr val="accent1"/>
                </a:solidFill>
              </a:rPr>
              <a:t>الطقس حار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3200" b="1" dirty="0">
                <a:solidFill>
                  <a:schemeClr val="accent1"/>
                </a:solidFill>
              </a:rPr>
              <a:t>درجات الحرارة عالية</a:t>
            </a:r>
            <a:endParaRPr lang="he-IL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"/>
          <p:cNvSpPr>
            <a:spLocks noGrp="1"/>
          </p:cNvSpPr>
          <p:nvPr>
            <p:ph type="title"/>
          </p:nvPr>
        </p:nvSpPr>
        <p:spPr>
          <a:xfrm>
            <a:off x="865188" y="376238"/>
            <a:ext cx="10515600" cy="1325562"/>
          </a:xfrm>
        </p:spPr>
        <p:txBody>
          <a:bodyPr/>
          <a:lstStyle/>
          <a:p>
            <a:pPr algn="ctr" eaLnBrk="1" hangingPunct="1">
              <a:lnSpc>
                <a:spcPct val="115000"/>
              </a:lnSpc>
            </a:pPr>
            <a:r>
              <a:rPr lang="ar-JO" altLang="he-IL">
                <a:solidFill>
                  <a:srgbClr val="C00000"/>
                </a:solidFill>
                <a:latin typeface="Alef" panose="00000500000000000000" pitchFamily="2" charset="-79"/>
                <a:cs typeface="Alef" panose="00000500000000000000" pitchFamily="2" charset="-79"/>
                <a:sym typeface="Alef" panose="00000500000000000000" pitchFamily="2" charset="-79"/>
              </a:rPr>
              <a:t>الحيوانات في فصل الصيف</a:t>
            </a:r>
            <a:endParaRPr lang="he-IL" altLang="he-IL">
              <a:solidFill>
                <a:srgbClr val="C00000"/>
              </a:solidFill>
              <a:latin typeface="Alef" panose="00000500000000000000" pitchFamily="2" charset="-79"/>
              <a:cs typeface="Alef" panose="00000500000000000000" pitchFamily="2" charset="-79"/>
              <a:sym typeface="Alef" panose="00000500000000000000" pitchFamily="2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SA" dirty="0">
                <a:solidFill>
                  <a:schemeClr val="tx1"/>
                </a:solidFill>
              </a:rPr>
              <a:t> </a:t>
            </a:r>
            <a:endParaRPr lang="ar-JO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JO" sz="3200" b="1" dirty="0">
                <a:solidFill>
                  <a:schemeClr val="tx1"/>
                </a:solidFill>
              </a:rPr>
              <a:t>درجات الحرارة عالية أشعة الشمس تنير الكرة الأرضية. </a:t>
            </a: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JO" sz="3200" b="1" dirty="0">
                <a:solidFill>
                  <a:schemeClr val="accent1"/>
                </a:solidFill>
              </a:rPr>
              <a:t>تطلق الشمس ضوء وحرارة هكذا نستطيع نحن والحيوانات ان نرى. </a:t>
            </a: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JO" sz="3200" b="1" dirty="0">
                <a:solidFill>
                  <a:schemeClr val="accent6">
                    <a:lumMod val="75000"/>
                  </a:schemeClr>
                </a:solidFill>
              </a:rPr>
              <a:t>في الصيف حار للحيوانات</a:t>
            </a:r>
          </a:p>
          <a:p>
            <a:pPr marL="0" indent="0" eaLnBrk="1" fontAlgn="auto" hangingPunct="1">
              <a:lnSpc>
                <a:spcPts val="406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e-IL" dirty="0"/>
          </a:p>
        </p:txBody>
      </p:sp>
      <p:pic>
        <p:nvPicPr>
          <p:cNvPr id="4608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7618">
            <a:off x="290513" y="269875"/>
            <a:ext cx="146843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AutoShape 2" descr="blob:https://web.whatsapp.com/6b1a99e4-077c-42e4-9cd5-c773f9fb98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e-IL" altLang="he-IL" sz="1800">
              <a:latin typeface="Calibri" panose="020F0502020204030204" pitchFamily="34" charset="0"/>
            </a:endParaRPr>
          </a:p>
        </p:txBody>
      </p:sp>
      <p:pic>
        <p:nvPicPr>
          <p:cNvPr id="46086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44118" r="31401" b="16705"/>
          <a:stretch>
            <a:fillRect/>
          </a:stretch>
        </p:blipFill>
        <p:spPr bwMode="auto">
          <a:xfrm>
            <a:off x="1284288" y="4370388"/>
            <a:ext cx="16335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2044700"/>
            <a:ext cx="110331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ar-JO" dirty="0"/>
              <a:t>الحيوانات في فصل الصيف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1928813"/>
            <a:ext cx="9572625" cy="4689475"/>
          </a:xfrm>
        </p:spPr>
        <p:txBody>
          <a:bodyPr rtlCol="0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JO" b="1" dirty="0"/>
              <a:t>ماذا كنتم تعملون في فصل الصيف لو كنتم: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JO" b="1" dirty="0">
                <a:solidFill>
                  <a:schemeClr val="accent1"/>
                </a:solidFill>
              </a:rPr>
              <a:t>   لقلق       فيل          فرس النهر       حلزون         كلب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ar-JO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ar-JO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JO" b="1" dirty="0">
                <a:solidFill>
                  <a:schemeClr val="accent2">
                    <a:lumMod val="50000"/>
                  </a:schemeClr>
                </a:solidFill>
              </a:rPr>
              <a:t>كيف تتصرف هذه الحيوانات حسب رأيكم في فصل الصيف؟</a:t>
            </a:r>
            <a:endParaRPr lang="he-IL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813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14288"/>
            <a:ext cx="10175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5" y="3735388"/>
            <a:ext cx="12033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תמונה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3" t="36749" r="41396" b="52202"/>
          <a:stretch>
            <a:fillRect/>
          </a:stretch>
        </p:blipFill>
        <p:spPr bwMode="auto">
          <a:xfrm>
            <a:off x="5592763" y="3814763"/>
            <a:ext cx="217487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תמונה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7251" r="71004" b="40086"/>
          <a:stretch>
            <a:fillRect/>
          </a:stretch>
        </p:blipFill>
        <p:spPr bwMode="auto">
          <a:xfrm>
            <a:off x="8394700" y="3783013"/>
            <a:ext cx="126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תמונה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2" r="5302" b="60132"/>
          <a:stretch>
            <a:fillRect/>
          </a:stretch>
        </p:blipFill>
        <p:spPr bwMode="auto">
          <a:xfrm>
            <a:off x="2071688" y="3673475"/>
            <a:ext cx="10096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תמונה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8" t="41588" r="26961" b="28020"/>
          <a:stretch>
            <a:fillRect/>
          </a:stretch>
        </p:blipFill>
        <p:spPr bwMode="auto">
          <a:xfrm>
            <a:off x="3813175" y="3906838"/>
            <a:ext cx="1436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7733" y="1861811"/>
            <a:ext cx="2199273" cy="7844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rgbClr val="FFFFFF"/>
                </a:solidFill>
              </a:rPr>
              <a:t>الحيوانات في فصل الصيف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304800" y="1928813"/>
            <a:ext cx="11582400" cy="4711700"/>
          </a:xfrm>
        </p:spPr>
        <p:txBody>
          <a:bodyPr/>
          <a:lstStyle/>
          <a:p>
            <a:pPr algn="ctr">
              <a:defRPr/>
            </a:pPr>
            <a:r>
              <a:rPr lang="ar-JO" sz="4400" b="1" dirty="0">
                <a:solidFill>
                  <a:schemeClr val="accent1"/>
                </a:solidFill>
              </a:rPr>
              <a:t> قصة – جولة في حديقة الحيوانات</a:t>
            </a:r>
          </a:p>
          <a:p>
            <a:pPr algn="ctr">
              <a:lnSpc>
                <a:spcPct val="150000"/>
              </a:lnSpc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خلال العطلة الصيفية زارت عائلة كرم وعائلة عبد حديقة الحيوانات. كرم وعبد طلاب  في </a:t>
            </a:r>
            <a:r>
              <a:rPr lang="ar-JO" b="1" dirty="0">
                <a:solidFill>
                  <a:schemeClr val="accent1"/>
                </a:solidFill>
              </a:rPr>
              <a:t>صف الأول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. خلال الجولة في الحديقة اعتمر عبد وكرم </a:t>
            </a:r>
            <a:r>
              <a:rPr lang="ar-JO" b="1" dirty="0">
                <a:solidFill>
                  <a:schemeClr val="accent1"/>
                </a:solidFill>
              </a:rPr>
              <a:t>القبعة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 ووضعوا </a:t>
            </a:r>
            <a:r>
              <a:rPr lang="ar-JO" b="1" dirty="0">
                <a:solidFill>
                  <a:schemeClr val="accent1"/>
                </a:solidFill>
              </a:rPr>
              <a:t>الكريم للحماية 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من اشعه الشمس </a:t>
            </a:r>
          </a:p>
          <a:p>
            <a:pPr algn="ctr">
              <a:lnSpc>
                <a:spcPct val="150000"/>
              </a:lnSpc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ولبسا </a:t>
            </a:r>
            <a:r>
              <a:rPr lang="ar-JO" b="1" dirty="0">
                <a:solidFill>
                  <a:schemeClr val="accent1"/>
                </a:solidFill>
              </a:rPr>
              <a:t>النظارات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 الشمسية</a:t>
            </a:r>
          </a:p>
        </p:txBody>
      </p:sp>
      <p:pic>
        <p:nvPicPr>
          <p:cNvPr id="50180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4863"/>
            <a:ext cx="187166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rgbClr val="FFFFFF"/>
                </a:solidFill>
              </a:rPr>
              <a:t>الحيوانات في فصل الصيف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44513" y="1928813"/>
            <a:ext cx="11320462" cy="4776787"/>
          </a:xfrm>
        </p:spPr>
        <p:txBody>
          <a:bodyPr/>
          <a:lstStyle/>
          <a:p>
            <a:pPr>
              <a:buClr>
                <a:srgbClr val="FB2265"/>
              </a:buClr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وهما يتمشيان في الحديقة وصلوا الى فرس النهر, قال كرم لأمه بصوت عال: انظري الى فرس النهر انه </a:t>
            </a:r>
            <a:r>
              <a:rPr lang="ar-JO" b="1" dirty="0">
                <a:solidFill>
                  <a:schemeClr val="accent1"/>
                </a:solidFill>
              </a:rPr>
              <a:t>يغطس في بركة الماء</a:t>
            </a: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algn="ctr">
              <a:buClr>
                <a:srgbClr val="FB2265"/>
              </a:buClr>
              <a:defRPr/>
            </a:pPr>
            <a:endParaRPr lang="ar-JO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Clr>
                <a:srgbClr val="FB2265"/>
              </a:buClr>
              <a:defRPr/>
            </a:pPr>
            <a:r>
              <a:rPr lang="ar-JO" b="1" dirty="0">
                <a:solidFill>
                  <a:schemeClr val="tx1">
                    <a:lumMod val="50000"/>
                  </a:schemeClr>
                </a:solidFill>
              </a:rPr>
              <a:t>تابعا المشي فوصلا الى الكنغر سأل عبد امه لماذا </a:t>
            </a:r>
            <a:r>
              <a:rPr lang="ar-JO" b="1" dirty="0">
                <a:solidFill>
                  <a:schemeClr val="accent1"/>
                </a:solidFill>
              </a:rPr>
              <a:t>يلحس الكنغر ذراعيه ورجليه ويستريح في ظل الأشجار وفي الحفر التي حفرها.</a:t>
            </a:r>
            <a:endParaRPr lang="he-IL" b="1" dirty="0">
              <a:solidFill>
                <a:schemeClr val="accent1"/>
              </a:solidFill>
            </a:endParaRPr>
          </a:p>
        </p:txBody>
      </p:sp>
      <p:pic>
        <p:nvPicPr>
          <p:cNvPr id="52228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6" b="9068"/>
          <a:stretch>
            <a:fillRect/>
          </a:stretch>
        </p:blipFill>
        <p:spPr bwMode="auto">
          <a:xfrm>
            <a:off x="544513" y="2536825"/>
            <a:ext cx="23590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b="11809"/>
          <a:stretch>
            <a:fillRect/>
          </a:stretch>
        </p:blipFill>
        <p:spPr bwMode="auto">
          <a:xfrm>
            <a:off x="881063" y="4770438"/>
            <a:ext cx="196532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9EB062-A25C-4149-9FC6-2425B2684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B958F-9FCD-4B15-A791-D3BBD234E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B6BB8A-5D20-410B-8296-648EE4B9D950}">
  <ds:schemaRefs>
    <ds:schemaRef ds:uri="http://schemas.microsoft.com/office/2006/metadata/properties"/>
    <ds:schemaRef ds:uri="http://purl.org/dc/terms/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7de65336-3470-4daf-946b-7619550e553e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7687</TotalTime>
  <Words>2577</Words>
  <Application>Microsoft Office PowerPoint</Application>
  <PresentationFormat>מסך רחב</PresentationFormat>
  <Paragraphs>281</Paragraphs>
  <Slides>26</Slides>
  <Notes>21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26</vt:i4>
      </vt:variant>
    </vt:vector>
  </HeadingPairs>
  <TitlesOfParts>
    <vt:vector size="33" baseType="lpstr">
      <vt:lpstr>Alef</vt:lpstr>
      <vt:lpstr>Arial</vt:lpstr>
      <vt:lpstr>Calibri</vt:lpstr>
      <vt:lpstr>Sakkal Majalla</vt:lpstr>
      <vt:lpstr>Office Theme</vt:lpstr>
      <vt:lpstr>1_Office Theme</vt:lpstr>
      <vt:lpstr>2_Office Theme</vt:lpstr>
      <vt:lpstr>מצגת של PowerPoint‏</vt:lpstr>
      <vt:lpstr>ماذا سنتعلّم اليوم؟ الحيوانات في فصل الصيف.   </vt:lpstr>
      <vt:lpstr>ماذا يجب أن نحضّر للحصّة؟ </vt:lpstr>
      <vt:lpstr>ما الذي نعرفه من قبلُ؟</vt:lpstr>
      <vt:lpstr>ما الذي نعرفه من قبلُ – نحن في فصل الصيف </vt:lpstr>
      <vt:lpstr>الحيوانات في فصل الصيف</vt:lpstr>
      <vt:lpstr>الحيوانات في فصل الصيف </vt:lpstr>
      <vt:lpstr>الحيوانات في فصل الصيف </vt:lpstr>
      <vt:lpstr>الحيوانات في فصل الصيف </vt:lpstr>
      <vt:lpstr>الحيوانات في فصل الصيف </vt:lpstr>
      <vt:lpstr>الحيوانات في فصل الصيف </vt:lpstr>
      <vt:lpstr>الحيوانات في فصل الصيف </vt:lpstr>
      <vt:lpstr>الآن سنتعلّم اليوم:</vt:lpstr>
      <vt:lpstr>نبدأ بمتعة –  تصرفات الحيوانات في فصل الصيف</vt:lpstr>
      <vt:lpstr>الان سنتعلم: كيف تتصرف وتتأقلم الحيوانات في فصل الصيف؟</vt:lpstr>
      <vt:lpstr>الان سنتعلم: كيف تتصرف وتتأقلم الحيوانات في فصل الصيف؟</vt:lpstr>
      <vt:lpstr>الان سنتعلم: كيف تتصرف وتتأقلم الحيوانات في فصل الصيف؟</vt:lpstr>
      <vt:lpstr>الان سنتعلم: كيف تتصرف وتتأقلم الحيوانات في فصل الصيف؟</vt:lpstr>
      <vt:lpstr>الان سنتعلم: الحيوانات البيتية في فصل الصيف</vt:lpstr>
      <vt:lpstr>الان سنتعلم: الحيوانات البيتية في فصل الصيف</vt:lpstr>
      <vt:lpstr>مدوا خطا - بما تتشابه بنو الانسان والحيوانات؟</vt:lpstr>
      <vt:lpstr>مدوا خطا - بما تتشابه بنو الانسان والحيوانات؟</vt:lpstr>
      <vt:lpstr>ماذا تفعل هذه الحيوانات لكي تبرد اجسامها في فصل الصيف؟</vt:lpstr>
      <vt:lpstr>ماذا تفعل هذه الحيوانات لكي تبرد اجسامها في فصل الصيف؟</vt:lpstr>
      <vt:lpstr>نُنهي ونُجمل تعلمنا اليوم - الحيوانات فصل الصيف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bahaa.misrad@gmail.com</cp:lastModifiedBy>
  <cp:revision>276</cp:revision>
  <dcterms:created xsi:type="dcterms:W3CDTF">2020-03-11T07:11:19Z</dcterms:created>
  <dcterms:modified xsi:type="dcterms:W3CDTF">2021-10-03T12:08:50Z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