
<file path=[Content_Types].xml><?xml version="1.0" encoding="utf-8"?>
<Types xmlns="http://schemas.openxmlformats.org/package/2006/content-types"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3" roundtripDataSignature="AMtx7miNU3sDvpjDbVKUwBRC/XK0p5lc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ar-SA"/>
              <a:t>اكتبوا النصّ الملائم وكذلك المعدّات المطلوبة. 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59" name="Google Shape;5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ar-SA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854426882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8544268823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8544268823_0_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ar-SA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8544268823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8544268823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g8544268823_0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ar-SA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8544268823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8544268823_0_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g8544268823_0_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ar-SA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8544268823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8544268823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8544268823_0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ar-SA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805311840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805311840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g8053118400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ar-SA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8544268823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8544268823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8544268823_0_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ar-SA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ar-SA" b="1"/>
              <a:t>مدّة الشريحة: حتّى 5 دقائق</a:t>
            </a:r>
            <a:endParaRPr b="1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ar-SA"/>
              <a:t>إجمال وانتقال إلى التدرّب. ستتضمّن هذه الخطوة إجمالًا للمضمون الذي تمّ تعلّمه  والإجابة عن أسئلة مثل: ماذا فعلنا هنا اليوم؟ ماذا تعلّمنا؟ ننصح بدمج العناصر التجريبيّة الممتعة، مثل: لعبة ختاميّة، أحجيّة، نصيحة خاصّة للتعلّم لاحقًا وغير ذلك.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1" name="Google Shape;211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ar-SA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37" name="Google Shape;237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ar-SA"/>
              <a:t>18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ar-SA" sz="1200" b="1"/>
              <a:t>مدّة الشريحة: دقيقتان</a:t>
            </a:r>
            <a:endParaRPr sz="1200" b="1"/>
          </a:p>
          <a:p>
            <a:pPr marL="15875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</a:endParaRPr>
          </a:p>
          <a:p>
            <a:pPr marL="15875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ar-SA" sz="1200">
                <a:solidFill>
                  <a:schemeClr val="dk1"/>
                </a:solidFill>
              </a:rPr>
              <a:t>عرّفوا بأنفسكم وأعرضوا سير الدرس:</a:t>
            </a:r>
            <a:endParaRPr/>
          </a:p>
          <a:p>
            <a:pPr marL="15875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</a:endParaRPr>
          </a:p>
          <a:p>
            <a:pPr marL="15875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ar-SA" sz="1200">
                <a:solidFill>
                  <a:schemeClr val="dk1"/>
                </a:solidFill>
              </a:rPr>
              <a:t>أنتم مدعوّون للتوجّه إلى التلاميذ بصورة شخصيّة: </a:t>
            </a:r>
            <a:br>
              <a:rPr lang="ar-SA" sz="1200"/>
            </a:br>
            <a:endParaRPr sz="1200">
              <a:solidFill>
                <a:srgbClr val="2F5496"/>
              </a:solidFill>
            </a:endParaRPr>
          </a:p>
          <a:p>
            <a:pPr marL="158750" lvl="0" indent="0" algn="r" rtl="1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200"/>
              <a:buFont typeface="Calibri"/>
              <a:buNone/>
            </a:pPr>
            <a:r>
              <a:rPr lang="ar-SA" sz="1200">
                <a:solidFill>
                  <a:srgbClr val="2F5496"/>
                </a:solidFill>
              </a:rPr>
              <a:t>مثال على نصّ شفويّ: مرحبًا، اسمي ـــــــــــــــ. أنا أعلّم ـــــــــ من ــــــــــــــ. كيف حالكم؟ يسرّني انضمامكم إليّ... </a:t>
            </a:r>
            <a:endParaRPr sz="1200">
              <a:solidFill>
                <a:srgbClr val="2F5496"/>
              </a:solidFill>
            </a:endParaRPr>
          </a:p>
          <a:p>
            <a:pPr marL="15875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</a:endParaRPr>
          </a:p>
          <a:p>
            <a:pPr marL="15875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ar-SA" sz="1200">
                <a:solidFill>
                  <a:schemeClr val="dk1"/>
                </a:solidFill>
              </a:rPr>
              <a:t>موضوع الدرس وهدفه: </a:t>
            </a:r>
            <a:br>
              <a:rPr lang="ar-SA" sz="1200">
                <a:solidFill>
                  <a:schemeClr val="dk1"/>
                </a:solidFill>
              </a:rPr>
            </a:br>
            <a:endParaRPr sz="1200">
              <a:solidFill>
                <a:srgbClr val="2F5496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200"/>
              <a:buFont typeface="Calibri"/>
              <a:buNone/>
            </a:pPr>
            <a:r>
              <a:rPr lang="ar-SA" sz="1200">
                <a:solidFill>
                  <a:srgbClr val="2F5496"/>
                </a:solidFill>
              </a:rPr>
              <a:t>مثال على نصّ شفويّ: سنتعلّم في هذا الدرس عن ــــــــــــــــــــ. انضمّوا إليّ وستستمتعون. هل أنتم مستعدّون؟ فلنبدأ" </a:t>
            </a:r>
            <a:endParaRPr sz="1200" b="1"/>
          </a:p>
          <a:p>
            <a:pPr marL="13335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ar-SA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نبدأ بـ ….  (مرحلة افتتاحيّة الدرس)</a:t>
            </a:r>
            <a:endParaRPr/>
          </a:p>
          <a:p>
            <a:pPr marL="13335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ar-SA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ننتقل إلى الاكتشاف (مرحلة التعلّم/ إكساب -  اكنبوا هنا سؤالًا مثيرًا للفضول، يجيب عن هدف الدرس)</a:t>
            </a:r>
            <a:endParaRPr/>
          </a:p>
          <a:p>
            <a:pPr marL="13335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ar-SA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نتدرّب على … (مرحلة التدرّب/ التجريب) </a:t>
            </a:r>
            <a:endParaRPr/>
          </a:p>
          <a:p>
            <a:pPr marL="13335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ar-SA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نُجمل  (مرحلة إجمال الدرس)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69" name="Google Shape;6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ar-SA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875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ar-SA"/>
              <a:t>حذف هذه الشريحة إذا لم تكن ضروريّة:</a:t>
            </a:r>
            <a:endParaRPr/>
          </a:p>
          <a:p>
            <a:pPr marL="15875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b="1"/>
          </a:p>
          <a:p>
            <a:pPr marL="15875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ar-SA" sz="1200" b="1"/>
              <a:t>مدّة الشريحة: دقيقة</a:t>
            </a:r>
            <a:endParaRPr sz="1200" b="1"/>
          </a:p>
          <a:p>
            <a:pPr marL="15875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/>
          </a:p>
          <a:p>
            <a:pPr marL="15875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ar-SA" sz="1200"/>
              <a:t>تأكّدوا في هذه الشريحة أنّ الجميع تزوّدوا بالأدوات المساعدة المطلوبة (ننصح بأن تكون هذه الأدوات المساعدة موجودة معكم لتعرضوها كمثال) </a:t>
            </a:r>
            <a:endParaRPr sz="1200"/>
          </a:p>
          <a:p>
            <a:pPr marL="158750" lvl="0" indent="0" algn="r" rtl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ar-SA" sz="1200">
                <a:solidFill>
                  <a:srgbClr val="FF0000"/>
                </a:solidFill>
              </a:rPr>
              <a:t>احذفوا ما هو زائد أو أضيفوا حسب الحاجة (احرصوا على حقوق النشر والملكيّة الفكريّة). </a:t>
            </a:r>
            <a:endParaRPr sz="1200">
              <a:solidFill>
                <a:srgbClr val="FF0000"/>
              </a:solidFill>
            </a:endParaRPr>
          </a:p>
          <a:p>
            <a:pPr marL="15875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rgbClr val="FF0000"/>
              </a:solidFill>
            </a:endParaRPr>
          </a:p>
          <a:p>
            <a:pPr marL="158750" lvl="0" indent="0" algn="r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ar-SA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هذا هو الوقت المناسب لعرض قواعد السلوك خلال الحصّة: اطلبوا من التلاميذ إغلاق نوافذ تطبيقات أخرى في الحاسوب، إبعاد الأمر المشتّتة للانتباه، الجلوس في غرفة هادئة، التزوّد بالماء، وبالأساس التركيز في الدرس. 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83" name="Google Shape;83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ar-SA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ar-SA" b="1">
                <a:solidFill>
                  <a:schemeClr val="dk1"/>
                </a:solidFill>
              </a:rPr>
              <a:t>مدّة الشريحة: 5 دقائق</a:t>
            </a:r>
            <a:endParaRPr b="1">
              <a:solidFill>
                <a:schemeClr val="dk1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>
              <a:solidFill>
                <a:schemeClr val="dk1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ar-SA">
                <a:solidFill>
                  <a:srgbClr val="FF0000"/>
                </a:solidFill>
              </a:rPr>
              <a:t>إذا كانت حصّتكم من الساعة 12:00 فصاعدًا، أو أنكم ترون أنّه من المناسب إضافة نشاط للاسترخاء (غير مرتبط بالمادّة قيد الدراسة)، يمكنكم إضافته الآن. إذا لم ترغبوا في ذلك، احذفوا الشريحة. يمكنكم الاستعانة بمطوّر التعلم للتفكير في النشاط.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olidFill>
                <a:srgbClr val="FF0000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ar-SA">
                <a:solidFill>
                  <a:srgbClr val="FF0000"/>
                </a:solidFill>
              </a:rPr>
              <a:t>على سبيل المثال: 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ar-SA">
                <a:solidFill>
                  <a:srgbClr val="FF0000"/>
                </a:solidFill>
              </a:rPr>
              <a:t>فعّاليّة استرخاء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ar-SA">
                <a:solidFill>
                  <a:srgbClr val="FF0000"/>
                </a:solidFill>
              </a:rPr>
              <a:t>فعّاليّة مضحكة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ar-SA">
                <a:solidFill>
                  <a:srgbClr val="FF0000"/>
                </a:solidFill>
              </a:rPr>
              <a:t>فعّاليّة رياضيّة</a:t>
            </a:r>
            <a:endParaRPr>
              <a:solidFill>
                <a:srgbClr val="FF0000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97" name="Google Shape;97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ar-SA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ar-SA" b="1"/>
              <a:t>مدّة الشريحة: حتّى دقيقتين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ar-SA">
                <a:solidFill>
                  <a:schemeClr val="dk1"/>
                </a:solidFill>
              </a:rPr>
              <a:t>اقتراحات: لعبة، أحجيّة، تمثيل، محاكاة، مثال، ادّعاء، جملة حقيقة وجملة غير حقيقة وغيرها. </a:t>
            </a:r>
            <a:endParaRPr>
              <a:solidFill>
                <a:schemeClr val="dk1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ar-SA">
                <a:solidFill>
                  <a:srgbClr val="FF0000"/>
                </a:solidFill>
              </a:rPr>
              <a:t>مثال على أحجيّة:</a:t>
            </a:r>
            <a:br>
              <a:rPr lang="ar-SA">
                <a:solidFill>
                  <a:srgbClr val="FF0000"/>
                </a:solidFill>
              </a:rPr>
            </a:br>
            <a:r>
              <a:rPr lang="ar-SA">
                <a:solidFill>
                  <a:srgbClr val="FF0000"/>
                </a:solidFill>
              </a:rPr>
              <a:t>صورة شخصيّة أو غرض متعلّقَيْن بالموضوع . تتبيّن الصلة بالموضوع خلال الدرس. 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SA">
                <a:solidFill>
                  <a:srgbClr val="FF0000"/>
                </a:solidFill>
              </a:rPr>
              <a:t>ما هي الصلة بين.....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2" name="Google Shape;112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ar-SA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ar-SA" b="1"/>
              <a:t>مدّة الشريحة: حتّى دقيقتين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ar-SA" b="0"/>
              <a:t>ستخلق هذه المرحلة ربط  معرفيًّا وذا صلة بين الموضوع الذي تتمّ دراسته والمعرفة السابقة لدى التلاميذ.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ar-SA" b="0"/>
              <a:t>في الصفوف الدنيا، ننصح بأن يكون الربط بسيطًا وعامًّا. إذا كان التلاميذ قد تعلّموا من قبل دروسًا في الموضوع،  يحبّذ الربط بالمعرفة التي اكتسبها التلاميذ في الدرس السابق.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ar-SA" b="0"/>
              <a:t>مثال على النصّ الشفويّ: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ar-SA" b="0"/>
              <a:t>"هل حدث أن واجهتم وضعًا فيه.... / في الدروس السابقة تعلمنا عن ... واليوم سنستمرّ في ... /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ar-SA" b="0"/>
              <a:t>ربما تكونون قد تناولتم هذا الموضوع في المدرسة، وحتى إذا لم يكن كذلك، فهذه فرصة للتعرّف/ التعمّق ..."</a:t>
            </a:r>
            <a:endParaRPr/>
          </a:p>
        </p:txBody>
      </p:sp>
      <p:sp>
        <p:nvSpPr>
          <p:cNvPr id="125" name="Google Shape;125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ar-SA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544268823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8544268823_0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8544268823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ar-SA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0"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SA" b="1"/>
              <a:t>الشرائح 11-15 تضمّ: إكساب المعرفة، التدرّب والحلّ، وتدرّب وحلّ آخر. مدّة هذه الشرائح معًا 20 دقيقة</a:t>
            </a:r>
            <a:endParaRPr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171450" lvl="0" indent="-17145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ar-SA" b="1"/>
              <a:t>إكساب: </a:t>
            </a:r>
            <a:r>
              <a:rPr lang="ar-SA"/>
              <a:t>التطرّق إلى هدف تعليميّ مركزيّ ومركّز. باستخدام مجموعة منوّعة من تمثيلات المضمون، مثل: الصور ومقاطع الفيديو - </a:t>
            </a:r>
            <a:r>
              <a:rPr lang="ar-SA" b="1"/>
              <a:t>بالإمكان إرفاق مقاطع فيديو من إصدار مطاح فقط</a:t>
            </a:r>
            <a:r>
              <a:rPr lang="ar-SA"/>
              <a:t>، صور شاشة، تقارير، مضامين من الكتب التعليميّة، ونصّ محدود وفقًا </a:t>
            </a:r>
            <a:r>
              <a:rPr lang="ar-SA" b="1"/>
              <a:t>لحقوق النشر والملكيّة الفكريّة</a:t>
            </a:r>
            <a:r>
              <a:rPr lang="ar-SA"/>
              <a:t>. يمكنك دمج مثال على تمرين أو سؤال تقومون بحله.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44" name="Google Shape;144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ar-SA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8544268823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8544268823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8544268823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ar-SA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rabic">
  <p:cSld name="1_Arabic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" name="Google Shape;15;p29"/>
          <p:cNvCxnSpPr/>
          <p:nvPr/>
        </p:nvCxnSpPr>
        <p:spPr>
          <a:xfrm>
            <a:off x="2717800" y="101306"/>
            <a:ext cx="0" cy="6655095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" name="Google Shape;16;p29"/>
          <p:cNvSpPr txBox="1"/>
          <p:nvPr/>
        </p:nvSpPr>
        <p:spPr>
          <a:xfrm>
            <a:off x="300121" y="620990"/>
            <a:ext cx="2117558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ar-SA" sz="2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*השקופית הזו מיועדת למורה בלבד יש למחוק אותה בסיום הכנת המצגת</a:t>
            </a:r>
            <a:endParaRPr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r_Main">
  <p:cSld name="Ar_Mai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270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0"/>
          <p:cNvSpPr/>
          <p:nvPr/>
        </p:nvSpPr>
        <p:spPr>
          <a:xfrm>
            <a:off x="2090531" y="2902421"/>
            <a:ext cx="8636822" cy="12179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0"/>
          <p:cNvSpPr/>
          <p:nvPr/>
        </p:nvSpPr>
        <p:spPr>
          <a:xfrm>
            <a:off x="5098472" y="1831503"/>
            <a:ext cx="5884533" cy="10709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" name="Google Shape;21;p30"/>
          <p:cNvCxnSpPr/>
          <p:nvPr/>
        </p:nvCxnSpPr>
        <p:spPr>
          <a:xfrm>
            <a:off x="7156173" y="1639956"/>
            <a:ext cx="4005469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" name="Google Shape;22;p30"/>
          <p:cNvSpPr/>
          <p:nvPr/>
        </p:nvSpPr>
        <p:spPr>
          <a:xfrm rot="-5400000">
            <a:off x="10880058" y="2083803"/>
            <a:ext cx="205896" cy="205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" name="Google Shape;23;p30"/>
          <p:cNvCxnSpPr/>
          <p:nvPr/>
        </p:nvCxnSpPr>
        <p:spPr>
          <a:xfrm>
            <a:off x="2090531" y="4989650"/>
            <a:ext cx="6836653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4" name="Google Shape;24;p30"/>
          <p:cNvGrpSpPr/>
          <p:nvPr/>
        </p:nvGrpSpPr>
        <p:grpSpPr>
          <a:xfrm>
            <a:off x="-110840" y="110839"/>
            <a:ext cx="1530097" cy="1525930"/>
            <a:chOff x="8374611" y="4283110"/>
            <a:chExt cx="2300578" cy="2294314"/>
          </a:xfrm>
        </p:grpSpPr>
        <p:pic>
          <p:nvPicPr>
            <p:cNvPr id="25" name="Google Shape;25;p30"/>
            <p:cNvPicPr preferRelativeResize="0"/>
            <p:nvPr/>
          </p:nvPicPr>
          <p:blipFill rotWithShape="1">
            <a:blip r:embed="rId3">
              <a:alphaModFix/>
            </a:blip>
            <a:srcRect l="62938"/>
            <a:stretch/>
          </p:blipFill>
          <p:spPr>
            <a:xfrm>
              <a:off x="8873684" y="4283110"/>
              <a:ext cx="1227785" cy="15196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Google Shape;26;p30"/>
            <p:cNvSpPr/>
            <p:nvPr/>
          </p:nvSpPr>
          <p:spPr>
            <a:xfrm>
              <a:off x="8374611" y="5883287"/>
              <a:ext cx="2300578" cy="6941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מדינת ישראל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משרד החינוך</a:t>
              </a:r>
              <a:endParaRPr/>
            </a:p>
          </p:txBody>
        </p:sp>
      </p:grpSp>
      <p:pic>
        <p:nvPicPr>
          <p:cNvPr id="27" name="Google Shape;27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32187" y="886221"/>
            <a:ext cx="9150178" cy="279169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30"/>
          <p:cNvSpPr txBox="1">
            <a:spLocks noGrp="1"/>
          </p:cNvSpPr>
          <p:nvPr>
            <p:ph type="body" idx="1"/>
          </p:nvPr>
        </p:nvSpPr>
        <p:spPr>
          <a:xfrm>
            <a:off x="2222639" y="3092183"/>
            <a:ext cx="8250540" cy="82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5000"/>
              <a:buFont typeface="Arial"/>
              <a:buNone/>
              <a:defRPr sz="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609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6000"/>
              <a:buChar char="•"/>
              <a:defRPr sz="6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609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6000"/>
              <a:buChar char="•"/>
              <a:defRPr sz="6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609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6000"/>
              <a:buChar char="•"/>
              <a:defRPr sz="6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609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6000"/>
              <a:buChar char="•"/>
              <a:defRPr sz="6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body" idx="2"/>
          </p:nvPr>
        </p:nvSpPr>
        <p:spPr>
          <a:xfrm>
            <a:off x="2222639" y="4469272"/>
            <a:ext cx="6704545" cy="41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064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 sz="2800"/>
            </a:lvl2pPr>
            <a:lvl3pPr marL="1371600" lvl="2" indent="-4064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 sz="2800"/>
            </a:lvl3pPr>
            <a:lvl4pPr marL="1828800" lvl="3" indent="-4064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 sz="2800"/>
            </a:lvl4pPr>
            <a:lvl5pPr marL="2286000" lvl="4" indent="-4064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 sz="2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body" idx="3"/>
          </p:nvPr>
        </p:nvSpPr>
        <p:spPr>
          <a:xfrm>
            <a:off x="2222639" y="5115055"/>
            <a:ext cx="6704013" cy="385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31" name="Google Shape;31;p30"/>
          <p:cNvGrpSpPr/>
          <p:nvPr/>
        </p:nvGrpSpPr>
        <p:grpSpPr>
          <a:xfrm>
            <a:off x="5462337" y="1979222"/>
            <a:ext cx="5197642" cy="830997"/>
            <a:chOff x="5462337" y="1979222"/>
            <a:chExt cx="5197642" cy="830997"/>
          </a:xfrm>
        </p:grpSpPr>
        <p:sp>
          <p:nvSpPr>
            <p:cNvPr id="32" name="Google Shape;32;p30"/>
            <p:cNvSpPr/>
            <p:nvPr/>
          </p:nvSpPr>
          <p:spPr>
            <a:xfrm>
              <a:off x="5462337" y="2129589"/>
              <a:ext cx="5197642" cy="56053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30"/>
            <p:cNvSpPr txBox="1"/>
            <p:nvPr/>
          </p:nvSpPr>
          <p:spPr>
            <a:xfrm>
              <a:off x="5811854" y="1979222"/>
              <a:ext cx="4498607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800"/>
                <a:buFont typeface="Arial"/>
                <a:buNone/>
              </a:pPr>
              <a:r>
                <a:rPr lang="ar-SA" sz="4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منظومة بثّ قُطريّة</a:t>
              </a:r>
              <a:endParaRPr sz="4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rabic">
  <p:cSld name="Arabic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31"/>
          <p:cNvGrpSpPr/>
          <p:nvPr/>
        </p:nvGrpSpPr>
        <p:grpSpPr>
          <a:xfrm>
            <a:off x="0" y="-3099"/>
            <a:ext cx="12192000" cy="1109708"/>
            <a:chOff x="0" y="16151"/>
            <a:chExt cx="12192000" cy="1109708"/>
          </a:xfrm>
        </p:grpSpPr>
        <p:pic>
          <p:nvPicPr>
            <p:cNvPr id="36" name="Google Shape;36;p31"/>
            <p:cNvPicPr preferRelativeResize="0"/>
            <p:nvPr/>
          </p:nvPicPr>
          <p:blipFill rotWithShape="1">
            <a:blip r:embed="rId2">
              <a:alphaModFix/>
            </a:blip>
            <a:srcRect t="12244" b="63870"/>
            <a:stretch/>
          </p:blipFill>
          <p:spPr>
            <a:xfrm flipH="1">
              <a:off x="0" y="16151"/>
              <a:ext cx="12192000" cy="11097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Google Shape;37;p31"/>
            <p:cNvSpPr/>
            <p:nvPr/>
          </p:nvSpPr>
          <p:spPr>
            <a:xfrm>
              <a:off x="874713" y="192427"/>
              <a:ext cx="10442575" cy="7571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31"/>
            <p:cNvSpPr/>
            <p:nvPr/>
          </p:nvSpPr>
          <p:spPr>
            <a:xfrm rot="5400000" flipH="1">
              <a:off x="11205600" y="482715"/>
              <a:ext cx="176581" cy="1765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" name="Google Shape;39;p31"/>
          <p:cNvSpPr txBox="1">
            <a:spLocks noGrp="1"/>
          </p:cNvSpPr>
          <p:nvPr>
            <p:ph type="body" idx="1"/>
          </p:nvPr>
        </p:nvSpPr>
        <p:spPr>
          <a:xfrm>
            <a:off x="607647" y="256695"/>
            <a:ext cx="10442575" cy="628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4000"/>
              <a:buNone/>
              <a:defRPr sz="40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1"/>
          <p:cNvSpPr txBox="1">
            <a:spLocks noGrp="1"/>
          </p:cNvSpPr>
          <p:nvPr>
            <p:ph type="body" idx="2"/>
          </p:nvPr>
        </p:nvSpPr>
        <p:spPr>
          <a:xfrm>
            <a:off x="1010603" y="1239872"/>
            <a:ext cx="10331450" cy="4742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8150" algn="r" rtl="1">
              <a:lnSpc>
                <a:spcPct val="132121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Char char="•"/>
              <a:defRPr sz="3300">
                <a:latin typeface="Arial"/>
                <a:ea typeface="Arial"/>
                <a:cs typeface="Arial"/>
                <a:sym typeface="Arial"/>
              </a:defRPr>
            </a:lvl1pPr>
            <a:lvl2pPr marL="914400" lvl="1" indent="-438150" algn="r" rtl="1">
              <a:lnSpc>
                <a:spcPct val="132121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Char char="•"/>
              <a:defRPr sz="3300">
                <a:latin typeface="Arial"/>
                <a:ea typeface="Arial"/>
                <a:cs typeface="Arial"/>
                <a:sym typeface="Arial"/>
              </a:defRPr>
            </a:lvl2pPr>
            <a:lvl3pPr marL="1371600" lvl="2" indent="-438150" algn="r" rtl="1">
              <a:lnSpc>
                <a:spcPct val="132121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Char char="•"/>
              <a:defRPr sz="3300">
                <a:latin typeface="Arial"/>
                <a:ea typeface="Arial"/>
                <a:cs typeface="Arial"/>
                <a:sym typeface="Arial"/>
              </a:defRPr>
            </a:lvl3pPr>
            <a:lvl4pPr marL="1828800" lvl="3" indent="-438150" algn="r" rtl="1">
              <a:lnSpc>
                <a:spcPct val="132121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Char char="•"/>
              <a:defRPr sz="3300">
                <a:latin typeface="Arial"/>
                <a:ea typeface="Arial"/>
                <a:cs typeface="Arial"/>
                <a:sym typeface="Arial"/>
              </a:defRPr>
            </a:lvl4pPr>
            <a:lvl5pPr marL="2286000" lvl="4" indent="-438150" algn="r" rtl="1">
              <a:lnSpc>
                <a:spcPct val="132121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Char char="•"/>
              <a:defRPr sz="33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כותרת ראשית">
  <p:cSld name="1_כותרת ראשית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32"/>
          <p:cNvPicPr preferRelativeResize="0"/>
          <p:nvPr/>
        </p:nvPicPr>
        <p:blipFill rotWithShape="1">
          <a:blip r:embed="rId2">
            <a:alphaModFix amt="54000"/>
          </a:blip>
          <a:srcRect/>
          <a:stretch/>
        </p:blipFill>
        <p:spPr>
          <a:xfrm>
            <a:off x="-7354566" y="2026507"/>
            <a:ext cx="5045676" cy="5028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32"/>
          <p:cNvPicPr preferRelativeResize="0"/>
          <p:nvPr/>
        </p:nvPicPr>
        <p:blipFill rotWithShape="1">
          <a:blip r:embed="rId2">
            <a:alphaModFix amt="54000"/>
          </a:blip>
          <a:srcRect/>
          <a:stretch/>
        </p:blipFill>
        <p:spPr>
          <a:xfrm>
            <a:off x="12947248" y="-3969273"/>
            <a:ext cx="5045676" cy="5028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" name="Google Shape;45;p32"/>
          <p:cNvCxnSpPr/>
          <p:nvPr/>
        </p:nvCxnSpPr>
        <p:spPr>
          <a:xfrm>
            <a:off x="7156173" y="1971395"/>
            <a:ext cx="4005469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6" name="Google Shape;46;p32"/>
          <p:cNvSpPr/>
          <p:nvPr/>
        </p:nvSpPr>
        <p:spPr>
          <a:xfrm rot="-5400000">
            <a:off x="7721222" y="1868447"/>
            <a:ext cx="205896" cy="2058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7" name="Google Shape;47;p32"/>
          <p:cNvCxnSpPr/>
          <p:nvPr/>
        </p:nvCxnSpPr>
        <p:spPr>
          <a:xfrm>
            <a:off x="4093266" y="4984979"/>
            <a:ext cx="4005469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8" name="Google Shape;48;p32"/>
          <p:cNvCxnSpPr/>
          <p:nvPr/>
        </p:nvCxnSpPr>
        <p:spPr>
          <a:xfrm>
            <a:off x="4093266" y="2367421"/>
            <a:ext cx="4005469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9" name="Google Shape;49;p32"/>
          <p:cNvSpPr txBox="1"/>
          <p:nvPr/>
        </p:nvSpPr>
        <p:spPr>
          <a:xfrm>
            <a:off x="2089302" y="2527608"/>
            <a:ext cx="8013397" cy="18027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51975" tIns="251975" rIns="251975" bIns="251975" anchor="ctr" anchorCtr="0">
            <a:spAutoFit/>
          </a:bodyPr>
          <a:lstStyle/>
          <a:p>
            <a:pPr marL="0" marR="0" lvl="0" indent="0" algn="ctr" rtl="1">
              <a:lnSpc>
                <a:spcPct val="18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32"/>
          <p:cNvSpPr/>
          <p:nvPr/>
        </p:nvSpPr>
        <p:spPr>
          <a:xfrm>
            <a:off x="6692900" y="4828833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32"/>
          <p:cNvSpPr/>
          <p:nvPr/>
        </p:nvSpPr>
        <p:spPr>
          <a:xfrm>
            <a:off x="2351829" y="4230758"/>
            <a:ext cx="1524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32"/>
          <p:cNvSpPr/>
          <p:nvPr/>
        </p:nvSpPr>
        <p:spPr>
          <a:xfrm>
            <a:off x="9684458" y="2447258"/>
            <a:ext cx="152400" cy="15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3" name="Google Shape;53;p32"/>
          <p:cNvGrpSpPr/>
          <p:nvPr/>
        </p:nvGrpSpPr>
        <p:grpSpPr>
          <a:xfrm>
            <a:off x="5330952" y="110839"/>
            <a:ext cx="1530097" cy="1525930"/>
            <a:chOff x="8374611" y="4283110"/>
            <a:chExt cx="2300578" cy="2294314"/>
          </a:xfrm>
        </p:grpSpPr>
        <p:pic>
          <p:nvPicPr>
            <p:cNvPr id="54" name="Google Shape;54;p32"/>
            <p:cNvPicPr preferRelativeResize="0"/>
            <p:nvPr/>
          </p:nvPicPr>
          <p:blipFill rotWithShape="1">
            <a:blip r:embed="rId4">
              <a:alphaModFix/>
            </a:blip>
            <a:srcRect l="62938"/>
            <a:stretch/>
          </p:blipFill>
          <p:spPr>
            <a:xfrm>
              <a:off x="8873684" y="4283110"/>
              <a:ext cx="1227785" cy="15196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" name="Google Shape;55;p32"/>
            <p:cNvSpPr/>
            <p:nvPr/>
          </p:nvSpPr>
          <p:spPr>
            <a:xfrm>
              <a:off x="8374611" y="5883287"/>
              <a:ext cx="2300578" cy="6941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ar-SA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מדינת ישראל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ar-SA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משרד החינוך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8"/>
          <p:cNvSpPr txBox="1"/>
          <p:nvPr/>
        </p:nvSpPr>
        <p:spPr>
          <a:xfrm>
            <a:off x="5492813" y="6272468"/>
            <a:ext cx="12063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 sz="1800" b="0" i="0" u="none" strike="noStrike" cap="none">
                <a:solidFill>
                  <a:srgbClr val="4285E3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rgbClr val="4285E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>
            <a:spLocks noGrp="1"/>
          </p:cNvSpPr>
          <p:nvPr>
            <p:ph type="body" idx="1"/>
          </p:nvPr>
        </p:nvSpPr>
        <p:spPr>
          <a:xfrm>
            <a:off x="2222639" y="3092183"/>
            <a:ext cx="8250540" cy="82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ar-SA"/>
              <a:t>درس علوم للصفّ السادس </a:t>
            </a:r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body" idx="2"/>
          </p:nvPr>
        </p:nvSpPr>
        <p:spPr>
          <a:xfrm>
            <a:off x="2222639" y="4469272"/>
            <a:ext cx="6704545" cy="41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ar-SA"/>
              <a:t>موضوع الدرس: طبقة الأوزون</a:t>
            </a:r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body" idx="3"/>
          </p:nvPr>
        </p:nvSpPr>
        <p:spPr>
          <a:xfrm>
            <a:off x="2222639" y="5115055"/>
            <a:ext cx="6704013" cy="385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590"/>
              <a:buNone/>
            </a:pPr>
            <a:r>
              <a:rPr lang="ar-SA" sz="2590" dirty="0"/>
              <a:t>مع المعلّم</a:t>
            </a:r>
            <a:r>
              <a:rPr lang="ar-SA" sz="2590" dirty="0">
                <a:latin typeface="Arial"/>
                <a:ea typeface="Arial"/>
                <a:cs typeface="Arial"/>
                <a:sym typeface="Arial"/>
              </a:rPr>
              <a:t>ة</a:t>
            </a:r>
            <a:r>
              <a:rPr lang="ar-SA" sz="2590" dirty="0"/>
              <a:t>:</a:t>
            </a:r>
            <a:r>
              <a:rPr lang="he-IL" sz="2590" dirty="0"/>
              <a:t> </a:t>
            </a:r>
            <a:r>
              <a:rPr lang="ar-SA" sz="2590" dirty="0"/>
              <a:t>بشرى خالدي</a:t>
            </a:r>
            <a:endParaRPr sz="2590" dirty="0"/>
          </a:p>
        </p:txBody>
      </p:sp>
      <p:pic>
        <p:nvPicPr>
          <p:cNvPr id="64" name="Google Shape;6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705291">
            <a:off x="3733675" y="643429"/>
            <a:ext cx="658648" cy="2212383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7"/>
          <p:cNvSpPr txBox="1"/>
          <p:nvPr/>
        </p:nvSpPr>
        <p:spPr>
          <a:xfrm>
            <a:off x="2030833" y="5069128"/>
            <a:ext cx="5147207" cy="649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8544268823_0_11"/>
          <p:cNvSpPr txBox="1">
            <a:spLocks noGrp="1"/>
          </p:cNvSpPr>
          <p:nvPr>
            <p:ph type="body" idx="1"/>
          </p:nvPr>
        </p:nvSpPr>
        <p:spPr>
          <a:xfrm>
            <a:off x="607647" y="256695"/>
            <a:ext cx="10442700" cy="628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spcBef>
                <a:spcPts val="800"/>
              </a:spcBef>
              <a:spcAft>
                <a:spcPts val="0"/>
              </a:spcAft>
              <a:buNone/>
            </a:pPr>
            <a:r>
              <a:rPr lang="ar-SA"/>
              <a:t>ثقب الاوزون</a:t>
            </a:r>
            <a:endParaRPr/>
          </a:p>
        </p:txBody>
      </p:sp>
      <p:sp>
        <p:nvSpPr>
          <p:cNvPr id="170" name="Google Shape;170;g8544268823_0_11"/>
          <p:cNvSpPr txBox="1">
            <a:spLocks noGrp="1"/>
          </p:cNvSpPr>
          <p:nvPr>
            <p:ph type="body" idx="2"/>
          </p:nvPr>
        </p:nvSpPr>
        <p:spPr>
          <a:xfrm>
            <a:off x="1010603" y="1239872"/>
            <a:ext cx="10331400" cy="474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1000"/>
              </a:spcBef>
              <a:spcAft>
                <a:spcPts val="0"/>
              </a:spcAft>
              <a:buNone/>
            </a:pPr>
            <a:r>
              <a:rPr lang="ar-SA"/>
              <a:t>لقد ظهر انخفاض في مستوى غاز الأوزون فوق منطقة القطب الجنوبي مما تسبب في تكوين ثقب كبير فيه والذي يؤدي لدخول الاشعة فوق بنفسجية بشكل كبير جدا.</a:t>
            </a:r>
            <a:endParaRPr/>
          </a:p>
          <a:p>
            <a:pPr marL="0" lvl="0" indent="0" algn="r" rtl="1">
              <a:spcBef>
                <a:spcPts val="1000"/>
              </a:spcBef>
              <a:spcAft>
                <a:spcPts val="0"/>
              </a:spcAft>
              <a:buNone/>
            </a:pPr>
            <a:r>
              <a:rPr lang="ar-SA"/>
              <a:t>وهذا يسبب الكثير من الأمراض الجلدية مثل البقع السوداء ومرض سرطان الجلد.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8544268823_0_17"/>
          <p:cNvSpPr txBox="1">
            <a:spLocks noGrp="1"/>
          </p:cNvSpPr>
          <p:nvPr>
            <p:ph type="body" idx="1"/>
          </p:nvPr>
        </p:nvSpPr>
        <p:spPr>
          <a:xfrm>
            <a:off x="607647" y="256695"/>
            <a:ext cx="10442700" cy="628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spcBef>
                <a:spcPts val="800"/>
              </a:spcBef>
              <a:spcAft>
                <a:spcPts val="0"/>
              </a:spcAft>
              <a:buNone/>
            </a:pPr>
            <a:r>
              <a:rPr lang="ar-SA"/>
              <a:t>ما هو سبب هذا الثقب ؟</a:t>
            </a:r>
            <a:endParaRPr/>
          </a:p>
        </p:txBody>
      </p:sp>
      <p:sp>
        <p:nvSpPr>
          <p:cNvPr id="177" name="Google Shape;177;g8544268823_0_17"/>
          <p:cNvSpPr txBox="1">
            <a:spLocks noGrp="1"/>
          </p:cNvSpPr>
          <p:nvPr>
            <p:ph type="body" idx="2"/>
          </p:nvPr>
        </p:nvSpPr>
        <p:spPr>
          <a:xfrm>
            <a:off x="1010603" y="1239872"/>
            <a:ext cx="10331400" cy="474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1000"/>
              </a:spcBef>
              <a:spcAft>
                <a:spcPts val="0"/>
              </a:spcAft>
              <a:buNone/>
            </a:pPr>
            <a:r>
              <a:rPr lang="ar-SA"/>
              <a:t>الانسان طبعا, المصانع والآلات والمواد الكيماوية  المختلفة تؤدي لخروج مواد ضارة مثل الكلوريد والفلوريد والتي تقوم بمهاجمة الأوزون وتفكيكه.</a:t>
            </a:r>
            <a:endParaRPr/>
          </a:p>
          <a:p>
            <a:pPr marL="0" lvl="0" indent="0" algn="r" rtl="1">
              <a:spcBef>
                <a:spcPts val="1000"/>
              </a:spcBef>
              <a:spcAft>
                <a:spcPts val="0"/>
              </a:spcAft>
              <a:buNone/>
            </a:pPr>
            <a:r>
              <a:rPr lang="ar-SA"/>
              <a:t>وايضا المبيدات الحشرية تحتوي على البروميد المضر لهذه الطبقة.</a:t>
            </a:r>
            <a:endParaRPr/>
          </a:p>
          <a:p>
            <a:pPr marL="0" lvl="0" indent="0" algn="r" rtl="1">
              <a:spcBef>
                <a:spcPts val="1000"/>
              </a:spcBef>
              <a:spcAft>
                <a:spcPts val="0"/>
              </a:spcAft>
              <a:buNone/>
            </a:pPr>
            <a:r>
              <a:rPr lang="ar-SA"/>
              <a:t>فيحدث ثقب الذي تمر من خلاله الأشعة فوق بنفسجية.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8544268823_0_49"/>
          <p:cNvSpPr txBox="1">
            <a:spLocks noGrp="1"/>
          </p:cNvSpPr>
          <p:nvPr>
            <p:ph type="body" idx="1"/>
          </p:nvPr>
        </p:nvSpPr>
        <p:spPr>
          <a:xfrm>
            <a:off x="607647" y="256695"/>
            <a:ext cx="10442700" cy="628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spcBef>
                <a:spcPts val="800"/>
              </a:spcBef>
              <a:spcAft>
                <a:spcPts val="0"/>
              </a:spcAft>
              <a:buNone/>
            </a:pPr>
            <a:r>
              <a:rPr lang="ar-SA"/>
              <a:t>هذا هو المنظر اليومي على الكرة الأرضية...</a:t>
            </a:r>
            <a:endParaRPr/>
          </a:p>
        </p:txBody>
      </p:sp>
      <p:sp>
        <p:nvSpPr>
          <p:cNvPr id="184" name="Google Shape;184;g8544268823_0_49"/>
          <p:cNvSpPr txBox="1">
            <a:spLocks noGrp="1"/>
          </p:cNvSpPr>
          <p:nvPr>
            <p:ph type="body" idx="2"/>
          </p:nvPr>
        </p:nvSpPr>
        <p:spPr>
          <a:xfrm>
            <a:off x="1010603" y="1239872"/>
            <a:ext cx="10331400" cy="474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5" name="Google Shape;185;g8544268823_0_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9100" y="1381150"/>
            <a:ext cx="5124450" cy="411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8544268823_0_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6500" y="1381150"/>
            <a:ext cx="5267650" cy="411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8544268823_0_23"/>
          <p:cNvSpPr txBox="1">
            <a:spLocks noGrp="1"/>
          </p:cNvSpPr>
          <p:nvPr>
            <p:ph type="body" idx="1"/>
          </p:nvPr>
        </p:nvSpPr>
        <p:spPr>
          <a:xfrm>
            <a:off x="607647" y="256695"/>
            <a:ext cx="10442700" cy="628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spcBef>
                <a:spcPts val="800"/>
              </a:spcBef>
              <a:spcAft>
                <a:spcPts val="0"/>
              </a:spcAft>
              <a:buNone/>
            </a:pPr>
            <a:r>
              <a:rPr lang="ar-SA"/>
              <a:t>خطورة الأشعة فوق بنفسجية</a:t>
            </a:r>
            <a:endParaRPr/>
          </a:p>
        </p:txBody>
      </p:sp>
      <p:sp>
        <p:nvSpPr>
          <p:cNvPr id="193" name="Google Shape;193;g8544268823_0_23"/>
          <p:cNvSpPr txBox="1">
            <a:spLocks noGrp="1"/>
          </p:cNvSpPr>
          <p:nvPr>
            <p:ph type="body" idx="2"/>
          </p:nvPr>
        </p:nvSpPr>
        <p:spPr>
          <a:xfrm>
            <a:off x="1010603" y="1239872"/>
            <a:ext cx="10331400" cy="474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1000"/>
              </a:spcBef>
              <a:spcAft>
                <a:spcPts val="0"/>
              </a:spcAft>
              <a:buNone/>
            </a:pPr>
            <a:r>
              <a:rPr lang="ar-SA"/>
              <a:t>سرطان الجلد</a:t>
            </a:r>
            <a:endParaRPr/>
          </a:p>
          <a:p>
            <a:pPr marL="0" lvl="0" indent="0" algn="r" rtl="1">
              <a:spcBef>
                <a:spcPts val="1000"/>
              </a:spcBef>
              <a:spcAft>
                <a:spcPts val="0"/>
              </a:spcAft>
              <a:buNone/>
            </a:pPr>
            <a:r>
              <a:rPr lang="ar-SA"/>
              <a:t>ابيضاض عدسة العين</a:t>
            </a:r>
            <a:endParaRPr/>
          </a:p>
          <a:p>
            <a:pPr marL="0" lvl="0" indent="0" algn="r" rtl="1">
              <a:spcBef>
                <a:spcPts val="1000"/>
              </a:spcBef>
              <a:spcAft>
                <a:spcPts val="0"/>
              </a:spcAft>
              <a:buNone/>
            </a:pPr>
            <a:r>
              <a:rPr lang="ar-SA"/>
              <a:t>تسمم الدم</a:t>
            </a:r>
            <a:endParaRPr/>
          </a:p>
          <a:p>
            <a:pPr marL="0" lvl="0" indent="0" algn="r" rtl="1">
              <a:spcBef>
                <a:spcPts val="1000"/>
              </a:spcBef>
              <a:spcAft>
                <a:spcPts val="0"/>
              </a:spcAft>
              <a:buNone/>
            </a:pPr>
            <a:r>
              <a:rPr lang="ar-SA"/>
              <a:t>حدوث شيخوخة مبكرة للجلد</a:t>
            </a:r>
            <a:endParaRPr/>
          </a:p>
          <a:p>
            <a:pPr marL="0" lvl="0" indent="0" algn="r" rtl="1">
              <a:spcBef>
                <a:spcPts val="1000"/>
              </a:spcBef>
              <a:spcAft>
                <a:spcPts val="0"/>
              </a:spcAft>
              <a:buNone/>
            </a:pPr>
            <a:r>
              <a:rPr lang="ar-SA"/>
              <a:t>إضعاف الجهاز المناعي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8053118400_0_0"/>
          <p:cNvSpPr txBox="1">
            <a:spLocks noGrp="1"/>
          </p:cNvSpPr>
          <p:nvPr>
            <p:ph type="body" idx="1"/>
          </p:nvPr>
        </p:nvSpPr>
        <p:spPr>
          <a:xfrm>
            <a:off x="607647" y="256695"/>
            <a:ext cx="10442700" cy="628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spcBef>
                <a:spcPts val="800"/>
              </a:spcBef>
              <a:spcAft>
                <a:spcPts val="0"/>
              </a:spcAft>
              <a:buNone/>
            </a:pPr>
            <a:r>
              <a:rPr lang="ar-SA"/>
              <a:t>اتفاقية مونتريول</a:t>
            </a:r>
            <a:endParaRPr/>
          </a:p>
        </p:txBody>
      </p:sp>
      <p:sp>
        <p:nvSpPr>
          <p:cNvPr id="200" name="Google Shape;200;g8053118400_0_0"/>
          <p:cNvSpPr txBox="1">
            <a:spLocks noGrp="1"/>
          </p:cNvSpPr>
          <p:nvPr>
            <p:ph type="body" idx="2"/>
          </p:nvPr>
        </p:nvSpPr>
        <p:spPr>
          <a:xfrm>
            <a:off x="1010603" y="1239872"/>
            <a:ext cx="10331400" cy="474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125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ar-SA" sz="3500" b="1">
                <a:solidFill>
                  <a:srgbClr val="666666"/>
                </a:solidFill>
              </a:rPr>
              <a:t> ثقب الأوزون تقلص وتوقف توسعة بسبب </a:t>
            </a:r>
            <a:r>
              <a:rPr lang="ar-SA" b="1">
                <a:solidFill>
                  <a:srgbClr val="666666"/>
                </a:solidFill>
              </a:rPr>
              <a:t>اتفاقية مونتريول التي عقدت قبل 33 سنة والذي كان هدفها وقف توسع ثقب الأوزون .</a:t>
            </a:r>
            <a:endParaRPr b="1">
              <a:solidFill>
                <a:srgbClr val="666666"/>
              </a:solidFill>
            </a:endParaRPr>
          </a:p>
          <a:p>
            <a:pPr marL="0" lvl="0" indent="0" algn="r" rtl="1">
              <a:lnSpc>
                <a:spcPct val="1125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ar-SA" b="1">
                <a:solidFill>
                  <a:srgbClr val="666666"/>
                </a:solidFill>
              </a:rPr>
              <a:t>وقال باحثون إن الثقب بدأ يتقلص بسبب منع استعمال غازات ضارة بطبقة الأوزون.</a:t>
            </a:r>
            <a:endParaRPr b="1">
              <a:solidFill>
                <a:srgbClr val="666666"/>
              </a:solidFill>
            </a:endParaRPr>
          </a:p>
          <a:p>
            <a:pPr marL="0" lvl="0" indent="0" algn="r" rtl="1">
              <a:lnSpc>
                <a:spcPct val="1125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b="1">
              <a:solidFill>
                <a:srgbClr val="66666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8544268823_0_35"/>
          <p:cNvSpPr txBox="1">
            <a:spLocks noGrp="1"/>
          </p:cNvSpPr>
          <p:nvPr>
            <p:ph type="body" idx="1"/>
          </p:nvPr>
        </p:nvSpPr>
        <p:spPr>
          <a:xfrm>
            <a:off x="607647" y="256695"/>
            <a:ext cx="10442700" cy="628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spcBef>
                <a:spcPts val="800"/>
              </a:spcBef>
              <a:spcAft>
                <a:spcPts val="0"/>
              </a:spcAft>
              <a:buNone/>
            </a:pPr>
            <a:r>
              <a:rPr lang="ar-SA"/>
              <a:t>ماذا يمكننا أن نفعل لحماية طبقة الأوزون؟</a:t>
            </a:r>
            <a:endParaRPr/>
          </a:p>
        </p:txBody>
      </p:sp>
      <p:sp>
        <p:nvSpPr>
          <p:cNvPr id="207" name="Google Shape;207;g8544268823_0_35"/>
          <p:cNvSpPr txBox="1">
            <a:spLocks noGrp="1"/>
          </p:cNvSpPr>
          <p:nvPr>
            <p:ph type="body" idx="2"/>
          </p:nvPr>
        </p:nvSpPr>
        <p:spPr>
          <a:xfrm>
            <a:off x="1010603" y="1239872"/>
            <a:ext cx="10331400" cy="474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1000"/>
              </a:spcBef>
              <a:spcAft>
                <a:spcPts val="0"/>
              </a:spcAft>
              <a:buNone/>
            </a:pPr>
            <a:r>
              <a:rPr lang="ar-SA"/>
              <a:t>شراء منتجات صديقة للأوزون لا تحتوي على الكلوروفلوروكربون.</a:t>
            </a:r>
            <a:endParaRPr/>
          </a:p>
          <a:p>
            <a:pPr marL="0" lvl="0" indent="0" algn="r" rtl="1">
              <a:spcBef>
                <a:spcPts val="1000"/>
              </a:spcBef>
              <a:spcAft>
                <a:spcPts val="0"/>
              </a:spcAft>
              <a:buNone/>
            </a:pPr>
            <a:r>
              <a:rPr lang="ar-SA"/>
              <a:t>التأكد من خلو المنتجات الصناعية من المواد الضارة بطبقة الأوزون.</a:t>
            </a:r>
            <a:endParaRPr/>
          </a:p>
          <a:p>
            <a:pPr marL="0" lvl="0" indent="0" algn="r" rtl="1">
              <a:spcBef>
                <a:spcPts val="1000"/>
              </a:spcBef>
              <a:spcAft>
                <a:spcPts val="0"/>
              </a:spcAft>
              <a:buNone/>
            </a:pPr>
            <a:r>
              <a:rPr lang="ar-SA"/>
              <a:t>اذا تم منع استعمال المركبات الضارة يتوقع أن تتعافى طبقة الأوزون مع حلول عام 2050.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0"/>
          <p:cNvSpPr txBox="1">
            <a:spLocks noGrp="1"/>
          </p:cNvSpPr>
          <p:nvPr>
            <p:ph type="body" idx="1"/>
          </p:nvPr>
        </p:nvSpPr>
        <p:spPr>
          <a:xfrm>
            <a:off x="607647" y="256695"/>
            <a:ext cx="10442575" cy="628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r" rt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ar-SA"/>
              <a:t>نُنهي ونُجمل</a:t>
            </a:r>
            <a:endParaRPr/>
          </a:p>
        </p:txBody>
      </p:sp>
      <p:sp>
        <p:nvSpPr>
          <p:cNvPr id="214" name="Google Shape;214;p20"/>
          <p:cNvSpPr txBox="1">
            <a:spLocks noGrp="1"/>
          </p:cNvSpPr>
          <p:nvPr>
            <p:ph type="body" idx="2"/>
          </p:nvPr>
        </p:nvSpPr>
        <p:spPr>
          <a:xfrm>
            <a:off x="1010603" y="1239872"/>
            <a:ext cx="10331450" cy="4742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132121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457200" algn="r" rtl="1">
              <a:lnSpc>
                <a:spcPct val="132121"/>
              </a:lnSpc>
              <a:spcBef>
                <a:spcPts val="0"/>
              </a:spcBef>
              <a:spcAft>
                <a:spcPts val="0"/>
              </a:spcAft>
              <a:buSzPts val="3300"/>
              <a:buChar char="•"/>
            </a:pPr>
            <a:r>
              <a:rPr lang="ar-SA"/>
              <a:t>طبقة الأوزون مهمة جدا لجميع الكائنات الحية  لأنها تحمينا من الأشعة الفوق بنفسجية فيجب الحفاظ عليها.</a:t>
            </a:r>
            <a:endParaRPr/>
          </a:p>
          <a:p>
            <a:pPr marL="457200" lvl="0" indent="-457200" algn="r" rtl="1">
              <a:lnSpc>
                <a:spcPct val="132121"/>
              </a:lnSpc>
              <a:spcBef>
                <a:spcPts val="0"/>
              </a:spcBef>
              <a:spcAft>
                <a:spcPts val="0"/>
              </a:spcAft>
              <a:buSzPts val="3300"/>
              <a:buChar char="•"/>
            </a:pPr>
            <a:r>
              <a:rPr lang="ar-SA"/>
              <a:t>ان للانسان دور كبير في حماية طبقة الأوزون والكرة الارضية.</a:t>
            </a:r>
            <a:endParaRPr/>
          </a:p>
        </p:txBody>
      </p:sp>
      <p:pic>
        <p:nvPicPr>
          <p:cNvPr id="215" name="Google Shape;21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0873134" y="5058419"/>
            <a:ext cx="1212497" cy="15758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6" name="Google Shape;216;p20"/>
          <p:cNvGrpSpPr/>
          <p:nvPr/>
        </p:nvGrpSpPr>
        <p:grpSpPr>
          <a:xfrm rot="10800000" flipH="1">
            <a:off x="309324" y="6290751"/>
            <a:ext cx="1430425" cy="403293"/>
            <a:chOff x="358720" y="6187719"/>
            <a:chExt cx="1795869" cy="506326"/>
          </a:xfrm>
        </p:grpSpPr>
        <p:cxnSp>
          <p:nvCxnSpPr>
            <p:cNvPr id="217" name="Google Shape;217;p20"/>
            <p:cNvCxnSpPr/>
            <p:nvPr/>
          </p:nvCxnSpPr>
          <p:spPr>
            <a:xfrm>
              <a:off x="865046" y="6434480"/>
              <a:ext cx="1289543" cy="0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18" name="Google Shape;218;p20"/>
            <p:cNvSpPr/>
            <p:nvPr/>
          </p:nvSpPr>
          <p:spPr>
            <a:xfrm rot="-54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20"/>
            <p:cNvSpPr/>
            <p:nvPr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20" name="Google Shape;220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2980" y="13562"/>
            <a:ext cx="1017545" cy="107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1"/>
          <p:cNvSpPr txBox="1">
            <a:spLocks noGrp="1"/>
          </p:cNvSpPr>
          <p:nvPr>
            <p:ph type="body" idx="1"/>
          </p:nvPr>
        </p:nvSpPr>
        <p:spPr>
          <a:xfrm>
            <a:off x="607647" y="256695"/>
            <a:ext cx="10442575" cy="628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r" rt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ar-SA"/>
              <a:t>نواصل التدرّب</a:t>
            </a:r>
            <a:endParaRPr/>
          </a:p>
        </p:txBody>
      </p:sp>
      <p:sp>
        <p:nvSpPr>
          <p:cNvPr id="226" name="Google Shape;226;p21"/>
          <p:cNvSpPr txBox="1">
            <a:spLocks noGrp="1"/>
          </p:cNvSpPr>
          <p:nvPr>
            <p:ph type="body" idx="2"/>
          </p:nvPr>
        </p:nvSpPr>
        <p:spPr>
          <a:xfrm>
            <a:off x="3094126" y="1239875"/>
            <a:ext cx="8247900" cy="47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132121"/>
              </a:lnSpc>
              <a:spcBef>
                <a:spcPts val="1000"/>
              </a:spcBef>
              <a:spcAft>
                <a:spcPts val="0"/>
              </a:spcAft>
              <a:buSzPts val="3300"/>
              <a:buNone/>
            </a:pPr>
            <a:r>
              <a:rPr lang="ar-SA"/>
              <a:t>يمكنكم البحث بجوجل عن فيديوهات تتحدث عن الكرة الأرضية وطبقة الأوزون.</a:t>
            </a:r>
            <a:endParaRPr/>
          </a:p>
        </p:txBody>
      </p:sp>
      <p:sp>
        <p:nvSpPr>
          <p:cNvPr id="227" name="Google Shape;227;p21"/>
          <p:cNvSpPr txBox="1"/>
          <p:nvPr/>
        </p:nvSpPr>
        <p:spPr>
          <a:xfrm>
            <a:off x="938211" y="8684569"/>
            <a:ext cx="9572625" cy="3844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21"/>
          <p:cNvSpPr txBox="1"/>
          <p:nvPr/>
        </p:nvSpPr>
        <p:spPr>
          <a:xfrm>
            <a:off x="938212" y="3723631"/>
            <a:ext cx="9572625" cy="869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endParaRPr sz="4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9" name="Google Shape;229;p21"/>
          <p:cNvGrpSpPr/>
          <p:nvPr/>
        </p:nvGrpSpPr>
        <p:grpSpPr>
          <a:xfrm rot="10800000" flipH="1">
            <a:off x="309324" y="6290751"/>
            <a:ext cx="1430425" cy="403293"/>
            <a:chOff x="358720" y="6187719"/>
            <a:chExt cx="1795869" cy="506326"/>
          </a:xfrm>
        </p:grpSpPr>
        <p:cxnSp>
          <p:nvCxnSpPr>
            <p:cNvPr id="230" name="Google Shape;230;p21"/>
            <p:cNvCxnSpPr/>
            <p:nvPr/>
          </p:nvCxnSpPr>
          <p:spPr>
            <a:xfrm>
              <a:off x="865046" y="6434480"/>
              <a:ext cx="1289543" cy="0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31" name="Google Shape;231;p21"/>
            <p:cNvSpPr/>
            <p:nvPr/>
          </p:nvSpPr>
          <p:spPr>
            <a:xfrm rot="-54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21"/>
            <p:cNvSpPr/>
            <p:nvPr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33" name="Google Shape;23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2980" y="13562"/>
            <a:ext cx="1017545" cy="107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5"/>
          <p:cNvSpPr txBox="1"/>
          <p:nvPr/>
        </p:nvSpPr>
        <p:spPr>
          <a:xfrm>
            <a:off x="2173856" y="2879296"/>
            <a:ext cx="7844289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ar-SA" sz="6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شكرا لكم احبائي</a:t>
            </a:r>
            <a:r>
              <a:rPr lang="ar-SA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 sz="6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8"/>
          <p:cNvSpPr txBox="1">
            <a:spLocks noGrp="1"/>
          </p:cNvSpPr>
          <p:nvPr>
            <p:ph type="body" idx="1"/>
          </p:nvPr>
        </p:nvSpPr>
        <p:spPr>
          <a:xfrm>
            <a:off x="607647" y="256695"/>
            <a:ext cx="10442575" cy="628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r" rt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ar-SA"/>
              <a:t>ماذا سنتعلّم اليوم؟</a:t>
            </a:r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body" idx="2"/>
          </p:nvPr>
        </p:nvSpPr>
        <p:spPr>
          <a:xfrm>
            <a:off x="1010603" y="1239872"/>
            <a:ext cx="10331450" cy="4742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r" rtl="1">
              <a:lnSpc>
                <a:spcPct val="132121"/>
              </a:lnSpc>
              <a:spcBef>
                <a:spcPts val="0"/>
              </a:spcBef>
              <a:spcAft>
                <a:spcPts val="0"/>
              </a:spcAft>
              <a:buSzPts val="3300"/>
              <a:buChar char="•"/>
            </a:pPr>
            <a:r>
              <a:rPr lang="ar-SA"/>
              <a:t> فعّاليّة الافتتاحيّة: هل الإنسان يؤذي الكرة الأرضية؟ </a:t>
            </a:r>
            <a:endParaRPr/>
          </a:p>
          <a:p>
            <a:pPr marL="457200" lvl="0" indent="-457200" algn="r" rtl="1">
              <a:lnSpc>
                <a:spcPct val="132121"/>
              </a:lnSpc>
              <a:spcBef>
                <a:spcPts val="1000"/>
              </a:spcBef>
              <a:spcAft>
                <a:spcPts val="0"/>
              </a:spcAft>
              <a:buSzPts val="3300"/>
              <a:buChar char="•"/>
            </a:pPr>
            <a:r>
              <a:rPr lang="ar-SA"/>
              <a:t>ماذا ستتعلّمون في هذا الدرس؟</a:t>
            </a:r>
            <a:endParaRPr/>
          </a:p>
          <a:p>
            <a:pPr marL="457200" lvl="0" indent="-457200" algn="r" rtl="1">
              <a:lnSpc>
                <a:spcPct val="132121"/>
              </a:lnSpc>
              <a:spcBef>
                <a:spcPts val="1000"/>
              </a:spcBef>
              <a:spcAft>
                <a:spcPts val="0"/>
              </a:spcAft>
              <a:buSzPts val="3300"/>
              <a:buChar char="•"/>
            </a:pPr>
            <a:r>
              <a:rPr lang="ar-SA"/>
              <a:t>سنتعلم عن طبقة الاوزون .</a:t>
            </a:r>
            <a:endParaRPr/>
          </a:p>
          <a:p>
            <a:pPr marL="457200" lvl="0" indent="-457200" algn="r" rtl="1">
              <a:lnSpc>
                <a:spcPct val="132121"/>
              </a:lnSpc>
              <a:spcBef>
                <a:spcPts val="1000"/>
              </a:spcBef>
              <a:spcAft>
                <a:spcPts val="0"/>
              </a:spcAft>
              <a:buSzPts val="3300"/>
              <a:buChar char="•"/>
            </a:pPr>
            <a:r>
              <a:rPr lang="ar-SA"/>
              <a:t>تأثير الإنسان على طبقة الأوزون.</a:t>
            </a:r>
            <a:endParaRPr/>
          </a:p>
        </p:txBody>
      </p:sp>
      <p:pic>
        <p:nvPicPr>
          <p:cNvPr id="73" name="Google Shape;7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4662" y="7407668"/>
            <a:ext cx="657835" cy="747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057618">
            <a:off x="290049" y="269606"/>
            <a:ext cx="1468977" cy="973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81097" y="5810250"/>
            <a:ext cx="2082800" cy="2095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8"/>
          <p:cNvGrpSpPr/>
          <p:nvPr/>
        </p:nvGrpSpPr>
        <p:grpSpPr>
          <a:xfrm rot="10800000" flipH="1">
            <a:off x="309324" y="6290751"/>
            <a:ext cx="1430425" cy="403293"/>
            <a:chOff x="358720" y="6187719"/>
            <a:chExt cx="1795869" cy="506326"/>
          </a:xfrm>
        </p:grpSpPr>
        <p:cxnSp>
          <p:nvCxnSpPr>
            <p:cNvPr id="77" name="Google Shape;77;p8"/>
            <p:cNvCxnSpPr/>
            <p:nvPr/>
          </p:nvCxnSpPr>
          <p:spPr>
            <a:xfrm>
              <a:off x="865046" y="6434480"/>
              <a:ext cx="1289543" cy="0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78" name="Google Shape;78;p8"/>
            <p:cNvSpPr/>
            <p:nvPr/>
          </p:nvSpPr>
          <p:spPr>
            <a:xfrm rot="-54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8"/>
            <p:cNvSpPr/>
            <p:nvPr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9"/>
          <p:cNvSpPr txBox="1">
            <a:spLocks noGrp="1"/>
          </p:cNvSpPr>
          <p:nvPr>
            <p:ph type="body" idx="1"/>
          </p:nvPr>
        </p:nvSpPr>
        <p:spPr>
          <a:xfrm>
            <a:off x="607647" y="256695"/>
            <a:ext cx="10442575" cy="628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r" rt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ar-SA"/>
              <a:t>ماذا يجب أن نحضّر للحصّة؟ </a:t>
            </a:r>
            <a:endParaRPr/>
          </a:p>
        </p:txBody>
      </p:sp>
      <p:pic>
        <p:nvPicPr>
          <p:cNvPr id="86" name="Google Shape;86;p9" descr="https://lh5.googleusercontent.com/7xQchnRuOUJbyFAyyHdllavqvQUFOSCV7l5Kzy1Rmeboi9xefgg8yDF0ng5ESkxi3tC9_i9ER1BmBYOOTMhmhaxTzBz8ILJQxn_c__0Qg9cKcVB64VGmWAAtIhTRT7N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70574" y="2710851"/>
            <a:ext cx="1161305" cy="1800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9" descr="https://lh4.googleusercontent.com/iGTl96Eygo7-oid1H3ZWWYhb5HWAynyOs2KLWGGMeuEgHeu4cFLof2g-jYLOscV4q-879K-lfjkP4Swnmj_UGZsWTDspF4AbUz1XGd30Tf1KKpiEXhvx6NLF17Q1F5V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400000">
            <a:off x="8141377" y="3225956"/>
            <a:ext cx="1771057" cy="7408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" name="Google Shape;88;p9"/>
          <p:cNvGrpSpPr/>
          <p:nvPr/>
        </p:nvGrpSpPr>
        <p:grpSpPr>
          <a:xfrm rot="10800000" flipH="1">
            <a:off x="309324" y="6290751"/>
            <a:ext cx="1430425" cy="403293"/>
            <a:chOff x="358720" y="6187719"/>
            <a:chExt cx="1795869" cy="506326"/>
          </a:xfrm>
        </p:grpSpPr>
        <p:cxnSp>
          <p:nvCxnSpPr>
            <p:cNvPr id="89" name="Google Shape;89;p9"/>
            <p:cNvCxnSpPr/>
            <p:nvPr/>
          </p:nvCxnSpPr>
          <p:spPr>
            <a:xfrm>
              <a:off x="865046" y="6434480"/>
              <a:ext cx="1289543" cy="0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90" name="Google Shape;90;p9"/>
            <p:cNvSpPr/>
            <p:nvPr/>
          </p:nvSpPr>
          <p:spPr>
            <a:xfrm rot="-54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9"/>
            <p:cNvSpPr/>
            <p:nvPr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2" name="Google Shape;92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2980" y="13562"/>
            <a:ext cx="1017545" cy="107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1min_final" descr="1min_final">
            <a:hlinkClick r:id="" action="ppaction://media"/>
            <a:extLst>
              <a:ext uri="{FF2B5EF4-FFF2-40B4-BE49-F238E27FC236}">
                <a16:creationId xmlns:a16="http://schemas.microsoft.com/office/drawing/2014/main" id="{B09C1F5E-E59C-AA46-B5C1-1B6F1A66EFC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0970" y="166213"/>
            <a:ext cx="2268668" cy="8091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48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0"/>
          <p:cNvSpPr txBox="1">
            <a:spLocks noGrp="1"/>
          </p:cNvSpPr>
          <p:nvPr>
            <p:ph type="body" idx="1"/>
          </p:nvPr>
        </p:nvSpPr>
        <p:spPr>
          <a:xfrm>
            <a:off x="607647" y="256695"/>
            <a:ext cx="10442575" cy="628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r" rt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ar-SA"/>
              <a:t>قبل أن نبدأ، نستنشق الهواء</a:t>
            </a:r>
            <a:endParaRPr/>
          </a:p>
        </p:txBody>
      </p:sp>
      <p:pic>
        <p:nvPicPr>
          <p:cNvPr id="100" name="Google Shape;10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8057618">
            <a:off x="290049" y="269606"/>
            <a:ext cx="1468977" cy="97331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0"/>
          <p:cNvSpPr txBox="1"/>
          <p:nvPr/>
        </p:nvSpPr>
        <p:spPr>
          <a:xfrm>
            <a:off x="772878" y="1448610"/>
            <a:ext cx="10515600" cy="32232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alibri"/>
              <a:buNone/>
            </a:pPr>
            <a:r>
              <a:rPr lang="ar-SA" sz="3300"/>
              <a:t>الكرة</a:t>
            </a:r>
            <a:endParaRPr sz="3300"/>
          </a:p>
          <a:p>
            <a:pPr marL="0" marR="0" lvl="0" indent="0" algn="r" rtl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alibri"/>
              <a:buNone/>
            </a:pPr>
            <a:r>
              <a:rPr lang="ar-SA" sz="3300"/>
              <a:t>الأرضية</a:t>
            </a:r>
            <a:endParaRPr sz="3300"/>
          </a:p>
        </p:txBody>
      </p:sp>
      <p:pic>
        <p:nvPicPr>
          <p:cNvPr id="103" name="Google Shape;103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03638" y="5435556"/>
            <a:ext cx="1848622" cy="21009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4" name="Google Shape;104;p10"/>
          <p:cNvGrpSpPr/>
          <p:nvPr/>
        </p:nvGrpSpPr>
        <p:grpSpPr>
          <a:xfrm rot="10800000" flipH="1">
            <a:off x="309324" y="6290751"/>
            <a:ext cx="1430425" cy="403293"/>
            <a:chOff x="358720" y="6187719"/>
            <a:chExt cx="1795869" cy="506326"/>
          </a:xfrm>
        </p:grpSpPr>
        <p:cxnSp>
          <p:nvCxnSpPr>
            <p:cNvPr id="105" name="Google Shape;105;p10"/>
            <p:cNvCxnSpPr/>
            <p:nvPr/>
          </p:nvCxnSpPr>
          <p:spPr>
            <a:xfrm>
              <a:off x="865046" y="6434480"/>
              <a:ext cx="1289543" cy="0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06" name="Google Shape;106;p10"/>
            <p:cNvSpPr/>
            <p:nvPr/>
          </p:nvSpPr>
          <p:spPr>
            <a:xfrm rot="-54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0"/>
            <p:cNvSpPr/>
            <p:nvPr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8" name="Google Shape;108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23686" y="1433310"/>
            <a:ext cx="5753100" cy="323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1"/>
          <p:cNvSpPr txBox="1">
            <a:spLocks noGrp="1"/>
          </p:cNvSpPr>
          <p:nvPr>
            <p:ph type="body" idx="1"/>
          </p:nvPr>
        </p:nvSpPr>
        <p:spPr>
          <a:xfrm>
            <a:off x="607647" y="256695"/>
            <a:ext cx="10442575" cy="628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r" rt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ar-SA"/>
              <a:t>نبدأ بمتعة</a:t>
            </a:r>
            <a:endParaRPr/>
          </a:p>
        </p:txBody>
      </p:sp>
      <p:sp>
        <p:nvSpPr>
          <p:cNvPr id="115" name="Google Shape;115;p11"/>
          <p:cNvSpPr txBox="1">
            <a:spLocks noGrp="1"/>
          </p:cNvSpPr>
          <p:nvPr>
            <p:ph type="body" idx="2"/>
          </p:nvPr>
        </p:nvSpPr>
        <p:spPr>
          <a:xfrm>
            <a:off x="1010603" y="1239872"/>
            <a:ext cx="10331450" cy="4742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47650" algn="r" rtl="1">
              <a:lnSpc>
                <a:spcPct val="132121"/>
              </a:lnSpc>
              <a:spcBef>
                <a:spcPts val="1000"/>
              </a:spcBef>
              <a:spcAft>
                <a:spcPts val="0"/>
              </a:spcAft>
              <a:buSzPts val="3300"/>
              <a:buNone/>
            </a:pPr>
            <a:r>
              <a:rPr lang="ar-SA"/>
              <a:t>لقد سمعنا بالاخبار عن تغييرات المناخ على الكرة الأرضية وعن</a:t>
            </a:r>
            <a:endParaRPr/>
          </a:p>
          <a:p>
            <a:pPr marL="457200" lvl="0" indent="-247650" algn="r" rtl="1">
              <a:lnSpc>
                <a:spcPct val="132121"/>
              </a:lnSpc>
              <a:spcBef>
                <a:spcPts val="1000"/>
              </a:spcBef>
              <a:spcAft>
                <a:spcPts val="0"/>
              </a:spcAft>
              <a:buSzPts val="3300"/>
              <a:buNone/>
            </a:pPr>
            <a:r>
              <a:rPr lang="ar-SA"/>
              <a:t>ازدياد الأمراض الجلدية التي تصيب بنو الإنسان .</a:t>
            </a:r>
            <a:endParaRPr/>
          </a:p>
          <a:p>
            <a:pPr marL="457200" lvl="0" indent="-247650" algn="r" rtl="1">
              <a:lnSpc>
                <a:spcPct val="132121"/>
              </a:lnSpc>
              <a:spcBef>
                <a:spcPts val="1000"/>
              </a:spcBef>
              <a:spcAft>
                <a:spcPts val="0"/>
              </a:spcAft>
              <a:buSzPts val="3300"/>
              <a:buNone/>
            </a:pPr>
            <a:r>
              <a:rPr lang="ar-SA"/>
              <a:t>هل تعرف السبب؟</a:t>
            </a:r>
            <a:endParaRPr/>
          </a:p>
          <a:p>
            <a:pPr marL="457200" lvl="0" indent="-247650" algn="r" rtl="1">
              <a:lnSpc>
                <a:spcPct val="132121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</a:pPr>
            <a:endParaRPr/>
          </a:p>
        </p:txBody>
      </p:sp>
      <p:pic>
        <p:nvPicPr>
          <p:cNvPr id="116" name="Google Shape;11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8222050">
            <a:off x="10061629" y="5571919"/>
            <a:ext cx="1596108" cy="8208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7" name="Google Shape;117;p11"/>
          <p:cNvGrpSpPr/>
          <p:nvPr/>
        </p:nvGrpSpPr>
        <p:grpSpPr>
          <a:xfrm rot="10800000" flipH="1">
            <a:off x="309324" y="6290751"/>
            <a:ext cx="1430425" cy="403293"/>
            <a:chOff x="358720" y="6187719"/>
            <a:chExt cx="1795869" cy="506326"/>
          </a:xfrm>
        </p:grpSpPr>
        <p:cxnSp>
          <p:nvCxnSpPr>
            <p:cNvPr id="118" name="Google Shape;118;p11"/>
            <p:cNvCxnSpPr/>
            <p:nvPr/>
          </p:nvCxnSpPr>
          <p:spPr>
            <a:xfrm>
              <a:off x="865046" y="6434480"/>
              <a:ext cx="1289543" cy="0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19" name="Google Shape;119;p11"/>
            <p:cNvSpPr/>
            <p:nvPr/>
          </p:nvSpPr>
          <p:spPr>
            <a:xfrm rot="-54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1"/>
            <p:cNvSpPr/>
            <p:nvPr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1" name="Google Shape;121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2980" y="13562"/>
            <a:ext cx="1017545" cy="107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"/>
          <p:cNvSpPr txBox="1">
            <a:spLocks noGrp="1"/>
          </p:cNvSpPr>
          <p:nvPr>
            <p:ph type="body" idx="1"/>
          </p:nvPr>
        </p:nvSpPr>
        <p:spPr>
          <a:xfrm>
            <a:off x="607647" y="256695"/>
            <a:ext cx="10442575" cy="628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r" rt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ar-SA"/>
              <a:t>ما الذي نعرفه من قبلُ؟</a:t>
            </a:r>
            <a:endParaRPr/>
          </a:p>
        </p:txBody>
      </p:sp>
      <p:sp>
        <p:nvSpPr>
          <p:cNvPr id="128" name="Google Shape;128;p12"/>
          <p:cNvSpPr txBox="1">
            <a:spLocks noGrp="1"/>
          </p:cNvSpPr>
          <p:nvPr>
            <p:ph type="body" idx="2"/>
          </p:nvPr>
        </p:nvSpPr>
        <p:spPr>
          <a:xfrm>
            <a:off x="1010603" y="1239872"/>
            <a:ext cx="10331450" cy="4742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47650" algn="r" rtl="1">
              <a:lnSpc>
                <a:spcPct val="132121"/>
              </a:lnSpc>
              <a:spcBef>
                <a:spcPts val="1000"/>
              </a:spcBef>
              <a:spcAft>
                <a:spcPts val="0"/>
              </a:spcAft>
              <a:buSzPts val="3300"/>
              <a:buNone/>
            </a:pPr>
            <a:r>
              <a:rPr lang="ar-SA"/>
              <a:t>لقد تعلمنا في دروس سابقة عن اهمية الغلاف الجوي الذي يحيط بالكرة الارضية (الأتموسفيرا) وكيف يؤثر على المناخ وعلى عالم الكائنات الحية.</a:t>
            </a:r>
            <a:endParaRPr/>
          </a:p>
          <a:p>
            <a:pPr marL="457200" lvl="0" indent="-247650" algn="r" rtl="1">
              <a:lnSpc>
                <a:spcPct val="132121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</a:pPr>
            <a:endParaRPr/>
          </a:p>
        </p:txBody>
      </p:sp>
      <p:grpSp>
        <p:nvGrpSpPr>
          <p:cNvPr id="129" name="Google Shape;129;p12"/>
          <p:cNvGrpSpPr/>
          <p:nvPr/>
        </p:nvGrpSpPr>
        <p:grpSpPr>
          <a:xfrm rot="10800000" flipH="1">
            <a:off x="309324" y="6290751"/>
            <a:ext cx="1430425" cy="403293"/>
            <a:chOff x="358720" y="6187719"/>
            <a:chExt cx="1795869" cy="506326"/>
          </a:xfrm>
        </p:grpSpPr>
        <p:cxnSp>
          <p:nvCxnSpPr>
            <p:cNvPr id="130" name="Google Shape;130;p12"/>
            <p:cNvCxnSpPr/>
            <p:nvPr/>
          </p:nvCxnSpPr>
          <p:spPr>
            <a:xfrm>
              <a:off x="865046" y="6434480"/>
              <a:ext cx="1289543" cy="0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31" name="Google Shape;131;p12"/>
            <p:cNvSpPr/>
            <p:nvPr/>
          </p:nvSpPr>
          <p:spPr>
            <a:xfrm rot="-54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2"/>
            <p:cNvSpPr/>
            <p:nvPr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3" name="Google Shape;13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2980" y="13562"/>
            <a:ext cx="1017545" cy="107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544268823_0_29"/>
          <p:cNvSpPr txBox="1">
            <a:spLocks noGrp="1"/>
          </p:cNvSpPr>
          <p:nvPr>
            <p:ph type="body" idx="1"/>
          </p:nvPr>
        </p:nvSpPr>
        <p:spPr>
          <a:xfrm>
            <a:off x="607647" y="256695"/>
            <a:ext cx="10442700" cy="628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spcBef>
                <a:spcPts val="800"/>
              </a:spcBef>
              <a:spcAft>
                <a:spcPts val="0"/>
              </a:spcAft>
              <a:buNone/>
            </a:pPr>
            <a:r>
              <a:rPr lang="ar-SA"/>
              <a:t>كيف نحمي أنفسنا…..</a:t>
            </a:r>
            <a:endParaRPr/>
          </a:p>
        </p:txBody>
      </p:sp>
      <p:sp>
        <p:nvSpPr>
          <p:cNvPr id="140" name="Google Shape;140;g8544268823_0_29"/>
          <p:cNvSpPr txBox="1">
            <a:spLocks noGrp="1"/>
          </p:cNvSpPr>
          <p:nvPr>
            <p:ph type="body" idx="2"/>
          </p:nvPr>
        </p:nvSpPr>
        <p:spPr>
          <a:xfrm>
            <a:off x="1010603" y="1373822"/>
            <a:ext cx="10331400" cy="474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1000"/>
              </a:spcBef>
              <a:spcAft>
                <a:spcPts val="0"/>
              </a:spcAft>
              <a:buNone/>
            </a:pPr>
            <a:r>
              <a:rPr lang="ar-SA"/>
              <a:t>عدم التعرض للشمس بين الساعة العاشرة صباحا والساعة الرابعة بعد الظهر.</a:t>
            </a:r>
            <a:endParaRPr/>
          </a:p>
          <a:p>
            <a:pPr marL="0" lvl="0" indent="0" algn="r" rtl="1">
              <a:spcBef>
                <a:spcPts val="1000"/>
              </a:spcBef>
              <a:spcAft>
                <a:spcPts val="0"/>
              </a:spcAft>
              <a:buNone/>
            </a:pPr>
            <a:r>
              <a:rPr lang="ar-SA"/>
              <a:t>وضع النظارات الشمسية.</a:t>
            </a:r>
            <a:endParaRPr/>
          </a:p>
          <a:p>
            <a:pPr marL="0" lvl="0" indent="0" algn="r" rtl="1">
              <a:spcBef>
                <a:spcPts val="1000"/>
              </a:spcBef>
              <a:spcAft>
                <a:spcPts val="0"/>
              </a:spcAft>
              <a:buNone/>
            </a:pPr>
            <a:r>
              <a:rPr lang="ar-SA"/>
              <a:t>وضع القبعات.</a:t>
            </a:r>
            <a:endParaRPr/>
          </a:p>
          <a:p>
            <a:pPr marL="0" lvl="0" indent="0" algn="r" rtl="1">
              <a:spcBef>
                <a:spcPts val="1000"/>
              </a:spcBef>
              <a:spcAft>
                <a:spcPts val="0"/>
              </a:spcAft>
              <a:buNone/>
            </a:pPr>
            <a:r>
              <a:rPr lang="ar-SA"/>
              <a:t>استعمال كريم واقي ضد أشعة الشمس.</a:t>
            </a:r>
            <a:endParaRPr/>
          </a:p>
          <a:p>
            <a:pPr marL="0" lvl="0" indent="0" algn="r" rtl="1">
              <a:spcBef>
                <a:spcPts val="1000"/>
              </a:spcBef>
              <a:spcAft>
                <a:spcPts val="0"/>
              </a:spcAft>
              <a:buNone/>
            </a:pPr>
            <a:r>
              <a:rPr lang="ar-SA"/>
              <a:t>شرب ماء كافي.</a:t>
            </a:r>
            <a:endParaRPr/>
          </a:p>
          <a:p>
            <a:pPr marL="0" lvl="0" indent="0" algn="r" rtl="1">
              <a:spcBef>
                <a:spcPts val="1000"/>
              </a:spcBef>
              <a:spcAft>
                <a:spcPts val="0"/>
              </a:spcAft>
              <a:buNone/>
            </a:pPr>
            <a:r>
              <a:rPr lang="ar-SA"/>
              <a:t>الجلوس بالظل.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3"/>
          <p:cNvSpPr txBox="1">
            <a:spLocks noGrp="1"/>
          </p:cNvSpPr>
          <p:nvPr>
            <p:ph type="body" idx="1"/>
          </p:nvPr>
        </p:nvSpPr>
        <p:spPr>
          <a:xfrm>
            <a:off x="607647" y="256695"/>
            <a:ext cx="10442575" cy="628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r" rt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ar-SA"/>
              <a:t>الآن سنتعلّم</a:t>
            </a:r>
            <a:endParaRPr/>
          </a:p>
        </p:txBody>
      </p:sp>
      <p:sp>
        <p:nvSpPr>
          <p:cNvPr id="147" name="Google Shape;147;p13"/>
          <p:cNvSpPr txBox="1">
            <a:spLocks noGrp="1"/>
          </p:cNvSpPr>
          <p:nvPr>
            <p:ph type="body" idx="2"/>
          </p:nvPr>
        </p:nvSpPr>
        <p:spPr>
          <a:xfrm>
            <a:off x="930278" y="1373822"/>
            <a:ext cx="10331400" cy="47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47650" algn="r" rtl="1">
              <a:lnSpc>
                <a:spcPct val="132121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</a:pPr>
            <a:r>
              <a:rPr lang="ar-SA"/>
              <a:t>سنتعلم اليوم عن طبقة تحيط بالكرة الأرضية وهي الأوزون.</a:t>
            </a:r>
            <a:endParaRPr/>
          </a:p>
          <a:p>
            <a:pPr marL="457200" lvl="0" indent="-247650" algn="r" rtl="1">
              <a:lnSpc>
                <a:spcPct val="132121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</a:pPr>
            <a:endParaRPr/>
          </a:p>
        </p:txBody>
      </p:sp>
      <p:pic>
        <p:nvPicPr>
          <p:cNvPr id="148" name="Google Shape;14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8222050">
            <a:off x="10383343" y="5673749"/>
            <a:ext cx="1596108" cy="8208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9" name="Google Shape;149;p13"/>
          <p:cNvGrpSpPr/>
          <p:nvPr/>
        </p:nvGrpSpPr>
        <p:grpSpPr>
          <a:xfrm rot="10800000" flipH="1">
            <a:off x="309324" y="6290751"/>
            <a:ext cx="1430425" cy="403293"/>
            <a:chOff x="358720" y="6187719"/>
            <a:chExt cx="1795869" cy="506326"/>
          </a:xfrm>
        </p:grpSpPr>
        <p:cxnSp>
          <p:nvCxnSpPr>
            <p:cNvPr id="150" name="Google Shape;150;p13"/>
            <p:cNvCxnSpPr/>
            <p:nvPr/>
          </p:nvCxnSpPr>
          <p:spPr>
            <a:xfrm>
              <a:off x="865046" y="6434480"/>
              <a:ext cx="1289543" cy="0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51" name="Google Shape;151;p13"/>
            <p:cNvSpPr/>
            <p:nvPr/>
          </p:nvSpPr>
          <p:spPr>
            <a:xfrm rot="-54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3" name="Google Shape;15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2980" y="13562"/>
            <a:ext cx="1017545" cy="107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93025" y="2251750"/>
            <a:ext cx="4937825" cy="32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47775" y="2251750"/>
            <a:ext cx="4857750" cy="323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8544268823_0_4"/>
          <p:cNvSpPr txBox="1">
            <a:spLocks noGrp="1"/>
          </p:cNvSpPr>
          <p:nvPr>
            <p:ph type="body" idx="1"/>
          </p:nvPr>
        </p:nvSpPr>
        <p:spPr>
          <a:xfrm>
            <a:off x="607647" y="256695"/>
            <a:ext cx="10442700" cy="628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spcBef>
                <a:spcPts val="800"/>
              </a:spcBef>
              <a:spcAft>
                <a:spcPts val="0"/>
              </a:spcAft>
              <a:buNone/>
            </a:pPr>
            <a:r>
              <a:rPr lang="ar-SA"/>
              <a:t>طبقة الأوزون</a:t>
            </a:r>
            <a:endParaRPr/>
          </a:p>
        </p:txBody>
      </p:sp>
      <p:sp>
        <p:nvSpPr>
          <p:cNvPr id="162" name="Google Shape;162;g8544268823_0_4"/>
          <p:cNvSpPr txBox="1">
            <a:spLocks noGrp="1"/>
          </p:cNvSpPr>
          <p:nvPr>
            <p:ph type="body" idx="2"/>
          </p:nvPr>
        </p:nvSpPr>
        <p:spPr>
          <a:xfrm>
            <a:off x="1010603" y="1239872"/>
            <a:ext cx="10331400" cy="474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1000"/>
              </a:spcBef>
              <a:spcAft>
                <a:spcPts val="0"/>
              </a:spcAft>
              <a:buNone/>
            </a:pPr>
            <a:r>
              <a:rPr lang="ar-SA"/>
              <a:t>الأوزون هي طبقة غازية مكونه من ثلاث </a:t>
            </a:r>
            <a:endParaRPr/>
          </a:p>
          <a:p>
            <a:pPr marL="0" lvl="0" indent="0" algn="r" rtl="1">
              <a:spcBef>
                <a:spcPts val="1000"/>
              </a:spcBef>
              <a:spcAft>
                <a:spcPts val="0"/>
              </a:spcAft>
              <a:buNone/>
            </a:pPr>
            <a:r>
              <a:rPr lang="ar-SA"/>
              <a:t>ذرات اوكسجين</a:t>
            </a:r>
            <a:r>
              <a:rPr lang="ar-SA" sz="2900"/>
              <a:t> مرتبطة مع بعضها .</a:t>
            </a:r>
            <a:endParaRPr sz="2900"/>
          </a:p>
          <a:p>
            <a:pPr marL="0" lvl="0" indent="0" algn="r" rtl="1">
              <a:spcBef>
                <a:spcPts val="1000"/>
              </a:spcBef>
              <a:spcAft>
                <a:spcPts val="0"/>
              </a:spcAft>
              <a:buNone/>
            </a:pPr>
            <a:r>
              <a:rPr lang="ar-SA"/>
              <a:t> والتي تكون غاز</a:t>
            </a:r>
            <a:r>
              <a:rPr lang="ar-SA" sz="3100"/>
              <a:t> الاوزو</a:t>
            </a:r>
            <a:r>
              <a:rPr lang="ar-SA"/>
              <a:t>ن(O</a:t>
            </a:r>
            <a:r>
              <a:rPr lang="ar-SA" sz="2300"/>
              <a:t>3</a:t>
            </a:r>
            <a:r>
              <a:rPr lang="ar-SA"/>
              <a:t>)</a:t>
            </a:r>
            <a:endParaRPr/>
          </a:p>
          <a:p>
            <a:pPr marL="0" lvl="0" indent="0" algn="r" rtl="1">
              <a:spcBef>
                <a:spcPts val="1000"/>
              </a:spcBef>
              <a:spcAft>
                <a:spcPts val="0"/>
              </a:spcAft>
              <a:buNone/>
            </a:pPr>
            <a:r>
              <a:rPr lang="ar-SA"/>
              <a:t>وهي تحيط بالكرة الأرضية لحمايتها من </a:t>
            </a:r>
            <a:endParaRPr/>
          </a:p>
          <a:p>
            <a:pPr marL="0" lvl="0" indent="0" algn="r" rtl="1">
              <a:spcBef>
                <a:spcPts val="1000"/>
              </a:spcBef>
              <a:spcAft>
                <a:spcPts val="0"/>
              </a:spcAft>
              <a:buNone/>
            </a:pPr>
            <a:r>
              <a:rPr lang="ar-SA"/>
              <a:t>الأشعة فوق بنفسجية الضارة التي تصدر </a:t>
            </a:r>
            <a:endParaRPr/>
          </a:p>
          <a:p>
            <a:pPr marL="0" lvl="0" indent="0" algn="r" rtl="1">
              <a:spcBef>
                <a:spcPts val="1000"/>
              </a:spcBef>
              <a:spcAft>
                <a:spcPts val="0"/>
              </a:spcAft>
              <a:buNone/>
            </a:pPr>
            <a:r>
              <a:rPr lang="ar-SA"/>
              <a:t>من الشمس.</a:t>
            </a:r>
            <a:endParaRPr/>
          </a:p>
        </p:txBody>
      </p:sp>
      <p:pic>
        <p:nvPicPr>
          <p:cNvPr id="163" name="Google Shape;163;g8544268823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1000" y="1750975"/>
            <a:ext cx="3991575" cy="428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מצגת חירום">
      <a:dk1>
        <a:srgbClr val="424242"/>
      </a:dk1>
      <a:lt1>
        <a:srgbClr val="FFFFFF"/>
      </a:lt1>
      <a:dk2>
        <a:srgbClr val="5E5E5E"/>
      </a:dk2>
      <a:lt2>
        <a:srgbClr val="E7E6E6"/>
      </a:lt2>
      <a:accent1>
        <a:srgbClr val="1152C9"/>
      </a:accent1>
      <a:accent2>
        <a:srgbClr val="FB2265"/>
      </a:accent2>
      <a:accent3>
        <a:srgbClr val="FEC100"/>
      </a:accent3>
      <a:accent4>
        <a:srgbClr val="9D9E9D"/>
      </a:accent4>
      <a:accent5>
        <a:srgbClr val="67B2FF"/>
      </a:accent5>
      <a:accent6>
        <a:srgbClr val="FF82A5"/>
      </a:accent6>
      <a:hlink>
        <a:srgbClr val="1152C9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1011</Words>
  <Application>Microsoft Office PowerPoint</Application>
  <PresentationFormat>מסך רחב</PresentationFormat>
  <Paragraphs>129</Paragraphs>
  <Slides>18</Slides>
  <Notes>18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bahaa</dc:creator>
  <cp:lastModifiedBy>bahaa.misrad@gmail.com</cp:lastModifiedBy>
  <cp:revision>3</cp:revision>
  <dcterms:modified xsi:type="dcterms:W3CDTF">2021-10-03T12:02:03Z</dcterms:modified>
</cp:coreProperties>
</file>