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2"/>
  </p:notesMasterIdLst>
  <p:sldIdLst>
    <p:sldId id="264" r:id="rId2"/>
    <p:sldId id="256" r:id="rId3"/>
    <p:sldId id="305" r:id="rId4"/>
    <p:sldId id="263" r:id="rId5"/>
    <p:sldId id="303" r:id="rId6"/>
    <p:sldId id="291" r:id="rId7"/>
    <p:sldId id="299" r:id="rId8"/>
    <p:sldId id="304" r:id="rId9"/>
    <p:sldId id="296" r:id="rId10"/>
    <p:sldId id="306" r:id="rId11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0070C0"/>
    <a:srgbClr val="BDE686"/>
    <a:srgbClr val="6C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16DA210-FB5B-4158-B5E0-FEB733F419BA}" styleName="סגנון בהיר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סגנון ביניים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22811E1-2D23-4BEA-8A70-898DF8ACC575}" type="datetimeFigureOut">
              <a:rPr lang="he-IL" smtClean="0"/>
              <a:t>י"א/כסלו/תשפ"ב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64CD371-601A-4E15-B24C-A2D88C4E7BC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0373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732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732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732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13004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8356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2" y="1614882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9036" y="1463747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6877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8201025" y="5883881"/>
            <a:ext cx="4243715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058155" y="87231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26027" y="230190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594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288473"/>
            <a:ext cx="10872592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7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1" y="81720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2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92531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26290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על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042933" y="1648412"/>
            <a:ext cx="8019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343171" y="346714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8200062" y="5948086"/>
            <a:ext cx="4315788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300625" y="5079667"/>
            <a:ext cx="1159099" cy="426915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300625" y="561868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7600230" y="6422305"/>
            <a:ext cx="5068020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49706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טקסט עלי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042933" y="1648412"/>
            <a:ext cx="8019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343171" y="346714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he-IL" dirty="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909924" y="5948086"/>
            <a:ext cx="1591052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300625" y="5079667"/>
            <a:ext cx="1159099" cy="426915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300625" y="561868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310092" y="6422305"/>
            <a:ext cx="2190883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9806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320177"/>
            <a:ext cx="10256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תחתית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2" y="1132263"/>
            <a:ext cx="1591052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34957" y="1664351"/>
            <a:ext cx="2190883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5205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320177"/>
            <a:ext cx="10256245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תחתית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2" y="1132263"/>
            <a:ext cx="1591052" cy="39855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34957" y="1664351"/>
            <a:ext cx="2190883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83171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58338" y="320177"/>
            <a:ext cx="6660621" cy="6090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7064216" y="320177"/>
            <a:ext cx="4917382" cy="32967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8361908" y="5980332"/>
            <a:ext cx="4087267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7762078" y="6268720"/>
            <a:ext cx="4916488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4375" y="3856038"/>
            <a:ext cx="4916488" cy="26241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1464225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258338" y="320177"/>
            <a:ext cx="6660621" cy="6090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7064216" y="320177"/>
            <a:ext cx="4917382" cy="329678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6794782" y="5980332"/>
            <a:ext cx="5773456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2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6194952" y="6268720"/>
            <a:ext cx="659712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7064375" y="3856038"/>
            <a:ext cx="4916488" cy="2624137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sz="24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199112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228888"/>
            <a:ext cx="10586646" cy="635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8314690" y="5666296"/>
            <a:ext cx="4192452" cy="31541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288100" y="228888"/>
            <a:ext cx="3273715" cy="375126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7684452" y="6090859"/>
            <a:ext cx="5436236" cy="75947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9849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228888"/>
            <a:ext cx="10586646" cy="6354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9438640" y="5666296"/>
            <a:ext cx="3424657" cy="315414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288100" y="228888"/>
            <a:ext cx="3273715" cy="375126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</a:t>
            </a: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8422640" y="6090859"/>
            <a:ext cx="4440657" cy="759475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5365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15273" y="213094"/>
            <a:ext cx="11161453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3" y="1185681"/>
            <a:ext cx="11161452" cy="540000"/>
          </a:xfrm>
        </p:spPr>
        <p:txBody>
          <a:bodyPr anchor="b">
            <a:noAutofit/>
          </a:bodyPr>
          <a:lstStyle>
            <a:lvl1pPr marL="0" indent="0">
              <a:buNone/>
              <a:defRPr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11161453" cy="4152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00" lvl="0" indent="-34290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2950" lvl="1" indent="-285750" algn="r" defTabSz="914400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10" name="מלבן מעוגל 9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מלבן מעוגל 11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3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2" y="1614882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739036" y="1463747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68773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614159" y="5883881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10058155" y="87231"/>
            <a:ext cx="276849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26027" y="230190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B3B9-F20F-424A-9F4A-DCC66E22E5F6}" type="datetimeFigureOut">
              <a:rPr lang="he-IL" smtClean="0"/>
              <a:t>י"א/כסלו/תשפ"ב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3B548-EAD1-424A-92D8-2CA5775A0D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5538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טקסט גדול\קט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540327" y="6319520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654627" y="6109855"/>
            <a:ext cx="3246400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795107" y="59018"/>
            <a:ext cx="2968915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183758" y="5982096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ציין מיקום טקסט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5775" y="3554413"/>
            <a:ext cx="10780713" cy="1073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ea typeface="Verdana" panose="020B0604030504040204" pitchFamily="34" charset="0"/>
                <a:cs typeface="Varela Round" panose="00000500000000000000" pitchFamily="2" charset="-79"/>
              </a:defRPr>
            </a:lvl1pPr>
          </a:lstStyle>
          <a:p>
            <a:r>
              <a:rPr lang="he-IL" sz="4800" dirty="0"/>
              <a:t>לחץ כדי לערוך סגנון כותרת משנה</a:t>
            </a:r>
          </a:p>
        </p:txBody>
      </p:sp>
    </p:spTree>
    <p:extLst>
      <p:ext uri="{BB962C8B-B14F-4D97-AF65-F5344CB8AC3E}">
        <p14:creationId xmlns:p14="http://schemas.microsoft.com/office/powerpoint/2010/main" val="355769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טקסט גדול\קט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540327" y="6319520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654627" y="6109855"/>
            <a:ext cx="3246400" cy="86423"/>
          </a:xfrm>
          <a:prstGeom prst="roundRect">
            <a:avLst>
              <a:gd name="adj" fmla="val 49359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795107" y="59018"/>
            <a:ext cx="2968915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8329808" y="5982096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ציין מיקום טקסט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5775" y="3554413"/>
            <a:ext cx="10780713" cy="10731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ea typeface="Verdana" panose="020B0604030504040204" pitchFamily="34" charset="0"/>
                <a:cs typeface="Varela Round" panose="00000500000000000000" pitchFamily="2" charset="-79"/>
              </a:defRPr>
            </a:lvl1pPr>
          </a:lstStyle>
          <a:p>
            <a:r>
              <a:rPr lang="he-IL" sz="4800" dirty="0"/>
              <a:t>לחץ כדי לערוך סגנון כותרת משנה</a:t>
            </a:r>
          </a:p>
        </p:txBody>
      </p:sp>
    </p:spTree>
    <p:extLst>
      <p:ext uri="{BB962C8B-B14F-4D97-AF65-F5344CB8AC3E}">
        <p14:creationId xmlns:p14="http://schemas.microsoft.com/office/powerpoint/2010/main" val="238127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8039532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8" y="181683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-488762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7384905" y="6104086"/>
            <a:ext cx="5269058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98850"/>
            <a:ext cx="10872787" cy="285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60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414969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551145" y="334188"/>
            <a:ext cx="10872592" cy="2845206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80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9663545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8" y="181683"/>
            <a:ext cx="2598484" cy="216817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 userDrawn="1"/>
        </p:nvSpPr>
        <p:spPr>
          <a:xfrm>
            <a:off x="-488762" y="468418"/>
            <a:ext cx="2968915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9008918" y="6104086"/>
            <a:ext cx="3755104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3498850"/>
            <a:ext cx="10872787" cy="28543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6000" dirty="0"/>
              <a:t>לחץ כדי לערוך סגנון טקסט</a:t>
            </a:r>
          </a:p>
        </p:txBody>
      </p:sp>
    </p:spTree>
    <p:extLst>
      <p:ext uri="{BB962C8B-B14F-4D97-AF65-F5344CB8AC3E}">
        <p14:creationId xmlns:p14="http://schemas.microsoft.com/office/powerpoint/2010/main" val="246424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645659"/>
            <a:ext cx="10872592" cy="40533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719163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9" y="181683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5039591" y="610408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533400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3946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645659"/>
            <a:ext cx="10872592" cy="40533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1148163" y="5699021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260529" y="181683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5039591" y="6104086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533400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765169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623881" y="1288473"/>
            <a:ext cx="10872592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טקסט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7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1" y="81720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2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623888" y="192531"/>
            <a:ext cx="10872585" cy="1009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05882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631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68" r:id="rId4"/>
    <p:sldLayoutId id="2147483661" r:id="rId5"/>
    <p:sldLayoutId id="2147483669" r:id="rId6"/>
    <p:sldLayoutId id="2147483664" r:id="rId7"/>
    <p:sldLayoutId id="2147483670" r:id="rId8"/>
    <p:sldLayoutId id="2147483666" r:id="rId9"/>
    <p:sldLayoutId id="2147483671" r:id="rId10"/>
    <p:sldLayoutId id="2147483657" r:id="rId11"/>
    <p:sldLayoutId id="2147483672" r:id="rId12"/>
    <p:sldLayoutId id="2147483662" r:id="rId13"/>
    <p:sldLayoutId id="2147483673" r:id="rId14"/>
    <p:sldLayoutId id="2147483665" r:id="rId15"/>
    <p:sldLayoutId id="2147483674" r:id="rId16"/>
    <p:sldLayoutId id="2147483663" r:id="rId17"/>
    <p:sldLayoutId id="2147483675" r:id="rId18"/>
    <p:sldLayoutId id="2147483676" r:id="rId19"/>
    <p:sldLayoutId id="2147483677" r:id="rId2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59704" y="2597435"/>
            <a:ext cx="10872592" cy="1378303"/>
          </a:xfrm>
        </p:spPr>
        <p:txBody>
          <a:bodyPr/>
          <a:lstStyle/>
          <a:p>
            <a:r>
              <a:rPr lang="he-IL" b="1" dirty="0">
                <a:solidFill>
                  <a:srgbClr val="192A72"/>
                </a:solidFill>
              </a:rPr>
              <a:t>מערכת שידורים לאומית</a:t>
            </a:r>
            <a:endParaRPr lang="en-US" b="1" dirty="0">
              <a:solidFill>
                <a:srgbClr val="192A72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8"/>
          <a:stretch/>
        </p:blipFill>
        <p:spPr>
          <a:xfrm>
            <a:off x="4103483" y="369916"/>
            <a:ext cx="3892911" cy="15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1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1">
            <a:extLst>
              <a:ext uri="{FF2B5EF4-FFF2-40B4-BE49-F238E27FC236}">
                <a16:creationId xmlns:a16="http://schemas.microsoft.com/office/drawing/2014/main" id="{A6EFEC35-38D1-47EC-A660-1D8D22A08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10" name="תיבת טקסט 3">
            <a:extLst>
              <a:ext uri="{FF2B5EF4-FFF2-40B4-BE49-F238E27FC236}">
                <a16:creationId xmlns:a16="http://schemas.microsoft.com/office/drawing/2014/main" id="{48145DC9-BA36-40DC-95B9-10781E8FA23E}"/>
              </a:ext>
            </a:extLst>
          </p:cNvPr>
          <p:cNvSpPr txBox="1"/>
          <p:nvPr/>
        </p:nvSpPr>
        <p:spPr>
          <a:xfrm>
            <a:off x="647340" y="3016112"/>
            <a:ext cx="11174412" cy="26184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11" name="מלבן 4">
            <a:extLst>
              <a:ext uri="{FF2B5EF4-FFF2-40B4-BE49-F238E27FC236}">
                <a16:creationId xmlns:a16="http://schemas.microsoft.com/office/drawing/2014/main" id="{DB481E8C-CCC7-4726-B9C9-491E80E39C74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  <p:extLst>
      <p:ext uri="{BB962C8B-B14F-4D97-AF65-F5344CB8AC3E}">
        <p14:creationId xmlns:p14="http://schemas.microsoft.com/office/powerpoint/2010/main" val="2325187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>
            <a:extLst>
              <a:ext uri="{FF2B5EF4-FFF2-40B4-BE49-F238E27FC236}">
                <a16:creationId xmlns:a16="http://schemas.microsoft.com/office/drawing/2014/main" id="{EF1C8616-ED1C-4B49-9881-F86358946F84}"/>
              </a:ext>
            </a:extLst>
          </p:cNvPr>
          <p:cNvSpPr/>
          <p:nvPr/>
        </p:nvSpPr>
        <p:spPr>
          <a:xfrm>
            <a:off x="1155733" y="2269260"/>
            <a:ext cx="8153041" cy="612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0DB976DC-A9FD-47D6-8FAE-479C10DB06F1}"/>
              </a:ext>
            </a:extLst>
          </p:cNvPr>
          <p:cNvSpPr/>
          <p:nvPr/>
        </p:nvSpPr>
        <p:spPr>
          <a:xfrm>
            <a:off x="3219648" y="3907219"/>
            <a:ext cx="6089126" cy="612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endParaRPr lang="he-I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0FB9A2B9-9747-491D-B440-69B001158383}"/>
              </a:ext>
            </a:extLst>
          </p:cNvPr>
          <p:cNvSpPr/>
          <p:nvPr/>
        </p:nvSpPr>
        <p:spPr>
          <a:xfrm>
            <a:off x="2014330" y="1537252"/>
            <a:ext cx="9190147" cy="40154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latin typeface="Arial" panose="020B0604020202020204" pitchFamily="34" charset="0"/>
              </a:rPr>
              <a:t>عنوان اللّقاء: </a:t>
            </a:r>
            <a:r>
              <a:rPr lang="ar-EG" sz="5400" b="1" dirty="0">
                <a:solidFill>
                  <a:schemeClr val="tx1"/>
                </a:solidFill>
                <a:latin typeface="Arial" panose="020B0604020202020204" pitchFamily="34" charset="0"/>
              </a:rPr>
              <a:t>مشروع الحل النهائي</a:t>
            </a:r>
            <a:endParaRPr lang="ar-SA" sz="5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ar-SA" sz="3200" b="1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algn="ctr"/>
            <a:r>
              <a:rPr lang="ar-SA" sz="3200" b="1" dirty="0">
                <a:solidFill>
                  <a:srgbClr val="192A72"/>
                </a:solidFill>
                <a:latin typeface="Arial" panose="020B0604020202020204" pitchFamily="34" charset="0"/>
              </a:rPr>
              <a:t>مقدّم اللّقاء </a:t>
            </a:r>
          </a:p>
          <a:p>
            <a:pPr algn="ctr"/>
            <a:r>
              <a:rPr lang="ar-EG" sz="3200" b="1" dirty="0">
                <a:solidFill>
                  <a:srgbClr val="192A72"/>
                </a:solidFill>
                <a:latin typeface="Arial" panose="020B0604020202020204" pitchFamily="34" charset="0"/>
              </a:rPr>
              <a:t>وائل </a:t>
            </a:r>
            <a:r>
              <a:rPr lang="ar-EG" sz="3200" b="1" dirty="0" err="1">
                <a:solidFill>
                  <a:srgbClr val="192A72"/>
                </a:solidFill>
                <a:latin typeface="Arial" panose="020B0604020202020204" pitchFamily="34" charset="0"/>
              </a:rPr>
              <a:t>طافش</a:t>
            </a:r>
            <a:endParaRPr lang="ar-SA" sz="3200" b="1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algn="ctr"/>
            <a:r>
              <a:rPr lang="ar-SA" sz="3200" b="1" dirty="0">
                <a:solidFill>
                  <a:srgbClr val="192A72"/>
                </a:solidFill>
                <a:latin typeface="Arial" panose="020B0604020202020204" pitchFamily="34" charset="0"/>
              </a:rPr>
              <a:t>معلّم </a:t>
            </a:r>
            <a:r>
              <a:rPr lang="ar-EG" sz="3200" b="1" dirty="0">
                <a:solidFill>
                  <a:srgbClr val="192A72"/>
                </a:solidFill>
                <a:latin typeface="Arial" panose="020B0604020202020204" pitchFamily="34" charset="0"/>
              </a:rPr>
              <a:t>موضوع التاريخ في المدرسة الثانوية الشاملة بيت جن</a:t>
            </a:r>
            <a:endParaRPr lang="ar-SA" sz="3200" b="1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endParaRPr lang="ar-SA" sz="32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r"/>
            <a:endParaRPr lang="he-IL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תיבת טקסט 5">
            <a:extLst>
              <a:ext uri="{FF2B5EF4-FFF2-40B4-BE49-F238E27FC236}">
                <a16:creationId xmlns:a16="http://schemas.microsoft.com/office/drawing/2014/main" id="{8CFF419C-F9BD-40D3-907E-7C254AECCDCB}"/>
              </a:ext>
            </a:extLst>
          </p:cNvPr>
          <p:cNvSpPr txBox="1"/>
          <p:nvPr/>
        </p:nvSpPr>
        <p:spPr>
          <a:xfrm>
            <a:off x="1926424" y="474342"/>
            <a:ext cx="909099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b="1" dirty="0">
                <a:solidFill>
                  <a:srgbClr val="192A72"/>
                </a:solidFill>
                <a:ea typeface="+mj-ea"/>
              </a:rPr>
              <a:t>لقاء تزامنيّ في موضوع </a:t>
            </a:r>
            <a:r>
              <a:rPr lang="ar-EG" sz="4800" b="1" dirty="0">
                <a:solidFill>
                  <a:srgbClr val="192A72"/>
                </a:solidFill>
                <a:ea typeface="+mj-ea"/>
              </a:rPr>
              <a:t>التاريخ</a:t>
            </a:r>
            <a:endParaRPr lang="ar-SA" sz="4800" b="1" dirty="0">
              <a:solidFill>
                <a:srgbClr val="192A72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88979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سنتعلّم اليوم</a:t>
            </a:r>
          </a:p>
        </p:txBody>
      </p:sp>
      <p:sp>
        <p:nvSpPr>
          <p:cNvPr id="12" name="מציין מיקום תוכן 11"/>
          <p:cNvSpPr>
            <a:spLocks noGrp="1"/>
          </p:cNvSpPr>
          <p:nvPr>
            <p:ph sz="quarter" idx="4"/>
          </p:nvPr>
        </p:nvSpPr>
        <p:spPr>
          <a:xfrm>
            <a:off x="515273" y="1251141"/>
            <a:ext cx="11161453" cy="415251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ar-AE" sz="3200" dirty="0"/>
              <a:t>افتتاحيّة</a:t>
            </a:r>
            <a:r>
              <a:rPr lang="he-IL" sz="32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فيلم قصير عملية "</a:t>
            </a:r>
            <a:r>
              <a:rPr lang="ar-EG" sz="3200" dirty="0" err="1"/>
              <a:t>برباروسا</a:t>
            </a:r>
            <a:r>
              <a:rPr lang="ar-EG" sz="3200" dirty="0"/>
              <a:t>"</a:t>
            </a:r>
            <a:endParaRPr lang="he-IL" sz="3200" dirty="0"/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بداية عمليات القتل قبل قرار المشروع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فيلم قصير "الحل النهائي لسؤال اليهود"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مشروع الحل النهائي</a:t>
            </a:r>
          </a:p>
          <a:p>
            <a:pPr marL="457200" indent="-457200">
              <a:buFont typeface="+mj-lt"/>
              <a:buAutoNum type="arabicPeriod"/>
            </a:pPr>
            <a:r>
              <a:rPr lang="ar-AE" sz="3200" dirty="0"/>
              <a:t>تنفيذ مشروع الحل النهائي</a:t>
            </a:r>
            <a:endParaRPr lang="ar-EG" sz="3200" dirty="0"/>
          </a:p>
          <a:p>
            <a:pPr marL="457200" indent="-457200">
              <a:buFont typeface="+mj-lt"/>
              <a:buAutoNum type="arabicPeriod"/>
            </a:pPr>
            <a:r>
              <a:rPr lang="ar-EG" sz="3200" dirty="0"/>
              <a:t>اجمال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162791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سنتعلّم اليوم</a:t>
            </a:r>
          </a:p>
        </p:txBody>
      </p:sp>
      <p:sp>
        <p:nvSpPr>
          <p:cNvPr id="12" name="מציין מיקום תוכן 11"/>
          <p:cNvSpPr>
            <a:spLocks noGrp="1"/>
          </p:cNvSpPr>
          <p:nvPr>
            <p:ph sz="quarter" idx="4"/>
          </p:nvPr>
        </p:nvSpPr>
        <p:spPr>
          <a:xfrm>
            <a:off x="515273" y="1352741"/>
            <a:ext cx="11161453" cy="415251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ar-AE" sz="2800" b="1" dirty="0"/>
              <a:t>افتتاحيّة</a:t>
            </a:r>
            <a:r>
              <a:rPr lang="he-IL" sz="2800" b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ar-EG" sz="2800" b="1" dirty="0"/>
              <a:t>فلم قصير يتحدث عن الموضوع</a:t>
            </a:r>
            <a:endParaRPr lang="he-IL" sz="2800" b="1" dirty="0"/>
          </a:p>
          <a:p>
            <a:pPr marL="457200" indent="-457200">
              <a:buFont typeface="+mj-lt"/>
              <a:buAutoNum type="arabicPeriod"/>
            </a:pPr>
            <a:r>
              <a:rPr lang="ar-EG" sz="2800" b="1" dirty="0"/>
              <a:t>بداية عمليات القتل قبل قرار المشروع</a:t>
            </a:r>
            <a:endParaRPr lang="ar-AE" sz="2800" b="1" dirty="0"/>
          </a:p>
          <a:p>
            <a:pPr marL="457200" indent="-457200">
              <a:buFont typeface="+mj-lt"/>
              <a:buAutoNum type="arabicPeriod"/>
            </a:pPr>
            <a:r>
              <a:rPr lang="ar-EG" sz="2800" b="1" dirty="0"/>
              <a:t>مؤتمر </a:t>
            </a:r>
            <a:r>
              <a:rPr lang="ar-EG" sz="2800" b="1" dirty="0" err="1"/>
              <a:t>فانزا</a:t>
            </a:r>
            <a:endParaRPr lang="ar-EG" sz="2800" b="1" dirty="0"/>
          </a:p>
          <a:p>
            <a:pPr marL="457200" indent="-457200">
              <a:buFont typeface="+mj-lt"/>
              <a:buAutoNum type="arabicPeriod"/>
            </a:pPr>
            <a:r>
              <a:rPr lang="ar-EG" sz="2800" b="1" dirty="0"/>
              <a:t>مشروع الحل النهائي</a:t>
            </a:r>
          </a:p>
          <a:p>
            <a:pPr marL="457200" indent="-457200">
              <a:buFont typeface="+mj-lt"/>
              <a:buAutoNum type="arabicPeriod"/>
            </a:pPr>
            <a:r>
              <a:rPr lang="ar-AE" sz="2800" b="1" dirty="0"/>
              <a:t>إجمال ومردود. </a:t>
            </a:r>
            <a:endParaRPr lang="he-IL" sz="2800" b="1" dirty="0"/>
          </a:p>
        </p:txBody>
      </p:sp>
      <p:pic>
        <p:nvPicPr>
          <p:cNvPr id="2" name="الفصل الخامس- 'عملية بارباروسا' - الشروع بالقتل المنهجي (1941)">
            <a:hlinkClick r:id="" action="ppaction://media"/>
            <a:extLst>
              <a:ext uri="{FF2B5EF4-FFF2-40B4-BE49-F238E27FC236}">
                <a16:creationId xmlns:a16="http://schemas.microsoft.com/office/drawing/2014/main" id="{635D701D-09A7-4CD4-AE3C-F98BD6201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80" y="2828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9C97099-8C2D-47CC-A1DF-F7A8DB1B5479}"/>
              </a:ext>
            </a:extLst>
          </p:cNvPr>
          <p:cNvSpPr txBox="1"/>
          <p:nvPr/>
        </p:nvSpPr>
        <p:spPr>
          <a:xfrm>
            <a:off x="10485690" y="136733"/>
            <a:ext cx="1486968" cy="427289"/>
          </a:xfrm>
          <a:prstGeom prst="rect">
            <a:avLst/>
          </a:prstGeom>
        </p:spPr>
        <p:txBody>
          <a:bodyPr vert="horz" wrap="square" lIns="91440" tIns="45720" rIns="91440" bIns="45720" rtlCol="1" anchor="b">
            <a:noAutofit/>
          </a:bodyPr>
          <a:lstStyle/>
          <a:p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6" name="כותרת 6">
            <a:extLst>
              <a:ext uri="{FF2B5EF4-FFF2-40B4-BE49-F238E27FC236}">
                <a16:creationId xmlns:a16="http://schemas.microsoft.com/office/drawing/2014/main" id="{17EFD4FC-A1D6-4279-90FE-323851E7A8D5}"/>
              </a:ext>
            </a:extLst>
          </p:cNvPr>
          <p:cNvSpPr txBox="1">
            <a:spLocks/>
          </p:cNvSpPr>
          <p:nvPr/>
        </p:nvSpPr>
        <p:spPr>
          <a:xfrm>
            <a:off x="219342" y="136733"/>
            <a:ext cx="11161453" cy="72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r>
              <a:rPr lang="ar-EG" sz="4400" b="1" dirty="0">
                <a:solidFill>
                  <a:srgbClr val="192A72"/>
                </a:solidFill>
                <a:cs typeface="+mn-cs"/>
              </a:rPr>
              <a:t>بداية عمليات القتل قبل قرار المشروع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3925F6AF-1879-478C-9537-5E945EA46C77}"/>
              </a:ext>
            </a:extLst>
          </p:cNvPr>
          <p:cNvSpPr/>
          <p:nvPr/>
        </p:nvSpPr>
        <p:spPr>
          <a:xfrm>
            <a:off x="3297525" y="1049414"/>
            <a:ext cx="86751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• من احد اهداف غزو المانيا لروسا (عملية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برباروسا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)في صيف 1941 هو التخلص وقتل اليهود 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• حتى نهاية العام تم قتل اكثر من 80 الف يهودي 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b="1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• في نفس التزامن وفي </a:t>
            </a:r>
            <a:r>
              <a:rPr lang="ar-EG" sz="2400" b="1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عملية "</a:t>
            </a:r>
            <a:r>
              <a:rPr lang="ar-EG" sz="2400" b="1" u="sng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رايخهات</a:t>
            </a:r>
            <a:r>
              <a:rPr lang="ar-EG" sz="2400" b="1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" 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تم قتل اكثر من 2 مليون يهودي رومانيا, أوكرانيا, بولندا.</a:t>
            </a: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endParaRPr lang="ar-EG" sz="2400" b="1" kern="0" dirty="0">
              <a:solidFill>
                <a:srgbClr val="192A72"/>
              </a:solidFill>
              <a:latin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ar-EG" sz="2400" b="1" u="sng" kern="0" dirty="0">
                <a:solidFill>
                  <a:srgbClr val="192A72"/>
                </a:solidFill>
                <a:latin typeface="arial" panose="020B0604020202020204" pitchFamily="34" charset="0"/>
              </a:rPr>
              <a:t>الطرق الاولية للقتل كانت : 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ابار القتل بالرصاص (نقص بالذخيرة)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سيارات الغاز</a:t>
            </a:r>
          </a:p>
          <a:p>
            <a:pPr marL="742950" lvl="1" indent="-285750">
              <a:buFont typeface="Wingdings" panose="05000000000000000000" pitchFamily="2" charset="2"/>
              <a:buChar char="§"/>
              <a:defRPr/>
            </a:pP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غرق الغاز – </a:t>
            </a:r>
            <a:r>
              <a:rPr lang="ar-EG" sz="2400" kern="0" dirty="0" err="1">
                <a:solidFill>
                  <a:srgbClr val="192A72"/>
                </a:solidFill>
                <a:latin typeface="arial" panose="020B0604020202020204" pitchFamily="34" charset="0"/>
              </a:rPr>
              <a:t>تسيكلون</a:t>
            </a:r>
            <a:r>
              <a:rPr lang="ar-EG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 </a:t>
            </a:r>
            <a:r>
              <a:rPr lang="en-US" sz="2400" kern="0" dirty="0">
                <a:solidFill>
                  <a:srgbClr val="192A72"/>
                </a:solidFill>
                <a:latin typeface="arial" panose="020B0604020202020204" pitchFamily="34" charset="0"/>
              </a:rPr>
              <a:t>B</a:t>
            </a:r>
            <a:endParaRPr lang="ar-EG" sz="2400" kern="0" dirty="0">
              <a:solidFill>
                <a:srgbClr val="192A72"/>
              </a:solidFill>
              <a:latin typeface="arial" panose="020B0604020202020204" pitchFamily="34" charset="0"/>
            </a:endParaRPr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B2607761-94CA-4580-B234-315A8C399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" y="955012"/>
            <a:ext cx="3233355" cy="227951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EB7376D-F201-4856-8AA3-A674360D1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96" y="3681745"/>
            <a:ext cx="3197529" cy="243651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1A4EEA7-0B04-436C-897C-606B552EE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7475" y="4363212"/>
            <a:ext cx="3261324" cy="2494788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3E29C1DC-AE71-4398-AB33-72FA9135D193}"/>
              </a:ext>
            </a:extLst>
          </p:cNvPr>
          <p:cNvSpPr/>
          <p:nvPr/>
        </p:nvSpPr>
        <p:spPr>
          <a:xfrm>
            <a:off x="844115" y="594950"/>
            <a:ext cx="1149617" cy="485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ابار القل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30C9261A-05E6-479D-8F30-17B7E0E93B4A}"/>
              </a:ext>
            </a:extLst>
          </p:cNvPr>
          <p:cNvSpPr/>
          <p:nvPr/>
        </p:nvSpPr>
        <p:spPr>
          <a:xfrm>
            <a:off x="844115" y="3234527"/>
            <a:ext cx="161752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سيارات الغاز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C6B5E498-6D1C-47C1-ADA7-A1B4E66B7565}"/>
              </a:ext>
            </a:extLst>
          </p:cNvPr>
          <p:cNvSpPr/>
          <p:nvPr/>
        </p:nvSpPr>
        <p:spPr>
          <a:xfrm>
            <a:off x="4387737" y="3886158"/>
            <a:ext cx="141233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 err="1">
                <a:solidFill>
                  <a:srgbClr val="C00000"/>
                </a:solidFill>
                <a:latin typeface="arial" panose="020B0604020202020204" pitchFamily="34" charset="0"/>
              </a:rPr>
              <a:t>تسيكلون</a:t>
            </a: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B</a:t>
            </a:r>
            <a:endParaRPr lang="ar-EG" sz="2500" b="1" kern="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9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مظاهر ومراحل الاضطهاد النازي لليهود في اوروبا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AE4591C-511B-4797-A25A-33177E7A3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0455" y="1140090"/>
            <a:ext cx="11161453" cy="5175650"/>
          </a:xfrm>
        </p:spPr>
        <p:txBody>
          <a:bodyPr>
            <a:norm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المرحلة الأولى - المقاطعة الاقتصادية (1933):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عدم الشراء في المنازل والشركات اليهودية.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وضع عناصر من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+mn-cs"/>
              </a:rPr>
              <a:t>ss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بالقرب من المتاجر والشركات اليهودية 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تطرد القوانين واللوائح اليهود من الخدمة العامة</a:t>
            </a:r>
          </a:p>
          <a:p>
            <a:pPr>
              <a:buFont typeface="Wingdings" panose="05000000000000000000" pitchFamily="2" charset="2"/>
              <a:buChar char="ü"/>
            </a:pPr>
            <a:endParaRPr lang="ar-EG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ar-EG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حرق الكتب </a:t>
            </a:r>
            <a:r>
              <a:rPr lang="ar-EG" b="1" dirty="0" err="1">
                <a:solidFill>
                  <a:srgbClr val="222222"/>
                </a:solidFill>
                <a:latin typeface="arial" panose="020B0604020202020204" pitchFamily="34" charset="0"/>
              </a:rPr>
              <a:t>الكتب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</a:rPr>
              <a:t> المقدسة اليهودية </a:t>
            </a:r>
            <a:endParaRPr lang="he-IL" sz="6600" b="1" dirty="0">
              <a:solidFill>
                <a:srgbClr val="C00000"/>
              </a:solidFill>
            </a:endParaRPr>
          </a:p>
        </p:txBody>
      </p:sp>
      <p:pic>
        <p:nvPicPr>
          <p:cNvPr id="7" name="Picture 4" descr="https://upload.wikimedia.org/wikipedia/commons/thumb/9/92/Bundesarchiv_Bild_102-14469%2C_Berlin%2C_Boykott-Posten_vor_j%C3%BCdischem_Warenhaus.jpg/200px-Bundesarchiv_Bild_102-14469%2C_Berlin%2C_Boykott-Posten_vor_j%C3%BCdischem_Warenhaus.jpg">
            <a:extLst>
              <a:ext uri="{FF2B5EF4-FFF2-40B4-BE49-F238E27FC236}">
                <a16:creationId xmlns:a16="http://schemas.microsoft.com/office/drawing/2014/main" id="{3FC2D88A-7008-499C-AC70-676C8C58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92" y="2084267"/>
            <a:ext cx="4333173" cy="281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لفصل الرابع- الحل النهائي للمسألة اليهودية">
            <a:hlinkClick r:id="" action="ppaction://media"/>
            <a:extLst>
              <a:ext uri="{FF2B5EF4-FFF2-40B4-BE49-F238E27FC236}">
                <a16:creationId xmlns:a16="http://schemas.microsoft.com/office/drawing/2014/main" id="{ABF4E67C-9DDE-4597-991D-15D4F9BEA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45" y="4954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0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934047" y="149299"/>
            <a:ext cx="6096000" cy="720000"/>
          </a:xfrm>
        </p:spPr>
        <p:txBody>
          <a:bodyPr/>
          <a:lstStyle/>
          <a:p>
            <a:r>
              <a:rPr lang="ar-AE" sz="4500" dirty="0"/>
              <a:t>مشروع الحل النهائي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593DCEB-CADE-4E8A-8120-8B49DE556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" y="509299"/>
            <a:ext cx="2982048" cy="159688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9310E8F-F715-4E52-89B9-6673FBCA3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" y="2460828"/>
            <a:ext cx="2951529" cy="1596886"/>
          </a:xfrm>
          <a:prstGeom prst="rect">
            <a:avLst/>
          </a:prstGeom>
        </p:spPr>
      </p:pic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BB31E2C3-339C-41C9-A2D6-AF728ACD6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03390" y="679730"/>
            <a:ext cx="8290942" cy="3110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SA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وف</a:t>
            </a:r>
            <a:r>
              <a:rPr lang="ar-EG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ي عام</a:t>
            </a:r>
            <a:r>
              <a:rPr lang="ar-SA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١٩٤٢, </a:t>
            </a:r>
            <a:endParaRPr lang="ar-EG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SA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لتنسيق لغرض تنظيم عملية القتل الجماعي لليهود. </a:t>
            </a:r>
            <a:endParaRPr lang="ar-EG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SA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وكُرِّس هذا الاجتماع</a:t>
            </a:r>
            <a:r>
              <a:rPr lang="ar-SA" b="1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، </a:t>
            </a:r>
            <a:r>
              <a:rPr lang="ar-SA" b="1" u="sng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" مشروع الحل النهائي"</a:t>
            </a:r>
            <a:r>
              <a:rPr lang="ar-SA" b="1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لاتخاذ الإجراءات والتنسيق اللازم بين مختلف دوائر النظام النازي </a:t>
            </a:r>
            <a:endParaRPr lang="ar-EG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SA" b="1" u="sng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وتولى عملية الإبادة ادولف ايخمان.</a:t>
            </a:r>
            <a:endParaRPr lang="en-US" b="1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B7A8CFB3-1B81-4745-9071-52B098C25C9C}"/>
              </a:ext>
            </a:extLst>
          </p:cNvPr>
          <p:cNvSpPr/>
          <p:nvPr/>
        </p:nvSpPr>
        <p:spPr>
          <a:xfrm>
            <a:off x="4496253" y="3790197"/>
            <a:ext cx="7498079" cy="114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SA" sz="2400" dirty="0">
                <a:solidFill>
                  <a:srgbClr val="192A72"/>
                </a:solidFill>
                <a:ea typeface="Calibri" panose="020F0502020204030204" pitchFamily="34" charset="0"/>
              </a:rPr>
              <a:t>وحسب التعبير المنمّق الذي استعمله النازيون</a:t>
            </a:r>
            <a:r>
              <a:rPr lang="ar-SA" sz="2400" b="1" dirty="0">
                <a:solidFill>
                  <a:srgbClr val="192A72"/>
                </a:solidFill>
                <a:ea typeface="Calibri" panose="020F0502020204030204" pitchFamily="34" charset="0"/>
              </a:rPr>
              <a:t>، </a:t>
            </a:r>
            <a:r>
              <a:rPr lang="ar-SA" sz="2400" b="1" u="sng" dirty="0">
                <a:solidFill>
                  <a:srgbClr val="192A72"/>
                </a:solidFill>
                <a:ea typeface="Calibri" panose="020F0502020204030204" pitchFamily="34" charset="0"/>
              </a:rPr>
              <a:t>أن اليهود – رجالاً ونساءً وأطفالاً – ستجري تصفيتهم </a:t>
            </a:r>
            <a:r>
              <a:rPr lang="ar-SA" sz="2400" dirty="0">
                <a:solidFill>
                  <a:srgbClr val="192A72"/>
                </a:solidFill>
                <a:ea typeface="Calibri" panose="020F0502020204030204" pitchFamily="34" charset="0"/>
              </a:rPr>
              <a:t>وإبادتهم بانتظام، بالغاز السام, </a:t>
            </a:r>
            <a:endParaRPr lang="en-US" sz="2400" dirty="0">
              <a:solidFill>
                <a:srgbClr val="192A72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1030F471-9B6A-4001-99E1-8DADDF1B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165" y="4486693"/>
            <a:ext cx="2981371" cy="1730360"/>
          </a:xfrm>
          <a:prstGeom prst="rect">
            <a:avLst/>
          </a:prstGeom>
        </p:spPr>
      </p:pic>
      <p:sp>
        <p:nvSpPr>
          <p:cNvPr id="15" name="מלבן 14">
            <a:extLst>
              <a:ext uri="{FF2B5EF4-FFF2-40B4-BE49-F238E27FC236}">
                <a16:creationId xmlns:a16="http://schemas.microsoft.com/office/drawing/2014/main" id="{3181013C-9651-4317-B8F5-CAD3CE813F97}"/>
              </a:ext>
            </a:extLst>
          </p:cNvPr>
          <p:cNvSpPr/>
          <p:nvPr/>
        </p:nvSpPr>
        <p:spPr>
          <a:xfrm>
            <a:off x="934064" y="37308"/>
            <a:ext cx="13846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مؤتمر </a:t>
            </a:r>
            <a:r>
              <a:rPr lang="ar-EG" sz="2500" b="1" kern="0" dirty="0" err="1">
                <a:solidFill>
                  <a:srgbClr val="C00000"/>
                </a:solidFill>
                <a:latin typeface="arial" panose="020B0604020202020204" pitchFamily="34" charset="0"/>
              </a:rPr>
              <a:t>فانرا</a:t>
            </a:r>
            <a:endParaRPr lang="ar-EG" sz="2500" b="1" kern="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924A9E4B-35F9-4F62-A1CC-7BF14B347D9E}"/>
              </a:ext>
            </a:extLst>
          </p:cNvPr>
          <p:cNvSpPr/>
          <p:nvPr/>
        </p:nvSpPr>
        <p:spPr>
          <a:xfrm>
            <a:off x="738123" y="2106184"/>
            <a:ext cx="158060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قرار المؤتمر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E79ECE48-1124-4FA0-A0BB-664F4C76522E}"/>
              </a:ext>
            </a:extLst>
          </p:cNvPr>
          <p:cNvSpPr/>
          <p:nvPr/>
        </p:nvSpPr>
        <p:spPr>
          <a:xfrm>
            <a:off x="0" y="4083182"/>
            <a:ext cx="231872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عملية الترحيل</a:t>
            </a:r>
          </a:p>
        </p:txBody>
      </p:sp>
    </p:spTree>
    <p:extLst>
      <p:ext uri="{BB962C8B-B14F-4D97-AF65-F5344CB8AC3E}">
        <p14:creationId xmlns:p14="http://schemas.microsoft.com/office/powerpoint/2010/main" val="121759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3239589" y="149299"/>
            <a:ext cx="6790458" cy="720000"/>
          </a:xfrm>
        </p:spPr>
        <p:txBody>
          <a:bodyPr/>
          <a:lstStyle/>
          <a:p>
            <a:r>
              <a:rPr lang="ar-EG" sz="4500" dirty="0"/>
              <a:t>تنفيذ </a:t>
            </a:r>
            <a:r>
              <a:rPr lang="ar-AE" sz="4500" dirty="0"/>
              <a:t>مشروع الحل النهائي</a:t>
            </a:r>
          </a:p>
        </p:txBody>
      </p:sp>
      <p:sp>
        <p:nvSpPr>
          <p:cNvPr id="9" name="מציין מיקום תוכן 8">
            <a:extLst>
              <a:ext uri="{FF2B5EF4-FFF2-40B4-BE49-F238E27FC236}">
                <a16:creationId xmlns:a16="http://schemas.microsoft.com/office/drawing/2014/main" id="{BB31E2C3-339C-41C9-A2D6-AF728ACD6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703390" y="901801"/>
            <a:ext cx="8290942" cy="35748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EG" sz="2800" b="1" u="sng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بعد إقرار المشروع بدأت التحضيرات:</a:t>
            </a:r>
          </a:p>
          <a:p>
            <a:pPr lv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حتى نهاية عام 1941 بناء معسكرين للإبادة – </a:t>
            </a:r>
            <a:r>
              <a:rPr lang="ar-EG" sz="2700" dirty="0" err="1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بلزن</a:t>
            </a: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, </a:t>
            </a:r>
            <a:r>
              <a:rPr lang="ar-EG" sz="2700" dirty="0" err="1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خلمنو</a:t>
            </a:r>
            <a:endParaRPr lang="ar-EG" sz="2700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حتى نهاية 1942 بناء معسكرات جديدة – </a:t>
            </a:r>
            <a:r>
              <a:rPr lang="ar-EG" sz="2700" dirty="0" err="1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طريب</a:t>
            </a: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لينكا , </a:t>
            </a:r>
            <a:r>
              <a:rPr lang="ar-EG" sz="2700" dirty="0" err="1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سوفيفور</a:t>
            </a: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lv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تم تجميع واقتياد اليهود من </a:t>
            </a:r>
            <a:r>
              <a:rPr lang="ar-EG" sz="2700" dirty="0" err="1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كا</a:t>
            </a: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انحاء أوروبا الى معسكرات الابادة</a:t>
            </a:r>
          </a:p>
          <a:p>
            <a:pPr lvl="1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ar-EG" sz="2700" dirty="0">
                <a:solidFill>
                  <a:srgbClr val="192A7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حتى نهاية 1942 تم قتل 4 مليون يهودي .</a:t>
            </a:r>
            <a:endParaRPr lang="en-US" sz="2700" dirty="0">
              <a:solidFill>
                <a:srgbClr val="192A7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BCCFE43-CC16-407D-B143-721734AF0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19" y="1214882"/>
            <a:ext cx="2907441" cy="2127688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84E81B9B-B44B-4B62-8FE4-016D0F6B3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19" y="3734945"/>
            <a:ext cx="2907441" cy="2180581"/>
          </a:xfrm>
          <a:prstGeom prst="rect">
            <a:avLst/>
          </a:prstGeom>
        </p:spPr>
      </p:pic>
      <p:sp>
        <p:nvSpPr>
          <p:cNvPr id="12" name="מלבן 11">
            <a:extLst>
              <a:ext uri="{FF2B5EF4-FFF2-40B4-BE49-F238E27FC236}">
                <a16:creationId xmlns:a16="http://schemas.microsoft.com/office/drawing/2014/main" id="{944EAB32-91A3-49A9-A9D9-D2B083C041B5}"/>
              </a:ext>
            </a:extLst>
          </p:cNvPr>
          <p:cNvSpPr/>
          <p:nvPr/>
        </p:nvSpPr>
        <p:spPr>
          <a:xfrm>
            <a:off x="760022" y="737828"/>
            <a:ext cx="165089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معسكر </a:t>
            </a:r>
            <a:r>
              <a:rPr lang="ar-EG" sz="2500" b="1" kern="0" dirty="0" err="1">
                <a:solidFill>
                  <a:srgbClr val="C00000"/>
                </a:solidFill>
                <a:latin typeface="arial" panose="020B0604020202020204" pitchFamily="34" charset="0"/>
              </a:rPr>
              <a:t>بلزن</a:t>
            </a:r>
            <a:endParaRPr lang="ar-EG" sz="2500" b="1" kern="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DF0EAA38-27FF-4B5D-B2B4-AFB18FFC0C78}"/>
              </a:ext>
            </a:extLst>
          </p:cNvPr>
          <p:cNvSpPr/>
          <p:nvPr/>
        </p:nvSpPr>
        <p:spPr>
          <a:xfrm>
            <a:off x="611819" y="3688153"/>
            <a:ext cx="21575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معسكر </a:t>
            </a:r>
            <a:r>
              <a:rPr lang="ar-EG" sz="2500" b="1" kern="0" dirty="0" err="1">
                <a:solidFill>
                  <a:srgbClr val="C00000"/>
                </a:solidFill>
                <a:latin typeface="arial" panose="020B0604020202020204" pitchFamily="34" charset="0"/>
              </a:rPr>
              <a:t>طريب</a:t>
            </a:r>
            <a:r>
              <a:rPr lang="ar-EG" sz="2500" b="1" kern="0" dirty="0">
                <a:solidFill>
                  <a:srgbClr val="C00000"/>
                </a:solidFill>
                <a:latin typeface="arial" panose="020B0604020202020204" pitchFamily="34" charset="0"/>
              </a:rPr>
              <a:t> لينكا</a:t>
            </a:r>
          </a:p>
        </p:txBody>
      </p:sp>
    </p:spTree>
    <p:extLst>
      <p:ext uri="{BB962C8B-B14F-4D97-AF65-F5344CB8AC3E}">
        <p14:creationId xmlns:p14="http://schemas.microsoft.com/office/powerpoint/2010/main" val="3388265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dirty="0"/>
              <a:t>مردود</a:t>
            </a:r>
          </a:p>
        </p:txBody>
      </p:sp>
      <p:sp>
        <p:nvSpPr>
          <p:cNvPr id="12" name="מציין מיקום תוכן 11"/>
          <p:cNvSpPr>
            <a:spLocks noGrp="1"/>
          </p:cNvSpPr>
          <p:nvPr>
            <p:ph sz="quarter" idx="4"/>
          </p:nvPr>
        </p:nvSpPr>
        <p:spPr>
          <a:xfrm>
            <a:off x="515273" y="933094"/>
            <a:ext cx="11161453" cy="415251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ماذا اكتسبنا من هذا الدّرس؟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buFont typeface="Wingdings" panose="05000000000000000000" pitchFamily="2" charset="2"/>
              <a:buChar char="q"/>
            </a:pPr>
            <a:r>
              <a:rPr lang="ar-EG" sz="2800" b="1" dirty="0"/>
              <a:t> مشروع قتل اليهود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ar-EG" sz="2800" b="1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ar-EG" sz="2800" b="1" dirty="0"/>
              <a:t>الحل النهائي لقضية اليهود</a:t>
            </a:r>
          </a:p>
          <a:p>
            <a:pPr lvl="0">
              <a:buFont typeface="Wingdings" panose="05000000000000000000" pitchFamily="2" charset="2"/>
              <a:buChar char="q"/>
            </a:pPr>
            <a:endParaRPr lang="ar-AE" sz="2800" b="1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ar-EG" sz="2800" b="1" dirty="0"/>
              <a:t>ومراحل الشروع بالحل النهائي</a:t>
            </a:r>
            <a:endParaRPr lang="ar-AE" sz="2800" b="1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ar-S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8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1" anchor="b">
        <a:noAutofit/>
      </a:bodyPr>
      <a:lstStyle>
        <a:defPPr>
          <a:defRPr sz="4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mplate_Academy_Online_01.pptx" id="{C87FC7CB-BC54-4968-BC43-6F6F52A732C6}" vid="{25FF0C9D-8A06-4DCC-BAB4-CF06509D4AAC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Template_Academy_Online_02</Template>
  <TotalTime>3149</TotalTime>
  <Words>404</Words>
  <Application>Microsoft Office PowerPoint</Application>
  <PresentationFormat>מסך רחב</PresentationFormat>
  <Paragraphs>76</Paragraphs>
  <Slides>10</Slides>
  <Notes>7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10</vt:i4>
      </vt:variant>
    </vt:vector>
  </HeadingPairs>
  <TitlesOfParts>
    <vt:vector size="16" baseType="lpstr">
      <vt:lpstr>arial</vt:lpstr>
      <vt:lpstr>arial</vt:lpstr>
      <vt:lpstr>Calibri</vt:lpstr>
      <vt:lpstr>Varela Round</vt:lpstr>
      <vt:lpstr>Wingdings</vt:lpstr>
      <vt:lpstr>ערכת נושא Office</vt:lpstr>
      <vt:lpstr>מערכת שידורים לאומית</vt:lpstr>
      <vt:lpstr>מצגת של PowerPoint‏</vt:lpstr>
      <vt:lpstr>سنتعلّم اليوم</vt:lpstr>
      <vt:lpstr>سنتعلّم اليوم</vt:lpstr>
      <vt:lpstr>מצגת של PowerPoint‏</vt:lpstr>
      <vt:lpstr>مظاهر ومراحل الاضطهاد النازي لليهود في اوروبا</vt:lpstr>
      <vt:lpstr>مشروع الحل النهائي</vt:lpstr>
      <vt:lpstr>تنفيذ مشروع الحل النهائي</vt:lpstr>
      <vt:lpstr>مردود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Yaniv Bendor</dc:creator>
  <cp:lastModifiedBy>bahaa.misrad@gmail.com</cp:lastModifiedBy>
  <cp:revision>142</cp:revision>
  <dcterms:created xsi:type="dcterms:W3CDTF">2019-03-05T11:36:01Z</dcterms:created>
  <dcterms:modified xsi:type="dcterms:W3CDTF">2021-11-15T11:02:51Z</dcterms:modified>
</cp:coreProperties>
</file>