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7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5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6" r:id="rId21"/>
    <p:sldId id="287" r:id="rId22"/>
    <p:sldId id="288" r:id="rId23"/>
    <p:sldId id="289" r:id="rId24"/>
    <p:sldId id="282" r:id="rId25"/>
    <p:sldId id="283" r:id="rId26"/>
    <p:sldId id="284" r:id="rId27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573" autoAdjust="0"/>
  </p:normalViewPr>
  <p:slideViewPr>
    <p:cSldViewPr snapToGrid="0" snapToObjects="1">
      <p:cViewPr varScale="1">
        <p:scale>
          <a:sx n="62" d="100"/>
          <a:sy n="62" d="100"/>
        </p:scale>
        <p:origin x="804" y="52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י"א/כסלו/תשפ"ב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200" dirty="0">
                <a:solidFill>
                  <a:srgbClr val="FF0000"/>
                </a:solidFill>
              </a:rPr>
              <a:t>כל התמונות כאן מ- </a:t>
            </a:r>
            <a:r>
              <a:rPr lang="fr-CA" sz="1200" dirty="0" err="1">
                <a:solidFill>
                  <a:srgbClr val="FF0000"/>
                </a:solidFill>
              </a:rPr>
              <a:t>freepic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he-IL" sz="1200" dirty="0">
                <a:solidFill>
                  <a:srgbClr val="FF0000"/>
                </a:solidFill>
              </a:rPr>
              <a:t> ומהספר </a:t>
            </a:r>
            <a:r>
              <a:rPr lang="en-US" sz="1200" dirty="0">
                <a:solidFill>
                  <a:srgbClr val="FF0000"/>
                </a:solidFill>
              </a:rPr>
              <a:t>HIGH</a:t>
            </a:r>
            <a:r>
              <a:rPr lang="he-IL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SKY</a:t>
            </a:r>
            <a:r>
              <a:rPr lang="he-IL" sz="1200" dirty="0">
                <a:solidFill>
                  <a:srgbClr val="FF0000"/>
                </a:solidFill>
              </a:rPr>
              <a:t> שאושר לנו</a:t>
            </a:r>
            <a:endParaRPr lang="en-US" sz="1200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54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073" y="334188"/>
            <a:ext cx="10871177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9662287" y="5699022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494" y="181684"/>
            <a:ext cx="2598146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-488698" y="468418"/>
            <a:ext cx="2968529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007745" y="6104087"/>
            <a:ext cx="3754615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792" y="3498851"/>
            <a:ext cx="10871372" cy="285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6000" dirty="0"/>
              <a:t>לחץ כדי לערוך סגנון טקסט</a:t>
            </a:r>
          </a:p>
        </p:txBody>
      </p:sp>
    </p:spTree>
    <p:extLst>
      <p:ext uri="{BB962C8B-B14F-4D97-AF65-F5344CB8AC3E}">
        <p14:creationId xmlns:p14="http://schemas.microsoft.com/office/powerpoint/2010/main" val="246424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645659"/>
            <a:ext cx="10871177" cy="40533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718159" y="5699022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495" y="181684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5038935" y="6104087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533400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2A0E754-38C7-43A0-A655-37D8A5FD0B5B}"/>
              </a:ext>
            </a:extLst>
          </p:cNvPr>
          <p:cNvSpPr/>
          <p:nvPr userDrawn="1"/>
        </p:nvSpPr>
        <p:spPr>
          <a:xfrm>
            <a:off x="9643907" y="5424855"/>
            <a:ext cx="2429771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73946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58305" y="320178"/>
            <a:ext cx="6659754" cy="6090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7063296" y="320178"/>
            <a:ext cx="4916742" cy="32967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6793898" y="5980332"/>
            <a:ext cx="5772704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3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6194146" y="6268720"/>
            <a:ext cx="6596264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7063455" y="3856039"/>
            <a:ext cx="4915848" cy="2624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400" dirty="0"/>
              <a:t>לחץ כדי לערוך סגנון טקסט</a:t>
            </a:r>
          </a:p>
        </p:txBody>
      </p:sp>
    </p:spTree>
    <p:extLst>
      <p:ext uri="{BB962C8B-B14F-4D97-AF65-F5344CB8AC3E}">
        <p14:creationId xmlns:p14="http://schemas.microsoft.com/office/powerpoint/2010/main" val="199112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תמונה עם טקסט על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042668" y="1648412"/>
            <a:ext cx="8018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343126" y="346715"/>
            <a:ext cx="11417284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908504" y="5948086"/>
            <a:ext cx="1590845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300585" y="5079668"/>
            <a:ext cx="1158948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00586" y="561868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308750" y="6422305"/>
            <a:ext cx="2190598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80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rtl="0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 rtl="0"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 algn="l" rtl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rtl="0"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טקסט גדול\קט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073" y="334188"/>
            <a:ext cx="10871177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40256" y="6319520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654542" y="6109856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793832" y="59018"/>
            <a:ext cx="2968529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328724" y="5982096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5712" y="3554413"/>
            <a:ext cx="10779310" cy="107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</a:lstStyle>
          <a:p>
            <a:r>
              <a:rPr lang="he-IL" sz="4800" dirty="0"/>
              <a:t>לחץ כדי לערוך סגנון 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238127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614883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463747"/>
            <a:ext cx="10871177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168773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8199958" y="5883882"/>
            <a:ext cx="4243163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056846" y="87232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25971" y="230190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55CC00B-29DC-4203-8D21-8D2C20987B42}"/>
              </a:ext>
            </a:extLst>
          </p:cNvPr>
          <p:cNvSpPr/>
          <p:nvPr userDrawn="1"/>
        </p:nvSpPr>
        <p:spPr>
          <a:xfrm>
            <a:off x="9643907" y="5424855"/>
            <a:ext cx="2429771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5859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י"א/כסלו/תשפ"ב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75" r:id="rId6"/>
    <p:sldLayoutId id="2147483666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ym typeface="Arial"/>
              </a:rPr>
              <a:t> Answer the Following Questions</a:t>
            </a:r>
            <a:endParaRPr lang="he-IL" sz="4400" dirty="0"/>
          </a:p>
        </p:txBody>
      </p:sp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>
          <a:xfrm>
            <a:off x="155555" y="1531934"/>
            <a:ext cx="11160000" cy="4680000"/>
          </a:xfrm>
        </p:spPr>
        <p:txBody>
          <a:bodyPr>
            <a:normAutofit/>
          </a:bodyPr>
          <a:lstStyle/>
          <a:p>
            <a:r>
              <a:rPr lang="en-US" sz="2800" dirty="0"/>
              <a:t>Where is Mount Everest?</a:t>
            </a:r>
          </a:p>
          <a:p>
            <a:r>
              <a:rPr lang="en-US" sz="2800" dirty="0"/>
              <a:t>Why is it named Mount Everest?</a:t>
            </a:r>
          </a:p>
          <a:p>
            <a:r>
              <a:rPr lang="en-US" sz="2800" dirty="0"/>
              <a:t>The Himalayan mountains are a border between which countries?</a:t>
            </a:r>
          </a:p>
          <a:p>
            <a:r>
              <a:rPr lang="en-US" sz="2800" dirty="0"/>
              <a:t>Who were the first two men to climb Mount Everest?</a:t>
            </a:r>
            <a:endParaRPr lang="he-IL" sz="2800" dirty="0"/>
          </a:p>
        </p:txBody>
      </p:sp>
      <p:sp>
        <p:nvSpPr>
          <p:cNvPr id="6" name="AutoShape 4" descr="Image result for bibi"/>
          <p:cNvSpPr>
            <a:spLocks noChangeAspect="1" noChangeArrowheads="1"/>
          </p:cNvSpPr>
          <p:nvPr/>
        </p:nvSpPr>
        <p:spPr bwMode="auto">
          <a:xfrm>
            <a:off x="155555" y="-144463"/>
            <a:ext cx="304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ym typeface="Arial"/>
              </a:rPr>
              <a:t> Answers</a:t>
            </a:r>
            <a:endParaRPr lang="he-IL" sz="4400" dirty="0"/>
          </a:p>
        </p:txBody>
      </p:sp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>
          <a:xfrm>
            <a:off x="155554" y="989519"/>
            <a:ext cx="11519651" cy="4680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Where is Mount Everest? </a:t>
            </a:r>
            <a:r>
              <a:rPr lang="en-CA" sz="2800" dirty="0">
                <a:solidFill>
                  <a:srgbClr val="7030A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Mount Everest is located in the Himalayan Mountain range.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/>
              <a:t>Why is it named Mount Everest? </a:t>
            </a:r>
            <a:r>
              <a:rPr lang="en-US" sz="2800" dirty="0">
                <a:solidFill>
                  <a:srgbClr val="7030A0"/>
                </a:solidFill>
              </a:rPr>
              <a:t>Mount Everest is named after </a:t>
            </a:r>
            <a:r>
              <a:rPr lang="en-US" altLang="en-US" sz="2800" dirty="0">
                <a:solidFill>
                  <a:srgbClr val="7030A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Sir George Everest.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r>
              <a:rPr lang="en-US" sz="2800" dirty="0"/>
              <a:t>The Himalayan mountains are a border between which countries? </a:t>
            </a:r>
            <a:r>
              <a:rPr lang="en-US" sz="2800" dirty="0">
                <a:solidFill>
                  <a:srgbClr val="7030A0"/>
                </a:solidFill>
              </a:rPr>
              <a:t>China, Nepal and India.</a:t>
            </a:r>
            <a:endParaRPr lang="en-US" sz="2800" dirty="0"/>
          </a:p>
          <a:p>
            <a:r>
              <a:rPr lang="en-US" sz="2800" dirty="0"/>
              <a:t>Who were the first two men to climb Mount Everest?</a:t>
            </a:r>
            <a:r>
              <a:rPr lang="en-CA" alt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CA" altLang="en-US" sz="2800" dirty="0">
                <a:solidFill>
                  <a:srgbClr val="7030A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Sir Edmund Hillary from New Zealand and </a:t>
            </a:r>
            <a:r>
              <a:rPr lang="en-CA" altLang="en-US" sz="2800" dirty="0" err="1">
                <a:solidFill>
                  <a:srgbClr val="7030A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Tenzing</a:t>
            </a:r>
            <a:r>
              <a:rPr lang="en-CA" altLang="en-US" sz="2800" dirty="0">
                <a:solidFill>
                  <a:srgbClr val="7030A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Norgay from Nepal were the first to climb Mount Everest.</a:t>
            </a:r>
            <a:endParaRPr lang="he-IL" sz="2800" dirty="0">
              <a:solidFill>
                <a:srgbClr val="7030A0"/>
              </a:solidFill>
            </a:endParaRPr>
          </a:p>
        </p:txBody>
      </p:sp>
      <p:sp>
        <p:nvSpPr>
          <p:cNvPr id="6" name="AutoShape 4" descr="Image result for bibi"/>
          <p:cNvSpPr>
            <a:spLocks noChangeAspect="1" noChangeArrowheads="1"/>
          </p:cNvSpPr>
          <p:nvPr/>
        </p:nvSpPr>
        <p:spPr bwMode="auto">
          <a:xfrm>
            <a:off x="155555" y="-144463"/>
            <a:ext cx="304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38880" y="4274487"/>
            <a:ext cx="8912652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en-CA" altLang="en-US" sz="3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Sir Edmund Hillary and </a:t>
            </a:r>
            <a:r>
              <a:rPr lang="en-CA" altLang="en-US" sz="36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Tenzing</a:t>
            </a:r>
            <a:r>
              <a:rPr lang="en-CA" altLang="en-US" sz="3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Norgay </a:t>
            </a:r>
            <a:br>
              <a:rPr lang="en-CA" altLang="en-US" sz="3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CA" altLang="en-US" sz="3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reached the top of Mount Everest </a:t>
            </a:r>
            <a:br>
              <a:rPr lang="en-CA" altLang="en-US" sz="3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CA" altLang="en-US" sz="3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on May 29</a:t>
            </a:r>
            <a:r>
              <a:rPr lang="en-CA" altLang="en-US" sz="3600" baseline="30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th</a:t>
            </a:r>
            <a:r>
              <a:rPr lang="en-CA" altLang="en-US" sz="3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, 1953 </a:t>
            </a:r>
          </a:p>
        </p:txBody>
      </p:sp>
      <p:pic>
        <p:nvPicPr>
          <p:cNvPr id="7" name="Picture 2" descr="Image result for when was the first summit of ev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956" y="472889"/>
            <a:ext cx="4762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4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60400" y="204573"/>
            <a:ext cx="10871200" cy="1127125"/>
          </a:xfrm>
        </p:spPr>
        <p:txBody>
          <a:bodyPr/>
          <a:lstStyle/>
          <a:p>
            <a:r>
              <a:rPr lang="fr-CA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Did</a:t>
            </a:r>
            <a:r>
              <a:rPr lang="fr-CA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fr-CA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you</a:t>
            </a:r>
            <a:r>
              <a:rPr lang="fr-CA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know</a:t>
            </a:r>
            <a:r>
              <a:rPr lang="en-US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1876" y="939070"/>
            <a:ext cx="10971372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algn="l"/>
            <a:r>
              <a:rPr lang="en-CA" altLang="en-US" sz="3200" dirty="0">
                <a:solidFill>
                  <a:srgbClr val="002060"/>
                </a:solidFill>
              </a:rPr>
              <a:t>Climbing Mount Everest costs about $65,000 USD.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2287496" y="2717881"/>
            <a:ext cx="7766367" cy="2654859"/>
            <a:chOff x="543915" y="3269210"/>
            <a:chExt cx="9344543" cy="3194344"/>
          </a:xfrm>
        </p:grpSpPr>
        <p:pic>
          <p:nvPicPr>
            <p:cNvPr id="7" name="Picture 2" descr="Image result for pics of everest and sea lev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15" y="4084453"/>
              <a:ext cx="4762127" cy="237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Image result for american dollar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2331">
              <a:off x="4890173" y="3269210"/>
              <a:ext cx="4611181" cy="1909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Image result for american dollar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2331">
              <a:off x="5078408" y="3932599"/>
              <a:ext cx="4611181" cy="1909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Image result for american dollar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2331">
              <a:off x="5277277" y="4319160"/>
              <a:ext cx="4611181" cy="1909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2497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ym typeface="Arial"/>
              </a:rPr>
              <a:t>Exercise - Creative Writing</a:t>
            </a:r>
            <a:endParaRPr lang="he-IL" sz="44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176646" y="1268494"/>
            <a:ext cx="6789603" cy="468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Look at the </a:t>
            </a:r>
            <a:r>
              <a:rPr lang="fr-CA" sz="2800" dirty="0" err="1"/>
              <a:t>picture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Imagine you are Sir Edmund Hillary .</a:t>
            </a:r>
            <a:br>
              <a:rPr lang="en-US" sz="2800" dirty="0"/>
            </a:br>
            <a:r>
              <a:rPr lang="en-US" sz="2800" dirty="0"/>
              <a:t>You have just climbed Mount Everest.</a:t>
            </a:r>
            <a:br>
              <a:rPr lang="en-US" sz="2800" dirty="0"/>
            </a:br>
            <a:r>
              <a:rPr lang="en-US" sz="2800" dirty="0"/>
              <a:t>Write a letter to your family and friends about it.</a:t>
            </a:r>
            <a:br>
              <a:rPr lang="en-US" sz="2800" dirty="0"/>
            </a:br>
            <a:r>
              <a:rPr lang="en-US" sz="2800" dirty="0"/>
              <a:t>Share your letter with your teacher.</a:t>
            </a:r>
            <a:endParaRPr lang="he-IL" sz="2800" dirty="0"/>
          </a:p>
        </p:txBody>
      </p:sp>
      <p:pic>
        <p:nvPicPr>
          <p:cNvPr id="8" name="Picture 6" descr="Image result for dangerous  people climbing ev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12" y="933094"/>
            <a:ext cx="4486448" cy="28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564" y="4132837"/>
            <a:ext cx="3727642" cy="240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17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/>
          </p:nvPr>
        </p:nvSpPr>
        <p:spPr>
          <a:xfrm>
            <a:off x="1102011" y="2270910"/>
            <a:ext cx="10871177" cy="1260000"/>
          </a:xfrm>
        </p:spPr>
        <p:txBody>
          <a:bodyPr anchor="ctr"/>
          <a:lstStyle/>
          <a:p>
            <a:r>
              <a:rPr lang="en-US" sz="8800" b="1" dirty="0">
                <a:solidFill>
                  <a:srgbClr val="192A72"/>
                </a:solidFill>
              </a:rPr>
              <a:t>Break</a:t>
            </a:r>
            <a:endParaRPr lang="he-IL" sz="8800" b="1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5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49382" y="384464"/>
            <a:ext cx="6951517" cy="531569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Do you like  </a:t>
            </a:r>
            <a: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to climb mountains?  </a:t>
            </a:r>
            <a:br>
              <a:rPr lang="en-US" sz="3200" dirty="0">
                <a:latin typeface="Varela Round" pitchFamily="2" charset="-79"/>
                <a:cs typeface="Varela Round" pitchFamily="2" charset="-79"/>
              </a:rPr>
            </a:br>
            <a:r>
              <a:rPr lang="en-US" sz="3200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Yes, I do.</a:t>
            </a:r>
            <a:br>
              <a:rPr lang="en-US" sz="3200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en-US" sz="3200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No, I don’t.</a:t>
            </a:r>
            <a:br>
              <a:rPr lang="en-US" sz="3200" dirty="0">
                <a:latin typeface="Varela Round" pitchFamily="2" charset="-79"/>
                <a:cs typeface="Varela Round" pitchFamily="2" charset="-79"/>
              </a:rPr>
            </a:br>
            <a: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In your notebook, write 4 sentences about what sports you like or you do not like to do.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97" y="3999944"/>
            <a:ext cx="426293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112" y="299824"/>
            <a:ext cx="1175022" cy="344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68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475012" y="254000"/>
            <a:ext cx="6059137" cy="5691188"/>
          </a:xfrm>
        </p:spPr>
        <p:txBody>
          <a:bodyPr>
            <a:normAutofit fontScale="90000"/>
          </a:bodyPr>
          <a:lstStyle/>
          <a:p>
            <a:pPr algn="l"/>
            <a:br>
              <a:rPr lang="en-US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Look at this picture.</a:t>
            </a:r>
            <a:b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b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b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With a friend or with your family, </a:t>
            </a:r>
            <a:r>
              <a:rPr lang="en-US" sz="3200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talk</a:t>
            </a:r>
            <a: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about the picture.  </a:t>
            </a:r>
            <a:b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b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Use the phrases:</a:t>
            </a:r>
            <a:b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b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Do you like?  Yes, I do…. No, I do not.</a:t>
            </a:r>
            <a:br>
              <a:rPr lang="en-US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endParaRPr lang="en-US" sz="32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79" y="633743"/>
            <a:ext cx="4947498" cy="471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46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" r="35300" b="15027"/>
          <a:stretch/>
        </p:blipFill>
        <p:spPr bwMode="auto">
          <a:xfrm>
            <a:off x="753745" y="973829"/>
            <a:ext cx="6429433" cy="403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37346" y="2790909"/>
            <a:ext cx="119254" cy="6119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endParaRPr lang="en-US" sz="4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965" y="315498"/>
            <a:ext cx="4129198" cy="401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47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3975" y="770965"/>
            <a:ext cx="4284571" cy="446778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endParaRPr lang="en-US" sz="4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r="31004" b="18582"/>
          <a:stretch/>
        </p:blipFill>
        <p:spPr bwMode="auto">
          <a:xfrm>
            <a:off x="2624446" y="1308612"/>
            <a:ext cx="7319653" cy="41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15585" y="1229139"/>
            <a:ext cx="11303784" cy="6480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en-US" sz="4000" b="1" dirty="0">
              <a:solidFill>
                <a:srgbClr val="00B0F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3"/>
          </p:nvPr>
        </p:nvSpPr>
        <p:spPr>
          <a:xfrm>
            <a:off x="1173911" y="368389"/>
            <a:ext cx="11159999" cy="540000"/>
          </a:xfrm>
        </p:spPr>
        <p:txBody>
          <a:bodyPr/>
          <a:lstStyle/>
          <a:p>
            <a:r>
              <a:rPr lang="en-US" b="0" dirty="0">
                <a:solidFill>
                  <a:srgbClr val="002060"/>
                </a:solidFill>
                <a:sym typeface="Arial"/>
              </a:rPr>
              <a:t>Choose Three Correct Answers</a:t>
            </a:r>
          </a:p>
        </p:txBody>
      </p:sp>
    </p:spTree>
    <p:extLst>
      <p:ext uri="{BB962C8B-B14F-4D97-AF65-F5344CB8AC3E}">
        <p14:creationId xmlns:p14="http://schemas.microsoft.com/office/powerpoint/2010/main" val="279120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Mount Everest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7</a:t>
            </a:r>
            <a:r>
              <a:rPr lang="en-US" baseline="30000" dirty="0"/>
              <a:t>th</a:t>
            </a:r>
            <a:r>
              <a:rPr lang="en-US" dirty="0"/>
              <a:t>  Grade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/>
              <a:t>Name of Teacher: Rivka Rosenberg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2282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151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1" y="342900"/>
            <a:ext cx="9064154" cy="351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C8DD42D0-32F9-4B95-AC9D-E3C46AC2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15" y="4327894"/>
            <a:ext cx="11160000" cy="720000"/>
          </a:xfrm>
        </p:spPr>
        <p:txBody>
          <a:bodyPr/>
          <a:lstStyle/>
          <a:p>
            <a:r>
              <a:rPr lang="en-US" sz="4400" dirty="0"/>
              <a:t>What do you think </a:t>
            </a:r>
            <a:r>
              <a:rPr lang="en-US" sz="4400" dirty="0" err="1"/>
              <a:t>Nadav</a:t>
            </a:r>
            <a:r>
              <a:rPr lang="en-US" sz="4400" dirty="0"/>
              <a:t> decided to do?</a:t>
            </a:r>
            <a:endParaRPr lang="he-IL" sz="4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665" y="166255"/>
            <a:ext cx="2751748" cy="328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61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9" y="1947134"/>
            <a:ext cx="11372659" cy="256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935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506075" cy="62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55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DD42D0-32F9-4B95-AC9D-E3C46AC2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Creative Assignment</a:t>
            </a:r>
            <a:endParaRPr lang="he-IL" sz="4400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Go on </a:t>
            </a:r>
            <a:r>
              <a:rPr lang="en-US" dirty="0" err="1"/>
              <a:t>Tik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or </a:t>
            </a:r>
            <a:r>
              <a:rPr lang="en-US" dirty="0" err="1"/>
              <a:t>WhatsApp</a:t>
            </a:r>
            <a:r>
              <a:rPr lang="en-US" dirty="0"/>
              <a:t>.</a:t>
            </a:r>
          </a:p>
          <a:p>
            <a:r>
              <a:rPr lang="en-US" dirty="0"/>
              <a:t>Create a Video on the topic of:  Mount Everest</a:t>
            </a:r>
          </a:p>
          <a:p>
            <a:r>
              <a:rPr lang="en-US" dirty="0"/>
              <a:t>Include the words from this lesson and as many adjectives as possible.</a:t>
            </a:r>
          </a:p>
          <a:p>
            <a:r>
              <a:rPr lang="en-US" dirty="0"/>
              <a:t>Send the video to your teacher.</a:t>
            </a:r>
          </a:p>
          <a:p>
            <a:endParaRPr lang="en-US" dirty="0"/>
          </a:p>
          <a:p>
            <a:endParaRPr lang="he-IL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92" y="1727600"/>
            <a:ext cx="1439813" cy="7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77" y="1727600"/>
            <a:ext cx="719906" cy="7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9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;p9"/>
          <p:cNvSpPr txBox="1"/>
          <p:nvPr/>
        </p:nvSpPr>
        <p:spPr>
          <a:xfrm>
            <a:off x="1149028" y="1567920"/>
            <a:ext cx="906611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Today’s Lesson was about</a:t>
            </a:r>
            <a:r>
              <a:rPr lang="en-US" sz="48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endParaRPr sz="4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1" algn="ctr" rtl="0"/>
            <a:r>
              <a:rPr lang="en-US" sz="4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Mount Everest</a:t>
            </a:r>
            <a:endParaRPr lang="en-US" sz="4800" b="1" i="0" u="none" strike="noStrike" cap="none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96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</a:t>
            </a:r>
            <a:br>
              <a:rPr lang="he-IL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he-IL" sz="2000" dirty="0"/>
            </a:br>
            <a:r>
              <a:rPr lang="he-IL" sz="2000" dirty="0"/>
              <a:t>זאת באמצעות פנייה לדוא"ל 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F23CF33A-EFBA-448A-B740-605FAD72C5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0238" y="158028"/>
            <a:ext cx="9971088" cy="2978150"/>
          </a:xfrm>
        </p:spPr>
        <p:txBody>
          <a:bodyPr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What </a:t>
            </a:r>
            <a:r>
              <a:rPr lang="en-US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do you see in the picture?</a:t>
            </a:r>
            <a:br>
              <a:rPr lang="en-US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br>
              <a:rPr lang="en-US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r>
              <a:rPr lang="en-US" sz="36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Where</a:t>
            </a:r>
            <a:r>
              <a:rPr lang="en-US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do you think this is?</a:t>
            </a:r>
            <a:endParaRPr lang="he-IL" sz="6000" dirty="0">
              <a:solidFill>
                <a:srgbClr val="192A72"/>
              </a:solidFill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F23CF33A-EFBA-448A-B740-605FAD72C5B1}"/>
              </a:ext>
            </a:extLst>
          </p:cNvPr>
          <p:cNvSpPr txBox="1">
            <a:spLocks/>
          </p:cNvSpPr>
          <p:nvPr/>
        </p:nvSpPr>
        <p:spPr>
          <a:xfrm>
            <a:off x="240238" y="3136178"/>
            <a:ext cx="6010573" cy="297922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algn="l" rtl="0">
              <a:spcBef>
                <a:spcPts val="0"/>
              </a:spcBef>
            </a:pPr>
            <a:b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b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br>
              <a:rPr lang="en-US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sz="6600" dirty="0">
              <a:solidFill>
                <a:srgbClr val="192A72"/>
              </a:solidFill>
            </a:endParaRPr>
          </a:p>
        </p:txBody>
      </p:sp>
      <p:pic>
        <p:nvPicPr>
          <p:cNvPr id="5" name="Picture 2" descr="Image result for pics himala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20" y="2465507"/>
            <a:ext cx="5098507" cy="35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5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23CF33A-EFBA-448A-B740-605FAD72C5B1}"/>
              </a:ext>
            </a:extLst>
          </p:cNvPr>
          <p:cNvSpPr txBox="1">
            <a:spLocks/>
          </p:cNvSpPr>
          <p:nvPr/>
        </p:nvSpPr>
        <p:spPr>
          <a:xfrm>
            <a:off x="240238" y="3136178"/>
            <a:ext cx="6010573" cy="297922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algn="l" rtl="0">
              <a:spcBef>
                <a:spcPts val="0"/>
              </a:spcBef>
            </a:pPr>
            <a:b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b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br>
              <a:rPr lang="en-US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sz="6600" dirty="0">
              <a:solidFill>
                <a:srgbClr val="192A7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238" y="390552"/>
            <a:ext cx="80703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en-US" sz="3600" dirty="0">
                <a:solidFill>
                  <a:srgbClr val="002060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Mount Everest was </a:t>
            </a:r>
            <a:r>
              <a:rPr lang="en-US" altLang="en-US" sz="3600" dirty="0">
                <a:solidFill>
                  <a:srgbClr val="12B4BC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named after </a:t>
            </a:r>
            <a:br>
              <a:rPr lang="en-US" altLang="en-US" sz="3600" dirty="0">
                <a:solidFill>
                  <a:srgbClr val="12B4BC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</a:br>
            <a:r>
              <a:rPr lang="en-US" altLang="en-US" sz="3600" dirty="0">
                <a:solidFill>
                  <a:srgbClr val="002060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Sir George Everest </a:t>
            </a:r>
          </a:p>
          <a:p>
            <a:pPr algn="l" rtl="0"/>
            <a:r>
              <a:rPr lang="en-US" altLang="en-US" sz="3600" dirty="0">
                <a:solidFill>
                  <a:srgbClr val="002060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of the </a:t>
            </a:r>
          </a:p>
          <a:p>
            <a:pPr algn="l" rtl="0"/>
            <a:r>
              <a:rPr lang="en-US" altLang="en-US" sz="3600" dirty="0">
                <a:solidFill>
                  <a:srgbClr val="002060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United Kingdom.</a:t>
            </a:r>
          </a:p>
          <a:p>
            <a:pPr algn="l" rtl="0"/>
            <a:endParaRPr lang="en-US" altLang="zh-CN" sz="1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4" y="4309521"/>
            <a:ext cx="14380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pics himala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39" y="3200526"/>
            <a:ext cx="4041486" cy="285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0" y="390552"/>
            <a:ext cx="2955770" cy="39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4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380" y="160166"/>
            <a:ext cx="12190413" cy="8510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fr-CA" sz="4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Important </a:t>
            </a:r>
            <a:r>
              <a:rPr lang="fr-CA" sz="44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Vocabulary</a:t>
            </a:r>
            <a:endParaRPr lang="en-US" sz="44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291" y="1163782"/>
            <a:ext cx="9050457" cy="4674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en-US" sz="28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Himalayan Mountain range</a:t>
            </a:r>
          </a:p>
          <a:p>
            <a:pPr algn="l" rtl="0">
              <a:lnSpc>
                <a:spcPct val="150000"/>
              </a:lnSpc>
            </a:pPr>
            <a:endParaRPr lang="en-US" altLang="en-US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l" rtl="0">
              <a:lnSpc>
                <a:spcPct val="150000"/>
              </a:lnSpc>
            </a:pPr>
            <a:r>
              <a:rPr lang="en-US" altLang="en-US" sz="28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Mountain</a:t>
            </a:r>
          </a:p>
          <a:p>
            <a:pPr algn="l" rtl="0">
              <a:lnSpc>
                <a:spcPct val="150000"/>
              </a:lnSpc>
            </a:pPr>
            <a:r>
              <a:rPr lang="en-US" altLang="en-US" sz="28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		</a:t>
            </a:r>
            <a:r>
              <a:rPr lang="en-US" altLang="zh-CN" sz="28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	</a:t>
            </a:r>
          </a:p>
          <a:p>
            <a:pPr algn="l" rtl="0">
              <a:lnSpc>
                <a:spcPct val="150000"/>
              </a:lnSpc>
            </a:pPr>
            <a:endParaRPr lang="en-US" altLang="zh-CN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l" rtl="0">
              <a:lnSpc>
                <a:spcPct val="150000"/>
              </a:lnSpc>
            </a:pPr>
            <a:r>
              <a:rPr lang="en-US" altLang="en-US" sz="28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Mountain range	</a:t>
            </a:r>
            <a:endParaRPr lang="en-US" altLang="zh-CN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l" rtl="0">
              <a:lnSpc>
                <a:spcPct val="150000"/>
              </a:lnSpc>
            </a:pPr>
            <a:endParaRPr lang="en-CA" altLang="en-US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07914" y="1397652"/>
            <a:ext cx="3509703" cy="1341507"/>
            <a:chOff x="803063" y="3603505"/>
            <a:chExt cx="3582852" cy="2262351"/>
          </a:xfrm>
        </p:grpSpPr>
        <p:pic>
          <p:nvPicPr>
            <p:cNvPr id="8" name="Picture 2" descr="Image result for pics border of tibet china and nep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284" y="3603505"/>
              <a:ext cx="3560631" cy="2235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3059832" y="3997909"/>
              <a:ext cx="936104" cy="77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China </a:t>
              </a:r>
              <a:endParaRPr lang="en-CA" altLang="en-US" sz="2400" dirty="0"/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803063" y="4775867"/>
              <a:ext cx="2112754" cy="108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</a:rPr>
                <a:t>Nepal</a:t>
              </a:r>
              <a:endParaRPr lang="en-CA" altLang="en-US" sz="3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9730" y="2352432"/>
            <a:ext cx="2160000" cy="144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9007" y="4177398"/>
            <a:ext cx="2160000" cy="15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8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F23CF33A-EFBA-448A-B740-605FAD72C5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92213"/>
            <a:ext cx="6953250" cy="5153025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b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br>
              <a:rPr lang="en-US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r>
              <a:rPr lang="en-US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</a:t>
            </a:r>
            <a:endParaRPr lang="he-IL" sz="4800" dirty="0">
              <a:solidFill>
                <a:srgbClr val="192A7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380" y="160166"/>
            <a:ext cx="12190413" cy="8510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fr-CA" sz="4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Important </a:t>
            </a:r>
            <a:r>
              <a:rPr lang="fr-CA" sz="44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Vocabulary</a:t>
            </a:r>
            <a:endParaRPr lang="en-US" sz="44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81" y="626095"/>
            <a:ext cx="1168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		</a:t>
            </a:r>
          </a:p>
          <a:p>
            <a:pPr algn="ctr" rtl="0"/>
            <a:endParaRPr lang="en-CA" altLang="en-US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ctr" rtl="0"/>
            <a:endParaRPr lang="en-CA" altLang="en-US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ctr" rtl="0"/>
            <a:r>
              <a:rPr lang="en-CA" altLang="en-US" sz="32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Located</a:t>
            </a:r>
            <a:endParaRPr lang="en-CA" altLang="en-US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ctr" rtl="0"/>
            <a:endParaRPr lang="en-CA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ctr" rtl="0"/>
            <a:endParaRPr lang="en-CA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ctr" rtl="0"/>
            <a:endParaRPr lang="en-CA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ctr" rtl="0"/>
            <a:r>
              <a:rPr lang="en-CA" sz="32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Reached</a:t>
            </a:r>
            <a:endParaRPr lang="en-CA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ctr" rtl="0"/>
            <a:endParaRPr lang="en-CA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ctr" rtl="0"/>
            <a:endParaRPr lang="en-CA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  <a:p>
            <a:pPr algn="ctr" rtl="0"/>
            <a:r>
              <a:rPr lang="en-CA" sz="36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Climb</a:t>
            </a:r>
            <a:endParaRPr lang="en-CA" sz="28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2787104"/>
            <a:ext cx="1879022" cy="178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644629"/>
            <a:ext cx="1879021" cy="157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1192213"/>
            <a:ext cx="1879023" cy="15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09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381" y="476641"/>
            <a:ext cx="822852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CA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Mount Everest is </a:t>
            </a:r>
            <a:r>
              <a:rPr lang="en-CA" sz="40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located</a:t>
            </a:r>
            <a:r>
              <a:rPr lang="en-CA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in the Himalayan </a:t>
            </a:r>
            <a:r>
              <a:rPr lang="en-CA" sz="40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Mountain range</a:t>
            </a:r>
            <a:r>
              <a:rPr lang="en-CA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2900" y="4470162"/>
            <a:ext cx="788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r>
              <a:rPr lang="en-CA" altLang="en-US" sz="40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Mount Everest is the highest mountain the world.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78" y="1745673"/>
            <a:ext cx="5207968" cy="251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3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2511" y="310964"/>
            <a:ext cx="11203744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CA" sz="3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The Himalayan Mountains are also called the Himalayas and form the </a:t>
            </a:r>
            <a:r>
              <a:rPr lang="en-CA" sz="32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border </a:t>
            </a:r>
            <a:r>
              <a:rPr lang="en-CA" sz="3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between  </a:t>
            </a:r>
            <a:r>
              <a:rPr lang="en-CA" sz="3200" dirty="0">
                <a:solidFill>
                  <a:srgbClr val="7030A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China</a:t>
            </a:r>
            <a:r>
              <a:rPr lang="en-CA" sz="3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en-CA" sz="3200" dirty="0">
                <a:solidFill>
                  <a:srgbClr val="7030A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Nepal</a:t>
            </a:r>
            <a:r>
              <a:rPr lang="en-CA" sz="3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and </a:t>
            </a:r>
            <a:r>
              <a:rPr lang="en-CA" sz="3200" dirty="0">
                <a:solidFill>
                  <a:srgbClr val="7030A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India</a:t>
            </a:r>
            <a:r>
              <a:rPr lang="en-CA" sz="3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.</a:t>
            </a:r>
          </a:p>
        </p:txBody>
      </p:sp>
      <p:pic>
        <p:nvPicPr>
          <p:cNvPr id="6" name="Picture 6" descr="Image result for pics of border of tibet and ne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8" y="1828801"/>
            <a:ext cx="4876774" cy="3242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88532" y="2698351"/>
            <a:ext cx="3892604" cy="2478742"/>
            <a:chOff x="803063" y="3603505"/>
            <a:chExt cx="3582852" cy="2235746"/>
          </a:xfrm>
        </p:grpSpPr>
        <p:pic>
          <p:nvPicPr>
            <p:cNvPr id="9" name="Picture 2" descr="Image result for pics border of tibet china and nep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284" y="3603505"/>
              <a:ext cx="3560631" cy="2235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3059832" y="3997909"/>
              <a:ext cx="936104" cy="41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China </a:t>
              </a:r>
              <a:endParaRPr lang="en-CA" altLang="en-US" sz="2400" dirty="0"/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803063" y="4775868"/>
              <a:ext cx="2112754" cy="58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</a:rPr>
                <a:t>Nepal</a:t>
              </a:r>
              <a:endParaRPr lang="en-CA" altLang="en-US" sz="3600" b="1">
                <a:solidFill>
                  <a:srgbClr val="FF0000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11" y="5392119"/>
            <a:ext cx="3876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29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546" y="440091"/>
            <a:ext cx="10822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CA" altLang="en-US" sz="40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Sir Edmund Hillary from New Zealand and </a:t>
            </a:r>
            <a:r>
              <a:rPr lang="en-CA" altLang="en-US" sz="4000" dirty="0" err="1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Tenzing</a:t>
            </a:r>
            <a:r>
              <a:rPr lang="en-CA" altLang="en-US" sz="40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 Norgay from Nepal were the first to </a:t>
            </a:r>
            <a:r>
              <a:rPr lang="en-CA" altLang="en-US" sz="4000" dirty="0">
                <a:solidFill>
                  <a:srgbClr val="12B4BC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climb</a:t>
            </a:r>
            <a:r>
              <a:rPr lang="en-CA" altLang="en-US" sz="40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  Mount Everest.</a:t>
            </a:r>
            <a:endParaRPr lang="en-US" sz="4000" dirty="0">
              <a:solidFill>
                <a:srgbClr val="192A72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6" y="2663014"/>
            <a:ext cx="3819463" cy="282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36" y="1972108"/>
            <a:ext cx="47720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15259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529</Words>
  <Application>Microsoft Office PowerPoint</Application>
  <PresentationFormat>מותאם אישית</PresentationFormat>
  <Paragraphs>71</Paragraphs>
  <Slides>26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2" baseType="lpstr">
      <vt:lpstr>Arial</vt:lpstr>
      <vt:lpstr>Assistant SemiBold</vt:lpstr>
      <vt:lpstr>Calibri</vt:lpstr>
      <vt:lpstr>Varela round</vt:lpstr>
      <vt:lpstr>Varela round</vt:lpstr>
      <vt:lpstr>ערכת נושא Office</vt:lpstr>
      <vt:lpstr>מערכת שידורים לאומית</vt:lpstr>
      <vt:lpstr>Mount Everest</vt:lpstr>
      <vt:lpstr>What do you see in the picture?  Where do you think this is?</vt:lpstr>
      <vt:lpstr>מצגת של PowerPoint‏</vt:lpstr>
      <vt:lpstr>מצגת של PowerPoint‏</vt:lpstr>
      <vt:lpstr>     </vt:lpstr>
      <vt:lpstr>מצגת של PowerPoint‏</vt:lpstr>
      <vt:lpstr>מצגת של PowerPoint‏</vt:lpstr>
      <vt:lpstr>מצגת של PowerPoint‏</vt:lpstr>
      <vt:lpstr> Answer the Following Questions</vt:lpstr>
      <vt:lpstr> Answers</vt:lpstr>
      <vt:lpstr>מצגת של PowerPoint‏</vt:lpstr>
      <vt:lpstr>Did you know?</vt:lpstr>
      <vt:lpstr>Exercise - Creative Writing</vt:lpstr>
      <vt:lpstr>Break</vt:lpstr>
      <vt:lpstr>Do you like  to climb mountains?   Yes, I do. No, I don’t. In your notebook, write 4 sentences about what sports you like or you do not like to do. </vt:lpstr>
      <vt:lpstr> Look at this picture.   With a friend or with your family, talk about the picture.    Use the phrases:  Do you like?  Yes, I do…. No, I do not. </vt:lpstr>
      <vt:lpstr>מצגת של PowerPoint‏</vt:lpstr>
      <vt:lpstr>מצגת של PowerPoint‏</vt:lpstr>
      <vt:lpstr>מצגת של PowerPoint‏</vt:lpstr>
      <vt:lpstr>What do you think Nadav decided to do?</vt:lpstr>
      <vt:lpstr>Exercise</vt:lpstr>
      <vt:lpstr>מצגת של PowerPoint‏</vt:lpstr>
      <vt:lpstr>Creative Assignment</vt:lpstr>
      <vt:lpstr>מצגת של PowerPoint‏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bahaa.misrad@gmail.com</cp:lastModifiedBy>
  <cp:revision>48</cp:revision>
  <dcterms:created xsi:type="dcterms:W3CDTF">2020-03-15T19:13:03Z</dcterms:created>
  <dcterms:modified xsi:type="dcterms:W3CDTF">2021-11-15T09:33:49Z</dcterms:modified>
</cp:coreProperties>
</file>