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57" r:id="rId2"/>
    <p:sldId id="262" r:id="rId3"/>
    <p:sldId id="292" r:id="rId4"/>
    <p:sldId id="288" r:id="rId5"/>
    <p:sldId id="293" r:id="rId6"/>
    <p:sldId id="337" r:id="rId7"/>
    <p:sldId id="333" r:id="rId8"/>
    <p:sldId id="304" r:id="rId9"/>
    <p:sldId id="303" r:id="rId10"/>
    <p:sldId id="335" r:id="rId11"/>
    <p:sldId id="308" r:id="rId12"/>
    <p:sldId id="310" r:id="rId13"/>
    <p:sldId id="311" r:id="rId14"/>
    <p:sldId id="312" r:id="rId15"/>
    <p:sldId id="309" r:id="rId16"/>
    <p:sldId id="313" r:id="rId17"/>
    <p:sldId id="315" r:id="rId18"/>
    <p:sldId id="316" r:id="rId19"/>
    <p:sldId id="317" r:id="rId20"/>
    <p:sldId id="318" r:id="rId21"/>
    <p:sldId id="319" r:id="rId22"/>
    <p:sldId id="320" r:id="rId23"/>
    <p:sldId id="321" r:id="rId24"/>
    <p:sldId id="322" r:id="rId25"/>
    <p:sldId id="324" r:id="rId26"/>
    <p:sldId id="323" r:id="rId27"/>
    <p:sldId id="326" r:id="rId28"/>
    <p:sldId id="327" r:id="rId29"/>
    <p:sldId id="328" r:id="rId30"/>
    <p:sldId id="329" r:id="rId31"/>
    <p:sldId id="332" r:id="rId32"/>
    <p:sldId id="330" r:id="rId33"/>
    <p:sldId id="336" r:id="rId34"/>
    <p:sldId id="334" r:id="rId35"/>
    <p:sldId id="351" r:id="rId36"/>
  </p:sldIdLst>
  <p:sldSz cx="12190413" cy="6858000"/>
  <p:notesSz cx="6797675" cy="9926638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2A72"/>
    <a:srgbClr val="12B4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82028" autoAdjust="0"/>
  </p:normalViewPr>
  <p:slideViewPr>
    <p:cSldViewPr snapToGrid="0" snapToObjects="1">
      <p:cViewPr varScale="1">
        <p:scale>
          <a:sx n="53" d="100"/>
          <a:sy n="53" d="100"/>
        </p:scale>
        <p:origin x="1152" y="3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52016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quarter" idx="1"/>
          </p:nvPr>
        </p:nvSpPr>
        <p:spPr>
          <a:xfrm>
            <a:off x="157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0D51A8FC-BAB4-47A9-8838-1F9889432C53}" type="datetimeFigureOut">
              <a:rPr lang="he-IL" smtClean="0"/>
              <a:t>י"ט/טבת/תשפ"ב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2"/>
          </p:nvPr>
        </p:nvSpPr>
        <p:spPr>
          <a:xfrm>
            <a:off x="3852016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3"/>
          </p:nvPr>
        </p:nvSpPr>
        <p:spPr>
          <a:xfrm>
            <a:off x="157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D7C2B295-9E1E-4630-8617-288D2E648D7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766071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52016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7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EC061A6-0796-4DA4-BCCF-C39215C865B3}" type="datetimeFigureOut">
              <a:rPr lang="he-IL" smtClean="0"/>
              <a:pPr/>
              <a:t>י"ט/טבת/תשפ"ב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52016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7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6DF83E7-A828-4E18-9E21-DA925548D1ED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20472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e-IL" dirty="0"/>
              <a:t>שלום תלמידי כיתה ט' היקרים, מה שלומכם?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e-IL" dirty="0"/>
              <a:t>אני עביר </a:t>
            </a:r>
            <a:r>
              <a:rPr lang="he-IL" dirty="0" err="1"/>
              <a:t>ח'לאילה</a:t>
            </a:r>
            <a:r>
              <a:rPr lang="he-IL" baseline="0" dirty="0"/>
              <a:t> – </a:t>
            </a:r>
            <a:r>
              <a:rPr lang="he-IL" baseline="0" dirty="0" err="1"/>
              <a:t>מסח'נין</a:t>
            </a:r>
            <a:endParaRPr lang="he-IL" baseline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e-IL" baseline="0" dirty="0"/>
              <a:t>נושא השיעור היום הוא תצורת השם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e-IL" baseline="0" dirty="0"/>
              <a:t>נתמקד בהבדל בין בסיס וצורן סופי לבין שורש ומשקל  </a:t>
            </a:r>
          </a:p>
        </p:txBody>
      </p:sp>
    </p:spTree>
    <p:extLst>
      <p:ext uri="{BB962C8B-B14F-4D97-AF65-F5344CB8AC3E}">
        <p14:creationId xmlns:p14="http://schemas.microsoft.com/office/powerpoint/2010/main" val="14837383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אז איך מבדילים</a:t>
            </a:r>
            <a:r>
              <a:rPr lang="he-IL" baseline="0" dirty="0"/>
              <a:t> בין בסיס וצורן סופי לבין שורש ומשקל.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11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815708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1"/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איך מבדילים בין בסיס וצורן סופי – ובין שורש ומשקל?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indent="-228600">
              <a:buAutoNum type="arabicPeriod"/>
            </a:pPr>
            <a:r>
              <a:rPr lang="he-IL" dirty="0"/>
              <a:t>בוא נרמוז לשורש ומשקל ביחידת השום. </a:t>
            </a:r>
            <a:r>
              <a:rPr lang="he-IL" baseline="0" dirty="0"/>
              <a:t>(</a:t>
            </a:r>
            <a:r>
              <a:rPr lang="he-IL" baseline="0" dirty="0" err="1"/>
              <a:t>ש"ומ</a:t>
            </a:r>
            <a:r>
              <a:rPr lang="he-IL" baseline="0" dirty="0"/>
              <a:t>)  כמו ש לשום יש תבנית לחלק מהמילים יש תבניות – משקלים.   </a:t>
            </a:r>
          </a:p>
          <a:p>
            <a:pPr marL="228600" indent="-228600">
              <a:buAutoNum type="arabicPeriod"/>
            </a:pPr>
            <a:r>
              <a:rPr lang="he-IL" baseline="0" dirty="0"/>
              <a:t>אז לזכור שהשום הוא רמז לשורש ומשקל. 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12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700602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ואילו הבסיס הוא מילה קיימת בעברית, כלומר </a:t>
            </a:r>
            <a:r>
              <a:rPr lang="he-IL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שם עצם, תואר</a:t>
            </a:r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או </a:t>
            </a:r>
            <a:r>
              <a:rPr lang="he-IL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פועל בבינוני</a:t>
            </a:r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e-I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והצורן הוא צורן גזרה, כלומר יחידה קטנה הנוספת למילה קיימת ויוצרת משמעות חדשה, מילה חדשה.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13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038793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זכרו</a:t>
            </a:r>
          </a:p>
          <a:p>
            <a:r>
              <a:rPr lang="he-IL" dirty="0"/>
              <a:t>שורש ומשקל הסמל הוא  – שום </a:t>
            </a:r>
          </a:p>
          <a:p>
            <a:r>
              <a:rPr lang="he-IL" dirty="0"/>
              <a:t>בסיס וצורן סופי הסמל הוא – הכלב 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14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100595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1"/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אז בגדול איך מבדילים ?</a:t>
            </a:r>
          </a:p>
          <a:p>
            <a:pPr rtl="1"/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בו ניקח</a:t>
            </a:r>
            <a:r>
              <a:rPr lang="he-IL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את המילה ספרן –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מנסים לראות אם יש בתוך המילה מילה אחרת,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15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414321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1"/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אם מורידים את הסוף – ן - האם אנחנו מוצאים משהו?</a:t>
            </a:r>
          </a:p>
          <a:p>
            <a:pPr rtl="1"/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כן המילה ספר. </a:t>
            </a:r>
          </a:p>
          <a:p>
            <a:pPr rtl="1"/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(כאן לא חשוב בדיוק הניקוד) אז יש לנו בסיס וצורן סופי.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e-IL" dirty="0"/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16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407595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ולכן</a:t>
            </a:r>
            <a:r>
              <a:rPr lang="he-IL" baseline="0" dirty="0"/>
              <a:t> יש לנו בסיס "ספר" וצורן סופי " ן" 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17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477840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1"/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עוד דוגמא</a:t>
            </a:r>
          </a:p>
          <a:p>
            <a:pPr rtl="1"/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אם ניקח את המילה נגר – </a:t>
            </a:r>
          </a:p>
          <a:p>
            <a:pPr rtl="1"/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האם יש סוף שאפשר לנתק אותו?</a:t>
            </a:r>
          </a:p>
          <a:p>
            <a:pPr rtl="1"/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e-I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נג</a:t>
            </a:r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? מה זה </a:t>
            </a:r>
            <a:r>
              <a:rPr lang="he-I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נג</a:t>
            </a:r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18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815739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1"/>
            <a:endParaRPr lang="he-I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אז לא –וכך</a:t>
            </a:r>
            <a:r>
              <a:rPr lang="he-IL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מדובר בשורש ומשקל –</a:t>
            </a:r>
          </a:p>
          <a:p>
            <a:pPr rtl="1"/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האם אתם יודעים עוד מילים שדומות למילה נגר? נכון תייר – ספר – טיס ..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זאת הדרך הפשוטה ביותר ואפשר לעבוד לפיה.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endParaRPr lang="he-I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19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65618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1"/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הערה קטנה: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שימו לב שלפעמים הצורן הסופי "אוכל" את הסוף של המילה המקורית (כלומר אוכל את הבסיס)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כמו המילה חידון – חידה (בסיס) + </a:t>
            </a:r>
            <a:r>
              <a:rPr lang="he-I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ון</a:t>
            </a:r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(צורן סופי).</a:t>
            </a:r>
          </a:p>
          <a:p>
            <a:pPr rtl="1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20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335243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1"/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אז</a:t>
            </a:r>
            <a:r>
              <a:rPr lang="he-IL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מה יש לנו היום?</a:t>
            </a:r>
          </a:p>
          <a:p>
            <a:pPr rtl="1"/>
            <a:r>
              <a:rPr lang="he-IL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אנחנו נלמד על שורש משקל </a:t>
            </a:r>
          </a:p>
          <a:p>
            <a:pPr rtl="1"/>
            <a:r>
              <a:rPr lang="he-IL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בסיס וצורן סופי</a:t>
            </a:r>
          </a:p>
          <a:p>
            <a:pPr rtl="1"/>
            <a:r>
              <a:rPr lang="he-IL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אתן לכם טיפים איך להבחין בין שתי הצורות.</a:t>
            </a:r>
          </a:p>
          <a:p>
            <a:pPr rtl="1"/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ובסוף</a:t>
            </a:r>
            <a:r>
              <a:rPr lang="he-IL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השיעור נפתור תרגילים ביחד.</a:t>
            </a:r>
          </a:p>
          <a:p>
            <a:pPr rtl="1"/>
            <a:r>
              <a:rPr lang="he-IL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חשוב לציין ש</a:t>
            </a:r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שאלת הבגרות בפרק הלשון – חלק ב'  </a:t>
            </a:r>
            <a:r>
              <a:rPr lang="he-I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שאלה 10</a:t>
            </a:r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היא מיון של שש מילים בטבלה, על פי דרך התצורה שלהן (שורש ומשקל, בסיס וצורן סופי, הלחם בסיסים או שאילה מלועזית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rtl="1"/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אז</a:t>
            </a:r>
            <a:r>
              <a:rPr lang="he-IL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חומר זה חשוב ואתם אמורים ללמוד אותו גם בתיכון</a:t>
            </a:r>
            <a:endParaRPr lang="he-I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he-IL" dirty="0"/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728304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1"/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אבל מתי זה מתחיל להיות מאתגר?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לפעמים התוספת בסוף המילה היא חלק ממשקל ולא צורן סופי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יש משקלים שחלק מהתבנית שלהם עם אותיות</a:t>
            </a:r>
            <a:r>
              <a:rPr lang="he-IL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בסוף שהן מאוד דומות לצורנים סופיים.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כמו למשל משקל קטלת – קטלון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21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9311279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1"/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אז מה עושים?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נקח</a:t>
            </a:r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למשל המילה פתרון אפשר להבין את הסוף בשתי צורות: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ון</a:t>
            </a:r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שזה בסיס + צורן סופי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אפשרות אחרת שה </a:t>
            </a:r>
            <a:r>
              <a:rPr lang="he-I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ון</a:t>
            </a:r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שייך למשקל קטלון – ואז יש לנו שורש משקל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22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3490807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1"/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איך נבחין ונזהה את התצורה הנכונה?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אז עליכם לזכור - בסיס – שם עצם בלבד- כלומר אינו פועל – </a:t>
            </a:r>
          </a:p>
          <a:p>
            <a:pPr rtl="1"/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אם אני מורידה את הצורן הסופי צריך להיות שם עצם.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פתרון – פתר ? זה פועל ואינו שם עצם – </a:t>
            </a:r>
            <a:r>
              <a:rPr lang="he-I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ומכאן המילה נוצרה לפי שורש ומשקל</a:t>
            </a: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23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3667474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1"/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אז שוב אמרנו שהבסיס</a:t>
            </a:r>
            <a:r>
              <a:rPr lang="he-IL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הוא שם עצם בלבד – </a:t>
            </a:r>
            <a:r>
              <a:rPr lang="he-IL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ואינ</a:t>
            </a:r>
            <a:r>
              <a:rPr lang="he-IL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יכולה להיות פועל. </a:t>
            </a:r>
          </a:p>
          <a:p>
            <a:pPr rtl="1"/>
            <a:r>
              <a:rPr lang="he-IL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לכן במילה פתרון – פתר היא פועל ולא שם עצם – ולכן דרך התצורה של המילה פתרון היא שורש ומשקל.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24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3748521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1"/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אתם זוכרים איך מבדילים בין שם עצם לבין פועל?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פועל אי אפשר להוסיף לו ה' הידיעה  – אי אפשר להגיד הלמד – הכתב..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ולשם עצם אפשר – השולחן – הספר – הכיתה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לכן ננסה להוסיף למילים ה' הידיעה אם מקבלים שם עצם – אז זה בסיס – הבסיס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25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5157616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1"/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למשל</a:t>
            </a:r>
          </a:p>
          <a:p>
            <a:pPr rtl="1"/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ניקח שתי מילים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קבלן – נוסיף ה' הקבלן – נוריד את הצורן הסופי שבסוף – קיבלנו את המילה </a:t>
            </a:r>
            <a:r>
              <a:rPr lang="he-I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הקיבל</a:t>
            </a:r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לא נשמע טוב!! לכן מדובר בשורש ומשקל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רפתן – נוסיף ה' – הרפתן – נוריד את הצורן הסופי – הרפת – נשמע טוב נכון? וכך</a:t>
            </a:r>
            <a:r>
              <a:rPr lang="he-IL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יש בסיס וצורן סופי.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26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1528395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1"/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מה אתם חושבים על המילה צהבת? </a:t>
            </a:r>
          </a:p>
          <a:p>
            <a:pPr rtl="1"/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נכון יש צהוב – </a:t>
            </a:r>
            <a:r>
              <a:rPr lang="he-IL" sz="16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אבל אין צורן סופי ת </a:t>
            </a:r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לכן מדובר בשורש ומשקל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he-IL" sz="18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קַטֶּלֶת</a:t>
            </a:r>
            <a:r>
              <a:rPr lang="he-I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       </a:t>
            </a:r>
            <a:endParaRPr lang="en-US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צהבת כמו </a:t>
            </a:r>
            <a:r>
              <a:rPr lang="he-IL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אַדֶּמֶת, צָרַעַת, שַפַּעַת –</a:t>
            </a:r>
            <a:r>
              <a:rPr lang="he-IL" sz="1200" b="1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סוג של מחלה</a:t>
            </a:r>
          </a:p>
          <a:p>
            <a:pPr rtl="1"/>
            <a:endParaRPr lang="he-IL" sz="1200" b="1" i="0" u="none" strike="noStrike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b="1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לאותו משקל קטלת  יש יותר ממשמעות אחת </a:t>
            </a:r>
          </a:p>
          <a:p>
            <a:pPr rtl="1"/>
            <a:r>
              <a:rPr lang="he-I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he-IL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א. מחלה</a:t>
            </a:r>
            <a:r>
              <a:rPr lang="he-I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                               </a:t>
            </a:r>
            <a:r>
              <a:rPr lang="he-IL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אַדֶּמֶת, צַהֶבֶת, צָרַעַת, שַפַּעַת</a:t>
            </a:r>
            <a:br>
              <a:rPr lang="he-I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he-I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he-IL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ב.  כלים ומכשירים</a:t>
            </a:r>
            <a:r>
              <a:rPr lang="he-I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                </a:t>
            </a:r>
            <a:r>
              <a:rPr lang="he-IL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כַּסֶּפֶת, כַּוֶּרֶת, צַלַּחַת</a:t>
            </a:r>
            <a:br>
              <a:rPr lang="he-IL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he-IL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ג.   אוסף, קבוצה                     </a:t>
            </a:r>
            <a:r>
              <a:rPr lang="he-IL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נַיֶּרֶת</a:t>
            </a:r>
            <a:r>
              <a:rPr lang="he-IL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he-IL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טַיֶּסֶת,כַּרְטֶסֶת</a:t>
            </a:r>
            <a:br>
              <a:rPr lang="he-IL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he-IL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ד. מין דקדוקי – בעלות מקצוע  זַמֶּרֶת, גַּנֶּנֶת </a:t>
            </a:r>
            <a:br>
              <a:rPr lang="he-IL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he-IL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 ה. בעלות תואר –                     צַדֶּקֶת, שַלֶּטֶת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endParaRPr lang="he-I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27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409268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1"/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סיכום: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בסיס: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המילה המסתתרת צריכה להיות שם עצם בלבד.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מומלץ להוסיף ה' הידיעה לפני שבודקים.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צורן סופי: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הצורן הסופי צריך להיות אחד מרשימת הצורנים. (וצריך לזכור שאין</a:t>
            </a:r>
            <a:r>
              <a:rPr lang="he-IL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צורן סופי שהוא </a:t>
            </a:r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ת' או ה'.)</a:t>
            </a:r>
          </a:p>
          <a:p>
            <a:pPr rtl="1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rtl="1"/>
            <a:r>
              <a:rPr lang="he-I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שורש</a:t>
            </a:r>
            <a:r>
              <a:rPr lang="he-IL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ומשקל</a:t>
            </a:r>
          </a:p>
          <a:p>
            <a:pPr rtl="1"/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השורש מסתרג בתוך תבנית נתונה- בתוך משקל </a:t>
            </a:r>
          </a:p>
          <a:p>
            <a:pPr rtl="1"/>
            <a:r>
              <a:rPr lang="he-IL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יש רשימה של משקלים שצריך להכיר אותה</a:t>
            </a:r>
          </a:p>
          <a:p>
            <a:pPr rtl="1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e-IL" dirty="0"/>
              <a:t> 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28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3845374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כעת בוא נבדוק אם</a:t>
            </a:r>
            <a:r>
              <a:rPr lang="he-IL" baseline="0" dirty="0"/>
              <a:t> הבנתם את החומר 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29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1454966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1"/>
            <a:r>
              <a:rPr lang="he-I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נעשה תרגיל – תביאו מחברות – קחו 5 דק' </a:t>
            </a:r>
            <a:br>
              <a:rPr lang="he-I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עליכם לכתוב ליד כל מילה</a:t>
            </a:r>
            <a:r>
              <a:rPr lang="he-IL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את דרך</a:t>
            </a:r>
            <a:r>
              <a:rPr lang="he-IL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התצורה שלה: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שעון (בסיס + צורן סופי)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פרטי (בסיס + צורן סופי)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מסעדה (שורש משקל – סעד - </a:t>
            </a:r>
            <a:r>
              <a:rPr lang="he-I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מקטלה</a:t>
            </a:r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איכות (בסיס + צורן סופי – איך + </a:t>
            </a:r>
            <a:r>
              <a:rPr lang="he-I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ות</a:t>
            </a:r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החלטה (שורש ומשקל – חלט - </a:t>
            </a:r>
            <a:r>
              <a:rPr lang="he-I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הקטלה</a:t>
            </a:r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)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כלבלב (שורש ומשקל – כלב - </a:t>
            </a:r>
            <a:r>
              <a:rPr lang="he-I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קטלטל</a:t>
            </a:r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30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33656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e-IL" dirty="0"/>
              <a:t>נתחיל</a:t>
            </a:r>
            <a:r>
              <a:rPr lang="he-IL" baseline="0" dirty="0"/>
              <a:t> עם שורש ומשקל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8202284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1"/>
            <a:br>
              <a:rPr lang="he-I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תרגיל: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מיינו את המילים הבאות בטבלה שלפניכם לפי דרך התצורה: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שעון (בסיס + צורן סופי)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פרטי (בסיס + צורן סופי)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מסעדה (שורש משקל – סעד - </a:t>
            </a:r>
            <a:r>
              <a:rPr lang="he-I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מקטלה</a:t>
            </a:r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איכות (בסיס + צורן סופי – איך + </a:t>
            </a:r>
            <a:r>
              <a:rPr lang="he-I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ות</a:t>
            </a:r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החלטה (שורש משקל – חלט - </a:t>
            </a:r>
            <a:r>
              <a:rPr lang="he-I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הקטלה</a:t>
            </a:r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)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כלבלב (שורש משקל – כלב - </a:t>
            </a:r>
            <a:r>
              <a:rPr lang="he-I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קטלטל</a:t>
            </a:r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31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8605728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1"/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לפניכם קטע ובו שש מילים מודגשות. קראו אותו, ומיינו בטבלה את שש המילים המודגשות בקטע, לפי דרך התצורה שלהן. </a:t>
            </a:r>
          </a:p>
          <a:p>
            <a:pPr rtl="1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בחיפה מוביל </a:t>
            </a:r>
            <a:r>
              <a:rPr lang="he-I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רכבל</a:t>
            </a:r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את התושבים לפסגת הכרמל. בחרמון חוץ מרכבל יש </a:t>
            </a:r>
            <a:r>
              <a:rPr lang="he-I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דחפור</a:t>
            </a:r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ל</a:t>
            </a:r>
            <a:r>
              <a:rPr lang="he-I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פנוי</a:t>
            </a:r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השלג. בתל אביב רוצים לבנות </a:t>
            </a:r>
            <a:r>
              <a:rPr lang="he-I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חשמלית</a:t>
            </a:r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שתמנע זיהום אוויר, וביפו מתכוונים להקים רכבת פרברים </a:t>
            </a:r>
            <a:r>
              <a:rPr lang="he-I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לפתרון</a:t>
            </a:r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בעיות </a:t>
            </a:r>
            <a:r>
              <a:rPr lang="he-I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התנועה</a:t>
            </a:r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שורש משקל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בסיס + צורן סופי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בסיס + בסיס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פתרון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חשמלית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רכבל (רכבת + כבל)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תנועה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פנוי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דחפור (דחוף +חפור</a:t>
            </a:r>
            <a:r>
              <a:rPr lang="he-IL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32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5315385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מקווה שהבנתם את החומר הנלמד</a:t>
            </a:r>
          </a:p>
          <a:p>
            <a:r>
              <a:rPr lang="he-IL" dirty="0"/>
              <a:t>ושנהניתם בשיעור</a:t>
            </a:r>
          </a:p>
          <a:p>
            <a:r>
              <a:rPr lang="he-IL" dirty="0"/>
              <a:t>תודה</a:t>
            </a:r>
            <a:r>
              <a:rPr lang="he-IL" baseline="0" dirty="0"/>
              <a:t> על ההקשבה</a:t>
            </a:r>
          </a:p>
          <a:p>
            <a:r>
              <a:rPr lang="he-IL" baseline="0" dirty="0"/>
              <a:t>ובהצלחה לכולם 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34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570682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1"/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(שורש + משקל)</a:t>
            </a:r>
            <a:r>
              <a:rPr lang="he-IL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השורש מסתרג בתוך תבנית נתונה, הנקראת </a:t>
            </a:r>
            <a:r>
              <a:rPr lang="he-I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"משקל"</a:t>
            </a:r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בדיוק כפי שנוצר הפועל – ובפועל יש בניין.</a:t>
            </a:r>
            <a:r>
              <a:rPr lang="he-IL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rtl="1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המשקל מהווה עבורנו </a:t>
            </a:r>
            <a:r>
              <a:rPr lang="he-I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בסיס </a:t>
            </a:r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של מילה שהיא שם עצם.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endParaRPr lang="he-I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בדרך תצורה זו, כשמדברים על משמעות, </a:t>
            </a:r>
            <a:r>
              <a:rPr lang="he-I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המשמעות משתקפת במשקל עצמו</a:t>
            </a:r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למשל: יש משקל שמשמעותו </a:t>
            </a:r>
            <a:r>
              <a:rPr lang="he-I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מכשירים כמו </a:t>
            </a:r>
            <a:r>
              <a:rPr lang="he-IL" sz="36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מַבְרֵגָה</a:t>
            </a:r>
            <a:r>
              <a:rPr lang="he-IL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מַחְרֵשָה</a:t>
            </a:r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משקל אחר שמשמעותו: </a:t>
            </a:r>
            <a:r>
              <a:rPr lang="he-I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מקומות כמו </a:t>
            </a:r>
            <a:r>
              <a:rPr lang="he-IL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 מִנְהָרָה, מִכְבָּסָה</a:t>
            </a:r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ומשקל נוסף שמשמעותו </a:t>
            </a:r>
            <a:r>
              <a:rPr lang="he-I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בעלי עיסוק או תפקיד כמו ספר- נהג</a:t>
            </a:r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rtl="1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833493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1"/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לצורך קיצור, מכנים דרך תצורה זו </a:t>
            </a:r>
            <a:r>
              <a:rPr lang="he-I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"שורש ומשקל"</a:t>
            </a:r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לדוגמה: המילה </a:t>
            </a:r>
            <a:r>
              <a:rPr lang="he-IL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מִסְגָּד </a:t>
            </a:r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יצוקה בתוך תבנית שאנו קוראים לה </a:t>
            </a:r>
            <a:r>
              <a:rPr lang="he-IL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מִקְטָל                                            </a:t>
            </a:r>
          </a:p>
          <a:p>
            <a:pPr rtl="1"/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ובנויה מהשורש: ס-ג-ד, כשיש לה תחילית מ'.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248569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1"/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איך מזהים שורש?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מומלץ לחפש פועל בעל משמעות דומה: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דוגמה בִּקּוּר: ביקר, מבקר, יבקר - שורש ב-ק-ר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איך מזהים משקל?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מעבירים את השם לצורת יחיד נפרד;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מחליפים את אותיות השורש באותיות ק-ט-ל;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אם יש אותיות מוספיות - מעתיקים אותן;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מעתיקים את הניקוד;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קובעים מהו המשקל.</a:t>
            </a:r>
          </a:p>
          <a:p>
            <a:pPr rtl="1"/>
            <a:endParaRPr lang="he-I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למשל – המילה מסעדה – אותיות השורש הם ק-ט-ל – משאירים את המוספיות – מעתיקים אותן – ואת</a:t>
            </a:r>
            <a:r>
              <a:rPr lang="he-IL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הניקוד </a:t>
            </a:r>
          </a:p>
          <a:p>
            <a:pPr rtl="1"/>
            <a:r>
              <a:rPr lang="he-IL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והנה יש לנו משל – </a:t>
            </a:r>
            <a:r>
              <a:rPr lang="he-IL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מקטלה</a:t>
            </a:r>
            <a:r>
              <a:rPr lang="he-IL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876269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e-IL" dirty="0"/>
              <a:t>בו נעבור להסבר על בסיס וצורן סופי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028773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בסיס</a:t>
            </a:r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+</a:t>
            </a:r>
            <a:r>
              <a:rPr lang="he-I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צורן סופי:</a:t>
            </a:r>
          </a:p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בדרך תצורה זו </a:t>
            </a:r>
            <a:r>
              <a:rPr lang="he-I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המשמעות נמצאת בצורן הסופי</a:t>
            </a:r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למשל: בשמות כמו יבואן, משפטן, מדען, פסנתרן, אחרי הבסיס מופיע צורן סופי: 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</a:t>
            </a:r>
            <a:r>
              <a:rPr lang="he-I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ן</a:t>
            </a:r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 יְבוּא+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</a:t>
            </a:r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ן; מִשְפָּט+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</a:t>
            </a:r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ן; מַדָּע+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</a:t>
            </a:r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ן; פְּסַנְתֵּר+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</a:t>
            </a:r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ן).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e-IL" dirty="0"/>
          </a:p>
          <a:p>
            <a:r>
              <a:rPr lang="he-IL" dirty="0"/>
              <a:t>אז יש לנו מילה בסיסית שנקראת "בסיס" ולה מוסיפים</a:t>
            </a:r>
            <a:r>
              <a:rPr lang="he-IL" baseline="0" dirty="0"/>
              <a:t> את הצורן הסופי. </a:t>
            </a:r>
          </a:p>
          <a:p>
            <a:r>
              <a:rPr lang="he-IL" baseline="0" dirty="0"/>
              <a:t>חשוב לזכור שצורן הסופי משנה ממשמעות המילה – למשל המילה מדע– אם מוסיפים על צורן סופי </a:t>
            </a:r>
            <a:r>
              <a:rPr lang="en-US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X</a:t>
            </a:r>
            <a:r>
              <a:rPr lang="he-IL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ַן – מקבלים מדען.</a:t>
            </a:r>
            <a:endParaRPr lang="he-IL" b="1" baseline="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r>
              <a:rPr lang="he-IL" b="1" baseline="0" dirty="0">
                <a:latin typeface="Varela Round" panose="00000500000000000000" pitchFamily="2" charset="-79"/>
                <a:cs typeface="Varela Round" panose="00000500000000000000" pitchFamily="2" charset="-79"/>
              </a:rPr>
              <a:t>ויש הבדל בין ספר לספרן. 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710233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1"/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יש לזכור שיש רשימה של צורנים סופיים – והצורן הסופי אמור להיות מופיע בה –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עוד דוגמאות הבנויות מבסיס וצורן סופי :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חדרון – חדר + </a:t>
            </a:r>
            <a:r>
              <a:rPr lang="he-I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ון</a:t>
            </a:r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שַקִּית</a:t>
            </a:r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שק + </a:t>
            </a:r>
            <a:r>
              <a:rPr lang="he-I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ית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יַלְדוּת</a:t>
            </a:r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ילד + </a:t>
            </a:r>
            <a:r>
              <a:rPr lang="he-I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ות</a:t>
            </a:r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10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5429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ע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0" y="2693988"/>
            <a:ext cx="12190413" cy="1470025"/>
          </a:xfrm>
        </p:spPr>
        <p:txBody>
          <a:bodyPr vert="horz" lIns="91440" tIns="45720" rIns="91440" bIns="45720" rtlCol="1" anchor="ctr">
            <a:normAutofit/>
          </a:bodyPr>
          <a:lstStyle>
            <a:lvl1pPr>
              <a:defRPr kumimoji="0" lang="he-IL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92A72"/>
                </a:solidFill>
                <a:effectLst/>
                <a:uLnTx/>
                <a:uFillTx/>
                <a:latin typeface="Varela Round" panose="00000500000000000000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-669982" y="6569428"/>
            <a:ext cx="2623619" cy="45910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מעוגל 8"/>
          <p:cNvSpPr/>
          <p:nvPr userDrawn="1"/>
        </p:nvSpPr>
        <p:spPr>
          <a:xfrm>
            <a:off x="9985182" y="-439221"/>
            <a:ext cx="4205100" cy="63186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מעוגל 9"/>
          <p:cNvSpPr/>
          <p:nvPr userDrawn="1"/>
        </p:nvSpPr>
        <p:spPr>
          <a:xfrm>
            <a:off x="8258395" y="6565100"/>
            <a:ext cx="4433637" cy="79653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2" name="תמונה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8" r="33511" b="26248"/>
          <a:stretch/>
        </p:blipFill>
        <p:spPr>
          <a:xfrm>
            <a:off x="5444576" y="369916"/>
            <a:ext cx="1301261" cy="1597430"/>
          </a:xfrm>
          <a:prstGeom prst="rect">
            <a:avLst/>
          </a:prstGeom>
        </p:spPr>
      </p:pic>
      <p:sp>
        <p:nvSpPr>
          <p:cNvPr id="11" name="מלבן מעוגל 7">
            <a:extLst>
              <a:ext uri="{FF2B5EF4-FFF2-40B4-BE49-F238E27FC236}">
                <a16:creationId xmlns:a16="http://schemas.microsoft.com/office/drawing/2014/main" id="{B4AFF296-E435-456B-88A7-FD44FC635162}"/>
              </a:ext>
            </a:extLst>
          </p:cNvPr>
          <p:cNvSpPr/>
          <p:nvPr userDrawn="1"/>
        </p:nvSpPr>
        <p:spPr>
          <a:xfrm>
            <a:off x="-1488810" y="6304086"/>
            <a:ext cx="3246400" cy="192925"/>
          </a:xfrm>
          <a:prstGeom prst="roundRect">
            <a:avLst>
              <a:gd name="adj" fmla="val 49359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שתי תמונ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1"/>
          <p:cNvSpPr>
            <a:spLocks noGrp="1"/>
          </p:cNvSpPr>
          <p:nvPr>
            <p:ph type="ctrTitle"/>
          </p:nvPr>
        </p:nvSpPr>
        <p:spPr>
          <a:xfrm>
            <a:off x="1733684" y="186259"/>
            <a:ext cx="10246355" cy="637353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>
              <a:defRPr sz="4000">
                <a:solidFill>
                  <a:srgbClr val="192A72"/>
                </a:solidFill>
                <a:latin typeface="Varela Round" panose="00000500000000000000" pitchFamily="2" charset="-79"/>
                <a:cs typeface="+mn-cs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9" name="מלבן מעוגל 8"/>
          <p:cNvSpPr/>
          <p:nvPr userDrawn="1"/>
        </p:nvSpPr>
        <p:spPr>
          <a:xfrm>
            <a:off x="11184617" y="5980332"/>
            <a:ext cx="1590845" cy="15568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9"/>
          <p:cNvSpPr/>
          <p:nvPr userDrawn="1"/>
        </p:nvSpPr>
        <p:spPr>
          <a:xfrm>
            <a:off x="-412958" y="764744"/>
            <a:ext cx="1158948" cy="42691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/>
              <a:t> </a:t>
            </a: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484931" y="320177"/>
            <a:ext cx="2095371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2" name="מלבן מעוגל 11"/>
          <p:cNvSpPr/>
          <p:nvPr userDrawn="1"/>
        </p:nvSpPr>
        <p:spPr>
          <a:xfrm>
            <a:off x="10584863" y="6268720"/>
            <a:ext cx="2190598" cy="41718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4" name="מציין מיקום של תמונה 2">
            <a:extLst>
              <a:ext uri="{FF2B5EF4-FFF2-40B4-BE49-F238E27FC236}">
                <a16:creationId xmlns:a16="http://schemas.microsoft.com/office/drawing/2014/main" id="{E092FF7F-99D2-4D69-9F9B-DFCC0018EF01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444696" y="978201"/>
            <a:ext cx="5395321" cy="36389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15" name="מציין מיקום של תמונה 2">
            <a:extLst>
              <a:ext uri="{FF2B5EF4-FFF2-40B4-BE49-F238E27FC236}">
                <a16:creationId xmlns:a16="http://schemas.microsoft.com/office/drawing/2014/main" id="{EE11C667-5839-4E65-A8EE-E7690021913A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843274" y="978201"/>
            <a:ext cx="5395321" cy="36389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32686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שלוש תמונ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1"/>
          <p:cNvSpPr>
            <a:spLocks noGrp="1"/>
          </p:cNvSpPr>
          <p:nvPr>
            <p:ph type="ctrTitle"/>
          </p:nvPr>
        </p:nvSpPr>
        <p:spPr>
          <a:xfrm>
            <a:off x="1733684" y="186259"/>
            <a:ext cx="10246355" cy="63735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000">
                <a:solidFill>
                  <a:srgbClr val="192A72"/>
                </a:solidFill>
                <a:latin typeface="Varela Round" panose="00000500000000000000" pitchFamily="2" charset="-79"/>
                <a:cs typeface="+mn-cs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9" name="מלבן מעוגל 8"/>
          <p:cNvSpPr/>
          <p:nvPr userDrawn="1"/>
        </p:nvSpPr>
        <p:spPr>
          <a:xfrm>
            <a:off x="11184617" y="5980332"/>
            <a:ext cx="1590845" cy="15568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9"/>
          <p:cNvSpPr/>
          <p:nvPr userDrawn="1"/>
        </p:nvSpPr>
        <p:spPr>
          <a:xfrm>
            <a:off x="-412958" y="764744"/>
            <a:ext cx="1158948" cy="42691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/>
              <a:t> </a:t>
            </a: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484931" y="320177"/>
            <a:ext cx="2095371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2" name="מלבן מעוגל 11"/>
          <p:cNvSpPr/>
          <p:nvPr userDrawn="1"/>
        </p:nvSpPr>
        <p:spPr>
          <a:xfrm>
            <a:off x="10584863" y="6268720"/>
            <a:ext cx="2190598" cy="41718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3" name="מציין מיקום של תמונה 2">
            <a:extLst>
              <a:ext uri="{FF2B5EF4-FFF2-40B4-BE49-F238E27FC236}">
                <a16:creationId xmlns:a16="http://schemas.microsoft.com/office/drawing/2014/main" id="{64B146C4-EED2-4B57-8484-D619778B9E14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513040" y="1030562"/>
            <a:ext cx="5395321" cy="36389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14" name="מציין מיקום של תמונה 2">
            <a:extLst>
              <a:ext uri="{FF2B5EF4-FFF2-40B4-BE49-F238E27FC236}">
                <a16:creationId xmlns:a16="http://schemas.microsoft.com/office/drawing/2014/main" id="{7C073636-A9CC-46CC-A5B5-C80D3112BC46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1241442" y="1030562"/>
            <a:ext cx="4114650" cy="2743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15" name="מציין מיקום של תמונה 2">
            <a:extLst>
              <a:ext uri="{FF2B5EF4-FFF2-40B4-BE49-F238E27FC236}">
                <a16:creationId xmlns:a16="http://schemas.microsoft.com/office/drawing/2014/main" id="{4CEC450C-D597-4EB4-A4B8-7D7FF6277A97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1241442" y="3932962"/>
            <a:ext cx="4114650" cy="2743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184410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ארבע תמונ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1"/>
          <p:cNvSpPr>
            <a:spLocks noGrp="1"/>
          </p:cNvSpPr>
          <p:nvPr>
            <p:ph type="ctrTitle"/>
          </p:nvPr>
        </p:nvSpPr>
        <p:spPr>
          <a:xfrm>
            <a:off x="1733684" y="186259"/>
            <a:ext cx="10246355" cy="63735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000">
                <a:solidFill>
                  <a:srgbClr val="192A72"/>
                </a:solidFill>
                <a:latin typeface="Varela Round" panose="00000500000000000000" pitchFamily="2" charset="-79"/>
                <a:cs typeface="+mn-cs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9" name="מלבן מעוגל 8"/>
          <p:cNvSpPr/>
          <p:nvPr userDrawn="1"/>
        </p:nvSpPr>
        <p:spPr>
          <a:xfrm>
            <a:off x="11184617" y="5980332"/>
            <a:ext cx="1590845" cy="15568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9"/>
          <p:cNvSpPr/>
          <p:nvPr userDrawn="1"/>
        </p:nvSpPr>
        <p:spPr>
          <a:xfrm>
            <a:off x="10170220" y="938559"/>
            <a:ext cx="2190597" cy="42691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/>
              <a:t> </a:t>
            </a: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484931" y="320177"/>
            <a:ext cx="2095371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2" name="מלבן מעוגל 11"/>
          <p:cNvSpPr/>
          <p:nvPr userDrawn="1"/>
        </p:nvSpPr>
        <p:spPr>
          <a:xfrm>
            <a:off x="10584863" y="6268720"/>
            <a:ext cx="2190598" cy="41718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5" name="מציין מיקום של תמונה 2">
            <a:extLst>
              <a:ext uri="{FF2B5EF4-FFF2-40B4-BE49-F238E27FC236}">
                <a16:creationId xmlns:a16="http://schemas.microsoft.com/office/drawing/2014/main" id="{2B4BA0B6-69B0-4331-828B-18DEBDC76E10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154519" y="1073695"/>
            <a:ext cx="4114650" cy="2743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18" name="מציין מיקום של תמונה 2">
            <a:extLst>
              <a:ext uri="{FF2B5EF4-FFF2-40B4-BE49-F238E27FC236}">
                <a16:creationId xmlns:a16="http://schemas.microsoft.com/office/drawing/2014/main" id="{FBCD6E16-20B0-475E-9CDF-01523C3F3E1C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154519" y="3976095"/>
            <a:ext cx="4114650" cy="2743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19" name="מציין מיקום של תמונה 2">
            <a:extLst>
              <a:ext uri="{FF2B5EF4-FFF2-40B4-BE49-F238E27FC236}">
                <a16:creationId xmlns:a16="http://schemas.microsoft.com/office/drawing/2014/main" id="{CF464C56-4BFD-45D5-9DFE-6D1C9EA45370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414862" y="1073695"/>
            <a:ext cx="4114650" cy="2743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20" name="מציין מיקום של תמונה 2">
            <a:extLst>
              <a:ext uri="{FF2B5EF4-FFF2-40B4-BE49-F238E27FC236}">
                <a16:creationId xmlns:a16="http://schemas.microsoft.com/office/drawing/2014/main" id="{129AE4A9-D411-4409-B29E-8B4A85FA65F5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4414862" y="3976095"/>
            <a:ext cx="4114650" cy="2743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64205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ם השיעו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מעוגל 9"/>
          <p:cNvSpPr/>
          <p:nvPr userDrawn="1"/>
        </p:nvSpPr>
        <p:spPr>
          <a:xfrm>
            <a:off x="212915" y="1396869"/>
            <a:ext cx="13175666" cy="2978963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>
                <a:latin typeface="Arial" pitchFamily="34" charset="0"/>
                <a:cs typeface="Arial" pitchFamily="34" charset="0"/>
              </a:rPr>
              <a:t>  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0" y="1640910"/>
            <a:ext cx="12190413" cy="1260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6600" b="1">
                <a:solidFill>
                  <a:srgbClr val="192A7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7328995" y="6579191"/>
            <a:ext cx="5333172" cy="5576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9499907" y="6294300"/>
            <a:ext cx="3049259" cy="205899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9995581" y="-235260"/>
            <a:ext cx="2768137" cy="451249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501048" y="163632"/>
            <a:ext cx="1427924" cy="322428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0" y="2918492"/>
            <a:ext cx="12190413" cy="720000"/>
          </a:xfrm>
          <a:prstGeom prst="rect">
            <a:avLst/>
          </a:prstGeom>
        </p:spPr>
        <p:txBody>
          <a:bodyPr spcFirstLastPara="1" wrap="square" lIns="36000" tIns="36000" rIns="36000" bIns="36000" anchor="ctr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None/>
              <a:defRPr sz="3600" b="1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 dirty="0"/>
          </a:p>
        </p:txBody>
      </p:sp>
      <p:sp>
        <p:nvSpPr>
          <p:cNvPr id="13" name="מציין מיקום תוכן 2"/>
          <p:cNvSpPr>
            <a:spLocks noGrp="1"/>
          </p:cNvSpPr>
          <p:nvPr>
            <p:ph idx="10"/>
          </p:nvPr>
        </p:nvSpPr>
        <p:spPr>
          <a:xfrm>
            <a:off x="212915" y="3655832"/>
            <a:ext cx="11977498" cy="720000"/>
          </a:xfrm>
        </p:spPr>
        <p:txBody>
          <a:bodyPr anchor="ctr">
            <a:noAutofit/>
          </a:bodyPr>
          <a:lstStyle>
            <a:lvl1pPr marL="342900" indent="-342900" algn="ct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2800" b="0" kern="1200" dirty="0" smtClean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42900" indent="-342900" algn="ct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3200" b="1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3pPr>
            <a:lvl4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4pPr>
            <a:lvl5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2196595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פרק חד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מעוגל 9"/>
          <p:cNvSpPr/>
          <p:nvPr userDrawn="1"/>
        </p:nvSpPr>
        <p:spPr>
          <a:xfrm>
            <a:off x="212915" y="1396869"/>
            <a:ext cx="13175666" cy="2978963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>
                <a:latin typeface="Arial" pitchFamily="34" charset="0"/>
                <a:cs typeface="Arial" pitchFamily="34" charset="0"/>
              </a:rPr>
              <a:t>  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0" y="1640910"/>
            <a:ext cx="12190413" cy="1260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6600" b="1">
                <a:solidFill>
                  <a:srgbClr val="192A7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7328995" y="6579191"/>
            <a:ext cx="5333172" cy="5576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9499907" y="6294300"/>
            <a:ext cx="3049259" cy="205899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9995581" y="-235260"/>
            <a:ext cx="2768137" cy="451249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501048" y="163632"/>
            <a:ext cx="1427924" cy="322428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0" y="2918493"/>
            <a:ext cx="12190413" cy="642090"/>
          </a:xfrm>
          <a:prstGeom prst="rect">
            <a:avLst/>
          </a:prstGeom>
        </p:spPr>
        <p:txBody>
          <a:bodyPr spcFirstLastPara="1" wrap="square" lIns="36000" tIns="36000" rIns="36000" bIns="36000" anchor="ctr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None/>
              <a:defRPr sz="3200" b="0">
                <a:solidFill>
                  <a:srgbClr val="192A72"/>
                </a:solidFill>
                <a:latin typeface="Arial" pitchFamily="34" charset="0"/>
                <a:cs typeface="Arial" pitchFamily="34" charset="0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28904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" y="213094"/>
            <a:ext cx="12190412" cy="720000"/>
          </a:xfrm>
        </p:spPr>
        <p:txBody>
          <a:bodyPr lIns="36000" tIns="0" rIns="36000" bIns="0">
            <a:noAutofit/>
          </a:bodyPr>
          <a:lstStyle>
            <a:lvl1pPr>
              <a:defRPr sz="4800" b="1">
                <a:solidFill>
                  <a:srgbClr val="192A7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he-IL" dirty="0"/>
              <a:t>לחץ כדי לערוך סגנון כותרת של תבנית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5206" y="1195757"/>
            <a:ext cx="8151380" cy="4680000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2400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  <a:lvl2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2400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2pPr>
            <a:lvl3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3pPr>
            <a:lvl4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4pPr>
            <a:lvl5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0" y="5878198"/>
            <a:ext cx="476557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8666586" y="-110812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0" y="6306748"/>
            <a:ext cx="7723426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כותרו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549438" y="213094"/>
            <a:ext cx="9640976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+mn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515208" y="1185681"/>
            <a:ext cx="8323992" cy="540000"/>
          </a:xfrm>
        </p:spPr>
        <p:txBody>
          <a:bodyPr anchor="ctr">
            <a:noAutofit/>
          </a:bodyPr>
          <a:lstStyle>
            <a:lvl1pPr marL="185738" indent="0">
              <a:buNone/>
              <a:defRPr sz="2800" b="1">
                <a:solidFill>
                  <a:srgbClr val="12B4BC"/>
                </a:solidFill>
                <a:latin typeface="Varela Round" pitchFamily="2" charset="-79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515206" y="1725683"/>
            <a:ext cx="8030918" cy="4152517"/>
          </a:xfrm>
        </p:spPr>
        <p:txBody>
          <a:bodyPr>
            <a:normAutofit/>
          </a:bodyPr>
          <a:lstStyle>
            <a:lvl1pPr marL="439738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+mn-cs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+mn-cs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lvl="0" indent="-34290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dirty="0"/>
              <a:t>לחץ כדי לערוך סגנונות טקסט של תבנית בסיס</a:t>
            </a:r>
          </a:p>
          <a:p>
            <a:pPr marL="742950" lvl="1" indent="-28575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he-IL" dirty="0"/>
              <a:t>רמה שנייה</a:t>
            </a:r>
          </a:p>
        </p:txBody>
      </p:sp>
      <p:sp>
        <p:nvSpPr>
          <p:cNvPr id="8" name="מלבן מעוגל 6">
            <a:extLst>
              <a:ext uri="{FF2B5EF4-FFF2-40B4-BE49-F238E27FC236}">
                <a16:creationId xmlns:a16="http://schemas.microsoft.com/office/drawing/2014/main" id="{E6F50987-5C32-40D2-A5FB-79D9E0819C00}"/>
              </a:ext>
            </a:extLst>
          </p:cNvPr>
          <p:cNvSpPr/>
          <p:nvPr userDrawn="1"/>
        </p:nvSpPr>
        <p:spPr>
          <a:xfrm>
            <a:off x="9663546" y="5699023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9" name="מלבן מעוגל 7">
            <a:extLst>
              <a:ext uri="{FF2B5EF4-FFF2-40B4-BE49-F238E27FC236}">
                <a16:creationId xmlns:a16="http://schemas.microsoft.com/office/drawing/2014/main" id="{53A31BA8-BED7-4737-8AF6-AA655F116E85}"/>
              </a:ext>
            </a:extLst>
          </p:cNvPr>
          <p:cNvSpPr/>
          <p:nvPr userDrawn="1"/>
        </p:nvSpPr>
        <p:spPr>
          <a:xfrm>
            <a:off x="-260528" y="181685"/>
            <a:ext cx="2598484" cy="21681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3" name="מלבן מעוגל 8">
            <a:extLst>
              <a:ext uri="{FF2B5EF4-FFF2-40B4-BE49-F238E27FC236}">
                <a16:creationId xmlns:a16="http://schemas.microsoft.com/office/drawing/2014/main" id="{2CDE3276-7F45-4436-8F72-4AC18E7F0FC7}"/>
              </a:ext>
            </a:extLst>
          </p:cNvPr>
          <p:cNvSpPr/>
          <p:nvPr userDrawn="1"/>
        </p:nvSpPr>
        <p:spPr>
          <a:xfrm>
            <a:off x="-488761" y="468418"/>
            <a:ext cx="2968915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4" name="מלבן מעוגל 10">
            <a:extLst>
              <a:ext uri="{FF2B5EF4-FFF2-40B4-BE49-F238E27FC236}">
                <a16:creationId xmlns:a16="http://schemas.microsoft.com/office/drawing/2014/main" id="{1C8AF664-98DE-433F-9B61-94366E98BCDF}"/>
              </a:ext>
            </a:extLst>
          </p:cNvPr>
          <p:cNvSpPr/>
          <p:nvPr userDrawn="1"/>
        </p:nvSpPr>
        <p:spPr>
          <a:xfrm>
            <a:off x="9008919" y="6104088"/>
            <a:ext cx="3755104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</p:spTree>
    <p:extLst>
      <p:ext uri="{BB962C8B-B14F-4D97-AF65-F5344CB8AC3E}">
        <p14:creationId xmlns:p14="http://schemas.microsoft.com/office/powerpoint/2010/main" val="3097341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טקסט גדול-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 hasCustomPrompt="1"/>
          </p:nvPr>
        </p:nvSpPr>
        <p:spPr>
          <a:xfrm>
            <a:off x="234386" y="1312990"/>
            <a:ext cx="7909488" cy="5224442"/>
          </a:xfrm>
          <a:prstGeom prst="rect">
            <a:avLst/>
          </a:prstGeom>
        </p:spPr>
        <p:txBody>
          <a:bodyPr anchor="ctr">
            <a:noAutofit/>
          </a:bodyPr>
          <a:lstStyle>
            <a:lvl1pPr algn="r">
              <a:defRPr sz="3200">
                <a:solidFill>
                  <a:srgbClr val="192A72"/>
                </a:solidFill>
                <a:latin typeface="Varela Round" panose="00000500000000000000" pitchFamily="2" charset="-79"/>
                <a:cs typeface="+mn-cs"/>
              </a:defRPr>
            </a:lvl1pPr>
          </a:lstStyle>
          <a:p>
            <a:r>
              <a:rPr lang="he-IL" dirty="0"/>
              <a:t>לחץ כדי לערוך פסקת טקסט קצרה של תבנית בסיס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-910297" y="6189198"/>
            <a:ext cx="3068196" cy="1189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8" name="מלבן מעוגל 7"/>
          <p:cNvSpPr/>
          <p:nvPr userDrawn="1"/>
        </p:nvSpPr>
        <p:spPr>
          <a:xfrm>
            <a:off x="10081040" y="81723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2155406" y="6347805"/>
            <a:ext cx="5558412" cy="47051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/>
          </a:p>
        </p:txBody>
      </p:sp>
      <p:sp>
        <p:nvSpPr>
          <p:cNvPr id="9" name="מציין מיקום טקסט 3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92531"/>
            <a:ext cx="12190413" cy="10096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4800" b="1">
                <a:solidFill>
                  <a:srgbClr val="192A72"/>
                </a:solidFill>
                <a:latin typeface="Varela Round" panose="00000500000000000000" pitchFamily="2" charset="-79"/>
                <a:cs typeface="+mn-cs"/>
              </a:defRPr>
            </a:lvl1pPr>
          </a:lstStyle>
          <a:p>
            <a:r>
              <a:rPr lang="he-IL" sz="4400" dirty="0"/>
              <a:t>לחץ כדי לערוך סגנון כותרת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212878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להצגת סר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מעוגל 6"/>
          <p:cNvSpPr/>
          <p:nvPr userDrawn="1"/>
        </p:nvSpPr>
        <p:spPr>
          <a:xfrm>
            <a:off x="1" y="5878200"/>
            <a:ext cx="476557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8666587" y="66850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0" y="6306750"/>
            <a:ext cx="7723426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4" name="מציין מיקום של מדיה 3">
            <a:extLst>
              <a:ext uri="{FF2B5EF4-FFF2-40B4-BE49-F238E27FC236}">
                <a16:creationId xmlns:a16="http://schemas.microsoft.com/office/drawing/2014/main" id="{DD834E78-91D0-4CCC-9C3F-C5C504CFBE13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363369" y="639718"/>
            <a:ext cx="11463676" cy="6122933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rgbClr val="192A72"/>
                </a:solidFill>
                <a:latin typeface="Varela Round" panose="00000500000000000000" pitchFamily="2" charset="-79"/>
                <a:cs typeface="+mn-cs"/>
              </a:defRPr>
            </a:lvl1pPr>
          </a:lstStyle>
          <a:p>
            <a:r>
              <a:rPr lang="he-IL" dirty="0"/>
              <a:t>מיועד לסרטים</a:t>
            </a:r>
          </a:p>
        </p:txBody>
      </p:sp>
      <p:sp>
        <p:nvSpPr>
          <p:cNvPr id="11" name="מציין מיקום תוכן 10">
            <a:extLst>
              <a:ext uri="{FF2B5EF4-FFF2-40B4-BE49-F238E27FC236}">
                <a16:creationId xmlns:a16="http://schemas.microsoft.com/office/drawing/2014/main" id="{2A86C914-3EB6-4303-93FB-203A29FA2E3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63369" y="95349"/>
            <a:ext cx="8073828" cy="400050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2400">
                <a:solidFill>
                  <a:srgbClr val="192A72"/>
                </a:solidFill>
                <a:latin typeface="Varela Round" panose="00000500000000000000" pitchFamily="2" charset="-79"/>
                <a:cs typeface="+mn-cs"/>
              </a:defRPr>
            </a:lvl1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1390856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" y="213094"/>
            <a:ext cx="12190412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>
              <a:defRPr kumimoji="0" lang="he-IL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0" y="5878198"/>
            <a:ext cx="476557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8666586" y="-110812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0" y="6306748"/>
            <a:ext cx="7723426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תמ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1"/>
          <p:cNvSpPr>
            <a:spLocks noGrp="1"/>
          </p:cNvSpPr>
          <p:nvPr>
            <p:ph type="ctrTitle"/>
          </p:nvPr>
        </p:nvSpPr>
        <p:spPr>
          <a:xfrm>
            <a:off x="1733684" y="186259"/>
            <a:ext cx="10246355" cy="63735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000">
                <a:solidFill>
                  <a:srgbClr val="192A72"/>
                </a:solidFill>
                <a:latin typeface="Varela Round" panose="00000500000000000000" pitchFamily="2" charset="-79"/>
                <a:cs typeface="+mn-cs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9" name="מלבן מעוגל 8"/>
          <p:cNvSpPr/>
          <p:nvPr userDrawn="1"/>
        </p:nvSpPr>
        <p:spPr>
          <a:xfrm>
            <a:off x="11184617" y="5980332"/>
            <a:ext cx="1590845" cy="15568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9"/>
          <p:cNvSpPr/>
          <p:nvPr userDrawn="1"/>
        </p:nvSpPr>
        <p:spPr>
          <a:xfrm>
            <a:off x="11065331" y="950191"/>
            <a:ext cx="1158948" cy="347376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/>
              <a:t> </a:t>
            </a: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484931" y="320177"/>
            <a:ext cx="2095371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2" name="מלבן מעוגל 11"/>
          <p:cNvSpPr/>
          <p:nvPr userDrawn="1"/>
        </p:nvSpPr>
        <p:spPr>
          <a:xfrm>
            <a:off x="10584863" y="6268720"/>
            <a:ext cx="2190598" cy="41718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3" name="מציין מיקום של תמונה 2">
            <a:extLst>
              <a:ext uri="{FF2B5EF4-FFF2-40B4-BE49-F238E27FC236}">
                <a16:creationId xmlns:a16="http://schemas.microsoft.com/office/drawing/2014/main" id="{37DA72A4-4AB9-460E-88AD-A2F17BC90408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161147" y="964351"/>
            <a:ext cx="8483175" cy="57215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95647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dirty="0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BB6F552B-607E-4869-A917-C44959BDCB12}" type="datetimeFigureOut">
              <a:rPr lang="he-IL" smtClean="0"/>
              <a:pPr/>
              <a:t>י"ט/טבת/תשפ"ב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6478A40-4CDB-4A89-A7AB-ED0E5AEAC786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61" r:id="rId3"/>
    <p:sldLayoutId id="2147483650" r:id="rId4"/>
    <p:sldLayoutId id="2147483669" r:id="rId5"/>
    <p:sldLayoutId id="2147483670" r:id="rId6"/>
    <p:sldLayoutId id="2147483671" r:id="rId7"/>
    <p:sldLayoutId id="2147483663" r:id="rId8"/>
    <p:sldLayoutId id="2147483675" r:id="rId9"/>
    <p:sldLayoutId id="2147483672" r:id="rId10"/>
    <p:sldLayoutId id="2147483673" r:id="rId11"/>
    <p:sldLayoutId id="2147483674" r:id="rId12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jpg"/><Relationship Id="rId4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1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e-IL" dirty="0"/>
              <a:t>מערכת שידורים לאומית</a:t>
            </a:r>
          </a:p>
        </p:txBody>
      </p:sp>
    </p:spTree>
    <p:extLst>
      <p:ext uri="{BB962C8B-B14F-4D97-AF65-F5344CB8AC3E}">
        <p14:creationId xmlns:p14="http://schemas.microsoft.com/office/powerpoint/2010/main" val="1709990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 4"/>
          <p:cNvSpPr/>
          <p:nvPr/>
        </p:nvSpPr>
        <p:spPr>
          <a:xfrm>
            <a:off x="9352054" y="989865"/>
            <a:ext cx="164820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4800" b="1" dirty="0">
                <a:solidFill>
                  <a:srgbClr val="0070C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חַדְרוֹן</a:t>
            </a:r>
            <a:endParaRPr lang="he-IL" sz="4800" dirty="0">
              <a:solidFill>
                <a:srgbClr val="0070C0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6" name="מלבן 5"/>
          <p:cNvSpPr/>
          <p:nvPr/>
        </p:nvSpPr>
        <p:spPr>
          <a:xfrm>
            <a:off x="5506269" y="2487589"/>
            <a:ext cx="163698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4800" b="1" dirty="0">
                <a:ln w="1905"/>
                <a:solidFill>
                  <a:srgbClr val="192A7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arela Round" panose="00000500000000000000" pitchFamily="2" charset="-79"/>
                <a:cs typeface="Varela Round" panose="00000500000000000000" pitchFamily="2" charset="-79"/>
              </a:rPr>
              <a:t>שַקִּית</a:t>
            </a:r>
          </a:p>
        </p:txBody>
      </p:sp>
      <p:sp>
        <p:nvSpPr>
          <p:cNvPr id="7" name="מלבן 6"/>
          <p:cNvSpPr/>
          <p:nvPr/>
        </p:nvSpPr>
        <p:spPr>
          <a:xfrm>
            <a:off x="1654316" y="3619601"/>
            <a:ext cx="163859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4800" b="1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יַלְדוּת</a:t>
            </a:r>
            <a:endParaRPr lang="he-IL" sz="4800" dirty="0">
              <a:solidFill>
                <a:srgbClr val="00B050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cxnSp>
        <p:nvCxnSpPr>
          <p:cNvPr id="8" name="מחבר חץ ישר 7"/>
          <p:cNvCxnSpPr/>
          <p:nvPr/>
        </p:nvCxnSpPr>
        <p:spPr>
          <a:xfrm flipH="1">
            <a:off x="8975350" y="2105166"/>
            <a:ext cx="784208" cy="8151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מחבר חץ ישר 8"/>
          <p:cNvCxnSpPr/>
          <p:nvPr/>
        </p:nvCxnSpPr>
        <p:spPr>
          <a:xfrm>
            <a:off x="10859936" y="2105166"/>
            <a:ext cx="713530" cy="7363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מלבן 9"/>
          <p:cNvSpPr/>
          <p:nvPr/>
        </p:nvSpPr>
        <p:spPr>
          <a:xfrm>
            <a:off x="8213834" y="3079485"/>
            <a:ext cx="37820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4800" b="1" dirty="0">
                <a:solidFill>
                  <a:srgbClr val="0070C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חַדְר           </a:t>
            </a:r>
            <a:r>
              <a:rPr lang="he-IL" sz="4800" b="1" dirty="0" err="1">
                <a:solidFill>
                  <a:srgbClr val="0070C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וֹן</a:t>
            </a:r>
            <a:endParaRPr lang="he-IL" sz="4800" dirty="0">
              <a:solidFill>
                <a:srgbClr val="0070C0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cxnSp>
        <p:nvCxnSpPr>
          <p:cNvPr id="11" name="מחבר חץ ישר 10"/>
          <p:cNvCxnSpPr/>
          <p:nvPr/>
        </p:nvCxnSpPr>
        <p:spPr>
          <a:xfrm flipH="1">
            <a:off x="5154839" y="3516078"/>
            <a:ext cx="784208" cy="815194"/>
          </a:xfrm>
          <a:prstGeom prst="straightConnector1">
            <a:avLst/>
          </a:prstGeom>
          <a:ln>
            <a:solidFill>
              <a:srgbClr val="192A72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מחבר חץ ישר 11"/>
          <p:cNvCxnSpPr/>
          <p:nvPr/>
        </p:nvCxnSpPr>
        <p:spPr>
          <a:xfrm>
            <a:off x="7039425" y="3516078"/>
            <a:ext cx="713530" cy="736366"/>
          </a:xfrm>
          <a:prstGeom prst="straightConnector1">
            <a:avLst/>
          </a:prstGeom>
          <a:ln>
            <a:solidFill>
              <a:srgbClr val="192A72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3" name="מלבן 12"/>
          <p:cNvSpPr/>
          <p:nvPr/>
        </p:nvSpPr>
        <p:spPr>
          <a:xfrm>
            <a:off x="4351283" y="4450598"/>
            <a:ext cx="39886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4800" b="1" dirty="0">
                <a:ln w="1905"/>
                <a:solidFill>
                  <a:srgbClr val="192A7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arela Round" panose="00000500000000000000" pitchFamily="2" charset="-79"/>
                <a:cs typeface="Varela Round" panose="00000500000000000000" pitchFamily="2" charset="-79"/>
              </a:rPr>
              <a:t>שַקִּ             </a:t>
            </a:r>
            <a:r>
              <a:rPr lang="he-IL" sz="4800" b="1" dirty="0" err="1">
                <a:ln w="1905"/>
                <a:solidFill>
                  <a:srgbClr val="192A7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arela Round" panose="00000500000000000000" pitchFamily="2" charset="-79"/>
                <a:cs typeface="Varela Round" panose="00000500000000000000" pitchFamily="2" charset="-79"/>
              </a:rPr>
              <a:t>ית</a:t>
            </a:r>
            <a:endParaRPr lang="he-IL" sz="4800" b="1" dirty="0">
              <a:ln w="1905"/>
              <a:solidFill>
                <a:srgbClr val="192A7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cxnSp>
        <p:nvCxnSpPr>
          <p:cNvPr id="14" name="מחבר חץ ישר 13"/>
          <p:cNvCxnSpPr/>
          <p:nvPr/>
        </p:nvCxnSpPr>
        <p:spPr>
          <a:xfrm flipH="1">
            <a:off x="1032011" y="4624057"/>
            <a:ext cx="784208" cy="815194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5" name="מחבר חץ ישר 14"/>
          <p:cNvCxnSpPr/>
          <p:nvPr/>
        </p:nvCxnSpPr>
        <p:spPr>
          <a:xfrm>
            <a:off x="2927210" y="4624057"/>
            <a:ext cx="713530" cy="736366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6" name="מלבן 15"/>
          <p:cNvSpPr/>
          <p:nvPr/>
        </p:nvSpPr>
        <p:spPr>
          <a:xfrm>
            <a:off x="459299" y="5566697"/>
            <a:ext cx="341901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4800" b="1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יַלְד         </a:t>
            </a:r>
            <a:r>
              <a:rPr lang="he-IL" sz="4800" b="1" dirty="0" err="1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וּת</a:t>
            </a:r>
            <a:endParaRPr lang="he-IL" sz="4800" dirty="0">
              <a:solidFill>
                <a:srgbClr val="00B050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59101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0" grpId="0"/>
      <p:bldP spid="13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549438" y="502276"/>
            <a:ext cx="9131700" cy="430818"/>
          </a:xfrm>
        </p:spPr>
        <p:txBody>
          <a:bodyPr/>
          <a:lstStyle/>
          <a:p>
            <a:r>
              <a:rPr lang="he-IL" dirty="0">
                <a:solidFill>
                  <a:srgbClr val="192A72"/>
                </a:solidFill>
                <a:cs typeface="Varela Round" panose="00000500000000000000" pitchFamily="2" charset="-79"/>
              </a:rPr>
              <a:t>איך מבדילים </a:t>
            </a:r>
            <a:br>
              <a:rPr lang="he-IL" dirty="0">
                <a:solidFill>
                  <a:srgbClr val="192A72"/>
                </a:solidFill>
                <a:cs typeface="Varela Round" panose="00000500000000000000" pitchFamily="2" charset="-79"/>
              </a:rPr>
            </a:br>
            <a:r>
              <a:rPr lang="he-IL" dirty="0">
                <a:solidFill>
                  <a:srgbClr val="192A72"/>
                </a:solidFill>
                <a:cs typeface="Varela Round" panose="00000500000000000000" pitchFamily="2" charset="-79"/>
              </a:rPr>
              <a:t>בין בסיס וצורן סופי לבין שורש משקל</a:t>
            </a:r>
          </a:p>
        </p:txBody>
      </p:sp>
      <p:pic>
        <p:nvPicPr>
          <p:cNvPr id="10" name="תמונה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019" y="2079792"/>
            <a:ext cx="3954401" cy="35271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91817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קבוצה 14"/>
          <p:cNvGrpSpPr/>
          <p:nvPr/>
        </p:nvGrpSpPr>
        <p:grpSpPr>
          <a:xfrm>
            <a:off x="2695903" y="1148684"/>
            <a:ext cx="5378240" cy="5378240"/>
            <a:chOff x="2695903" y="1148684"/>
            <a:chExt cx="5378240" cy="5378240"/>
          </a:xfrm>
        </p:grpSpPr>
        <p:pic>
          <p:nvPicPr>
            <p:cNvPr id="3" name="תמונה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5903" y="1148684"/>
              <a:ext cx="5378240" cy="5378240"/>
            </a:xfrm>
            <a:prstGeom prst="rect">
              <a:avLst/>
            </a:prstGeom>
          </p:spPr>
        </p:pic>
        <p:sp>
          <p:nvSpPr>
            <p:cNvPr id="4" name="מלבן 3"/>
            <p:cNvSpPr/>
            <p:nvPr/>
          </p:nvSpPr>
          <p:spPr>
            <a:xfrm>
              <a:off x="7102357" y="4303996"/>
              <a:ext cx="370490" cy="614855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0" name="מלבן 9"/>
            <p:cNvSpPr/>
            <p:nvPr/>
          </p:nvSpPr>
          <p:spPr>
            <a:xfrm>
              <a:off x="6498013" y="4303996"/>
              <a:ext cx="370490" cy="614855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1" name="מלבן 10"/>
            <p:cNvSpPr/>
            <p:nvPr/>
          </p:nvSpPr>
          <p:spPr>
            <a:xfrm>
              <a:off x="5862137" y="4303995"/>
              <a:ext cx="370490" cy="614855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2" name="מלבן 11"/>
            <p:cNvSpPr/>
            <p:nvPr/>
          </p:nvSpPr>
          <p:spPr>
            <a:xfrm>
              <a:off x="5215536" y="4303994"/>
              <a:ext cx="370490" cy="614855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sp>
        <p:nvSpPr>
          <p:cNvPr id="14" name="כותרת 1">
            <a:extLst>
              <a:ext uri="{FF2B5EF4-FFF2-40B4-BE49-F238E27FC236}">
                <a16:creationId xmlns:a16="http://schemas.microsoft.com/office/drawing/2014/main" id="{3AA08F42-D1C2-4CB7-B0B4-908220E07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9525" y="212725"/>
            <a:ext cx="9640888" cy="720725"/>
          </a:xfrm>
        </p:spPr>
        <p:txBody>
          <a:bodyPr/>
          <a:lstStyle/>
          <a:p>
            <a:r>
              <a:rPr lang="he-IL" sz="3200" dirty="0">
                <a:cs typeface="Varela Round" panose="00000500000000000000" pitchFamily="2" charset="-79"/>
              </a:rPr>
              <a:t>איך מבדילים בין בסיס וצורן סופי לבין שורש ומשקל</a:t>
            </a:r>
          </a:p>
        </p:txBody>
      </p:sp>
      <p:sp>
        <p:nvSpPr>
          <p:cNvPr id="16" name="כותרת 1">
            <a:extLst>
              <a:ext uri="{FF2B5EF4-FFF2-40B4-BE49-F238E27FC236}">
                <a16:creationId xmlns:a16="http://schemas.microsoft.com/office/drawing/2014/main" id="{7C328A54-031C-4250-8895-AFC0324D0BDF}"/>
              </a:ext>
            </a:extLst>
          </p:cNvPr>
          <p:cNvSpPr txBox="1">
            <a:spLocks/>
          </p:cNvSpPr>
          <p:nvPr/>
        </p:nvSpPr>
        <p:spPr>
          <a:xfrm>
            <a:off x="6859834" y="2265101"/>
            <a:ext cx="2634676" cy="430818"/>
          </a:xfrm>
          <a:prstGeom prst="rect">
            <a:avLst/>
          </a:prstGeom>
          <a:noFill/>
        </p:spPr>
        <p:txBody>
          <a:bodyPr vert="horz" lIns="91440" tIns="45720" rIns="91440" bIns="45720" rtlCol="1"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+mn-cs"/>
              </a:defRPr>
            </a:lvl1pPr>
          </a:lstStyle>
          <a:p>
            <a:r>
              <a:rPr lang="he-IL" sz="3200" dirty="0">
                <a:cs typeface="Varela Round" panose="00000500000000000000" pitchFamily="2" charset="-79"/>
              </a:rPr>
              <a:t>שורש ומשקל</a:t>
            </a:r>
          </a:p>
        </p:txBody>
      </p:sp>
    </p:spTree>
    <p:extLst>
      <p:ext uri="{BB962C8B-B14F-4D97-AF65-F5344CB8AC3E}">
        <p14:creationId xmlns:p14="http://schemas.microsoft.com/office/powerpoint/2010/main" val="31936638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קבוצה 2"/>
          <p:cNvGrpSpPr/>
          <p:nvPr/>
        </p:nvGrpSpPr>
        <p:grpSpPr>
          <a:xfrm>
            <a:off x="3815512" y="1530869"/>
            <a:ext cx="5533440" cy="3781800"/>
            <a:chOff x="1907884" y="1761367"/>
            <a:chExt cx="5533440" cy="3781800"/>
          </a:xfrm>
        </p:grpSpPr>
        <p:pic>
          <p:nvPicPr>
            <p:cNvPr id="5" name="תמונה 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8535" r="10066"/>
            <a:stretch/>
          </p:blipFill>
          <p:spPr>
            <a:xfrm>
              <a:off x="1907884" y="1761367"/>
              <a:ext cx="5533440" cy="3781800"/>
            </a:xfrm>
            <a:prstGeom prst="rect">
              <a:avLst/>
            </a:prstGeom>
          </p:spPr>
        </p:pic>
        <p:sp>
          <p:nvSpPr>
            <p:cNvPr id="8" name="מלבן 7"/>
            <p:cNvSpPr/>
            <p:nvPr/>
          </p:nvSpPr>
          <p:spPr>
            <a:xfrm>
              <a:off x="2549438" y="3897946"/>
              <a:ext cx="1719274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he-IL" sz="36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בסיס</a:t>
              </a:r>
            </a:p>
          </p:txBody>
        </p:sp>
        <p:sp>
          <p:nvSpPr>
            <p:cNvPr id="9" name="מלבן 8"/>
            <p:cNvSpPr/>
            <p:nvPr/>
          </p:nvSpPr>
          <p:spPr>
            <a:xfrm>
              <a:off x="5088962" y="2852925"/>
              <a:ext cx="1895162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he-IL" sz="36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צורן סופי</a:t>
              </a:r>
            </a:p>
          </p:txBody>
        </p:sp>
      </p:grpSp>
      <p:sp>
        <p:nvSpPr>
          <p:cNvPr id="11" name="כותרת 1">
            <a:extLst>
              <a:ext uri="{FF2B5EF4-FFF2-40B4-BE49-F238E27FC236}">
                <a16:creationId xmlns:a16="http://schemas.microsoft.com/office/drawing/2014/main" id="{1CE08144-FFB5-4B9C-96E0-68D32EB94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9525" y="212725"/>
            <a:ext cx="9640888" cy="720725"/>
          </a:xfrm>
        </p:spPr>
        <p:txBody>
          <a:bodyPr/>
          <a:lstStyle/>
          <a:p>
            <a:r>
              <a:rPr lang="he-IL" sz="3200" dirty="0">
                <a:cs typeface="Varela Round" panose="00000500000000000000" pitchFamily="2" charset="-79"/>
              </a:rPr>
              <a:t>איך מבדילים בין בסיס וצורן סופי לבין שורש ומשקל</a:t>
            </a:r>
          </a:p>
        </p:txBody>
      </p:sp>
    </p:spTree>
    <p:extLst>
      <p:ext uri="{BB962C8B-B14F-4D97-AF65-F5344CB8AC3E}">
        <p14:creationId xmlns:p14="http://schemas.microsoft.com/office/powerpoint/2010/main" val="11155207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קבוצה 9"/>
          <p:cNvGrpSpPr/>
          <p:nvPr/>
        </p:nvGrpSpPr>
        <p:grpSpPr>
          <a:xfrm>
            <a:off x="8291862" y="1448836"/>
            <a:ext cx="2858607" cy="3462739"/>
            <a:chOff x="2695903" y="1148684"/>
            <a:chExt cx="5378240" cy="5378240"/>
          </a:xfrm>
        </p:grpSpPr>
        <p:pic>
          <p:nvPicPr>
            <p:cNvPr id="11" name="תמונה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5903" y="1148684"/>
              <a:ext cx="5378240" cy="5378240"/>
            </a:xfrm>
            <a:prstGeom prst="rect">
              <a:avLst/>
            </a:prstGeom>
          </p:spPr>
        </p:pic>
        <p:sp>
          <p:nvSpPr>
            <p:cNvPr id="12" name="מלבן 11"/>
            <p:cNvSpPr/>
            <p:nvPr/>
          </p:nvSpPr>
          <p:spPr>
            <a:xfrm>
              <a:off x="7102357" y="4303996"/>
              <a:ext cx="370490" cy="614855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3" name="מלבן 12"/>
            <p:cNvSpPr/>
            <p:nvPr/>
          </p:nvSpPr>
          <p:spPr>
            <a:xfrm>
              <a:off x="6498013" y="4303996"/>
              <a:ext cx="370490" cy="614855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4" name="מלבן 13"/>
            <p:cNvSpPr/>
            <p:nvPr/>
          </p:nvSpPr>
          <p:spPr>
            <a:xfrm>
              <a:off x="5862137" y="4303995"/>
              <a:ext cx="370490" cy="614855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5" name="מלבן 14"/>
            <p:cNvSpPr/>
            <p:nvPr/>
          </p:nvSpPr>
          <p:spPr>
            <a:xfrm>
              <a:off x="5215536" y="4303994"/>
              <a:ext cx="370490" cy="614855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grpSp>
        <p:nvGrpSpPr>
          <p:cNvPr id="16" name="קבוצה 15"/>
          <p:cNvGrpSpPr/>
          <p:nvPr/>
        </p:nvGrpSpPr>
        <p:grpSpPr>
          <a:xfrm>
            <a:off x="642355" y="1787393"/>
            <a:ext cx="4875576" cy="3124182"/>
            <a:chOff x="1907884" y="1761367"/>
            <a:chExt cx="5533440" cy="3781800"/>
          </a:xfrm>
        </p:grpSpPr>
        <p:pic>
          <p:nvPicPr>
            <p:cNvPr id="17" name="תמונה 1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8535" r="10066"/>
            <a:stretch/>
          </p:blipFill>
          <p:spPr>
            <a:xfrm>
              <a:off x="1907884" y="1761367"/>
              <a:ext cx="5533440" cy="3781800"/>
            </a:xfrm>
            <a:prstGeom prst="rect">
              <a:avLst/>
            </a:prstGeom>
          </p:spPr>
        </p:pic>
        <p:sp>
          <p:nvSpPr>
            <p:cNvPr id="18" name="מלבן 17"/>
            <p:cNvSpPr/>
            <p:nvPr/>
          </p:nvSpPr>
          <p:spPr>
            <a:xfrm>
              <a:off x="2549438" y="3897946"/>
              <a:ext cx="1719274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he-IL" sz="36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בסיס</a:t>
              </a:r>
            </a:p>
          </p:txBody>
        </p:sp>
        <p:sp>
          <p:nvSpPr>
            <p:cNvPr id="19" name="מלבן 18"/>
            <p:cNvSpPr/>
            <p:nvPr/>
          </p:nvSpPr>
          <p:spPr>
            <a:xfrm>
              <a:off x="5088962" y="2852925"/>
              <a:ext cx="1895162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he-IL" sz="36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צורן סופי</a:t>
              </a:r>
            </a:p>
          </p:txBody>
        </p: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D279BAA6-4B8D-4594-A3FB-B7AA2D50A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z="3200" dirty="0">
                <a:cs typeface="Varela Round" panose="00000500000000000000" pitchFamily="2" charset="-79"/>
              </a:rPr>
              <a:t>איך מבדילים בין בסיס וצורן סופי לבין שורש ומשקל</a:t>
            </a:r>
            <a:endParaRPr lang="he-IL" sz="3200" dirty="0"/>
          </a:p>
        </p:txBody>
      </p:sp>
      <p:sp>
        <p:nvSpPr>
          <p:cNvPr id="21" name="כותרת 1">
            <a:extLst>
              <a:ext uri="{FF2B5EF4-FFF2-40B4-BE49-F238E27FC236}">
                <a16:creationId xmlns:a16="http://schemas.microsoft.com/office/drawing/2014/main" id="{3B2F902E-2826-46B3-860F-0315D3423CF0}"/>
              </a:ext>
            </a:extLst>
          </p:cNvPr>
          <p:cNvSpPr txBox="1">
            <a:spLocks/>
          </p:cNvSpPr>
          <p:nvPr/>
        </p:nvSpPr>
        <p:spPr>
          <a:xfrm>
            <a:off x="8403827" y="5096792"/>
            <a:ext cx="2634676" cy="430818"/>
          </a:xfrm>
          <a:prstGeom prst="rect">
            <a:avLst/>
          </a:prstGeom>
          <a:noFill/>
        </p:spPr>
        <p:txBody>
          <a:bodyPr vert="horz" lIns="91440" tIns="45720" rIns="91440" bIns="45720" rtlCol="1"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+mn-cs"/>
              </a:defRPr>
            </a:lvl1pPr>
          </a:lstStyle>
          <a:p>
            <a:r>
              <a:rPr lang="he-IL" sz="3200" dirty="0">
                <a:cs typeface="Varela Round" panose="00000500000000000000" pitchFamily="2" charset="-79"/>
              </a:rPr>
              <a:t>שורש ומשקל</a:t>
            </a:r>
          </a:p>
        </p:txBody>
      </p:sp>
      <p:sp>
        <p:nvSpPr>
          <p:cNvPr id="22" name="כותרת 1">
            <a:extLst>
              <a:ext uri="{FF2B5EF4-FFF2-40B4-BE49-F238E27FC236}">
                <a16:creationId xmlns:a16="http://schemas.microsoft.com/office/drawing/2014/main" id="{830DDCDE-2DED-4A3E-AAB9-C819BFE8AF85}"/>
              </a:ext>
            </a:extLst>
          </p:cNvPr>
          <p:cNvSpPr txBox="1">
            <a:spLocks/>
          </p:cNvSpPr>
          <p:nvPr/>
        </p:nvSpPr>
        <p:spPr>
          <a:xfrm>
            <a:off x="1570703" y="5096792"/>
            <a:ext cx="3018880" cy="430818"/>
          </a:xfrm>
          <a:prstGeom prst="rect">
            <a:avLst/>
          </a:prstGeom>
          <a:noFill/>
        </p:spPr>
        <p:txBody>
          <a:bodyPr vert="horz" lIns="91440" tIns="45720" rIns="91440" bIns="45720" rtlCol="1"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+mn-cs"/>
              </a:defRPr>
            </a:lvl1pPr>
          </a:lstStyle>
          <a:p>
            <a:r>
              <a:rPr lang="he-IL" sz="3200" dirty="0">
                <a:cs typeface="Varela Round" panose="00000500000000000000" pitchFamily="2" charset="-79"/>
              </a:rPr>
              <a:t>בסיס וצורן סופי</a:t>
            </a:r>
          </a:p>
        </p:txBody>
      </p:sp>
    </p:spTree>
    <p:extLst>
      <p:ext uri="{BB962C8B-B14F-4D97-AF65-F5344CB8AC3E}">
        <p14:creationId xmlns:p14="http://schemas.microsoft.com/office/powerpoint/2010/main" val="31119949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תמונה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75"/>
          <a:stretch/>
        </p:blipFill>
        <p:spPr>
          <a:xfrm>
            <a:off x="8267160" y="1232638"/>
            <a:ext cx="3068956" cy="2866397"/>
          </a:xfrm>
          <a:prstGeom prst="rect">
            <a:avLst/>
          </a:prstGeom>
        </p:spPr>
      </p:pic>
      <p:sp>
        <p:nvSpPr>
          <p:cNvPr id="9" name="כותרת 1">
            <a:extLst>
              <a:ext uri="{FF2B5EF4-FFF2-40B4-BE49-F238E27FC236}">
                <a16:creationId xmlns:a16="http://schemas.microsoft.com/office/drawing/2014/main" id="{E0A2E6DF-3107-46F6-8873-C2C4F83AF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9525" y="212725"/>
            <a:ext cx="9640888" cy="720725"/>
          </a:xfrm>
        </p:spPr>
        <p:txBody>
          <a:bodyPr/>
          <a:lstStyle/>
          <a:p>
            <a:r>
              <a:rPr lang="he-IL" sz="3200" dirty="0">
                <a:cs typeface="Varela Round" panose="00000500000000000000" pitchFamily="2" charset="-79"/>
              </a:rPr>
              <a:t>דוגמא</a:t>
            </a:r>
          </a:p>
        </p:txBody>
      </p:sp>
      <p:sp>
        <p:nvSpPr>
          <p:cNvPr id="12" name="כותרת 1">
            <a:extLst>
              <a:ext uri="{FF2B5EF4-FFF2-40B4-BE49-F238E27FC236}">
                <a16:creationId xmlns:a16="http://schemas.microsoft.com/office/drawing/2014/main" id="{560FB308-D7B4-4FC4-9F96-6834498C06B1}"/>
              </a:ext>
            </a:extLst>
          </p:cNvPr>
          <p:cNvSpPr txBox="1">
            <a:spLocks/>
          </p:cNvSpPr>
          <p:nvPr/>
        </p:nvSpPr>
        <p:spPr>
          <a:xfrm>
            <a:off x="8833209" y="4235860"/>
            <a:ext cx="1938338" cy="720725"/>
          </a:xfrm>
          <a:prstGeom prst="rect">
            <a:avLst/>
          </a:prstGeom>
          <a:noFill/>
        </p:spPr>
        <p:txBody>
          <a:bodyPr vert="horz" lIns="91440" tIns="45720" rIns="91440" bIns="45720" rtlCol="1"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+mn-cs"/>
              </a:defRPr>
            </a:lvl1pPr>
          </a:lstStyle>
          <a:p>
            <a:r>
              <a:rPr lang="he-IL" sz="3200" dirty="0">
                <a:cs typeface="Varela Round" panose="00000500000000000000" pitchFamily="2" charset="-79"/>
              </a:rPr>
              <a:t>ספרן</a:t>
            </a:r>
          </a:p>
        </p:txBody>
      </p:sp>
      <p:sp>
        <p:nvSpPr>
          <p:cNvPr id="13" name="כותרת 1">
            <a:extLst>
              <a:ext uri="{FF2B5EF4-FFF2-40B4-BE49-F238E27FC236}">
                <a16:creationId xmlns:a16="http://schemas.microsoft.com/office/drawing/2014/main" id="{74EB8D44-F282-4AB2-84B8-6D32A82E7724}"/>
              </a:ext>
            </a:extLst>
          </p:cNvPr>
          <p:cNvSpPr txBox="1">
            <a:spLocks/>
          </p:cNvSpPr>
          <p:nvPr/>
        </p:nvSpPr>
        <p:spPr>
          <a:xfrm>
            <a:off x="1135626" y="984848"/>
            <a:ext cx="6384977" cy="1820640"/>
          </a:xfrm>
          <a:prstGeom prst="rect">
            <a:avLst/>
          </a:prstGeom>
          <a:noFill/>
        </p:spPr>
        <p:txBody>
          <a:bodyPr vert="horz" lIns="91440" tIns="45720" rIns="91440" bIns="45720" rtlCol="1"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+mn-cs"/>
              </a:defRPr>
            </a:lvl1pPr>
          </a:lstStyle>
          <a:p>
            <a:r>
              <a:rPr lang="he-IL" sz="5400" dirty="0">
                <a:cs typeface="Varela Round" panose="00000500000000000000" pitchFamily="2" charset="-79"/>
              </a:rPr>
              <a:t>האם יש מילה אחרת</a:t>
            </a:r>
          </a:p>
          <a:p>
            <a:r>
              <a:rPr lang="he-IL" sz="5400" dirty="0">
                <a:cs typeface="Varela Round" panose="00000500000000000000" pitchFamily="2" charset="-79"/>
              </a:rPr>
              <a:t>בתוך המילה?</a:t>
            </a:r>
          </a:p>
        </p:txBody>
      </p:sp>
    </p:spTree>
    <p:extLst>
      <p:ext uri="{BB962C8B-B14F-4D97-AF65-F5344CB8AC3E}">
        <p14:creationId xmlns:p14="http://schemas.microsoft.com/office/powerpoint/2010/main" val="26775496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תמונה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75"/>
          <a:stretch/>
        </p:blipFill>
        <p:spPr>
          <a:xfrm>
            <a:off x="8267160" y="1232638"/>
            <a:ext cx="3068956" cy="2866397"/>
          </a:xfrm>
          <a:prstGeom prst="rect">
            <a:avLst/>
          </a:prstGeom>
        </p:spPr>
      </p:pic>
      <p:cxnSp>
        <p:nvCxnSpPr>
          <p:cNvPr id="3" name="מחבר חץ ישר 2"/>
          <p:cNvCxnSpPr/>
          <p:nvPr/>
        </p:nvCxnSpPr>
        <p:spPr>
          <a:xfrm flipH="1">
            <a:off x="2668439" y="3673366"/>
            <a:ext cx="784209" cy="699222"/>
          </a:xfrm>
          <a:prstGeom prst="straightConnector1">
            <a:avLst/>
          </a:prstGeom>
          <a:ln>
            <a:solidFill>
              <a:srgbClr val="192A72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מחבר חץ ישר 10"/>
          <p:cNvCxnSpPr/>
          <p:nvPr/>
        </p:nvCxnSpPr>
        <p:spPr>
          <a:xfrm>
            <a:off x="4700743" y="3557394"/>
            <a:ext cx="565813" cy="736366"/>
          </a:xfrm>
          <a:prstGeom prst="straightConnector1">
            <a:avLst/>
          </a:prstGeom>
          <a:ln>
            <a:solidFill>
              <a:srgbClr val="192A72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2" name="כותרת 1">
            <a:extLst>
              <a:ext uri="{FF2B5EF4-FFF2-40B4-BE49-F238E27FC236}">
                <a16:creationId xmlns:a16="http://schemas.microsoft.com/office/drawing/2014/main" id="{4B60B228-D5D2-4E0A-B854-4DB639642C7A}"/>
              </a:ext>
            </a:extLst>
          </p:cNvPr>
          <p:cNvSpPr txBox="1">
            <a:spLocks/>
          </p:cNvSpPr>
          <p:nvPr/>
        </p:nvSpPr>
        <p:spPr>
          <a:xfrm>
            <a:off x="8833209" y="4235860"/>
            <a:ext cx="1938338" cy="720725"/>
          </a:xfrm>
          <a:prstGeom prst="rect">
            <a:avLst/>
          </a:prstGeom>
          <a:noFill/>
        </p:spPr>
        <p:txBody>
          <a:bodyPr vert="horz" lIns="91440" tIns="45720" rIns="91440" bIns="45720" rtlCol="1"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+mn-cs"/>
              </a:defRPr>
            </a:lvl1pPr>
          </a:lstStyle>
          <a:p>
            <a:r>
              <a:rPr lang="he-IL" sz="3200" dirty="0">
                <a:cs typeface="Varela Round" panose="00000500000000000000" pitchFamily="2" charset="-79"/>
              </a:rPr>
              <a:t>ספרן</a:t>
            </a:r>
          </a:p>
        </p:txBody>
      </p:sp>
      <p:sp>
        <p:nvSpPr>
          <p:cNvPr id="13" name="כותרת 1">
            <a:extLst>
              <a:ext uri="{FF2B5EF4-FFF2-40B4-BE49-F238E27FC236}">
                <a16:creationId xmlns:a16="http://schemas.microsoft.com/office/drawing/2014/main" id="{74EADBA0-F3C8-4031-A773-C70919FFBEE3}"/>
              </a:ext>
            </a:extLst>
          </p:cNvPr>
          <p:cNvSpPr txBox="1">
            <a:spLocks/>
          </p:cNvSpPr>
          <p:nvPr/>
        </p:nvSpPr>
        <p:spPr>
          <a:xfrm>
            <a:off x="3131594" y="2824271"/>
            <a:ext cx="1938338" cy="720725"/>
          </a:xfrm>
          <a:prstGeom prst="rect">
            <a:avLst/>
          </a:prstGeom>
          <a:noFill/>
        </p:spPr>
        <p:txBody>
          <a:bodyPr vert="horz" lIns="91440" tIns="45720" rIns="91440" bIns="45720" rtlCol="1"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+mn-cs"/>
              </a:defRPr>
            </a:lvl1pPr>
          </a:lstStyle>
          <a:p>
            <a:r>
              <a:rPr lang="he-IL" dirty="0">
                <a:cs typeface="Varela Round" panose="00000500000000000000" pitchFamily="2" charset="-79"/>
              </a:rPr>
              <a:t>ספרן</a:t>
            </a:r>
          </a:p>
        </p:txBody>
      </p:sp>
      <p:sp>
        <p:nvSpPr>
          <p:cNvPr id="14" name="כותרת 1">
            <a:extLst>
              <a:ext uri="{FF2B5EF4-FFF2-40B4-BE49-F238E27FC236}">
                <a16:creationId xmlns:a16="http://schemas.microsoft.com/office/drawing/2014/main" id="{1E61058C-DA23-4DB0-A48C-22C54E4D525C}"/>
              </a:ext>
            </a:extLst>
          </p:cNvPr>
          <p:cNvSpPr txBox="1">
            <a:spLocks/>
          </p:cNvSpPr>
          <p:nvPr/>
        </p:nvSpPr>
        <p:spPr>
          <a:xfrm>
            <a:off x="4700743" y="4390585"/>
            <a:ext cx="1938338" cy="720725"/>
          </a:xfrm>
          <a:prstGeom prst="rect">
            <a:avLst/>
          </a:prstGeom>
          <a:noFill/>
        </p:spPr>
        <p:txBody>
          <a:bodyPr vert="horz" lIns="91440" tIns="45720" rIns="91440" bIns="45720" rtlCol="1"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+mn-cs"/>
              </a:defRPr>
            </a:lvl1pPr>
          </a:lstStyle>
          <a:p>
            <a:r>
              <a:rPr lang="he-IL" dirty="0">
                <a:cs typeface="Varela Round" panose="00000500000000000000" pitchFamily="2" charset="-79"/>
              </a:rPr>
              <a:t>ספר</a:t>
            </a:r>
          </a:p>
        </p:txBody>
      </p:sp>
      <p:sp>
        <p:nvSpPr>
          <p:cNvPr id="15" name="כותרת 1">
            <a:extLst>
              <a:ext uri="{FF2B5EF4-FFF2-40B4-BE49-F238E27FC236}">
                <a16:creationId xmlns:a16="http://schemas.microsoft.com/office/drawing/2014/main" id="{0DB7B91C-6DBD-4467-A02B-E009DE94F6A9}"/>
              </a:ext>
            </a:extLst>
          </p:cNvPr>
          <p:cNvSpPr txBox="1">
            <a:spLocks/>
          </p:cNvSpPr>
          <p:nvPr/>
        </p:nvSpPr>
        <p:spPr>
          <a:xfrm>
            <a:off x="1665341" y="4296700"/>
            <a:ext cx="1938338" cy="720725"/>
          </a:xfrm>
          <a:prstGeom prst="rect">
            <a:avLst/>
          </a:prstGeom>
          <a:noFill/>
        </p:spPr>
        <p:txBody>
          <a:bodyPr vert="horz" lIns="91440" tIns="45720" rIns="91440" bIns="45720" rtlCol="1"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+mn-cs"/>
              </a:defRPr>
            </a:lvl1pPr>
          </a:lstStyle>
          <a:p>
            <a:r>
              <a:rPr lang="he-IL" dirty="0">
                <a:cs typeface="Varela Round" panose="00000500000000000000" pitchFamily="2" charset="-79"/>
              </a:rPr>
              <a:t>---ן</a:t>
            </a:r>
          </a:p>
        </p:txBody>
      </p:sp>
      <p:sp>
        <p:nvSpPr>
          <p:cNvPr id="17" name="כותרת 1">
            <a:extLst>
              <a:ext uri="{FF2B5EF4-FFF2-40B4-BE49-F238E27FC236}">
                <a16:creationId xmlns:a16="http://schemas.microsoft.com/office/drawing/2014/main" id="{C7552F79-91EE-4273-B028-2817698B8AFC}"/>
              </a:ext>
            </a:extLst>
          </p:cNvPr>
          <p:cNvSpPr txBox="1">
            <a:spLocks/>
          </p:cNvSpPr>
          <p:nvPr/>
        </p:nvSpPr>
        <p:spPr>
          <a:xfrm>
            <a:off x="1135626" y="984848"/>
            <a:ext cx="6384977" cy="1820640"/>
          </a:xfrm>
          <a:prstGeom prst="rect">
            <a:avLst/>
          </a:prstGeom>
          <a:noFill/>
        </p:spPr>
        <p:txBody>
          <a:bodyPr vert="horz" lIns="91440" tIns="45720" rIns="91440" bIns="45720" rtlCol="1"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+mn-cs"/>
              </a:defRPr>
            </a:lvl1pPr>
          </a:lstStyle>
          <a:p>
            <a:r>
              <a:rPr lang="he-IL" sz="5400" dirty="0">
                <a:cs typeface="Varela Round" panose="00000500000000000000" pitchFamily="2" charset="-79"/>
              </a:rPr>
              <a:t>האם יש מילה אחרת</a:t>
            </a:r>
          </a:p>
          <a:p>
            <a:r>
              <a:rPr lang="he-IL" sz="5400" dirty="0">
                <a:cs typeface="Varela Round" panose="00000500000000000000" pitchFamily="2" charset="-79"/>
              </a:rPr>
              <a:t>בתוך המילה?</a:t>
            </a:r>
          </a:p>
        </p:txBody>
      </p:sp>
    </p:spTree>
    <p:extLst>
      <p:ext uri="{BB962C8B-B14F-4D97-AF65-F5344CB8AC3E}">
        <p14:creationId xmlns:p14="http://schemas.microsoft.com/office/powerpoint/2010/main" val="1584328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תמונה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35" r="10066"/>
          <a:stretch/>
        </p:blipFill>
        <p:spPr>
          <a:xfrm>
            <a:off x="3006227" y="5130295"/>
            <a:ext cx="1893145" cy="1516614"/>
          </a:xfrm>
          <a:prstGeom prst="rect">
            <a:avLst/>
          </a:prstGeom>
        </p:spPr>
      </p:pic>
      <p:pic>
        <p:nvPicPr>
          <p:cNvPr id="12" name="תמונה 5">
            <a:extLst>
              <a:ext uri="{FF2B5EF4-FFF2-40B4-BE49-F238E27FC236}">
                <a16:creationId xmlns:a16="http://schemas.microsoft.com/office/drawing/2014/main" id="{1F46825F-CFB1-4FFC-9FC5-997F14E2471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75"/>
          <a:stretch/>
        </p:blipFill>
        <p:spPr>
          <a:xfrm>
            <a:off x="8267160" y="1232638"/>
            <a:ext cx="3068956" cy="2866397"/>
          </a:xfrm>
          <a:prstGeom prst="rect">
            <a:avLst/>
          </a:prstGeom>
        </p:spPr>
      </p:pic>
      <p:cxnSp>
        <p:nvCxnSpPr>
          <p:cNvPr id="14" name="מחבר חץ ישר 2">
            <a:extLst>
              <a:ext uri="{FF2B5EF4-FFF2-40B4-BE49-F238E27FC236}">
                <a16:creationId xmlns:a16="http://schemas.microsoft.com/office/drawing/2014/main" id="{46060C38-117F-42D6-B29D-F38153020991}"/>
              </a:ext>
            </a:extLst>
          </p:cNvPr>
          <p:cNvCxnSpPr/>
          <p:nvPr/>
        </p:nvCxnSpPr>
        <p:spPr>
          <a:xfrm flipH="1">
            <a:off x="2668439" y="3673366"/>
            <a:ext cx="784209" cy="699222"/>
          </a:xfrm>
          <a:prstGeom prst="straightConnector1">
            <a:avLst/>
          </a:prstGeom>
          <a:ln>
            <a:solidFill>
              <a:srgbClr val="192A72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" name="מחבר חץ ישר 10">
            <a:extLst>
              <a:ext uri="{FF2B5EF4-FFF2-40B4-BE49-F238E27FC236}">
                <a16:creationId xmlns:a16="http://schemas.microsoft.com/office/drawing/2014/main" id="{A2830657-AE82-4E04-A9B6-68DFB66128F3}"/>
              </a:ext>
            </a:extLst>
          </p:cNvPr>
          <p:cNvCxnSpPr/>
          <p:nvPr/>
        </p:nvCxnSpPr>
        <p:spPr>
          <a:xfrm>
            <a:off x="4700743" y="3557394"/>
            <a:ext cx="565813" cy="736366"/>
          </a:xfrm>
          <a:prstGeom prst="straightConnector1">
            <a:avLst/>
          </a:prstGeom>
          <a:ln>
            <a:solidFill>
              <a:srgbClr val="192A72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6" name="כותרת 1">
            <a:extLst>
              <a:ext uri="{FF2B5EF4-FFF2-40B4-BE49-F238E27FC236}">
                <a16:creationId xmlns:a16="http://schemas.microsoft.com/office/drawing/2014/main" id="{4543A608-1AAD-41C7-82C1-CEC1A1CACD11}"/>
              </a:ext>
            </a:extLst>
          </p:cNvPr>
          <p:cNvSpPr txBox="1">
            <a:spLocks/>
          </p:cNvSpPr>
          <p:nvPr/>
        </p:nvSpPr>
        <p:spPr>
          <a:xfrm>
            <a:off x="8833209" y="4235860"/>
            <a:ext cx="1938338" cy="720725"/>
          </a:xfrm>
          <a:prstGeom prst="rect">
            <a:avLst/>
          </a:prstGeom>
          <a:noFill/>
        </p:spPr>
        <p:txBody>
          <a:bodyPr vert="horz" lIns="91440" tIns="45720" rIns="91440" bIns="45720" rtlCol="1"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+mn-cs"/>
              </a:defRPr>
            </a:lvl1pPr>
          </a:lstStyle>
          <a:p>
            <a:r>
              <a:rPr lang="he-IL" sz="3200" dirty="0">
                <a:cs typeface="Varela Round" panose="00000500000000000000" pitchFamily="2" charset="-79"/>
              </a:rPr>
              <a:t>ספרן</a:t>
            </a:r>
          </a:p>
        </p:txBody>
      </p:sp>
      <p:sp>
        <p:nvSpPr>
          <p:cNvPr id="18" name="כותרת 1">
            <a:extLst>
              <a:ext uri="{FF2B5EF4-FFF2-40B4-BE49-F238E27FC236}">
                <a16:creationId xmlns:a16="http://schemas.microsoft.com/office/drawing/2014/main" id="{30D816BE-9178-4912-8D81-5EE1F3E2531E}"/>
              </a:ext>
            </a:extLst>
          </p:cNvPr>
          <p:cNvSpPr txBox="1">
            <a:spLocks/>
          </p:cNvSpPr>
          <p:nvPr/>
        </p:nvSpPr>
        <p:spPr>
          <a:xfrm>
            <a:off x="3131594" y="2824271"/>
            <a:ext cx="1938338" cy="720725"/>
          </a:xfrm>
          <a:prstGeom prst="rect">
            <a:avLst/>
          </a:prstGeom>
          <a:noFill/>
        </p:spPr>
        <p:txBody>
          <a:bodyPr vert="horz" lIns="91440" tIns="45720" rIns="91440" bIns="45720" rtlCol="1"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+mn-cs"/>
              </a:defRPr>
            </a:lvl1pPr>
          </a:lstStyle>
          <a:p>
            <a:r>
              <a:rPr lang="he-IL" dirty="0">
                <a:cs typeface="Varela Round" panose="00000500000000000000" pitchFamily="2" charset="-79"/>
              </a:rPr>
              <a:t>ספרן</a:t>
            </a:r>
          </a:p>
        </p:txBody>
      </p:sp>
      <p:sp>
        <p:nvSpPr>
          <p:cNvPr id="19" name="כותרת 1">
            <a:extLst>
              <a:ext uri="{FF2B5EF4-FFF2-40B4-BE49-F238E27FC236}">
                <a16:creationId xmlns:a16="http://schemas.microsoft.com/office/drawing/2014/main" id="{4061047A-39ED-45B1-B1E7-9ABEF2508748}"/>
              </a:ext>
            </a:extLst>
          </p:cNvPr>
          <p:cNvSpPr txBox="1">
            <a:spLocks/>
          </p:cNvSpPr>
          <p:nvPr/>
        </p:nvSpPr>
        <p:spPr>
          <a:xfrm>
            <a:off x="4700743" y="4390585"/>
            <a:ext cx="1938338" cy="720725"/>
          </a:xfrm>
          <a:prstGeom prst="rect">
            <a:avLst/>
          </a:prstGeom>
          <a:noFill/>
        </p:spPr>
        <p:txBody>
          <a:bodyPr vert="horz" lIns="91440" tIns="45720" rIns="91440" bIns="45720" rtlCol="1"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+mn-cs"/>
              </a:defRPr>
            </a:lvl1pPr>
          </a:lstStyle>
          <a:p>
            <a:r>
              <a:rPr lang="he-IL" dirty="0">
                <a:cs typeface="Varela Round" panose="00000500000000000000" pitchFamily="2" charset="-79"/>
              </a:rPr>
              <a:t>ספר</a:t>
            </a:r>
          </a:p>
        </p:txBody>
      </p:sp>
      <p:sp>
        <p:nvSpPr>
          <p:cNvPr id="20" name="כותרת 1">
            <a:extLst>
              <a:ext uri="{FF2B5EF4-FFF2-40B4-BE49-F238E27FC236}">
                <a16:creationId xmlns:a16="http://schemas.microsoft.com/office/drawing/2014/main" id="{3B0A3E06-3C84-4C7A-AD99-6C497D98271B}"/>
              </a:ext>
            </a:extLst>
          </p:cNvPr>
          <p:cNvSpPr txBox="1">
            <a:spLocks/>
          </p:cNvSpPr>
          <p:nvPr/>
        </p:nvSpPr>
        <p:spPr>
          <a:xfrm>
            <a:off x="1665341" y="4296700"/>
            <a:ext cx="1938338" cy="720725"/>
          </a:xfrm>
          <a:prstGeom prst="rect">
            <a:avLst/>
          </a:prstGeom>
          <a:noFill/>
        </p:spPr>
        <p:txBody>
          <a:bodyPr vert="horz" lIns="91440" tIns="45720" rIns="91440" bIns="45720" rtlCol="1"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+mn-cs"/>
              </a:defRPr>
            </a:lvl1pPr>
          </a:lstStyle>
          <a:p>
            <a:r>
              <a:rPr lang="he-IL" dirty="0">
                <a:cs typeface="Varela Round" panose="00000500000000000000" pitchFamily="2" charset="-79"/>
              </a:rPr>
              <a:t>---ן</a:t>
            </a:r>
          </a:p>
        </p:txBody>
      </p:sp>
      <p:sp>
        <p:nvSpPr>
          <p:cNvPr id="21" name="כותרת 1">
            <a:extLst>
              <a:ext uri="{FF2B5EF4-FFF2-40B4-BE49-F238E27FC236}">
                <a16:creationId xmlns:a16="http://schemas.microsoft.com/office/drawing/2014/main" id="{665CF6AF-34AE-4FF8-AC20-ABFFD2D966B6}"/>
              </a:ext>
            </a:extLst>
          </p:cNvPr>
          <p:cNvSpPr txBox="1">
            <a:spLocks/>
          </p:cNvSpPr>
          <p:nvPr/>
        </p:nvSpPr>
        <p:spPr>
          <a:xfrm>
            <a:off x="1135626" y="984848"/>
            <a:ext cx="6384977" cy="1820640"/>
          </a:xfrm>
          <a:prstGeom prst="rect">
            <a:avLst/>
          </a:prstGeom>
          <a:noFill/>
        </p:spPr>
        <p:txBody>
          <a:bodyPr vert="horz" lIns="91440" tIns="45720" rIns="91440" bIns="45720" rtlCol="1"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+mn-cs"/>
              </a:defRPr>
            </a:lvl1pPr>
          </a:lstStyle>
          <a:p>
            <a:r>
              <a:rPr lang="he-IL" sz="5400" dirty="0">
                <a:cs typeface="Varela Round" panose="00000500000000000000" pitchFamily="2" charset="-79"/>
              </a:rPr>
              <a:t>האם יש מילה אחרת</a:t>
            </a:r>
          </a:p>
          <a:p>
            <a:r>
              <a:rPr lang="he-IL" sz="5400" dirty="0">
                <a:cs typeface="Varela Round" panose="00000500000000000000" pitchFamily="2" charset="-79"/>
              </a:rPr>
              <a:t>בתוך המילה?</a:t>
            </a:r>
          </a:p>
        </p:txBody>
      </p:sp>
      <p:sp>
        <p:nvSpPr>
          <p:cNvPr id="22" name="כותרת 1">
            <a:extLst>
              <a:ext uri="{FF2B5EF4-FFF2-40B4-BE49-F238E27FC236}">
                <a16:creationId xmlns:a16="http://schemas.microsoft.com/office/drawing/2014/main" id="{06C0BCA1-CD3D-456E-9088-72F04DCE9AD0}"/>
              </a:ext>
            </a:extLst>
          </p:cNvPr>
          <p:cNvSpPr txBox="1">
            <a:spLocks/>
          </p:cNvSpPr>
          <p:nvPr/>
        </p:nvSpPr>
        <p:spPr>
          <a:xfrm>
            <a:off x="4899372" y="5673193"/>
            <a:ext cx="3018880" cy="430818"/>
          </a:xfrm>
          <a:prstGeom prst="rect">
            <a:avLst/>
          </a:prstGeom>
          <a:noFill/>
        </p:spPr>
        <p:txBody>
          <a:bodyPr vert="horz" lIns="91440" tIns="45720" rIns="91440" bIns="45720" rtlCol="1"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+mn-cs"/>
              </a:defRPr>
            </a:lvl1pPr>
          </a:lstStyle>
          <a:p>
            <a:r>
              <a:rPr lang="he-IL" sz="3200" dirty="0">
                <a:cs typeface="Varela Round" panose="00000500000000000000" pitchFamily="2" charset="-79"/>
              </a:rPr>
              <a:t>בסיס וצורן סופי</a:t>
            </a:r>
          </a:p>
        </p:txBody>
      </p:sp>
    </p:spTree>
    <p:extLst>
      <p:ext uri="{BB962C8B-B14F-4D97-AF65-F5344CB8AC3E}">
        <p14:creationId xmlns:p14="http://schemas.microsoft.com/office/powerpoint/2010/main" val="3295055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לבן 5"/>
          <p:cNvSpPr/>
          <p:nvPr/>
        </p:nvSpPr>
        <p:spPr>
          <a:xfrm>
            <a:off x="2270235" y="1629636"/>
            <a:ext cx="3869914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8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נַגָּר </a:t>
            </a:r>
          </a:p>
        </p:txBody>
      </p:sp>
      <p:pic>
        <p:nvPicPr>
          <p:cNvPr id="7" name="תמונה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9792" y="2417344"/>
            <a:ext cx="2766202" cy="2869935"/>
          </a:xfrm>
          <a:prstGeom prst="rect">
            <a:avLst/>
          </a:prstGeom>
        </p:spPr>
      </p:pic>
      <p:cxnSp>
        <p:nvCxnSpPr>
          <p:cNvPr id="8" name="מחבר חץ ישר 7"/>
          <p:cNvCxnSpPr/>
          <p:nvPr/>
        </p:nvCxnSpPr>
        <p:spPr>
          <a:xfrm flipH="1">
            <a:off x="2668439" y="3231918"/>
            <a:ext cx="784209" cy="699222"/>
          </a:xfrm>
          <a:prstGeom prst="straightConnector1">
            <a:avLst/>
          </a:prstGeom>
          <a:ln>
            <a:solidFill>
              <a:srgbClr val="192A72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" name="מחבר חץ ישר 8"/>
          <p:cNvCxnSpPr/>
          <p:nvPr/>
        </p:nvCxnSpPr>
        <p:spPr>
          <a:xfrm>
            <a:off x="4700743" y="3115946"/>
            <a:ext cx="565813" cy="736366"/>
          </a:xfrm>
          <a:prstGeom prst="straightConnector1">
            <a:avLst/>
          </a:prstGeom>
          <a:ln>
            <a:solidFill>
              <a:srgbClr val="192A72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מלבן 9"/>
          <p:cNvSpPr/>
          <p:nvPr/>
        </p:nvSpPr>
        <p:spPr>
          <a:xfrm>
            <a:off x="2074299" y="3931140"/>
            <a:ext cx="3869914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8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נַג</a:t>
            </a:r>
            <a:r>
              <a:rPr lang="he-IL" sz="8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ָּ</a:t>
            </a:r>
            <a:r>
              <a:rPr lang="he-IL" sz="8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192A72"/>
                </a:solidFill>
              </a:rPr>
              <a:t>      ר</a:t>
            </a:r>
          </a:p>
        </p:txBody>
      </p:sp>
      <p:pic>
        <p:nvPicPr>
          <p:cNvPr id="12" name="תמונה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50"/>
          <a:stretch/>
        </p:blipFill>
        <p:spPr>
          <a:xfrm rot="20518544">
            <a:off x="1502637" y="2563822"/>
            <a:ext cx="1535195" cy="1840613"/>
          </a:xfrm>
          <a:prstGeom prst="rect">
            <a:avLst/>
          </a:prstGeom>
        </p:spPr>
      </p:pic>
      <p:sp>
        <p:nvSpPr>
          <p:cNvPr id="11" name="כותרת 1">
            <a:extLst>
              <a:ext uri="{FF2B5EF4-FFF2-40B4-BE49-F238E27FC236}">
                <a16:creationId xmlns:a16="http://schemas.microsoft.com/office/drawing/2014/main" id="{2DC5497C-2C97-4ECD-BB26-9B818CF02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9525" y="212725"/>
            <a:ext cx="9640888" cy="720725"/>
          </a:xfrm>
        </p:spPr>
        <p:txBody>
          <a:bodyPr/>
          <a:lstStyle/>
          <a:p>
            <a:r>
              <a:rPr lang="he-IL" sz="3200" dirty="0">
                <a:cs typeface="Varela Round" panose="00000500000000000000" pitchFamily="2" charset="-79"/>
              </a:rPr>
              <a:t>דוגמא</a:t>
            </a:r>
          </a:p>
        </p:txBody>
      </p:sp>
    </p:spTree>
    <p:extLst>
      <p:ext uri="{BB962C8B-B14F-4D97-AF65-F5344CB8AC3E}">
        <p14:creationId xmlns:p14="http://schemas.microsoft.com/office/powerpoint/2010/main" val="756813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תמונה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9792" y="2629689"/>
            <a:ext cx="2508821" cy="2602902"/>
          </a:xfrm>
          <a:prstGeom prst="rect">
            <a:avLst/>
          </a:prstGeom>
        </p:spPr>
      </p:pic>
      <p:cxnSp>
        <p:nvCxnSpPr>
          <p:cNvPr id="8" name="מחבר חץ ישר 7"/>
          <p:cNvCxnSpPr/>
          <p:nvPr/>
        </p:nvCxnSpPr>
        <p:spPr>
          <a:xfrm flipH="1">
            <a:off x="2668439" y="3231918"/>
            <a:ext cx="784209" cy="69922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1" name="תמונה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50"/>
          <a:stretch/>
        </p:blipFill>
        <p:spPr>
          <a:xfrm rot="20518544">
            <a:off x="3731361" y="3852312"/>
            <a:ext cx="1535195" cy="1840613"/>
          </a:xfrm>
          <a:prstGeom prst="rect">
            <a:avLst/>
          </a:prstGeom>
        </p:spPr>
      </p:pic>
      <p:pic>
        <p:nvPicPr>
          <p:cNvPr id="13" name="תמונה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865" y="3076186"/>
            <a:ext cx="2148783" cy="2602902"/>
          </a:xfrm>
          <a:prstGeom prst="rect">
            <a:avLst/>
          </a:prstGeom>
        </p:spPr>
      </p:pic>
      <p:sp>
        <p:nvSpPr>
          <p:cNvPr id="18" name="מלבן 17"/>
          <p:cNvSpPr/>
          <p:nvPr/>
        </p:nvSpPr>
        <p:spPr>
          <a:xfrm>
            <a:off x="120870" y="5640083"/>
            <a:ext cx="386991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4400" b="1" dirty="0">
                <a:ln w="1905"/>
                <a:solidFill>
                  <a:srgbClr val="192A7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arela Round" panose="00000500000000000000" pitchFamily="2" charset="-79"/>
                <a:cs typeface="Varela Round" panose="00000500000000000000" pitchFamily="2" charset="-79"/>
              </a:rPr>
              <a:t>שורש משקל</a:t>
            </a:r>
          </a:p>
        </p:txBody>
      </p:sp>
      <p:sp>
        <p:nvSpPr>
          <p:cNvPr id="12" name="מלבן 5">
            <a:extLst>
              <a:ext uri="{FF2B5EF4-FFF2-40B4-BE49-F238E27FC236}">
                <a16:creationId xmlns:a16="http://schemas.microsoft.com/office/drawing/2014/main" id="{4D1EA06A-E3A0-4E0B-BF81-8F58E4A28235}"/>
              </a:ext>
            </a:extLst>
          </p:cNvPr>
          <p:cNvSpPr/>
          <p:nvPr/>
        </p:nvSpPr>
        <p:spPr>
          <a:xfrm>
            <a:off x="2270235" y="1629636"/>
            <a:ext cx="3869914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8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נַגָּר </a:t>
            </a:r>
          </a:p>
        </p:txBody>
      </p:sp>
      <p:cxnSp>
        <p:nvCxnSpPr>
          <p:cNvPr id="14" name="מחבר חץ ישר 8">
            <a:extLst>
              <a:ext uri="{FF2B5EF4-FFF2-40B4-BE49-F238E27FC236}">
                <a16:creationId xmlns:a16="http://schemas.microsoft.com/office/drawing/2014/main" id="{584FCFC6-38A3-409C-B1BC-489BF0236874}"/>
              </a:ext>
            </a:extLst>
          </p:cNvPr>
          <p:cNvCxnSpPr/>
          <p:nvPr/>
        </p:nvCxnSpPr>
        <p:spPr>
          <a:xfrm>
            <a:off x="4700743" y="3115946"/>
            <a:ext cx="565813" cy="736366"/>
          </a:xfrm>
          <a:prstGeom prst="straightConnector1">
            <a:avLst/>
          </a:prstGeom>
          <a:ln>
            <a:solidFill>
              <a:srgbClr val="192A72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5" name="מלבן 9">
            <a:extLst>
              <a:ext uri="{FF2B5EF4-FFF2-40B4-BE49-F238E27FC236}">
                <a16:creationId xmlns:a16="http://schemas.microsoft.com/office/drawing/2014/main" id="{45F769AA-2A9E-4CE0-8924-BF3FD28AF2CF}"/>
              </a:ext>
            </a:extLst>
          </p:cNvPr>
          <p:cNvSpPr/>
          <p:nvPr/>
        </p:nvSpPr>
        <p:spPr>
          <a:xfrm>
            <a:off x="5024695" y="3931140"/>
            <a:ext cx="133185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8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נַ        </a:t>
            </a:r>
            <a:endParaRPr lang="he-IL" sz="8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192A72"/>
              </a:solidFill>
            </a:endParaRPr>
          </a:p>
        </p:txBody>
      </p:sp>
      <p:sp>
        <p:nvSpPr>
          <p:cNvPr id="16" name="כותרת 1">
            <a:extLst>
              <a:ext uri="{FF2B5EF4-FFF2-40B4-BE49-F238E27FC236}">
                <a16:creationId xmlns:a16="http://schemas.microsoft.com/office/drawing/2014/main" id="{3F15DDAD-293E-4B44-B785-9661A87EB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9525" y="212725"/>
            <a:ext cx="9640888" cy="720725"/>
          </a:xfrm>
        </p:spPr>
        <p:txBody>
          <a:bodyPr/>
          <a:lstStyle/>
          <a:p>
            <a:r>
              <a:rPr lang="he-IL" sz="3200" dirty="0">
                <a:cs typeface="Varela Round" panose="00000500000000000000" pitchFamily="2" charset="-79"/>
              </a:rPr>
              <a:t>דוגמא</a:t>
            </a:r>
          </a:p>
        </p:txBody>
      </p:sp>
    </p:spTree>
    <p:extLst>
      <p:ext uri="{BB962C8B-B14F-4D97-AF65-F5344CB8AC3E}">
        <p14:creationId xmlns:p14="http://schemas.microsoft.com/office/powerpoint/2010/main" val="1139507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/>
        </p:nvSpPr>
        <p:spPr>
          <a:xfrm>
            <a:off x="1629321" y="2695767"/>
            <a:ext cx="9207201" cy="19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8" tIns="121888" rIns="121888" bIns="121888" anchor="t" anchorCtr="0">
            <a:noAutofit/>
          </a:bodyPr>
          <a:lstStyle/>
          <a:p>
            <a:pPr marL="609539">
              <a:lnSpc>
                <a:spcPct val="150000"/>
              </a:lnSpc>
            </a:pPr>
            <a:endParaRPr dirty="0"/>
          </a:p>
        </p:txBody>
      </p:sp>
      <p:sp>
        <p:nvSpPr>
          <p:cNvPr id="5" name="כותרת 4"/>
          <p:cNvSpPr>
            <a:spLocks noGrp="1"/>
          </p:cNvSpPr>
          <p:nvPr>
            <p:ph type="ctrTitle"/>
          </p:nvPr>
        </p:nvSpPr>
        <p:spPr>
          <a:xfrm>
            <a:off x="0" y="1444429"/>
            <a:ext cx="12190413" cy="1260000"/>
          </a:xfrm>
        </p:spPr>
        <p:txBody>
          <a:bodyPr/>
          <a:lstStyle/>
          <a:p>
            <a:r>
              <a:rPr lang="he-IL" sz="4400" dirty="0">
                <a:latin typeface="Varela Round" panose="00000500000000000000" pitchFamily="2" charset="-79"/>
                <a:cs typeface="Varela Round" panose="00000500000000000000" pitchFamily="2" charset="-79"/>
              </a:rPr>
              <a:t>תצורת השם </a:t>
            </a:r>
            <a:br>
              <a:rPr lang="he-IL" sz="4400" dirty="0">
                <a:latin typeface="Varela Round" panose="00000500000000000000" pitchFamily="2" charset="-79"/>
                <a:cs typeface="Varela Round" panose="00000500000000000000" pitchFamily="2" charset="-79"/>
              </a:rPr>
            </a:br>
            <a:r>
              <a:rPr lang="he-IL" sz="4400" dirty="0">
                <a:latin typeface="Varela Round" panose="00000500000000000000" pitchFamily="2" charset="-79"/>
                <a:cs typeface="Varela Round" panose="00000500000000000000" pitchFamily="2" charset="-79"/>
              </a:rPr>
              <a:t> ההבדל בין בסיס וצורן סופי לבין שורש ומשקל</a:t>
            </a:r>
          </a:p>
        </p:txBody>
      </p:sp>
      <p:sp>
        <p:nvSpPr>
          <p:cNvPr id="7" name="כותרת משנה 6"/>
          <p:cNvSpPr>
            <a:spLocks noGrp="1"/>
          </p:cNvSpPr>
          <p:nvPr>
            <p:ph type="subTitle" idx="1"/>
          </p:nvPr>
        </p:nvSpPr>
        <p:spPr>
          <a:xfrm>
            <a:off x="0" y="2674129"/>
            <a:ext cx="12190413" cy="1257643"/>
          </a:xfrm>
        </p:spPr>
        <p:txBody>
          <a:bodyPr/>
          <a:lstStyle/>
          <a:p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  <a:sym typeface="Varela Round"/>
              </a:rPr>
              <a:t>עברית לבתי ספר ערביים </a:t>
            </a:r>
            <a:br>
              <a:rPr lang="en-US" dirty="0">
                <a:latin typeface="Varela Round" panose="00000500000000000000" pitchFamily="2" charset="-79"/>
                <a:cs typeface="Varela Round" panose="00000500000000000000" pitchFamily="2" charset="-79"/>
                <a:sym typeface="Varela Round"/>
              </a:rPr>
            </a:br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  <a:sym typeface="Varela Round"/>
              </a:rPr>
              <a:t>חט"ב – כיתה ט' 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idx="10"/>
          </p:nvPr>
        </p:nvSpPr>
        <p:spPr>
          <a:xfrm>
            <a:off x="106457" y="3655832"/>
            <a:ext cx="11977498" cy="720000"/>
          </a:xfrm>
        </p:spPr>
        <p:txBody>
          <a:bodyPr/>
          <a:lstStyle/>
          <a:p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  <a:sym typeface="Varela Round"/>
              </a:rPr>
              <a:t>שם המורה: עביר </a:t>
            </a:r>
            <a:r>
              <a:rPr lang="he-IL" dirty="0" err="1">
                <a:latin typeface="Varela Round" panose="00000500000000000000" pitchFamily="2" charset="-79"/>
                <a:cs typeface="Varela Round" panose="00000500000000000000" pitchFamily="2" charset="-79"/>
                <a:sym typeface="Varela Round"/>
              </a:rPr>
              <a:t>ח'לאילה</a:t>
            </a:r>
            <a:endParaRPr lang="he-IL" dirty="0">
              <a:latin typeface="Varela Round" panose="00000500000000000000" pitchFamily="2" charset="-79"/>
              <a:cs typeface="Varela Round" panose="00000500000000000000" pitchFamily="2" charset="-79"/>
              <a:sym typeface="Varela Round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184957" y="933094"/>
            <a:ext cx="9640976" cy="720000"/>
          </a:xfrm>
        </p:spPr>
        <p:txBody>
          <a:bodyPr/>
          <a:lstStyle/>
          <a:p>
            <a:r>
              <a:rPr lang="he-IL" sz="6600" dirty="0">
                <a:cs typeface="Varela Round" panose="00000500000000000000" pitchFamily="2" charset="-79"/>
              </a:rPr>
              <a:t>הארה!</a:t>
            </a:r>
          </a:p>
        </p:txBody>
      </p:sp>
      <p:pic>
        <p:nvPicPr>
          <p:cNvPr id="5" name="מציין מיקום תוכן 4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5655" y="1213946"/>
            <a:ext cx="2485396" cy="2485396"/>
          </a:xfrm>
        </p:spPr>
      </p:pic>
      <p:sp>
        <p:nvSpPr>
          <p:cNvPr id="6" name="כותרת 1"/>
          <p:cNvSpPr txBox="1">
            <a:spLocks/>
          </p:cNvSpPr>
          <p:nvPr/>
        </p:nvSpPr>
        <p:spPr>
          <a:xfrm>
            <a:off x="817096" y="2299439"/>
            <a:ext cx="9640976" cy="720000"/>
          </a:xfrm>
          <a:prstGeom prst="rect">
            <a:avLst/>
          </a:prstGeom>
          <a:noFill/>
        </p:spPr>
        <p:txBody>
          <a:bodyPr vert="horz" lIns="91440" tIns="45720" rIns="91440" bIns="45720" rtlCol="1"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+mn-cs"/>
              </a:defRPr>
            </a:lvl1pPr>
          </a:lstStyle>
          <a:p>
            <a:r>
              <a:rPr lang="he-IL" sz="6600" dirty="0">
                <a:cs typeface="Varela Round" panose="00000500000000000000" pitchFamily="2" charset="-79"/>
              </a:rPr>
              <a:t>חידון ? </a:t>
            </a:r>
          </a:p>
        </p:txBody>
      </p:sp>
      <p:cxnSp>
        <p:nvCxnSpPr>
          <p:cNvPr id="7" name="מחבר חץ ישר 6"/>
          <p:cNvCxnSpPr/>
          <p:nvPr/>
        </p:nvCxnSpPr>
        <p:spPr>
          <a:xfrm flipH="1">
            <a:off x="4438887" y="3562957"/>
            <a:ext cx="784208" cy="815194"/>
          </a:xfrm>
          <a:prstGeom prst="straightConnector1">
            <a:avLst/>
          </a:prstGeom>
          <a:ln>
            <a:solidFill>
              <a:srgbClr val="192A72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" name="מחבר חץ ישר 7"/>
          <p:cNvCxnSpPr/>
          <p:nvPr/>
        </p:nvCxnSpPr>
        <p:spPr>
          <a:xfrm>
            <a:off x="6470982" y="3562957"/>
            <a:ext cx="713530" cy="736366"/>
          </a:xfrm>
          <a:prstGeom prst="straightConnector1">
            <a:avLst/>
          </a:prstGeom>
          <a:ln>
            <a:solidFill>
              <a:srgbClr val="192A72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1" name="כותרת 1"/>
          <p:cNvSpPr txBox="1">
            <a:spLocks/>
          </p:cNvSpPr>
          <p:nvPr/>
        </p:nvSpPr>
        <p:spPr>
          <a:xfrm>
            <a:off x="5921479" y="4685287"/>
            <a:ext cx="2263350" cy="720000"/>
          </a:xfrm>
          <a:prstGeom prst="rect">
            <a:avLst/>
          </a:prstGeom>
          <a:noFill/>
        </p:spPr>
        <p:txBody>
          <a:bodyPr vert="horz" lIns="91440" tIns="45720" rIns="91440" bIns="45720" rtlCol="1"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+mn-cs"/>
              </a:defRPr>
            </a:lvl1pPr>
          </a:lstStyle>
          <a:p>
            <a:r>
              <a:rPr lang="he-IL" sz="6600" dirty="0">
                <a:cs typeface="Varela Round" panose="00000500000000000000" pitchFamily="2" charset="-79"/>
              </a:rPr>
              <a:t>חידה</a:t>
            </a:r>
          </a:p>
        </p:txBody>
      </p:sp>
      <p:sp>
        <p:nvSpPr>
          <p:cNvPr id="12" name="כותרת 1"/>
          <p:cNvSpPr txBox="1">
            <a:spLocks/>
          </p:cNvSpPr>
          <p:nvPr/>
        </p:nvSpPr>
        <p:spPr>
          <a:xfrm>
            <a:off x="3199257" y="4685287"/>
            <a:ext cx="2000633" cy="720000"/>
          </a:xfrm>
          <a:prstGeom prst="rect">
            <a:avLst/>
          </a:prstGeom>
          <a:noFill/>
        </p:spPr>
        <p:txBody>
          <a:bodyPr vert="horz" lIns="91440" tIns="45720" rIns="91440" bIns="45720" rtlCol="1"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+mn-cs"/>
              </a:defRPr>
            </a:lvl1pPr>
          </a:lstStyle>
          <a:p>
            <a:r>
              <a:rPr lang="he-IL" sz="6600" dirty="0" err="1">
                <a:cs typeface="Varela Round" panose="00000500000000000000" pitchFamily="2" charset="-79"/>
              </a:rPr>
              <a:t>ון</a:t>
            </a:r>
            <a:endParaRPr lang="he-IL" sz="6600" dirty="0"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95345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25124" y="1925281"/>
            <a:ext cx="5724192" cy="3007437"/>
          </a:xfrm>
          <a:prstGeom prst="rect">
            <a:avLst/>
          </a:prstGeom>
        </p:spPr>
      </p:pic>
      <p:sp>
        <p:nvSpPr>
          <p:cNvPr id="4" name="כותרת 1">
            <a:extLst>
              <a:ext uri="{FF2B5EF4-FFF2-40B4-BE49-F238E27FC236}">
                <a16:creationId xmlns:a16="http://schemas.microsoft.com/office/drawing/2014/main" id="{5F4687B8-5AA5-471B-8CCB-081C009CDCBC}"/>
              </a:ext>
            </a:extLst>
          </p:cNvPr>
          <p:cNvSpPr txBox="1">
            <a:spLocks/>
          </p:cNvSpPr>
          <p:nvPr/>
        </p:nvSpPr>
        <p:spPr>
          <a:xfrm>
            <a:off x="1135626" y="2464918"/>
            <a:ext cx="6384977" cy="1820640"/>
          </a:xfrm>
          <a:prstGeom prst="rect">
            <a:avLst/>
          </a:prstGeom>
          <a:noFill/>
        </p:spPr>
        <p:txBody>
          <a:bodyPr vert="horz" lIns="91440" tIns="45720" rIns="91440" bIns="45720" rtlCol="1"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+mn-cs"/>
              </a:defRPr>
            </a:lvl1pPr>
          </a:lstStyle>
          <a:p>
            <a:r>
              <a:rPr lang="he-IL" sz="5400" dirty="0">
                <a:cs typeface="Varela Round" panose="00000500000000000000" pitchFamily="2" charset="-79"/>
              </a:rPr>
              <a:t>לפעמים זה מאתגר?</a:t>
            </a:r>
          </a:p>
        </p:txBody>
      </p:sp>
    </p:spTree>
    <p:extLst>
      <p:ext uri="{BB962C8B-B14F-4D97-AF65-F5344CB8AC3E}">
        <p14:creationId xmlns:p14="http://schemas.microsoft.com/office/powerpoint/2010/main" val="37497759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קבוצה 9"/>
          <p:cNvGrpSpPr/>
          <p:nvPr/>
        </p:nvGrpSpPr>
        <p:grpSpPr>
          <a:xfrm>
            <a:off x="6611716" y="4223501"/>
            <a:ext cx="1867110" cy="1564242"/>
            <a:chOff x="2695903" y="1148684"/>
            <a:chExt cx="5378240" cy="5378240"/>
          </a:xfrm>
        </p:grpSpPr>
        <p:pic>
          <p:nvPicPr>
            <p:cNvPr id="11" name="תמונה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5903" y="1148684"/>
              <a:ext cx="5378240" cy="5378240"/>
            </a:xfrm>
            <a:prstGeom prst="rect">
              <a:avLst/>
            </a:prstGeom>
          </p:spPr>
        </p:pic>
        <p:sp>
          <p:nvSpPr>
            <p:cNvPr id="12" name="מלבן 11"/>
            <p:cNvSpPr/>
            <p:nvPr/>
          </p:nvSpPr>
          <p:spPr>
            <a:xfrm>
              <a:off x="7102357" y="4303996"/>
              <a:ext cx="370490" cy="614855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3" name="מלבן 12"/>
            <p:cNvSpPr/>
            <p:nvPr/>
          </p:nvSpPr>
          <p:spPr>
            <a:xfrm>
              <a:off x="6498013" y="4303996"/>
              <a:ext cx="370490" cy="614855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4" name="מלבן 13"/>
            <p:cNvSpPr/>
            <p:nvPr/>
          </p:nvSpPr>
          <p:spPr>
            <a:xfrm>
              <a:off x="5862137" y="4303995"/>
              <a:ext cx="370490" cy="614855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5" name="מלבן 14"/>
            <p:cNvSpPr/>
            <p:nvPr/>
          </p:nvSpPr>
          <p:spPr>
            <a:xfrm>
              <a:off x="5215536" y="4303994"/>
              <a:ext cx="370490" cy="614855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pic>
        <p:nvPicPr>
          <p:cNvPr id="17" name="תמונה 1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35" r="10066"/>
          <a:stretch/>
        </p:blipFill>
        <p:spPr>
          <a:xfrm>
            <a:off x="2360019" y="4427837"/>
            <a:ext cx="2437789" cy="1359906"/>
          </a:xfrm>
          <a:prstGeom prst="rect">
            <a:avLst/>
          </a:prstGeom>
        </p:spPr>
      </p:pic>
      <p:sp>
        <p:nvSpPr>
          <p:cNvPr id="16" name="כותרת 1">
            <a:extLst>
              <a:ext uri="{FF2B5EF4-FFF2-40B4-BE49-F238E27FC236}">
                <a16:creationId xmlns:a16="http://schemas.microsoft.com/office/drawing/2014/main" id="{0921B219-2793-474B-850A-0965DE212F15}"/>
              </a:ext>
            </a:extLst>
          </p:cNvPr>
          <p:cNvSpPr txBox="1">
            <a:spLocks/>
          </p:cNvSpPr>
          <p:nvPr/>
        </p:nvSpPr>
        <p:spPr>
          <a:xfrm>
            <a:off x="1001933" y="683152"/>
            <a:ext cx="9640976" cy="720000"/>
          </a:xfrm>
          <a:prstGeom prst="rect">
            <a:avLst/>
          </a:prstGeom>
          <a:noFill/>
        </p:spPr>
        <p:txBody>
          <a:bodyPr vert="horz" lIns="91440" tIns="45720" rIns="91440" bIns="45720" rtlCol="1"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+mn-cs"/>
              </a:defRPr>
            </a:lvl1pPr>
          </a:lstStyle>
          <a:p>
            <a:r>
              <a:rPr lang="he-IL" sz="6600" dirty="0">
                <a:cs typeface="Varela Round" panose="00000500000000000000" pitchFamily="2" charset="-79"/>
              </a:rPr>
              <a:t>פתרון</a:t>
            </a:r>
          </a:p>
        </p:txBody>
      </p:sp>
      <p:cxnSp>
        <p:nvCxnSpPr>
          <p:cNvPr id="18" name="מחבר חץ ישר 6">
            <a:extLst>
              <a:ext uri="{FF2B5EF4-FFF2-40B4-BE49-F238E27FC236}">
                <a16:creationId xmlns:a16="http://schemas.microsoft.com/office/drawing/2014/main" id="{AE739486-CE7D-4DBF-BC73-762ACC4F2B4B}"/>
              </a:ext>
            </a:extLst>
          </p:cNvPr>
          <p:cNvCxnSpPr/>
          <p:nvPr/>
        </p:nvCxnSpPr>
        <p:spPr>
          <a:xfrm flipH="1">
            <a:off x="4623724" y="1946670"/>
            <a:ext cx="784208" cy="815194"/>
          </a:xfrm>
          <a:prstGeom prst="straightConnector1">
            <a:avLst/>
          </a:prstGeom>
          <a:ln>
            <a:solidFill>
              <a:srgbClr val="192A72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9" name="מחבר חץ ישר 7">
            <a:extLst>
              <a:ext uri="{FF2B5EF4-FFF2-40B4-BE49-F238E27FC236}">
                <a16:creationId xmlns:a16="http://schemas.microsoft.com/office/drawing/2014/main" id="{ABE1B460-EC49-400B-939D-80AA851B7E85}"/>
              </a:ext>
            </a:extLst>
          </p:cNvPr>
          <p:cNvCxnSpPr/>
          <p:nvPr/>
        </p:nvCxnSpPr>
        <p:spPr>
          <a:xfrm>
            <a:off x="6655819" y="1946670"/>
            <a:ext cx="713530" cy="736366"/>
          </a:xfrm>
          <a:prstGeom prst="straightConnector1">
            <a:avLst/>
          </a:prstGeom>
          <a:ln>
            <a:solidFill>
              <a:srgbClr val="192A72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0" name="כותרת 1">
            <a:extLst>
              <a:ext uri="{FF2B5EF4-FFF2-40B4-BE49-F238E27FC236}">
                <a16:creationId xmlns:a16="http://schemas.microsoft.com/office/drawing/2014/main" id="{A6012C94-DC7D-4732-B19F-EBFA7B673D02}"/>
              </a:ext>
            </a:extLst>
          </p:cNvPr>
          <p:cNvSpPr txBox="1">
            <a:spLocks/>
          </p:cNvSpPr>
          <p:nvPr/>
        </p:nvSpPr>
        <p:spPr>
          <a:xfrm>
            <a:off x="6492607" y="3069000"/>
            <a:ext cx="2828330" cy="720000"/>
          </a:xfrm>
          <a:prstGeom prst="rect">
            <a:avLst/>
          </a:prstGeom>
          <a:noFill/>
        </p:spPr>
        <p:txBody>
          <a:bodyPr vert="horz" lIns="91440" tIns="45720" rIns="91440" bIns="45720" rtlCol="1"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+mn-cs"/>
              </a:defRPr>
            </a:lvl1pPr>
          </a:lstStyle>
          <a:p>
            <a:r>
              <a:rPr lang="he-IL" sz="6600" dirty="0" err="1">
                <a:cs typeface="Varela Round" panose="00000500000000000000" pitchFamily="2" charset="-79"/>
              </a:rPr>
              <a:t>פתר+ון</a:t>
            </a:r>
            <a:endParaRPr lang="he-IL" sz="6600" dirty="0">
              <a:cs typeface="Varela Round" panose="00000500000000000000" pitchFamily="2" charset="-79"/>
            </a:endParaRPr>
          </a:p>
        </p:txBody>
      </p:sp>
      <p:sp>
        <p:nvSpPr>
          <p:cNvPr id="21" name="כותרת 1">
            <a:extLst>
              <a:ext uri="{FF2B5EF4-FFF2-40B4-BE49-F238E27FC236}">
                <a16:creationId xmlns:a16="http://schemas.microsoft.com/office/drawing/2014/main" id="{9E02536D-7EAD-4E2F-B81A-92DEB8E371AB}"/>
              </a:ext>
            </a:extLst>
          </p:cNvPr>
          <p:cNvSpPr txBox="1">
            <a:spLocks/>
          </p:cNvSpPr>
          <p:nvPr/>
        </p:nvSpPr>
        <p:spPr>
          <a:xfrm>
            <a:off x="2794563" y="3069000"/>
            <a:ext cx="2431733" cy="720000"/>
          </a:xfrm>
          <a:prstGeom prst="rect">
            <a:avLst/>
          </a:prstGeom>
          <a:noFill/>
        </p:spPr>
        <p:txBody>
          <a:bodyPr vert="horz" lIns="91440" tIns="45720" rIns="91440" bIns="45720" rtlCol="1"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+mn-cs"/>
              </a:defRPr>
            </a:lvl1pPr>
          </a:lstStyle>
          <a:p>
            <a:r>
              <a:rPr lang="he-IL" sz="6600" dirty="0">
                <a:cs typeface="Varela Round" panose="00000500000000000000" pitchFamily="2" charset="-79"/>
              </a:rPr>
              <a:t>קטלון</a:t>
            </a:r>
          </a:p>
        </p:txBody>
      </p:sp>
    </p:spTree>
    <p:extLst>
      <p:ext uri="{BB962C8B-B14F-4D97-AF65-F5344CB8AC3E}">
        <p14:creationId xmlns:p14="http://schemas.microsoft.com/office/powerpoint/2010/main" val="2825944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0" grpId="0"/>
      <p:bldP spid="2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מלבן 19"/>
          <p:cNvSpPr/>
          <p:nvPr/>
        </p:nvSpPr>
        <p:spPr>
          <a:xfrm>
            <a:off x="4900969" y="1329560"/>
            <a:ext cx="69028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192A72"/>
                </a:solidFill>
                <a:effectLst/>
                <a:latin typeface="Varela Round" panose="00000500000000000000" pitchFamily="2" charset="-79"/>
                <a:cs typeface="Varela Round" panose="00000500000000000000" pitchFamily="2" charset="-79"/>
              </a:rPr>
              <a:t>בסיס = שם עצם בלבד</a:t>
            </a:r>
          </a:p>
        </p:txBody>
      </p:sp>
      <p:pic>
        <p:nvPicPr>
          <p:cNvPr id="21" name="תמונה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0757" y="4259407"/>
            <a:ext cx="4105870" cy="20529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כותרת 1">
            <a:extLst>
              <a:ext uri="{FF2B5EF4-FFF2-40B4-BE49-F238E27FC236}">
                <a16:creationId xmlns:a16="http://schemas.microsoft.com/office/drawing/2014/main" id="{1690C310-40FB-40EA-BBAB-705FB3F95C7F}"/>
              </a:ext>
            </a:extLst>
          </p:cNvPr>
          <p:cNvSpPr txBox="1">
            <a:spLocks/>
          </p:cNvSpPr>
          <p:nvPr/>
        </p:nvSpPr>
        <p:spPr>
          <a:xfrm>
            <a:off x="3686139" y="545658"/>
            <a:ext cx="9640976" cy="720000"/>
          </a:xfrm>
          <a:prstGeom prst="rect">
            <a:avLst/>
          </a:prstGeom>
          <a:noFill/>
        </p:spPr>
        <p:txBody>
          <a:bodyPr vert="horz" lIns="91440" tIns="45720" rIns="91440" bIns="45720" rtlCol="1"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+mn-cs"/>
              </a:defRPr>
            </a:lvl1pPr>
          </a:lstStyle>
          <a:p>
            <a:r>
              <a:rPr lang="he-IL" sz="6600" dirty="0">
                <a:cs typeface="Varela Round" panose="00000500000000000000" pitchFamily="2" charset="-79"/>
              </a:rPr>
              <a:t>מה עושים?</a:t>
            </a:r>
          </a:p>
        </p:txBody>
      </p:sp>
      <p:sp>
        <p:nvSpPr>
          <p:cNvPr id="7" name="מלבן 19">
            <a:extLst>
              <a:ext uri="{FF2B5EF4-FFF2-40B4-BE49-F238E27FC236}">
                <a16:creationId xmlns:a16="http://schemas.microsoft.com/office/drawing/2014/main" id="{99675A92-C4A3-46BF-A21F-23E9FA27B0E3}"/>
              </a:ext>
            </a:extLst>
          </p:cNvPr>
          <p:cNvSpPr/>
          <p:nvPr/>
        </p:nvSpPr>
        <p:spPr>
          <a:xfrm>
            <a:off x="4472804" y="2318876"/>
            <a:ext cx="721543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192A72"/>
                </a:solidFill>
                <a:effectLst/>
                <a:latin typeface="Varela Round" panose="00000500000000000000" pitchFamily="2" charset="-79"/>
                <a:cs typeface="Varela Round" panose="00000500000000000000" pitchFamily="2" charset="-79"/>
              </a:rPr>
              <a:t>פתר + </a:t>
            </a:r>
            <a:r>
              <a:rPr lang="he-IL" sz="54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192A72"/>
                </a:solidFill>
                <a:effectLst/>
                <a:latin typeface="Varela Round" panose="00000500000000000000" pitchFamily="2" charset="-79"/>
                <a:cs typeface="Varela Round" panose="00000500000000000000" pitchFamily="2" charset="-79"/>
              </a:rPr>
              <a:t>ון</a:t>
            </a:r>
            <a:endParaRPr lang="he-IL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192A72"/>
              </a:solidFill>
              <a:effectLst/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algn="ctr"/>
            <a:r>
              <a:rPr lang="he-IL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פתר? האם זה שם עצם!</a:t>
            </a:r>
            <a:endParaRPr lang="he-IL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192A72"/>
              </a:solidFill>
              <a:effectLst/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705094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מלבן 18"/>
          <p:cNvSpPr/>
          <p:nvPr/>
        </p:nvSpPr>
        <p:spPr>
          <a:xfrm>
            <a:off x="5917847" y="199832"/>
            <a:ext cx="34307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192A72"/>
                </a:solidFill>
                <a:effectLst/>
                <a:latin typeface="Varela Round" panose="00000500000000000000" pitchFamily="2" charset="-79"/>
                <a:cs typeface="Varela Round" panose="00000500000000000000" pitchFamily="2" charset="-79"/>
              </a:rPr>
              <a:t>מה עושים?</a:t>
            </a:r>
          </a:p>
        </p:txBody>
      </p:sp>
      <p:sp>
        <p:nvSpPr>
          <p:cNvPr id="20" name="מלבן 19"/>
          <p:cNvSpPr/>
          <p:nvPr/>
        </p:nvSpPr>
        <p:spPr>
          <a:xfrm>
            <a:off x="2962594" y="1128152"/>
            <a:ext cx="69028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192A72"/>
                </a:solidFill>
                <a:effectLst/>
                <a:latin typeface="Varela Round" panose="00000500000000000000" pitchFamily="2" charset="-79"/>
                <a:cs typeface="Varela Round" panose="00000500000000000000" pitchFamily="2" charset="-79"/>
              </a:rPr>
              <a:t>בסיס = שם עצם בלבד</a:t>
            </a:r>
          </a:p>
        </p:txBody>
      </p:sp>
      <p:grpSp>
        <p:nvGrpSpPr>
          <p:cNvPr id="6" name="קבוצה 5"/>
          <p:cNvGrpSpPr/>
          <p:nvPr/>
        </p:nvGrpSpPr>
        <p:grpSpPr>
          <a:xfrm>
            <a:off x="3538480" y="2019735"/>
            <a:ext cx="3066866" cy="2112976"/>
            <a:chOff x="2695903" y="1148684"/>
            <a:chExt cx="5378240" cy="5378240"/>
          </a:xfrm>
        </p:grpSpPr>
        <p:pic>
          <p:nvPicPr>
            <p:cNvPr id="7" name="תמונה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5903" y="1148684"/>
              <a:ext cx="5378240" cy="5378240"/>
            </a:xfrm>
            <a:prstGeom prst="rect">
              <a:avLst/>
            </a:prstGeom>
          </p:spPr>
        </p:pic>
        <p:sp>
          <p:nvSpPr>
            <p:cNvPr id="9" name="מלבן 8"/>
            <p:cNvSpPr/>
            <p:nvPr/>
          </p:nvSpPr>
          <p:spPr>
            <a:xfrm>
              <a:off x="7102357" y="4303996"/>
              <a:ext cx="370490" cy="614855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he-IL" dirty="0">
                <a:latin typeface="Varela Round" panose="00000500000000000000" pitchFamily="2" charset="-79"/>
                <a:cs typeface="Varela Round" panose="00000500000000000000" pitchFamily="2" charset="-79"/>
              </a:endParaRPr>
            </a:p>
          </p:txBody>
        </p:sp>
        <p:sp>
          <p:nvSpPr>
            <p:cNvPr id="10" name="מלבן 9"/>
            <p:cNvSpPr/>
            <p:nvPr/>
          </p:nvSpPr>
          <p:spPr>
            <a:xfrm>
              <a:off x="6498013" y="4303996"/>
              <a:ext cx="370490" cy="614855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he-IL" dirty="0">
                <a:latin typeface="Varela Round" panose="00000500000000000000" pitchFamily="2" charset="-79"/>
                <a:cs typeface="Varela Round" panose="00000500000000000000" pitchFamily="2" charset="-79"/>
              </a:endParaRPr>
            </a:p>
          </p:txBody>
        </p:sp>
        <p:sp>
          <p:nvSpPr>
            <p:cNvPr id="11" name="מלבן 10"/>
            <p:cNvSpPr/>
            <p:nvPr/>
          </p:nvSpPr>
          <p:spPr>
            <a:xfrm>
              <a:off x="5862137" y="4303995"/>
              <a:ext cx="370490" cy="614855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he-IL" dirty="0">
                <a:latin typeface="Varela Round" panose="00000500000000000000" pitchFamily="2" charset="-79"/>
                <a:cs typeface="Varela Round" panose="00000500000000000000" pitchFamily="2" charset="-79"/>
              </a:endParaRPr>
            </a:p>
          </p:txBody>
        </p:sp>
        <p:sp>
          <p:nvSpPr>
            <p:cNvPr id="12" name="מלבן 11"/>
            <p:cNvSpPr/>
            <p:nvPr/>
          </p:nvSpPr>
          <p:spPr>
            <a:xfrm>
              <a:off x="5215536" y="4303994"/>
              <a:ext cx="370490" cy="614855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he-IL" dirty="0">
                <a:latin typeface="Varela Round" panose="00000500000000000000" pitchFamily="2" charset="-79"/>
                <a:cs typeface="Varela Round" panose="00000500000000000000" pitchFamily="2" charset="-79"/>
              </a:endParaRPr>
            </a:p>
          </p:txBody>
        </p:sp>
      </p:grpSp>
      <p:sp>
        <p:nvSpPr>
          <p:cNvPr id="13" name="מלבן 19">
            <a:extLst>
              <a:ext uri="{FF2B5EF4-FFF2-40B4-BE49-F238E27FC236}">
                <a16:creationId xmlns:a16="http://schemas.microsoft.com/office/drawing/2014/main" id="{49DCC958-9669-4ED4-AA7B-176BCD43240F}"/>
              </a:ext>
            </a:extLst>
          </p:cNvPr>
          <p:cNvSpPr/>
          <p:nvPr/>
        </p:nvSpPr>
        <p:spPr>
          <a:xfrm>
            <a:off x="3427265" y="4078059"/>
            <a:ext cx="404469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192A72"/>
                </a:solidFill>
                <a:effectLst/>
                <a:latin typeface="Varela Round" panose="00000500000000000000" pitchFamily="2" charset="-79"/>
                <a:cs typeface="Varela Round" panose="00000500000000000000" pitchFamily="2" charset="-79"/>
              </a:rPr>
              <a:t>פתרון</a:t>
            </a:r>
          </a:p>
          <a:p>
            <a:pPr algn="ctr"/>
            <a:r>
              <a:rPr lang="he-IL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שורש ומשקל</a:t>
            </a:r>
            <a:endParaRPr lang="he-IL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192A72"/>
              </a:solidFill>
              <a:effectLst/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852870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קבוצה 3"/>
          <p:cNvGrpSpPr/>
          <p:nvPr/>
        </p:nvGrpSpPr>
        <p:grpSpPr>
          <a:xfrm>
            <a:off x="4051740" y="1565782"/>
            <a:ext cx="3934512" cy="3917025"/>
            <a:chOff x="4051740" y="1558157"/>
            <a:chExt cx="5038424" cy="5016031"/>
          </a:xfrm>
        </p:grpSpPr>
        <p:pic>
          <p:nvPicPr>
            <p:cNvPr id="2" name="תמונה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1740" y="1558157"/>
              <a:ext cx="5038424" cy="5016031"/>
            </a:xfrm>
            <a:prstGeom prst="rect">
              <a:avLst/>
            </a:prstGeom>
          </p:spPr>
        </p:pic>
        <p:sp>
          <p:nvSpPr>
            <p:cNvPr id="3" name="מלבן 2"/>
            <p:cNvSpPr/>
            <p:nvPr/>
          </p:nvSpPr>
          <p:spPr>
            <a:xfrm>
              <a:off x="4400611" y="4813570"/>
              <a:ext cx="1122659" cy="130853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he-IL" b="1" dirty="0">
                  <a:solidFill>
                    <a:srgbClr val="192A72"/>
                  </a:solidFill>
                  <a:latin typeface="Varela Round" panose="00000500000000000000" pitchFamily="2" charset="-79"/>
                  <a:cs typeface="Varela Round" panose="00000500000000000000" pitchFamily="2" charset="-79"/>
                </a:rPr>
                <a:t>ה' הידיעה</a:t>
              </a:r>
            </a:p>
          </p:txBody>
        </p:sp>
      </p:grpSp>
      <p:sp>
        <p:nvSpPr>
          <p:cNvPr id="7" name="Title 3">
            <a:extLst>
              <a:ext uri="{FF2B5EF4-FFF2-40B4-BE49-F238E27FC236}">
                <a16:creationId xmlns:a16="http://schemas.microsoft.com/office/drawing/2014/main" id="{1C7C2A7E-E13A-4931-8137-C7FDBBB49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9438" y="213094"/>
            <a:ext cx="9640976" cy="720000"/>
          </a:xfrm>
        </p:spPr>
        <p:txBody>
          <a:bodyPr/>
          <a:lstStyle/>
          <a:p>
            <a:r>
              <a:rPr lang="he-IL" sz="3200" dirty="0">
                <a:cs typeface="Varela Round" panose="00000500000000000000" pitchFamily="2" charset="-79"/>
              </a:rPr>
              <a:t>איך מבדילים בין שם עצם לבין פועל?</a:t>
            </a:r>
            <a:endParaRPr lang="he-IL" sz="3200" dirty="0"/>
          </a:p>
        </p:txBody>
      </p:sp>
    </p:spTree>
    <p:extLst>
      <p:ext uri="{BB962C8B-B14F-4D97-AF65-F5344CB8AC3E}">
        <p14:creationId xmlns:p14="http://schemas.microsoft.com/office/powerpoint/2010/main" val="30502558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מלבן 19">
            <a:extLst>
              <a:ext uri="{FF2B5EF4-FFF2-40B4-BE49-F238E27FC236}">
                <a16:creationId xmlns:a16="http://schemas.microsoft.com/office/drawing/2014/main" id="{2478C431-CE72-4E22-A529-3B29C1197B53}"/>
              </a:ext>
            </a:extLst>
          </p:cNvPr>
          <p:cNvSpPr/>
          <p:nvPr/>
        </p:nvSpPr>
        <p:spPr>
          <a:xfrm>
            <a:off x="6174952" y="3439777"/>
            <a:ext cx="18950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192A72"/>
                </a:solidFill>
                <a:effectLst/>
                <a:latin typeface="Varela Round" panose="00000500000000000000" pitchFamily="2" charset="-79"/>
                <a:cs typeface="Varela Round" panose="00000500000000000000" pitchFamily="2" charset="-79"/>
              </a:rPr>
              <a:t>הקבל</a:t>
            </a:r>
          </a:p>
        </p:txBody>
      </p:sp>
      <p:grpSp>
        <p:nvGrpSpPr>
          <p:cNvPr id="5" name="קבוצה 4"/>
          <p:cNvGrpSpPr/>
          <p:nvPr/>
        </p:nvGrpSpPr>
        <p:grpSpPr>
          <a:xfrm>
            <a:off x="9644279" y="27789"/>
            <a:ext cx="2538249" cy="2162505"/>
            <a:chOff x="4051740" y="1558157"/>
            <a:chExt cx="5038424" cy="5016031"/>
          </a:xfrm>
        </p:grpSpPr>
        <p:pic>
          <p:nvPicPr>
            <p:cNvPr id="6" name="תמונה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1740" y="1558157"/>
              <a:ext cx="5038424" cy="5016031"/>
            </a:xfrm>
            <a:prstGeom prst="rect">
              <a:avLst/>
            </a:prstGeom>
          </p:spPr>
        </p:pic>
        <p:sp>
          <p:nvSpPr>
            <p:cNvPr id="7" name="מלבן 6"/>
            <p:cNvSpPr/>
            <p:nvPr/>
          </p:nvSpPr>
          <p:spPr>
            <a:xfrm>
              <a:off x="4361448" y="4853103"/>
              <a:ext cx="1230799" cy="130853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he-IL" sz="1000" b="1" dirty="0">
                  <a:solidFill>
                    <a:srgbClr val="192A72"/>
                  </a:solidFill>
                  <a:latin typeface="Varela Round" panose="00000500000000000000" pitchFamily="2" charset="-79"/>
                  <a:cs typeface="Varela Round" panose="00000500000000000000" pitchFamily="2" charset="-79"/>
                </a:rPr>
                <a:t>ה' הידיעה</a:t>
              </a:r>
            </a:p>
          </p:txBody>
        </p:sp>
      </p:grpSp>
      <p:grpSp>
        <p:nvGrpSpPr>
          <p:cNvPr id="12" name="קבוצה 11"/>
          <p:cNvGrpSpPr/>
          <p:nvPr/>
        </p:nvGrpSpPr>
        <p:grpSpPr>
          <a:xfrm>
            <a:off x="5938703" y="4438644"/>
            <a:ext cx="1702416" cy="1481204"/>
            <a:chOff x="2695903" y="1148684"/>
            <a:chExt cx="5378240" cy="5378240"/>
          </a:xfrm>
        </p:grpSpPr>
        <p:pic>
          <p:nvPicPr>
            <p:cNvPr id="13" name="תמונה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5903" y="1148684"/>
              <a:ext cx="5378240" cy="5378240"/>
            </a:xfrm>
            <a:prstGeom prst="rect">
              <a:avLst/>
            </a:prstGeom>
          </p:spPr>
        </p:pic>
        <p:sp>
          <p:nvSpPr>
            <p:cNvPr id="14" name="מלבן 13"/>
            <p:cNvSpPr/>
            <p:nvPr/>
          </p:nvSpPr>
          <p:spPr>
            <a:xfrm>
              <a:off x="7102357" y="4303996"/>
              <a:ext cx="370490" cy="614855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he-IL" dirty="0">
                <a:latin typeface="Varela Round" panose="00000500000000000000" pitchFamily="2" charset="-79"/>
                <a:cs typeface="Varela Round" panose="00000500000000000000" pitchFamily="2" charset="-79"/>
              </a:endParaRPr>
            </a:p>
          </p:txBody>
        </p:sp>
        <p:sp>
          <p:nvSpPr>
            <p:cNvPr id="15" name="מלבן 14"/>
            <p:cNvSpPr/>
            <p:nvPr/>
          </p:nvSpPr>
          <p:spPr>
            <a:xfrm>
              <a:off x="6498013" y="4303996"/>
              <a:ext cx="370490" cy="614855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he-IL" dirty="0">
                <a:latin typeface="Varela Round" panose="00000500000000000000" pitchFamily="2" charset="-79"/>
                <a:cs typeface="Varela Round" panose="00000500000000000000" pitchFamily="2" charset="-79"/>
              </a:endParaRPr>
            </a:p>
          </p:txBody>
        </p:sp>
        <p:sp>
          <p:nvSpPr>
            <p:cNvPr id="16" name="מלבן 15"/>
            <p:cNvSpPr/>
            <p:nvPr/>
          </p:nvSpPr>
          <p:spPr>
            <a:xfrm>
              <a:off x="5862137" y="4303995"/>
              <a:ext cx="370490" cy="614855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he-IL" dirty="0">
                <a:latin typeface="Varela Round" panose="00000500000000000000" pitchFamily="2" charset="-79"/>
                <a:cs typeface="Varela Round" panose="00000500000000000000" pitchFamily="2" charset="-79"/>
              </a:endParaRPr>
            </a:p>
          </p:txBody>
        </p:sp>
        <p:sp>
          <p:nvSpPr>
            <p:cNvPr id="17" name="מלבן 16"/>
            <p:cNvSpPr/>
            <p:nvPr/>
          </p:nvSpPr>
          <p:spPr>
            <a:xfrm>
              <a:off x="5215536" y="4303994"/>
              <a:ext cx="370490" cy="614855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he-IL" dirty="0">
                <a:latin typeface="Varela Round" panose="00000500000000000000" pitchFamily="2" charset="-79"/>
                <a:cs typeface="Varela Round" panose="00000500000000000000" pitchFamily="2" charset="-79"/>
              </a:endParaRPr>
            </a:p>
          </p:txBody>
        </p:sp>
      </p:grpSp>
      <p:sp>
        <p:nvSpPr>
          <p:cNvPr id="18" name="מלבן 17"/>
          <p:cNvSpPr/>
          <p:nvPr/>
        </p:nvSpPr>
        <p:spPr>
          <a:xfrm>
            <a:off x="6678372" y="3439777"/>
            <a:ext cx="88823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arela Round" panose="00000500000000000000" pitchFamily="2" charset="-79"/>
                <a:cs typeface="Varela Round" panose="00000500000000000000" pitchFamily="2" charset="-79"/>
              </a:rPr>
              <a:t>X</a:t>
            </a:r>
            <a:endParaRPr lang="he-IL" sz="6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pic>
        <p:nvPicPr>
          <p:cNvPr id="21" name="תמונה 2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35" r="10066"/>
          <a:stretch/>
        </p:blipFill>
        <p:spPr>
          <a:xfrm>
            <a:off x="2030310" y="4438644"/>
            <a:ext cx="2437789" cy="1359906"/>
          </a:xfrm>
          <a:prstGeom prst="rect">
            <a:avLst/>
          </a:prstGeom>
        </p:spPr>
      </p:pic>
      <p:sp>
        <p:nvSpPr>
          <p:cNvPr id="22" name="מלבן 19">
            <a:extLst>
              <a:ext uri="{FF2B5EF4-FFF2-40B4-BE49-F238E27FC236}">
                <a16:creationId xmlns:a16="http://schemas.microsoft.com/office/drawing/2014/main" id="{C9B15525-605A-47AB-9AD5-A196263A522F}"/>
              </a:ext>
            </a:extLst>
          </p:cNvPr>
          <p:cNvSpPr/>
          <p:nvPr/>
        </p:nvSpPr>
        <p:spPr>
          <a:xfrm>
            <a:off x="6310405" y="926750"/>
            <a:ext cx="16241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192A72"/>
                </a:solidFill>
                <a:effectLst/>
                <a:latin typeface="Varela Round" panose="00000500000000000000" pitchFamily="2" charset="-79"/>
                <a:cs typeface="Varela Round" panose="00000500000000000000" pitchFamily="2" charset="-79"/>
              </a:rPr>
              <a:t>קבלן</a:t>
            </a:r>
          </a:p>
        </p:txBody>
      </p:sp>
      <p:sp>
        <p:nvSpPr>
          <p:cNvPr id="23" name="מלבן 19">
            <a:extLst>
              <a:ext uri="{FF2B5EF4-FFF2-40B4-BE49-F238E27FC236}">
                <a16:creationId xmlns:a16="http://schemas.microsoft.com/office/drawing/2014/main" id="{BA7D8416-460A-4543-B6E4-67B992D19611}"/>
              </a:ext>
            </a:extLst>
          </p:cNvPr>
          <p:cNvSpPr/>
          <p:nvPr/>
        </p:nvSpPr>
        <p:spPr>
          <a:xfrm>
            <a:off x="6081176" y="2167866"/>
            <a:ext cx="20826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192A72"/>
                </a:solidFill>
                <a:effectLst/>
                <a:latin typeface="Varela Round" panose="00000500000000000000" pitchFamily="2" charset="-79"/>
                <a:cs typeface="Varela Round" panose="00000500000000000000" pitchFamily="2" charset="-79"/>
              </a:rPr>
              <a:t>הקבלן</a:t>
            </a:r>
          </a:p>
        </p:txBody>
      </p:sp>
      <p:sp>
        <p:nvSpPr>
          <p:cNvPr id="26" name="מלבן 19">
            <a:extLst>
              <a:ext uri="{FF2B5EF4-FFF2-40B4-BE49-F238E27FC236}">
                <a16:creationId xmlns:a16="http://schemas.microsoft.com/office/drawing/2014/main" id="{41698892-2F84-492B-836D-B6E91CBF71EF}"/>
              </a:ext>
            </a:extLst>
          </p:cNvPr>
          <p:cNvSpPr/>
          <p:nvPr/>
        </p:nvSpPr>
        <p:spPr>
          <a:xfrm>
            <a:off x="2304717" y="3439777"/>
            <a:ext cx="19319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192A72"/>
                </a:solidFill>
                <a:effectLst/>
                <a:latin typeface="Varela Round" panose="00000500000000000000" pitchFamily="2" charset="-79"/>
                <a:cs typeface="Varela Round" panose="00000500000000000000" pitchFamily="2" charset="-79"/>
              </a:rPr>
              <a:t>הרפת</a:t>
            </a:r>
          </a:p>
        </p:txBody>
      </p:sp>
      <p:sp>
        <p:nvSpPr>
          <p:cNvPr id="27" name="מלבן 19">
            <a:extLst>
              <a:ext uri="{FF2B5EF4-FFF2-40B4-BE49-F238E27FC236}">
                <a16:creationId xmlns:a16="http://schemas.microsoft.com/office/drawing/2014/main" id="{16E47B99-3AE0-43FB-8391-1A64C6DA3E6D}"/>
              </a:ext>
            </a:extLst>
          </p:cNvPr>
          <p:cNvSpPr/>
          <p:nvPr/>
        </p:nvSpPr>
        <p:spPr>
          <a:xfrm>
            <a:off x="2440171" y="926750"/>
            <a:ext cx="16610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192A72"/>
                </a:solidFill>
                <a:effectLst/>
                <a:latin typeface="Varela Round" panose="00000500000000000000" pitchFamily="2" charset="-79"/>
                <a:cs typeface="Varela Round" panose="00000500000000000000" pitchFamily="2" charset="-79"/>
              </a:rPr>
              <a:t>רפתן</a:t>
            </a:r>
          </a:p>
        </p:txBody>
      </p:sp>
      <p:sp>
        <p:nvSpPr>
          <p:cNvPr id="28" name="מלבן 19">
            <a:extLst>
              <a:ext uri="{FF2B5EF4-FFF2-40B4-BE49-F238E27FC236}">
                <a16:creationId xmlns:a16="http://schemas.microsoft.com/office/drawing/2014/main" id="{B061EB99-5C20-4DE6-84D3-9EE0FB245372}"/>
              </a:ext>
            </a:extLst>
          </p:cNvPr>
          <p:cNvSpPr/>
          <p:nvPr/>
        </p:nvSpPr>
        <p:spPr>
          <a:xfrm>
            <a:off x="2210942" y="2167866"/>
            <a:ext cx="21194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192A72"/>
                </a:solidFill>
                <a:effectLst/>
                <a:latin typeface="Varela Round" panose="00000500000000000000" pitchFamily="2" charset="-79"/>
                <a:cs typeface="Varela Round" panose="00000500000000000000" pitchFamily="2" charset="-79"/>
              </a:rPr>
              <a:t>הרפ</a:t>
            </a:r>
            <a:r>
              <a:rPr lang="he-IL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תן</a:t>
            </a:r>
            <a:endParaRPr lang="he-IL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192A72"/>
              </a:solidFill>
              <a:effectLst/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734605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8" grpId="0"/>
      <p:bldP spid="22" grpId="0"/>
      <p:bldP spid="23" grpId="0"/>
      <p:bldP spid="26" grpId="0"/>
      <p:bldP spid="27" grpId="0"/>
      <p:bldP spid="2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תמונה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17" b="8276"/>
          <a:stretch/>
        </p:blipFill>
        <p:spPr>
          <a:xfrm>
            <a:off x="7879240" y="1150882"/>
            <a:ext cx="4893734" cy="4556235"/>
          </a:xfrm>
          <a:prstGeom prst="rect">
            <a:avLst/>
          </a:prstGeom>
        </p:spPr>
      </p:pic>
      <p:sp>
        <p:nvSpPr>
          <p:cNvPr id="5" name="מלבן 4"/>
          <p:cNvSpPr/>
          <p:nvPr/>
        </p:nvSpPr>
        <p:spPr>
          <a:xfrm>
            <a:off x="1554618" y="3481529"/>
            <a:ext cx="722352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he-IL" sz="9600" b="1" dirty="0"/>
              <a:t>קַטֶּלֶת</a:t>
            </a:r>
            <a:endParaRPr lang="he-IL" sz="19900" b="1" cap="none" spc="0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4" name="מלבן 19">
            <a:extLst>
              <a:ext uri="{FF2B5EF4-FFF2-40B4-BE49-F238E27FC236}">
                <a16:creationId xmlns:a16="http://schemas.microsoft.com/office/drawing/2014/main" id="{95341C34-FD1D-4291-AB45-8562DBE90731}"/>
              </a:ext>
            </a:extLst>
          </p:cNvPr>
          <p:cNvSpPr/>
          <p:nvPr/>
        </p:nvSpPr>
        <p:spPr>
          <a:xfrm>
            <a:off x="3475855" y="1767408"/>
            <a:ext cx="338105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96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192A72"/>
                </a:solidFill>
                <a:effectLst/>
                <a:latin typeface="Varela Round" panose="00000500000000000000" pitchFamily="2" charset="-79"/>
                <a:cs typeface="Varela Round" panose="00000500000000000000" pitchFamily="2" charset="-79"/>
              </a:rPr>
              <a:t>צהבת</a:t>
            </a:r>
          </a:p>
        </p:txBody>
      </p:sp>
    </p:spTree>
    <p:extLst>
      <p:ext uri="{BB962C8B-B14F-4D97-AF65-F5344CB8AC3E}">
        <p14:creationId xmlns:p14="http://schemas.microsoft.com/office/powerpoint/2010/main" val="3660421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תמונה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581" y="2385265"/>
            <a:ext cx="3921302" cy="3085142"/>
          </a:xfrm>
          <a:prstGeom prst="rect">
            <a:avLst/>
          </a:prstGeom>
        </p:spPr>
      </p:pic>
      <p:sp>
        <p:nvSpPr>
          <p:cNvPr id="4" name="מלבן 19">
            <a:extLst>
              <a:ext uri="{FF2B5EF4-FFF2-40B4-BE49-F238E27FC236}">
                <a16:creationId xmlns:a16="http://schemas.microsoft.com/office/drawing/2014/main" id="{D655EC5D-B7B1-42C9-9048-64AEA355FD15}"/>
              </a:ext>
            </a:extLst>
          </p:cNvPr>
          <p:cNvSpPr/>
          <p:nvPr/>
        </p:nvSpPr>
        <p:spPr>
          <a:xfrm>
            <a:off x="5152479" y="926750"/>
            <a:ext cx="18854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192A72"/>
                </a:solidFill>
                <a:effectLst/>
                <a:latin typeface="Varela Round" panose="00000500000000000000" pitchFamily="2" charset="-79"/>
                <a:cs typeface="Varela Round" panose="00000500000000000000" pitchFamily="2" charset="-79"/>
              </a:rPr>
              <a:t>סיכום</a:t>
            </a:r>
          </a:p>
        </p:txBody>
      </p:sp>
    </p:spTree>
    <p:extLst>
      <p:ext uri="{BB962C8B-B14F-4D97-AF65-F5344CB8AC3E}">
        <p14:creationId xmlns:p14="http://schemas.microsoft.com/office/powerpoint/2010/main" val="1855286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תמונה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044" y="2281721"/>
            <a:ext cx="2966429" cy="3058039"/>
          </a:xfrm>
          <a:prstGeom prst="rect">
            <a:avLst/>
          </a:prstGeom>
        </p:spPr>
      </p:pic>
      <p:sp>
        <p:nvSpPr>
          <p:cNvPr id="7" name="מלבן 19">
            <a:extLst>
              <a:ext uri="{FF2B5EF4-FFF2-40B4-BE49-F238E27FC236}">
                <a16:creationId xmlns:a16="http://schemas.microsoft.com/office/drawing/2014/main" id="{33A1AA0D-7DC6-4249-BBFB-11B80E98B43E}"/>
              </a:ext>
            </a:extLst>
          </p:cNvPr>
          <p:cNvSpPr/>
          <p:nvPr/>
        </p:nvSpPr>
        <p:spPr>
          <a:xfrm>
            <a:off x="5158091" y="926750"/>
            <a:ext cx="18742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192A72"/>
                </a:solidFill>
                <a:effectLst/>
                <a:latin typeface="Varela Round" panose="00000500000000000000" pitchFamily="2" charset="-79"/>
                <a:cs typeface="Varela Round" panose="00000500000000000000" pitchFamily="2" charset="-79"/>
              </a:rPr>
              <a:t>תרגיל</a:t>
            </a:r>
          </a:p>
        </p:txBody>
      </p:sp>
    </p:spTree>
    <p:extLst>
      <p:ext uri="{BB962C8B-B14F-4D97-AF65-F5344CB8AC3E}">
        <p14:creationId xmlns:p14="http://schemas.microsoft.com/office/powerpoint/2010/main" val="759169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43161B5-52B3-4A08-A531-A8EDDD7BF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cs typeface="Varela Round" panose="00000500000000000000" pitchFamily="2" charset="-79"/>
              </a:rPr>
              <a:t>מה נלמד היום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E12EB2A4-84EB-4C36-AA32-C059AD31B3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dirty="0">
                <a:solidFill>
                  <a:srgbClr val="192A72"/>
                </a:solidFill>
                <a:cs typeface="Varela Round" panose="00000500000000000000" pitchFamily="2" charset="-79"/>
              </a:rPr>
              <a:t>פירוט נושאי הלימוד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E6D92A64-284C-447F-B2C9-606D38C404DE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he-IL" dirty="0">
                <a:cs typeface="Varela Round" panose="00000500000000000000" pitchFamily="2" charset="-79"/>
              </a:rPr>
              <a:t>-שורש משקל </a:t>
            </a:r>
          </a:p>
          <a:p>
            <a:r>
              <a:rPr lang="he-IL" dirty="0">
                <a:cs typeface="Varela Round" panose="00000500000000000000" pitchFamily="2" charset="-79"/>
              </a:rPr>
              <a:t>בסיס וצורן סופי </a:t>
            </a:r>
          </a:p>
          <a:p>
            <a:r>
              <a:rPr lang="he-IL" dirty="0">
                <a:cs typeface="Varela Round" panose="00000500000000000000" pitchFamily="2" charset="-79"/>
              </a:rPr>
              <a:t>איך מבחינים בין בסיס וצורן סופי לבין שורש ומשקל</a:t>
            </a:r>
          </a:p>
          <a:p>
            <a:r>
              <a:rPr lang="he-IL" dirty="0">
                <a:cs typeface="Varela Round" panose="00000500000000000000" pitchFamily="2" charset="-79"/>
              </a:rPr>
              <a:t>תרגיל</a:t>
            </a:r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5413" y="4052603"/>
            <a:ext cx="4094966" cy="1995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1883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לבן 5"/>
          <p:cNvSpPr/>
          <p:nvPr/>
        </p:nvSpPr>
        <p:spPr>
          <a:xfrm>
            <a:off x="8373679" y="2108226"/>
            <a:ext cx="274002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he-IL" sz="3200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שעון </a:t>
            </a:r>
            <a:endParaRPr lang="en-US" sz="3200" b="1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he-IL" sz="3200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פרטי </a:t>
            </a:r>
            <a:endParaRPr lang="en-US" sz="3200" b="1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he-IL" sz="3200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מסעדה </a:t>
            </a:r>
            <a:endParaRPr lang="en-US" sz="3200" b="1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he-IL" sz="3200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איכות </a:t>
            </a:r>
            <a:endParaRPr lang="en-US" sz="3200" b="1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he-IL" sz="3200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החלטה </a:t>
            </a:r>
            <a:endParaRPr lang="en-US" sz="3200" b="1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he-IL" sz="3200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כלבלב </a:t>
            </a:r>
            <a:endParaRPr lang="en-US" sz="3200" b="1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7" name="מלבן 19">
            <a:extLst>
              <a:ext uri="{FF2B5EF4-FFF2-40B4-BE49-F238E27FC236}">
                <a16:creationId xmlns:a16="http://schemas.microsoft.com/office/drawing/2014/main" id="{15D6DD2B-A44A-42BA-9C99-BE72F0B20D2E}"/>
              </a:ext>
            </a:extLst>
          </p:cNvPr>
          <p:cNvSpPr/>
          <p:nvPr/>
        </p:nvSpPr>
        <p:spPr>
          <a:xfrm>
            <a:off x="4625092" y="183674"/>
            <a:ext cx="29402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192A72"/>
                </a:solidFill>
                <a:effectLst/>
                <a:latin typeface="Varela Round" panose="00000500000000000000" pitchFamily="2" charset="-79"/>
                <a:cs typeface="Varela Round" panose="00000500000000000000" pitchFamily="2" charset="-79"/>
              </a:rPr>
              <a:t>משימה 1</a:t>
            </a:r>
          </a:p>
        </p:txBody>
      </p:sp>
      <p:sp>
        <p:nvSpPr>
          <p:cNvPr id="9" name="כותרת 1">
            <a:extLst>
              <a:ext uri="{FF2B5EF4-FFF2-40B4-BE49-F238E27FC236}">
                <a16:creationId xmlns:a16="http://schemas.microsoft.com/office/drawing/2014/main" id="{E4404C1A-1660-4DC8-9D0E-0AFB9B0EA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140" y="1205397"/>
            <a:ext cx="10362132" cy="720725"/>
          </a:xfrm>
        </p:spPr>
        <p:txBody>
          <a:bodyPr/>
          <a:lstStyle/>
          <a:p>
            <a:r>
              <a:rPr lang="he-IL" sz="3200" dirty="0">
                <a:cs typeface="Varela Round" panose="00000500000000000000" pitchFamily="2" charset="-79"/>
              </a:rPr>
              <a:t>כתבו ליד כל אחת מהמילים הבאות מהי דרך התצורה שלה</a:t>
            </a:r>
          </a:p>
        </p:txBody>
      </p:sp>
    </p:spTree>
    <p:extLst>
      <p:ext uri="{BB962C8B-B14F-4D97-AF65-F5344CB8AC3E}">
        <p14:creationId xmlns:p14="http://schemas.microsoft.com/office/powerpoint/2010/main" val="3059105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לבן 5"/>
          <p:cNvSpPr/>
          <p:nvPr/>
        </p:nvSpPr>
        <p:spPr>
          <a:xfrm>
            <a:off x="1261854" y="1151398"/>
            <a:ext cx="7724491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2800" b="1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שעון: </a:t>
            </a:r>
          </a:p>
          <a:p>
            <a:r>
              <a:rPr lang="he-IL" sz="2800" dirty="0">
                <a:latin typeface="Varela Round" panose="00000500000000000000" pitchFamily="2" charset="-79"/>
                <a:cs typeface="Varela Round" panose="00000500000000000000" pitchFamily="2" charset="-79"/>
              </a:rPr>
              <a:t> (בסיס + צורן סופי)</a:t>
            </a:r>
            <a:endParaRPr lang="en-US" sz="28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r>
              <a:rPr lang="he-IL" sz="2800" b="1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פרטי</a:t>
            </a:r>
            <a:r>
              <a:rPr lang="he-IL" sz="2800" dirty="0">
                <a:latin typeface="Varela Round" panose="00000500000000000000" pitchFamily="2" charset="-79"/>
                <a:cs typeface="Varela Round" panose="00000500000000000000" pitchFamily="2" charset="-79"/>
              </a:rPr>
              <a:t>:  </a:t>
            </a:r>
          </a:p>
          <a:p>
            <a:r>
              <a:rPr lang="he-IL" sz="2800" dirty="0">
                <a:latin typeface="Varela Round" panose="00000500000000000000" pitchFamily="2" charset="-79"/>
                <a:cs typeface="Varela Round" panose="00000500000000000000" pitchFamily="2" charset="-79"/>
              </a:rPr>
              <a:t>(בסיס + צורן סופי)</a:t>
            </a:r>
            <a:endParaRPr lang="en-US" sz="28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r>
              <a:rPr lang="he-IL" sz="2800" b="1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מסעדה</a:t>
            </a:r>
            <a:r>
              <a:rPr lang="he-IL" sz="2800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r>
              <a:rPr lang="he-IL" sz="2800" dirty="0">
                <a:latin typeface="Varela Round" panose="00000500000000000000" pitchFamily="2" charset="-79"/>
                <a:cs typeface="Varela Round" panose="00000500000000000000" pitchFamily="2" charset="-79"/>
              </a:rPr>
              <a:t>:</a:t>
            </a:r>
          </a:p>
          <a:p>
            <a:r>
              <a:rPr lang="he-IL" sz="2800" dirty="0">
                <a:latin typeface="Varela Round" panose="00000500000000000000" pitchFamily="2" charset="-79"/>
                <a:cs typeface="Varela Round" panose="00000500000000000000" pitchFamily="2" charset="-79"/>
              </a:rPr>
              <a:t>(שורש משקל – סעד - </a:t>
            </a:r>
            <a:r>
              <a:rPr lang="he-IL" sz="2800" dirty="0" err="1">
                <a:latin typeface="Varela Round" panose="00000500000000000000" pitchFamily="2" charset="-79"/>
                <a:cs typeface="Varela Round" panose="00000500000000000000" pitchFamily="2" charset="-79"/>
              </a:rPr>
              <a:t>מקטלה</a:t>
            </a:r>
            <a:r>
              <a:rPr lang="he-IL" sz="2800" dirty="0">
                <a:latin typeface="Varela Round" panose="00000500000000000000" pitchFamily="2" charset="-79"/>
                <a:cs typeface="Varela Round" panose="00000500000000000000" pitchFamily="2" charset="-79"/>
              </a:rPr>
              <a:t>)</a:t>
            </a:r>
            <a:endParaRPr lang="en-US" sz="28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r>
              <a:rPr lang="he-IL" sz="2800" b="1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איכות</a:t>
            </a:r>
            <a:r>
              <a:rPr lang="he-IL" sz="2800" dirty="0">
                <a:latin typeface="Varela Round" panose="00000500000000000000" pitchFamily="2" charset="-79"/>
                <a:cs typeface="Varela Round" panose="00000500000000000000" pitchFamily="2" charset="-79"/>
              </a:rPr>
              <a:t>:</a:t>
            </a:r>
          </a:p>
          <a:p>
            <a:r>
              <a:rPr lang="he-IL" sz="2800" dirty="0">
                <a:latin typeface="Varela Round" panose="00000500000000000000" pitchFamily="2" charset="-79"/>
                <a:cs typeface="Varela Round" panose="00000500000000000000" pitchFamily="2" charset="-79"/>
              </a:rPr>
              <a:t> (בסיס + צורן סופי – איך + </a:t>
            </a:r>
            <a:r>
              <a:rPr lang="he-IL" sz="2800" dirty="0" err="1">
                <a:latin typeface="Varela Round" panose="00000500000000000000" pitchFamily="2" charset="-79"/>
                <a:cs typeface="Varela Round" panose="00000500000000000000" pitchFamily="2" charset="-79"/>
              </a:rPr>
              <a:t>ות</a:t>
            </a:r>
            <a:r>
              <a:rPr lang="he-IL" sz="2800" dirty="0">
                <a:latin typeface="Varela Round" panose="00000500000000000000" pitchFamily="2" charset="-79"/>
                <a:cs typeface="Varela Round" panose="00000500000000000000" pitchFamily="2" charset="-79"/>
              </a:rPr>
              <a:t>)</a:t>
            </a:r>
            <a:endParaRPr lang="en-US" sz="28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r>
              <a:rPr lang="he-IL" sz="2800" b="1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החלטה</a:t>
            </a:r>
            <a:r>
              <a:rPr lang="he-IL" sz="2800" dirty="0">
                <a:latin typeface="Varela Round" panose="00000500000000000000" pitchFamily="2" charset="-79"/>
                <a:cs typeface="Varela Round" panose="00000500000000000000" pitchFamily="2" charset="-79"/>
              </a:rPr>
              <a:t>:</a:t>
            </a:r>
          </a:p>
          <a:p>
            <a:r>
              <a:rPr lang="he-IL" sz="2800" dirty="0">
                <a:latin typeface="Varela Round" panose="00000500000000000000" pitchFamily="2" charset="-79"/>
                <a:cs typeface="Varela Round" panose="00000500000000000000" pitchFamily="2" charset="-79"/>
              </a:rPr>
              <a:t> (שורש משקל – חלט - </a:t>
            </a:r>
            <a:r>
              <a:rPr lang="he-IL" sz="2800" dirty="0" err="1">
                <a:latin typeface="Varela Round" panose="00000500000000000000" pitchFamily="2" charset="-79"/>
                <a:cs typeface="Varela Round" panose="00000500000000000000" pitchFamily="2" charset="-79"/>
              </a:rPr>
              <a:t>הקטלה</a:t>
            </a:r>
            <a:r>
              <a:rPr lang="he-IL" sz="2800" dirty="0">
                <a:latin typeface="Varela Round" panose="00000500000000000000" pitchFamily="2" charset="-79"/>
                <a:cs typeface="Varela Round" panose="00000500000000000000" pitchFamily="2" charset="-79"/>
              </a:rPr>
              <a:t> )</a:t>
            </a:r>
            <a:endParaRPr lang="en-US" sz="28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r>
              <a:rPr lang="he-IL" sz="2800" b="1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כלבלב</a:t>
            </a:r>
            <a:r>
              <a:rPr lang="he-IL" sz="2800" dirty="0">
                <a:latin typeface="Varela Round" panose="00000500000000000000" pitchFamily="2" charset="-79"/>
                <a:cs typeface="Varela Round" panose="00000500000000000000" pitchFamily="2" charset="-79"/>
              </a:rPr>
              <a:t>:</a:t>
            </a:r>
          </a:p>
          <a:p>
            <a:r>
              <a:rPr lang="he-IL" sz="2800" dirty="0">
                <a:latin typeface="Varela Round" panose="00000500000000000000" pitchFamily="2" charset="-79"/>
                <a:cs typeface="Varela Round" panose="00000500000000000000" pitchFamily="2" charset="-79"/>
              </a:rPr>
              <a:t> (שורש משקל – כלב - </a:t>
            </a:r>
            <a:r>
              <a:rPr lang="he-IL" sz="2800" dirty="0" err="1">
                <a:latin typeface="Varela Round" panose="00000500000000000000" pitchFamily="2" charset="-79"/>
                <a:cs typeface="Varela Round" panose="00000500000000000000" pitchFamily="2" charset="-79"/>
              </a:rPr>
              <a:t>קטלטל</a:t>
            </a:r>
            <a:r>
              <a:rPr lang="he-IL" sz="2800" dirty="0">
                <a:latin typeface="Varela Round" panose="00000500000000000000" pitchFamily="2" charset="-79"/>
                <a:cs typeface="Varela Round" panose="00000500000000000000" pitchFamily="2" charset="-79"/>
              </a:rPr>
              <a:t>)</a:t>
            </a:r>
            <a:endParaRPr lang="en-US" sz="28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r>
              <a:rPr lang="he-IL" sz="2800" dirty="0">
                <a:latin typeface="Varela Round" panose="00000500000000000000" pitchFamily="2" charset="-79"/>
                <a:cs typeface="Varela Round" panose="00000500000000000000" pitchFamily="2" charset="-79"/>
              </a:rPr>
              <a:t> </a:t>
            </a:r>
            <a:endParaRPr lang="en-US" sz="28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marL="457200" indent="-457200">
              <a:buFont typeface="Wingdings" pitchFamily="2" charset="2"/>
              <a:buChar char="ü"/>
            </a:pPr>
            <a:endParaRPr lang="en-US" sz="28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1" name="מלבן 19">
            <a:extLst>
              <a:ext uri="{FF2B5EF4-FFF2-40B4-BE49-F238E27FC236}">
                <a16:creationId xmlns:a16="http://schemas.microsoft.com/office/drawing/2014/main" id="{27F5907E-6951-4680-8B51-24A1925E6413}"/>
              </a:ext>
            </a:extLst>
          </p:cNvPr>
          <p:cNvSpPr/>
          <p:nvPr/>
        </p:nvSpPr>
        <p:spPr>
          <a:xfrm>
            <a:off x="3696153" y="183674"/>
            <a:ext cx="47981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192A72"/>
                </a:solidFill>
                <a:effectLst/>
                <a:latin typeface="Varela Round" panose="00000500000000000000" pitchFamily="2" charset="-79"/>
                <a:cs typeface="Varela Round" panose="00000500000000000000" pitchFamily="2" charset="-79"/>
              </a:rPr>
              <a:t>פתרון משימה 1</a:t>
            </a:r>
          </a:p>
        </p:txBody>
      </p:sp>
    </p:spTree>
    <p:extLst>
      <p:ext uri="{BB962C8B-B14F-4D97-AF65-F5344CB8AC3E}">
        <p14:creationId xmlns:p14="http://schemas.microsoft.com/office/powerpoint/2010/main" val="266120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טבלה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5818334"/>
              </p:ext>
            </p:extLst>
          </p:nvPr>
        </p:nvGraphicFramePr>
        <p:xfrm>
          <a:off x="2640722" y="3808686"/>
          <a:ext cx="6881650" cy="2119148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34402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414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9787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2400" dirty="0">
                          <a:effectLst/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שורש משקל </a:t>
                      </a:r>
                      <a:endParaRPr lang="en-US" sz="2400" dirty="0">
                        <a:effectLst/>
                        <a:latin typeface="Varela Round" panose="00000500000000000000" pitchFamily="2" charset="-79"/>
                        <a:ea typeface="Calibri"/>
                        <a:cs typeface="Varela Round" panose="00000500000000000000" pitchFamily="2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2400" dirty="0">
                          <a:effectLst/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בסיס + צורן סופי </a:t>
                      </a:r>
                      <a:endParaRPr lang="en-US" sz="2400" dirty="0">
                        <a:effectLst/>
                        <a:latin typeface="Varela Round" panose="00000500000000000000" pitchFamily="2" charset="-79"/>
                        <a:ea typeface="Calibri"/>
                        <a:cs typeface="Varela Round" panose="00000500000000000000" pitchFamily="2" charset="-79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9787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Varela Round" panose="00000500000000000000" pitchFamily="2" charset="-79"/>
                        <a:ea typeface="Calibri"/>
                        <a:cs typeface="Varela Round" panose="00000500000000000000" pitchFamily="2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Varela Round" panose="00000500000000000000" pitchFamily="2" charset="-79"/>
                        <a:ea typeface="Calibri"/>
                        <a:cs typeface="Varela Round" panose="00000500000000000000" pitchFamily="2" charset="-79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9787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Varela Round" panose="00000500000000000000" pitchFamily="2" charset="-79"/>
                        <a:ea typeface="Calibri"/>
                        <a:cs typeface="Varela Round" panose="00000500000000000000" pitchFamily="2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Varela Round" panose="00000500000000000000" pitchFamily="2" charset="-79"/>
                        <a:ea typeface="Calibri"/>
                        <a:cs typeface="Varela Round" panose="00000500000000000000" pitchFamily="2" charset="-79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9787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2400" dirty="0">
                          <a:effectLst/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 </a:t>
                      </a:r>
                      <a:endParaRPr lang="en-US" sz="2400" dirty="0">
                        <a:effectLst/>
                        <a:latin typeface="Varela Round" panose="00000500000000000000" pitchFamily="2" charset="-79"/>
                        <a:ea typeface="Calibri"/>
                        <a:cs typeface="Varela Round" panose="00000500000000000000" pitchFamily="2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2400" dirty="0">
                          <a:effectLst/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 </a:t>
                      </a:r>
                      <a:endParaRPr lang="en-US" sz="2400" dirty="0">
                        <a:effectLst/>
                        <a:latin typeface="Varela Round" panose="00000500000000000000" pitchFamily="2" charset="-79"/>
                        <a:ea typeface="Calibri"/>
                        <a:cs typeface="Varela Round" panose="00000500000000000000" pitchFamily="2" charset="-79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614855" y="1131442"/>
            <a:ext cx="1136693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sz="2400" b="1" i="0" u="none" strike="noStrike" cap="none" normalizeH="0" baseline="0" dirty="0">
                <a:ln>
                  <a:noFill/>
                </a:ln>
                <a:solidFill>
                  <a:srgbClr val="192A72"/>
                </a:solidFill>
                <a:effectLst/>
                <a:latin typeface="Varela Round" panose="00000500000000000000" pitchFamily="2" charset="-79"/>
                <a:ea typeface="Calibri" pitchFamily="34" charset="0"/>
                <a:cs typeface="Varela Round" panose="00000500000000000000" pitchFamily="2" charset="-79"/>
              </a:rPr>
              <a:t>לפניכם קטע ובו שש מילים מודגשות. </a:t>
            </a: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sz="2400" b="1" i="0" u="none" strike="noStrike" cap="none" normalizeH="0" baseline="0" dirty="0">
                <a:ln>
                  <a:noFill/>
                </a:ln>
                <a:solidFill>
                  <a:srgbClr val="192A72"/>
                </a:solidFill>
                <a:effectLst/>
                <a:latin typeface="Varela Round" panose="00000500000000000000" pitchFamily="2" charset="-79"/>
                <a:ea typeface="Calibri" pitchFamily="34" charset="0"/>
                <a:cs typeface="Varela Round" panose="00000500000000000000" pitchFamily="2" charset="-79"/>
              </a:rPr>
              <a:t>קראו אותה, ומיינו בטבלה את שש המילים המודגשות בקטע, לפי דרך התצורה שלהן</a:t>
            </a:r>
            <a:r>
              <a:rPr kumimoji="0" lang="he-IL" sz="2400" b="0" i="0" u="none" strike="noStrike" cap="none" normalizeH="0" baseline="0" dirty="0">
                <a:ln>
                  <a:noFill/>
                </a:ln>
                <a:solidFill>
                  <a:srgbClr val="192A72"/>
                </a:solidFill>
                <a:effectLst/>
                <a:latin typeface="Varela Round" panose="00000500000000000000" pitchFamily="2" charset="-79"/>
                <a:ea typeface="Calibri" pitchFamily="34" charset="0"/>
                <a:cs typeface="Varela Round" panose="00000500000000000000" pitchFamily="2" charset="-79"/>
              </a:rPr>
              <a:t>.  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192A72"/>
              </a:solidFill>
              <a:effectLst/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7" name="מלבן 6"/>
          <p:cNvSpPr/>
          <p:nvPr/>
        </p:nvSpPr>
        <p:spPr>
          <a:xfrm>
            <a:off x="1655378" y="2194823"/>
            <a:ext cx="8923283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he-IL" sz="2400" dirty="0">
                <a:latin typeface="Varela Round" panose="00000500000000000000" pitchFamily="2" charset="-79"/>
                <a:ea typeface="Calibri" pitchFamily="34" charset="0"/>
                <a:cs typeface="Varela Round" panose="00000500000000000000" pitchFamily="2" charset="-79"/>
              </a:rPr>
              <a:t>בחיפה הרכבל מוביל את התושבים לפסגת הכרמל. בחרמון חוץ מרכבל יש דחפור ל</a:t>
            </a:r>
            <a:r>
              <a:rPr lang="he-IL" sz="2400" b="1" dirty="0">
                <a:latin typeface="Varela Round" panose="00000500000000000000" pitchFamily="2" charset="-79"/>
                <a:ea typeface="Calibri" pitchFamily="34" charset="0"/>
                <a:cs typeface="Varela Round" panose="00000500000000000000" pitchFamily="2" charset="-79"/>
              </a:rPr>
              <a:t>פנוי</a:t>
            </a:r>
            <a:r>
              <a:rPr lang="he-IL" sz="2400" dirty="0">
                <a:latin typeface="Varela Round" panose="00000500000000000000" pitchFamily="2" charset="-79"/>
                <a:ea typeface="Calibri" pitchFamily="34" charset="0"/>
                <a:cs typeface="Varela Round" panose="00000500000000000000" pitchFamily="2" charset="-79"/>
              </a:rPr>
              <a:t> השלג. בתל אביב רוצים לבנות </a:t>
            </a:r>
            <a:r>
              <a:rPr lang="he-IL" sz="2400" b="1" dirty="0">
                <a:latin typeface="Varela Round" panose="00000500000000000000" pitchFamily="2" charset="-79"/>
                <a:ea typeface="Calibri" pitchFamily="34" charset="0"/>
                <a:cs typeface="Varela Round" panose="00000500000000000000" pitchFamily="2" charset="-79"/>
              </a:rPr>
              <a:t>חשמלית</a:t>
            </a:r>
            <a:r>
              <a:rPr lang="he-IL" sz="2400" dirty="0">
                <a:latin typeface="Varela Round" panose="00000500000000000000" pitchFamily="2" charset="-79"/>
                <a:ea typeface="Calibri" pitchFamily="34" charset="0"/>
                <a:cs typeface="Varela Round" panose="00000500000000000000" pitchFamily="2" charset="-79"/>
              </a:rPr>
              <a:t> שתמנע זיהום אוויר, וביפו מתכוונים להקים רכבת פרברים </a:t>
            </a:r>
            <a:r>
              <a:rPr lang="he-IL" sz="2400" b="1" dirty="0">
                <a:latin typeface="Varela Round" panose="00000500000000000000" pitchFamily="2" charset="-79"/>
                <a:ea typeface="Calibri" pitchFamily="34" charset="0"/>
                <a:cs typeface="Varela Round" panose="00000500000000000000" pitchFamily="2" charset="-79"/>
              </a:rPr>
              <a:t>לפתרון</a:t>
            </a:r>
            <a:r>
              <a:rPr lang="he-IL" sz="2400" dirty="0">
                <a:latin typeface="Varela Round" panose="00000500000000000000" pitchFamily="2" charset="-79"/>
                <a:ea typeface="Calibri" pitchFamily="34" charset="0"/>
                <a:cs typeface="Varela Round" panose="00000500000000000000" pitchFamily="2" charset="-79"/>
              </a:rPr>
              <a:t> בעיות </a:t>
            </a:r>
            <a:r>
              <a:rPr lang="he-IL" sz="2400" b="1" dirty="0">
                <a:latin typeface="Varela Round" panose="00000500000000000000" pitchFamily="2" charset="-79"/>
                <a:ea typeface="Calibri" pitchFamily="34" charset="0"/>
                <a:cs typeface="Varela Round" panose="00000500000000000000" pitchFamily="2" charset="-79"/>
              </a:rPr>
              <a:t>התנועה</a:t>
            </a:r>
            <a:endParaRPr lang="he-IL" sz="2400" dirty="0"/>
          </a:p>
        </p:txBody>
      </p:sp>
      <p:sp>
        <p:nvSpPr>
          <p:cNvPr id="9" name="מלבן 19">
            <a:extLst>
              <a:ext uri="{FF2B5EF4-FFF2-40B4-BE49-F238E27FC236}">
                <a16:creationId xmlns:a16="http://schemas.microsoft.com/office/drawing/2014/main" id="{A2113578-AE5B-43BD-856C-AA1A0B219F0C}"/>
              </a:ext>
            </a:extLst>
          </p:cNvPr>
          <p:cNvSpPr/>
          <p:nvPr/>
        </p:nvSpPr>
        <p:spPr>
          <a:xfrm>
            <a:off x="4625092" y="183674"/>
            <a:ext cx="29402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192A72"/>
                </a:solidFill>
                <a:effectLst/>
                <a:latin typeface="Varela Round" panose="00000500000000000000" pitchFamily="2" charset="-79"/>
                <a:cs typeface="Varela Round" panose="00000500000000000000" pitchFamily="2" charset="-79"/>
              </a:rPr>
              <a:t>משימה 2</a:t>
            </a:r>
          </a:p>
        </p:txBody>
      </p:sp>
    </p:spTree>
    <p:extLst>
      <p:ext uri="{BB962C8B-B14F-4D97-AF65-F5344CB8AC3E}">
        <p14:creationId xmlns:p14="http://schemas.microsoft.com/office/powerpoint/2010/main" val="416172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טבלה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3304743"/>
              </p:ext>
            </p:extLst>
          </p:nvPr>
        </p:nvGraphicFramePr>
        <p:xfrm>
          <a:off x="1695450" y="3371850"/>
          <a:ext cx="8572500" cy="2555984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42854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870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8996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2400" dirty="0">
                          <a:effectLst/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שורש משקל </a:t>
                      </a:r>
                      <a:endParaRPr lang="en-US" sz="2400" dirty="0">
                        <a:effectLst/>
                        <a:latin typeface="Varela Round" panose="00000500000000000000" pitchFamily="2" charset="-79"/>
                        <a:ea typeface="Calibri"/>
                        <a:cs typeface="Varela Round" panose="00000500000000000000" pitchFamily="2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2400" dirty="0">
                          <a:effectLst/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בסיס + צורן סופי </a:t>
                      </a:r>
                      <a:endParaRPr lang="en-US" sz="2400" dirty="0">
                        <a:effectLst/>
                        <a:latin typeface="Varela Round" panose="00000500000000000000" pitchFamily="2" charset="-79"/>
                        <a:ea typeface="Calibri"/>
                        <a:cs typeface="Varela Round" panose="00000500000000000000" pitchFamily="2" charset="-79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8996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3600" b="1" dirty="0">
                          <a:effectLst/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פתרון </a:t>
                      </a:r>
                      <a:endParaRPr lang="en-US" sz="3600" b="1" dirty="0">
                        <a:effectLst/>
                        <a:latin typeface="Varela Round" panose="00000500000000000000" pitchFamily="2" charset="-79"/>
                        <a:ea typeface="Calibri"/>
                        <a:cs typeface="Varela Round" panose="00000500000000000000" pitchFamily="2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3600" b="1" dirty="0">
                          <a:effectLst/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חשמלית</a:t>
                      </a:r>
                      <a:endParaRPr lang="en-US" sz="3600" b="1" dirty="0">
                        <a:effectLst/>
                        <a:latin typeface="Varela Round" panose="00000500000000000000" pitchFamily="2" charset="-79"/>
                        <a:ea typeface="Calibri"/>
                        <a:cs typeface="Varela Round" panose="00000500000000000000" pitchFamily="2" charset="-79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8996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3600" b="1" dirty="0">
                          <a:effectLst/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תנועה</a:t>
                      </a:r>
                      <a:endParaRPr lang="en-US" sz="3600" b="1" dirty="0">
                        <a:effectLst/>
                        <a:latin typeface="Varela Round" panose="00000500000000000000" pitchFamily="2" charset="-79"/>
                        <a:ea typeface="Calibri"/>
                        <a:cs typeface="Varela Round" panose="00000500000000000000" pitchFamily="2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3600" b="1" dirty="0">
                          <a:effectLst/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פנוי </a:t>
                      </a:r>
                      <a:endParaRPr lang="en-US" sz="3600" b="1" dirty="0">
                        <a:effectLst/>
                        <a:latin typeface="Varela Round" panose="00000500000000000000" pitchFamily="2" charset="-79"/>
                        <a:ea typeface="Calibri"/>
                        <a:cs typeface="Varela Round" panose="00000500000000000000" pitchFamily="2" charset="-79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8996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2400" dirty="0">
                          <a:effectLst/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 </a:t>
                      </a:r>
                      <a:endParaRPr lang="en-US" sz="2400" dirty="0">
                        <a:effectLst/>
                        <a:latin typeface="Varela Round" panose="00000500000000000000" pitchFamily="2" charset="-79"/>
                        <a:ea typeface="Calibri"/>
                        <a:cs typeface="Varela Round" panose="00000500000000000000" pitchFamily="2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2400" dirty="0">
                          <a:effectLst/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 </a:t>
                      </a:r>
                      <a:endParaRPr lang="en-US" sz="2400" dirty="0">
                        <a:effectLst/>
                        <a:latin typeface="Varela Round" panose="00000500000000000000" pitchFamily="2" charset="-79"/>
                        <a:ea typeface="Calibri"/>
                        <a:cs typeface="Varela Round" panose="00000500000000000000" pitchFamily="2" charset="-79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מלבן 5"/>
          <p:cNvSpPr/>
          <p:nvPr/>
        </p:nvSpPr>
        <p:spPr>
          <a:xfrm>
            <a:off x="1141028" y="1143001"/>
            <a:ext cx="10212772" cy="206210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he-IL" sz="3200" dirty="0">
                <a:latin typeface="Varela Round" panose="00000500000000000000" pitchFamily="2" charset="-79"/>
                <a:ea typeface="Calibri" pitchFamily="34" charset="0"/>
                <a:cs typeface="Varela Round" panose="00000500000000000000" pitchFamily="2" charset="-79"/>
              </a:rPr>
              <a:t>בחיפה הרכבל מוביל את התושבים לפסגת הכרמל. בחרמון חוץ מרכבל יש דחפור ל</a:t>
            </a:r>
            <a:r>
              <a:rPr lang="he-IL" sz="3200" b="1" dirty="0">
                <a:latin typeface="Varela Round" panose="00000500000000000000" pitchFamily="2" charset="-79"/>
                <a:ea typeface="Calibri" pitchFamily="34" charset="0"/>
                <a:cs typeface="Varela Round" panose="00000500000000000000" pitchFamily="2" charset="-79"/>
              </a:rPr>
              <a:t>פנוי</a:t>
            </a:r>
            <a:r>
              <a:rPr lang="he-IL" sz="3200" dirty="0">
                <a:latin typeface="Varela Round" panose="00000500000000000000" pitchFamily="2" charset="-79"/>
                <a:ea typeface="Calibri" pitchFamily="34" charset="0"/>
                <a:cs typeface="Varela Round" panose="00000500000000000000" pitchFamily="2" charset="-79"/>
              </a:rPr>
              <a:t> השלג. בתל אביב רוצים לבנות </a:t>
            </a:r>
            <a:r>
              <a:rPr lang="he-IL" sz="3200" b="1" dirty="0">
                <a:latin typeface="Varela Round" panose="00000500000000000000" pitchFamily="2" charset="-79"/>
                <a:ea typeface="Calibri" pitchFamily="34" charset="0"/>
                <a:cs typeface="Varela Round" panose="00000500000000000000" pitchFamily="2" charset="-79"/>
              </a:rPr>
              <a:t>חשמלית</a:t>
            </a:r>
            <a:r>
              <a:rPr lang="he-IL" sz="3200" dirty="0">
                <a:latin typeface="Varela Round" panose="00000500000000000000" pitchFamily="2" charset="-79"/>
                <a:ea typeface="Calibri" pitchFamily="34" charset="0"/>
                <a:cs typeface="Varela Round" panose="00000500000000000000" pitchFamily="2" charset="-79"/>
              </a:rPr>
              <a:t> שתמנע זיהום אוויר, וביפו מתכוונים להקים רכבת פרברים </a:t>
            </a:r>
            <a:r>
              <a:rPr lang="he-IL" sz="3200" b="1" dirty="0">
                <a:latin typeface="Varela Round" panose="00000500000000000000" pitchFamily="2" charset="-79"/>
                <a:ea typeface="Calibri" pitchFamily="34" charset="0"/>
                <a:cs typeface="Varela Round" panose="00000500000000000000" pitchFamily="2" charset="-79"/>
              </a:rPr>
              <a:t>לפתרון</a:t>
            </a:r>
            <a:r>
              <a:rPr lang="he-IL" sz="3200" dirty="0">
                <a:latin typeface="Varela Round" panose="00000500000000000000" pitchFamily="2" charset="-79"/>
                <a:ea typeface="Calibri" pitchFamily="34" charset="0"/>
                <a:cs typeface="Varela Round" panose="00000500000000000000" pitchFamily="2" charset="-79"/>
              </a:rPr>
              <a:t> בעיות </a:t>
            </a:r>
            <a:r>
              <a:rPr lang="he-IL" sz="3200" b="1" dirty="0">
                <a:latin typeface="Varela Round" panose="00000500000000000000" pitchFamily="2" charset="-79"/>
                <a:ea typeface="Calibri" pitchFamily="34" charset="0"/>
                <a:cs typeface="Varela Round" panose="00000500000000000000" pitchFamily="2" charset="-79"/>
              </a:rPr>
              <a:t>התנועה</a:t>
            </a:r>
            <a:endParaRPr lang="he-IL" sz="3200" dirty="0"/>
          </a:p>
        </p:txBody>
      </p:sp>
      <p:sp>
        <p:nvSpPr>
          <p:cNvPr id="7" name="מלבן 19">
            <a:extLst>
              <a:ext uri="{FF2B5EF4-FFF2-40B4-BE49-F238E27FC236}">
                <a16:creationId xmlns:a16="http://schemas.microsoft.com/office/drawing/2014/main" id="{7B84EDB0-61FB-40B2-B055-8DDF4C6D8D0A}"/>
              </a:ext>
            </a:extLst>
          </p:cNvPr>
          <p:cNvSpPr/>
          <p:nvPr/>
        </p:nvSpPr>
        <p:spPr>
          <a:xfrm>
            <a:off x="3696153" y="183674"/>
            <a:ext cx="47981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192A72"/>
                </a:solidFill>
                <a:effectLst/>
                <a:latin typeface="Varela Round" panose="00000500000000000000" pitchFamily="2" charset="-79"/>
                <a:cs typeface="Varela Round" panose="00000500000000000000" pitchFamily="2" charset="-79"/>
              </a:rPr>
              <a:t>פתרון משימה 2</a:t>
            </a:r>
          </a:p>
        </p:txBody>
      </p:sp>
    </p:spTree>
    <p:extLst>
      <p:ext uri="{BB962C8B-B14F-4D97-AF65-F5344CB8AC3E}">
        <p14:creationId xmlns:p14="http://schemas.microsoft.com/office/powerpoint/2010/main" val="1384272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327" y="361950"/>
            <a:ext cx="7207758" cy="542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0817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1EFBF1D5-F181-43F5-80BB-1A1D5BE4BA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172" r="34234" b="66411"/>
          <a:stretch/>
        </p:blipFill>
        <p:spPr>
          <a:xfrm>
            <a:off x="4775994" y="0"/>
            <a:ext cx="3241964" cy="1838476"/>
          </a:xfrm>
          <a:prstGeom prst="rect">
            <a:avLst/>
          </a:prstGeom>
        </p:spPr>
      </p:pic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418D3BA0-DD2E-4487-921F-D74941113192}"/>
              </a:ext>
            </a:extLst>
          </p:cNvPr>
          <p:cNvSpPr txBox="1"/>
          <p:nvPr/>
        </p:nvSpPr>
        <p:spPr>
          <a:xfrm>
            <a:off x="647340" y="3016112"/>
            <a:ext cx="11174412" cy="261847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895350">
              <a:lnSpc>
                <a:spcPct val="150000"/>
              </a:lnSpc>
            </a:pPr>
            <a:r>
              <a:rPr lang="he-IL" sz="2800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השימוש ביצירות במהלך שידור זה נעשה לפי סעיף 27א לחוק זכות יוצרים, תשס"ח-2007. אם הינך בעל הזכויות באחת היצירות, באפשרותך לבקש מאיתנו לחדול מהשימוש ביצירה, זאת באמצעות פנייה לדוא"ל </a:t>
            </a:r>
            <a:r>
              <a:rPr lang="en-US" sz="2800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rights@education.gov.il</a:t>
            </a:r>
            <a:endParaRPr lang="he-IL" sz="2800" dirty="0">
              <a:solidFill>
                <a:srgbClr val="192A72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00DDB692-DFB1-454A-B284-7234430EE25A}"/>
              </a:ext>
            </a:extLst>
          </p:cNvPr>
          <p:cNvSpPr/>
          <p:nvPr/>
        </p:nvSpPr>
        <p:spPr>
          <a:xfrm>
            <a:off x="795" y="1838476"/>
            <a:ext cx="12190412" cy="763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sz="3200" b="1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נוהל שימוש ביצירות מוגנות בזכויות יוצרים ואיתור בעלי זכויות </a:t>
            </a:r>
          </a:p>
        </p:txBody>
      </p:sp>
    </p:spTree>
    <p:extLst>
      <p:ext uri="{BB962C8B-B14F-4D97-AF65-F5344CB8AC3E}">
        <p14:creationId xmlns:p14="http://schemas.microsoft.com/office/powerpoint/2010/main" val="24142454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/>
        </p:nvSpPr>
        <p:spPr>
          <a:xfrm>
            <a:off x="1629320" y="2085625"/>
            <a:ext cx="9207201" cy="19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8" tIns="121888" rIns="121888" bIns="121888" anchor="t" anchorCtr="0">
            <a:noAutofit/>
          </a:bodyPr>
          <a:lstStyle/>
          <a:p>
            <a:pPr marL="609539">
              <a:lnSpc>
                <a:spcPct val="150000"/>
              </a:lnSpc>
            </a:pPr>
            <a:endParaRPr dirty="0"/>
          </a:p>
        </p:txBody>
      </p:sp>
      <p:sp>
        <p:nvSpPr>
          <p:cNvPr id="5" name="כותרת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שורש משקל </a:t>
            </a:r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986" y="4425242"/>
            <a:ext cx="3595934" cy="237331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113325A-FA2F-488D-AAEC-22960E7DB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solidFill>
                  <a:srgbClr val="0070C0"/>
                </a:solidFill>
                <a:cs typeface="Varela Round" panose="00000500000000000000" pitchFamily="2" charset="-79"/>
              </a:rPr>
              <a:t>שורש משקל 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280C90FB-B5E8-45F9-A99F-1681BCA7E9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3641" y="1455248"/>
            <a:ext cx="9066386" cy="4152517"/>
          </a:xfrm>
        </p:spPr>
        <p:txBody>
          <a:bodyPr>
            <a:normAutofit lnSpcReduction="10000"/>
          </a:bodyPr>
          <a:lstStyle/>
          <a:p>
            <a:pPr algn="just"/>
            <a:r>
              <a:rPr lang="he-IL" sz="2800" b="1" dirty="0">
                <a:solidFill>
                  <a:srgbClr val="0070C0"/>
                </a:solidFill>
                <a:cs typeface="Varela Round" panose="00000500000000000000" pitchFamily="2" charset="-79"/>
              </a:rPr>
              <a:t>השורש</a:t>
            </a:r>
            <a:r>
              <a:rPr lang="he-IL" sz="2800" dirty="0">
                <a:solidFill>
                  <a:srgbClr val="0070C0"/>
                </a:solidFill>
                <a:cs typeface="Varela Round" panose="00000500000000000000" pitchFamily="2" charset="-79"/>
              </a:rPr>
              <a:t> </a:t>
            </a:r>
            <a:r>
              <a:rPr lang="he-IL" dirty="0">
                <a:cs typeface="Varela Round" panose="00000500000000000000" pitchFamily="2" charset="-79"/>
              </a:rPr>
              <a:t>מסתרג בתוך תבנית נתונה, הנקראת </a:t>
            </a:r>
            <a:r>
              <a:rPr lang="he-IL" b="1" dirty="0">
                <a:cs typeface="Varela Round" panose="00000500000000000000" pitchFamily="2" charset="-79"/>
              </a:rPr>
              <a:t>"משקל"</a:t>
            </a:r>
            <a:r>
              <a:rPr lang="he-IL" dirty="0">
                <a:cs typeface="Varela Round" panose="00000500000000000000" pitchFamily="2" charset="-79"/>
              </a:rPr>
              <a:t> בדיוק כפי שנוצר הפועל.</a:t>
            </a:r>
          </a:p>
          <a:p>
            <a:pPr marL="96838" indent="0" algn="just">
              <a:buNone/>
            </a:pPr>
            <a:endParaRPr lang="en-US" dirty="0">
              <a:cs typeface="Varela Round" panose="00000500000000000000" pitchFamily="2" charset="-79"/>
            </a:endParaRPr>
          </a:p>
          <a:p>
            <a:pPr algn="just"/>
            <a:r>
              <a:rPr lang="he-IL" sz="2800" b="1" dirty="0">
                <a:solidFill>
                  <a:srgbClr val="0070C0"/>
                </a:solidFill>
                <a:cs typeface="Varela Round" panose="00000500000000000000" pitchFamily="2" charset="-79"/>
              </a:rPr>
              <a:t>המשקל</a:t>
            </a:r>
            <a:r>
              <a:rPr lang="he-IL" sz="2800" dirty="0">
                <a:solidFill>
                  <a:srgbClr val="0070C0"/>
                </a:solidFill>
                <a:cs typeface="Varela Round" panose="00000500000000000000" pitchFamily="2" charset="-79"/>
              </a:rPr>
              <a:t> </a:t>
            </a:r>
            <a:r>
              <a:rPr lang="he-IL" dirty="0">
                <a:cs typeface="Varela Round" panose="00000500000000000000" pitchFamily="2" charset="-79"/>
              </a:rPr>
              <a:t>מהווה עבורנו </a:t>
            </a:r>
            <a:r>
              <a:rPr lang="he-IL" b="1" dirty="0">
                <a:cs typeface="Varela Round" panose="00000500000000000000" pitchFamily="2" charset="-79"/>
              </a:rPr>
              <a:t>בסיס </a:t>
            </a:r>
            <a:r>
              <a:rPr lang="he-IL" dirty="0">
                <a:cs typeface="Varela Round" panose="00000500000000000000" pitchFamily="2" charset="-79"/>
              </a:rPr>
              <a:t>של מילה שהיא שם עצם. </a:t>
            </a:r>
            <a:endParaRPr lang="en-US" dirty="0">
              <a:cs typeface="Varela Round" panose="00000500000000000000" pitchFamily="2" charset="-79"/>
            </a:endParaRPr>
          </a:p>
          <a:p>
            <a:pPr algn="just"/>
            <a:r>
              <a:rPr lang="he-IL" sz="2000" dirty="0">
                <a:cs typeface="Varela Round" panose="00000500000000000000" pitchFamily="2" charset="-79"/>
              </a:rPr>
              <a:t>בדרך תצורה זו, כשמדברים על משמעות, </a:t>
            </a:r>
            <a:r>
              <a:rPr lang="he-IL" sz="2000" b="1" dirty="0">
                <a:cs typeface="Varela Round" panose="00000500000000000000" pitchFamily="2" charset="-79"/>
              </a:rPr>
              <a:t>המשמעות משתקפת במשקל עצמו</a:t>
            </a:r>
            <a:r>
              <a:rPr lang="he-IL" sz="2000" dirty="0">
                <a:cs typeface="Varela Round" panose="00000500000000000000" pitchFamily="2" charset="-79"/>
              </a:rPr>
              <a:t>. </a:t>
            </a:r>
            <a:endParaRPr lang="en-US" sz="2000" dirty="0">
              <a:cs typeface="Varela Round" panose="00000500000000000000" pitchFamily="2" charset="-79"/>
            </a:endParaRPr>
          </a:p>
          <a:p>
            <a:pPr algn="just"/>
            <a:r>
              <a:rPr lang="he-IL" sz="2000" dirty="0">
                <a:cs typeface="Varela Round" panose="00000500000000000000" pitchFamily="2" charset="-79"/>
              </a:rPr>
              <a:t>למשל: יש משקל שמשמעותו </a:t>
            </a:r>
            <a:r>
              <a:rPr lang="he-IL" sz="2000" b="1" dirty="0">
                <a:cs typeface="Varela Round" panose="00000500000000000000" pitchFamily="2" charset="-79"/>
              </a:rPr>
              <a:t>מכשירים</a:t>
            </a:r>
            <a:r>
              <a:rPr lang="he-IL" sz="2000" dirty="0">
                <a:cs typeface="Varela Round" panose="00000500000000000000" pitchFamily="2" charset="-79"/>
              </a:rPr>
              <a:t>, משקל אחר שמשמעותו </a:t>
            </a:r>
            <a:r>
              <a:rPr lang="he-IL" sz="2000" b="1" dirty="0">
                <a:cs typeface="Varela Round" panose="00000500000000000000" pitchFamily="2" charset="-79"/>
              </a:rPr>
              <a:t>מקומות</a:t>
            </a:r>
            <a:r>
              <a:rPr lang="he-IL" sz="2000" dirty="0">
                <a:cs typeface="Varela Round" panose="00000500000000000000" pitchFamily="2" charset="-79"/>
              </a:rPr>
              <a:t>, ומשקל נוסף שמשמעותו </a:t>
            </a:r>
            <a:r>
              <a:rPr lang="he-IL" sz="2000" b="1" dirty="0">
                <a:cs typeface="Varela Round" panose="00000500000000000000" pitchFamily="2" charset="-79"/>
              </a:rPr>
              <a:t>בעלי עיסוק או תפקיד</a:t>
            </a:r>
            <a:r>
              <a:rPr lang="he-IL" sz="2000" dirty="0">
                <a:cs typeface="Varela Round" panose="00000500000000000000" pitchFamily="2" charset="-79"/>
              </a:rPr>
              <a:t>. </a:t>
            </a:r>
            <a:endParaRPr lang="en-US" sz="2000" dirty="0">
              <a:cs typeface="Varela Round" panose="00000500000000000000" pitchFamily="2" charset="-79"/>
            </a:endParaRPr>
          </a:p>
          <a:p>
            <a:pPr algn="just"/>
            <a:endParaRPr lang="he-IL" dirty="0">
              <a:cs typeface="Varela Round" panose="00000500000000000000" pitchFamily="2" charset="-79"/>
            </a:endParaRPr>
          </a:p>
          <a:p>
            <a:pPr algn="just"/>
            <a:r>
              <a:rPr lang="he-IL" b="1" dirty="0">
                <a:solidFill>
                  <a:srgbClr val="192A72"/>
                </a:solidFill>
                <a:cs typeface="Varela Round" panose="00000500000000000000" pitchFamily="2" charset="-79"/>
              </a:rPr>
              <a:t>לדוגמה: המילה מַבְרֵג יצוקה בתוך תבנית שאנו מכנים אותה מַקְטֵל, ובנויה מהשורש: ב-ר-ג, כשיש לה תחילית מ'. </a:t>
            </a:r>
            <a:endParaRPr lang="en-US" b="1" dirty="0">
              <a:solidFill>
                <a:srgbClr val="192A72"/>
              </a:solidFill>
              <a:cs typeface="Varela Round" panose="00000500000000000000" pitchFamily="2" charset="-79"/>
            </a:endParaRPr>
          </a:p>
          <a:p>
            <a:pPr algn="just"/>
            <a:endParaRPr lang="he-IL" dirty="0">
              <a:cs typeface="Varela Round" panose="00000500000000000000" pitchFamily="2" charset="-79"/>
            </a:endParaRPr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50" r="15429"/>
          <a:stretch/>
        </p:blipFill>
        <p:spPr>
          <a:xfrm>
            <a:off x="9680027" y="3662651"/>
            <a:ext cx="2258137" cy="19475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18429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00"/>
          <a:stretch/>
        </p:blipFill>
        <p:spPr>
          <a:xfrm>
            <a:off x="1706562" y="1295400"/>
            <a:ext cx="4292600" cy="4629150"/>
          </a:xfrm>
          <a:prstGeom prst="rect">
            <a:avLst/>
          </a:prstGeom>
        </p:spPr>
      </p:pic>
      <p:sp>
        <p:nvSpPr>
          <p:cNvPr id="6" name="מלבן 5"/>
          <p:cNvSpPr/>
          <p:nvPr/>
        </p:nvSpPr>
        <p:spPr>
          <a:xfrm>
            <a:off x="7041484" y="2321004"/>
            <a:ext cx="235833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6600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מִקְטָל</a:t>
            </a:r>
            <a:endParaRPr lang="he-IL" sz="66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7" name="מלבן 6"/>
          <p:cNvSpPr/>
          <p:nvPr/>
        </p:nvSpPr>
        <p:spPr>
          <a:xfrm>
            <a:off x="6898172" y="4033361"/>
            <a:ext cx="239841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6600" b="1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מִסְגָּד </a:t>
            </a:r>
            <a:endParaRPr lang="he-IL" sz="6600" dirty="0">
              <a:solidFill>
                <a:srgbClr val="192A72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7320734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 4"/>
          <p:cNvSpPr/>
          <p:nvPr/>
        </p:nvSpPr>
        <p:spPr>
          <a:xfrm>
            <a:off x="919654" y="1367218"/>
            <a:ext cx="863424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2800" b="1" dirty="0">
                <a:solidFill>
                  <a:srgbClr val="0070C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איך מזהים שורש?</a:t>
            </a:r>
            <a:endParaRPr lang="en-US" sz="2800" b="1" dirty="0">
              <a:solidFill>
                <a:srgbClr val="0070C0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r>
              <a:rPr lang="he-IL" sz="2800" dirty="0">
                <a:latin typeface="Varela Round" panose="00000500000000000000" pitchFamily="2" charset="-79"/>
                <a:cs typeface="Varela Round" panose="00000500000000000000" pitchFamily="2" charset="-79"/>
              </a:rPr>
              <a:t>מומלץ לחפש פועל בעל משמעות דומה:</a:t>
            </a:r>
            <a:endParaRPr lang="en-US" sz="28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r>
              <a:rPr lang="he-IL" sz="2800" dirty="0">
                <a:latin typeface="Varela Round" panose="00000500000000000000" pitchFamily="2" charset="-79"/>
                <a:cs typeface="Varela Round" panose="00000500000000000000" pitchFamily="2" charset="-79"/>
              </a:rPr>
              <a:t>דוגמה בִּקּוּר: ביקר, מבקר, יבקר - שורש (ב-ק-ר)</a:t>
            </a:r>
            <a:endParaRPr lang="en-US" sz="28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r>
              <a:rPr lang="he-IL" sz="2800" dirty="0">
                <a:latin typeface="Varela Round" panose="00000500000000000000" pitchFamily="2" charset="-79"/>
                <a:cs typeface="Varela Round" panose="00000500000000000000" pitchFamily="2" charset="-79"/>
              </a:rPr>
              <a:t> </a:t>
            </a:r>
            <a:endParaRPr lang="en-US" sz="28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r>
              <a:rPr lang="he-IL" sz="2800" b="1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איך מזהים משקל? </a:t>
            </a:r>
            <a:endParaRPr lang="en-US" sz="2800" b="1" dirty="0">
              <a:solidFill>
                <a:srgbClr val="192A72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he-IL" sz="2800" dirty="0">
                <a:latin typeface="Varela Round" panose="00000500000000000000" pitchFamily="2" charset="-79"/>
                <a:cs typeface="Varela Round" panose="00000500000000000000" pitchFamily="2" charset="-79"/>
              </a:rPr>
              <a:t>מעבירים את השם לצורת יחיד נפרד.</a:t>
            </a:r>
            <a:endParaRPr lang="en-US" sz="28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he-IL" sz="2800" dirty="0">
                <a:latin typeface="Varela Round" panose="00000500000000000000" pitchFamily="2" charset="-79"/>
                <a:cs typeface="Varela Round" panose="00000500000000000000" pitchFamily="2" charset="-79"/>
              </a:rPr>
              <a:t>מחליפים את אותיות השורש באותיות ק-ט-ל.</a:t>
            </a:r>
            <a:endParaRPr lang="en-US" sz="28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he-IL" sz="2800" dirty="0">
                <a:latin typeface="Varela Round" panose="00000500000000000000" pitchFamily="2" charset="-79"/>
                <a:cs typeface="Varela Round" panose="00000500000000000000" pitchFamily="2" charset="-79"/>
              </a:rPr>
              <a:t>אם יש אותיות מוספיות - מעתיקים אותן.</a:t>
            </a:r>
            <a:endParaRPr lang="en-US" sz="28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he-IL" sz="2800" dirty="0">
                <a:latin typeface="Varela Round" panose="00000500000000000000" pitchFamily="2" charset="-79"/>
                <a:cs typeface="Varela Round" panose="00000500000000000000" pitchFamily="2" charset="-79"/>
              </a:rPr>
              <a:t>מעתיקים את הניקוד.</a:t>
            </a:r>
            <a:endParaRPr lang="en-US" sz="28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he-IL" sz="2800" dirty="0">
                <a:latin typeface="Varela Round" panose="00000500000000000000" pitchFamily="2" charset="-79"/>
                <a:cs typeface="Varela Round" panose="00000500000000000000" pitchFamily="2" charset="-79"/>
              </a:rPr>
              <a:t>קובעים מהו המשקל.</a:t>
            </a:r>
            <a:endParaRPr lang="en-US" sz="28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490540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/>
        </p:nvSpPr>
        <p:spPr>
          <a:xfrm>
            <a:off x="1629321" y="2695767"/>
            <a:ext cx="9207201" cy="19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8" tIns="121888" rIns="121888" bIns="121888" anchor="t" anchorCtr="0">
            <a:noAutofit/>
          </a:bodyPr>
          <a:lstStyle/>
          <a:p>
            <a:pPr marL="609539">
              <a:lnSpc>
                <a:spcPct val="150000"/>
              </a:lnSpc>
            </a:pPr>
            <a:endParaRPr dirty="0"/>
          </a:p>
        </p:txBody>
      </p:sp>
      <p:sp>
        <p:nvSpPr>
          <p:cNvPr id="5" name="כותרת 4"/>
          <p:cNvSpPr>
            <a:spLocks noGrp="1"/>
          </p:cNvSpPr>
          <p:nvPr>
            <p:ph type="ctrTitle"/>
          </p:nvPr>
        </p:nvSpPr>
        <p:spPr>
          <a:xfrm>
            <a:off x="0" y="2270910"/>
            <a:ext cx="12190413" cy="1260000"/>
          </a:xfrm>
        </p:spPr>
        <p:txBody>
          <a:bodyPr/>
          <a:lstStyle/>
          <a:p>
            <a:r>
              <a:rPr lang="he-IL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בסיס + צורן סופי</a:t>
            </a:r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35" r="10066"/>
          <a:stretch/>
        </p:blipFill>
        <p:spPr>
          <a:xfrm>
            <a:off x="4449215" y="4484020"/>
            <a:ext cx="3291981" cy="19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577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solidFill>
                  <a:srgbClr val="192A72"/>
                </a:solidFill>
                <a:cs typeface="Varela Round" panose="00000500000000000000" pitchFamily="2" charset="-79"/>
              </a:rPr>
              <a:t>בסיס + צורן סופי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quarter" idx="4"/>
          </p:nvPr>
        </p:nvSpPr>
        <p:spPr>
          <a:xfrm>
            <a:off x="988171" y="1158125"/>
            <a:ext cx="8030918" cy="4152517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he-IL" dirty="0">
                <a:cs typeface="Varela Round" panose="00000500000000000000" pitchFamily="2" charset="-79"/>
              </a:rPr>
              <a:t>בדרך תצורה זו </a:t>
            </a:r>
            <a:r>
              <a:rPr lang="he-IL" b="1" dirty="0">
                <a:cs typeface="Varela Round" panose="00000500000000000000" pitchFamily="2" charset="-79"/>
              </a:rPr>
              <a:t>המשמעות נמצאת בצורן הסופי</a:t>
            </a:r>
            <a:r>
              <a:rPr lang="he-IL" dirty="0">
                <a:cs typeface="Varela Round" panose="00000500000000000000" pitchFamily="2" charset="-79"/>
              </a:rPr>
              <a:t>. </a:t>
            </a:r>
          </a:p>
          <a:p>
            <a:pPr>
              <a:lnSpc>
                <a:spcPct val="200000"/>
              </a:lnSpc>
            </a:pPr>
            <a:r>
              <a:rPr lang="he-IL" dirty="0">
                <a:cs typeface="Varela Round" panose="00000500000000000000" pitchFamily="2" charset="-79"/>
              </a:rPr>
              <a:t>למשל: בשמות כמו יבואן, משפטן, מדען, פסנתרן, אחרי הבסיס מופיע צורן סופי: </a:t>
            </a:r>
          </a:p>
          <a:p>
            <a:pPr>
              <a:lnSpc>
                <a:spcPct val="200000"/>
              </a:lnSpc>
            </a:pPr>
            <a:r>
              <a:rPr lang="he-IL" dirty="0">
                <a:cs typeface="Varela Round" panose="00000500000000000000" pitchFamily="2" charset="-79"/>
              </a:rPr>
              <a:t> </a:t>
            </a:r>
            <a:r>
              <a:rPr lang="en-US" b="1" dirty="0">
                <a:cs typeface="Varela Round" panose="00000500000000000000" pitchFamily="2" charset="-79"/>
              </a:rPr>
              <a:t>X</a:t>
            </a:r>
            <a:r>
              <a:rPr lang="he-IL" b="1" dirty="0">
                <a:cs typeface="Varela Round" panose="00000500000000000000" pitchFamily="2" charset="-79"/>
              </a:rPr>
              <a:t>ַן</a:t>
            </a:r>
            <a:r>
              <a:rPr lang="he-IL" dirty="0">
                <a:cs typeface="Varela Round" panose="00000500000000000000" pitchFamily="2" charset="-79"/>
              </a:rPr>
              <a:t>. ( יְבוּא+ </a:t>
            </a:r>
            <a:r>
              <a:rPr lang="en-US" dirty="0">
                <a:cs typeface="Varela Round" panose="00000500000000000000" pitchFamily="2" charset="-79"/>
              </a:rPr>
              <a:t>X</a:t>
            </a:r>
            <a:r>
              <a:rPr lang="he-IL" dirty="0">
                <a:cs typeface="Varela Round" panose="00000500000000000000" pitchFamily="2" charset="-79"/>
              </a:rPr>
              <a:t>ן; מִשְפָּט+</a:t>
            </a:r>
            <a:r>
              <a:rPr lang="en-US" dirty="0">
                <a:cs typeface="Varela Round" panose="00000500000000000000" pitchFamily="2" charset="-79"/>
              </a:rPr>
              <a:t>X</a:t>
            </a:r>
            <a:r>
              <a:rPr lang="he-IL" dirty="0">
                <a:cs typeface="Varela Round" panose="00000500000000000000" pitchFamily="2" charset="-79"/>
              </a:rPr>
              <a:t>ן; מַדָּע+</a:t>
            </a:r>
            <a:r>
              <a:rPr lang="en-US" dirty="0">
                <a:cs typeface="Varela Round" panose="00000500000000000000" pitchFamily="2" charset="-79"/>
              </a:rPr>
              <a:t>X</a:t>
            </a:r>
            <a:r>
              <a:rPr lang="he-IL" dirty="0">
                <a:cs typeface="Varela Round" panose="00000500000000000000" pitchFamily="2" charset="-79"/>
              </a:rPr>
              <a:t>ן; פְּסַנְתֵּר+</a:t>
            </a:r>
            <a:r>
              <a:rPr lang="en-US" dirty="0">
                <a:cs typeface="Varela Round" panose="00000500000000000000" pitchFamily="2" charset="-79"/>
              </a:rPr>
              <a:t>X</a:t>
            </a:r>
            <a:r>
              <a:rPr lang="he-IL" dirty="0">
                <a:cs typeface="Varela Round" panose="00000500000000000000" pitchFamily="2" charset="-79"/>
              </a:rPr>
              <a:t>ן).</a:t>
            </a:r>
            <a:endParaRPr lang="en-US" dirty="0">
              <a:cs typeface="Varela Round" panose="00000500000000000000" pitchFamily="2" charset="-79"/>
            </a:endParaRPr>
          </a:p>
          <a:p>
            <a:pPr>
              <a:lnSpc>
                <a:spcPct val="200000"/>
              </a:lnSpc>
            </a:pPr>
            <a:endParaRPr lang="he-IL" dirty="0"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424693603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1391</TotalTime>
  <Words>2072</Words>
  <Application>Microsoft Office PowerPoint</Application>
  <PresentationFormat>מותאם אישית</PresentationFormat>
  <Paragraphs>335</Paragraphs>
  <Slides>35</Slides>
  <Notes>32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35</vt:i4>
      </vt:variant>
    </vt:vector>
  </HeadingPairs>
  <TitlesOfParts>
    <vt:vector size="40" baseType="lpstr">
      <vt:lpstr>Arial</vt:lpstr>
      <vt:lpstr>Calibri</vt:lpstr>
      <vt:lpstr>Varela Round</vt:lpstr>
      <vt:lpstr>Wingdings</vt:lpstr>
      <vt:lpstr>ערכת נושא Office</vt:lpstr>
      <vt:lpstr>מערכת שידורים לאומית</vt:lpstr>
      <vt:lpstr>תצורת השם   ההבדל בין בסיס וצורן סופי לבין שורש ומשקל</vt:lpstr>
      <vt:lpstr>מה נלמד היום</vt:lpstr>
      <vt:lpstr>שורש משקל </vt:lpstr>
      <vt:lpstr>שורש משקל </vt:lpstr>
      <vt:lpstr>מצגת של PowerPoint‏</vt:lpstr>
      <vt:lpstr>מצגת של PowerPoint‏</vt:lpstr>
      <vt:lpstr>בסיס + צורן סופי</vt:lpstr>
      <vt:lpstr>בסיס + צורן סופי</vt:lpstr>
      <vt:lpstr>מצגת של PowerPoint‏</vt:lpstr>
      <vt:lpstr>איך מבדילים  בין בסיס וצורן סופי לבין שורש משקל</vt:lpstr>
      <vt:lpstr>איך מבדילים בין בסיס וצורן סופי לבין שורש ומשקל</vt:lpstr>
      <vt:lpstr>איך מבדילים בין בסיס וצורן סופי לבין שורש ומשקל</vt:lpstr>
      <vt:lpstr>איך מבדילים בין בסיס וצורן סופי לבין שורש ומשקל</vt:lpstr>
      <vt:lpstr>דוגמא</vt:lpstr>
      <vt:lpstr>מצגת של PowerPoint‏</vt:lpstr>
      <vt:lpstr>מצגת של PowerPoint‏</vt:lpstr>
      <vt:lpstr>דוגמא</vt:lpstr>
      <vt:lpstr>דוגמא</vt:lpstr>
      <vt:lpstr>הארה!</vt:lpstr>
      <vt:lpstr>מצגת של PowerPoint‏</vt:lpstr>
      <vt:lpstr>מצגת של PowerPoint‏</vt:lpstr>
      <vt:lpstr>מצגת של PowerPoint‏</vt:lpstr>
      <vt:lpstr>מצגת של PowerPoint‏</vt:lpstr>
      <vt:lpstr>איך מבדילים בין שם עצם לבין פועל?</vt:lpstr>
      <vt:lpstr>מצגת של PowerPoint‏</vt:lpstr>
      <vt:lpstr>מצגת של PowerPoint‏</vt:lpstr>
      <vt:lpstr>מצגת של PowerPoint‏</vt:lpstr>
      <vt:lpstr>מצגת של PowerPoint‏</vt:lpstr>
      <vt:lpstr>כתבו ליד כל אחת מהמילים הבאות מהי דרך התצורה שלה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שקופית 1</dc:title>
  <dc:creator>user</dc:creator>
  <cp:lastModifiedBy>bahaa.misrad@gmail.com</cp:lastModifiedBy>
  <cp:revision>166</cp:revision>
  <cp:lastPrinted>2020-03-30T20:50:05Z</cp:lastPrinted>
  <dcterms:created xsi:type="dcterms:W3CDTF">2020-03-15T19:13:03Z</dcterms:created>
  <dcterms:modified xsi:type="dcterms:W3CDTF">2021-12-23T10:35:43Z</dcterms:modified>
</cp:coreProperties>
</file>