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6"/>
  </p:notesMasterIdLst>
  <p:sldIdLst>
    <p:sldId id="257" r:id="rId2"/>
    <p:sldId id="262" r:id="rId3"/>
    <p:sldId id="263" r:id="rId4"/>
    <p:sldId id="288" r:id="rId5"/>
    <p:sldId id="301" r:id="rId6"/>
    <p:sldId id="309" r:id="rId7"/>
    <p:sldId id="310" r:id="rId8"/>
    <p:sldId id="312" r:id="rId9"/>
    <p:sldId id="346" r:id="rId10"/>
    <p:sldId id="307" r:id="rId11"/>
    <p:sldId id="313" r:id="rId12"/>
    <p:sldId id="314" r:id="rId13"/>
    <p:sldId id="315" r:id="rId14"/>
    <p:sldId id="316" r:id="rId15"/>
    <p:sldId id="318" r:id="rId16"/>
    <p:sldId id="322" r:id="rId17"/>
    <p:sldId id="325" r:id="rId18"/>
    <p:sldId id="347" r:id="rId19"/>
    <p:sldId id="308" r:id="rId20"/>
    <p:sldId id="317" r:id="rId21"/>
    <p:sldId id="319" r:id="rId22"/>
    <p:sldId id="320" r:id="rId23"/>
    <p:sldId id="321" r:id="rId24"/>
    <p:sldId id="324" r:id="rId25"/>
    <p:sldId id="327" r:id="rId26"/>
    <p:sldId id="330" r:id="rId27"/>
    <p:sldId id="328" r:id="rId28"/>
    <p:sldId id="349" r:id="rId29"/>
    <p:sldId id="323" r:id="rId30"/>
    <p:sldId id="326" r:id="rId31"/>
    <p:sldId id="331" r:id="rId32"/>
    <p:sldId id="350" r:id="rId33"/>
    <p:sldId id="333" r:id="rId34"/>
    <p:sldId id="335" r:id="rId35"/>
    <p:sldId id="336" r:id="rId36"/>
    <p:sldId id="337" r:id="rId37"/>
    <p:sldId id="339" r:id="rId38"/>
    <p:sldId id="340" r:id="rId39"/>
    <p:sldId id="341" r:id="rId40"/>
    <p:sldId id="342" r:id="rId41"/>
    <p:sldId id="343" r:id="rId42"/>
    <p:sldId id="344" r:id="rId43"/>
    <p:sldId id="345" r:id="rId44"/>
    <p:sldId id="351" r:id="rId4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8DD3D7"/>
    <a:srgbClr val="92D050"/>
    <a:srgbClr val="12B4BC"/>
    <a:srgbClr val="6CF0FF"/>
    <a:srgbClr val="E0E0E0"/>
    <a:srgbClr val="E6E6E6"/>
    <a:srgbClr val="11A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96" autoAdjust="0"/>
    <p:restoredTop sz="94660"/>
  </p:normalViewPr>
  <p:slideViewPr>
    <p:cSldViewPr snapToGrid="0" snapToObjects="1">
      <p:cViewPr varScale="1">
        <p:scale>
          <a:sx n="75" d="100"/>
          <a:sy n="75" d="100"/>
        </p:scale>
        <p:origin x="965" y="6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כ"ט/כסלו/תשפ"א</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12</a:t>
            </a:fld>
            <a:endParaRPr lang="he-IL"/>
          </a:p>
        </p:txBody>
      </p:sp>
    </p:spTree>
    <p:extLst>
      <p:ext uri="{BB962C8B-B14F-4D97-AF65-F5344CB8AC3E}">
        <p14:creationId xmlns:p14="http://schemas.microsoft.com/office/powerpoint/2010/main" val="320179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13</a:t>
            </a:fld>
            <a:endParaRPr lang="he-IL"/>
          </a:p>
        </p:txBody>
      </p:sp>
    </p:spTree>
    <p:extLst>
      <p:ext uri="{BB962C8B-B14F-4D97-AF65-F5344CB8AC3E}">
        <p14:creationId xmlns:p14="http://schemas.microsoft.com/office/powerpoint/2010/main" val="4225623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14</a:t>
            </a:fld>
            <a:endParaRPr lang="he-IL"/>
          </a:p>
        </p:txBody>
      </p:sp>
    </p:spTree>
    <p:extLst>
      <p:ext uri="{BB962C8B-B14F-4D97-AF65-F5344CB8AC3E}">
        <p14:creationId xmlns:p14="http://schemas.microsoft.com/office/powerpoint/2010/main" val="461526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23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343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3959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91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338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090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5</a:t>
            </a:fld>
            <a:endParaRPr lang="he-IL"/>
          </a:p>
        </p:txBody>
      </p:sp>
    </p:spTree>
    <p:extLst>
      <p:ext uri="{BB962C8B-B14F-4D97-AF65-F5344CB8AC3E}">
        <p14:creationId xmlns:p14="http://schemas.microsoft.com/office/powerpoint/2010/main" val="299394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6</a:t>
            </a:fld>
            <a:endParaRPr lang="he-IL"/>
          </a:p>
        </p:txBody>
      </p:sp>
    </p:spTree>
    <p:extLst>
      <p:ext uri="{BB962C8B-B14F-4D97-AF65-F5344CB8AC3E}">
        <p14:creationId xmlns:p14="http://schemas.microsoft.com/office/powerpoint/2010/main" val="218188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7</a:t>
            </a:fld>
            <a:endParaRPr lang="he-IL"/>
          </a:p>
        </p:txBody>
      </p:sp>
    </p:spTree>
    <p:extLst>
      <p:ext uri="{BB962C8B-B14F-4D97-AF65-F5344CB8AC3E}">
        <p14:creationId xmlns:p14="http://schemas.microsoft.com/office/powerpoint/2010/main" val="11714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055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10</a:t>
            </a:fld>
            <a:endParaRPr lang="he-IL"/>
          </a:p>
        </p:txBody>
      </p:sp>
    </p:spTree>
    <p:extLst>
      <p:ext uri="{BB962C8B-B14F-4D97-AF65-F5344CB8AC3E}">
        <p14:creationId xmlns:p14="http://schemas.microsoft.com/office/powerpoint/2010/main" val="10101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11</a:t>
            </a:fld>
            <a:endParaRPr lang="he-IL"/>
          </a:p>
        </p:txBody>
      </p:sp>
    </p:spTree>
    <p:extLst>
      <p:ext uri="{BB962C8B-B14F-4D97-AF65-F5344CB8AC3E}">
        <p14:creationId xmlns:p14="http://schemas.microsoft.com/office/powerpoint/2010/main" val="953644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91"/>
            <a:ext cx="11160000" cy="1470025"/>
          </a:xfrm>
        </p:spPr>
        <p:txBody>
          <a:bodyPr vert="horz" lIns="91440" tIns="45720" rIns="91440" bIns="45720" rtlCol="1" anchor="ctr">
            <a:normAutofit/>
          </a:bodyPr>
          <a:lstStyle>
            <a:lvl1pPr>
              <a:defRPr kumimoji="0" lang="he-IL" sz="495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685868"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8" name="מלבן מעוגל 7"/>
          <p:cNvSpPr/>
          <p:nvPr userDrawn="1"/>
        </p:nvSpPr>
        <p:spPr>
          <a:xfrm>
            <a:off x="-1488811" y="6304088"/>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9" name="מלבן מעוגל 8"/>
          <p:cNvSpPr/>
          <p:nvPr userDrawn="1"/>
        </p:nvSpPr>
        <p:spPr>
          <a:xfrm>
            <a:off x="9986483"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0" name="מלבן מעוגל 9"/>
          <p:cNvSpPr/>
          <p:nvPr userDrawn="1"/>
        </p:nvSpPr>
        <p:spPr>
          <a:xfrm>
            <a:off x="8259471" y="6565100"/>
            <a:ext cx="4434215"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1"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3"/>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1"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p>
            <a:endParaRPr lang="en-US"/>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7" y="155448"/>
            <a:ext cx="9802368" cy="720000"/>
          </a:xfrm>
          <a:noFill/>
        </p:spPr>
        <p:txBody>
          <a:bodyPr vert="horz" lIns="91440" tIns="45720" rIns="91440" bIns="45720" rtlCol="1" anchor="ctr">
            <a:noAutofit/>
          </a:bodyPr>
          <a:lstStyle>
            <a:lvl1pPr marL="0" marR="0" indent="0" algn="ctr" defTabSz="685868" rtl="1" eaLnBrk="1" fontAlgn="auto" latinLnBrk="0" hangingPunct="1">
              <a:lnSpc>
                <a:spcPct val="100000"/>
              </a:lnSpc>
              <a:spcBef>
                <a:spcPct val="0"/>
              </a:spcBef>
              <a:spcAft>
                <a:spcPts val="0"/>
              </a:spcAft>
              <a:buClrTx/>
              <a:buSzTx/>
              <a:buFontTx/>
              <a:buNone/>
              <a:tabLst/>
              <a:defRPr kumimoji="0" lang="he-IL" sz="33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685868"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8" y="195049"/>
            <a:ext cx="2969303"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6" y="5878201"/>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dirty="0"/>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3"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701"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2"/>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5"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3444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2"/>
            <a:ext cx="14000015"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350" dirty="0"/>
              <a:t>  </a:t>
            </a:r>
          </a:p>
        </p:txBody>
      </p:sp>
      <p:sp>
        <p:nvSpPr>
          <p:cNvPr id="7" name="מלבן מעוגל 6"/>
          <p:cNvSpPr/>
          <p:nvPr userDrawn="1"/>
        </p:nvSpPr>
        <p:spPr>
          <a:xfrm>
            <a:off x="7329949" y="6240593"/>
            <a:ext cx="5333867"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1" name="מלבן מעוגל 10"/>
          <p:cNvSpPr/>
          <p:nvPr userDrawn="1"/>
        </p:nvSpPr>
        <p:spPr>
          <a:xfrm>
            <a:off x="-501113" y="87232"/>
            <a:ext cx="1428111"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6" y="87234"/>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4"/>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2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1"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495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882139"/>
            <a:ext cx="10800000" cy="552322"/>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450"/>
              </a:spcAft>
              <a:buSzPts val="2800"/>
              <a:buNone/>
              <a:defRPr sz="27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2775"/>
            </a:lvl2pPr>
            <a:lvl3pPr lvl="2" algn="ctr">
              <a:lnSpc>
                <a:spcPct val="100000"/>
              </a:lnSpc>
              <a:spcBef>
                <a:spcPts val="0"/>
              </a:spcBef>
              <a:spcAft>
                <a:spcPts val="0"/>
              </a:spcAft>
              <a:buSzPts val="2800"/>
              <a:buNone/>
              <a:defRPr sz="2775"/>
            </a:lvl3pPr>
            <a:lvl4pPr lvl="3" algn="ctr">
              <a:lnSpc>
                <a:spcPct val="100000"/>
              </a:lnSpc>
              <a:spcBef>
                <a:spcPts val="0"/>
              </a:spcBef>
              <a:spcAft>
                <a:spcPts val="0"/>
              </a:spcAft>
              <a:buSzPts val="2800"/>
              <a:buNone/>
              <a:defRPr sz="2775"/>
            </a:lvl4pPr>
            <a:lvl5pPr lvl="4" algn="ctr">
              <a:lnSpc>
                <a:spcPct val="100000"/>
              </a:lnSpc>
              <a:spcBef>
                <a:spcPts val="0"/>
              </a:spcBef>
              <a:spcAft>
                <a:spcPts val="0"/>
              </a:spcAft>
              <a:buSzPts val="2800"/>
              <a:buNone/>
              <a:defRPr sz="2775"/>
            </a:lvl5pPr>
            <a:lvl6pPr lvl="5" algn="ctr">
              <a:lnSpc>
                <a:spcPct val="100000"/>
              </a:lnSpc>
              <a:spcBef>
                <a:spcPts val="0"/>
              </a:spcBef>
              <a:spcAft>
                <a:spcPts val="0"/>
              </a:spcAft>
              <a:buSzPts val="2800"/>
              <a:buNone/>
              <a:defRPr sz="2775"/>
            </a:lvl6pPr>
            <a:lvl7pPr lvl="6" algn="ctr">
              <a:lnSpc>
                <a:spcPct val="100000"/>
              </a:lnSpc>
              <a:spcBef>
                <a:spcPts val="0"/>
              </a:spcBef>
              <a:spcAft>
                <a:spcPts val="0"/>
              </a:spcAft>
              <a:buSzPts val="2800"/>
              <a:buNone/>
              <a:defRPr sz="2775"/>
            </a:lvl7pPr>
            <a:lvl8pPr lvl="7" algn="ctr">
              <a:lnSpc>
                <a:spcPct val="100000"/>
              </a:lnSpc>
              <a:spcBef>
                <a:spcPts val="0"/>
              </a:spcBef>
              <a:spcAft>
                <a:spcPts val="0"/>
              </a:spcAft>
              <a:buSzPts val="2800"/>
              <a:buNone/>
              <a:defRPr sz="2775"/>
            </a:lvl8pPr>
            <a:lvl9pPr lvl="8" algn="ctr">
              <a:lnSpc>
                <a:spcPct val="100000"/>
              </a:lnSpc>
              <a:spcBef>
                <a:spcPts val="0"/>
              </a:spcBef>
              <a:spcAft>
                <a:spcPts val="0"/>
              </a:spcAft>
              <a:buSzPts val="2800"/>
              <a:buNone/>
              <a:defRPr sz="2775"/>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257175" indent="-257175" algn="ctr" defTabSz="685800" rtl="1" eaLnBrk="1" latinLnBrk="0" hangingPunct="1">
              <a:lnSpc>
                <a:spcPct val="100000"/>
              </a:lnSpc>
              <a:spcBef>
                <a:spcPts val="0"/>
              </a:spcBef>
              <a:spcAft>
                <a:spcPts val="450"/>
              </a:spcAft>
              <a:buSzPts val="2800"/>
              <a:buFont typeface="Arial" pitchFamily="34" charset="0"/>
              <a:buNone/>
              <a:defRPr lang="he-IL" sz="2100" b="1" kern="1200" dirty="0" smtClean="0">
                <a:solidFill>
                  <a:srgbClr val="002060"/>
                </a:solidFill>
                <a:latin typeface="Varela Round" pitchFamily="2" charset="-79"/>
                <a:ea typeface="+mn-ea"/>
                <a:cs typeface="Varela Round" pitchFamily="2" charset="-79"/>
              </a:defRPr>
            </a:lvl1pPr>
            <a:lvl2pPr marL="257175" indent="-257175" algn="ctr" defTabSz="685800" rtl="1" eaLnBrk="1" latinLnBrk="0" hangingPunct="1">
              <a:lnSpc>
                <a:spcPct val="100000"/>
              </a:lnSpc>
              <a:spcBef>
                <a:spcPts val="0"/>
              </a:spcBef>
              <a:spcAft>
                <a:spcPts val="450"/>
              </a:spcAft>
              <a:buSzPts val="2800"/>
              <a:buFont typeface="Arial" pitchFamily="34" charset="0"/>
              <a:buNone/>
              <a:defRPr lang="he-IL" sz="24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1"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35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35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2"/>
            <a:ext cx="14129223"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350" dirty="0">
                <a:solidFill>
                  <a:srgbClr val="192A72"/>
                </a:solidFill>
              </a:rPr>
              <a:t>  </a:t>
            </a:r>
          </a:p>
        </p:txBody>
      </p:sp>
      <p:sp>
        <p:nvSpPr>
          <p:cNvPr id="2" name="כותרת 1"/>
          <p:cNvSpPr>
            <a:spLocks noGrp="1"/>
          </p:cNvSpPr>
          <p:nvPr>
            <p:ph type="ctrTitle"/>
          </p:nvPr>
        </p:nvSpPr>
        <p:spPr>
          <a:xfrm>
            <a:off x="696000" y="1919888"/>
            <a:ext cx="10800000" cy="1260000"/>
          </a:xfrm>
          <a:prstGeom prst="rect">
            <a:avLst/>
          </a:prstGeom>
        </p:spPr>
        <p:txBody>
          <a:bodyPr anchor="ctr" anchorCtr="0">
            <a:noAutofit/>
          </a:bodyPr>
          <a:lstStyle>
            <a:lvl1pPr algn="ctr">
              <a:defRPr sz="495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5" y="5699024"/>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6"/>
            <a:ext cx="2598823"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3"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3" y="6104089"/>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1" name="Rectangle 10">
            <a:extLst>
              <a:ext uri="{FF2B5EF4-FFF2-40B4-BE49-F238E27FC236}">
                <a16:creationId xmlns:a16="http://schemas.microsoft.com/office/drawing/2014/main" id="{FE194D36-FE0A-4C9F-8946-7441BBD041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0F65A56D-9132-4626-874B-D91437478839}"/>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C0D0F400-87FD-46D3-B4A3-AC189F03B752}"/>
              </a:ext>
            </a:extLst>
          </p:cNvPr>
          <p:cNvSpPr/>
          <p:nvPr userDrawn="1"/>
        </p:nvSpPr>
        <p:spPr>
          <a:xfrm rot="5400000">
            <a:off x="10121387" y="197252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7D8D9617-ADF9-485F-8AE6-FD3940CA7E4F}"/>
              </a:ext>
            </a:extLst>
          </p:cNvPr>
          <p:cNvSpPr/>
          <p:nvPr userDrawn="1"/>
        </p:nvSpPr>
        <p:spPr>
          <a:xfrm>
            <a:off x="-3273295"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מציין מיקום של מספר שקופית 22">
            <a:extLst>
              <a:ext uri="{FF2B5EF4-FFF2-40B4-BE49-F238E27FC236}">
                <a16:creationId xmlns:a16="http://schemas.microsoft.com/office/drawing/2014/main" id="{1D40CDBA-CE8D-4E82-AAAC-CCBC39F3F871}"/>
              </a:ext>
            </a:extLst>
          </p:cNvPr>
          <p:cNvSpPr txBox="1">
            <a:spLocks/>
          </p:cNvSpPr>
          <p:nvPr userDrawn="1"/>
        </p:nvSpPr>
        <p:spPr>
          <a:xfrm>
            <a:off x="-162211"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35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35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21" name="Text Placeholder 3">
            <a:extLst>
              <a:ext uri="{FF2B5EF4-FFF2-40B4-BE49-F238E27FC236}">
                <a16:creationId xmlns:a16="http://schemas.microsoft.com/office/drawing/2014/main" id="{101B9CB6-49B4-453D-B184-EBAC942B4120}"/>
              </a:ext>
            </a:extLst>
          </p:cNvPr>
          <p:cNvSpPr>
            <a:spLocks noGrp="1"/>
          </p:cNvSpPr>
          <p:nvPr>
            <p:ph type="body" sz="quarter" idx="10"/>
          </p:nvPr>
        </p:nvSpPr>
        <p:spPr>
          <a:xfrm>
            <a:off x="1461053" y="3409124"/>
            <a:ext cx="9203635" cy="804863"/>
          </a:xfrm>
        </p:spPr>
        <p:txBody>
          <a:bodyPr/>
          <a:lstStyle>
            <a:lvl1pPr marL="0" indent="0" algn="ctr" rtl="0">
              <a:buNone/>
              <a:defRPr/>
            </a:lvl1pPr>
          </a:lstStyle>
          <a:p>
            <a:pPr lvl="0"/>
            <a:r>
              <a:rPr lang="en-US" dirty="0"/>
              <a:t>Click to edit Master text</a:t>
            </a:r>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5"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7" y="5381193"/>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6" name="מציין מיקום תוכן 5"/>
          <p:cNvSpPr>
            <a:spLocks noGrp="1"/>
          </p:cNvSpPr>
          <p:nvPr>
            <p:ph sz="quarter" idx="4"/>
          </p:nvPr>
        </p:nvSpPr>
        <p:spPr>
          <a:xfrm>
            <a:off x="515274" y="998861"/>
            <a:ext cx="11161453" cy="4062435"/>
          </a:xfrm>
        </p:spPr>
        <p:txBody>
          <a:bodyPr>
            <a:normAutofit/>
          </a:bodyPr>
          <a:lstStyle>
            <a:lvl1pPr marL="201216" indent="-201216">
              <a:lnSpc>
                <a:spcPct val="100000"/>
              </a:lnSpc>
              <a:spcBef>
                <a:spcPts val="0"/>
              </a:spcBef>
              <a:spcAft>
                <a:spcPts val="450"/>
              </a:spcAft>
              <a:defRPr lang="he-IL" sz="18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450"/>
              </a:spcAft>
              <a:defRPr lang="he-IL" sz="1800" kern="1200" dirty="0" smtClean="0">
                <a:solidFill>
                  <a:srgbClr val="002060"/>
                </a:solidFill>
                <a:latin typeface="Varela Round" pitchFamily="2" charset="-79"/>
                <a:ea typeface="+mn-ea"/>
                <a:cs typeface="Varela Round" panose="00000500000000000000" pitchFamily="2" charset="-79"/>
              </a:defRPr>
            </a:lvl2pPr>
            <a:lvl3pPr>
              <a:defRPr sz="1350"/>
            </a:lvl3pPr>
            <a:lvl4pPr>
              <a:defRPr sz="1200"/>
            </a:lvl4pPr>
            <a:lvl5pPr>
              <a:defRPr sz="1200"/>
            </a:lvl5pPr>
            <a:lvl6pPr>
              <a:defRPr sz="1200"/>
            </a:lvl6pPr>
            <a:lvl7pPr>
              <a:defRPr sz="1200"/>
            </a:lvl7pPr>
            <a:lvl8pPr>
              <a:defRPr sz="1200"/>
            </a:lvl8pPr>
            <a:lvl9pPr>
              <a:defRPr sz="1200"/>
            </a:lvl9pPr>
          </a:lstStyle>
          <a:p>
            <a:pPr marL="257175" lvl="0" indent="-257175" algn="r" defTabSz="6858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557213" lvl="1" indent="-214313" algn="r" defTabSz="6858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9" y="155448"/>
            <a:ext cx="9802207" cy="720000"/>
          </a:xfrm>
          <a:noFill/>
        </p:spPr>
        <p:txBody>
          <a:bodyPr vert="horz" lIns="0" tIns="0" rIns="0" bIns="0" rtlCol="1" anchor="ctr">
            <a:noAutofit/>
          </a:bodyPr>
          <a:lstStyle>
            <a:lvl1pPr marL="0" marR="0" indent="0" algn="ctr" defTabSz="685800" rtl="1" eaLnBrk="1" fontAlgn="auto" latinLnBrk="0" hangingPunct="1">
              <a:lnSpc>
                <a:spcPct val="100000"/>
              </a:lnSpc>
              <a:spcBef>
                <a:spcPct val="0"/>
              </a:spcBef>
              <a:spcAft>
                <a:spcPts val="0"/>
              </a:spcAft>
              <a:buClrTx/>
              <a:buSzTx/>
              <a:buFontTx/>
              <a:buNone/>
              <a:tabLst/>
              <a:defRPr kumimoji="0" lang="he-IL" sz="33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6858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50"/>
            <a:ext cx="2160599"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6" y="390797"/>
            <a:ext cx="2969303"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4"/>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dirty="0"/>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2" y="2157345"/>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1"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35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35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6"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5"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6302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685800" rtl="1" eaLnBrk="1" fontAlgn="auto" latinLnBrk="0" hangingPunct="1">
              <a:lnSpc>
                <a:spcPct val="100000"/>
              </a:lnSpc>
              <a:spcBef>
                <a:spcPct val="0"/>
              </a:spcBef>
              <a:spcAft>
                <a:spcPts val="0"/>
              </a:spcAft>
              <a:buClrTx/>
              <a:buSzTx/>
              <a:buFontTx/>
              <a:buNone/>
              <a:tabLst/>
              <a:defRPr kumimoji="0" lang="he-IL" sz="33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6858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4" y="1024128"/>
            <a:ext cx="11161453" cy="457200"/>
          </a:xfrm>
        </p:spPr>
        <p:txBody>
          <a:bodyPr lIns="0" tIns="0" rIns="0" bIns="0" anchor="ctr">
            <a:noAutofit/>
          </a:bodyPr>
          <a:lstStyle>
            <a:lvl1pPr marL="0" indent="0" algn="r">
              <a:buNone/>
              <a:defRPr sz="2250" b="1">
                <a:solidFill>
                  <a:srgbClr val="12B4BC"/>
                </a:solidFill>
                <a:latin typeface="Varela Round" pitchFamily="2" charset="-79"/>
                <a:cs typeface="Varela Round" panose="00000500000000000000" pitchFamily="2" charset="-79"/>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4" y="1567975"/>
            <a:ext cx="11161453" cy="3522187"/>
          </a:xfrm>
        </p:spPr>
        <p:txBody>
          <a:bodyPr>
            <a:normAutofit/>
          </a:bodyPr>
          <a:lstStyle>
            <a:lvl1pPr marL="201216" indent="-201216">
              <a:lnSpc>
                <a:spcPct val="100000"/>
              </a:lnSpc>
              <a:spcBef>
                <a:spcPts val="0"/>
              </a:spcBef>
              <a:spcAft>
                <a:spcPts val="450"/>
              </a:spcAft>
              <a:defRPr lang="he-IL" sz="18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450"/>
              </a:spcAft>
              <a:defRPr lang="he-IL" sz="1800" kern="1200" dirty="0" smtClean="0">
                <a:solidFill>
                  <a:srgbClr val="002060"/>
                </a:solidFill>
                <a:latin typeface="Varela Round" pitchFamily="2" charset="-79"/>
                <a:ea typeface="+mn-ea"/>
                <a:cs typeface="Varela Round" panose="00000500000000000000" pitchFamily="2" charset="-79"/>
              </a:defRPr>
            </a:lvl2pPr>
            <a:lvl3pPr>
              <a:defRPr sz="1350"/>
            </a:lvl3pPr>
            <a:lvl4pPr>
              <a:defRPr sz="1200"/>
            </a:lvl4pPr>
            <a:lvl5pPr>
              <a:defRPr sz="1200"/>
            </a:lvl5pPr>
            <a:lvl6pPr>
              <a:defRPr sz="1200"/>
            </a:lvl6pPr>
            <a:lvl7pPr>
              <a:defRPr sz="1200"/>
            </a:lvl7pPr>
            <a:lvl8pPr>
              <a:defRPr sz="1200"/>
            </a:lvl8pPr>
            <a:lvl9pPr>
              <a:defRPr sz="1200"/>
            </a:lvl9pPr>
          </a:lstStyle>
          <a:p>
            <a:pPr marL="257175" lvl="0" indent="-257175" algn="r" defTabSz="6858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557213" lvl="1" indent="-214313" algn="r" defTabSz="6858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6"/>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41"/>
            <a:ext cx="2615799"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8" y="5555328"/>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10"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1"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35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35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3" y="5213336"/>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4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5"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509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8744825" algn="l"/>
              </a:tabLst>
              <a:defRPr sz="33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7"/>
            <a:ext cx="8031963" cy="4611559"/>
          </a:xfrm>
        </p:spPr>
        <p:txBody>
          <a:bodyPr>
            <a:normAutofit/>
          </a:bodyPr>
          <a:lstStyle>
            <a:lvl1pPr>
              <a:lnSpc>
                <a:spcPct val="150000"/>
              </a:lnSpc>
              <a:spcBef>
                <a:spcPts val="0"/>
              </a:spcBef>
              <a:spcAft>
                <a:spcPts val="450"/>
              </a:spcAft>
              <a:defRPr sz="1800">
                <a:solidFill>
                  <a:srgbClr val="002060"/>
                </a:solidFill>
                <a:latin typeface="Varela Round" pitchFamily="2" charset="-79"/>
                <a:cs typeface="Varela Round" pitchFamily="2" charset="-79"/>
              </a:defRPr>
            </a:lvl1pPr>
            <a:lvl2pPr>
              <a:lnSpc>
                <a:spcPct val="150000"/>
              </a:lnSpc>
              <a:spcBef>
                <a:spcPts val="0"/>
              </a:spcBef>
              <a:spcAft>
                <a:spcPts val="450"/>
              </a:spcAft>
              <a:defRPr sz="18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8"/>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latin typeface="Varela Round" pitchFamily="2" charset="-79"/>
              <a:cs typeface="Varela Round" pitchFamily="2" charset="-79"/>
            </a:endParaRPr>
          </a:p>
        </p:txBody>
      </p:sp>
      <p:sp>
        <p:nvSpPr>
          <p:cNvPr id="8" name="מלבן מעוגל 7"/>
          <p:cNvSpPr/>
          <p:nvPr userDrawn="1"/>
        </p:nvSpPr>
        <p:spPr>
          <a:xfrm>
            <a:off x="11218431" y="239178"/>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latin typeface="Varela Round" pitchFamily="2" charset="-79"/>
              <a:cs typeface="Varela Round" pitchFamily="2" charset="-79"/>
            </a:endParaRPr>
          </a:p>
        </p:txBody>
      </p:sp>
      <p:sp>
        <p:nvSpPr>
          <p:cNvPr id="9" name="מלבן מעוגל 8"/>
          <p:cNvSpPr/>
          <p:nvPr userDrawn="1"/>
        </p:nvSpPr>
        <p:spPr>
          <a:xfrm>
            <a:off x="-388620" y="6235868"/>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latin typeface="Varela Round" pitchFamily="2" charset="-79"/>
              <a:cs typeface="Varela Round" pitchFamily="2" charset="-79"/>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7" y="197252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5"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1"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35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350" b="0" dirty="0">
              <a:solidFill>
                <a:schemeClr val="bg1">
                  <a:lumMod val="85000"/>
                </a:schemeClr>
              </a:solidFill>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685800" rtl="1" eaLnBrk="1" fontAlgn="auto" latinLnBrk="0" hangingPunct="1">
              <a:lnSpc>
                <a:spcPct val="100000"/>
              </a:lnSpc>
              <a:spcBef>
                <a:spcPct val="0"/>
              </a:spcBef>
              <a:spcAft>
                <a:spcPts val="0"/>
              </a:spcAft>
              <a:buClrTx/>
              <a:buSzTx/>
              <a:buFontTx/>
              <a:buNone/>
              <a:tabLst/>
              <a:defRPr kumimoji="0" lang="he-IL" sz="33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6858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101"/>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101"/>
            <a:ext cx="1879663"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latin typeface="Varela Round" panose="00000500000000000000" pitchFamily="2" charset="-79"/>
              <a:cs typeface="Varela Round" panose="00000500000000000000" pitchFamily="2" charset="-79"/>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3"/>
            <a:ext cx="3133019"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9"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29"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35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350" b="0" dirty="0">
              <a:solidFill>
                <a:schemeClr val="bg1">
                  <a:lumMod val="85000"/>
                </a:schemeClr>
              </a:solidFill>
              <a:latin typeface="Varela Round" panose="00000500000000000000" pitchFamily="2" charset="-79"/>
              <a:cs typeface="Varela Round" panose="00000500000000000000" pitchFamily="2" charset="-79"/>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50"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40"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9" y="1212161"/>
            <a:ext cx="7885112" cy="4090988"/>
          </a:xfrm>
        </p:spPr>
        <p:txBody>
          <a:bodyPr>
            <a:normAutofit/>
          </a:bodyPr>
          <a:lstStyle>
            <a:lvl1pPr>
              <a:defRPr sz="2100"/>
            </a:lvl1pPr>
          </a:lstStyle>
          <a:p>
            <a:pPr lvl="0"/>
            <a:r>
              <a:rPr lang="en-US" dirty="0"/>
              <a:t>Click to edit Master text styles</a:t>
            </a:r>
          </a:p>
        </p:txBody>
      </p:sp>
    </p:spTree>
    <p:extLst>
      <p:ext uri="{BB962C8B-B14F-4D97-AF65-F5344CB8AC3E}">
        <p14:creationId xmlns:p14="http://schemas.microsoft.com/office/powerpoint/2010/main" val="165104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8" y="195049"/>
            <a:ext cx="2969303"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כותרת 1"/>
          <p:cNvSpPr>
            <a:spLocks noGrp="1"/>
          </p:cNvSpPr>
          <p:nvPr>
            <p:ph type="title"/>
          </p:nvPr>
        </p:nvSpPr>
        <p:spPr>
          <a:xfrm>
            <a:off x="1026927" y="155448"/>
            <a:ext cx="9802368" cy="720000"/>
          </a:xfrm>
          <a:noFill/>
        </p:spPr>
        <p:txBody>
          <a:bodyPr vert="horz" lIns="91440" tIns="45720" rIns="91440" bIns="45720" rtlCol="1" anchor="ctr">
            <a:noAutofit/>
          </a:bodyPr>
          <a:lstStyle>
            <a:lvl1pPr marL="0" marR="0" indent="0" algn="ctr" defTabSz="685868" rtl="1" eaLnBrk="1" fontAlgn="auto" latinLnBrk="0" hangingPunct="1">
              <a:lnSpc>
                <a:spcPct val="100000"/>
              </a:lnSpc>
              <a:spcBef>
                <a:spcPct val="0"/>
              </a:spcBef>
              <a:spcAft>
                <a:spcPts val="0"/>
              </a:spcAft>
              <a:buClrTx/>
              <a:buSzTx/>
              <a:buFontTx/>
              <a:buNone/>
              <a:tabLst/>
              <a:defRPr kumimoji="0" lang="he-IL" sz="33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685868"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7" y="1025603"/>
            <a:ext cx="9802368" cy="431447"/>
          </a:xfrm>
        </p:spPr>
        <p:txBody>
          <a:bodyPr anchor="ctr">
            <a:noAutofit/>
          </a:bodyPr>
          <a:lstStyle>
            <a:lvl1pPr marL="139318" indent="0" algn="r">
              <a:buNone/>
              <a:defRPr sz="2250" b="1">
                <a:solidFill>
                  <a:srgbClr val="12B4BC"/>
                </a:solidFill>
                <a:latin typeface="Varela Round" pitchFamily="2" charset="-79"/>
                <a:cs typeface="Varela Round" pitchFamily="2" charset="-79"/>
              </a:defRPr>
            </a:lvl1pPr>
            <a:lvl2pPr marL="342935" indent="0">
              <a:buNone/>
              <a:defRPr sz="1500" b="1"/>
            </a:lvl2pPr>
            <a:lvl3pPr marL="685868" indent="0">
              <a:buNone/>
              <a:defRPr sz="1350" b="1"/>
            </a:lvl3pPr>
            <a:lvl4pPr marL="1028803" indent="0">
              <a:buNone/>
              <a:defRPr sz="1200" b="1"/>
            </a:lvl4pPr>
            <a:lvl5pPr marL="1371737" indent="0">
              <a:buNone/>
              <a:defRPr sz="1200" b="1"/>
            </a:lvl5pPr>
            <a:lvl6pPr marL="1714672" indent="0">
              <a:buNone/>
              <a:defRPr sz="1200" b="1"/>
            </a:lvl6pPr>
            <a:lvl7pPr marL="2057606" indent="0">
              <a:buNone/>
              <a:defRPr sz="1200" b="1"/>
            </a:lvl7pPr>
            <a:lvl8pPr marL="2400540" indent="0">
              <a:buNone/>
              <a:defRPr sz="1200" b="1"/>
            </a:lvl8pPr>
            <a:lvl9pPr marL="2743475" indent="0">
              <a:buNone/>
              <a:defRPr sz="12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4"/>
            <a:ext cx="8212767" cy="4152517"/>
          </a:xfrm>
        </p:spPr>
        <p:txBody>
          <a:bodyPr>
            <a:normAutofit/>
          </a:bodyPr>
          <a:lstStyle>
            <a:lvl1pPr marL="329837" indent="-257201">
              <a:lnSpc>
                <a:spcPct val="100000"/>
              </a:lnSpc>
              <a:spcBef>
                <a:spcPts val="0"/>
              </a:spcBef>
              <a:spcAft>
                <a:spcPts val="450"/>
              </a:spcAft>
              <a:defRPr lang="he-IL" sz="18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450"/>
              </a:spcAft>
              <a:defRPr lang="he-IL" sz="1800" kern="1200" dirty="0" smtClean="0">
                <a:solidFill>
                  <a:srgbClr val="002060"/>
                </a:solidFill>
                <a:latin typeface="Varela Round" pitchFamily="2" charset="-79"/>
                <a:ea typeface="+mn-ea"/>
                <a:cs typeface="Varela Round" pitchFamily="2" charset="-79"/>
              </a:defRPr>
            </a:lvl2pPr>
            <a:lvl3pPr>
              <a:defRPr sz="1350"/>
            </a:lvl3pPr>
            <a:lvl4pPr>
              <a:defRPr sz="1200"/>
            </a:lvl4pPr>
            <a:lvl5pPr>
              <a:defRPr sz="1200"/>
            </a:lvl5pPr>
            <a:lvl6pPr>
              <a:defRPr sz="1200"/>
            </a:lvl6pPr>
            <a:lvl7pPr>
              <a:defRPr sz="1200"/>
            </a:lvl7pPr>
            <a:lvl8pPr>
              <a:defRPr sz="1200"/>
            </a:lvl8pPr>
            <a:lvl9pPr>
              <a:defRPr sz="1200"/>
            </a:lvl9pPr>
          </a:lstStyle>
          <a:p>
            <a:pPr marL="257201" lvl="0" indent="-257201" algn="r" defTabSz="685868"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557268" lvl="1" indent="-214334" algn="r" defTabSz="685868"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6" y="5878201"/>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dirty="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3"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701"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7" y="197252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5"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1"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35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350" b="0" dirty="0">
              <a:solidFill>
                <a:schemeClr val="bg1">
                  <a:lumMod val="65000"/>
                </a:schemeClr>
              </a:solidFill>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7"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9"/>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8" y="95349"/>
            <a:ext cx="8074879" cy="400050"/>
          </a:xfrm>
        </p:spPr>
        <p:txBody>
          <a:bodyPr anchor="ctr">
            <a:noAutofit/>
          </a:bodyPr>
          <a:lstStyle>
            <a:lvl1pPr marL="0" indent="0" algn="r">
              <a:buFontTx/>
              <a:buNone/>
              <a:defRPr sz="18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3"/>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79"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7" y="197252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5"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5"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2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2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687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4"/>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4"/>
            <a:ext cx="28448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BB6F552B-607E-4869-A917-C44959BDCB12}" type="datetimeFigureOut">
              <a:rPr lang="he-IL" smtClean="0"/>
              <a:pPr/>
              <a:t>כ"ט/כסלו/תשפ"א</a:t>
            </a:fld>
            <a:endParaRPr lang="he-IL"/>
          </a:p>
        </p:txBody>
      </p:sp>
      <p:sp>
        <p:nvSpPr>
          <p:cNvPr id="5" name="מציין מיקום של כותרת תחתונה 4"/>
          <p:cNvSpPr>
            <a:spLocks noGrp="1"/>
          </p:cNvSpPr>
          <p:nvPr>
            <p:ph type="ftr" sz="quarter" idx="3"/>
          </p:nvPr>
        </p:nvSpPr>
        <p:spPr>
          <a:xfrm>
            <a:off x="4165601" y="6356354"/>
            <a:ext cx="38608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4"/>
            <a:ext cx="28448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16478A40-4CDB-4A89-A7AB-ED0E5AEAC786}" type="slidenum">
              <a:rPr lang="he-IL" smtClean="0"/>
              <a:pPr/>
              <a:t>‹#›</a:t>
            </a:fld>
            <a:endParaRPr lang="he-IL"/>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7" y="197252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5"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74" r:id="rId4"/>
    <p:sldLayoutId id="2147483675" r:id="rId5"/>
    <p:sldLayoutId id="2147483650" r:id="rId6"/>
    <p:sldLayoutId id="2147483676" r:id="rId7"/>
    <p:sldLayoutId id="2147483653" r:id="rId8"/>
    <p:sldLayoutId id="2147483666" r:id="rId9"/>
    <p:sldLayoutId id="2147483677" r:id="rId10"/>
  </p:sldLayoutIdLst>
  <p:txStyles>
    <p:titleStyle>
      <a:lvl1pPr algn="ctr" defTabSz="685868" rtl="1" eaLnBrk="1" latinLnBrk="0" hangingPunct="1">
        <a:spcBef>
          <a:spcPct val="0"/>
        </a:spcBef>
        <a:buNone/>
        <a:defRPr sz="3300" kern="1200">
          <a:solidFill>
            <a:schemeClr val="tx1"/>
          </a:solidFill>
          <a:latin typeface="+mj-lt"/>
          <a:ea typeface="+mj-ea"/>
          <a:cs typeface="+mj-cs"/>
        </a:defRPr>
      </a:lvl1pPr>
    </p:titleStyle>
    <p:bodyStyle>
      <a:lvl1pPr marL="257201" indent="-257201" algn="r" defTabSz="685868" rtl="1" eaLnBrk="1" latinLnBrk="0" hangingPunct="1">
        <a:spcBef>
          <a:spcPct val="20000"/>
        </a:spcBef>
        <a:buFont typeface="Arial" pitchFamily="34" charset="0"/>
        <a:buChar char="•"/>
        <a:defRPr sz="2400" kern="1200">
          <a:solidFill>
            <a:schemeClr val="tx1"/>
          </a:solidFill>
          <a:latin typeface="+mn-lt"/>
          <a:ea typeface="+mn-ea"/>
          <a:cs typeface="+mn-cs"/>
        </a:defRPr>
      </a:lvl1pPr>
      <a:lvl2pPr marL="557268" indent="-214334" algn="r" defTabSz="685868" rtl="1" eaLnBrk="1" latinLnBrk="0" hangingPunct="1">
        <a:spcBef>
          <a:spcPct val="20000"/>
        </a:spcBef>
        <a:buFont typeface="Arial" pitchFamily="34" charset="0"/>
        <a:buChar char="–"/>
        <a:defRPr sz="2100" kern="1200">
          <a:solidFill>
            <a:schemeClr val="tx1"/>
          </a:solidFill>
          <a:latin typeface="+mn-lt"/>
          <a:ea typeface="+mn-ea"/>
          <a:cs typeface="+mn-cs"/>
        </a:defRPr>
      </a:lvl2pPr>
      <a:lvl3pPr marL="857336" indent="-171467" algn="r" defTabSz="685868"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200270" indent="-171467" algn="r" defTabSz="685868" rtl="1" eaLnBrk="1" latinLnBrk="0" hangingPunct="1">
        <a:spcBef>
          <a:spcPct val="20000"/>
        </a:spcBef>
        <a:buFont typeface="Arial" pitchFamily="34" charset="0"/>
        <a:buChar char="–"/>
        <a:defRPr sz="1500" kern="1200">
          <a:solidFill>
            <a:schemeClr val="tx1"/>
          </a:solidFill>
          <a:latin typeface="+mn-lt"/>
          <a:ea typeface="+mn-ea"/>
          <a:cs typeface="+mn-cs"/>
        </a:defRPr>
      </a:lvl4pPr>
      <a:lvl5pPr marL="1543205" indent="-171467" algn="r" defTabSz="685868" rtl="1" eaLnBrk="1" latinLnBrk="0" hangingPunct="1">
        <a:spcBef>
          <a:spcPct val="20000"/>
        </a:spcBef>
        <a:buFont typeface="Arial" pitchFamily="34" charset="0"/>
        <a:buChar char="»"/>
        <a:defRPr sz="1500" kern="1200">
          <a:solidFill>
            <a:schemeClr val="tx1"/>
          </a:solidFill>
          <a:latin typeface="+mn-lt"/>
          <a:ea typeface="+mn-ea"/>
          <a:cs typeface="+mn-cs"/>
        </a:defRPr>
      </a:lvl5pPr>
      <a:lvl6pPr marL="1886138" indent="-171467" algn="r" defTabSz="685868"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73" indent="-171467" algn="r" defTabSz="685868"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07" indent="-171467" algn="r" defTabSz="685868"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42" indent="-171467" algn="r" defTabSz="685868"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he-IL"/>
      </a:defPPr>
      <a:lvl1pPr marL="0" algn="r" defTabSz="685868" rtl="1" eaLnBrk="1" latinLnBrk="0" hangingPunct="1">
        <a:defRPr sz="1350" kern="1200">
          <a:solidFill>
            <a:schemeClr val="tx1"/>
          </a:solidFill>
          <a:latin typeface="+mn-lt"/>
          <a:ea typeface="+mn-ea"/>
          <a:cs typeface="+mn-cs"/>
        </a:defRPr>
      </a:lvl1pPr>
      <a:lvl2pPr marL="342935" algn="r" defTabSz="685868" rtl="1" eaLnBrk="1" latinLnBrk="0" hangingPunct="1">
        <a:defRPr sz="1350" kern="1200">
          <a:solidFill>
            <a:schemeClr val="tx1"/>
          </a:solidFill>
          <a:latin typeface="+mn-lt"/>
          <a:ea typeface="+mn-ea"/>
          <a:cs typeface="+mn-cs"/>
        </a:defRPr>
      </a:lvl2pPr>
      <a:lvl3pPr marL="685868" algn="r" defTabSz="685868" rtl="1" eaLnBrk="1" latinLnBrk="0" hangingPunct="1">
        <a:defRPr sz="1350" kern="1200">
          <a:solidFill>
            <a:schemeClr val="tx1"/>
          </a:solidFill>
          <a:latin typeface="+mn-lt"/>
          <a:ea typeface="+mn-ea"/>
          <a:cs typeface="+mn-cs"/>
        </a:defRPr>
      </a:lvl3pPr>
      <a:lvl4pPr marL="1028803" algn="r" defTabSz="685868" rtl="1" eaLnBrk="1" latinLnBrk="0" hangingPunct="1">
        <a:defRPr sz="1350" kern="1200">
          <a:solidFill>
            <a:schemeClr val="tx1"/>
          </a:solidFill>
          <a:latin typeface="+mn-lt"/>
          <a:ea typeface="+mn-ea"/>
          <a:cs typeface="+mn-cs"/>
        </a:defRPr>
      </a:lvl4pPr>
      <a:lvl5pPr marL="1371737" algn="r" defTabSz="685868" rtl="1" eaLnBrk="1" latinLnBrk="0" hangingPunct="1">
        <a:defRPr sz="1350" kern="1200">
          <a:solidFill>
            <a:schemeClr val="tx1"/>
          </a:solidFill>
          <a:latin typeface="+mn-lt"/>
          <a:ea typeface="+mn-ea"/>
          <a:cs typeface="+mn-cs"/>
        </a:defRPr>
      </a:lvl5pPr>
      <a:lvl6pPr marL="1714672" algn="r" defTabSz="685868" rtl="1" eaLnBrk="1" latinLnBrk="0" hangingPunct="1">
        <a:defRPr sz="1350" kern="1200">
          <a:solidFill>
            <a:schemeClr val="tx1"/>
          </a:solidFill>
          <a:latin typeface="+mn-lt"/>
          <a:ea typeface="+mn-ea"/>
          <a:cs typeface="+mn-cs"/>
        </a:defRPr>
      </a:lvl6pPr>
      <a:lvl7pPr marL="2057606" algn="r" defTabSz="685868" rtl="1" eaLnBrk="1" latinLnBrk="0" hangingPunct="1">
        <a:defRPr sz="1350" kern="1200">
          <a:solidFill>
            <a:schemeClr val="tx1"/>
          </a:solidFill>
          <a:latin typeface="+mn-lt"/>
          <a:ea typeface="+mn-ea"/>
          <a:cs typeface="+mn-cs"/>
        </a:defRPr>
      </a:lvl7pPr>
      <a:lvl8pPr marL="2400540" algn="r" defTabSz="685868" rtl="1" eaLnBrk="1" latinLnBrk="0" hangingPunct="1">
        <a:defRPr sz="1350" kern="1200">
          <a:solidFill>
            <a:schemeClr val="tx1"/>
          </a:solidFill>
          <a:latin typeface="+mn-lt"/>
          <a:ea typeface="+mn-ea"/>
          <a:cs typeface="+mn-cs"/>
        </a:defRPr>
      </a:lvl8pPr>
      <a:lvl9pPr marL="2743475" algn="r" defTabSz="685868"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NN9IgGTwbF0&amp;feature=youtu.be" TargetMode="External"/><Relationship Id="rId2" Type="http://schemas.openxmlformats.org/officeDocument/2006/relationships/hyperlink" Target="https://youtu.be/NN9IgGTwbF0" TargetMode="External"/><Relationship Id="rId1" Type="http://schemas.openxmlformats.org/officeDocument/2006/relationships/slideLayout" Target="../slideLayouts/slideLayout1.xml"/><Relationship Id="rId4" Type="http://schemas.openxmlformats.org/officeDocument/2006/relationships/hyperlink" Target="https://drive.google.com/open?id=1825Jnh59ECpyLkwk_TBAzvosMxiEoCG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524002" y="2877670"/>
            <a:ext cx="9144001" cy="1102662"/>
          </a:xfrm>
        </p:spPr>
        <p:txBody>
          <a:bodyPr>
            <a:normAutofit/>
          </a:bodyPr>
          <a:lstStyle/>
          <a:p>
            <a:r>
              <a:rPr lang="he-IL" dirty="0"/>
              <a:t>מערכת שידורים לאומית</a:t>
            </a:r>
          </a:p>
        </p:txBody>
      </p:sp>
      <p:sp>
        <p:nvSpPr>
          <p:cNvPr id="3" name="Rectangle 2">
            <a:extLst>
              <a:ext uri="{FF2B5EF4-FFF2-40B4-BE49-F238E27FC236}">
                <a16:creationId xmlns:a16="http://schemas.microsoft.com/office/drawing/2014/main" id="{6D096B80-AF29-435E-8795-1A387C87F6BD}"/>
              </a:ext>
            </a:extLst>
          </p:cNvPr>
          <p:cNvSpPr/>
          <p:nvPr/>
        </p:nvSpPr>
        <p:spPr>
          <a:xfrm>
            <a:off x="12257549" y="862240"/>
            <a:ext cx="1803593" cy="4979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שקופית זו היא חובה</a:t>
            </a:r>
            <a:endParaRPr lang="en-US" sz="1350" dirty="0">
              <a:solidFill>
                <a:srgbClr val="002060"/>
              </a:solidFill>
            </a:endParaRPr>
          </a:p>
        </p:txBody>
      </p:sp>
      <p:sp>
        <p:nvSpPr>
          <p:cNvPr id="4" name="Rectangle 4">
            <a:extLst>
              <a:ext uri="{FF2B5EF4-FFF2-40B4-BE49-F238E27FC236}">
                <a16:creationId xmlns:a16="http://schemas.microsoft.com/office/drawing/2014/main" id="{4494B9A1-1541-45E7-9ACE-02721554E39F}"/>
              </a:ext>
            </a:extLst>
          </p:cNvPr>
          <p:cNvSpPr/>
          <p:nvPr/>
        </p:nvSpPr>
        <p:spPr>
          <a:xfrm>
            <a:off x="12257549" y="1417489"/>
            <a:ext cx="1803593" cy="31797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350" dirty="0">
              <a:solidFill>
                <a:srgbClr val="002060"/>
              </a:solidFill>
            </a:endParaRPr>
          </a:p>
          <a:p>
            <a:pPr algn="ctr"/>
            <a:r>
              <a:rPr lang="he-IL" sz="1350" b="1" dirty="0">
                <a:solidFill>
                  <a:srgbClr val="002060"/>
                </a:solidFill>
              </a:rPr>
              <a:t>עליכם להתקין את הפונט </a:t>
            </a:r>
            <a:r>
              <a:rPr lang="en-US" sz="1350" b="1" dirty="0">
                <a:solidFill>
                  <a:srgbClr val="002060"/>
                </a:solidFill>
              </a:rPr>
              <a:t>Varela</a:t>
            </a:r>
            <a:r>
              <a:rPr lang="he-IL" sz="1350" b="1" dirty="0">
                <a:solidFill>
                  <a:srgbClr val="002060"/>
                </a:solidFill>
              </a:rPr>
              <a:t> </a:t>
            </a:r>
            <a:r>
              <a:rPr lang="en-US" sz="1350" b="1" dirty="0">
                <a:solidFill>
                  <a:srgbClr val="002060"/>
                </a:solidFill>
              </a:rPr>
              <a:t>Round</a:t>
            </a:r>
            <a:r>
              <a:rPr lang="he-IL" sz="1350" b="1" dirty="0">
                <a:solidFill>
                  <a:srgbClr val="002060"/>
                </a:solidFill>
              </a:rPr>
              <a:t> לפני תחילת העבודה.</a:t>
            </a:r>
          </a:p>
          <a:p>
            <a:pPr algn="ctr"/>
            <a:r>
              <a:rPr lang="he-IL" sz="1350" dirty="0">
                <a:solidFill>
                  <a:srgbClr val="002060"/>
                </a:solidFill>
              </a:rPr>
              <a:t>אם ברצונכם לצפות בהנחיות להתקנת פונט </a:t>
            </a:r>
            <a:r>
              <a:rPr lang="en-US" sz="1350" dirty="0">
                <a:solidFill>
                  <a:srgbClr val="002060"/>
                </a:solidFill>
              </a:rPr>
              <a:t>Varela Round</a:t>
            </a:r>
            <a:r>
              <a:rPr lang="he-IL" sz="1350" dirty="0">
                <a:solidFill>
                  <a:srgbClr val="002060"/>
                </a:solidFill>
              </a:rPr>
              <a:t>, תוכלו לעשות זאת בקלות. </a:t>
            </a:r>
          </a:p>
          <a:p>
            <a:pPr algn="ctr"/>
            <a:r>
              <a:rPr lang="he-IL" sz="1350" dirty="0">
                <a:solidFill>
                  <a:srgbClr val="002060"/>
                </a:solidFill>
              </a:rPr>
              <a:t>צפו בסרטון הבא:</a:t>
            </a:r>
            <a:r>
              <a:rPr lang="en-US" sz="1350" dirty="0">
                <a:solidFill>
                  <a:srgbClr val="002060"/>
                </a:solidFill>
              </a:rPr>
              <a:t> </a:t>
            </a:r>
            <a:endParaRPr lang="he-IL" sz="1350" dirty="0">
              <a:solidFill>
                <a:srgbClr val="002060"/>
              </a:solidFill>
            </a:endParaRPr>
          </a:p>
          <a:p>
            <a:pPr algn="ctr"/>
            <a:br>
              <a:rPr lang="en-US" sz="1350" dirty="0">
                <a:solidFill>
                  <a:srgbClr val="002060"/>
                </a:solidFill>
                <a:hlinkClick r:id="rId2"/>
              </a:rPr>
            </a:br>
            <a:r>
              <a:rPr lang="en-US" sz="1350" dirty="0">
                <a:solidFill>
                  <a:srgbClr val="002060"/>
                </a:solidFill>
                <a:hlinkClick r:id="rId3"/>
              </a:rPr>
              <a:t>https://www.youtube.com/watch?v=NN9IgGTwbF0&amp;feature=youtu.be</a:t>
            </a:r>
            <a:endParaRPr lang="en-US" sz="1350" dirty="0">
              <a:solidFill>
                <a:srgbClr val="002060"/>
              </a:solidFill>
            </a:endParaRPr>
          </a:p>
        </p:txBody>
      </p:sp>
      <p:sp>
        <p:nvSpPr>
          <p:cNvPr id="5" name="Rectangle 2">
            <a:extLst>
              <a:ext uri="{FF2B5EF4-FFF2-40B4-BE49-F238E27FC236}">
                <a16:creationId xmlns:a16="http://schemas.microsoft.com/office/drawing/2014/main" id="{07336567-3BEF-48E7-A00C-1582E175DD05}"/>
              </a:ext>
            </a:extLst>
          </p:cNvPr>
          <p:cNvSpPr/>
          <p:nvPr/>
        </p:nvSpPr>
        <p:spPr>
          <a:xfrm>
            <a:off x="12257549" y="4654601"/>
            <a:ext cx="1803593" cy="86768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hlinkClick r:id="rId4"/>
              </a:rPr>
              <a:t>קישור</a:t>
            </a:r>
            <a:r>
              <a:rPr lang="he-IL" sz="1350" dirty="0">
                <a:solidFill>
                  <a:srgbClr val="002060"/>
                </a:solidFill>
              </a:rPr>
              <a:t> להורדת הפונט</a:t>
            </a:r>
            <a:br>
              <a:rPr lang="en-US" sz="1350" dirty="0">
                <a:solidFill>
                  <a:srgbClr val="002060"/>
                </a:solidFill>
              </a:rPr>
            </a:br>
            <a:r>
              <a:rPr lang="he-IL" sz="1350" dirty="0">
                <a:solidFill>
                  <a:srgbClr val="002060"/>
                </a:solidFill>
              </a:rPr>
              <a:t>(אשרו את הודעת האבטחה) </a:t>
            </a:r>
            <a:endParaRPr lang="en-US" sz="1350" dirty="0">
              <a:solidFill>
                <a:srgbClr val="002060"/>
              </a:solidFill>
            </a:endParaRP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738C25-260D-4E3F-A8F2-64DD5B2579FB}"/>
              </a:ext>
            </a:extLst>
          </p:cNvPr>
          <p:cNvSpPr>
            <a:spLocks noGrp="1"/>
          </p:cNvSpPr>
          <p:nvPr>
            <p:ph sz="quarter" idx="4"/>
          </p:nvPr>
        </p:nvSpPr>
        <p:spPr>
          <a:xfrm>
            <a:off x="2067623" y="2020376"/>
            <a:ext cx="5327495" cy="3046826"/>
          </a:xfrm>
        </p:spPr>
        <p:txBody>
          <a:bodyPr>
            <a:normAutofit/>
          </a:bodyPr>
          <a:lstStyle/>
          <a:p>
            <a:pPr marL="0" indent="0" algn="just">
              <a:buNone/>
            </a:pPr>
            <a:r>
              <a:rPr lang="he-IL" dirty="0"/>
              <a:t>לעתים קרובות עולה בדמיון ההמון שהרעוֹת בעולם מרובות מן הטוֹבוֹת; </a:t>
            </a:r>
          </a:p>
          <a:p>
            <a:pPr marL="0" indent="0" algn="just">
              <a:buNone/>
            </a:pPr>
            <a:r>
              <a:rPr lang="he-IL" dirty="0"/>
              <a:t>עד כדי כך שברבים מנאומי כל האומות ובשיריהם הם כוללים נושׂא זה ואומרים שהמפליא הוא שיימצא טוֹב בזמן, ואילו רעוֹת הזמן רבות ותמידיות. </a:t>
            </a:r>
          </a:p>
          <a:p>
            <a:pPr marL="0" indent="0" algn="just">
              <a:buNone/>
            </a:pPr>
            <a:r>
              <a:rPr lang="he-IL" dirty="0"/>
              <a:t>אין זאת טעות של ההמון בלבד, אלא גם של מי שטוען שלמד משהו.</a:t>
            </a:r>
          </a:p>
        </p:txBody>
      </p:sp>
      <p:sp>
        <p:nvSpPr>
          <p:cNvPr id="13" name="Rectangle 12">
            <a:extLst>
              <a:ext uri="{FF2B5EF4-FFF2-40B4-BE49-F238E27FC236}">
                <a16:creationId xmlns:a16="http://schemas.microsoft.com/office/drawing/2014/main" id="{E8C5010A-4B39-4535-97DF-DB76E0AEEB00}"/>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2</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5" name="כותרת 4">
            <a:extLst>
              <a:ext uri="{FF2B5EF4-FFF2-40B4-BE49-F238E27FC236}">
                <a16:creationId xmlns:a16="http://schemas.microsoft.com/office/drawing/2014/main" id="{445D52F5-B11E-4CE0-8A8A-F852E9C791C1}"/>
              </a:ext>
            </a:extLst>
          </p:cNvPr>
          <p:cNvSpPr>
            <a:spLocks noGrp="1"/>
          </p:cNvSpPr>
          <p:nvPr>
            <p:ph type="title"/>
          </p:nvPr>
        </p:nvSpPr>
        <p:spPr>
          <a:xfrm>
            <a:off x="2275562" y="973836"/>
            <a:ext cx="7351655" cy="540000"/>
          </a:xfrm>
        </p:spPr>
        <p:txBody>
          <a:bodyPr/>
          <a:lstStyle/>
          <a:p>
            <a:r>
              <a:rPr lang="he-IL" dirty="0"/>
              <a:t>עניין של כמות...</a:t>
            </a:r>
          </a:p>
        </p:txBody>
      </p:sp>
      <p:sp>
        <p:nvSpPr>
          <p:cNvPr id="10" name="מציין מיקום טקסט 13">
            <a:extLst>
              <a:ext uri="{FF2B5EF4-FFF2-40B4-BE49-F238E27FC236}">
                <a16:creationId xmlns:a16="http://schemas.microsoft.com/office/drawing/2014/main" id="{3D42157B-1D57-4DA6-BACD-19AB7A9F8A7D}"/>
              </a:ext>
            </a:extLst>
          </p:cNvPr>
          <p:cNvSpPr txBox="1">
            <a:spLocks/>
          </p:cNvSpPr>
          <p:nvPr/>
        </p:nvSpPr>
        <p:spPr>
          <a:xfrm>
            <a:off x="43341" y="1486875"/>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101</a:t>
            </a:r>
          </a:p>
        </p:txBody>
      </p:sp>
      <p:pic>
        <p:nvPicPr>
          <p:cNvPr id="9" name="תמונה 8" descr="תמונה שמכילה עשן, טבע, עננים, בא&#10;&#10;התיאור נוצר באופן אוטומטי">
            <a:extLst>
              <a:ext uri="{FF2B5EF4-FFF2-40B4-BE49-F238E27FC236}">
                <a16:creationId xmlns:a16="http://schemas.microsoft.com/office/drawing/2014/main" id="{55678710-ED6A-43F6-982C-95CC440FB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071" y="2097664"/>
            <a:ext cx="2732837" cy="1984631"/>
          </a:xfrm>
          <a:prstGeom prst="rect">
            <a:avLst/>
          </a:prstGeom>
        </p:spPr>
      </p:pic>
    </p:spTree>
    <p:extLst>
      <p:ext uri="{BB962C8B-B14F-4D97-AF65-F5344CB8AC3E}">
        <p14:creationId xmlns:p14="http://schemas.microsoft.com/office/powerpoint/2010/main" val="109541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738C25-260D-4E3F-A8F2-64DD5B2579FB}"/>
              </a:ext>
            </a:extLst>
          </p:cNvPr>
          <p:cNvSpPr>
            <a:spLocks noGrp="1"/>
          </p:cNvSpPr>
          <p:nvPr>
            <p:ph sz="quarter" idx="4"/>
          </p:nvPr>
        </p:nvSpPr>
        <p:spPr>
          <a:xfrm>
            <a:off x="3430117" y="1804700"/>
            <a:ext cx="5126773" cy="4069380"/>
          </a:xfrm>
        </p:spPr>
        <p:txBody>
          <a:bodyPr>
            <a:noAutofit/>
          </a:bodyPr>
          <a:lstStyle/>
          <a:p>
            <a:pPr marL="0" indent="0" algn="just">
              <a:buNone/>
            </a:pPr>
            <a:r>
              <a:rPr lang="he-IL" sz="1500" dirty="0" err="1"/>
              <a:t>אלראזי</a:t>
            </a:r>
            <a:r>
              <a:rPr lang="he-IL" sz="1500" dirty="0"/>
              <a:t> חיבר ספר מפורסם שציינו בשם "</a:t>
            </a:r>
            <a:r>
              <a:rPr lang="he-IL" sz="1500" dirty="0" err="1"/>
              <a:t>אלאלאהיאת</a:t>
            </a:r>
            <a:r>
              <a:rPr lang="he-IL" sz="1500" dirty="0"/>
              <a:t>" הוא כלל בו דברים חמורים מהזיותיו וגילויי בורותו. מתוכם עניין שבדה והוא שהרע במציאות רב מן הטוב, ושכאשר תשווה את מנוחתו של האדם והנאתו בשעה שהוא נח אל הייסורים, המכאובים הקשים, המומים, הנכויות, הצרות, </a:t>
            </a:r>
            <a:r>
              <a:rPr lang="he-IL" sz="1500" dirty="0" err="1"/>
              <a:t>היגונות</a:t>
            </a:r>
            <a:r>
              <a:rPr lang="he-IL" sz="1500" dirty="0"/>
              <a:t> והאסונות הפוקדים את האדם, תמצא שמציאותו של האדם היא פורענות ורעה גדולה המוטלים עליו.</a:t>
            </a:r>
          </a:p>
          <a:p>
            <a:pPr marL="0" indent="0" algn="just">
              <a:buNone/>
            </a:pPr>
            <a:endParaRPr lang="he-IL" sz="1650" dirty="0"/>
          </a:p>
          <a:p>
            <a:pPr marL="0" indent="0" algn="just">
              <a:buNone/>
            </a:pPr>
            <a:r>
              <a:rPr lang="he-IL" dirty="0"/>
              <a:t>הוא התחיל לאמת דעה זאת </a:t>
            </a:r>
            <a:r>
              <a:rPr lang="he-IL" dirty="0" err="1"/>
              <a:t>על־ידי</a:t>
            </a:r>
            <a:r>
              <a:rPr lang="he-IL" dirty="0"/>
              <a:t> שסקר ובדק את כל הפגעים האלה כדי להתנגד לכל מה שטוענים אנשי האמת בדבר </a:t>
            </a:r>
            <a:r>
              <a:rPr lang="he-IL" sz="2100" dirty="0"/>
              <a:t>חסדו של </a:t>
            </a:r>
            <a:r>
              <a:rPr lang="he-IL" sz="2100" dirty="0" err="1"/>
              <a:t>האלוה</a:t>
            </a:r>
            <a:r>
              <a:rPr lang="he-IL" sz="2100" dirty="0"/>
              <a:t> ונדיבותו הברורה</a:t>
            </a:r>
            <a:r>
              <a:rPr lang="he-IL" dirty="0"/>
              <a:t>, ושהוא יתעלה הטוב הצרוף, וכל הנובע ממנו טוב צרוף בלי ספק.</a:t>
            </a:r>
          </a:p>
        </p:txBody>
      </p:sp>
      <p:sp>
        <p:nvSpPr>
          <p:cNvPr id="13" name="Rectangle 12">
            <a:extLst>
              <a:ext uri="{FF2B5EF4-FFF2-40B4-BE49-F238E27FC236}">
                <a16:creationId xmlns:a16="http://schemas.microsoft.com/office/drawing/2014/main" id="{E8C5010A-4B39-4535-97DF-DB76E0AEEB00}"/>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2</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5" name="כותרת 4">
            <a:extLst>
              <a:ext uri="{FF2B5EF4-FFF2-40B4-BE49-F238E27FC236}">
                <a16:creationId xmlns:a16="http://schemas.microsoft.com/office/drawing/2014/main" id="{445D52F5-B11E-4CE0-8A8A-F852E9C791C1}"/>
              </a:ext>
            </a:extLst>
          </p:cNvPr>
          <p:cNvSpPr>
            <a:spLocks noGrp="1"/>
          </p:cNvSpPr>
          <p:nvPr>
            <p:ph type="title"/>
          </p:nvPr>
        </p:nvSpPr>
        <p:spPr>
          <a:xfrm>
            <a:off x="1524001" y="929334"/>
            <a:ext cx="7351655" cy="540000"/>
          </a:xfrm>
        </p:spPr>
        <p:txBody>
          <a:bodyPr/>
          <a:lstStyle/>
          <a:p>
            <a:r>
              <a:rPr lang="he-IL" dirty="0"/>
              <a:t>המסקנה המתבקשת...</a:t>
            </a:r>
          </a:p>
        </p:txBody>
      </p:sp>
      <p:sp>
        <p:nvSpPr>
          <p:cNvPr id="10" name="מציין מיקום טקסט 13">
            <a:extLst>
              <a:ext uri="{FF2B5EF4-FFF2-40B4-BE49-F238E27FC236}">
                <a16:creationId xmlns:a16="http://schemas.microsoft.com/office/drawing/2014/main" id="{3D42157B-1D57-4DA6-BACD-19AB7A9F8A7D}"/>
              </a:ext>
            </a:extLst>
          </p:cNvPr>
          <p:cNvSpPr txBox="1">
            <a:spLocks/>
          </p:cNvSpPr>
          <p:nvPr/>
        </p:nvSpPr>
        <p:spPr>
          <a:xfrm>
            <a:off x="-174108" y="1324968"/>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101</a:t>
            </a:r>
          </a:p>
        </p:txBody>
      </p:sp>
    </p:spTree>
    <p:extLst>
      <p:ext uri="{BB962C8B-B14F-4D97-AF65-F5344CB8AC3E}">
        <p14:creationId xmlns:p14="http://schemas.microsoft.com/office/powerpoint/2010/main" val="351353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738C25-260D-4E3F-A8F2-64DD5B2579FB}"/>
              </a:ext>
            </a:extLst>
          </p:cNvPr>
          <p:cNvSpPr>
            <a:spLocks noGrp="1"/>
          </p:cNvSpPr>
          <p:nvPr>
            <p:ph sz="quarter" idx="4"/>
          </p:nvPr>
        </p:nvSpPr>
        <p:spPr>
          <a:xfrm>
            <a:off x="2318526" y="2066383"/>
            <a:ext cx="4767147" cy="3046826"/>
          </a:xfrm>
        </p:spPr>
        <p:txBody>
          <a:bodyPr>
            <a:normAutofit fontScale="92500" lnSpcReduction="20000"/>
          </a:bodyPr>
          <a:lstStyle/>
          <a:p>
            <a:pPr marL="0" indent="0" algn="just">
              <a:buNone/>
            </a:pPr>
            <a:r>
              <a:rPr lang="he-IL" dirty="0"/>
              <a:t>סיבתה של טעות זאת כולה היא שבור זה והדומים לו מבין ההמון מתבוננים במציאות רק מנקודת ראותו של פרט אחד מבני האדם ולא יותר. כל בור מדמה שהמציאות כולה היא למענו כפרט. כביכול אין מציאות אלא הוא לבדו. וכאשר קורה לו דבר מנוגד לרצונו הוא מחליט בפסקנות שהמציאות כולה רע.</a:t>
            </a:r>
          </a:p>
          <a:p>
            <a:pPr marL="0" indent="0" algn="just">
              <a:buNone/>
            </a:pPr>
            <a:endParaRPr lang="he-IL" sz="1500" dirty="0"/>
          </a:p>
          <a:p>
            <a:pPr marL="0" indent="0" algn="just">
              <a:buNone/>
            </a:pPr>
            <a:r>
              <a:rPr lang="he-IL" sz="1500" dirty="0"/>
              <a:t>לו התבונן האדם במציאות, ותפש אותה, וידע שחלקו בה זעום, הייתה מתבררת ומתחוורת לו האמת, כי זאת ההוויה, הממושכת שהוזים בני האדם בדבר ריבוי רעות העולם, אין הם אומרים שזה כך לגבי המלאכים, ולא לגבי הגלגלים והכוכבים, ולא לגבי היסודות והמחצבים והצמחים המורכבים מהם, ואף לא לגבי מיני בעלי-חיים.</a:t>
            </a:r>
          </a:p>
          <a:p>
            <a:pPr marL="0" indent="0" algn="just">
              <a:buNone/>
            </a:pPr>
            <a:endParaRPr lang="he-IL" sz="1500" dirty="0"/>
          </a:p>
          <a:p>
            <a:pPr marL="0" indent="0" algn="just">
              <a:buNone/>
            </a:pPr>
            <a:endParaRPr lang="he-IL" sz="1500" dirty="0"/>
          </a:p>
        </p:txBody>
      </p:sp>
      <p:sp>
        <p:nvSpPr>
          <p:cNvPr id="13" name="Rectangle 12">
            <a:extLst>
              <a:ext uri="{FF2B5EF4-FFF2-40B4-BE49-F238E27FC236}">
                <a16:creationId xmlns:a16="http://schemas.microsoft.com/office/drawing/2014/main" id="{E8C5010A-4B39-4535-97DF-DB76E0AEEB00}"/>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2</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5" name="כותרת 4">
            <a:extLst>
              <a:ext uri="{FF2B5EF4-FFF2-40B4-BE49-F238E27FC236}">
                <a16:creationId xmlns:a16="http://schemas.microsoft.com/office/drawing/2014/main" id="{445D52F5-B11E-4CE0-8A8A-F852E9C791C1}"/>
              </a:ext>
            </a:extLst>
          </p:cNvPr>
          <p:cNvSpPr>
            <a:spLocks noGrp="1"/>
          </p:cNvSpPr>
          <p:nvPr>
            <p:ph type="title"/>
          </p:nvPr>
        </p:nvSpPr>
        <p:spPr>
          <a:xfrm>
            <a:off x="2296911" y="1006061"/>
            <a:ext cx="7351655" cy="540000"/>
          </a:xfrm>
        </p:spPr>
        <p:txBody>
          <a:bodyPr/>
          <a:lstStyle/>
          <a:p>
            <a:r>
              <a:rPr lang="he-IL" dirty="0"/>
              <a:t>סיבת הטעות</a:t>
            </a:r>
          </a:p>
        </p:txBody>
      </p:sp>
      <p:sp>
        <p:nvSpPr>
          <p:cNvPr id="10" name="מציין מיקום טקסט 13">
            <a:extLst>
              <a:ext uri="{FF2B5EF4-FFF2-40B4-BE49-F238E27FC236}">
                <a16:creationId xmlns:a16="http://schemas.microsoft.com/office/drawing/2014/main" id="{3D42157B-1D57-4DA6-BACD-19AB7A9F8A7D}"/>
              </a:ext>
            </a:extLst>
          </p:cNvPr>
          <p:cNvSpPr txBox="1">
            <a:spLocks/>
          </p:cNvSpPr>
          <p:nvPr/>
        </p:nvSpPr>
        <p:spPr>
          <a:xfrm>
            <a:off x="-266105" y="1524390"/>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102</a:t>
            </a:r>
          </a:p>
        </p:txBody>
      </p:sp>
      <p:pic>
        <p:nvPicPr>
          <p:cNvPr id="4" name="תמונה 3" descr="תמונה שמכילה אדם, חוץ&#10;&#10;התיאור נוצר באופן אוטומטי">
            <a:extLst>
              <a:ext uri="{FF2B5EF4-FFF2-40B4-BE49-F238E27FC236}">
                <a16:creationId xmlns:a16="http://schemas.microsoft.com/office/drawing/2014/main" id="{83901D1C-7C1B-4DB5-AD6A-9137088164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3052" y="2066382"/>
            <a:ext cx="3118857" cy="2079238"/>
          </a:xfrm>
          <a:prstGeom prst="rect">
            <a:avLst/>
          </a:prstGeom>
        </p:spPr>
      </p:pic>
    </p:spTree>
    <p:extLst>
      <p:ext uri="{BB962C8B-B14F-4D97-AF65-F5344CB8AC3E}">
        <p14:creationId xmlns:p14="http://schemas.microsoft.com/office/powerpoint/2010/main" val="133175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738C25-260D-4E3F-A8F2-64DD5B2579FB}"/>
              </a:ext>
            </a:extLst>
          </p:cNvPr>
          <p:cNvSpPr>
            <a:spLocks noGrp="1"/>
          </p:cNvSpPr>
          <p:nvPr>
            <p:ph sz="quarter" idx="4"/>
          </p:nvPr>
        </p:nvSpPr>
        <p:spPr>
          <a:xfrm>
            <a:off x="2042533" y="1630423"/>
            <a:ext cx="5135136" cy="3826706"/>
          </a:xfrm>
        </p:spPr>
        <p:txBody>
          <a:bodyPr>
            <a:noAutofit/>
          </a:bodyPr>
          <a:lstStyle/>
          <a:p>
            <a:pPr marL="0" indent="0" algn="just">
              <a:buNone/>
            </a:pPr>
            <a:r>
              <a:rPr lang="he-IL" sz="1350" dirty="0"/>
              <a:t>אלא כל מחשבתם נתונה לכמה פרטים ממין האדם. הם מתפלאים על מי שאכל מאכלים גרועים עד </a:t>
            </a:r>
            <a:r>
              <a:rPr lang="he-IL" sz="1350" dirty="0" err="1"/>
              <a:t>שנצטרע</a:t>
            </a:r>
            <a:r>
              <a:rPr lang="he-IL" sz="1350" dirty="0"/>
              <a:t>, כיצד ירד עליו הפגע הגדול הזה, וכיצד הרעה הזאת באה לידי מציאות. כן מתפלאים הם על מי שהרבה במשגל עד שנתעוור. חמור בעיניהם שאותו אדם הוכה בעיוורון. וכיוצא בזה.</a:t>
            </a:r>
          </a:p>
          <a:p>
            <a:pPr marL="0" indent="0" algn="just">
              <a:buNone/>
            </a:pPr>
            <a:endParaRPr lang="he-IL" sz="1350" dirty="0"/>
          </a:p>
          <a:p>
            <a:pPr marL="0" indent="0" algn="just">
              <a:buNone/>
            </a:pPr>
            <a:r>
              <a:rPr lang="he-IL" sz="1350" dirty="0"/>
              <a:t>ההתבוננות האמיתית היא שכּל פרטי המין האנושי הנמצאים, וכל שכן מיני </a:t>
            </a:r>
            <a:r>
              <a:rPr lang="he-IL" sz="1350" dirty="0" err="1"/>
              <a:t>בעלי־החיים</a:t>
            </a:r>
            <a:r>
              <a:rPr lang="he-IL" sz="1350" dirty="0"/>
              <a:t> האחרים, הם דבר שאין לו שום ערך כלל ביחס למציאות המתמשכת כולה [...] ושלא יטעה ויחשוב שהמציאות היא בשביל עצמו בלבד [...]</a:t>
            </a:r>
          </a:p>
          <a:p>
            <a:pPr marL="0" indent="0" algn="just">
              <a:buNone/>
            </a:pPr>
            <a:r>
              <a:rPr lang="he-IL" dirty="0"/>
              <a:t>שכן מין האדם הוא הדבר </a:t>
            </a:r>
            <a:r>
              <a:rPr lang="he-IL" dirty="0" err="1"/>
              <a:t>קל־הערך</a:t>
            </a:r>
            <a:r>
              <a:rPr lang="he-IL" dirty="0"/>
              <a:t> ביותר שבא בהשוואה למציאות העליונה, כלומר לגלגלים ולכוכבים. בהשוואה למלאכים אין יחס אמיתי בינו ובינם. האדם הוא רק המצוי הנכבד ביותר, וזאת בעולמנו השפל. כלומר, הוא נכבד ביותר בין מה שמורכב מן היסודות.</a:t>
            </a:r>
          </a:p>
        </p:txBody>
      </p:sp>
      <p:sp>
        <p:nvSpPr>
          <p:cNvPr id="13" name="Rectangle 12">
            <a:extLst>
              <a:ext uri="{FF2B5EF4-FFF2-40B4-BE49-F238E27FC236}">
                <a16:creationId xmlns:a16="http://schemas.microsoft.com/office/drawing/2014/main" id="{E8C5010A-4B39-4535-97DF-DB76E0AEEB00}"/>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2</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5" name="כותרת 4">
            <a:extLst>
              <a:ext uri="{FF2B5EF4-FFF2-40B4-BE49-F238E27FC236}">
                <a16:creationId xmlns:a16="http://schemas.microsoft.com/office/drawing/2014/main" id="{445D52F5-B11E-4CE0-8A8A-F852E9C791C1}"/>
              </a:ext>
            </a:extLst>
          </p:cNvPr>
          <p:cNvSpPr>
            <a:spLocks noGrp="1"/>
          </p:cNvSpPr>
          <p:nvPr>
            <p:ph type="title"/>
          </p:nvPr>
        </p:nvSpPr>
        <p:spPr>
          <a:xfrm>
            <a:off x="1741463" y="856813"/>
            <a:ext cx="7351655" cy="540000"/>
          </a:xfrm>
        </p:spPr>
        <p:txBody>
          <a:bodyPr/>
          <a:lstStyle/>
          <a:p>
            <a:r>
              <a:rPr lang="he-IL" dirty="0"/>
              <a:t>נקודת המבט הנכונה</a:t>
            </a:r>
          </a:p>
        </p:txBody>
      </p:sp>
      <p:sp>
        <p:nvSpPr>
          <p:cNvPr id="10" name="מציין מיקום טקסט 13">
            <a:extLst>
              <a:ext uri="{FF2B5EF4-FFF2-40B4-BE49-F238E27FC236}">
                <a16:creationId xmlns:a16="http://schemas.microsoft.com/office/drawing/2014/main" id="{3D42157B-1D57-4DA6-BACD-19AB7A9F8A7D}"/>
              </a:ext>
            </a:extLst>
          </p:cNvPr>
          <p:cNvSpPr txBox="1">
            <a:spLocks/>
          </p:cNvSpPr>
          <p:nvPr/>
        </p:nvSpPr>
        <p:spPr>
          <a:xfrm>
            <a:off x="-88244" y="1306838"/>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103-102</a:t>
            </a:r>
          </a:p>
        </p:txBody>
      </p:sp>
      <p:pic>
        <p:nvPicPr>
          <p:cNvPr id="6" name="תמונה 5" descr="תמונה שמכילה טבע, שמי הלילה&#10;&#10;התיאור נוצר באופן אוטומטי">
            <a:extLst>
              <a:ext uri="{FF2B5EF4-FFF2-40B4-BE49-F238E27FC236}">
                <a16:creationId xmlns:a16="http://schemas.microsoft.com/office/drawing/2014/main" id="{7E25F0B5-1756-4E7D-BA92-DAB8145DB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022" y="1126814"/>
            <a:ext cx="3203978" cy="2135985"/>
          </a:xfrm>
          <a:prstGeom prst="rect">
            <a:avLst/>
          </a:prstGeom>
        </p:spPr>
      </p:pic>
    </p:spTree>
    <p:extLst>
      <p:ext uri="{BB962C8B-B14F-4D97-AF65-F5344CB8AC3E}">
        <p14:creationId xmlns:p14="http://schemas.microsoft.com/office/powerpoint/2010/main" val="338737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738C25-260D-4E3F-A8F2-64DD5B2579FB}"/>
              </a:ext>
            </a:extLst>
          </p:cNvPr>
          <p:cNvSpPr>
            <a:spLocks noGrp="1"/>
          </p:cNvSpPr>
          <p:nvPr>
            <p:ph sz="quarter" idx="4"/>
          </p:nvPr>
        </p:nvSpPr>
        <p:spPr>
          <a:xfrm>
            <a:off x="4145085" y="2007213"/>
            <a:ext cx="4677277" cy="3826706"/>
          </a:xfrm>
        </p:spPr>
        <p:txBody>
          <a:bodyPr>
            <a:noAutofit/>
          </a:bodyPr>
          <a:lstStyle/>
          <a:p>
            <a:pPr marL="0" indent="0" algn="just">
              <a:buNone/>
            </a:pPr>
            <a:r>
              <a:rPr lang="he-IL" sz="1500" dirty="0"/>
              <a:t>עם זאת מציאותו היא גם טוב גדול בשבילו וחסד מהאל בדברים שבהם הוא ייחד אותו והשלים אותו. </a:t>
            </a:r>
          </a:p>
          <a:p>
            <a:pPr marL="0" indent="0" algn="just">
              <a:buNone/>
            </a:pPr>
            <a:r>
              <a:rPr lang="he-IL" dirty="0"/>
              <a:t>רוב הרעות הפוגעות </a:t>
            </a:r>
            <a:r>
              <a:rPr lang="he-IL" dirty="0" err="1"/>
              <a:t>בבני־אדם</a:t>
            </a:r>
            <a:r>
              <a:rPr lang="he-IL" dirty="0"/>
              <a:t> הן מידיהם, כוונתי מידי </a:t>
            </a:r>
            <a:r>
              <a:rPr lang="he-IL" dirty="0" err="1"/>
              <a:t>בני־אדם</a:t>
            </a:r>
            <a:r>
              <a:rPr lang="he-IL" dirty="0"/>
              <a:t> לקויים. בשל הליקויים שלנו אנו צועקים ומשוועים לעזרה, ובגלל רעות שאנו עושׂים בעצמנו ובבחירתנו אנו סובלים, ומייחסים זאת לאל.</a:t>
            </a:r>
          </a:p>
          <a:p>
            <a:pPr marL="0" indent="0" algn="just">
              <a:buNone/>
            </a:pPr>
            <a:r>
              <a:rPr lang="he-IL" dirty="0"/>
              <a:t>הביאור לזאת הוא שכּל רע הפוגע </a:t>
            </a:r>
            <a:r>
              <a:rPr lang="he-IL" dirty="0" err="1"/>
              <a:t>בבן־אדם</a:t>
            </a:r>
            <a:r>
              <a:rPr lang="he-IL" dirty="0"/>
              <a:t> הוא מאחד משלושה מינים:</a:t>
            </a:r>
          </a:p>
        </p:txBody>
      </p:sp>
      <p:sp>
        <p:nvSpPr>
          <p:cNvPr id="13" name="Rectangle 12">
            <a:extLst>
              <a:ext uri="{FF2B5EF4-FFF2-40B4-BE49-F238E27FC236}">
                <a16:creationId xmlns:a16="http://schemas.microsoft.com/office/drawing/2014/main" id="{E8C5010A-4B39-4535-97DF-DB76E0AEEB00}"/>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2</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5" name="כותרת 4">
            <a:extLst>
              <a:ext uri="{FF2B5EF4-FFF2-40B4-BE49-F238E27FC236}">
                <a16:creationId xmlns:a16="http://schemas.microsoft.com/office/drawing/2014/main" id="{445D52F5-B11E-4CE0-8A8A-F852E9C791C1}"/>
              </a:ext>
            </a:extLst>
          </p:cNvPr>
          <p:cNvSpPr>
            <a:spLocks noGrp="1"/>
          </p:cNvSpPr>
          <p:nvPr>
            <p:ph type="title"/>
          </p:nvPr>
        </p:nvSpPr>
        <p:spPr>
          <a:xfrm>
            <a:off x="1637796" y="968546"/>
            <a:ext cx="7351655" cy="540000"/>
          </a:xfrm>
        </p:spPr>
        <p:txBody>
          <a:bodyPr/>
          <a:lstStyle/>
          <a:p>
            <a:r>
              <a:rPr lang="he-IL" dirty="0"/>
              <a:t>הצבעה על האדם</a:t>
            </a:r>
          </a:p>
        </p:txBody>
      </p:sp>
      <p:sp>
        <p:nvSpPr>
          <p:cNvPr id="10" name="מציין מיקום טקסט 13">
            <a:extLst>
              <a:ext uri="{FF2B5EF4-FFF2-40B4-BE49-F238E27FC236}">
                <a16:creationId xmlns:a16="http://schemas.microsoft.com/office/drawing/2014/main" id="{3D42157B-1D57-4DA6-BACD-19AB7A9F8A7D}"/>
              </a:ext>
            </a:extLst>
          </p:cNvPr>
          <p:cNvSpPr txBox="1">
            <a:spLocks/>
          </p:cNvSpPr>
          <p:nvPr/>
        </p:nvSpPr>
        <p:spPr>
          <a:xfrm>
            <a:off x="-489286" y="1508547"/>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103</a:t>
            </a:r>
          </a:p>
        </p:txBody>
      </p:sp>
    </p:spTree>
    <p:extLst>
      <p:ext uri="{BB962C8B-B14F-4D97-AF65-F5344CB8AC3E}">
        <p14:creationId xmlns:p14="http://schemas.microsoft.com/office/powerpoint/2010/main" val="200984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p:txBody>
          <a:bodyPr/>
          <a:lstStyle/>
          <a:p>
            <a:r>
              <a:rPr lang="he-IL" dirty="0"/>
              <a:t>סיכום עם הפנים להמשך</a:t>
            </a:r>
          </a:p>
        </p:txBody>
      </p:sp>
      <p:sp>
        <p:nvSpPr>
          <p:cNvPr id="6" name="תרשים זרימה: מסיים 5">
            <a:extLst>
              <a:ext uri="{FF2B5EF4-FFF2-40B4-BE49-F238E27FC236}">
                <a16:creationId xmlns:a16="http://schemas.microsoft.com/office/drawing/2014/main" id="{65CF19B0-B50C-40AD-BC08-14E9353DC465}"/>
              </a:ext>
            </a:extLst>
          </p:cNvPr>
          <p:cNvSpPr/>
          <p:nvPr/>
        </p:nvSpPr>
        <p:spPr>
          <a:xfrm>
            <a:off x="6577078" y="2611092"/>
            <a:ext cx="1974272" cy="935182"/>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אל אחד אשר ברא </a:t>
            </a:r>
            <a:r>
              <a:rPr lang="he-IL" sz="1500" dirty="0" err="1">
                <a:solidFill>
                  <a:schemeClr val="bg1"/>
                </a:solidFill>
                <a:latin typeface="Varela Round" panose="00000500000000000000" pitchFamily="2" charset="-79"/>
                <a:cs typeface="Varela Round" panose="00000500000000000000" pitchFamily="2" charset="-79"/>
              </a:rPr>
              <a:t>הכל</a:t>
            </a:r>
            <a:endParaRPr lang="he-IL" sz="1500" dirty="0">
              <a:solidFill>
                <a:schemeClr val="bg1"/>
              </a:solidFill>
              <a:latin typeface="Varela Round" panose="00000500000000000000" pitchFamily="2" charset="-79"/>
              <a:cs typeface="Varela Round" panose="00000500000000000000" pitchFamily="2" charset="-79"/>
            </a:endParaRPr>
          </a:p>
        </p:txBody>
      </p:sp>
      <p:sp>
        <p:nvSpPr>
          <p:cNvPr id="7" name="תרשים זרימה: מסיים 6">
            <a:extLst>
              <a:ext uri="{FF2B5EF4-FFF2-40B4-BE49-F238E27FC236}">
                <a16:creationId xmlns:a16="http://schemas.microsoft.com/office/drawing/2014/main" id="{582F3B17-6891-4A2A-BE13-6C3615478511}"/>
              </a:ext>
            </a:extLst>
          </p:cNvPr>
          <p:cNvSpPr/>
          <p:nvPr/>
        </p:nvSpPr>
        <p:spPr>
          <a:xfrm>
            <a:off x="2680416" y="1775595"/>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בכל זאת: יש רע בעולם</a:t>
            </a:r>
          </a:p>
        </p:txBody>
      </p:sp>
      <p:sp>
        <p:nvSpPr>
          <p:cNvPr id="28" name="חץ: למטה 27">
            <a:extLst>
              <a:ext uri="{FF2B5EF4-FFF2-40B4-BE49-F238E27FC236}">
                <a16:creationId xmlns:a16="http://schemas.microsoft.com/office/drawing/2014/main" id="{CB227821-2DD5-4818-A05A-75F0F9EA8079}"/>
              </a:ext>
            </a:extLst>
          </p:cNvPr>
          <p:cNvSpPr/>
          <p:nvPr/>
        </p:nvSpPr>
        <p:spPr>
          <a:xfrm>
            <a:off x="6629343" y="3657028"/>
            <a:ext cx="1846112" cy="869372"/>
          </a:xfrm>
          <a:prstGeom prst="downArrow">
            <a:avLst>
              <a:gd name="adj1" fmla="val 74015"/>
              <a:gd name="adj2" fmla="val 5159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ולכן מתבקש</a:t>
            </a:r>
          </a:p>
        </p:txBody>
      </p:sp>
      <p:sp>
        <p:nvSpPr>
          <p:cNvPr id="30" name="חץ: למטה 29">
            <a:extLst>
              <a:ext uri="{FF2B5EF4-FFF2-40B4-BE49-F238E27FC236}">
                <a16:creationId xmlns:a16="http://schemas.microsoft.com/office/drawing/2014/main" id="{8086C8AD-62C5-4DDA-A718-B9266038D6D7}"/>
              </a:ext>
            </a:extLst>
          </p:cNvPr>
          <p:cNvSpPr/>
          <p:nvPr/>
        </p:nvSpPr>
        <p:spPr>
          <a:xfrm>
            <a:off x="2716810" y="2928009"/>
            <a:ext cx="1846112" cy="955601"/>
          </a:xfrm>
          <a:prstGeom prst="downArrow">
            <a:avLst>
              <a:gd name="adj1" fmla="val 74015"/>
              <a:gd name="adj2" fmla="val 51594"/>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לכן הרע הזה יכול להיות רק אחד משניים:</a:t>
            </a:r>
          </a:p>
        </p:txBody>
      </p:sp>
      <p:sp>
        <p:nvSpPr>
          <p:cNvPr id="31" name="Rectangle 30">
            <a:extLst>
              <a:ext uri="{FF2B5EF4-FFF2-40B4-BE49-F238E27FC236}">
                <a16:creationId xmlns:a16="http://schemas.microsoft.com/office/drawing/2014/main" id="{48500AA3-51FB-47D4-9558-5713053CD993}"/>
              </a:ext>
            </a:extLst>
          </p:cNvPr>
          <p:cNvSpPr/>
          <p:nvPr/>
        </p:nvSpPr>
        <p:spPr>
          <a:xfrm>
            <a:off x="12257549" y="1006185"/>
            <a:ext cx="1708309" cy="1898073"/>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תוכלו להעתיק מכאן צורות, להדביק אותן בשקופית הרצויה ולמלא אותן בטקסט המתאים.</a:t>
            </a:r>
          </a:p>
          <a:p>
            <a:pPr algn="ctr"/>
            <a:endParaRPr lang="he-IL" sz="1350" dirty="0">
              <a:solidFill>
                <a:srgbClr val="002060"/>
              </a:solidFill>
            </a:endParaRPr>
          </a:p>
          <a:p>
            <a:pPr algn="ctr"/>
            <a:r>
              <a:rPr lang="he-IL" sz="1200" dirty="0">
                <a:solidFill>
                  <a:srgbClr val="002060"/>
                </a:solidFill>
              </a:rPr>
              <a:t>(אם אין לכם צורך בשקופית זו, מחקו אותה)</a:t>
            </a:r>
            <a:endParaRPr lang="en-US" sz="1200" dirty="0">
              <a:solidFill>
                <a:srgbClr val="002060"/>
              </a:solidFill>
            </a:endParaRPr>
          </a:p>
        </p:txBody>
      </p:sp>
      <p:sp>
        <p:nvSpPr>
          <p:cNvPr id="32" name="תרשים זרימה: מסיים 31">
            <a:extLst>
              <a:ext uri="{FF2B5EF4-FFF2-40B4-BE49-F238E27FC236}">
                <a16:creationId xmlns:a16="http://schemas.microsoft.com/office/drawing/2014/main" id="{4F29DCE7-597F-4256-8C1F-58DE7CC8F11E}"/>
              </a:ext>
            </a:extLst>
          </p:cNvPr>
          <p:cNvSpPr/>
          <p:nvPr/>
        </p:nvSpPr>
        <p:spPr>
          <a:xfrm>
            <a:off x="6553142" y="1560996"/>
            <a:ext cx="1974272" cy="935182"/>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אל שהוא טוב באופן מוחלט</a:t>
            </a:r>
          </a:p>
        </p:txBody>
      </p:sp>
      <p:sp>
        <p:nvSpPr>
          <p:cNvPr id="36" name="תרשים זרימה: מסיים 35">
            <a:extLst>
              <a:ext uri="{FF2B5EF4-FFF2-40B4-BE49-F238E27FC236}">
                <a16:creationId xmlns:a16="http://schemas.microsoft.com/office/drawing/2014/main" id="{D20BB5C5-9303-45E3-A5FF-AB6D647368ED}"/>
              </a:ext>
            </a:extLst>
          </p:cNvPr>
          <p:cNvSpPr/>
          <p:nvPr/>
        </p:nvSpPr>
        <p:spPr>
          <a:xfrm>
            <a:off x="6577077" y="4637155"/>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כל מה שקיים הוא טוב</a:t>
            </a:r>
          </a:p>
        </p:txBody>
      </p:sp>
      <p:sp>
        <p:nvSpPr>
          <p:cNvPr id="37" name="תרשים זרימה: מסיים 36">
            <a:extLst>
              <a:ext uri="{FF2B5EF4-FFF2-40B4-BE49-F238E27FC236}">
                <a16:creationId xmlns:a16="http://schemas.microsoft.com/office/drawing/2014/main" id="{F8ECA3EE-B4B3-4028-B7A1-255B08BA9320}"/>
              </a:ext>
            </a:extLst>
          </p:cNvPr>
          <p:cNvSpPr/>
          <p:nvPr/>
        </p:nvSpPr>
        <p:spPr>
          <a:xfrm>
            <a:off x="3742228" y="3883609"/>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או שמה שנדמה לנו כרע – לא באמת רע</a:t>
            </a:r>
          </a:p>
        </p:txBody>
      </p:sp>
      <p:sp>
        <p:nvSpPr>
          <p:cNvPr id="38" name="תרשים זרימה: מסיים 37">
            <a:extLst>
              <a:ext uri="{FF2B5EF4-FFF2-40B4-BE49-F238E27FC236}">
                <a16:creationId xmlns:a16="http://schemas.microsoft.com/office/drawing/2014/main" id="{7244078E-D3F1-49C0-95FB-2C6B388FA9E6}"/>
              </a:ext>
            </a:extLst>
          </p:cNvPr>
          <p:cNvSpPr/>
          <p:nvPr/>
        </p:nvSpPr>
        <p:spPr>
          <a:xfrm>
            <a:off x="1655686" y="3883609"/>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או שלרע לא אחראי האל אלא האדם</a:t>
            </a:r>
          </a:p>
        </p:txBody>
      </p:sp>
      <p:cxnSp>
        <p:nvCxnSpPr>
          <p:cNvPr id="39" name="מחבר חץ ישר 38">
            <a:extLst>
              <a:ext uri="{FF2B5EF4-FFF2-40B4-BE49-F238E27FC236}">
                <a16:creationId xmlns:a16="http://schemas.microsoft.com/office/drawing/2014/main" id="{BEA508F1-10D1-4841-B2C3-260696D0E275}"/>
              </a:ext>
            </a:extLst>
          </p:cNvPr>
          <p:cNvCxnSpPr>
            <a:cxnSpLocks/>
            <a:endCxn id="7" idx="3"/>
          </p:cNvCxnSpPr>
          <p:nvPr/>
        </p:nvCxnSpPr>
        <p:spPr>
          <a:xfrm flipH="1" flipV="1">
            <a:off x="4654687" y="2243185"/>
            <a:ext cx="1898456" cy="2779046"/>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sp>
        <p:nvSpPr>
          <p:cNvPr id="40" name="תיבת טקסט 39">
            <a:extLst>
              <a:ext uri="{FF2B5EF4-FFF2-40B4-BE49-F238E27FC236}">
                <a16:creationId xmlns:a16="http://schemas.microsoft.com/office/drawing/2014/main" id="{C15B776A-0E9B-4859-836E-5CA79D28E5FF}"/>
              </a:ext>
            </a:extLst>
          </p:cNvPr>
          <p:cNvSpPr txBox="1"/>
          <p:nvPr/>
        </p:nvSpPr>
        <p:spPr>
          <a:xfrm rot="3456959">
            <a:off x="4955713" y="2963553"/>
            <a:ext cx="1115072" cy="507831"/>
          </a:xfrm>
          <a:prstGeom prst="rect">
            <a:avLst/>
          </a:prstGeom>
          <a:noFill/>
        </p:spPr>
        <p:txBody>
          <a:bodyPr wrap="square" rtlCol="1">
            <a:spAutoFit/>
          </a:bodyPr>
          <a:lstStyle/>
          <a:p>
            <a:r>
              <a:rPr lang="he-IL" sz="2700" b="1" dirty="0"/>
              <a:t>אבל</a:t>
            </a:r>
          </a:p>
        </p:txBody>
      </p:sp>
    </p:spTree>
    <p:extLst>
      <p:ext uri="{BB962C8B-B14F-4D97-AF65-F5344CB8AC3E}">
        <p14:creationId xmlns:p14="http://schemas.microsoft.com/office/powerpoint/2010/main" val="34018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כותרת משנה 6"/>
          <p:cNvSpPr>
            <a:spLocks noGrp="1"/>
          </p:cNvSpPr>
          <p:nvPr>
            <p:ph type="subTitle" idx="1"/>
          </p:nvPr>
        </p:nvSpPr>
        <p:spPr/>
        <p:txBody>
          <a:bodyPr/>
          <a:lstStyle/>
          <a:p>
            <a:r>
              <a:rPr lang="he-IL" dirty="0">
                <a:sym typeface="Varela Round"/>
              </a:rPr>
              <a:t>מחשבת ישראל בחינוך הממלכתי</a:t>
            </a:r>
          </a:p>
        </p:txBody>
      </p:sp>
      <p:sp>
        <p:nvSpPr>
          <p:cNvPr id="4" name="מציין מיקום תוכן 3"/>
          <p:cNvSpPr>
            <a:spLocks noGrp="1"/>
          </p:cNvSpPr>
          <p:nvPr>
            <p:ph idx="10"/>
          </p:nvPr>
        </p:nvSpPr>
        <p:spPr/>
        <p:txBody>
          <a:bodyPr/>
          <a:lstStyle/>
          <a:p>
            <a:r>
              <a:rPr lang="he-IL" dirty="0">
                <a:sym typeface="Varela Round"/>
              </a:rPr>
              <a:t>שם המורה: שירה גינוסר</a:t>
            </a:r>
          </a:p>
        </p:txBody>
      </p:sp>
      <p:sp>
        <p:nvSpPr>
          <p:cNvPr id="6" name="Rectangle 5">
            <a:extLst>
              <a:ext uri="{FF2B5EF4-FFF2-40B4-BE49-F238E27FC236}">
                <a16:creationId xmlns:a16="http://schemas.microsoft.com/office/drawing/2014/main" id="{B2280C11-EEDB-487A-98F6-634F6A554FCC}"/>
              </a:ext>
            </a:extLst>
          </p:cNvPr>
          <p:cNvSpPr/>
          <p:nvPr/>
        </p:nvSpPr>
        <p:spPr>
          <a:xfrm>
            <a:off x="12257549" y="1333066"/>
            <a:ext cx="1708309" cy="4979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שקופית זו היא חובה</a:t>
            </a:r>
            <a:endParaRPr lang="en-US" sz="1350" dirty="0">
              <a:solidFill>
                <a:srgbClr val="002060"/>
              </a:solidFill>
            </a:endParaRPr>
          </a:p>
        </p:txBody>
      </p:sp>
      <p:sp>
        <p:nvSpPr>
          <p:cNvPr id="8" name="Rectangle 7">
            <a:extLst>
              <a:ext uri="{FF2B5EF4-FFF2-40B4-BE49-F238E27FC236}">
                <a16:creationId xmlns:a16="http://schemas.microsoft.com/office/drawing/2014/main" id="{2C6F7BCA-4B13-4E9D-B292-F022F48139C2}"/>
              </a:ext>
            </a:extLst>
          </p:cNvPr>
          <p:cNvSpPr/>
          <p:nvPr/>
        </p:nvSpPr>
        <p:spPr>
          <a:xfrm>
            <a:off x="12257548" y="1907826"/>
            <a:ext cx="1708309" cy="223129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מלאו את פרטי השיעור, המקצוע והמורה .</a:t>
            </a:r>
          </a:p>
          <a:p>
            <a:pPr algn="ctr"/>
            <a:r>
              <a:rPr lang="he-IL" sz="1350" dirty="0">
                <a:solidFill>
                  <a:srgbClr val="002060"/>
                </a:solidFill>
              </a:rPr>
              <a:t>(אין צורך להשאיר את הכיתובים "שם השיעור" , "המקצוע", מחקו אותם וכתבו רק את הפרטים עצמם). </a:t>
            </a:r>
            <a:endParaRPr lang="en-US" sz="1350" dirty="0">
              <a:solidFill>
                <a:srgbClr val="002060"/>
              </a:solidFill>
            </a:endParaRPr>
          </a:p>
        </p:txBody>
      </p:sp>
      <p:sp>
        <p:nvSpPr>
          <p:cNvPr id="9" name="כותרת 4">
            <a:extLst>
              <a:ext uri="{FF2B5EF4-FFF2-40B4-BE49-F238E27FC236}">
                <a16:creationId xmlns:a16="http://schemas.microsoft.com/office/drawing/2014/main" id="{5013C348-5664-4645-8DE9-194DF7702C94}"/>
              </a:ext>
            </a:extLst>
          </p:cNvPr>
          <p:cNvSpPr txBox="1">
            <a:spLocks/>
          </p:cNvSpPr>
          <p:nvPr/>
        </p:nvSpPr>
        <p:spPr>
          <a:xfrm>
            <a:off x="2047191" y="1959401"/>
            <a:ext cx="8100000" cy="945000"/>
          </a:xfrm>
          <a:prstGeom prst="rect">
            <a:avLst/>
          </a:prstGeom>
        </p:spPr>
        <p:txBody>
          <a:bodyPr vert="horz" lIns="68580" tIns="34290" rIns="68580" bIns="34290" rtlCol="1" anchor="ctr" anchorCtr="0">
            <a:noAutofit/>
          </a:bodyPr>
          <a:lstStyle>
            <a:lvl1pPr algn="ctr" defTabSz="914491" rtl="1" eaLnBrk="1" latinLnBrk="0" hangingPunct="1">
              <a:spcBef>
                <a:spcPct val="0"/>
              </a:spcBef>
              <a:buNone/>
              <a:defRPr sz="6600" b="1" kern="1200">
                <a:solidFill>
                  <a:schemeClr val="tx1"/>
                </a:solidFill>
                <a:latin typeface="Varela Round" panose="00000500000000000000" pitchFamily="2" charset="-79"/>
                <a:ea typeface="+mj-ea"/>
                <a:cs typeface="Varela Round" panose="00000500000000000000" pitchFamily="2" charset="-79"/>
              </a:defRPr>
            </a:lvl1pPr>
          </a:lstStyle>
          <a:p>
            <a:r>
              <a:rPr lang="he-IL" sz="4050" dirty="0"/>
              <a:t>הטוב והרע בהגות היהודית</a:t>
            </a:r>
            <a:br>
              <a:rPr lang="he-IL" sz="4050" dirty="0"/>
            </a:br>
            <a:r>
              <a:rPr lang="he-IL" sz="4050" dirty="0"/>
              <a:t>הסבר הרמב"ם – ב'</a:t>
            </a:r>
          </a:p>
        </p:txBody>
      </p:sp>
    </p:spTree>
    <p:extLst>
      <p:ext uri="{BB962C8B-B14F-4D97-AF65-F5344CB8AC3E}">
        <p14:creationId xmlns:p14="http://schemas.microsoft.com/office/powerpoint/2010/main" val="2098321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sz="4275" dirty="0"/>
              <a:t>על מי מוטלת האחריות לרע בעולם</a:t>
            </a:r>
            <a:br>
              <a:rPr lang="he-IL" sz="4275" dirty="0"/>
            </a:br>
            <a:r>
              <a:rPr lang="he-IL" sz="4275" dirty="0"/>
              <a:t>המשך</a:t>
            </a:r>
          </a:p>
        </p:txBody>
      </p:sp>
      <p:sp>
        <p:nvSpPr>
          <p:cNvPr id="3" name="Text Placeholder 2">
            <a:extLst>
              <a:ext uri="{FF2B5EF4-FFF2-40B4-BE49-F238E27FC236}">
                <a16:creationId xmlns:a16="http://schemas.microsoft.com/office/drawing/2014/main" id="{137C9259-BD27-44CF-89D5-877243D9C831}"/>
              </a:ext>
            </a:extLst>
          </p:cNvPr>
          <p:cNvSpPr>
            <a:spLocks noGrp="1"/>
          </p:cNvSpPr>
          <p:nvPr>
            <p:ph type="body" sz="quarter" idx="10"/>
          </p:nvPr>
        </p:nvSpPr>
        <p:spPr/>
        <p:txBody>
          <a:bodyPr>
            <a:normAutofit fontScale="92500" lnSpcReduction="10000"/>
          </a:bodyPr>
          <a:lstStyle/>
          <a:p>
            <a:r>
              <a:rPr lang="he-IL" b="1" dirty="0"/>
              <a:t>רמב"ם, מורה נבוכים, חלק ג', פרק י"ב</a:t>
            </a:r>
          </a:p>
          <a:p>
            <a:r>
              <a:rPr lang="he-IL" b="1" dirty="0"/>
              <a:t>עמ' 106-101</a:t>
            </a:r>
            <a:endParaRPr lang="en-US" b="1" dirty="0"/>
          </a:p>
          <a:p>
            <a:endParaRPr lang="en-US" b="1" dirty="0"/>
          </a:p>
        </p:txBody>
      </p:sp>
      <p:sp>
        <p:nvSpPr>
          <p:cNvPr id="6" name="Rectangle 5">
            <a:extLst>
              <a:ext uri="{FF2B5EF4-FFF2-40B4-BE49-F238E27FC236}">
                <a16:creationId xmlns:a16="http://schemas.microsoft.com/office/drawing/2014/main" id="{D40C8EF4-F222-4B31-8130-4875F8E3C95C}"/>
              </a:ext>
            </a:extLst>
          </p:cNvPr>
          <p:cNvSpPr/>
          <p:nvPr/>
        </p:nvSpPr>
        <p:spPr>
          <a:xfrm>
            <a:off x="12257548" y="1907826"/>
            <a:ext cx="1708309" cy="223129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(אין צורך להשאיר את הכיתובים "שם הפרק" , "כותרת משנה", מחקו אותם וכתבו רק את הפרטים עצמם). </a:t>
            </a:r>
            <a:endParaRPr lang="en-US" sz="1350" dirty="0">
              <a:solidFill>
                <a:srgbClr val="002060"/>
              </a:solidFill>
            </a:endParaRPr>
          </a:p>
        </p:txBody>
      </p:sp>
    </p:spTree>
    <p:extLst>
      <p:ext uri="{BB962C8B-B14F-4D97-AF65-F5344CB8AC3E}">
        <p14:creationId xmlns:p14="http://schemas.microsoft.com/office/powerpoint/2010/main" val="222482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p:txBody>
          <a:bodyPr/>
          <a:lstStyle/>
          <a:p>
            <a:r>
              <a:rPr lang="he-IL" dirty="0"/>
              <a:t>המשימה של הרמב"ם בפסקאות הבאות</a:t>
            </a:r>
          </a:p>
        </p:txBody>
      </p:sp>
      <p:sp>
        <p:nvSpPr>
          <p:cNvPr id="6" name="תרשים זרימה: מסיים 5">
            <a:extLst>
              <a:ext uri="{FF2B5EF4-FFF2-40B4-BE49-F238E27FC236}">
                <a16:creationId xmlns:a16="http://schemas.microsoft.com/office/drawing/2014/main" id="{65CF19B0-B50C-40AD-BC08-14E9353DC465}"/>
              </a:ext>
            </a:extLst>
          </p:cNvPr>
          <p:cNvSpPr/>
          <p:nvPr/>
        </p:nvSpPr>
        <p:spPr>
          <a:xfrm>
            <a:off x="6577078" y="2611092"/>
            <a:ext cx="1974272" cy="935182"/>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אל אחד אשר ברא </a:t>
            </a:r>
            <a:r>
              <a:rPr lang="he-IL" sz="1500" dirty="0" err="1">
                <a:solidFill>
                  <a:schemeClr val="bg1"/>
                </a:solidFill>
                <a:latin typeface="Varela Round" panose="00000500000000000000" pitchFamily="2" charset="-79"/>
                <a:cs typeface="Varela Round" panose="00000500000000000000" pitchFamily="2" charset="-79"/>
              </a:rPr>
              <a:t>הכל</a:t>
            </a:r>
            <a:endParaRPr lang="he-IL" sz="1500" dirty="0">
              <a:solidFill>
                <a:schemeClr val="bg1"/>
              </a:solidFill>
              <a:latin typeface="Varela Round" panose="00000500000000000000" pitchFamily="2" charset="-79"/>
              <a:cs typeface="Varela Round" panose="00000500000000000000" pitchFamily="2" charset="-79"/>
            </a:endParaRPr>
          </a:p>
        </p:txBody>
      </p:sp>
      <p:sp>
        <p:nvSpPr>
          <p:cNvPr id="7" name="תרשים זרימה: מסיים 6">
            <a:extLst>
              <a:ext uri="{FF2B5EF4-FFF2-40B4-BE49-F238E27FC236}">
                <a16:creationId xmlns:a16="http://schemas.microsoft.com/office/drawing/2014/main" id="{582F3B17-6891-4A2A-BE13-6C3615478511}"/>
              </a:ext>
            </a:extLst>
          </p:cNvPr>
          <p:cNvSpPr/>
          <p:nvPr/>
        </p:nvSpPr>
        <p:spPr>
          <a:xfrm>
            <a:off x="2680416" y="1775595"/>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בכל זאת: יש רע בעולם</a:t>
            </a:r>
          </a:p>
        </p:txBody>
      </p:sp>
      <p:sp>
        <p:nvSpPr>
          <p:cNvPr id="28" name="חץ: למטה 27">
            <a:extLst>
              <a:ext uri="{FF2B5EF4-FFF2-40B4-BE49-F238E27FC236}">
                <a16:creationId xmlns:a16="http://schemas.microsoft.com/office/drawing/2014/main" id="{CB227821-2DD5-4818-A05A-75F0F9EA8079}"/>
              </a:ext>
            </a:extLst>
          </p:cNvPr>
          <p:cNvSpPr/>
          <p:nvPr/>
        </p:nvSpPr>
        <p:spPr>
          <a:xfrm>
            <a:off x="6629343" y="3657028"/>
            <a:ext cx="1846112" cy="869372"/>
          </a:xfrm>
          <a:prstGeom prst="downArrow">
            <a:avLst>
              <a:gd name="adj1" fmla="val 74015"/>
              <a:gd name="adj2" fmla="val 5159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ולכן מתבקש</a:t>
            </a:r>
          </a:p>
        </p:txBody>
      </p:sp>
      <p:sp>
        <p:nvSpPr>
          <p:cNvPr id="30" name="חץ: למטה 29">
            <a:extLst>
              <a:ext uri="{FF2B5EF4-FFF2-40B4-BE49-F238E27FC236}">
                <a16:creationId xmlns:a16="http://schemas.microsoft.com/office/drawing/2014/main" id="{8086C8AD-62C5-4DDA-A718-B9266038D6D7}"/>
              </a:ext>
            </a:extLst>
          </p:cNvPr>
          <p:cNvSpPr/>
          <p:nvPr/>
        </p:nvSpPr>
        <p:spPr>
          <a:xfrm>
            <a:off x="2706902" y="2862507"/>
            <a:ext cx="1846112" cy="869372"/>
          </a:xfrm>
          <a:prstGeom prst="downArrow">
            <a:avLst>
              <a:gd name="adj1" fmla="val 74015"/>
              <a:gd name="adj2" fmla="val 51594"/>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לכן הרע הזה יכול להיות רק אחד משניים:</a:t>
            </a:r>
          </a:p>
        </p:txBody>
      </p:sp>
      <p:sp>
        <p:nvSpPr>
          <p:cNvPr id="31" name="Rectangle 30">
            <a:extLst>
              <a:ext uri="{FF2B5EF4-FFF2-40B4-BE49-F238E27FC236}">
                <a16:creationId xmlns:a16="http://schemas.microsoft.com/office/drawing/2014/main" id="{48500AA3-51FB-47D4-9558-5713053CD993}"/>
              </a:ext>
            </a:extLst>
          </p:cNvPr>
          <p:cNvSpPr/>
          <p:nvPr/>
        </p:nvSpPr>
        <p:spPr>
          <a:xfrm>
            <a:off x="12257549" y="1006185"/>
            <a:ext cx="1708309" cy="1898073"/>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תוכלו להעתיק מכאן צורות, להדביק אותן בשקופית הרצויה ולמלא אותן בטקסט המתאים.</a:t>
            </a:r>
          </a:p>
          <a:p>
            <a:pPr algn="ctr"/>
            <a:endParaRPr lang="he-IL" sz="1350" dirty="0">
              <a:solidFill>
                <a:srgbClr val="002060"/>
              </a:solidFill>
            </a:endParaRPr>
          </a:p>
          <a:p>
            <a:pPr algn="ctr"/>
            <a:r>
              <a:rPr lang="he-IL" sz="1200" dirty="0">
                <a:solidFill>
                  <a:srgbClr val="002060"/>
                </a:solidFill>
              </a:rPr>
              <a:t>(אם אין לכם צורך בשקופית זו, מחקו אותה)</a:t>
            </a:r>
            <a:endParaRPr lang="en-US" sz="1200" dirty="0">
              <a:solidFill>
                <a:srgbClr val="002060"/>
              </a:solidFill>
            </a:endParaRPr>
          </a:p>
        </p:txBody>
      </p:sp>
      <p:sp>
        <p:nvSpPr>
          <p:cNvPr id="32" name="תרשים זרימה: מסיים 31">
            <a:extLst>
              <a:ext uri="{FF2B5EF4-FFF2-40B4-BE49-F238E27FC236}">
                <a16:creationId xmlns:a16="http://schemas.microsoft.com/office/drawing/2014/main" id="{4F29DCE7-597F-4256-8C1F-58DE7CC8F11E}"/>
              </a:ext>
            </a:extLst>
          </p:cNvPr>
          <p:cNvSpPr/>
          <p:nvPr/>
        </p:nvSpPr>
        <p:spPr>
          <a:xfrm>
            <a:off x="6553142" y="1560996"/>
            <a:ext cx="1974272" cy="935182"/>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אל שהוא טוב באופן מוחלט</a:t>
            </a:r>
          </a:p>
        </p:txBody>
      </p:sp>
      <p:sp>
        <p:nvSpPr>
          <p:cNvPr id="36" name="תרשים זרימה: מסיים 35">
            <a:extLst>
              <a:ext uri="{FF2B5EF4-FFF2-40B4-BE49-F238E27FC236}">
                <a16:creationId xmlns:a16="http://schemas.microsoft.com/office/drawing/2014/main" id="{D20BB5C5-9303-45E3-A5FF-AB6D647368ED}"/>
              </a:ext>
            </a:extLst>
          </p:cNvPr>
          <p:cNvSpPr/>
          <p:nvPr/>
        </p:nvSpPr>
        <p:spPr>
          <a:xfrm>
            <a:off x="6577077" y="4637155"/>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כל מה שקיים הוא טוב</a:t>
            </a:r>
          </a:p>
        </p:txBody>
      </p:sp>
      <p:sp>
        <p:nvSpPr>
          <p:cNvPr id="37" name="תרשים זרימה: מסיים 36">
            <a:extLst>
              <a:ext uri="{FF2B5EF4-FFF2-40B4-BE49-F238E27FC236}">
                <a16:creationId xmlns:a16="http://schemas.microsoft.com/office/drawing/2014/main" id="{F8ECA3EE-B4B3-4028-B7A1-255B08BA9320}"/>
              </a:ext>
            </a:extLst>
          </p:cNvPr>
          <p:cNvSpPr/>
          <p:nvPr/>
        </p:nvSpPr>
        <p:spPr>
          <a:xfrm>
            <a:off x="3742228" y="3883609"/>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או שמה שנדמה לנו כרע – לא באמת רע</a:t>
            </a:r>
          </a:p>
        </p:txBody>
      </p:sp>
      <p:sp>
        <p:nvSpPr>
          <p:cNvPr id="38" name="תרשים זרימה: מסיים 37">
            <a:extLst>
              <a:ext uri="{FF2B5EF4-FFF2-40B4-BE49-F238E27FC236}">
                <a16:creationId xmlns:a16="http://schemas.microsoft.com/office/drawing/2014/main" id="{7244078E-D3F1-49C0-95FB-2C6B388FA9E6}"/>
              </a:ext>
            </a:extLst>
          </p:cNvPr>
          <p:cNvSpPr/>
          <p:nvPr/>
        </p:nvSpPr>
        <p:spPr>
          <a:xfrm>
            <a:off x="1655686" y="3883609"/>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או שלרע לא אחראי האל אלא האדם</a:t>
            </a:r>
          </a:p>
        </p:txBody>
      </p:sp>
      <p:cxnSp>
        <p:nvCxnSpPr>
          <p:cNvPr id="39" name="מחבר חץ ישר 38">
            <a:extLst>
              <a:ext uri="{FF2B5EF4-FFF2-40B4-BE49-F238E27FC236}">
                <a16:creationId xmlns:a16="http://schemas.microsoft.com/office/drawing/2014/main" id="{BEA508F1-10D1-4841-B2C3-260696D0E275}"/>
              </a:ext>
            </a:extLst>
          </p:cNvPr>
          <p:cNvCxnSpPr>
            <a:cxnSpLocks/>
            <a:endCxn id="7" idx="3"/>
          </p:cNvCxnSpPr>
          <p:nvPr/>
        </p:nvCxnSpPr>
        <p:spPr>
          <a:xfrm flipH="1" flipV="1">
            <a:off x="4654687" y="2243185"/>
            <a:ext cx="1898456" cy="2779046"/>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sp>
        <p:nvSpPr>
          <p:cNvPr id="40" name="תיבת טקסט 39">
            <a:extLst>
              <a:ext uri="{FF2B5EF4-FFF2-40B4-BE49-F238E27FC236}">
                <a16:creationId xmlns:a16="http://schemas.microsoft.com/office/drawing/2014/main" id="{C15B776A-0E9B-4859-836E-5CA79D28E5FF}"/>
              </a:ext>
            </a:extLst>
          </p:cNvPr>
          <p:cNvSpPr txBox="1"/>
          <p:nvPr/>
        </p:nvSpPr>
        <p:spPr>
          <a:xfrm rot="3456959">
            <a:off x="4955713" y="2963553"/>
            <a:ext cx="1115072" cy="507831"/>
          </a:xfrm>
          <a:prstGeom prst="rect">
            <a:avLst/>
          </a:prstGeom>
          <a:noFill/>
        </p:spPr>
        <p:txBody>
          <a:bodyPr wrap="square" rtlCol="1">
            <a:spAutoFit/>
          </a:bodyPr>
          <a:lstStyle/>
          <a:p>
            <a:r>
              <a:rPr lang="he-IL" sz="2700" b="1" dirty="0"/>
              <a:t>אבל</a:t>
            </a:r>
          </a:p>
        </p:txBody>
      </p:sp>
    </p:spTree>
    <p:extLst>
      <p:ext uri="{BB962C8B-B14F-4D97-AF65-F5344CB8AC3E}">
        <p14:creationId xmlns:p14="http://schemas.microsoft.com/office/powerpoint/2010/main" val="1981508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id="{FA299B74-4899-42E8-A4AA-AF4B72C3F400}"/>
              </a:ext>
            </a:extLst>
          </p:cNvPr>
          <p:cNvSpPr>
            <a:spLocks noGrp="1"/>
          </p:cNvSpPr>
          <p:nvPr>
            <p:ph type="title"/>
          </p:nvPr>
        </p:nvSpPr>
        <p:spPr>
          <a:xfrm>
            <a:off x="4588127" y="940229"/>
            <a:ext cx="7351776" cy="540000"/>
          </a:xfrm>
        </p:spPr>
        <p:txBody>
          <a:bodyPr/>
          <a:lstStyle/>
          <a:p>
            <a:r>
              <a:rPr lang="he-IL" dirty="0"/>
              <a:t>סוג הרע הראשון</a:t>
            </a:r>
          </a:p>
        </p:txBody>
      </p:sp>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7" name="מציין מיקום תוכן 2">
            <a:extLst>
              <a:ext uri="{FF2B5EF4-FFF2-40B4-BE49-F238E27FC236}">
                <a16:creationId xmlns:a16="http://schemas.microsoft.com/office/drawing/2014/main" id="{66C79B34-8CC4-4D81-8A18-C0C0681C6FB5}"/>
              </a:ext>
            </a:extLst>
          </p:cNvPr>
          <p:cNvSpPr txBox="1">
            <a:spLocks/>
          </p:cNvSpPr>
          <p:nvPr/>
        </p:nvSpPr>
        <p:spPr>
          <a:xfrm>
            <a:off x="1866902" y="1499698"/>
            <a:ext cx="5839691" cy="3881600"/>
          </a:xfrm>
          <a:prstGeom prst="rect">
            <a:avLst/>
          </a:prstGeom>
        </p:spPr>
        <p:txBody>
          <a:bodyPr>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e-IL" sz="1800" dirty="0"/>
              <a:t>המין הראשון של הרע הוא מה שפוגע באדם מצד טבע ההתהוות והכיליון, כלומר, מבחינת שהוא בעל חומר. כי בגלל זה פוגעים בכמה </a:t>
            </a:r>
            <a:r>
              <a:rPr lang="he-IL" sz="1800" dirty="0" err="1"/>
              <a:t>בני־אדם</a:t>
            </a:r>
            <a:r>
              <a:rPr lang="he-IL" sz="1800" dirty="0"/>
              <a:t> מומים </a:t>
            </a:r>
            <a:r>
              <a:rPr lang="he-IL" sz="1800" dirty="0" err="1"/>
              <a:t>ושיתוקים</a:t>
            </a:r>
            <a:r>
              <a:rPr lang="he-IL" sz="1800" dirty="0"/>
              <a:t> בשורש </a:t>
            </a:r>
            <a:r>
              <a:rPr lang="he-IL" sz="1800" dirty="0" err="1"/>
              <a:t>טבע־הבריאה</a:t>
            </a:r>
            <a:r>
              <a:rPr lang="he-IL" sz="1800" dirty="0"/>
              <a:t>, או צצים בשל שינויים ביסודות, כגון קלקול האוויר או </a:t>
            </a:r>
            <a:r>
              <a:rPr lang="he-IL" sz="1800" dirty="0" err="1"/>
              <a:t>שקיעת־הקרקע</a:t>
            </a:r>
            <a:r>
              <a:rPr lang="he-IL" sz="1800" dirty="0"/>
              <a:t>.</a:t>
            </a:r>
          </a:p>
          <a:p>
            <a:pPr marL="0" indent="0" algn="just">
              <a:buNone/>
            </a:pPr>
            <a:endParaRPr lang="he-IL" sz="1650" dirty="0"/>
          </a:p>
          <a:p>
            <a:pPr marL="0" indent="0" algn="just">
              <a:buNone/>
            </a:pPr>
            <a:r>
              <a:rPr lang="he-IL" sz="1650" dirty="0"/>
              <a:t>כבר הבהרנו שהחוכמה האלוהית חייבה שלא תהיה התהוות אלא </a:t>
            </a:r>
            <a:r>
              <a:rPr lang="he-IL" sz="1650" dirty="0" err="1"/>
              <a:t>על־ידי</a:t>
            </a:r>
            <a:r>
              <a:rPr lang="he-IL" sz="1650" dirty="0"/>
              <a:t> </a:t>
            </a:r>
            <a:r>
              <a:rPr lang="he-IL" sz="1650" dirty="0" err="1"/>
              <a:t>כליון</a:t>
            </a:r>
            <a:r>
              <a:rPr lang="he-IL" sz="1650" dirty="0"/>
              <a:t>, ולולא </a:t>
            </a:r>
            <a:r>
              <a:rPr lang="he-IL" sz="1650" dirty="0" err="1"/>
              <a:t>כליון</a:t>
            </a:r>
            <a:r>
              <a:rPr lang="he-IL" sz="1650" dirty="0"/>
              <a:t> זה של הפרטים לא הייתה התהוות המין מתמידה.</a:t>
            </a:r>
          </a:p>
          <a:p>
            <a:pPr marL="0" indent="0" algn="just">
              <a:buNone/>
            </a:pPr>
            <a:r>
              <a:rPr lang="he-IL" sz="1650" dirty="0"/>
              <a:t>עם זאת אתה מוצא שהרעות ממין זה החלות </a:t>
            </a:r>
            <a:r>
              <a:rPr lang="he-IL" sz="1650" dirty="0" err="1"/>
              <a:t>בבני־האדם</a:t>
            </a:r>
            <a:r>
              <a:rPr lang="he-IL" sz="1650" dirty="0"/>
              <a:t> מועטות מאוד מאוד ואינן קורות אלא לעתים נדירות. כי אתה מוצא ערים בנות אלפי שנה שלא טבעו ולא נשׂרפו. כן נולדים אלפי </a:t>
            </a:r>
            <a:r>
              <a:rPr lang="he-IL" sz="1650" dirty="0" err="1"/>
              <a:t>בני־אדם</a:t>
            </a:r>
            <a:r>
              <a:rPr lang="he-IL" sz="1650" dirty="0"/>
              <a:t> בבריאות מרבית, </a:t>
            </a:r>
            <a:r>
              <a:rPr lang="he-IL" sz="1650" dirty="0" err="1"/>
              <a:t>ובעל־מום</a:t>
            </a:r>
            <a:r>
              <a:rPr lang="he-IL" sz="1650" dirty="0"/>
              <a:t> נולד כחריג בלבד. ואף אם יכחיש מישהו את מה שגלוי לעין ולא יאמר "חריג", הרי זה מועט מאוד, לא אחד ממאה ולא אחד מאלף הנולדים בריאים.</a:t>
            </a:r>
          </a:p>
        </p:txBody>
      </p:sp>
      <p:sp>
        <p:nvSpPr>
          <p:cNvPr id="8" name="מציין מיקום טקסט 13">
            <a:extLst>
              <a:ext uri="{FF2B5EF4-FFF2-40B4-BE49-F238E27FC236}">
                <a16:creationId xmlns:a16="http://schemas.microsoft.com/office/drawing/2014/main" id="{5B37C785-1424-4F84-BC08-144041700964}"/>
              </a:ext>
            </a:extLst>
          </p:cNvPr>
          <p:cNvSpPr txBox="1">
            <a:spLocks/>
          </p:cNvSpPr>
          <p:nvPr/>
        </p:nvSpPr>
        <p:spPr>
          <a:xfrm>
            <a:off x="2543314" y="1535404"/>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103</a:t>
            </a:r>
          </a:p>
        </p:txBody>
      </p:sp>
      <p:pic>
        <p:nvPicPr>
          <p:cNvPr id="3" name="תמונה 2" descr="תמונה שמכילה חוץ, דרך, כביש&#10;&#10;התיאור נוצר באופן אוטומטי">
            <a:extLst>
              <a:ext uri="{FF2B5EF4-FFF2-40B4-BE49-F238E27FC236}">
                <a16:creationId xmlns:a16="http://schemas.microsoft.com/office/drawing/2014/main" id="{9E4CBFEF-884B-41EE-AFDB-2A6722C4E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9070" y="2537249"/>
            <a:ext cx="2673292" cy="1806497"/>
          </a:xfrm>
          <a:prstGeom prst="rect">
            <a:avLst/>
          </a:prstGeom>
        </p:spPr>
      </p:pic>
    </p:spTree>
    <p:extLst>
      <p:ext uri="{BB962C8B-B14F-4D97-AF65-F5344CB8AC3E}">
        <p14:creationId xmlns:p14="http://schemas.microsoft.com/office/powerpoint/2010/main" val="210779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047191" y="2010975"/>
            <a:ext cx="8100000" cy="945000"/>
          </a:xfrm>
        </p:spPr>
        <p:txBody>
          <a:bodyPr/>
          <a:lstStyle/>
          <a:p>
            <a:r>
              <a:rPr lang="he-IL" sz="4050" dirty="0"/>
              <a:t>הטוב והרע בהגות היהודית</a:t>
            </a:r>
            <a:br>
              <a:rPr lang="he-IL" sz="4050" dirty="0"/>
            </a:br>
            <a:r>
              <a:rPr lang="he-IL" sz="4050" dirty="0"/>
              <a:t>הסבר הרמב"ם – א'</a:t>
            </a:r>
          </a:p>
        </p:txBody>
      </p:sp>
      <p:sp>
        <p:nvSpPr>
          <p:cNvPr id="7" name="כותרת משנה 6"/>
          <p:cNvSpPr>
            <a:spLocks noGrp="1"/>
          </p:cNvSpPr>
          <p:nvPr>
            <p:ph type="subTitle" idx="1"/>
          </p:nvPr>
        </p:nvSpPr>
        <p:spPr/>
        <p:txBody>
          <a:bodyPr/>
          <a:lstStyle/>
          <a:p>
            <a:r>
              <a:rPr lang="he-IL" dirty="0">
                <a:sym typeface="Varela Round"/>
              </a:rPr>
              <a:t>מחשבת ישראל בחינוך הממלכתי</a:t>
            </a:r>
          </a:p>
        </p:txBody>
      </p:sp>
      <p:sp>
        <p:nvSpPr>
          <p:cNvPr id="4" name="מציין מיקום תוכן 3"/>
          <p:cNvSpPr>
            <a:spLocks noGrp="1"/>
          </p:cNvSpPr>
          <p:nvPr>
            <p:ph idx="10"/>
          </p:nvPr>
        </p:nvSpPr>
        <p:spPr/>
        <p:txBody>
          <a:bodyPr/>
          <a:lstStyle/>
          <a:p>
            <a:r>
              <a:rPr lang="he-IL" dirty="0">
                <a:sym typeface="Varela Round"/>
              </a:rPr>
              <a:t>שם המורה: שירה גינוסר</a:t>
            </a:r>
          </a:p>
        </p:txBody>
      </p:sp>
      <p:sp>
        <p:nvSpPr>
          <p:cNvPr id="6" name="Rectangle 5">
            <a:extLst>
              <a:ext uri="{FF2B5EF4-FFF2-40B4-BE49-F238E27FC236}">
                <a16:creationId xmlns:a16="http://schemas.microsoft.com/office/drawing/2014/main" id="{B2280C11-EEDB-487A-98F6-634F6A554FCC}"/>
              </a:ext>
            </a:extLst>
          </p:cNvPr>
          <p:cNvSpPr/>
          <p:nvPr/>
        </p:nvSpPr>
        <p:spPr>
          <a:xfrm>
            <a:off x="12257549" y="1333066"/>
            <a:ext cx="1708309" cy="4979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שקופית זו היא חובה</a:t>
            </a:r>
            <a:endParaRPr lang="en-US" sz="1350" dirty="0">
              <a:solidFill>
                <a:srgbClr val="002060"/>
              </a:solidFill>
            </a:endParaRPr>
          </a:p>
        </p:txBody>
      </p:sp>
      <p:sp>
        <p:nvSpPr>
          <p:cNvPr id="8" name="Rectangle 7">
            <a:extLst>
              <a:ext uri="{FF2B5EF4-FFF2-40B4-BE49-F238E27FC236}">
                <a16:creationId xmlns:a16="http://schemas.microsoft.com/office/drawing/2014/main" id="{2C6F7BCA-4B13-4E9D-B292-F022F48139C2}"/>
              </a:ext>
            </a:extLst>
          </p:cNvPr>
          <p:cNvSpPr/>
          <p:nvPr/>
        </p:nvSpPr>
        <p:spPr>
          <a:xfrm>
            <a:off x="12257548" y="1907826"/>
            <a:ext cx="1708309" cy="223129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מלאו את פרטי השיעור, המקצוע והמורה .</a:t>
            </a:r>
          </a:p>
          <a:p>
            <a:pPr algn="ctr"/>
            <a:r>
              <a:rPr lang="he-IL" sz="1350" dirty="0">
                <a:solidFill>
                  <a:srgbClr val="002060"/>
                </a:solidFill>
              </a:rPr>
              <a:t>(אין צורך להשאיר את הכיתובים "שם השיעור" , "המקצוע", מחקו אותם וכתבו רק את הפרטים עצמם). </a:t>
            </a:r>
            <a:endParaRPr lang="en-US" sz="1350"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id="{FA299B74-4899-42E8-A4AA-AF4B72C3F400}"/>
              </a:ext>
            </a:extLst>
          </p:cNvPr>
          <p:cNvSpPr>
            <a:spLocks noGrp="1"/>
          </p:cNvSpPr>
          <p:nvPr>
            <p:ph type="title"/>
          </p:nvPr>
        </p:nvSpPr>
        <p:spPr>
          <a:xfrm>
            <a:off x="3407512" y="937590"/>
            <a:ext cx="7351776" cy="540000"/>
          </a:xfrm>
        </p:spPr>
        <p:txBody>
          <a:bodyPr/>
          <a:lstStyle/>
          <a:p>
            <a:r>
              <a:rPr lang="he-IL" dirty="0"/>
              <a:t>סוג הרע הראשון</a:t>
            </a:r>
          </a:p>
        </p:txBody>
      </p:sp>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3</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graphicFrame>
        <p:nvGraphicFramePr>
          <p:cNvPr id="7" name="טבלה 18">
            <a:extLst>
              <a:ext uri="{FF2B5EF4-FFF2-40B4-BE49-F238E27FC236}">
                <a16:creationId xmlns:a16="http://schemas.microsoft.com/office/drawing/2014/main" id="{548888ED-B66C-42EA-819C-8614994C5F67}"/>
              </a:ext>
            </a:extLst>
          </p:cNvPr>
          <p:cNvGraphicFramePr>
            <a:graphicFrameLocks noGrp="1"/>
          </p:cNvGraphicFramePr>
          <p:nvPr>
            <p:extLst>
              <p:ext uri="{D42A27DB-BD31-4B8C-83A1-F6EECF244321}">
                <p14:modId xmlns:p14="http://schemas.microsoft.com/office/powerpoint/2010/main" val="2782276213"/>
              </p:ext>
            </p:extLst>
          </p:nvPr>
        </p:nvGraphicFramePr>
        <p:xfrm>
          <a:off x="1917674" y="1482882"/>
          <a:ext cx="6527700" cy="4124599"/>
        </p:xfrm>
        <a:graphic>
          <a:graphicData uri="http://schemas.openxmlformats.org/drawingml/2006/table">
            <a:tbl>
              <a:tblPr rtl="1" firstRow="1" bandRow="1">
                <a:tableStyleId>{5940675A-B579-460E-94D1-54222C63F5DA}</a:tableStyleId>
              </a:tblPr>
              <a:tblGrid>
                <a:gridCol w="1631925">
                  <a:extLst>
                    <a:ext uri="{9D8B030D-6E8A-4147-A177-3AD203B41FA5}">
                      <a16:colId xmlns:a16="http://schemas.microsoft.com/office/drawing/2014/main" val="1456415834"/>
                    </a:ext>
                  </a:extLst>
                </a:gridCol>
                <a:gridCol w="1631925">
                  <a:extLst>
                    <a:ext uri="{9D8B030D-6E8A-4147-A177-3AD203B41FA5}">
                      <a16:colId xmlns:a16="http://schemas.microsoft.com/office/drawing/2014/main" val="3266944433"/>
                    </a:ext>
                  </a:extLst>
                </a:gridCol>
                <a:gridCol w="1631925">
                  <a:extLst>
                    <a:ext uri="{9D8B030D-6E8A-4147-A177-3AD203B41FA5}">
                      <a16:colId xmlns:a16="http://schemas.microsoft.com/office/drawing/2014/main" val="460886113"/>
                    </a:ext>
                  </a:extLst>
                </a:gridCol>
                <a:gridCol w="1631925">
                  <a:extLst>
                    <a:ext uri="{9D8B030D-6E8A-4147-A177-3AD203B41FA5}">
                      <a16:colId xmlns:a16="http://schemas.microsoft.com/office/drawing/2014/main" val="794179045"/>
                    </a:ext>
                  </a:extLst>
                </a:gridCol>
              </a:tblGrid>
              <a:tr h="391886">
                <a:tc>
                  <a:txBody>
                    <a:bodyPr/>
                    <a:lstStyle/>
                    <a:p>
                      <a:pPr algn="ctr" rtl="1"/>
                      <a:endParaRPr lang="he-IL" sz="1800" dirty="0">
                        <a:solidFill>
                          <a:schemeClr val="bg1"/>
                        </a:solidFill>
                        <a:latin typeface="Varela Round" panose="00000500000000000000" pitchFamily="2" charset="-79"/>
                        <a:cs typeface="Varela Round" panose="00000500000000000000" pitchFamily="2" charset="-79"/>
                      </a:endParaRPr>
                    </a:p>
                  </a:txBody>
                  <a:tcPr marL="68580" marR="68580" marT="34290" marB="34290" anchor="ctr">
                    <a:solidFill>
                      <a:srgbClr val="12B4BC"/>
                    </a:solidFill>
                  </a:tcPr>
                </a:tc>
                <a:tc>
                  <a:txBody>
                    <a:bodyPr/>
                    <a:lstStyle/>
                    <a:p>
                      <a:pPr algn="ctr" rtl="1"/>
                      <a:r>
                        <a:rPr lang="he-IL" sz="1800" dirty="0">
                          <a:solidFill>
                            <a:schemeClr val="bg1"/>
                          </a:solidFill>
                          <a:latin typeface="Varela Round" panose="00000500000000000000" pitchFamily="2" charset="-79"/>
                          <a:cs typeface="Varela Round" panose="00000500000000000000" pitchFamily="2" charset="-79"/>
                        </a:rPr>
                        <a:t>סוג הרע ה-1</a:t>
                      </a:r>
                    </a:p>
                  </a:txBody>
                  <a:tcPr marL="68580" marR="68580" marT="34290" marB="34290" anchor="ctr">
                    <a:solidFill>
                      <a:srgbClr val="12B4BC"/>
                    </a:solidFill>
                  </a:tcP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800" dirty="0">
                          <a:solidFill>
                            <a:schemeClr val="bg1"/>
                          </a:solidFill>
                          <a:latin typeface="Varela Round" panose="00000500000000000000" pitchFamily="2" charset="-79"/>
                          <a:cs typeface="Varela Round" panose="00000500000000000000" pitchFamily="2" charset="-79"/>
                        </a:rPr>
                        <a:t>סוג הרע ה-2</a:t>
                      </a:r>
                    </a:p>
                  </a:txBody>
                  <a:tcPr marL="68580" marR="68580" marT="34290" marB="34290" anchor="ctr">
                    <a:solidFill>
                      <a:srgbClr val="12B4BC"/>
                    </a:solidFill>
                  </a:tcPr>
                </a:tc>
                <a:tc>
                  <a:txBody>
                    <a:bodyPr/>
                    <a:lstStyle/>
                    <a:p>
                      <a:pPr algn="ctr" rtl="1"/>
                      <a:r>
                        <a:rPr lang="he-IL" sz="1800" dirty="0">
                          <a:solidFill>
                            <a:schemeClr val="bg1"/>
                          </a:solidFill>
                          <a:latin typeface="Varela Round" panose="00000500000000000000" pitchFamily="2" charset="-79"/>
                          <a:cs typeface="Varela Round" panose="00000500000000000000" pitchFamily="2" charset="-79"/>
                        </a:rPr>
                        <a:t>סוג הרע ה-3</a:t>
                      </a:r>
                    </a:p>
                  </a:txBody>
                  <a:tcPr marL="68580" marR="68580" marT="34290" marB="34290" anchor="ctr">
                    <a:solidFill>
                      <a:srgbClr val="12B4BC"/>
                    </a:solidFill>
                  </a:tcPr>
                </a:tc>
                <a:extLst>
                  <a:ext uri="{0D108BD9-81ED-4DB2-BD59-A6C34878D82A}">
                    <a16:rowId xmlns:a16="http://schemas.microsoft.com/office/drawing/2014/main" val="1194121837"/>
                  </a:ext>
                </a:extLst>
              </a:tr>
              <a:tr h="391886">
                <a:tc>
                  <a:txBody>
                    <a:bodyPr/>
                    <a:lstStyle/>
                    <a:p>
                      <a:pPr algn="ctr" rtl="1"/>
                      <a:endParaRPr lang="he-IL" sz="1500" dirty="0">
                        <a:latin typeface="Varela Round" panose="00000500000000000000" pitchFamily="2" charset="-79"/>
                        <a:cs typeface="Varela Round" panose="00000500000000000000" pitchFamily="2" charset="-79"/>
                      </a:endParaRPr>
                    </a:p>
                  </a:txBody>
                  <a:tcPr marL="68580" marR="68580" marT="34290" marB="34290" anchor="ctr"/>
                </a:tc>
                <a:tc>
                  <a:txBody>
                    <a:bodyPr/>
                    <a:lstStyle/>
                    <a:p>
                      <a:pPr algn="ctr" rtl="1"/>
                      <a:r>
                        <a:rPr lang="he-IL" sz="1500" dirty="0">
                          <a:latin typeface="Varela Round" panose="00000500000000000000" pitchFamily="2" charset="-79"/>
                          <a:cs typeface="Varela Round" panose="00000500000000000000" pitchFamily="2" charset="-79"/>
                        </a:rPr>
                        <a:t>רע טבעי</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endParaRPr lang="he-IL" sz="1500" dirty="0">
                        <a:latin typeface="Varela Round" panose="00000500000000000000" pitchFamily="2" charset="-79"/>
                        <a:cs typeface="Varela Round" panose="00000500000000000000" pitchFamily="2" charset="-79"/>
                      </a:endParaRPr>
                    </a:p>
                  </a:txBody>
                  <a:tcPr marL="68580" marR="68580" marT="34290" marB="34290" anchor="ctr"/>
                </a:tc>
                <a:tc>
                  <a:txBody>
                    <a:bodyPr/>
                    <a:lstStyle/>
                    <a:p>
                      <a:pPr algn="ctr" rtl="1"/>
                      <a:endParaRPr lang="he-IL" sz="1500" dirty="0">
                        <a:latin typeface="Varela Round" panose="00000500000000000000" pitchFamily="2" charset="-79"/>
                        <a:cs typeface="Varela Round" panose="00000500000000000000" pitchFamily="2" charset="-79"/>
                      </a:endParaRPr>
                    </a:p>
                  </a:txBody>
                  <a:tcPr marL="68580" marR="68580" marT="34290" marB="34290" anchor="ctr"/>
                </a:tc>
                <a:extLst>
                  <a:ext uri="{0D108BD9-81ED-4DB2-BD59-A6C34878D82A}">
                    <a16:rowId xmlns:a16="http://schemas.microsoft.com/office/drawing/2014/main" val="3278032429"/>
                  </a:ext>
                </a:extLst>
              </a:tr>
              <a:tr h="525780">
                <a:tc>
                  <a:txBody>
                    <a:bodyPr/>
                    <a:lstStyle/>
                    <a:p>
                      <a:pPr algn="ctr" rtl="1"/>
                      <a:r>
                        <a:rPr lang="he-IL" sz="1500" dirty="0">
                          <a:latin typeface="Varela Round" panose="00000500000000000000" pitchFamily="2" charset="-79"/>
                          <a:cs typeface="Varela Round" panose="00000500000000000000" pitchFamily="2" charset="-79"/>
                        </a:rPr>
                        <a:t>דוגמאות</a:t>
                      </a:r>
                    </a:p>
                  </a:txBody>
                  <a:tcPr marL="68580" marR="68580" marT="34290" marB="34290" anchor="ctr"/>
                </a:tc>
                <a:tc>
                  <a:txBody>
                    <a:bodyPr/>
                    <a:lstStyle/>
                    <a:p>
                      <a:pPr algn="ctr" rtl="1"/>
                      <a:r>
                        <a:rPr lang="he-IL" sz="1500" dirty="0">
                          <a:latin typeface="Varela Round" panose="00000500000000000000" pitchFamily="2" charset="-79"/>
                          <a:cs typeface="Varela Round" panose="00000500000000000000" pitchFamily="2" charset="-79"/>
                        </a:rPr>
                        <a:t>אסונות טבע ומומים מולדים</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endParaRPr lang="he-IL" sz="1500" dirty="0">
                        <a:latin typeface="Varela Round" panose="00000500000000000000" pitchFamily="2" charset="-79"/>
                        <a:cs typeface="Varela Round" panose="00000500000000000000" pitchFamily="2" charset="-79"/>
                      </a:endParaRPr>
                    </a:p>
                  </a:txBody>
                  <a:tcPr marL="68580" marR="68580" marT="34290" marB="34290" anchor="ctr"/>
                </a:tc>
                <a:tc>
                  <a:txBody>
                    <a:bodyPr/>
                    <a:lstStyle/>
                    <a:p>
                      <a:pPr algn="ctr" rtl="1"/>
                      <a:endParaRPr lang="he-IL" sz="1500" dirty="0">
                        <a:latin typeface="Varela Round" panose="00000500000000000000" pitchFamily="2" charset="-79"/>
                        <a:cs typeface="Varela Round" panose="00000500000000000000" pitchFamily="2" charset="-79"/>
                      </a:endParaRPr>
                    </a:p>
                  </a:txBody>
                  <a:tcPr marL="68580" marR="68580" marT="34290" marB="34290" anchor="ctr"/>
                </a:tc>
                <a:extLst>
                  <a:ext uri="{0D108BD9-81ED-4DB2-BD59-A6C34878D82A}">
                    <a16:rowId xmlns:a16="http://schemas.microsoft.com/office/drawing/2014/main" val="2864613043"/>
                  </a:ext>
                </a:extLst>
              </a:tr>
              <a:tr h="982980">
                <a:tc>
                  <a:txBody>
                    <a:bodyPr/>
                    <a:lstStyle/>
                    <a:p>
                      <a:pPr algn="ctr" rtl="1"/>
                      <a:r>
                        <a:rPr lang="he-IL" sz="1500" dirty="0">
                          <a:latin typeface="Varela Round" panose="00000500000000000000" pitchFamily="2" charset="-79"/>
                          <a:cs typeface="Varela Round" panose="00000500000000000000" pitchFamily="2" charset="-79"/>
                        </a:rPr>
                        <a:t>הגורם לרע זה</a:t>
                      </a:r>
                    </a:p>
                  </a:txBody>
                  <a:tcPr marL="68580" marR="68580" marT="34290" marB="34290" anchor="ctr"/>
                </a:tc>
                <a:tc>
                  <a:txBody>
                    <a:bodyPr/>
                    <a:lstStyle/>
                    <a:p>
                      <a:pPr algn="ctr" rtl="1"/>
                      <a:r>
                        <a:rPr lang="he-IL" sz="1500" dirty="0">
                          <a:latin typeface="Varela Round" panose="00000500000000000000" pitchFamily="2" charset="-79"/>
                          <a:cs typeface="Varela Round" panose="00000500000000000000" pitchFamily="2" charset="-79"/>
                        </a:rPr>
                        <a:t>תהליכי התהוות וכיליון: כיוון שעולמנו עשוי חומר</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endParaRPr lang="he-IL" sz="1500" dirty="0">
                        <a:latin typeface="Varela Round" panose="00000500000000000000" pitchFamily="2" charset="-79"/>
                        <a:cs typeface="Varela Round" panose="00000500000000000000" pitchFamily="2" charset="-79"/>
                      </a:endParaRPr>
                    </a:p>
                  </a:txBody>
                  <a:tcPr marL="68580" marR="68580" marT="34290" marB="34290" anchor="ctr"/>
                </a:tc>
                <a:tc>
                  <a:txBody>
                    <a:bodyPr/>
                    <a:lstStyle/>
                    <a:p>
                      <a:pPr algn="ctr" rtl="1"/>
                      <a:endParaRPr lang="he-IL" sz="1500" dirty="0">
                        <a:latin typeface="Varela Round" panose="00000500000000000000" pitchFamily="2" charset="-79"/>
                        <a:cs typeface="Varela Round" panose="00000500000000000000" pitchFamily="2" charset="-79"/>
                      </a:endParaRPr>
                    </a:p>
                  </a:txBody>
                  <a:tcPr marL="68580" marR="68580" marT="34290" marB="34290" anchor="ctr"/>
                </a:tc>
                <a:extLst>
                  <a:ext uri="{0D108BD9-81ED-4DB2-BD59-A6C34878D82A}">
                    <a16:rowId xmlns:a16="http://schemas.microsoft.com/office/drawing/2014/main" val="2967094457"/>
                  </a:ext>
                </a:extLst>
              </a:tr>
              <a:tr h="391886">
                <a:tc>
                  <a:txBody>
                    <a:bodyPr/>
                    <a:lstStyle/>
                    <a:p>
                      <a:pPr algn="ctr" rtl="1"/>
                      <a:r>
                        <a:rPr lang="he-IL" sz="1500" dirty="0">
                          <a:latin typeface="Varela Round" panose="00000500000000000000" pitchFamily="2" charset="-79"/>
                          <a:cs typeface="Varela Round" panose="00000500000000000000" pitchFamily="2" charset="-79"/>
                        </a:rPr>
                        <a:t>תדירות</a:t>
                      </a:r>
                    </a:p>
                  </a:txBody>
                  <a:tcPr marL="68580" marR="68580" marT="34290" marB="34290" anchor="ctr"/>
                </a:tc>
                <a:tc>
                  <a:txBody>
                    <a:bodyPr/>
                    <a:lstStyle/>
                    <a:p>
                      <a:pPr algn="ctr" rtl="1"/>
                      <a:r>
                        <a:rPr lang="he-IL" sz="1500" dirty="0">
                          <a:latin typeface="Varela Round" panose="00000500000000000000" pitchFamily="2" charset="-79"/>
                          <a:cs typeface="Varela Round" panose="00000500000000000000" pitchFamily="2" charset="-79"/>
                        </a:rPr>
                        <a:t>נדיר מאוד</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endParaRPr lang="he-IL" sz="1500" dirty="0">
                        <a:latin typeface="Varela Round" panose="00000500000000000000" pitchFamily="2" charset="-79"/>
                        <a:cs typeface="Varela Round" panose="00000500000000000000" pitchFamily="2" charset="-79"/>
                      </a:endParaRPr>
                    </a:p>
                  </a:txBody>
                  <a:tcPr marL="68580" marR="68580" marT="34290" marB="34290" anchor="ctr"/>
                </a:tc>
                <a:tc>
                  <a:txBody>
                    <a:bodyPr/>
                    <a:lstStyle/>
                    <a:p>
                      <a:pPr algn="ctr" rtl="1"/>
                      <a:endParaRPr lang="he-IL" sz="1500" dirty="0">
                        <a:latin typeface="Varela Round" panose="00000500000000000000" pitchFamily="2" charset="-79"/>
                        <a:cs typeface="Varela Round" panose="00000500000000000000" pitchFamily="2" charset="-79"/>
                      </a:endParaRPr>
                    </a:p>
                  </a:txBody>
                  <a:tcPr marL="68580" marR="68580" marT="34290" marB="34290" anchor="ctr"/>
                </a:tc>
                <a:extLst>
                  <a:ext uri="{0D108BD9-81ED-4DB2-BD59-A6C34878D82A}">
                    <a16:rowId xmlns:a16="http://schemas.microsoft.com/office/drawing/2014/main" val="4127255262"/>
                  </a:ext>
                </a:extLst>
              </a:tr>
              <a:tr h="1440180">
                <a:tc>
                  <a:txBody>
                    <a:bodyPr/>
                    <a:lstStyle/>
                    <a:p>
                      <a:pPr algn="ctr" rtl="1"/>
                      <a:r>
                        <a:rPr lang="he-IL" sz="1500" dirty="0">
                          <a:latin typeface="Varela Round" panose="00000500000000000000" pitchFamily="2" charset="-79"/>
                          <a:cs typeface="Varela Round" panose="00000500000000000000" pitchFamily="2" charset="-79"/>
                        </a:rPr>
                        <a:t>מדוע הרע הוא לא באשמת האל</a:t>
                      </a:r>
                    </a:p>
                  </a:txBody>
                  <a:tcPr marL="68580" marR="68580" marT="34290" marB="34290" anchor="ctr"/>
                </a:tc>
                <a:tc>
                  <a:txBody>
                    <a:bodyPr/>
                    <a:lstStyle/>
                    <a:p>
                      <a:pPr algn="ctr" rtl="1"/>
                      <a:r>
                        <a:rPr lang="he-IL" sz="1500" dirty="0">
                          <a:latin typeface="Varela Round" panose="00000500000000000000" pitchFamily="2" charset="-79"/>
                          <a:cs typeface="Varela Round" panose="00000500000000000000" pitchFamily="2" charset="-79"/>
                        </a:rPr>
                        <a:t>מה שחשבנו שהוא רע הוא למעשה לא רע. אנחנו טועים בגלל נקודת המבט החלקית שלנו</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endParaRPr lang="he-IL" sz="1500" dirty="0">
                        <a:latin typeface="Varela Round" panose="00000500000000000000" pitchFamily="2" charset="-79"/>
                        <a:cs typeface="Varela Round" panose="00000500000000000000" pitchFamily="2" charset="-79"/>
                      </a:endParaRPr>
                    </a:p>
                  </a:txBody>
                  <a:tcPr marL="68580" marR="68580" marT="34290" marB="34290" anchor="ctr"/>
                </a:tc>
                <a:tc>
                  <a:txBody>
                    <a:bodyPr/>
                    <a:lstStyle/>
                    <a:p>
                      <a:pPr algn="ctr" rtl="1"/>
                      <a:endParaRPr lang="he-IL" sz="1500" dirty="0">
                        <a:latin typeface="Varela Round" panose="00000500000000000000" pitchFamily="2" charset="-79"/>
                        <a:cs typeface="Varela Round" panose="00000500000000000000" pitchFamily="2" charset="-79"/>
                      </a:endParaRPr>
                    </a:p>
                  </a:txBody>
                  <a:tcPr marL="68580" marR="68580" marT="34290" marB="34290" anchor="ctr"/>
                </a:tc>
                <a:extLst>
                  <a:ext uri="{0D108BD9-81ED-4DB2-BD59-A6C34878D82A}">
                    <a16:rowId xmlns:a16="http://schemas.microsoft.com/office/drawing/2014/main" val="2873032467"/>
                  </a:ext>
                </a:extLst>
              </a:tr>
            </a:tbl>
          </a:graphicData>
        </a:graphic>
      </p:graphicFrame>
    </p:spTree>
    <p:extLst>
      <p:ext uri="{BB962C8B-B14F-4D97-AF65-F5344CB8AC3E}">
        <p14:creationId xmlns:p14="http://schemas.microsoft.com/office/powerpoint/2010/main" val="306825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id="{FA299B74-4899-42E8-A4AA-AF4B72C3F400}"/>
              </a:ext>
            </a:extLst>
          </p:cNvPr>
          <p:cNvSpPr>
            <a:spLocks noGrp="1"/>
          </p:cNvSpPr>
          <p:nvPr>
            <p:ph type="title"/>
          </p:nvPr>
        </p:nvSpPr>
        <p:spPr>
          <a:xfrm>
            <a:off x="2421303" y="1110779"/>
            <a:ext cx="7351776" cy="540000"/>
          </a:xfrm>
        </p:spPr>
        <p:txBody>
          <a:bodyPr/>
          <a:lstStyle/>
          <a:p>
            <a:r>
              <a:rPr lang="he-IL" dirty="0"/>
              <a:t>סוג הרע השני</a:t>
            </a:r>
          </a:p>
        </p:txBody>
      </p:sp>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7" name="מציין מיקום תוכן 2">
            <a:extLst>
              <a:ext uri="{FF2B5EF4-FFF2-40B4-BE49-F238E27FC236}">
                <a16:creationId xmlns:a16="http://schemas.microsoft.com/office/drawing/2014/main" id="{66C79B34-8CC4-4D81-8A18-C0C0681C6FB5}"/>
              </a:ext>
            </a:extLst>
          </p:cNvPr>
          <p:cNvSpPr txBox="1">
            <a:spLocks/>
          </p:cNvSpPr>
          <p:nvPr/>
        </p:nvSpPr>
        <p:spPr>
          <a:xfrm>
            <a:off x="2140766" y="2119150"/>
            <a:ext cx="5212535" cy="3881600"/>
          </a:xfrm>
          <a:prstGeom prst="rect">
            <a:avLst/>
          </a:prstGeom>
        </p:spPr>
        <p:txBody>
          <a:bodyPr>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e-IL" sz="1650" dirty="0"/>
              <a:t>המין השני של הרעוֹת הוא מה שפוגעים </a:t>
            </a:r>
            <a:r>
              <a:rPr lang="he-IL" sz="1650" dirty="0" err="1"/>
              <a:t>בני־אדם</a:t>
            </a:r>
            <a:r>
              <a:rPr lang="he-IL" sz="1650" dirty="0"/>
              <a:t> זה בזה, כגון שהם משתלטים זה על זה. רעות אלה רבות מהרעות מן המין הראשון. הסיבות לכך רבות וידועות.</a:t>
            </a:r>
          </a:p>
          <a:p>
            <a:pPr marL="0" indent="0" algn="just">
              <a:buNone/>
            </a:pPr>
            <a:r>
              <a:rPr lang="he-IL" sz="1650" dirty="0"/>
              <a:t>גם הן מצדנו. אבל לעָשוּק אין תחבולה נגדן. עם זאת בשום עיר בעולם כולו לא יימצא אופן זה של רע נפוץ ותדיר בין אנשיה כלל. אדרבה, מציאותו אף היא </a:t>
            </a:r>
            <a:r>
              <a:rPr lang="he-IL" sz="1650" dirty="0" err="1"/>
              <a:t>מועטת</a:t>
            </a:r>
            <a:r>
              <a:rPr lang="he-IL" sz="1650" dirty="0"/>
              <a:t>. כגון שיארוב אדם לרעהו וירצח אותו או ישדוד אותו בלילה. רק במלחמות גדולות אופן זה של רע יכלול ציבור גדול. ואף זה אינו תדיר על פני כל הארץ.</a:t>
            </a:r>
          </a:p>
        </p:txBody>
      </p:sp>
      <p:sp>
        <p:nvSpPr>
          <p:cNvPr id="8" name="מציין מיקום טקסט 13">
            <a:extLst>
              <a:ext uri="{FF2B5EF4-FFF2-40B4-BE49-F238E27FC236}">
                <a16:creationId xmlns:a16="http://schemas.microsoft.com/office/drawing/2014/main" id="{7F1BFAF9-7078-4024-8E2E-FB4B31314C58}"/>
              </a:ext>
            </a:extLst>
          </p:cNvPr>
          <p:cNvSpPr txBox="1">
            <a:spLocks/>
          </p:cNvSpPr>
          <p:nvPr/>
        </p:nvSpPr>
        <p:spPr>
          <a:xfrm>
            <a:off x="1524" y="1680590"/>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104</a:t>
            </a:r>
          </a:p>
        </p:txBody>
      </p:sp>
      <p:pic>
        <p:nvPicPr>
          <p:cNvPr id="3" name="תמונה 2" descr="תמונה שמכילה בניין, חוץ, בניין דירות&#10;&#10;התיאור נוצר באופן אוטומטי">
            <a:extLst>
              <a:ext uri="{FF2B5EF4-FFF2-40B4-BE49-F238E27FC236}">
                <a16:creationId xmlns:a16="http://schemas.microsoft.com/office/drawing/2014/main" id="{0B0EF228-5C62-4D63-96ED-D3960A36B8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9071" y="2168236"/>
            <a:ext cx="2867739" cy="1914058"/>
          </a:xfrm>
          <a:prstGeom prst="rect">
            <a:avLst/>
          </a:prstGeom>
        </p:spPr>
      </p:pic>
      <p:sp>
        <p:nvSpPr>
          <p:cNvPr id="12" name="TextBox 2">
            <a:extLst>
              <a:ext uri="{FF2B5EF4-FFF2-40B4-BE49-F238E27FC236}">
                <a16:creationId xmlns:a16="http://schemas.microsoft.com/office/drawing/2014/main" id="{3F816114-FB8B-4204-836D-FC97C28EB696}"/>
              </a:ext>
            </a:extLst>
          </p:cNvPr>
          <p:cNvSpPr txBox="1"/>
          <p:nvPr/>
        </p:nvSpPr>
        <p:spPr>
          <a:xfrm>
            <a:off x="8015064" y="4011155"/>
            <a:ext cx="2744225" cy="276999"/>
          </a:xfrm>
          <a:prstGeom prst="rect">
            <a:avLst/>
          </a:prstGeom>
          <a:noFill/>
        </p:spPr>
        <p:txBody>
          <a:bodyPr wrap="square" rtlCol="0">
            <a:spAutoFit/>
          </a:bodyPr>
          <a:lstStyle/>
          <a:p>
            <a:pPr algn="ctr"/>
            <a:r>
              <a:rPr lang="he-IL" sz="1200" b="1" dirty="0">
                <a:solidFill>
                  <a:schemeClr val="bg2">
                    <a:lumMod val="10000"/>
                  </a:schemeClr>
                </a:solidFill>
                <a:effectLst>
                  <a:glow rad="101600">
                    <a:schemeClr val="bg1">
                      <a:alpha val="60000"/>
                    </a:schemeClr>
                  </a:glow>
                </a:effectLst>
              </a:rPr>
              <a:t>נגסאקי, יפן. צילום: </a:t>
            </a:r>
            <a:r>
              <a:rPr lang="en-US" sz="1200" b="1" dirty="0">
                <a:solidFill>
                  <a:schemeClr val="bg2">
                    <a:lumMod val="10000"/>
                  </a:schemeClr>
                </a:solidFill>
                <a:effectLst>
                  <a:glow rad="101600">
                    <a:schemeClr val="bg1">
                      <a:alpha val="60000"/>
                    </a:schemeClr>
                  </a:glow>
                </a:effectLst>
              </a:rPr>
              <a:t>Jordy Meow</a:t>
            </a:r>
            <a:r>
              <a:rPr lang="he-IL" sz="1200" b="1" dirty="0">
                <a:solidFill>
                  <a:schemeClr val="bg2">
                    <a:lumMod val="10000"/>
                  </a:schemeClr>
                </a:solidFill>
                <a:effectLst>
                  <a:glow rad="101600">
                    <a:schemeClr val="bg1">
                      <a:alpha val="60000"/>
                    </a:schemeClr>
                  </a:glow>
                </a:effectLst>
              </a:rPr>
              <a:t>  </a:t>
            </a:r>
            <a:endParaRPr lang="en-US" sz="1200" b="1" dirty="0">
              <a:solidFill>
                <a:schemeClr val="bg2">
                  <a:lumMod val="10000"/>
                </a:schemeClr>
              </a:solidFill>
              <a:effectLst>
                <a:glow rad="101600">
                  <a:schemeClr val="bg1">
                    <a:alpha val="60000"/>
                  </a:schemeClr>
                </a:glow>
              </a:effectLst>
            </a:endParaRPr>
          </a:p>
        </p:txBody>
      </p:sp>
    </p:spTree>
    <p:extLst>
      <p:ext uri="{BB962C8B-B14F-4D97-AF65-F5344CB8AC3E}">
        <p14:creationId xmlns:p14="http://schemas.microsoft.com/office/powerpoint/2010/main" val="439510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id="{FA299B74-4899-42E8-A4AA-AF4B72C3F400}"/>
              </a:ext>
            </a:extLst>
          </p:cNvPr>
          <p:cNvSpPr>
            <a:spLocks noGrp="1"/>
          </p:cNvSpPr>
          <p:nvPr>
            <p:ph type="title"/>
          </p:nvPr>
        </p:nvSpPr>
        <p:spPr/>
        <p:txBody>
          <a:bodyPr/>
          <a:lstStyle/>
          <a:p>
            <a:r>
              <a:rPr lang="he-IL" dirty="0"/>
              <a:t>סוג הרע השני</a:t>
            </a:r>
          </a:p>
        </p:txBody>
      </p:sp>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graphicFrame>
        <p:nvGraphicFramePr>
          <p:cNvPr id="8" name="טבלה 18">
            <a:extLst>
              <a:ext uri="{FF2B5EF4-FFF2-40B4-BE49-F238E27FC236}">
                <a16:creationId xmlns:a16="http://schemas.microsoft.com/office/drawing/2014/main" id="{8E3C2808-4DAC-41EF-818F-A79366133016}"/>
              </a:ext>
            </a:extLst>
          </p:cNvPr>
          <p:cNvGraphicFramePr>
            <a:graphicFrameLocks noGrp="1"/>
          </p:cNvGraphicFramePr>
          <p:nvPr>
            <p:extLst>
              <p:ext uri="{D42A27DB-BD31-4B8C-83A1-F6EECF244321}">
                <p14:modId xmlns:p14="http://schemas.microsoft.com/office/powerpoint/2010/main" val="604881090"/>
              </p:ext>
            </p:extLst>
          </p:nvPr>
        </p:nvGraphicFramePr>
        <p:xfrm>
          <a:off x="1583137" y="1771587"/>
          <a:ext cx="6527700" cy="3115493"/>
        </p:xfrm>
        <a:graphic>
          <a:graphicData uri="http://schemas.openxmlformats.org/drawingml/2006/table">
            <a:tbl>
              <a:tblPr rtl="1" firstRow="1" bandRow="1">
                <a:tableStyleId>{5940675A-B579-460E-94D1-54222C63F5DA}</a:tableStyleId>
              </a:tblPr>
              <a:tblGrid>
                <a:gridCol w="1631925">
                  <a:extLst>
                    <a:ext uri="{9D8B030D-6E8A-4147-A177-3AD203B41FA5}">
                      <a16:colId xmlns:a16="http://schemas.microsoft.com/office/drawing/2014/main" val="1456415834"/>
                    </a:ext>
                  </a:extLst>
                </a:gridCol>
                <a:gridCol w="1631925">
                  <a:extLst>
                    <a:ext uri="{9D8B030D-6E8A-4147-A177-3AD203B41FA5}">
                      <a16:colId xmlns:a16="http://schemas.microsoft.com/office/drawing/2014/main" val="3266944433"/>
                    </a:ext>
                  </a:extLst>
                </a:gridCol>
                <a:gridCol w="1631925">
                  <a:extLst>
                    <a:ext uri="{9D8B030D-6E8A-4147-A177-3AD203B41FA5}">
                      <a16:colId xmlns:a16="http://schemas.microsoft.com/office/drawing/2014/main" val="460886113"/>
                    </a:ext>
                  </a:extLst>
                </a:gridCol>
                <a:gridCol w="1631925">
                  <a:extLst>
                    <a:ext uri="{9D8B030D-6E8A-4147-A177-3AD203B41FA5}">
                      <a16:colId xmlns:a16="http://schemas.microsoft.com/office/drawing/2014/main" val="794179045"/>
                    </a:ext>
                  </a:extLst>
                </a:gridCol>
              </a:tblGrid>
              <a:tr h="391886">
                <a:tc>
                  <a:txBody>
                    <a:bodyPr/>
                    <a:lstStyle/>
                    <a:p>
                      <a:pPr algn="ctr" rtl="1"/>
                      <a:endParaRPr lang="he-IL" sz="1500" dirty="0">
                        <a:solidFill>
                          <a:schemeClr val="bg1"/>
                        </a:solidFill>
                        <a:latin typeface="Varela Round" panose="00000500000000000000" pitchFamily="2" charset="-79"/>
                        <a:cs typeface="Varela Round" panose="00000500000000000000" pitchFamily="2" charset="-79"/>
                      </a:endParaRPr>
                    </a:p>
                  </a:txBody>
                  <a:tcPr marL="68580" marR="68580" marT="34290" marB="34290" anchor="ctr">
                    <a:solidFill>
                      <a:srgbClr val="12B4BC"/>
                    </a:solidFill>
                  </a:tcPr>
                </a:tc>
                <a:tc>
                  <a:txBody>
                    <a:bodyPr/>
                    <a:lstStyle/>
                    <a:p>
                      <a:pPr algn="ctr" rtl="1"/>
                      <a:r>
                        <a:rPr lang="he-IL" sz="1500" dirty="0">
                          <a:solidFill>
                            <a:schemeClr val="bg1"/>
                          </a:solidFill>
                          <a:latin typeface="Varela Round" panose="00000500000000000000" pitchFamily="2" charset="-79"/>
                          <a:cs typeface="Varela Round" panose="00000500000000000000" pitchFamily="2" charset="-79"/>
                        </a:rPr>
                        <a:t>סוג הרע ה-1</a:t>
                      </a:r>
                    </a:p>
                  </a:txBody>
                  <a:tcPr marL="68580" marR="68580" marT="34290" marB="34290" anchor="ctr">
                    <a:solidFill>
                      <a:srgbClr val="12B4BC"/>
                    </a:solidFill>
                  </a:tcP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500" dirty="0">
                          <a:solidFill>
                            <a:schemeClr val="bg1"/>
                          </a:solidFill>
                          <a:latin typeface="Varela Round" panose="00000500000000000000" pitchFamily="2" charset="-79"/>
                          <a:cs typeface="Varela Round" panose="00000500000000000000" pitchFamily="2" charset="-79"/>
                        </a:rPr>
                        <a:t>סוג הרע ה-2</a:t>
                      </a:r>
                    </a:p>
                  </a:txBody>
                  <a:tcPr marL="68580" marR="68580" marT="34290" marB="34290" anchor="ctr">
                    <a:solidFill>
                      <a:srgbClr val="12B4BC"/>
                    </a:solidFill>
                  </a:tcPr>
                </a:tc>
                <a:tc>
                  <a:txBody>
                    <a:bodyPr/>
                    <a:lstStyle/>
                    <a:p>
                      <a:pPr algn="ctr" rtl="1"/>
                      <a:r>
                        <a:rPr lang="he-IL" sz="1500" dirty="0">
                          <a:solidFill>
                            <a:schemeClr val="bg1"/>
                          </a:solidFill>
                          <a:latin typeface="Varela Round" panose="00000500000000000000" pitchFamily="2" charset="-79"/>
                          <a:cs typeface="Varela Round" panose="00000500000000000000" pitchFamily="2" charset="-79"/>
                        </a:rPr>
                        <a:t>סוג הרע ה-3</a:t>
                      </a:r>
                    </a:p>
                  </a:txBody>
                  <a:tcPr marL="68580" marR="68580" marT="34290" marB="34290" anchor="ctr">
                    <a:solidFill>
                      <a:srgbClr val="12B4BC"/>
                    </a:solidFill>
                  </a:tcPr>
                </a:tc>
                <a:extLst>
                  <a:ext uri="{0D108BD9-81ED-4DB2-BD59-A6C34878D82A}">
                    <a16:rowId xmlns:a16="http://schemas.microsoft.com/office/drawing/2014/main" val="1194121837"/>
                  </a:ext>
                </a:extLst>
              </a:tr>
              <a:tr h="391886">
                <a:tc>
                  <a:txBody>
                    <a:bodyPr/>
                    <a:lstStyle/>
                    <a:p>
                      <a:pPr algn="ctr" rtl="1"/>
                      <a:endParaRPr lang="he-IL" sz="1400" dirty="0">
                        <a:latin typeface="Varela Round" panose="00000500000000000000" pitchFamily="2" charset="-79"/>
                        <a:cs typeface="Varela Round" panose="00000500000000000000" pitchFamily="2" charset="-79"/>
                      </a:endParaRP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רע טבעי</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רע חברתי</a:t>
                      </a:r>
                    </a:p>
                  </a:txBody>
                  <a:tcPr marL="68580" marR="68580" marT="34290" marB="34290" anchor="ctr"/>
                </a:tc>
                <a:tc>
                  <a:txBody>
                    <a:bodyPr/>
                    <a:lstStyle/>
                    <a:p>
                      <a:pPr algn="ctr" rtl="1"/>
                      <a:endParaRPr lang="he-IL" sz="1400" dirty="0">
                        <a:latin typeface="Varela Round" panose="00000500000000000000" pitchFamily="2" charset="-79"/>
                        <a:cs typeface="Varela Round" panose="00000500000000000000" pitchFamily="2" charset="-79"/>
                      </a:endParaRPr>
                    </a:p>
                  </a:txBody>
                  <a:tcPr marL="68580" marR="68580" marT="34290" marB="34290" anchor="ctr"/>
                </a:tc>
                <a:extLst>
                  <a:ext uri="{0D108BD9-81ED-4DB2-BD59-A6C34878D82A}">
                    <a16:rowId xmlns:a16="http://schemas.microsoft.com/office/drawing/2014/main" val="3278032429"/>
                  </a:ext>
                </a:extLst>
              </a:tr>
              <a:tr h="480060">
                <a:tc>
                  <a:txBody>
                    <a:bodyPr/>
                    <a:lstStyle/>
                    <a:p>
                      <a:pPr algn="ctr" rtl="1"/>
                      <a:r>
                        <a:rPr lang="he-IL" sz="1400" dirty="0">
                          <a:latin typeface="Varela Round" panose="00000500000000000000" pitchFamily="2" charset="-79"/>
                          <a:cs typeface="Varela Round" panose="00000500000000000000" pitchFamily="2" charset="-79"/>
                        </a:rPr>
                        <a:t>דוגמאות</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אסונות טבע ומומים מולדים</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רצח, שוד, מלחמה</a:t>
                      </a:r>
                    </a:p>
                  </a:txBody>
                  <a:tcPr marL="68580" marR="68580" marT="34290" marB="34290" anchor="ctr"/>
                </a:tc>
                <a:tc>
                  <a:txBody>
                    <a:bodyPr/>
                    <a:lstStyle/>
                    <a:p>
                      <a:pPr algn="ctr" rtl="1"/>
                      <a:endParaRPr lang="he-IL" sz="1400" dirty="0">
                        <a:latin typeface="Varela Round" panose="00000500000000000000" pitchFamily="2" charset="-79"/>
                        <a:cs typeface="Varela Round" panose="00000500000000000000" pitchFamily="2" charset="-79"/>
                      </a:endParaRPr>
                    </a:p>
                  </a:txBody>
                  <a:tcPr marL="68580" marR="68580" marT="34290" marB="34290" anchor="ctr"/>
                </a:tc>
                <a:extLst>
                  <a:ext uri="{0D108BD9-81ED-4DB2-BD59-A6C34878D82A}">
                    <a16:rowId xmlns:a16="http://schemas.microsoft.com/office/drawing/2014/main" val="2864613043"/>
                  </a:ext>
                </a:extLst>
              </a:tr>
              <a:tr h="685800">
                <a:tc>
                  <a:txBody>
                    <a:bodyPr/>
                    <a:lstStyle/>
                    <a:p>
                      <a:pPr algn="ctr" rtl="1"/>
                      <a:r>
                        <a:rPr lang="he-IL" sz="1400" dirty="0">
                          <a:latin typeface="Varela Round" panose="00000500000000000000" pitchFamily="2" charset="-79"/>
                          <a:cs typeface="Varela Round" panose="00000500000000000000" pitchFamily="2" charset="-79"/>
                        </a:rPr>
                        <a:t>הגורם לרע זה</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תהליכי התהוות וכיליון: כיוון שעולמנו עשוי חומר</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רצון האדם לשלוט</a:t>
                      </a:r>
                    </a:p>
                  </a:txBody>
                  <a:tcPr marL="68580" marR="68580" marT="34290" marB="34290" anchor="ctr"/>
                </a:tc>
                <a:tc>
                  <a:txBody>
                    <a:bodyPr/>
                    <a:lstStyle/>
                    <a:p>
                      <a:pPr algn="ctr" rtl="1"/>
                      <a:endParaRPr lang="he-IL" sz="1400" dirty="0">
                        <a:latin typeface="Varela Round" panose="00000500000000000000" pitchFamily="2" charset="-79"/>
                        <a:cs typeface="Varela Round" panose="00000500000000000000" pitchFamily="2" charset="-79"/>
                      </a:endParaRPr>
                    </a:p>
                  </a:txBody>
                  <a:tcPr marL="68580" marR="68580" marT="34290" marB="34290" anchor="ctr"/>
                </a:tc>
                <a:extLst>
                  <a:ext uri="{0D108BD9-81ED-4DB2-BD59-A6C34878D82A}">
                    <a16:rowId xmlns:a16="http://schemas.microsoft.com/office/drawing/2014/main" val="2967094457"/>
                  </a:ext>
                </a:extLst>
              </a:tr>
              <a:tr h="480060">
                <a:tc>
                  <a:txBody>
                    <a:bodyPr/>
                    <a:lstStyle/>
                    <a:p>
                      <a:pPr algn="ctr" rtl="1"/>
                      <a:r>
                        <a:rPr lang="he-IL" sz="1400" dirty="0">
                          <a:latin typeface="Varela Round" panose="00000500000000000000" pitchFamily="2" charset="-79"/>
                          <a:cs typeface="Varela Round" panose="00000500000000000000" pitchFamily="2" charset="-79"/>
                        </a:rPr>
                        <a:t>תדירות</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נדיר מאוד</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יותר מהרע הראשון אך עדיין נדיר</a:t>
                      </a:r>
                    </a:p>
                  </a:txBody>
                  <a:tcPr marL="68580" marR="68580" marT="34290" marB="34290" anchor="ctr"/>
                </a:tc>
                <a:tc>
                  <a:txBody>
                    <a:bodyPr/>
                    <a:lstStyle/>
                    <a:p>
                      <a:pPr algn="ctr" rtl="1"/>
                      <a:endParaRPr lang="he-IL" sz="1400" dirty="0">
                        <a:latin typeface="Varela Round" panose="00000500000000000000" pitchFamily="2" charset="-79"/>
                        <a:cs typeface="Varela Round" panose="00000500000000000000" pitchFamily="2" charset="-79"/>
                      </a:endParaRPr>
                    </a:p>
                  </a:txBody>
                  <a:tcPr marL="68580" marR="68580" marT="34290" marB="34290" anchor="ctr"/>
                </a:tc>
                <a:extLst>
                  <a:ext uri="{0D108BD9-81ED-4DB2-BD59-A6C34878D82A}">
                    <a16:rowId xmlns:a16="http://schemas.microsoft.com/office/drawing/2014/main" val="4127255262"/>
                  </a:ext>
                </a:extLst>
              </a:tr>
              <a:tr h="685800">
                <a:tc>
                  <a:txBody>
                    <a:bodyPr/>
                    <a:lstStyle/>
                    <a:p>
                      <a:pPr algn="ctr" rtl="1"/>
                      <a:r>
                        <a:rPr lang="he-IL" sz="1400" dirty="0">
                          <a:latin typeface="Varela Round" panose="00000500000000000000" pitchFamily="2" charset="-79"/>
                          <a:cs typeface="Varela Round" panose="00000500000000000000" pitchFamily="2" charset="-79"/>
                        </a:rPr>
                        <a:t>מדוע הרע הוא לא באשמת האל</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פועל יוצא מכך שהעולם והאדם עשויים חומר</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לרע לא אחראי האל אלא האדם</a:t>
                      </a:r>
                    </a:p>
                  </a:txBody>
                  <a:tcPr marL="68580" marR="68580" marT="34290" marB="34290" anchor="ctr"/>
                </a:tc>
                <a:tc>
                  <a:txBody>
                    <a:bodyPr/>
                    <a:lstStyle/>
                    <a:p>
                      <a:pPr algn="ctr" rtl="1"/>
                      <a:endParaRPr lang="he-IL" sz="1400" dirty="0">
                        <a:latin typeface="Varela Round" panose="00000500000000000000" pitchFamily="2" charset="-79"/>
                        <a:cs typeface="Varela Round" panose="00000500000000000000" pitchFamily="2" charset="-79"/>
                      </a:endParaRPr>
                    </a:p>
                  </a:txBody>
                  <a:tcPr marL="68580" marR="68580" marT="34290" marB="34290" anchor="ctr"/>
                </a:tc>
                <a:extLst>
                  <a:ext uri="{0D108BD9-81ED-4DB2-BD59-A6C34878D82A}">
                    <a16:rowId xmlns:a16="http://schemas.microsoft.com/office/drawing/2014/main" val="2873032467"/>
                  </a:ext>
                </a:extLst>
              </a:tr>
            </a:tbl>
          </a:graphicData>
        </a:graphic>
      </p:graphicFrame>
    </p:spTree>
    <p:extLst>
      <p:ext uri="{BB962C8B-B14F-4D97-AF65-F5344CB8AC3E}">
        <p14:creationId xmlns:p14="http://schemas.microsoft.com/office/powerpoint/2010/main" val="4203714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932686FB-C504-4903-AA1A-2DD43C47AA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418" y="2119150"/>
            <a:ext cx="2571750" cy="2571750"/>
          </a:xfrm>
          <a:prstGeom prst="rect">
            <a:avLst/>
          </a:prstGeom>
        </p:spPr>
      </p:pic>
      <p:sp>
        <p:nvSpPr>
          <p:cNvPr id="5" name="כותרת 7">
            <a:extLst>
              <a:ext uri="{FF2B5EF4-FFF2-40B4-BE49-F238E27FC236}">
                <a16:creationId xmlns:a16="http://schemas.microsoft.com/office/drawing/2014/main" id="{FA299B74-4899-42E8-A4AA-AF4B72C3F400}"/>
              </a:ext>
            </a:extLst>
          </p:cNvPr>
          <p:cNvSpPr>
            <a:spLocks noGrp="1"/>
          </p:cNvSpPr>
          <p:nvPr>
            <p:ph type="title"/>
          </p:nvPr>
        </p:nvSpPr>
        <p:spPr/>
        <p:txBody>
          <a:bodyPr/>
          <a:lstStyle/>
          <a:p>
            <a:r>
              <a:rPr lang="he-IL" dirty="0"/>
              <a:t>סוג הרע השלישי</a:t>
            </a:r>
          </a:p>
        </p:txBody>
      </p:sp>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7" name="מציין מיקום תוכן 2">
            <a:extLst>
              <a:ext uri="{FF2B5EF4-FFF2-40B4-BE49-F238E27FC236}">
                <a16:creationId xmlns:a16="http://schemas.microsoft.com/office/drawing/2014/main" id="{66C79B34-8CC4-4D81-8A18-C0C0681C6FB5}"/>
              </a:ext>
            </a:extLst>
          </p:cNvPr>
          <p:cNvSpPr txBox="1">
            <a:spLocks/>
          </p:cNvSpPr>
          <p:nvPr/>
        </p:nvSpPr>
        <p:spPr>
          <a:xfrm>
            <a:off x="2140766" y="2119150"/>
            <a:ext cx="5304533" cy="3881600"/>
          </a:xfrm>
          <a:prstGeom prst="rect">
            <a:avLst/>
          </a:prstGeom>
        </p:spPr>
        <p:txBody>
          <a:bodyPr>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e-IL" sz="1650" dirty="0"/>
              <a:t>המין השלישי של הרעות הוא מה שפוגע באדם </a:t>
            </a:r>
            <a:r>
              <a:rPr lang="he-IL" sz="1650" dirty="0" err="1"/>
              <a:t>מבינינו</a:t>
            </a:r>
            <a:r>
              <a:rPr lang="he-IL" sz="1650" dirty="0"/>
              <a:t> בשל מעשׂה של עצמו. זה הרוב. רעות אלה מרובות בהרבה מן הרעות מהמין השני. בשל הרעות ממין זה משוועים </a:t>
            </a:r>
            <a:r>
              <a:rPr lang="he-IL" sz="1650" dirty="0" err="1"/>
              <a:t>בני־האדם</a:t>
            </a:r>
            <a:r>
              <a:rPr lang="he-IL" sz="1650" dirty="0"/>
              <a:t> כולם. זהו מה שאין אתה מוצא מי שאינו פושע בו כלפי עצמו, להוציא מעטים.</a:t>
            </a:r>
          </a:p>
          <a:p>
            <a:pPr marL="0" indent="0" algn="just">
              <a:buNone/>
            </a:pPr>
            <a:endParaRPr lang="he-IL" sz="1650" dirty="0"/>
          </a:p>
          <a:p>
            <a:pPr marL="0" indent="0" algn="just">
              <a:buNone/>
            </a:pPr>
            <a:r>
              <a:rPr lang="he-IL" sz="1650" dirty="0"/>
              <a:t>מין זה נובע מן המידות המגונות כולן; כוונתי ללהיטות לאכילה, לשתייה ולמשגל, והעיסוק בהם בכמות מופרזת או בקלקול סדר, או בקלקול איכות המזונות. זאת היא סיבה לכל המחלות והמומים הגופניים והנפשיים. </a:t>
            </a:r>
          </a:p>
          <a:p>
            <a:pPr marL="0" indent="0" algn="just">
              <a:buNone/>
            </a:pPr>
            <a:r>
              <a:rPr lang="he-IL" sz="1650" dirty="0"/>
              <a:t>באשר למחלות הגוף זה ברור.</a:t>
            </a:r>
          </a:p>
          <a:p>
            <a:pPr marL="0" indent="0" algn="just">
              <a:buNone/>
            </a:pPr>
            <a:endParaRPr lang="he-IL" sz="1650" dirty="0"/>
          </a:p>
          <a:p>
            <a:pPr marL="0" indent="0" algn="just">
              <a:buNone/>
            </a:pPr>
            <a:endParaRPr lang="he-IL" sz="1650" dirty="0"/>
          </a:p>
        </p:txBody>
      </p:sp>
      <p:sp>
        <p:nvSpPr>
          <p:cNvPr id="8" name="מציין מיקום טקסט 13">
            <a:extLst>
              <a:ext uri="{FF2B5EF4-FFF2-40B4-BE49-F238E27FC236}">
                <a16:creationId xmlns:a16="http://schemas.microsoft.com/office/drawing/2014/main" id="{4A238594-EA76-4615-AF5A-C3FEBF8F1600}"/>
              </a:ext>
            </a:extLst>
          </p:cNvPr>
          <p:cNvSpPr txBox="1">
            <a:spLocks/>
          </p:cNvSpPr>
          <p:nvPr/>
        </p:nvSpPr>
        <p:spPr>
          <a:xfrm>
            <a:off x="23398" y="1486875"/>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104</a:t>
            </a:r>
          </a:p>
        </p:txBody>
      </p:sp>
    </p:spTree>
    <p:extLst>
      <p:ext uri="{BB962C8B-B14F-4D97-AF65-F5344CB8AC3E}">
        <p14:creationId xmlns:p14="http://schemas.microsoft.com/office/powerpoint/2010/main" val="4281683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id="{FA299B74-4899-42E8-A4AA-AF4B72C3F400}"/>
              </a:ext>
            </a:extLst>
          </p:cNvPr>
          <p:cNvSpPr>
            <a:spLocks noGrp="1"/>
          </p:cNvSpPr>
          <p:nvPr>
            <p:ph type="title"/>
          </p:nvPr>
        </p:nvSpPr>
        <p:spPr>
          <a:xfrm>
            <a:off x="1922360" y="909919"/>
            <a:ext cx="7351776" cy="540000"/>
          </a:xfrm>
        </p:spPr>
        <p:txBody>
          <a:bodyPr/>
          <a:lstStyle/>
          <a:p>
            <a:r>
              <a:rPr lang="he-IL" dirty="0"/>
              <a:t>סוג הרע השלישי- המשך</a:t>
            </a:r>
          </a:p>
        </p:txBody>
      </p:sp>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7" name="מציין מיקום תוכן 2">
            <a:extLst>
              <a:ext uri="{FF2B5EF4-FFF2-40B4-BE49-F238E27FC236}">
                <a16:creationId xmlns:a16="http://schemas.microsoft.com/office/drawing/2014/main" id="{66C79B34-8CC4-4D81-8A18-C0C0681C6FB5}"/>
              </a:ext>
            </a:extLst>
          </p:cNvPr>
          <p:cNvSpPr txBox="1">
            <a:spLocks/>
          </p:cNvSpPr>
          <p:nvPr/>
        </p:nvSpPr>
        <p:spPr>
          <a:xfrm>
            <a:off x="1852682" y="1595155"/>
            <a:ext cx="5946389" cy="3881600"/>
          </a:xfrm>
          <a:prstGeom prst="rect">
            <a:avLst/>
          </a:prstGeom>
        </p:spPr>
        <p:txBody>
          <a:bodyPr>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e-IL" sz="1500" dirty="0"/>
              <a:t>מחלות הנפש נובעות מאותה הנהגה גרועה משתי בחינות. האחת היא השינוי החל בהכרח בנפש – בתור כוח גופני – בגלל שינוי הגוף, כמו שנאמר שמידות הנפש נובעות ממזג הגוף. </a:t>
            </a:r>
          </a:p>
          <a:p>
            <a:pPr marL="0" indent="0" algn="just">
              <a:buNone/>
            </a:pPr>
            <a:r>
              <a:rPr lang="he-IL" sz="2100" dirty="0"/>
              <a:t>הבחינה השנייה היא שהנפש </a:t>
            </a:r>
            <a:r>
              <a:rPr lang="he-IL" sz="2100" dirty="0" err="1"/>
              <a:t>תסכּוֹן</a:t>
            </a:r>
            <a:r>
              <a:rPr lang="he-IL" sz="2100" dirty="0"/>
              <a:t> אל דברים שאינם הכרחיים ותתרגל אליהם. </a:t>
            </a:r>
            <a:r>
              <a:rPr lang="he-IL" sz="1500" dirty="0"/>
              <a:t>לכן נוצרת בה סגולת ההשתוקקות אל מה שאינו הכרחי להמשך קיום הפרט ולא להמשך קיום המין.</a:t>
            </a:r>
          </a:p>
          <a:p>
            <a:pPr marL="0" indent="0" algn="just">
              <a:buNone/>
            </a:pPr>
            <a:r>
              <a:rPr lang="he-IL" sz="1500" dirty="0"/>
              <a:t>תשוקה זאת היא דבר שאין לו סוף. הדברים ההכרחיים כולם מוגבלים וסופיים. אבל השאיפה למותרות אינסופית. אם אתה משתוקק אל כלי כסף, הרי כלי זהב יפים יותר. אנשים אחרים רכשו כלי בדולח. שמא תרכוש גם כל מה שניתן למצוא מברקת ואודם.</a:t>
            </a:r>
          </a:p>
          <a:p>
            <a:pPr marL="0" indent="0" algn="just">
              <a:buNone/>
            </a:pPr>
            <a:r>
              <a:rPr lang="he-IL" sz="1500" dirty="0"/>
              <a:t>לכן כל בּוּר </a:t>
            </a:r>
            <a:r>
              <a:rPr lang="he-IL" sz="1500" dirty="0" err="1"/>
              <a:t>מושחת־המחשבה</a:t>
            </a:r>
            <a:r>
              <a:rPr lang="he-IL" sz="1500" dirty="0"/>
              <a:t> יהיה לעולם בצער וביגון על שאינו מגיע לעשׂות את המותרות שעשׂה פלוני. לרוב הוא חושׂף את עצמו לסכנות גדולות, כגון הפלגה בים ושֵרוּת המלכים. מטרתו בזאת להשׂיג אותם מוֹתרוֹת </a:t>
            </a:r>
            <a:r>
              <a:rPr lang="he-IL" sz="1500" dirty="0" err="1"/>
              <a:t>בלתי־הכרחיים</a:t>
            </a:r>
            <a:r>
              <a:rPr lang="he-IL" sz="1500" dirty="0"/>
              <a:t>.</a:t>
            </a:r>
          </a:p>
        </p:txBody>
      </p:sp>
      <p:sp>
        <p:nvSpPr>
          <p:cNvPr id="8" name="מציין מיקום טקסט 13">
            <a:extLst>
              <a:ext uri="{FF2B5EF4-FFF2-40B4-BE49-F238E27FC236}">
                <a16:creationId xmlns:a16="http://schemas.microsoft.com/office/drawing/2014/main" id="{4A238594-EA76-4615-AF5A-C3FEBF8F1600}"/>
              </a:ext>
            </a:extLst>
          </p:cNvPr>
          <p:cNvSpPr txBox="1">
            <a:spLocks/>
          </p:cNvSpPr>
          <p:nvPr/>
        </p:nvSpPr>
        <p:spPr>
          <a:xfrm>
            <a:off x="447294" y="1273856"/>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105</a:t>
            </a:r>
          </a:p>
        </p:txBody>
      </p:sp>
      <p:pic>
        <p:nvPicPr>
          <p:cNvPr id="4" name="תמונה 3" descr="תמונה שמכילה אדם, ז'קט, מעיל, לבוש&#10;&#10;התיאור נוצר באופן אוטומטי">
            <a:extLst>
              <a:ext uri="{FF2B5EF4-FFF2-40B4-BE49-F238E27FC236}">
                <a16:creationId xmlns:a16="http://schemas.microsoft.com/office/drawing/2014/main" id="{90021C5B-281B-4895-9472-09CA43A647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9071" y="2421026"/>
            <a:ext cx="2691427" cy="1794284"/>
          </a:xfrm>
          <a:prstGeom prst="rect">
            <a:avLst/>
          </a:prstGeom>
        </p:spPr>
      </p:pic>
    </p:spTree>
    <p:extLst>
      <p:ext uri="{BB962C8B-B14F-4D97-AF65-F5344CB8AC3E}">
        <p14:creationId xmlns:p14="http://schemas.microsoft.com/office/powerpoint/2010/main" val="2439398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id="{FA299B74-4899-42E8-A4AA-AF4B72C3F400}"/>
              </a:ext>
            </a:extLst>
          </p:cNvPr>
          <p:cNvSpPr>
            <a:spLocks noGrp="1"/>
          </p:cNvSpPr>
          <p:nvPr>
            <p:ph type="title"/>
          </p:nvPr>
        </p:nvSpPr>
        <p:spPr>
          <a:xfrm>
            <a:off x="879687" y="937628"/>
            <a:ext cx="7351776" cy="540000"/>
          </a:xfrm>
        </p:spPr>
        <p:txBody>
          <a:bodyPr/>
          <a:lstStyle/>
          <a:p>
            <a:r>
              <a:rPr lang="he-IL" dirty="0"/>
              <a:t>סוג הרע השלישי- הפניית האשמה</a:t>
            </a:r>
          </a:p>
        </p:txBody>
      </p:sp>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7" name="מציין מיקום תוכן 2">
            <a:extLst>
              <a:ext uri="{FF2B5EF4-FFF2-40B4-BE49-F238E27FC236}">
                <a16:creationId xmlns:a16="http://schemas.microsoft.com/office/drawing/2014/main" id="{66C79B34-8CC4-4D81-8A18-C0C0681C6FB5}"/>
              </a:ext>
            </a:extLst>
          </p:cNvPr>
          <p:cNvSpPr txBox="1">
            <a:spLocks/>
          </p:cNvSpPr>
          <p:nvPr/>
        </p:nvSpPr>
        <p:spPr>
          <a:xfrm>
            <a:off x="1749487" y="1879564"/>
            <a:ext cx="5882918" cy="3881600"/>
          </a:xfrm>
          <a:prstGeom prst="rect">
            <a:avLst/>
          </a:prstGeom>
        </p:spPr>
        <p:txBody>
          <a:bodyPr>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e-IL" sz="1650" dirty="0"/>
              <a:t>וכאשר פוגעים בו פגעים בדרכיו אלה שהולך בהם, </a:t>
            </a:r>
            <a:r>
              <a:rPr lang="he-IL" sz="2100" dirty="0"/>
              <a:t>הוא מתלונן על גזרת האל</a:t>
            </a:r>
            <a:r>
              <a:rPr lang="he-IL" sz="1650" dirty="0"/>
              <a:t>, מגנה את הזמן ומתפלא על מיעוט הצדק שלו, איך לא עזר לו להשׂיג הון רב שיימצא בו הרבה יין להשתכר בו תמיד וכמה שפחות מקושטות במיני זהב ואבנים יקרות כדי לעורר אותו למשגל יותר ממה שהוא מסוגל, כדי שיתענג; כאילו תכליתה של המציאות אינה אלא לענג את השָפֵל הזה.</a:t>
            </a:r>
          </a:p>
          <a:p>
            <a:pPr marL="0" indent="0" algn="just">
              <a:buNone/>
            </a:pPr>
            <a:endParaRPr lang="he-IL" sz="1650" dirty="0"/>
          </a:p>
          <a:p>
            <a:pPr marL="0" indent="0" algn="just">
              <a:buNone/>
            </a:pPr>
            <a:r>
              <a:rPr lang="he-IL" sz="1650" dirty="0"/>
              <a:t>טעותם של ההמונים הגיעה עד כדי כך ש</a:t>
            </a:r>
            <a:r>
              <a:rPr lang="he-IL" sz="2100" dirty="0"/>
              <a:t>תיארו את הבורא </a:t>
            </a:r>
            <a:r>
              <a:rPr lang="he-IL" sz="2100" dirty="0" err="1"/>
              <a:t>כחסר־אונים</a:t>
            </a:r>
            <a:r>
              <a:rPr lang="he-IL" sz="1650" dirty="0"/>
              <a:t> במציאות זאת שברא אותה כך שיש לה טבע כזה המחייב – על פי דמיונם – רעות גדולות אלה, מכיוון שטבע זה אינו מסייע לכל מושחת להשׂיג את (מושא) שחיתותו, להביא לנפשו הרעה את מרב מבוקשה שאין לו סוף, כמו שביארנו.</a:t>
            </a:r>
          </a:p>
        </p:txBody>
      </p:sp>
      <p:sp>
        <p:nvSpPr>
          <p:cNvPr id="8" name="מציין מיקום טקסט 13">
            <a:extLst>
              <a:ext uri="{FF2B5EF4-FFF2-40B4-BE49-F238E27FC236}">
                <a16:creationId xmlns:a16="http://schemas.microsoft.com/office/drawing/2014/main" id="{4A238594-EA76-4615-AF5A-C3FEBF8F1600}"/>
              </a:ext>
            </a:extLst>
          </p:cNvPr>
          <p:cNvSpPr txBox="1">
            <a:spLocks/>
          </p:cNvSpPr>
          <p:nvPr/>
        </p:nvSpPr>
        <p:spPr>
          <a:xfrm>
            <a:off x="9887" y="1477629"/>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105</a:t>
            </a:r>
          </a:p>
        </p:txBody>
      </p:sp>
    </p:spTree>
    <p:extLst>
      <p:ext uri="{BB962C8B-B14F-4D97-AF65-F5344CB8AC3E}">
        <p14:creationId xmlns:p14="http://schemas.microsoft.com/office/powerpoint/2010/main" val="1247936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id="{FA299B74-4899-42E8-A4AA-AF4B72C3F400}"/>
              </a:ext>
            </a:extLst>
          </p:cNvPr>
          <p:cNvSpPr>
            <a:spLocks noGrp="1"/>
          </p:cNvSpPr>
          <p:nvPr>
            <p:ph type="title"/>
          </p:nvPr>
        </p:nvSpPr>
        <p:spPr/>
        <p:txBody>
          <a:bodyPr/>
          <a:lstStyle/>
          <a:p>
            <a:r>
              <a:rPr lang="he-IL" dirty="0"/>
              <a:t>סוג הרע השלישי</a:t>
            </a:r>
          </a:p>
        </p:txBody>
      </p:sp>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graphicFrame>
        <p:nvGraphicFramePr>
          <p:cNvPr id="8" name="טבלה 18">
            <a:extLst>
              <a:ext uri="{FF2B5EF4-FFF2-40B4-BE49-F238E27FC236}">
                <a16:creationId xmlns:a16="http://schemas.microsoft.com/office/drawing/2014/main" id="{8E3C2808-4DAC-41EF-818F-A79366133016}"/>
              </a:ext>
            </a:extLst>
          </p:cNvPr>
          <p:cNvGraphicFramePr>
            <a:graphicFrameLocks noGrp="1"/>
          </p:cNvGraphicFramePr>
          <p:nvPr>
            <p:extLst>
              <p:ext uri="{D42A27DB-BD31-4B8C-83A1-F6EECF244321}">
                <p14:modId xmlns:p14="http://schemas.microsoft.com/office/powerpoint/2010/main" val="2595972893"/>
              </p:ext>
            </p:extLst>
          </p:nvPr>
        </p:nvGraphicFramePr>
        <p:xfrm>
          <a:off x="1658408" y="1562645"/>
          <a:ext cx="6527700" cy="3526973"/>
        </p:xfrm>
        <a:graphic>
          <a:graphicData uri="http://schemas.openxmlformats.org/drawingml/2006/table">
            <a:tbl>
              <a:tblPr rtl="1" firstRow="1" bandRow="1">
                <a:tableStyleId>{5940675A-B579-460E-94D1-54222C63F5DA}</a:tableStyleId>
              </a:tblPr>
              <a:tblGrid>
                <a:gridCol w="1631925">
                  <a:extLst>
                    <a:ext uri="{9D8B030D-6E8A-4147-A177-3AD203B41FA5}">
                      <a16:colId xmlns:a16="http://schemas.microsoft.com/office/drawing/2014/main" val="1456415834"/>
                    </a:ext>
                  </a:extLst>
                </a:gridCol>
                <a:gridCol w="1631925">
                  <a:extLst>
                    <a:ext uri="{9D8B030D-6E8A-4147-A177-3AD203B41FA5}">
                      <a16:colId xmlns:a16="http://schemas.microsoft.com/office/drawing/2014/main" val="3266944433"/>
                    </a:ext>
                  </a:extLst>
                </a:gridCol>
                <a:gridCol w="1631925">
                  <a:extLst>
                    <a:ext uri="{9D8B030D-6E8A-4147-A177-3AD203B41FA5}">
                      <a16:colId xmlns:a16="http://schemas.microsoft.com/office/drawing/2014/main" val="460886113"/>
                    </a:ext>
                  </a:extLst>
                </a:gridCol>
                <a:gridCol w="1631925">
                  <a:extLst>
                    <a:ext uri="{9D8B030D-6E8A-4147-A177-3AD203B41FA5}">
                      <a16:colId xmlns:a16="http://schemas.microsoft.com/office/drawing/2014/main" val="794179045"/>
                    </a:ext>
                  </a:extLst>
                </a:gridCol>
              </a:tblGrid>
              <a:tr h="391886">
                <a:tc>
                  <a:txBody>
                    <a:bodyPr/>
                    <a:lstStyle/>
                    <a:p>
                      <a:pPr algn="ctr" rtl="1"/>
                      <a:endParaRPr lang="he-IL" sz="1500" dirty="0">
                        <a:solidFill>
                          <a:schemeClr val="bg1"/>
                        </a:solidFill>
                        <a:latin typeface="Varela Round" panose="00000500000000000000" pitchFamily="2" charset="-79"/>
                        <a:cs typeface="Varela Round" panose="00000500000000000000" pitchFamily="2" charset="-79"/>
                      </a:endParaRPr>
                    </a:p>
                  </a:txBody>
                  <a:tcPr marL="68580" marR="68580" marT="34290" marB="34290" anchor="ctr">
                    <a:solidFill>
                      <a:srgbClr val="12B4BC"/>
                    </a:solidFill>
                  </a:tcPr>
                </a:tc>
                <a:tc>
                  <a:txBody>
                    <a:bodyPr/>
                    <a:lstStyle/>
                    <a:p>
                      <a:pPr algn="ctr" rtl="1"/>
                      <a:r>
                        <a:rPr lang="he-IL" sz="1500" dirty="0">
                          <a:solidFill>
                            <a:schemeClr val="bg1"/>
                          </a:solidFill>
                          <a:latin typeface="Varela Round" panose="00000500000000000000" pitchFamily="2" charset="-79"/>
                          <a:cs typeface="Varela Round" panose="00000500000000000000" pitchFamily="2" charset="-79"/>
                        </a:rPr>
                        <a:t>סוג הרע ה-1</a:t>
                      </a:r>
                    </a:p>
                  </a:txBody>
                  <a:tcPr marL="68580" marR="68580" marT="34290" marB="34290" anchor="ctr">
                    <a:solidFill>
                      <a:srgbClr val="12B4BC"/>
                    </a:solidFill>
                  </a:tcP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500" dirty="0">
                          <a:solidFill>
                            <a:schemeClr val="bg1"/>
                          </a:solidFill>
                          <a:latin typeface="Varela Round" panose="00000500000000000000" pitchFamily="2" charset="-79"/>
                          <a:cs typeface="Varela Round" panose="00000500000000000000" pitchFamily="2" charset="-79"/>
                        </a:rPr>
                        <a:t>סוג הרע ה-2</a:t>
                      </a:r>
                    </a:p>
                  </a:txBody>
                  <a:tcPr marL="68580" marR="68580" marT="34290" marB="34290" anchor="ctr">
                    <a:solidFill>
                      <a:srgbClr val="12B4BC"/>
                    </a:solidFill>
                  </a:tcPr>
                </a:tc>
                <a:tc>
                  <a:txBody>
                    <a:bodyPr/>
                    <a:lstStyle/>
                    <a:p>
                      <a:pPr algn="ctr" rtl="1"/>
                      <a:r>
                        <a:rPr lang="he-IL" sz="1500" dirty="0">
                          <a:solidFill>
                            <a:schemeClr val="bg1"/>
                          </a:solidFill>
                          <a:latin typeface="Varela Round" panose="00000500000000000000" pitchFamily="2" charset="-79"/>
                          <a:cs typeface="Varela Round" panose="00000500000000000000" pitchFamily="2" charset="-79"/>
                        </a:rPr>
                        <a:t>סוג הרע ה-3</a:t>
                      </a:r>
                    </a:p>
                  </a:txBody>
                  <a:tcPr marL="68580" marR="68580" marT="34290" marB="34290" anchor="ctr">
                    <a:solidFill>
                      <a:srgbClr val="12B4BC"/>
                    </a:solidFill>
                  </a:tcPr>
                </a:tc>
                <a:extLst>
                  <a:ext uri="{0D108BD9-81ED-4DB2-BD59-A6C34878D82A}">
                    <a16:rowId xmlns:a16="http://schemas.microsoft.com/office/drawing/2014/main" val="1194121837"/>
                  </a:ext>
                </a:extLst>
              </a:tr>
              <a:tr h="391886">
                <a:tc>
                  <a:txBody>
                    <a:bodyPr/>
                    <a:lstStyle/>
                    <a:p>
                      <a:pPr algn="ctr" rtl="1"/>
                      <a:endParaRPr lang="he-IL" sz="1400" dirty="0">
                        <a:latin typeface="Varela Round" panose="00000500000000000000" pitchFamily="2" charset="-79"/>
                        <a:cs typeface="Varela Round" panose="00000500000000000000" pitchFamily="2" charset="-79"/>
                      </a:endParaRP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רע טבעי</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רע חברתי</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רע עצמי</a:t>
                      </a:r>
                    </a:p>
                  </a:txBody>
                  <a:tcPr marL="68580" marR="68580" marT="34290" marB="34290" anchor="ctr"/>
                </a:tc>
                <a:extLst>
                  <a:ext uri="{0D108BD9-81ED-4DB2-BD59-A6C34878D82A}">
                    <a16:rowId xmlns:a16="http://schemas.microsoft.com/office/drawing/2014/main" val="3278032429"/>
                  </a:ext>
                </a:extLst>
              </a:tr>
              <a:tr h="480060">
                <a:tc>
                  <a:txBody>
                    <a:bodyPr/>
                    <a:lstStyle/>
                    <a:p>
                      <a:pPr algn="ctr" rtl="1"/>
                      <a:r>
                        <a:rPr lang="he-IL" sz="1400" dirty="0">
                          <a:latin typeface="Varela Round" panose="00000500000000000000" pitchFamily="2" charset="-79"/>
                          <a:cs typeface="Varela Round" panose="00000500000000000000" pitchFamily="2" charset="-79"/>
                        </a:rPr>
                        <a:t>דוגמאות</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אסונות טבע ומומים מולדים</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רצח, שוד, מלחמה</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השאיפה המתמדת לעוד</a:t>
                      </a:r>
                    </a:p>
                  </a:txBody>
                  <a:tcPr marL="68580" marR="68580" marT="34290" marB="34290" anchor="ctr"/>
                </a:tc>
                <a:extLst>
                  <a:ext uri="{0D108BD9-81ED-4DB2-BD59-A6C34878D82A}">
                    <a16:rowId xmlns:a16="http://schemas.microsoft.com/office/drawing/2014/main" val="2864613043"/>
                  </a:ext>
                </a:extLst>
              </a:tr>
              <a:tr h="685800">
                <a:tc>
                  <a:txBody>
                    <a:bodyPr/>
                    <a:lstStyle/>
                    <a:p>
                      <a:pPr algn="ctr" rtl="1"/>
                      <a:r>
                        <a:rPr lang="he-IL" sz="1400" dirty="0">
                          <a:latin typeface="Varela Round" panose="00000500000000000000" pitchFamily="2" charset="-79"/>
                          <a:cs typeface="Varela Round" panose="00000500000000000000" pitchFamily="2" charset="-79"/>
                        </a:rPr>
                        <a:t>הגורם לרע זה</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תהליכי התהוות וכיליון: כיוון שעולמנו עשוי חומר</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רצון האדם לשלוט</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התאווה</a:t>
                      </a:r>
                    </a:p>
                  </a:txBody>
                  <a:tcPr marL="68580" marR="68580" marT="34290" marB="34290" anchor="ctr"/>
                </a:tc>
                <a:extLst>
                  <a:ext uri="{0D108BD9-81ED-4DB2-BD59-A6C34878D82A}">
                    <a16:rowId xmlns:a16="http://schemas.microsoft.com/office/drawing/2014/main" val="2967094457"/>
                  </a:ext>
                </a:extLst>
              </a:tr>
              <a:tr h="480060">
                <a:tc>
                  <a:txBody>
                    <a:bodyPr/>
                    <a:lstStyle/>
                    <a:p>
                      <a:pPr algn="ctr" rtl="1"/>
                      <a:r>
                        <a:rPr lang="he-IL" sz="1400" dirty="0">
                          <a:latin typeface="Varela Round" panose="00000500000000000000" pitchFamily="2" charset="-79"/>
                          <a:cs typeface="Varela Round" panose="00000500000000000000" pitchFamily="2" charset="-79"/>
                        </a:rPr>
                        <a:t>תדירות</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נדיר מאוד</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יותר מהרע הראשון אך עדיין נדיר</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נפוץ מאוד. רוב הרע שישנו בעולם</a:t>
                      </a:r>
                    </a:p>
                  </a:txBody>
                  <a:tcPr marL="68580" marR="68580" marT="34290" marB="34290" anchor="ctr"/>
                </a:tc>
                <a:extLst>
                  <a:ext uri="{0D108BD9-81ED-4DB2-BD59-A6C34878D82A}">
                    <a16:rowId xmlns:a16="http://schemas.microsoft.com/office/drawing/2014/main" val="4127255262"/>
                  </a:ext>
                </a:extLst>
              </a:tr>
              <a:tr h="1097280">
                <a:tc>
                  <a:txBody>
                    <a:bodyPr/>
                    <a:lstStyle/>
                    <a:p>
                      <a:pPr algn="ctr" rtl="1"/>
                      <a:r>
                        <a:rPr lang="he-IL" sz="1400" dirty="0">
                          <a:latin typeface="Varela Round" panose="00000500000000000000" pitchFamily="2" charset="-79"/>
                          <a:cs typeface="Varela Round" panose="00000500000000000000" pitchFamily="2" charset="-79"/>
                        </a:rPr>
                        <a:t>מדוע הרע הוא לא באשמת האל</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מה שחשבנו שהוא רע הוא למעשה לא רע. אנחנו טועים בגלל נקודת המבט החלקית שלנו</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לרע לא אחראי האל אלא האדם</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לרע לא אחראי האל אלא תכונות האדם</a:t>
                      </a:r>
                    </a:p>
                  </a:txBody>
                  <a:tcPr marL="68580" marR="68580" marT="34290" marB="34290" anchor="ctr"/>
                </a:tc>
                <a:extLst>
                  <a:ext uri="{0D108BD9-81ED-4DB2-BD59-A6C34878D82A}">
                    <a16:rowId xmlns:a16="http://schemas.microsoft.com/office/drawing/2014/main" val="2873032467"/>
                  </a:ext>
                </a:extLst>
              </a:tr>
            </a:tbl>
          </a:graphicData>
        </a:graphic>
      </p:graphicFrame>
    </p:spTree>
    <p:extLst>
      <p:ext uri="{BB962C8B-B14F-4D97-AF65-F5344CB8AC3E}">
        <p14:creationId xmlns:p14="http://schemas.microsoft.com/office/powerpoint/2010/main" val="1617641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id="{FA299B74-4899-42E8-A4AA-AF4B72C3F400}"/>
              </a:ext>
            </a:extLst>
          </p:cNvPr>
          <p:cNvSpPr>
            <a:spLocks noGrp="1"/>
          </p:cNvSpPr>
          <p:nvPr>
            <p:ph type="title"/>
          </p:nvPr>
        </p:nvSpPr>
        <p:spPr>
          <a:xfrm>
            <a:off x="2004060" y="976803"/>
            <a:ext cx="7891030" cy="540000"/>
          </a:xfrm>
        </p:spPr>
        <p:txBody>
          <a:bodyPr/>
          <a:lstStyle/>
          <a:p>
            <a:r>
              <a:rPr lang="he-IL" dirty="0"/>
              <a:t>המעולים והחכמים – מגיעים אל "ההשגה"</a:t>
            </a:r>
          </a:p>
        </p:txBody>
      </p:sp>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7" name="מציין מיקום תוכן 2">
            <a:extLst>
              <a:ext uri="{FF2B5EF4-FFF2-40B4-BE49-F238E27FC236}">
                <a16:creationId xmlns:a16="http://schemas.microsoft.com/office/drawing/2014/main" id="{66C79B34-8CC4-4D81-8A18-C0C0681C6FB5}"/>
              </a:ext>
            </a:extLst>
          </p:cNvPr>
          <p:cNvSpPr txBox="1">
            <a:spLocks/>
          </p:cNvSpPr>
          <p:nvPr/>
        </p:nvSpPr>
        <p:spPr>
          <a:xfrm>
            <a:off x="1749488" y="1678596"/>
            <a:ext cx="6297587" cy="3881600"/>
          </a:xfrm>
          <a:prstGeom prst="rect">
            <a:avLst/>
          </a:prstGeom>
        </p:spPr>
        <p:txBody>
          <a:bodyPr>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e-IL" sz="2100" dirty="0"/>
              <a:t>אבל המעולים החכמים יודעים את חוכמת המציאות הזאת ומבינים אותה, [...] שאלה אשר שמרו את טבע המציאות ואת מטלות התורה וידעו את תכלית שניהם, התברר להם טעם החסד והאמת בכּוֹל. לכן הציבו להם כמטרה את מה שהייתה הכוונה (האלוהית שלמענה נבראו) מבחינת היותם אדם, והיא </a:t>
            </a:r>
            <a:r>
              <a:rPr lang="he-IL" sz="2100" b="1" dirty="0"/>
              <a:t>ההשׂגה.</a:t>
            </a:r>
          </a:p>
          <a:p>
            <a:pPr marL="0" indent="0" algn="just">
              <a:buNone/>
            </a:pPr>
            <a:endParaRPr lang="he-IL" sz="1650" b="1" dirty="0"/>
          </a:p>
          <a:p>
            <a:pPr marL="0" indent="0" algn="just">
              <a:buNone/>
            </a:pPr>
            <a:r>
              <a:rPr lang="he-IL" sz="1500" dirty="0"/>
              <a:t>ובשל הכרח הגוף הם מבקשים מה שהכרחי לגוף, לֶחֶם לֶאֱכֹל וּבֶגֶד </a:t>
            </a:r>
            <a:r>
              <a:rPr lang="he-IL" sz="1500" dirty="0" err="1"/>
              <a:t>לִלְבֹּש</a:t>
            </a:r>
            <a:r>
              <a:rPr lang="he-IL" sz="1500" dirty="0"/>
              <a:t>ׁ (בראשית כ"ח, 20), בלי מותרות. זה הדבר הקל ביותר, והוא מושׂג במאמץ הקל ביותר, כאשר מצטמצמים במה שהכרחי. כל הקושי שבזה, שאתה רואה, והצער שאנו מצטערים בגלל זה, הם בשל הרדיפה אחר מותרות לבקש את מה שאינו הכרחי; ואז אין מוצאים אפילו את ההכרחי כי ככל שתולים יותר תקוות במוֹתרוֹת, נעשׂה הדבר קשה יותר, הכוחות וההכנסות אוזלים במה שאינו הכרחי עד שאף ההכרחי אינו נמצא.</a:t>
            </a:r>
          </a:p>
        </p:txBody>
      </p:sp>
      <p:sp>
        <p:nvSpPr>
          <p:cNvPr id="8" name="מציין מיקום טקסט 13">
            <a:extLst>
              <a:ext uri="{FF2B5EF4-FFF2-40B4-BE49-F238E27FC236}">
                <a16:creationId xmlns:a16="http://schemas.microsoft.com/office/drawing/2014/main" id="{4A238594-EA76-4615-AF5A-C3FEBF8F1600}"/>
              </a:ext>
            </a:extLst>
          </p:cNvPr>
          <p:cNvSpPr txBox="1">
            <a:spLocks/>
          </p:cNvSpPr>
          <p:nvPr/>
        </p:nvSpPr>
        <p:spPr>
          <a:xfrm>
            <a:off x="2543314" y="1516805"/>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106</a:t>
            </a:r>
          </a:p>
        </p:txBody>
      </p:sp>
    </p:spTree>
    <p:extLst>
      <p:ext uri="{BB962C8B-B14F-4D97-AF65-F5344CB8AC3E}">
        <p14:creationId xmlns:p14="http://schemas.microsoft.com/office/powerpoint/2010/main" val="2412572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a:xfrm>
            <a:off x="3199268" y="973253"/>
            <a:ext cx="7351776" cy="540000"/>
          </a:xfrm>
        </p:spPr>
        <p:txBody>
          <a:bodyPr/>
          <a:lstStyle/>
          <a:p>
            <a:r>
              <a:rPr lang="he-IL" dirty="0"/>
              <a:t>סיכום הפרק</a:t>
            </a:r>
          </a:p>
        </p:txBody>
      </p:sp>
      <p:sp>
        <p:nvSpPr>
          <p:cNvPr id="6" name="תרשים זרימה: מסיים 5">
            <a:extLst>
              <a:ext uri="{FF2B5EF4-FFF2-40B4-BE49-F238E27FC236}">
                <a16:creationId xmlns:a16="http://schemas.microsoft.com/office/drawing/2014/main" id="{65CF19B0-B50C-40AD-BC08-14E9353DC465}"/>
              </a:ext>
            </a:extLst>
          </p:cNvPr>
          <p:cNvSpPr/>
          <p:nvPr/>
        </p:nvSpPr>
        <p:spPr>
          <a:xfrm>
            <a:off x="8076268" y="2611092"/>
            <a:ext cx="1974272" cy="935182"/>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אל אחד אשר ברא </a:t>
            </a:r>
            <a:r>
              <a:rPr lang="he-IL" sz="1500" dirty="0" err="1">
                <a:solidFill>
                  <a:schemeClr val="bg1"/>
                </a:solidFill>
                <a:latin typeface="Varela Round" panose="00000500000000000000" pitchFamily="2" charset="-79"/>
                <a:cs typeface="Varela Round" panose="00000500000000000000" pitchFamily="2" charset="-79"/>
              </a:rPr>
              <a:t>הכל</a:t>
            </a:r>
            <a:endParaRPr lang="he-IL" sz="1500" dirty="0">
              <a:solidFill>
                <a:schemeClr val="bg1"/>
              </a:solidFill>
              <a:latin typeface="Varela Round" panose="00000500000000000000" pitchFamily="2" charset="-79"/>
              <a:cs typeface="Varela Round" panose="00000500000000000000" pitchFamily="2" charset="-79"/>
            </a:endParaRPr>
          </a:p>
        </p:txBody>
      </p:sp>
      <p:sp>
        <p:nvSpPr>
          <p:cNvPr id="7" name="תרשים זרימה: מסיים 6">
            <a:extLst>
              <a:ext uri="{FF2B5EF4-FFF2-40B4-BE49-F238E27FC236}">
                <a16:creationId xmlns:a16="http://schemas.microsoft.com/office/drawing/2014/main" id="{582F3B17-6891-4A2A-BE13-6C3615478511}"/>
              </a:ext>
            </a:extLst>
          </p:cNvPr>
          <p:cNvSpPr/>
          <p:nvPr/>
        </p:nvSpPr>
        <p:spPr>
          <a:xfrm>
            <a:off x="2943571" y="1129664"/>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בכל זאת: יש רע בעולם</a:t>
            </a:r>
          </a:p>
        </p:txBody>
      </p:sp>
      <p:sp>
        <p:nvSpPr>
          <p:cNvPr id="28" name="חץ: למטה 27">
            <a:extLst>
              <a:ext uri="{FF2B5EF4-FFF2-40B4-BE49-F238E27FC236}">
                <a16:creationId xmlns:a16="http://schemas.microsoft.com/office/drawing/2014/main" id="{CB227821-2DD5-4818-A05A-75F0F9EA8079}"/>
              </a:ext>
            </a:extLst>
          </p:cNvPr>
          <p:cNvSpPr/>
          <p:nvPr/>
        </p:nvSpPr>
        <p:spPr>
          <a:xfrm>
            <a:off x="8128534" y="3657028"/>
            <a:ext cx="1846112" cy="869372"/>
          </a:xfrm>
          <a:prstGeom prst="downArrow">
            <a:avLst>
              <a:gd name="adj1" fmla="val 74015"/>
              <a:gd name="adj2" fmla="val 5159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ולכן מתבקש</a:t>
            </a:r>
          </a:p>
        </p:txBody>
      </p:sp>
      <p:sp>
        <p:nvSpPr>
          <p:cNvPr id="30" name="חץ: למטה 29">
            <a:extLst>
              <a:ext uri="{FF2B5EF4-FFF2-40B4-BE49-F238E27FC236}">
                <a16:creationId xmlns:a16="http://schemas.microsoft.com/office/drawing/2014/main" id="{8086C8AD-62C5-4DDA-A718-B9266038D6D7}"/>
              </a:ext>
            </a:extLst>
          </p:cNvPr>
          <p:cNvSpPr/>
          <p:nvPr/>
        </p:nvSpPr>
        <p:spPr>
          <a:xfrm>
            <a:off x="2970057" y="2216576"/>
            <a:ext cx="1846112" cy="869372"/>
          </a:xfrm>
          <a:prstGeom prst="downArrow">
            <a:avLst>
              <a:gd name="adj1" fmla="val 74015"/>
              <a:gd name="adj2" fmla="val 51594"/>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לכן הרע הזה יכול להיות רק אחד משניים:</a:t>
            </a:r>
          </a:p>
        </p:txBody>
      </p:sp>
      <p:sp>
        <p:nvSpPr>
          <p:cNvPr id="31" name="Rectangle 30">
            <a:extLst>
              <a:ext uri="{FF2B5EF4-FFF2-40B4-BE49-F238E27FC236}">
                <a16:creationId xmlns:a16="http://schemas.microsoft.com/office/drawing/2014/main" id="{48500AA3-51FB-47D4-9558-5713053CD993}"/>
              </a:ext>
            </a:extLst>
          </p:cNvPr>
          <p:cNvSpPr/>
          <p:nvPr/>
        </p:nvSpPr>
        <p:spPr>
          <a:xfrm>
            <a:off x="12257549" y="1006185"/>
            <a:ext cx="1708309" cy="1898073"/>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תוכלו להעתיק מכאן צורות, להדביק אותן בשקופית הרצויה ולמלא אותן בטקסט המתאים.</a:t>
            </a:r>
          </a:p>
          <a:p>
            <a:pPr algn="ctr"/>
            <a:endParaRPr lang="he-IL" sz="1350" dirty="0">
              <a:solidFill>
                <a:srgbClr val="002060"/>
              </a:solidFill>
            </a:endParaRPr>
          </a:p>
          <a:p>
            <a:pPr algn="ctr"/>
            <a:r>
              <a:rPr lang="he-IL" sz="1200" dirty="0">
                <a:solidFill>
                  <a:srgbClr val="002060"/>
                </a:solidFill>
              </a:rPr>
              <a:t>(אם אין לכם צורך בשקופית זו, מחקו אותה)</a:t>
            </a:r>
            <a:endParaRPr lang="en-US" sz="1200" dirty="0">
              <a:solidFill>
                <a:srgbClr val="002060"/>
              </a:solidFill>
            </a:endParaRPr>
          </a:p>
        </p:txBody>
      </p:sp>
      <p:sp>
        <p:nvSpPr>
          <p:cNvPr id="32" name="תרשים זרימה: מסיים 31">
            <a:extLst>
              <a:ext uri="{FF2B5EF4-FFF2-40B4-BE49-F238E27FC236}">
                <a16:creationId xmlns:a16="http://schemas.microsoft.com/office/drawing/2014/main" id="{4F29DCE7-597F-4256-8C1F-58DE7CC8F11E}"/>
              </a:ext>
            </a:extLst>
          </p:cNvPr>
          <p:cNvSpPr/>
          <p:nvPr/>
        </p:nvSpPr>
        <p:spPr>
          <a:xfrm>
            <a:off x="8052333" y="1560996"/>
            <a:ext cx="1974272" cy="935182"/>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אל שהוא טוב באופן מוחלט</a:t>
            </a:r>
          </a:p>
        </p:txBody>
      </p:sp>
      <p:sp>
        <p:nvSpPr>
          <p:cNvPr id="36" name="תרשים זרימה: מסיים 35">
            <a:extLst>
              <a:ext uri="{FF2B5EF4-FFF2-40B4-BE49-F238E27FC236}">
                <a16:creationId xmlns:a16="http://schemas.microsoft.com/office/drawing/2014/main" id="{D20BB5C5-9303-45E3-A5FF-AB6D647368ED}"/>
              </a:ext>
            </a:extLst>
          </p:cNvPr>
          <p:cNvSpPr/>
          <p:nvPr/>
        </p:nvSpPr>
        <p:spPr>
          <a:xfrm>
            <a:off x="8076268" y="4637155"/>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כל מה שקיים הוא טוב</a:t>
            </a:r>
          </a:p>
        </p:txBody>
      </p:sp>
      <p:sp>
        <p:nvSpPr>
          <p:cNvPr id="37" name="תרשים זרימה: מסיים 36">
            <a:extLst>
              <a:ext uri="{FF2B5EF4-FFF2-40B4-BE49-F238E27FC236}">
                <a16:creationId xmlns:a16="http://schemas.microsoft.com/office/drawing/2014/main" id="{F8ECA3EE-B4B3-4028-B7A1-255B08BA9320}"/>
              </a:ext>
            </a:extLst>
          </p:cNvPr>
          <p:cNvSpPr/>
          <p:nvPr/>
        </p:nvSpPr>
        <p:spPr>
          <a:xfrm>
            <a:off x="4005382" y="3086162"/>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או שמה שנדמה לנו כרע – לא באמת רע</a:t>
            </a:r>
          </a:p>
        </p:txBody>
      </p:sp>
      <p:sp>
        <p:nvSpPr>
          <p:cNvPr id="38" name="תרשים זרימה: מסיים 37">
            <a:extLst>
              <a:ext uri="{FF2B5EF4-FFF2-40B4-BE49-F238E27FC236}">
                <a16:creationId xmlns:a16="http://schemas.microsoft.com/office/drawing/2014/main" id="{7244078E-D3F1-49C0-95FB-2C6B388FA9E6}"/>
              </a:ext>
            </a:extLst>
          </p:cNvPr>
          <p:cNvSpPr/>
          <p:nvPr/>
        </p:nvSpPr>
        <p:spPr>
          <a:xfrm>
            <a:off x="1918840" y="3086162"/>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או שלרע לא אחראי האל אלא האדם</a:t>
            </a:r>
          </a:p>
        </p:txBody>
      </p:sp>
      <p:cxnSp>
        <p:nvCxnSpPr>
          <p:cNvPr id="39" name="מחבר חץ ישר 38">
            <a:extLst>
              <a:ext uri="{FF2B5EF4-FFF2-40B4-BE49-F238E27FC236}">
                <a16:creationId xmlns:a16="http://schemas.microsoft.com/office/drawing/2014/main" id="{BEA508F1-10D1-4841-B2C3-260696D0E275}"/>
              </a:ext>
            </a:extLst>
          </p:cNvPr>
          <p:cNvCxnSpPr>
            <a:cxnSpLocks/>
            <a:endCxn id="7" idx="3"/>
          </p:cNvCxnSpPr>
          <p:nvPr/>
        </p:nvCxnSpPr>
        <p:spPr>
          <a:xfrm flipH="1" flipV="1">
            <a:off x="4917842" y="1597256"/>
            <a:ext cx="3098108" cy="3338541"/>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sp>
        <p:nvSpPr>
          <p:cNvPr id="40" name="תיבת טקסט 39">
            <a:extLst>
              <a:ext uri="{FF2B5EF4-FFF2-40B4-BE49-F238E27FC236}">
                <a16:creationId xmlns:a16="http://schemas.microsoft.com/office/drawing/2014/main" id="{C15B776A-0E9B-4859-836E-5CA79D28E5FF}"/>
              </a:ext>
            </a:extLst>
          </p:cNvPr>
          <p:cNvSpPr txBox="1"/>
          <p:nvPr/>
        </p:nvSpPr>
        <p:spPr>
          <a:xfrm rot="2724803">
            <a:off x="6232906" y="2924392"/>
            <a:ext cx="1115072" cy="507831"/>
          </a:xfrm>
          <a:prstGeom prst="rect">
            <a:avLst/>
          </a:prstGeom>
          <a:noFill/>
        </p:spPr>
        <p:txBody>
          <a:bodyPr wrap="square" rtlCol="1">
            <a:spAutoFit/>
          </a:bodyPr>
          <a:lstStyle/>
          <a:p>
            <a:r>
              <a:rPr lang="he-IL" sz="2700" b="1" dirty="0"/>
              <a:t>אבל</a:t>
            </a:r>
          </a:p>
        </p:txBody>
      </p:sp>
      <p:sp>
        <p:nvSpPr>
          <p:cNvPr id="14" name="תרשים זרימה: מסיים 13">
            <a:extLst>
              <a:ext uri="{FF2B5EF4-FFF2-40B4-BE49-F238E27FC236}">
                <a16:creationId xmlns:a16="http://schemas.microsoft.com/office/drawing/2014/main" id="{89BAFBFA-789C-4419-8357-E241363E7BBD}"/>
              </a:ext>
            </a:extLst>
          </p:cNvPr>
          <p:cNvSpPr/>
          <p:nvPr/>
        </p:nvSpPr>
        <p:spPr>
          <a:xfrm>
            <a:off x="4978374" y="4901005"/>
            <a:ext cx="1494391" cy="6713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רע טבעי</a:t>
            </a:r>
          </a:p>
        </p:txBody>
      </p:sp>
      <p:sp>
        <p:nvSpPr>
          <p:cNvPr id="15" name="תרשים זרימה: מסיים 14">
            <a:extLst>
              <a:ext uri="{FF2B5EF4-FFF2-40B4-BE49-F238E27FC236}">
                <a16:creationId xmlns:a16="http://schemas.microsoft.com/office/drawing/2014/main" id="{F833FF68-C414-470D-BC9D-08F95D10FC1C}"/>
              </a:ext>
            </a:extLst>
          </p:cNvPr>
          <p:cNvSpPr/>
          <p:nvPr/>
        </p:nvSpPr>
        <p:spPr>
          <a:xfrm>
            <a:off x="3286993" y="4897453"/>
            <a:ext cx="1494391" cy="6713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רע חברתי</a:t>
            </a:r>
          </a:p>
        </p:txBody>
      </p:sp>
      <p:sp>
        <p:nvSpPr>
          <p:cNvPr id="16" name="תרשים זרימה: מסיים 15">
            <a:extLst>
              <a:ext uri="{FF2B5EF4-FFF2-40B4-BE49-F238E27FC236}">
                <a16:creationId xmlns:a16="http://schemas.microsoft.com/office/drawing/2014/main" id="{322F8B28-C3A2-4EE1-B22A-1350F9CADEB0}"/>
              </a:ext>
            </a:extLst>
          </p:cNvPr>
          <p:cNvSpPr/>
          <p:nvPr/>
        </p:nvSpPr>
        <p:spPr>
          <a:xfrm>
            <a:off x="1595613" y="4897453"/>
            <a:ext cx="1494391" cy="6713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רע עצמי</a:t>
            </a:r>
          </a:p>
        </p:txBody>
      </p:sp>
      <p:cxnSp>
        <p:nvCxnSpPr>
          <p:cNvPr id="18" name="מחבר חץ ישר 17">
            <a:extLst>
              <a:ext uri="{FF2B5EF4-FFF2-40B4-BE49-F238E27FC236}">
                <a16:creationId xmlns:a16="http://schemas.microsoft.com/office/drawing/2014/main" id="{6F8DF82D-DB5C-4650-9372-04F289DB564E}"/>
              </a:ext>
            </a:extLst>
          </p:cNvPr>
          <p:cNvCxnSpPr>
            <a:cxnSpLocks/>
          </p:cNvCxnSpPr>
          <p:nvPr/>
        </p:nvCxnSpPr>
        <p:spPr>
          <a:xfrm>
            <a:off x="4693507" y="4700181"/>
            <a:ext cx="1033127" cy="349917"/>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מחבר חץ ישר 20">
            <a:extLst>
              <a:ext uri="{FF2B5EF4-FFF2-40B4-BE49-F238E27FC236}">
                <a16:creationId xmlns:a16="http://schemas.microsoft.com/office/drawing/2014/main" id="{0D4513B6-10E6-4A51-A0CB-BC0A2C0CDC19}"/>
              </a:ext>
            </a:extLst>
          </p:cNvPr>
          <p:cNvCxnSpPr>
            <a:cxnSpLocks/>
          </p:cNvCxnSpPr>
          <p:nvPr/>
        </p:nvCxnSpPr>
        <p:spPr>
          <a:xfrm>
            <a:off x="4037649" y="4700179"/>
            <a:ext cx="1065" cy="376496"/>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5B557FFF-ED97-4ACE-B272-D5C8833E9696}"/>
              </a:ext>
            </a:extLst>
          </p:cNvPr>
          <p:cNvCxnSpPr>
            <a:cxnSpLocks/>
          </p:cNvCxnSpPr>
          <p:nvPr/>
        </p:nvCxnSpPr>
        <p:spPr>
          <a:xfrm flipH="1">
            <a:off x="2332181" y="4637156"/>
            <a:ext cx="924014" cy="439521"/>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sp>
        <p:nvSpPr>
          <p:cNvPr id="23" name="תרשים זרימה: מסיים 22">
            <a:extLst>
              <a:ext uri="{FF2B5EF4-FFF2-40B4-BE49-F238E27FC236}">
                <a16:creationId xmlns:a16="http://schemas.microsoft.com/office/drawing/2014/main" id="{E0490972-1A87-4B51-8E59-234D6731DCA8}"/>
              </a:ext>
            </a:extLst>
          </p:cNvPr>
          <p:cNvSpPr/>
          <p:nvPr/>
        </p:nvSpPr>
        <p:spPr>
          <a:xfrm>
            <a:off x="2997189" y="3875481"/>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סוגי הרע</a:t>
            </a:r>
          </a:p>
        </p:txBody>
      </p:sp>
    </p:spTree>
    <p:extLst>
      <p:ext uri="{BB962C8B-B14F-4D97-AF65-F5344CB8AC3E}">
        <p14:creationId xmlns:p14="http://schemas.microsoft.com/office/powerpoint/2010/main" val="1176941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כותרת משנה 6"/>
          <p:cNvSpPr>
            <a:spLocks noGrp="1"/>
          </p:cNvSpPr>
          <p:nvPr>
            <p:ph type="subTitle" idx="1"/>
          </p:nvPr>
        </p:nvSpPr>
        <p:spPr>
          <a:xfrm>
            <a:off x="2046000" y="3152839"/>
            <a:ext cx="8100000" cy="552322"/>
          </a:xfrm>
        </p:spPr>
        <p:txBody>
          <a:bodyPr/>
          <a:lstStyle/>
          <a:p>
            <a:r>
              <a:rPr lang="he-IL" dirty="0">
                <a:sym typeface="Varela Round"/>
              </a:rPr>
              <a:t>מחשבת ישראל בחינוך הממלכתי</a:t>
            </a:r>
          </a:p>
        </p:txBody>
      </p:sp>
      <p:sp>
        <p:nvSpPr>
          <p:cNvPr id="4" name="מציין מיקום תוכן 3"/>
          <p:cNvSpPr>
            <a:spLocks noGrp="1"/>
          </p:cNvSpPr>
          <p:nvPr>
            <p:ph idx="10"/>
          </p:nvPr>
        </p:nvSpPr>
        <p:spPr/>
        <p:txBody>
          <a:bodyPr/>
          <a:lstStyle/>
          <a:p>
            <a:r>
              <a:rPr lang="he-IL" dirty="0">
                <a:sym typeface="Varela Round"/>
              </a:rPr>
              <a:t>שם המורה: שירה גינוסר</a:t>
            </a:r>
          </a:p>
        </p:txBody>
      </p:sp>
      <p:sp>
        <p:nvSpPr>
          <p:cNvPr id="6" name="Rectangle 5">
            <a:extLst>
              <a:ext uri="{FF2B5EF4-FFF2-40B4-BE49-F238E27FC236}">
                <a16:creationId xmlns:a16="http://schemas.microsoft.com/office/drawing/2014/main" id="{B2280C11-EEDB-487A-98F6-634F6A554FCC}"/>
              </a:ext>
            </a:extLst>
          </p:cNvPr>
          <p:cNvSpPr/>
          <p:nvPr/>
        </p:nvSpPr>
        <p:spPr>
          <a:xfrm>
            <a:off x="12257549" y="1333066"/>
            <a:ext cx="1708309" cy="4979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שקופית זו היא חובה</a:t>
            </a:r>
            <a:endParaRPr lang="en-US" sz="1350" dirty="0">
              <a:solidFill>
                <a:srgbClr val="002060"/>
              </a:solidFill>
            </a:endParaRPr>
          </a:p>
        </p:txBody>
      </p:sp>
      <p:sp>
        <p:nvSpPr>
          <p:cNvPr id="8" name="Rectangle 7">
            <a:extLst>
              <a:ext uri="{FF2B5EF4-FFF2-40B4-BE49-F238E27FC236}">
                <a16:creationId xmlns:a16="http://schemas.microsoft.com/office/drawing/2014/main" id="{2C6F7BCA-4B13-4E9D-B292-F022F48139C2}"/>
              </a:ext>
            </a:extLst>
          </p:cNvPr>
          <p:cNvSpPr/>
          <p:nvPr/>
        </p:nvSpPr>
        <p:spPr>
          <a:xfrm>
            <a:off x="12257548" y="1907826"/>
            <a:ext cx="1708309" cy="223129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מלאו את פרטי השיעור, המקצוע והמורה .</a:t>
            </a:r>
          </a:p>
          <a:p>
            <a:pPr algn="ctr"/>
            <a:r>
              <a:rPr lang="he-IL" sz="1350" dirty="0">
                <a:solidFill>
                  <a:srgbClr val="002060"/>
                </a:solidFill>
              </a:rPr>
              <a:t>(אין צורך להשאיר את הכיתובים "שם השיעור" , "המקצוע", מחקו אותם וכתבו רק את הפרטים עצמם). </a:t>
            </a:r>
            <a:endParaRPr lang="en-US" sz="1350" dirty="0">
              <a:solidFill>
                <a:srgbClr val="002060"/>
              </a:solidFill>
            </a:endParaRPr>
          </a:p>
        </p:txBody>
      </p:sp>
      <p:sp>
        <p:nvSpPr>
          <p:cNvPr id="9" name="כותרת 4">
            <a:extLst>
              <a:ext uri="{FF2B5EF4-FFF2-40B4-BE49-F238E27FC236}">
                <a16:creationId xmlns:a16="http://schemas.microsoft.com/office/drawing/2014/main" id="{7F209895-7446-4D6E-A431-ED4824727D3B}"/>
              </a:ext>
            </a:extLst>
          </p:cNvPr>
          <p:cNvSpPr>
            <a:spLocks noGrp="1"/>
          </p:cNvSpPr>
          <p:nvPr>
            <p:ph type="ctrTitle"/>
          </p:nvPr>
        </p:nvSpPr>
        <p:spPr>
          <a:xfrm>
            <a:off x="2047191" y="2010975"/>
            <a:ext cx="8100000" cy="945000"/>
          </a:xfrm>
        </p:spPr>
        <p:txBody>
          <a:bodyPr/>
          <a:lstStyle/>
          <a:p>
            <a:r>
              <a:rPr lang="he-IL" sz="4050" dirty="0"/>
              <a:t>הטוב והרע בהגות היהודית</a:t>
            </a:r>
            <a:br>
              <a:rPr lang="he-IL" sz="4050" dirty="0"/>
            </a:br>
            <a:r>
              <a:rPr lang="he-IL" sz="4050" dirty="0"/>
              <a:t>הסבר הרמב"ם – ג'</a:t>
            </a:r>
          </a:p>
        </p:txBody>
      </p:sp>
    </p:spTree>
    <p:extLst>
      <p:ext uri="{BB962C8B-B14F-4D97-AF65-F5344CB8AC3E}">
        <p14:creationId xmlns:p14="http://schemas.microsoft.com/office/powerpoint/2010/main" val="242271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3" name="מציין מיקום טקסט 2"/>
          <p:cNvSpPr>
            <a:spLocks noGrp="1"/>
          </p:cNvSpPr>
          <p:nvPr>
            <p:ph idx="1"/>
          </p:nvPr>
        </p:nvSpPr>
        <p:spPr>
          <a:xfrm>
            <a:off x="3816096" y="1774052"/>
            <a:ext cx="6148448" cy="3458669"/>
          </a:xfrm>
        </p:spPr>
        <p:txBody>
          <a:bodyPr>
            <a:normAutofit/>
          </a:bodyPr>
          <a:lstStyle/>
          <a:p>
            <a:r>
              <a:rPr lang="he-IL" sz="1650" dirty="0">
                <a:sym typeface="Varela Round"/>
              </a:rPr>
              <a:t>מבוא קצרצר: ימי הביניים-רמב"ם-שאלת הרע</a:t>
            </a:r>
          </a:p>
          <a:p>
            <a:r>
              <a:rPr lang="he-IL" sz="1650" dirty="0">
                <a:sym typeface="Varela Round"/>
              </a:rPr>
              <a:t>על מי מוטלת האחריות לרע בעולם (עמ' 106-101 בספר הלימוד)</a:t>
            </a:r>
          </a:p>
          <a:p>
            <a:r>
              <a:rPr lang="he-IL" sz="1650" dirty="0">
                <a:sym typeface="Varela Round"/>
              </a:rPr>
              <a:t>הרע כהיעדר הטוב (עמ' 117-115 בספר הלימוד)</a:t>
            </a:r>
          </a:p>
          <a:p>
            <a:r>
              <a:rPr lang="he-IL" sz="1650" dirty="0">
                <a:sym typeface="Varela Round"/>
              </a:rPr>
              <a:t>ההיעדר שבאחריותו של האדם (עמ' 122-121 בספר הלימוד)</a:t>
            </a:r>
          </a:p>
          <a:p>
            <a:endParaRPr lang="he-IL" sz="1650" dirty="0">
              <a:sym typeface="Varela Round"/>
            </a:endParaRPr>
          </a:p>
          <a:p>
            <a:endParaRPr lang="he-IL" sz="1650" dirty="0"/>
          </a:p>
        </p:txBody>
      </p:sp>
      <p:sp>
        <p:nvSpPr>
          <p:cNvPr id="6" name="Rectangle 5">
            <a:extLst>
              <a:ext uri="{FF2B5EF4-FFF2-40B4-BE49-F238E27FC236}">
                <a16:creationId xmlns:a16="http://schemas.microsoft.com/office/drawing/2014/main" id="{4558C303-E198-483E-A262-922AC5C18CB4}"/>
              </a:ext>
            </a:extLst>
          </p:cNvPr>
          <p:cNvSpPr/>
          <p:nvPr/>
        </p:nvSpPr>
        <p:spPr>
          <a:xfrm>
            <a:off x="12259389" y="857251"/>
            <a:ext cx="1612821"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פרטו בשקופית זו את נושאי הלימוד של השיעור</a:t>
            </a:r>
            <a:endParaRPr lang="en-US" sz="1350"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sz="4275" dirty="0"/>
              <a:t>הרע כהיעדר טוב</a:t>
            </a:r>
          </a:p>
        </p:txBody>
      </p:sp>
      <p:sp>
        <p:nvSpPr>
          <p:cNvPr id="3" name="Text Placeholder 2">
            <a:extLst>
              <a:ext uri="{FF2B5EF4-FFF2-40B4-BE49-F238E27FC236}">
                <a16:creationId xmlns:a16="http://schemas.microsoft.com/office/drawing/2014/main" id="{137C9259-BD27-44CF-89D5-877243D9C831}"/>
              </a:ext>
            </a:extLst>
          </p:cNvPr>
          <p:cNvSpPr>
            <a:spLocks noGrp="1"/>
          </p:cNvSpPr>
          <p:nvPr>
            <p:ph type="body" sz="quarter" idx="10"/>
          </p:nvPr>
        </p:nvSpPr>
        <p:spPr/>
        <p:txBody>
          <a:bodyPr>
            <a:normAutofit fontScale="92500" lnSpcReduction="10000"/>
          </a:bodyPr>
          <a:lstStyle/>
          <a:p>
            <a:r>
              <a:rPr lang="he-IL" b="1" dirty="0"/>
              <a:t>רמב"ם, מורה נבוכים, חלק ג', פרק י'</a:t>
            </a:r>
          </a:p>
          <a:p>
            <a:r>
              <a:rPr lang="he-IL" b="1" dirty="0"/>
              <a:t>עמ' 117-115</a:t>
            </a:r>
            <a:endParaRPr lang="en-US" b="1" dirty="0"/>
          </a:p>
          <a:p>
            <a:endParaRPr lang="en-US" b="1" dirty="0"/>
          </a:p>
        </p:txBody>
      </p:sp>
      <p:sp>
        <p:nvSpPr>
          <p:cNvPr id="6" name="Rectangle 5">
            <a:extLst>
              <a:ext uri="{FF2B5EF4-FFF2-40B4-BE49-F238E27FC236}">
                <a16:creationId xmlns:a16="http://schemas.microsoft.com/office/drawing/2014/main" id="{D40C8EF4-F222-4B31-8130-4875F8E3C95C}"/>
              </a:ext>
            </a:extLst>
          </p:cNvPr>
          <p:cNvSpPr/>
          <p:nvPr/>
        </p:nvSpPr>
        <p:spPr>
          <a:xfrm>
            <a:off x="12257548" y="1907826"/>
            <a:ext cx="1708309" cy="223129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(אין צורך להשאיר את הכיתובים "שם הפרק" , "כותרת משנה", מחקו אותם וכתבו רק את הפרטים עצמם). </a:t>
            </a:r>
            <a:endParaRPr lang="en-US" sz="1350" dirty="0">
              <a:solidFill>
                <a:srgbClr val="002060"/>
              </a:solidFill>
            </a:endParaRPr>
          </a:p>
        </p:txBody>
      </p:sp>
    </p:spTree>
    <p:extLst>
      <p:ext uri="{BB962C8B-B14F-4D97-AF65-F5344CB8AC3E}">
        <p14:creationId xmlns:p14="http://schemas.microsoft.com/office/powerpoint/2010/main" val="1736671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B676B0-E8A7-4242-B7A8-26203F41CA19}"/>
              </a:ext>
            </a:extLst>
          </p:cNvPr>
          <p:cNvSpPr>
            <a:spLocks noGrp="1"/>
          </p:cNvSpPr>
          <p:nvPr>
            <p:ph type="title"/>
          </p:nvPr>
        </p:nvSpPr>
        <p:spPr>
          <a:xfrm>
            <a:off x="2975709" y="1167968"/>
            <a:ext cx="7351776" cy="540000"/>
          </a:xfrm>
        </p:spPr>
        <p:txBody>
          <a:bodyPr/>
          <a:lstStyle/>
          <a:p>
            <a:r>
              <a:rPr lang="he-IL" dirty="0"/>
              <a:t>שאלה שמלווה אותנו מהחלק הקודם:</a:t>
            </a:r>
          </a:p>
        </p:txBody>
      </p:sp>
      <p:sp>
        <p:nvSpPr>
          <p:cNvPr id="3" name="מציין מיקום טקסט 2">
            <a:extLst>
              <a:ext uri="{FF2B5EF4-FFF2-40B4-BE49-F238E27FC236}">
                <a16:creationId xmlns:a16="http://schemas.microsoft.com/office/drawing/2014/main" id="{35C8E9E9-82DC-4EA6-B7A4-85F5800AE1A5}"/>
              </a:ext>
            </a:extLst>
          </p:cNvPr>
          <p:cNvSpPr>
            <a:spLocks noGrp="1"/>
          </p:cNvSpPr>
          <p:nvPr>
            <p:ph type="body" sz="quarter" idx="10"/>
          </p:nvPr>
        </p:nvSpPr>
        <p:spPr>
          <a:xfrm>
            <a:off x="3104686" y="1971833"/>
            <a:ext cx="6839552" cy="3068241"/>
          </a:xfrm>
        </p:spPr>
        <p:txBody>
          <a:bodyPr>
            <a:normAutofit/>
          </a:bodyPr>
          <a:lstStyle/>
          <a:p>
            <a:pPr marL="0" indent="0">
              <a:buNone/>
            </a:pPr>
            <a:r>
              <a:rPr lang="he-IL" sz="2400" dirty="0"/>
              <a:t>הרמב"ם טוען כי לא ניתן לראות באל אחראי לרע בעולם. </a:t>
            </a:r>
          </a:p>
          <a:p>
            <a:pPr marL="0" indent="0">
              <a:buNone/>
            </a:pPr>
            <a:endParaRPr lang="he-IL" sz="2400" dirty="0"/>
          </a:p>
          <a:p>
            <a:pPr marL="0" indent="0">
              <a:buNone/>
            </a:pPr>
            <a:r>
              <a:rPr lang="he-IL" sz="2400" dirty="0"/>
              <a:t>אבל עדיין נשארת השאלה הפילוסופית:</a:t>
            </a:r>
          </a:p>
          <a:p>
            <a:pPr marL="0" indent="0">
              <a:buNone/>
            </a:pPr>
            <a:r>
              <a:rPr lang="he-IL" sz="2400" dirty="0"/>
              <a:t>אם האל הטוב הוא כל יכול וברא עולם טוב</a:t>
            </a:r>
          </a:p>
          <a:p>
            <a:pPr marL="0" indent="0">
              <a:buNone/>
            </a:pPr>
            <a:r>
              <a:rPr lang="he-IL" sz="4500" dirty="0"/>
              <a:t>איך אפשרי שיש רע בעולם</a:t>
            </a:r>
          </a:p>
        </p:txBody>
      </p:sp>
      <p:sp>
        <p:nvSpPr>
          <p:cNvPr id="5" name="מציין מיקום טקסט 2">
            <a:extLst>
              <a:ext uri="{FF2B5EF4-FFF2-40B4-BE49-F238E27FC236}">
                <a16:creationId xmlns:a16="http://schemas.microsoft.com/office/drawing/2014/main" id="{30D2FA70-374A-483C-A712-C9352083D372}"/>
              </a:ext>
            </a:extLst>
          </p:cNvPr>
          <p:cNvSpPr txBox="1">
            <a:spLocks/>
          </p:cNvSpPr>
          <p:nvPr/>
        </p:nvSpPr>
        <p:spPr>
          <a:xfrm>
            <a:off x="2246167" y="3202370"/>
            <a:ext cx="1459087" cy="2476111"/>
          </a:xfrm>
          <a:prstGeom prst="rect">
            <a:avLst/>
          </a:prstGeom>
        </p:spPr>
        <p:txBody>
          <a:bodyPr vert="horz" lIns="68580" tIns="34290" rIns="68580" bIns="34290" rtlCol="1">
            <a:normAutofit fontScale="77500" lnSpcReduction="20000"/>
          </a:bodyPr>
          <a:lstStyle>
            <a:lvl1pPr marL="342934" indent="-342934"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2500" b="1" dirty="0"/>
              <a:t>?</a:t>
            </a:r>
            <a:endParaRPr lang="he-IL" sz="67350" b="1" dirty="0"/>
          </a:p>
        </p:txBody>
      </p:sp>
    </p:spTree>
    <p:extLst>
      <p:ext uri="{BB962C8B-B14F-4D97-AF65-F5344CB8AC3E}">
        <p14:creationId xmlns:p14="http://schemas.microsoft.com/office/powerpoint/2010/main" val="4057994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B676B0-E8A7-4242-B7A8-26203F41CA19}"/>
              </a:ext>
            </a:extLst>
          </p:cNvPr>
          <p:cNvSpPr>
            <a:spLocks noGrp="1"/>
          </p:cNvSpPr>
          <p:nvPr>
            <p:ph type="title"/>
          </p:nvPr>
        </p:nvSpPr>
        <p:spPr>
          <a:xfrm>
            <a:off x="3876818" y="992913"/>
            <a:ext cx="7351776" cy="540000"/>
          </a:xfrm>
        </p:spPr>
        <p:txBody>
          <a:bodyPr/>
          <a:lstStyle/>
          <a:p>
            <a:r>
              <a:rPr lang="he-IL" dirty="0"/>
              <a:t>העדר</a:t>
            </a:r>
          </a:p>
        </p:txBody>
      </p:sp>
      <p:sp>
        <p:nvSpPr>
          <p:cNvPr id="6" name="מציין מיקום טקסט 5">
            <a:extLst>
              <a:ext uri="{FF2B5EF4-FFF2-40B4-BE49-F238E27FC236}">
                <a16:creationId xmlns:a16="http://schemas.microsoft.com/office/drawing/2014/main" id="{61567630-AE8D-4B22-8999-38903C7D596A}"/>
              </a:ext>
            </a:extLst>
          </p:cNvPr>
          <p:cNvSpPr>
            <a:spLocks noGrp="1"/>
          </p:cNvSpPr>
          <p:nvPr>
            <p:ph type="body" sz="quarter" idx="10"/>
          </p:nvPr>
        </p:nvSpPr>
        <p:spPr>
          <a:xfrm>
            <a:off x="1039517" y="1128419"/>
            <a:ext cx="5913834" cy="3068241"/>
          </a:xfrm>
        </p:spPr>
        <p:txBody>
          <a:bodyPr/>
          <a:lstStyle/>
          <a:p>
            <a:pPr marL="0" indent="0">
              <a:buNone/>
            </a:pPr>
            <a:r>
              <a:rPr lang="he-IL" dirty="0"/>
              <a:t>חוסר, אין, </a:t>
            </a:r>
            <a:r>
              <a:rPr lang="he-IL" dirty="0" err="1"/>
              <a:t>אי⁻קיום</a:t>
            </a:r>
            <a:r>
              <a:rPr lang="he-IL" dirty="0"/>
              <a:t>, </a:t>
            </a:r>
            <a:r>
              <a:rPr lang="he-IL" dirty="0" err="1"/>
              <a:t>אי⁻הימצאות</a:t>
            </a:r>
            <a:endParaRPr lang="he-IL" dirty="0"/>
          </a:p>
        </p:txBody>
      </p:sp>
      <p:pic>
        <p:nvPicPr>
          <p:cNvPr id="8" name="תמונה 7" descr="תמונה שמכילה כהה&#10;&#10;התיאור נוצר באופן אוטומטי">
            <a:extLst>
              <a:ext uri="{FF2B5EF4-FFF2-40B4-BE49-F238E27FC236}">
                <a16:creationId xmlns:a16="http://schemas.microsoft.com/office/drawing/2014/main" id="{50D25299-7FCC-43FD-84D8-3D5570877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9377" y="1763654"/>
            <a:ext cx="4213151" cy="3159863"/>
          </a:xfrm>
          <a:prstGeom prst="rect">
            <a:avLst/>
          </a:prstGeom>
        </p:spPr>
      </p:pic>
      <p:pic>
        <p:nvPicPr>
          <p:cNvPr id="11" name="תמונה 10" descr="תמונה שמכילה עץ, חוץ&#10;&#10;התיאור נוצר באופן אוטומטי">
            <a:extLst>
              <a:ext uri="{FF2B5EF4-FFF2-40B4-BE49-F238E27FC236}">
                <a16:creationId xmlns:a16="http://schemas.microsoft.com/office/drawing/2014/main" id="{861C4916-6A48-4F7F-B213-8A74C9D7FA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167" y="1763653"/>
            <a:ext cx="2639781" cy="3516778"/>
          </a:xfrm>
          <a:prstGeom prst="rect">
            <a:avLst/>
          </a:prstGeom>
        </p:spPr>
      </p:pic>
      <p:sp>
        <p:nvSpPr>
          <p:cNvPr id="12" name="TextBox 2">
            <a:extLst>
              <a:ext uri="{FF2B5EF4-FFF2-40B4-BE49-F238E27FC236}">
                <a16:creationId xmlns:a16="http://schemas.microsoft.com/office/drawing/2014/main" id="{F07A96BC-00D5-4A64-BE68-12BEE30FB9FC}"/>
              </a:ext>
            </a:extLst>
          </p:cNvPr>
          <p:cNvSpPr txBox="1"/>
          <p:nvPr/>
        </p:nvSpPr>
        <p:spPr>
          <a:xfrm>
            <a:off x="3091486" y="5234172"/>
            <a:ext cx="2841140" cy="507831"/>
          </a:xfrm>
          <a:prstGeom prst="rect">
            <a:avLst/>
          </a:prstGeom>
          <a:noFill/>
        </p:spPr>
        <p:txBody>
          <a:bodyPr wrap="square" rtlCol="0">
            <a:spAutoFit/>
          </a:bodyPr>
          <a:lstStyle/>
          <a:p>
            <a:pPr algn="ctr"/>
            <a:r>
              <a:rPr lang="he-IL" sz="1350" b="1" dirty="0">
                <a:solidFill>
                  <a:schemeClr val="bg2">
                    <a:lumMod val="10000"/>
                  </a:schemeClr>
                </a:solidFill>
                <a:effectLst>
                  <a:glow rad="101600">
                    <a:schemeClr val="bg1">
                      <a:alpha val="60000"/>
                    </a:schemeClr>
                  </a:glow>
                </a:effectLst>
              </a:rPr>
              <a:t>פסל מנדטורי מס' 1</a:t>
            </a:r>
            <a:r>
              <a:rPr lang="en-US" sz="1350" b="1" dirty="0">
                <a:solidFill>
                  <a:schemeClr val="bg2">
                    <a:lumMod val="10000"/>
                  </a:schemeClr>
                </a:solidFill>
                <a:effectLst>
                  <a:glow rad="101600">
                    <a:schemeClr val="bg1">
                      <a:alpha val="60000"/>
                    </a:schemeClr>
                  </a:glow>
                </a:effectLst>
              </a:rPr>
              <a:t>/</a:t>
            </a:r>
            <a:r>
              <a:rPr lang="he-IL" sz="1350" b="1" dirty="0">
                <a:solidFill>
                  <a:schemeClr val="bg2">
                    <a:lumMod val="10000"/>
                  </a:schemeClr>
                </a:solidFill>
                <a:effectLst>
                  <a:glow rad="101600">
                    <a:schemeClr val="bg1">
                      <a:alpha val="60000"/>
                    </a:schemeClr>
                  </a:glow>
                </a:effectLst>
              </a:rPr>
              <a:t> אמן: גבי </a:t>
            </a:r>
            <a:r>
              <a:rPr lang="he-IL" sz="1350" b="1" dirty="0" err="1">
                <a:solidFill>
                  <a:schemeClr val="bg2">
                    <a:lumMod val="10000"/>
                  </a:schemeClr>
                </a:solidFill>
                <a:effectLst>
                  <a:glow rad="101600">
                    <a:schemeClr val="bg1">
                      <a:alpha val="60000"/>
                    </a:schemeClr>
                  </a:glow>
                </a:effectLst>
              </a:rPr>
              <a:t>קלזמר</a:t>
            </a:r>
            <a:endParaRPr lang="en-US" sz="1350" b="1" dirty="0">
              <a:solidFill>
                <a:schemeClr val="bg2">
                  <a:lumMod val="10000"/>
                </a:schemeClr>
              </a:solidFill>
              <a:effectLst>
                <a:glow rad="101600">
                  <a:schemeClr val="bg1">
                    <a:alpha val="60000"/>
                  </a:schemeClr>
                </a:glow>
              </a:effectLst>
            </a:endParaRPr>
          </a:p>
        </p:txBody>
      </p:sp>
    </p:spTree>
    <p:extLst>
      <p:ext uri="{BB962C8B-B14F-4D97-AF65-F5344CB8AC3E}">
        <p14:creationId xmlns:p14="http://schemas.microsoft.com/office/powerpoint/2010/main" val="1337605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7" name="מציין מיקום תוכן 2">
            <a:extLst>
              <a:ext uri="{FF2B5EF4-FFF2-40B4-BE49-F238E27FC236}">
                <a16:creationId xmlns:a16="http://schemas.microsoft.com/office/drawing/2014/main" id="{66C79B34-8CC4-4D81-8A18-C0C0681C6FB5}"/>
              </a:ext>
            </a:extLst>
          </p:cNvPr>
          <p:cNvSpPr txBox="1">
            <a:spLocks/>
          </p:cNvSpPr>
          <p:nvPr/>
        </p:nvSpPr>
        <p:spPr>
          <a:xfrm>
            <a:off x="1762211" y="1761430"/>
            <a:ext cx="5294216" cy="3881600"/>
          </a:xfrm>
          <a:prstGeom prst="rect">
            <a:avLst/>
          </a:prstGeom>
        </p:spPr>
        <p:txBody>
          <a:bodyPr>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e-IL" sz="1800" dirty="0"/>
              <a:t>ההֶעְדֵּר אינו צריך לפוֹעֵל ורק הפעולה זקוקה לפוֹעֵל בהכרח </a:t>
            </a:r>
            <a:r>
              <a:rPr lang="he-IL" sz="1650" dirty="0"/>
              <a:t>[...] הרי אתה יודע שהמסיר את המעצור הוא המניע </a:t>
            </a:r>
            <a:r>
              <a:rPr lang="he-IL" sz="1650" dirty="0" err="1"/>
              <a:t>מבחינת־מה</a:t>
            </a:r>
            <a:r>
              <a:rPr lang="he-IL" sz="1650" dirty="0"/>
              <a:t>. אם, למשל, מישהו מסיר עמוד מתחת לקרש, והקרש נופל מכובדו הטבעי, אנו אומרים</a:t>
            </a:r>
          </a:p>
          <a:p>
            <a:pPr marL="0" indent="0" algn="just">
              <a:buNone/>
            </a:pPr>
            <a:r>
              <a:rPr lang="he-IL" sz="1650" dirty="0"/>
              <a:t>שמי שהסיר את העמוד הניע את הקרש.</a:t>
            </a:r>
          </a:p>
          <a:p>
            <a:pPr marL="0" indent="0" algn="just">
              <a:buNone/>
            </a:pPr>
            <a:r>
              <a:rPr lang="he-IL" sz="1650" dirty="0"/>
              <a:t>באותו אופן גם נגיד על מי שהסיר סגולה כלשהי שההוא יצר את ההֶעְדֵּר ההוא, </a:t>
            </a:r>
            <a:r>
              <a:rPr lang="he-IL" sz="1650" dirty="0" err="1"/>
              <a:t>אף־על־פי</a:t>
            </a:r>
            <a:r>
              <a:rPr lang="he-IL" sz="1650" dirty="0"/>
              <a:t> שההֶעְדֵּר אינו דבר נמצא.</a:t>
            </a:r>
          </a:p>
          <a:p>
            <a:pPr marL="0" indent="0" algn="just">
              <a:buNone/>
            </a:pPr>
            <a:r>
              <a:rPr lang="he-IL" sz="1650" dirty="0"/>
              <a:t>וכמו שאנו אומרים על ה</a:t>
            </a:r>
            <a:r>
              <a:rPr lang="he-IL" sz="1650" dirty="0">
                <a:solidFill>
                  <a:schemeClr val="accent1">
                    <a:lumMod val="75000"/>
                  </a:schemeClr>
                </a:solidFill>
              </a:rPr>
              <a:t>מכבה</a:t>
            </a:r>
            <a:r>
              <a:rPr lang="he-IL" sz="1650" dirty="0"/>
              <a:t> נר בלילה שהוא </a:t>
            </a:r>
            <a:r>
              <a:rPr lang="he-IL" sz="1650" dirty="0">
                <a:solidFill>
                  <a:srgbClr val="FF0000"/>
                </a:solidFill>
              </a:rPr>
              <a:t>יצר</a:t>
            </a:r>
            <a:r>
              <a:rPr lang="he-IL" sz="1650" dirty="0"/>
              <a:t> את החושך, כן אנו אומרים על מי ש</a:t>
            </a:r>
            <a:r>
              <a:rPr lang="he-IL" sz="1650" dirty="0">
                <a:solidFill>
                  <a:schemeClr val="accent1">
                    <a:lumMod val="75000"/>
                  </a:schemeClr>
                </a:solidFill>
              </a:rPr>
              <a:t>השחית</a:t>
            </a:r>
            <a:r>
              <a:rPr lang="he-IL" sz="1650" dirty="0"/>
              <a:t> את העין שהוא </a:t>
            </a:r>
            <a:r>
              <a:rPr lang="he-IL" sz="1650" dirty="0">
                <a:solidFill>
                  <a:srgbClr val="FF0000"/>
                </a:solidFill>
              </a:rPr>
              <a:t>עשׂה</a:t>
            </a:r>
            <a:r>
              <a:rPr lang="he-IL" sz="1650" dirty="0"/>
              <a:t> את העיוורון, </a:t>
            </a:r>
            <a:r>
              <a:rPr lang="he-IL" sz="1650" dirty="0" err="1"/>
              <a:t>אף־על־פי</a:t>
            </a:r>
            <a:endParaRPr lang="he-IL" sz="1650" dirty="0"/>
          </a:p>
          <a:p>
            <a:pPr marL="0" indent="0" algn="just">
              <a:buNone/>
            </a:pPr>
            <a:r>
              <a:rPr lang="he-IL" sz="1650" dirty="0"/>
              <a:t>שהחושך והעיוורון הם הֶעְדֵּרים ואינם זקוקים לפועל.</a:t>
            </a:r>
            <a:endParaRPr lang="en-US" sz="1650" dirty="0"/>
          </a:p>
        </p:txBody>
      </p:sp>
      <p:sp>
        <p:nvSpPr>
          <p:cNvPr id="6" name="כותרת 5">
            <a:extLst>
              <a:ext uri="{FF2B5EF4-FFF2-40B4-BE49-F238E27FC236}">
                <a16:creationId xmlns:a16="http://schemas.microsoft.com/office/drawing/2014/main" id="{25C639DA-3695-4ECC-9931-9A43CC72D4C4}"/>
              </a:ext>
            </a:extLst>
          </p:cNvPr>
          <p:cNvSpPr>
            <a:spLocks noGrp="1"/>
          </p:cNvSpPr>
          <p:nvPr>
            <p:ph type="title"/>
          </p:nvPr>
        </p:nvSpPr>
        <p:spPr>
          <a:xfrm>
            <a:off x="2863597" y="857250"/>
            <a:ext cx="7351776" cy="540000"/>
          </a:xfrm>
        </p:spPr>
        <p:txBody>
          <a:bodyPr/>
          <a:lstStyle/>
          <a:p>
            <a:r>
              <a:rPr lang="he-IL" sz="2700" dirty="0"/>
              <a:t>היעדר</a:t>
            </a:r>
            <a:endParaRPr lang="en-US" sz="2700" dirty="0"/>
          </a:p>
        </p:txBody>
      </p:sp>
      <p:sp>
        <p:nvSpPr>
          <p:cNvPr id="14" name="מציין מיקום טקסט 13">
            <a:extLst>
              <a:ext uri="{FF2B5EF4-FFF2-40B4-BE49-F238E27FC236}">
                <a16:creationId xmlns:a16="http://schemas.microsoft.com/office/drawing/2014/main" id="{4017F0F2-4408-4BB9-AE34-4DC8B4AF39F3}"/>
              </a:ext>
            </a:extLst>
          </p:cNvPr>
          <p:cNvSpPr txBox="1">
            <a:spLocks/>
          </p:cNvSpPr>
          <p:nvPr/>
        </p:nvSpPr>
        <p:spPr>
          <a:xfrm>
            <a:off x="-319063" y="1314564"/>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115</a:t>
            </a:r>
          </a:p>
        </p:txBody>
      </p:sp>
      <p:pic>
        <p:nvPicPr>
          <p:cNvPr id="3" name="תמונה 2" descr="תמונה שמכילה כלב, חוץ, כביש, אדם&#10;&#10;התיאור נוצר באופן אוטומטי">
            <a:extLst>
              <a:ext uri="{FF2B5EF4-FFF2-40B4-BE49-F238E27FC236}">
                <a16:creationId xmlns:a16="http://schemas.microsoft.com/office/drawing/2014/main" id="{39F44914-E454-4B3E-9D1C-E0D0EA518F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6182" y="1692377"/>
            <a:ext cx="3381818" cy="2254546"/>
          </a:xfrm>
          <a:prstGeom prst="rect">
            <a:avLst/>
          </a:prstGeom>
        </p:spPr>
      </p:pic>
    </p:spTree>
    <p:extLst>
      <p:ext uri="{BB962C8B-B14F-4D97-AF65-F5344CB8AC3E}">
        <p14:creationId xmlns:p14="http://schemas.microsoft.com/office/powerpoint/2010/main" val="3864810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7" name="מציין מיקום תוכן 2">
            <a:extLst>
              <a:ext uri="{FF2B5EF4-FFF2-40B4-BE49-F238E27FC236}">
                <a16:creationId xmlns:a16="http://schemas.microsoft.com/office/drawing/2014/main" id="{66C79B34-8CC4-4D81-8A18-C0C0681C6FB5}"/>
              </a:ext>
            </a:extLst>
          </p:cNvPr>
          <p:cNvSpPr txBox="1">
            <a:spLocks/>
          </p:cNvSpPr>
          <p:nvPr/>
        </p:nvSpPr>
        <p:spPr>
          <a:xfrm>
            <a:off x="1760769" y="1859885"/>
            <a:ext cx="6038386" cy="3881600"/>
          </a:xfrm>
          <a:prstGeom prst="rect">
            <a:avLst/>
          </a:prstGeom>
        </p:spPr>
        <p:txBody>
          <a:bodyPr>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e-IL" sz="1800" dirty="0"/>
              <a:t>אחרי ההקדמה הזאת </a:t>
            </a:r>
            <a:r>
              <a:rPr lang="he-IL" sz="1800" dirty="0" err="1"/>
              <a:t>זכור־נא</a:t>
            </a:r>
            <a:r>
              <a:rPr lang="he-IL" sz="1800" dirty="0"/>
              <a:t> את מה שהוכח הוכחה מופתית שהרעות הן רעות רק ביחס אל </a:t>
            </a:r>
            <a:r>
              <a:rPr lang="he-IL" sz="1800" dirty="0" err="1"/>
              <a:t>דבר־מה</a:t>
            </a:r>
            <a:r>
              <a:rPr lang="he-IL" sz="1800" dirty="0"/>
              <a:t>, וכל מה שהוא רע ביחס לנמצא מן הנמצאים הרי אותו רע הוא הֶעְדֵּרו של אותו דבר או הֶעְדֵּר של מצב טוב ממצביו. </a:t>
            </a:r>
            <a:r>
              <a:rPr lang="he-IL" sz="2100" dirty="0"/>
              <a:t>לכן ניתן לומר משפט כללי שהרעות כולן הֶעְדֵּרים. </a:t>
            </a:r>
            <a:r>
              <a:rPr lang="he-IL" sz="1800" dirty="0"/>
              <a:t>דוגמה לכך באדם. כי מותו רע והוא הֶעְדֵּרו. וכן חוליו או עוניו או בורותו הם רעות לגביו, וכולם הֶעְדֵּרי סגולות.</a:t>
            </a:r>
          </a:p>
          <a:p>
            <a:pPr marL="0" indent="0" algn="just">
              <a:buNone/>
            </a:pPr>
            <a:endParaRPr lang="he-IL" sz="1800" dirty="0"/>
          </a:p>
          <a:p>
            <a:pPr marL="0" indent="0" algn="just">
              <a:buNone/>
            </a:pPr>
            <a:r>
              <a:rPr lang="he-IL" sz="1500" dirty="0"/>
              <a:t>[...] אחרי הקדמות אלה ידוע בוודאות שאין לומר בשום אופן שהאל יתגדל ויתרומם עושׂה רע בעצם, כוונתי שהוא יתעלה יתכוון בכוונה ראשונית לעשות רע. זה אינו אפשרי. אלא מעשׂיו יתעלה כולם טוב צרוף. </a:t>
            </a:r>
            <a:r>
              <a:rPr lang="he-IL" sz="1500" dirty="0">
                <a:solidFill>
                  <a:srgbClr val="192A72"/>
                </a:solidFill>
              </a:rPr>
              <a:t>כי הוא אינו עושה אלא מציאות</a:t>
            </a:r>
            <a:r>
              <a:rPr lang="he-IL" sz="1500" dirty="0"/>
              <a:t>, וכל מציאות היא טוב.</a:t>
            </a:r>
            <a:endParaRPr lang="en-US" sz="1500" dirty="0"/>
          </a:p>
        </p:txBody>
      </p:sp>
      <p:sp>
        <p:nvSpPr>
          <p:cNvPr id="6" name="כותרת 5">
            <a:extLst>
              <a:ext uri="{FF2B5EF4-FFF2-40B4-BE49-F238E27FC236}">
                <a16:creationId xmlns:a16="http://schemas.microsoft.com/office/drawing/2014/main" id="{25C639DA-3695-4ECC-9931-9A43CC72D4C4}"/>
              </a:ext>
            </a:extLst>
          </p:cNvPr>
          <p:cNvSpPr>
            <a:spLocks noGrp="1"/>
          </p:cNvSpPr>
          <p:nvPr>
            <p:ph type="title"/>
          </p:nvPr>
        </p:nvSpPr>
        <p:spPr>
          <a:xfrm>
            <a:off x="2420112" y="982946"/>
            <a:ext cx="7351776" cy="540000"/>
          </a:xfrm>
        </p:spPr>
        <p:txBody>
          <a:bodyPr/>
          <a:lstStyle/>
          <a:p>
            <a:r>
              <a:rPr lang="he-IL" sz="2700" dirty="0"/>
              <a:t>"הרעות – כולן העדרים"</a:t>
            </a:r>
            <a:endParaRPr lang="en-US" sz="2700" dirty="0"/>
          </a:p>
        </p:txBody>
      </p:sp>
      <p:sp>
        <p:nvSpPr>
          <p:cNvPr id="14" name="מציין מיקום טקסט 13">
            <a:extLst>
              <a:ext uri="{FF2B5EF4-FFF2-40B4-BE49-F238E27FC236}">
                <a16:creationId xmlns:a16="http://schemas.microsoft.com/office/drawing/2014/main" id="{4017F0F2-4408-4BB9-AE34-4DC8B4AF39F3}"/>
              </a:ext>
            </a:extLst>
          </p:cNvPr>
          <p:cNvSpPr txBox="1">
            <a:spLocks/>
          </p:cNvSpPr>
          <p:nvPr/>
        </p:nvSpPr>
        <p:spPr>
          <a:xfrm>
            <a:off x="339598" y="1448999"/>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116</a:t>
            </a:r>
          </a:p>
        </p:txBody>
      </p:sp>
    </p:spTree>
    <p:extLst>
      <p:ext uri="{BB962C8B-B14F-4D97-AF65-F5344CB8AC3E}">
        <p14:creationId xmlns:p14="http://schemas.microsoft.com/office/powerpoint/2010/main" val="4293961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7" name="מציין מיקום תוכן 2">
            <a:extLst>
              <a:ext uri="{FF2B5EF4-FFF2-40B4-BE49-F238E27FC236}">
                <a16:creationId xmlns:a16="http://schemas.microsoft.com/office/drawing/2014/main" id="{66C79B34-8CC4-4D81-8A18-C0C0681C6FB5}"/>
              </a:ext>
            </a:extLst>
          </p:cNvPr>
          <p:cNvSpPr txBox="1">
            <a:spLocks/>
          </p:cNvSpPr>
          <p:nvPr/>
        </p:nvSpPr>
        <p:spPr>
          <a:xfrm>
            <a:off x="1760769" y="1859885"/>
            <a:ext cx="6038386" cy="3881600"/>
          </a:xfrm>
          <a:prstGeom prst="rect">
            <a:avLst/>
          </a:prstGeom>
        </p:spPr>
        <p:txBody>
          <a:bodyPr>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e-IL" sz="1500" dirty="0"/>
              <a:t>הרעות כולן הֶעְדֵּרים, אשר עשׂייה אינה תופסת בהם אלא מן הבחינה שהסברנו, שהוא מביא לידי מציאות את החומר בטבעו זה שיש לו, שהוא קשור – כידוע – תמיד להֶעְדֵּר.</a:t>
            </a:r>
          </a:p>
          <a:p>
            <a:pPr marL="0" indent="0" algn="just">
              <a:buNone/>
            </a:pPr>
            <a:endParaRPr lang="he-IL" sz="1800" dirty="0"/>
          </a:p>
          <a:p>
            <a:pPr marL="0" indent="0" algn="just">
              <a:buNone/>
            </a:pPr>
            <a:r>
              <a:rPr lang="he-IL" sz="2100" dirty="0"/>
              <a:t>לכן החומר הוא הסיבה לכל השחתה ולכל רע. </a:t>
            </a:r>
          </a:p>
          <a:p>
            <a:pPr marL="0" indent="0" algn="just">
              <a:buNone/>
            </a:pPr>
            <a:endParaRPr lang="he-IL" sz="1800" dirty="0"/>
          </a:p>
          <a:p>
            <a:pPr marL="0" indent="0" algn="just">
              <a:buNone/>
            </a:pPr>
            <a:r>
              <a:rPr lang="he-IL" sz="1500" dirty="0"/>
              <a:t>לכן כל מה שלא הביא האל לידי מציאות לו את החומר הזה אינו נשחת ושום רע לא ידבק בו. לכן אומר הספר אשר האיר את מחשכי העולם: "וירא </a:t>
            </a:r>
            <a:r>
              <a:rPr lang="he-IL" sz="1500" dirty="0" err="1"/>
              <a:t>אלהים</a:t>
            </a:r>
            <a:r>
              <a:rPr lang="he-IL" sz="1500" dirty="0"/>
              <a:t> את כל אשר עשֹה והנה טוב מאֹד" (בראשית א', 31 ).</a:t>
            </a:r>
            <a:endParaRPr lang="en-US" sz="1500" dirty="0"/>
          </a:p>
        </p:txBody>
      </p:sp>
      <p:sp>
        <p:nvSpPr>
          <p:cNvPr id="6" name="כותרת 5">
            <a:extLst>
              <a:ext uri="{FF2B5EF4-FFF2-40B4-BE49-F238E27FC236}">
                <a16:creationId xmlns:a16="http://schemas.microsoft.com/office/drawing/2014/main" id="{25C639DA-3695-4ECC-9931-9A43CC72D4C4}"/>
              </a:ext>
            </a:extLst>
          </p:cNvPr>
          <p:cNvSpPr>
            <a:spLocks noGrp="1"/>
          </p:cNvSpPr>
          <p:nvPr>
            <p:ph type="title"/>
          </p:nvPr>
        </p:nvSpPr>
        <p:spPr>
          <a:xfrm>
            <a:off x="2955371" y="982946"/>
            <a:ext cx="7351776" cy="540000"/>
          </a:xfrm>
        </p:spPr>
        <p:txBody>
          <a:bodyPr/>
          <a:lstStyle/>
          <a:p>
            <a:r>
              <a:rPr lang="he-IL" sz="2700" dirty="0"/>
              <a:t>פעולה-אי פעולה</a:t>
            </a:r>
            <a:endParaRPr lang="en-US" sz="2700" dirty="0"/>
          </a:p>
        </p:txBody>
      </p:sp>
      <p:sp>
        <p:nvSpPr>
          <p:cNvPr id="14" name="מציין מיקום טקסט 13">
            <a:extLst>
              <a:ext uri="{FF2B5EF4-FFF2-40B4-BE49-F238E27FC236}">
                <a16:creationId xmlns:a16="http://schemas.microsoft.com/office/drawing/2014/main" id="{4017F0F2-4408-4BB9-AE34-4DC8B4AF39F3}"/>
              </a:ext>
            </a:extLst>
          </p:cNvPr>
          <p:cNvSpPr txBox="1">
            <a:spLocks/>
          </p:cNvSpPr>
          <p:nvPr/>
        </p:nvSpPr>
        <p:spPr>
          <a:xfrm>
            <a:off x="447294" y="1438828"/>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116-117</a:t>
            </a:r>
          </a:p>
        </p:txBody>
      </p:sp>
    </p:spTree>
    <p:extLst>
      <p:ext uri="{BB962C8B-B14F-4D97-AF65-F5344CB8AC3E}">
        <p14:creationId xmlns:p14="http://schemas.microsoft.com/office/powerpoint/2010/main" val="3671671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7" name="מציין מיקום תוכן 2">
            <a:extLst>
              <a:ext uri="{FF2B5EF4-FFF2-40B4-BE49-F238E27FC236}">
                <a16:creationId xmlns:a16="http://schemas.microsoft.com/office/drawing/2014/main" id="{66C79B34-8CC4-4D81-8A18-C0C0681C6FB5}"/>
              </a:ext>
            </a:extLst>
          </p:cNvPr>
          <p:cNvSpPr txBox="1">
            <a:spLocks/>
          </p:cNvSpPr>
          <p:nvPr/>
        </p:nvSpPr>
        <p:spPr>
          <a:xfrm>
            <a:off x="1760769" y="1859885"/>
            <a:ext cx="6038386" cy="3881600"/>
          </a:xfrm>
          <a:prstGeom prst="rect">
            <a:avLst/>
          </a:prstGeom>
        </p:spPr>
        <p:txBody>
          <a:bodyPr>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e-IL" sz="1500" dirty="0"/>
              <a:t>אפילו מציאות החומר השפל הזה, כפי שהוא קשור להֶעְדֵּר המחייב את המוות ואת הרעות כולן, כל זה גם כן טוב בשל התמדת ההוויה והימשכות המציאות ברציפות.</a:t>
            </a:r>
          </a:p>
          <a:p>
            <a:pPr marL="0" indent="0" algn="just">
              <a:buNone/>
            </a:pPr>
            <a:r>
              <a:rPr lang="he-IL" sz="1500" dirty="0"/>
              <a:t>לכן פירש רבי מאיר: "והנה טוב מאוד: והנה טוב מות" בגלל העניין שהעירונו עליו.</a:t>
            </a:r>
          </a:p>
          <a:p>
            <a:pPr marL="0" indent="0" algn="just">
              <a:buNone/>
            </a:pPr>
            <a:endParaRPr lang="he-IL" sz="1800" dirty="0"/>
          </a:p>
          <a:p>
            <a:pPr marL="0" indent="0" algn="just">
              <a:buNone/>
            </a:pPr>
            <a:r>
              <a:rPr lang="he-IL" sz="2100" dirty="0"/>
              <a:t>היזכר אפוא במה שאמרתי לך בפרק זה והבינהו. אזי יתברר לך כל מה שאמרו הנביאים והחכמים שהטוב כולו מעשׂה </a:t>
            </a:r>
            <a:r>
              <a:rPr lang="he-IL" sz="2100" dirty="0" err="1"/>
              <a:t>האלוה</a:t>
            </a:r>
            <a:r>
              <a:rPr lang="he-IL" sz="2100" dirty="0"/>
              <a:t> בעצם. בבראשית רבה נאמר מפורשות: </a:t>
            </a:r>
          </a:p>
          <a:p>
            <a:pPr marL="0" indent="0" algn="just">
              <a:buNone/>
            </a:pPr>
            <a:r>
              <a:rPr lang="he-IL" sz="2400" dirty="0"/>
              <a:t>אין דבר רע יורד מלמעלה.</a:t>
            </a:r>
            <a:endParaRPr lang="en-US" sz="2100" dirty="0"/>
          </a:p>
        </p:txBody>
      </p:sp>
      <p:sp>
        <p:nvSpPr>
          <p:cNvPr id="6" name="כותרת 5">
            <a:extLst>
              <a:ext uri="{FF2B5EF4-FFF2-40B4-BE49-F238E27FC236}">
                <a16:creationId xmlns:a16="http://schemas.microsoft.com/office/drawing/2014/main" id="{25C639DA-3695-4ECC-9931-9A43CC72D4C4}"/>
              </a:ext>
            </a:extLst>
          </p:cNvPr>
          <p:cNvSpPr>
            <a:spLocks noGrp="1"/>
          </p:cNvSpPr>
          <p:nvPr>
            <p:ph type="title"/>
          </p:nvPr>
        </p:nvSpPr>
        <p:spPr>
          <a:xfrm>
            <a:off x="2344841" y="982946"/>
            <a:ext cx="7351776" cy="540000"/>
          </a:xfrm>
        </p:spPr>
        <p:txBody>
          <a:bodyPr/>
          <a:lstStyle/>
          <a:p>
            <a:r>
              <a:rPr lang="he-IL" sz="2700" dirty="0"/>
              <a:t>אין דבר רע יורד מלמעלה</a:t>
            </a:r>
            <a:endParaRPr lang="en-US" sz="2700" dirty="0"/>
          </a:p>
        </p:txBody>
      </p:sp>
      <p:sp>
        <p:nvSpPr>
          <p:cNvPr id="14" name="מציין מיקום טקסט 13">
            <a:extLst>
              <a:ext uri="{FF2B5EF4-FFF2-40B4-BE49-F238E27FC236}">
                <a16:creationId xmlns:a16="http://schemas.microsoft.com/office/drawing/2014/main" id="{4017F0F2-4408-4BB9-AE34-4DC8B4AF39F3}"/>
              </a:ext>
            </a:extLst>
          </p:cNvPr>
          <p:cNvSpPr txBox="1">
            <a:spLocks/>
          </p:cNvSpPr>
          <p:nvPr/>
        </p:nvSpPr>
        <p:spPr>
          <a:xfrm>
            <a:off x="447294" y="1438828"/>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117</a:t>
            </a:r>
          </a:p>
        </p:txBody>
      </p:sp>
    </p:spTree>
    <p:extLst>
      <p:ext uri="{BB962C8B-B14F-4D97-AF65-F5344CB8AC3E}">
        <p14:creationId xmlns:p14="http://schemas.microsoft.com/office/powerpoint/2010/main" val="1218236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כותרת משנה 6"/>
          <p:cNvSpPr>
            <a:spLocks noGrp="1"/>
          </p:cNvSpPr>
          <p:nvPr>
            <p:ph type="subTitle" idx="1"/>
          </p:nvPr>
        </p:nvSpPr>
        <p:spPr>
          <a:xfrm>
            <a:off x="2047191" y="3062788"/>
            <a:ext cx="8100000" cy="552322"/>
          </a:xfrm>
        </p:spPr>
        <p:txBody>
          <a:bodyPr/>
          <a:lstStyle/>
          <a:p>
            <a:r>
              <a:rPr lang="he-IL" dirty="0">
                <a:sym typeface="Varela Round"/>
              </a:rPr>
              <a:t>מחשבת ישראל בחינוך הממלכתי</a:t>
            </a:r>
          </a:p>
        </p:txBody>
      </p:sp>
      <p:sp>
        <p:nvSpPr>
          <p:cNvPr id="4" name="מציין מיקום תוכן 3"/>
          <p:cNvSpPr>
            <a:spLocks noGrp="1"/>
          </p:cNvSpPr>
          <p:nvPr>
            <p:ph idx="10"/>
          </p:nvPr>
        </p:nvSpPr>
        <p:spPr/>
        <p:txBody>
          <a:bodyPr/>
          <a:lstStyle/>
          <a:p>
            <a:r>
              <a:rPr lang="he-IL" dirty="0">
                <a:sym typeface="Varela Round"/>
              </a:rPr>
              <a:t>שם המורה: שירה גינוסר</a:t>
            </a:r>
          </a:p>
        </p:txBody>
      </p:sp>
      <p:sp>
        <p:nvSpPr>
          <p:cNvPr id="6" name="Rectangle 5">
            <a:extLst>
              <a:ext uri="{FF2B5EF4-FFF2-40B4-BE49-F238E27FC236}">
                <a16:creationId xmlns:a16="http://schemas.microsoft.com/office/drawing/2014/main" id="{B2280C11-EEDB-487A-98F6-634F6A554FCC}"/>
              </a:ext>
            </a:extLst>
          </p:cNvPr>
          <p:cNvSpPr/>
          <p:nvPr/>
        </p:nvSpPr>
        <p:spPr>
          <a:xfrm>
            <a:off x="12257549" y="1333066"/>
            <a:ext cx="1708309" cy="4979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שקופית זו היא חובה</a:t>
            </a:r>
            <a:endParaRPr lang="en-US" sz="1350" dirty="0">
              <a:solidFill>
                <a:srgbClr val="002060"/>
              </a:solidFill>
            </a:endParaRPr>
          </a:p>
        </p:txBody>
      </p:sp>
      <p:sp>
        <p:nvSpPr>
          <p:cNvPr id="8" name="Rectangle 7">
            <a:extLst>
              <a:ext uri="{FF2B5EF4-FFF2-40B4-BE49-F238E27FC236}">
                <a16:creationId xmlns:a16="http://schemas.microsoft.com/office/drawing/2014/main" id="{2C6F7BCA-4B13-4E9D-B292-F022F48139C2}"/>
              </a:ext>
            </a:extLst>
          </p:cNvPr>
          <p:cNvSpPr/>
          <p:nvPr/>
        </p:nvSpPr>
        <p:spPr>
          <a:xfrm>
            <a:off x="12257548" y="1907826"/>
            <a:ext cx="1708309" cy="223129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מלאו את פרטי השיעור, המקצוע והמורה .</a:t>
            </a:r>
          </a:p>
          <a:p>
            <a:pPr algn="ctr"/>
            <a:r>
              <a:rPr lang="he-IL" sz="1350" dirty="0">
                <a:solidFill>
                  <a:srgbClr val="002060"/>
                </a:solidFill>
              </a:rPr>
              <a:t>(אין צורך להשאיר את הכיתובים "שם השיעור" , "המקצוע", מחקו אותם וכתבו רק את הפרטים עצמם). </a:t>
            </a:r>
            <a:endParaRPr lang="en-US" sz="1350" dirty="0">
              <a:solidFill>
                <a:srgbClr val="002060"/>
              </a:solidFill>
            </a:endParaRPr>
          </a:p>
        </p:txBody>
      </p:sp>
      <p:sp>
        <p:nvSpPr>
          <p:cNvPr id="9" name="כותרת 4">
            <a:extLst>
              <a:ext uri="{FF2B5EF4-FFF2-40B4-BE49-F238E27FC236}">
                <a16:creationId xmlns:a16="http://schemas.microsoft.com/office/drawing/2014/main" id="{BAF452E5-1B68-41D6-B7B6-7226A99E4756}"/>
              </a:ext>
            </a:extLst>
          </p:cNvPr>
          <p:cNvSpPr>
            <a:spLocks noGrp="1"/>
          </p:cNvSpPr>
          <p:nvPr>
            <p:ph type="ctrTitle"/>
          </p:nvPr>
        </p:nvSpPr>
        <p:spPr>
          <a:xfrm>
            <a:off x="2047191" y="2010975"/>
            <a:ext cx="8100000" cy="945000"/>
          </a:xfrm>
        </p:spPr>
        <p:txBody>
          <a:bodyPr/>
          <a:lstStyle/>
          <a:p>
            <a:r>
              <a:rPr lang="he-IL" sz="4050" dirty="0"/>
              <a:t>הטוב והרע בהגות היהודית</a:t>
            </a:r>
            <a:br>
              <a:rPr lang="he-IL" sz="4050" dirty="0"/>
            </a:br>
            <a:r>
              <a:rPr lang="he-IL" sz="4050" dirty="0"/>
              <a:t>הסבר הרמב"ם – ד'</a:t>
            </a:r>
          </a:p>
        </p:txBody>
      </p:sp>
    </p:spTree>
    <p:extLst>
      <p:ext uri="{BB962C8B-B14F-4D97-AF65-F5344CB8AC3E}">
        <p14:creationId xmlns:p14="http://schemas.microsoft.com/office/powerpoint/2010/main" val="235359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sz="4275" dirty="0"/>
              <a:t>ההיעדר שבאחריותו של האדם</a:t>
            </a:r>
          </a:p>
        </p:txBody>
      </p:sp>
      <p:sp>
        <p:nvSpPr>
          <p:cNvPr id="3" name="Text Placeholder 2">
            <a:extLst>
              <a:ext uri="{FF2B5EF4-FFF2-40B4-BE49-F238E27FC236}">
                <a16:creationId xmlns:a16="http://schemas.microsoft.com/office/drawing/2014/main" id="{137C9259-BD27-44CF-89D5-877243D9C831}"/>
              </a:ext>
            </a:extLst>
          </p:cNvPr>
          <p:cNvSpPr>
            <a:spLocks noGrp="1"/>
          </p:cNvSpPr>
          <p:nvPr>
            <p:ph type="body" sz="quarter" idx="10"/>
          </p:nvPr>
        </p:nvSpPr>
        <p:spPr>
          <a:xfrm>
            <a:off x="2619790" y="3127178"/>
            <a:ext cx="6902726" cy="603647"/>
          </a:xfrm>
        </p:spPr>
        <p:txBody>
          <a:bodyPr>
            <a:normAutofit fontScale="70000" lnSpcReduction="20000"/>
          </a:bodyPr>
          <a:lstStyle/>
          <a:p>
            <a:r>
              <a:rPr lang="he-IL" b="1" dirty="0"/>
              <a:t>רמב"ם, מורה נבוכים, חלק ג', פרק י"א</a:t>
            </a:r>
          </a:p>
          <a:p>
            <a:r>
              <a:rPr lang="he-IL" b="1" dirty="0"/>
              <a:t>עמ' 121-122</a:t>
            </a:r>
            <a:endParaRPr lang="en-US" b="1" dirty="0"/>
          </a:p>
          <a:p>
            <a:endParaRPr lang="en-US" b="1" dirty="0"/>
          </a:p>
        </p:txBody>
      </p:sp>
      <p:sp>
        <p:nvSpPr>
          <p:cNvPr id="6" name="Rectangle 5">
            <a:extLst>
              <a:ext uri="{FF2B5EF4-FFF2-40B4-BE49-F238E27FC236}">
                <a16:creationId xmlns:a16="http://schemas.microsoft.com/office/drawing/2014/main" id="{D40C8EF4-F222-4B31-8130-4875F8E3C95C}"/>
              </a:ext>
            </a:extLst>
          </p:cNvPr>
          <p:cNvSpPr/>
          <p:nvPr/>
        </p:nvSpPr>
        <p:spPr>
          <a:xfrm>
            <a:off x="12257548" y="1907826"/>
            <a:ext cx="1708309" cy="223129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(אין צורך להשאיר את הכיתובים "שם הפרק" , "כותרת משנה", מחקו אותם וכתבו רק את הפרטים עצמם). </a:t>
            </a:r>
            <a:endParaRPr lang="en-US" sz="1350" dirty="0">
              <a:solidFill>
                <a:srgbClr val="002060"/>
              </a:solidFill>
            </a:endParaRPr>
          </a:p>
        </p:txBody>
      </p:sp>
    </p:spTree>
    <p:extLst>
      <p:ext uri="{BB962C8B-B14F-4D97-AF65-F5344CB8AC3E}">
        <p14:creationId xmlns:p14="http://schemas.microsoft.com/office/powerpoint/2010/main" val="153100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7" name="מציין מיקום תוכן 2">
            <a:extLst>
              <a:ext uri="{FF2B5EF4-FFF2-40B4-BE49-F238E27FC236}">
                <a16:creationId xmlns:a16="http://schemas.microsoft.com/office/drawing/2014/main" id="{66C79B34-8CC4-4D81-8A18-C0C0681C6FB5}"/>
              </a:ext>
            </a:extLst>
          </p:cNvPr>
          <p:cNvSpPr txBox="1">
            <a:spLocks/>
          </p:cNvSpPr>
          <p:nvPr/>
        </p:nvSpPr>
        <p:spPr>
          <a:xfrm>
            <a:off x="1666180" y="1859885"/>
            <a:ext cx="6132977" cy="3881600"/>
          </a:xfrm>
          <a:prstGeom prst="rect">
            <a:avLst/>
          </a:prstGeom>
        </p:spPr>
        <p:txBody>
          <a:bodyPr>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e-IL" sz="1800" dirty="0"/>
              <a:t>הרעות הגדולות האלה המתרחשות בין אדם לאדם, </a:t>
            </a:r>
          </a:p>
          <a:p>
            <a:pPr marL="0" indent="0" algn="just">
              <a:buNone/>
            </a:pPr>
            <a:r>
              <a:rPr lang="he-IL" sz="1800" dirty="0"/>
              <a:t>מאיש לרעהו, בהתאם למטרות, לתאוות, לדעות ולאמונות כולן, </a:t>
            </a:r>
          </a:p>
          <a:p>
            <a:pPr marL="0" indent="0" algn="just">
              <a:buNone/>
            </a:pPr>
            <a:r>
              <a:rPr lang="he-IL" sz="2100" dirty="0"/>
              <a:t>אף הן נובעות מן ההֶעְדֵּר. </a:t>
            </a:r>
          </a:p>
          <a:p>
            <a:pPr marL="0" indent="0" algn="just">
              <a:buNone/>
            </a:pPr>
            <a:endParaRPr lang="he-IL" sz="1800" dirty="0"/>
          </a:p>
          <a:p>
            <a:pPr marL="0" indent="0" algn="just">
              <a:buNone/>
            </a:pPr>
            <a:r>
              <a:rPr lang="he-IL" sz="1800" dirty="0"/>
              <a:t>כי הן כולן מתחייבות מן הַבּוּרוּת, כלומר, </a:t>
            </a:r>
            <a:r>
              <a:rPr lang="he-IL" sz="2100" dirty="0"/>
              <a:t>מהֶעְדֵּר ידיעה</a:t>
            </a:r>
            <a:r>
              <a:rPr lang="he-IL" sz="1800" dirty="0"/>
              <a:t>. </a:t>
            </a:r>
          </a:p>
          <a:p>
            <a:pPr marL="0" indent="0" algn="just">
              <a:buNone/>
            </a:pPr>
            <a:r>
              <a:rPr lang="he-IL" sz="1800" dirty="0"/>
              <a:t>כמו שעיוור, מכיוון שאינו רואה, תמיד ייכשל וייפצע ויפצע גם את זולתו, מפני שאין עמו מי שידריכו בדרך, כן כיתות </a:t>
            </a:r>
            <a:r>
              <a:rPr lang="he-IL" sz="1800" dirty="0" err="1"/>
              <a:t>בני־האדם</a:t>
            </a:r>
            <a:r>
              <a:rPr lang="he-IL" sz="1800" dirty="0"/>
              <a:t>: </a:t>
            </a:r>
          </a:p>
          <a:p>
            <a:pPr marL="0" indent="0" algn="just">
              <a:buNone/>
            </a:pPr>
            <a:r>
              <a:rPr lang="he-IL" sz="1800" dirty="0"/>
              <a:t>כל איש לפי מידת בורותו יעשה לעצמו ולזולתו רעות גדולות המתייחסות לפרטי המין האנושי.</a:t>
            </a:r>
            <a:endParaRPr lang="en-US" sz="1800" dirty="0"/>
          </a:p>
        </p:txBody>
      </p:sp>
      <p:sp>
        <p:nvSpPr>
          <p:cNvPr id="6" name="כותרת 5">
            <a:extLst>
              <a:ext uri="{FF2B5EF4-FFF2-40B4-BE49-F238E27FC236}">
                <a16:creationId xmlns:a16="http://schemas.microsoft.com/office/drawing/2014/main" id="{25C639DA-3695-4ECC-9931-9A43CC72D4C4}"/>
              </a:ext>
            </a:extLst>
          </p:cNvPr>
          <p:cNvSpPr>
            <a:spLocks noGrp="1"/>
          </p:cNvSpPr>
          <p:nvPr>
            <p:ph type="title"/>
          </p:nvPr>
        </p:nvSpPr>
        <p:spPr>
          <a:xfrm>
            <a:off x="2963735" y="1001148"/>
            <a:ext cx="7351776" cy="540000"/>
          </a:xfrm>
        </p:spPr>
        <p:txBody>
          <a:bodyPr/>
          <a:lstStyle/>
          <a:p>
            <a:r>
              <a:rPr lang="he-IL" sz="2700" dirty="0"/>
              <a:t>ההעדר שבאדם</a:t>
            </a:r>
            <a:endParaRPr lang="en-US" sz="2700" dirty="0"/>
          </a:p>
        </p:txBody>
      </p:sp>
      <p:sp>
        <p:nvSpPr>
          <p:cNvPr id="14" name="מציין מיקום טקסט 13">
            <a:extLst>
              <a:ext uri="{FF2B5EF4-FFF2-40B4-BE49-F238E27FC236}">
                <a16:creationId xmlns:a16="http://schemas.microsoft.com/office/drawing/2014/main" id="{4017F0F2-4408-4BB9-AE34-4DC8B4AF39F3}"/>
              </a:ext>
            </a:extLst>
          </p:cNvPr>
          <p:cNvSpPr txBox="1">
            <a:spLocks/>
          </p:cNvSpPr>
          <p:nvPr/>
        </p:nvSpPr>
        <p:spPr>
          <a:xfrm>
            <a:off x="447294" y="1438828"/>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121</a:t>
            </a:r>
          </a:p>
        </p:txBody>
      </p:sp>
      <p:pic>
        <p:nvPicPr>
          <p:cNvPr id="3" name="תמונה 2">
            <a:extLst>
              <a:ext uri="{FF2B5EF4-FFF2-40B4-BE49-F238E27FC236}">
                <a16:creationId xmlns:a16="http://schemas.microsoft.com/office/drawing/2014/main" id="{5728D7E7-A9AE-4925-BE21-0E1FD8542AFC}"/>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024621" y="2007213"/>
            <a:ext cx="2101496" cy="2101496"/>
          </a:xfrm>
          <a:prstGeom prst="rect">
            <a:avLst/>
          </a:prstGeom>
        </p:spPr>
      </p:pic>
    </p:spTree>
    <p:extLst>
      <p:ext uri="{BB962C8B-B14F-4D97-AF65-F5344CB8AC3E}">
        <p14:creationId xmlns:p14="http://schemas.microsoft.com/office/powerpoint/2010/main" val="311747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מבוא קצרצר</a:t>
            </a:r>
          </a:p>
        </p:txBody>
      </p:sp>
      <p:sp>
        <p:nvSpPr>
          <p:cNvPr id="3" name="Text Placeholder 2">
            <a:extLst>
              <a:ext uri="{FF2B5EF4-FFF2-40B4-BE49-F238E27FC236}">
                <a16:creationId xmlns:a16="http://schemas.microsoft.com/office/drawing/2014/main" id="{137C9259-BD27-44CF-89D5-877243D9C831}"/>
              </a:ext>
            </a:extLst>
          </p:cNvPr>
          <p:cNvSpPr>
            <a:spLocks noGrp="1"/>
          </p:cNvSpPr>
          <p:nvPr>
            <p:ph type="body" sz="quarter" idx="10"/>
          </p:nvPr>
        </p:nvSpPr>
        <p:spPr/>
        <p:txBody>
          <a:bodyPr/>
          <a:lstStyle/>
          <a:p>
            <a:r>
              <a:rPr lang="he-IL" b="1" dirty="0"/>
              <a:t>ימי הביניים-הרמב"ם-שאלת הרע</a:t>
            </a:r>
            <a:endParaRPr lang="en-US" b="1" dirty="0"/>
          </a:p>
          <a:p>
            <a:endParaRPr lang="en-US" b="1" dirty="0"/>
          </a:p>
        </p:txBody>
      </p:sp>
      <p:sp>
        <p:nvSpPr>
          <p:cNvPr id="6" name="Rectangle 5">
            <a:extLst>
              <a:ext uri="{FF2B5EF4-FFF2-40B4-BE49-F238E27FC236}">
                <a16:creationId xmlns:a16="http://schemas.microsoft.com/office/drawing/2014/main" id="{D40C8EF4-F222-4B31-8130-4875F8E3C95C}"/>
              </a:ext>
            </a:extLst>
          </p:cNvPr>
          <p:cNvSpPr/>
          <p:nvPr/>
        </p:nvSpPr>
        <p:spPr>
          <a:xfrm>
            <a:off x="12257548" y="1907826"/>
            <a:ext cx="1708309" cy="223129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(אין צורך להשאיר את הכיתובים "שם הפרק" , "כותרת משנה", מחקו אותם וכתבו רק את הפרטים עצמם). </a:t>
            </a:r>
            <a:endParaRPr lang="en-US" sz="1350" dirty="0">
              <a:solidFill>
                <a:srgbClr val="00206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6" name="כותרת 5">
            <a:extLst>
              <a:ext uri="{FF2B5EF4-FFF2-40B4-BE49-F238E27FC236}">
                <a16:creationId xmlns:a16="http://schemas.microsoft.com/office/drawing/2014/main" id="{25C639DA-3695-4ECC-9931-9A43CC72D4C4}"/>
              </a:ext>
            </a:extLst>
          </p:cNvPr>
          <p:cNvSpPr>
            <a:spLocks noGrp="1"/>
          </p:cNvSpPr>
          <p:nvPr>
            <p:ph type="title"/>
          </p:nvPr>
        </p:nvSpPr>
        <p:spPr>
          <a:xfrm>
            <a:off x="2754650" y="999246"/>
            <a:ext cx="7351776" cy="540000"/>
          </a:xfrm>
        </p:spPr>
        <p:txBody>
          <a:bodyPr/>
          <a:lstStyle/>
          <a:p>
            <a:r>
              <a:rPr lang="he-IL" sz="2700" dirty="0"/>
              <a:t>"אף הן נובעות מן ההעדר"</a:t>
            </a:r>
            <a:endParaRPr lang="en-US" sz="2700" dirty="0"/>
          </a:p>
        </p:txBody>
      </p:sp>
      <p:graphicFrame>
        <p:nvGraphicFramePr>
          <p:cNvPr id="7" name="טבלה 18">
            <a:extLst>
              <a:ext uri="{FF2B5EF4-FFF2-40B4-BE49-F238E27FC236}">
                <a16:creationId xmlns:a16="http://schemas.microsoft.com/office/drawing/2014/main" id="{43CBE70A-0587-4C43-A581-0809DF5EACEF}"/>
              </a:ext>
            </a:extLst>
          </p:cNvPr>
          <p:cNvGraphicFramePr>
            <a:graphicFrameLocks noGrp="1"/>
          </p:cNvGraphicFramePr>
          <p:nvPr>
            <p:extLst>
              <p:ext uri="{D42A27DB-BD31-4B8C-83A1-F6EECF244321}">
                <p14:modId xmlns:p14="http://schemas.microsoft.com/office/powerpoint/2010/main" val="3032056663"/>
              </p:ext>
            </p:extLst>
          </p:nvPr>
        </p:nvGraphicFramePr>
        <p:xfrm>
          <a:off x="1658408" y="1562645"/>
          <a:ext cx="6527700" cy="3732713"/>
        </p:xfrm>
        <a:graphic>
          <a:graphicData uri="http://schemas.openxmlformats.org/drawingml/2006/table">
            <a:tbl>
              <a:tblPr rtl="1" firstRow="1" bandRow="1">
                <a:tableStyleId>{5940675A-B579-460E-94D1-54222C63F5DA}</a:tableStyleId>
              </a:tblPr>
              <a:tblGrid>
                <a:gridCol w="1631925">
                  <a:extLst>
                    <a:ext uri="{9D8B030D-6E8A-4147-A177-3AD203B41FA5}">
                      <a16:colId xmlns:a16="http://schemas.microsoft.com/office/drawing/2014/main" val="1456415834"/>
                    </a:ext>
                  </a:extLst>
                </a:gridCol>
                <a:gridCol w="1631925">
                  <a:extLst>
                    <a:ext uri="{9D8B030D-6E8A-4147-A177-3AD203B41FA5}">
                      <a16:colId xmlns:a16="http://schemas.microsoft.com/office/drawing/2014/main" val="3266944433"/>
                    </a:ext>
                  </a:extLst>
                </a:gridCol>
                <a:gridCol w="1631925">
                  <a:extLst>
                    <a:ext uri="{9D8B030D-6E8A-4147-A177-3AD203B41FA5}">
                      <a16:colId xmlns:a16="http://schemas.microsoft.com/office/drawing/2014/main" val="460886113"/>
                    </a:ext>
                  </a:extLst>
                </a:gridCol>
                <a:gridCol w="1631925">
                  <a:extLst>
                    <a:ext uri="{9D8B030D-6E8A-4147-A177-3AD203B41FA5}">
                      <a16:colId xmlns:a16="http://schemas.microsoft.com/office/drawing/2014/main" val="794179045"/>
                    </a:ext>
                  </a:extLst>
                </a:gridCol>
              </a:tblGrid>
              <a:tr h="391886">
                <a:tc>
                  <a:txBody>
                    <a:bodyPr/>
                    <a:lstStyle/>
                    <a:p>
                      <a:pPr algn="ctr" rtl="1"/>
                      <a:endParaRPr lang="he-IL" sz="1500" dirty="0">
                        <a:solidFill>
                          <a:schemeClr val="bg1"/>
                        </a:solidFill>
                        <a:latin typeface="Varela Round" panose="00000500000000000000" pitchFamily="2" charset="-79"/>
                        <a:cs typeface="Varela Round" panose="00000500000000000000" pitchFamily="2" charset="-79"/>
                      </a:endParaRPr>
                    </a:p>
                  </a:txBody>
                  <a:tcPr marL="68580" marR="68580" marT="34290" marB="34290" anchor="ctr">
                    <a:solidFill>
                      <a:srgbClr val="12B4BC"/>
                    </a:solidFill>
                  </a:tcPr>
                </a:tc>
                <a:tc>
                  <a:txBody>
                    <a:bodyPr/>
                    <a:lstStyle/>
                    <a:p>
                      <a:pPr algn="ctr" rtl="1"/>
                      <a:r>
                        <a:rPr lang="he-IL" sz="1500" dirty="0">
                          <a:solidFill>
                            <a:schemeClr val="bg1"/>
                          </a:solidFill>
                          <a:latin typeface="Varela Round" panose="00000500000000000000" pitchFamily="2" charset="-79"/>
                          <a:cs typeface="Varela Round" panose="00000500000000000000" pitchFamily="2" charset="-79"/>
                        </a:rPr>
                        <a:t>סוג הרע ה-1</a:t>
                      </a:r>
                    </a:p>
                  </a:txBody>
                  <a:tcPr marL="68580" marR="68580" marT="34290" marB="34290" anchor="ctr">
                    <a:solidFill>
                      <a:srgbClr val="12B4BC"/>
                    </a:solidFill>
                  </a:tcP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500" dirty="0">
                          <a:solidFill>
                            <a:schemeClr val="bg1"/>
                          </a:solidFill>
                          <a:latin typeface="Varela Round" panose="00000500000000000000" pitchFamily="2" charset="-79"/>
                          <a:cs typeface="Varela Round" panose="00000500000000000000" pitchFamily="2" charset="-79"/>
                        </a:rPr>
                        <a:t>סוג הרע ה-2</a:t>
                      </a:r>
                    </a:p>
                  </a:txBody>
                  <a:tcPr marL="68580" marR="68580" marT="34290" marB="34290" anchor="ctr">
                    <a:solidFill>
                      <a:srgbClr val="12B4BC"/>
                    </a:solidFill>
                  </a:tcPr>
                </a:tc>
                <a:tc>
                  <a:txBody>
                    <a:bodyPr/>
                    <a:lstStyle/>
                    <a:p>
                      <a:pPr algn="ctr" rtl="1"/>
                      <a:r>
                        <a:rPr lang="he-IL" sz="1500" dirty="0">
                          <a:solidFill>
                            <a:schemeClr val="bg1"/>
                          </a:solidFill>
                          <a:latin typeface="Varela Round" panose="00000500000000000000" pitchFamily="2" charset="-79"/>
                          <a:cs typeface="Varela Round" panose="00000500000000000000" pitchFamily="2" charset="-79"/>
                        </a:rPr>
                        <a:t>סוג הרע ה-3</a:t>
                      </a:r>
                    </a:p>
                  </a:txBody>
                  <a:tcPr marL="68580" marR="68580" marT="34290" marB="34290" anchor="ctr">
                    <a:solidFill>
                      <a:srgbClr val="12B4BC"/>
                    </a:solidFill>
                  </a:tcPr>
                </a:tc>
                <a:extLst>
                  <a:ext uri="{0D108BD9-81ED-4DB2-BD59-A6C34878D82A}">
                    <a16:rowId xmlns:a16="http://schemas.microsoft.com/office/drawing/2014/main" val="1194121837"/>
                  </a:ext>
                </a:extLst>
              </a:tr>
              <a:tr h="391886">
                <a:tc>
                  <a:txBody>
                    <a:bodyPr/>
                    <a:lstStyle/>
                    <a:p>
                      <a:pPr algn="ctr" rtl="1"/>
                      <a:endParaRPr lang="he-IL" sz="1400" dirty="0">
                        <a:latin typeface="Varela Round" panose="00000500000000000000" pitchFamily="2" charset="-79"/>
                        <a:cs typeface="Varela Round" panose="00000500000000000000" pitchFamily="2" charset="-79"/>
                      </a:endParaRP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רע טבעי</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רע חברתי</a:t>
                      </a:r>
                    </a:p>
                  </a:txBody>
                  <a:tcPr marL="68580" marR="68580" marT="34290" marB="34290" anchor="ctr">
                    <a:solidFill>
                      <a:srgbClr val="8DD3D7"/>
                    </a:solidFill>
                  </a:tcPr>
                </a:tc>
                <a:tc>
                  <a:txBody>
                    <a:bodyPr/>
                    <a:lstStyle/>
                    <a:p>
                      <a:pPr algn="ctr" rtl="1"/>
                      <a:r>
                        <a:rPr lang="he-IL" sz="1400" dirty="0">
                          <a:latin typeface="Varela Round" panose="00000500000000000000" pitchFamily="2" charset="-79"/>
                          <a:cs typeface="Varela Round" panose="00000500000000000000" pitchFamily="2" charset="-79"/>
                        </a:rPr>
                        <a:t>רע עצמי</a:t>
                      </a:r>
                    </a:p>
                  </a:txBody>
                  <a:tcPr marL="68580" marR="68580" marT="34290" marB="34290" anchor="ctr">
                    <a:solidFill>
                      <a:srgbClr val="8DD3D7"/>
                    </a:solidFill>
                  </a:tcPr>
                </a:tc>
                <a:extLst>
                  <a:ext uri="{0D108BD9-81ED-4DB2-BD59-A6C34878D82A}">
                    <a16:rowId xmlns:a16="http://schemas.microsoft.com/office/drawing/2014/main" val="3278032429"/>
                  </a:ext>
                </a:extLst>
              </a:tr>
              <a:tr h="480060">
                <a:tc>
                  <a:txBody>
                    <a:bodyPr/>
                    <a:lstStyle/>
                    <a:p>
                      <a:pPr algn="ctr" rtl="1"/>
                      <a:r>
                        <a:rPr lang="he-IL" sz="1400" dirty="0">
                          <a:latin typeface="Varela Round" panose="00000500000000000000" pitchFamily="2" charset="-79"/>
                          <a:cs typeface="Varela Round" panose="00000500000000000000" pitchFamily="2" charset="-79"/>
                        </a:rPr>
                        <a:t>דוגמאות</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אסונות טבע ומומים מולדים</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רצח, שוד, מלחמה</a:t>
                      </a:r>
                    </a:p>
                  </a:txBody>
                  <a:tcPr marL="68580" marR="68580" marT="34290" marB="34290" anchor="ctr">
                    <a:solidFill>
                      <a:srgbClr val="8DD3D7"/>
                    </a:solidFill>
                  </a:tcPr>
                </a:tc>
                <a:tc>
                  <a:txBody>
                    <a:bodyPr/>
                    <a:lstStyle/>
                    <a:p>
                      <a:pPr algn="ctr" rtl="1"/>
                      <a:r>
                        <a:rPr lang="he-IL" sz="1400" dirty="0">
                          <a:latin typeface="Varela Round" panose="00000500000000000000" pitchFamily="2" charset="-79"/>
                          <a:cs typeface="Varela Round" panose="00000500000000000000" pitchFamily="2" charset="-79"/>
                        </a:rPr>
                        <a:t>השאיפה המתמדת לעוד</a:t>
                      </a:r>
                    </a:p>
                  </a:txBody>
                  <a:tcPr marL="68580" marR="68580" marT="34290" marB="34290" anchor="ctr">
                    <a:solidFill>
                      <a:srgbClr val="8DD3D7"/>
                    </a:solidFill>
                  </a:tcPr>
                </a:tc>
                <a:extLst>
                  <a:ext uri="{0D108BD9-81ED-4DB2-BD59-A6C34878D82A}">
                    <a16:rowId xmlns:a16="http://schemas.microsoft.com/office/drawing/2014/main" val="2864613043"/>
                  </a:ext>
                </a:extLst>
              </a:tr>
              <a:tr h="891540">
                <a:tc>
                  <a:txBody>
                    <a:bodyPr/>
                    <a:lstStyle/>
                    <a:p>
                      <a:pPr algn="ctr" rtl="1"/>
                      <a:r>
                        <a:rPr lang="he-IL" sz="1400" dirty="0">
                          <a:latin typeface="Varela Round" panose="00000500000000000000" pitchFamily="2" charset="-79"/>
                          <a:cs typeface="Varela Round" panose="00000500000000000000" pitchFamily="2" charset="-79"/>
                        </a:rPr>
                        <a:t>הגורם לרע זה</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תהליכי התהוות וכיליון: </a:t>
                      </a:r>
                    </a:p>
                    <a:p>
                      <a:pPr algn="ctr" rtl="1"/>
                      <a:r>
                        <a:rPr lang="he-IL" sz="1400" dirty="0">
                          <a:solidFill>
                            <a:srgbClr val="FF0000"/>
                          </a:solidFill>
                          <a:latin typeface="Varela Round" panose="00000500000000000000" pitchFamily="2" charset="-79"/>
                          <a:cs typeface="Varela Round" panose="00000500000000000000" pitchFamily="2" charset="-79"/>
                        </a:rPr>
                        <a:t>הנובעים מהעדר חומר</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רצון האדם לשלוט </a:t>
                      </a:r>
                      <a:r>
                        <a:rPr lang="he-IL" sz="1400" dirty="0">
                          <a:solidFill>
                            <a:srgbClr val="FF0000"/>
                          </a:solidFill>
                          <a:latin typeface="Varela Round" panose="00000500000000000000" pitchFamily="2" charset="-79"/>
                          <a:cs typeface="Varela Round" panose="00000500000000000000" pitchFamily="2" charset="-79"/>
                        </a:rPr>
                        <a:t>הנובע</a:t>
                      </a:r>
                    </a:p>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solidFill>
                            <a:srgbClr val="FF0000"/>
                          </a:solidFill>
                          <a:latin typeface="Varela Round" panose="00000500000000000000" pitchFamily="2" charset="-79"/>
                          <a:cs typeface="Varela Round" panose="00000500000000000000" pitchFamily="2" charset="-79"/>
                        </a:rPr>
                        <a:t>מהעדר ידיעה</a:t>
                      </a:r>
                    </a:p>
                  </a:txBody>
                  <a:tcPr marL="68580" marR="68580" marT="34290" marB="34290" anchor="ctr">
                    <a:solidFill>
                      <a:srgbClr val="8DD3D7"/>
                    </a:solidFill>
                  </a:tcPr>
                </a:tc>
                <a:tc>
                  <a:txBody>
                    <a:bodyPr/>
                    <a:lstStyle/>
                    <a:p>
                      <a:pPr algn="ctr" rtl="1"/>
                      <a:r>
                        <a:rPr lang="he-IL" sz="1400" dirty="0">
                          <a:latin typeface="Varela Round" panose="00000500000000000000" pitchFamily="2" charset="-79"/>
                          <a:cs typeface="Varela Round" panose="00000500000000000000" pitchFamily="2" charset="-79"/>
                        </a:rPr>
                        <a:t>התאווה</a:t>
                      </a:r>
                    </a:p>
                    <a:p>
                      <a:pPr algn="ctr" rtl="1"/>
                      <a:r>
                        <a:rPr lang="he-IL" sz="1400" dirty="0">
                          <a:solidFill>
                            <a:srgbClr val="FF0000"/>
                          </a:solidFill>
                          <a:latin typeface="Varela Round" panose="00000500000000000000" pitchFamily="2" charset="-79"/>
                          <a:cs typeface="Varela Round" panose="00000500000000000000" pitchFamily="2" charset="-79"/>
                        </a:rPr>
                        <a:t>מהנובעת</a:t>
                      </a:r>
                    </a:p>
                    <a:p>
                      <a:pPr algn="ctr" rtl="1"/>
                      <a:r>
                        <a:rPr lang="he-IL" sz="1400" dirty="0">
                          <a:solidFill>
                            <a:srgbClr val="FF0000"/>
                          </a:solidFill>
                          <a:latin typeface="Varela Round" panose="00000500000000000000" pitchFamily="2" charset="-79"/>
                          <a:cs typeface="Varela Round" panose="00000500000000000000" pitchFamily="2" charset="-79"/>
                        </a:rPr>
                        <a:t>העדר ידיעה</a:t>
                      </a:r>
                    </a:p>
                  </a:txBody>
                  <a:tcPr marL="68580" marR="68580" marT="34290" marB="34290" anchor="ctr">
                    <a:solidFill>
                      <a:srgbClr val="8DD3D7"/>
                    </a:solidFill>
                  </a:tcPr>
                </a:tc>
                <a:extLst>
                  <a:ext uri="{0D108BD9-81ED-4DB2-BD59-A6C34878D82A}">
                    <a16:rowId xmlns:a16="http://schemas.microsoft.com/office/drawing/2014/main" val="2967094457"/>
                  </a:ext>
                </a:extLst>
              </a:tr>
              <a:tr h="480060">
                <a:tc>
                  <a:txBody>
                    <a:bodyPr/>
                    <a:lstStyle/>
                    <a:p>
                      <a:pPr algn="ctr" rtl="1"/>
                      <a:r>
                        <a:rPr lang="he-IL" sz="1400" dirty="0">
                          <a:latin typeface="Varela Round" panose="00000500000000000000" pitchFamily="2" charset="-79"/>
                          <a:cs typeface="Varela Round" panose="00000500000000000000" pitchFamily="2" charset="-79"/>
                        </a:rPr>
                        <a:t>תדירות</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נדיר מאוד</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יותר מהרע הראשון אך עדיין נדיר</a:t>
                      </a:r>
                    </a:p>
                  </a:txBody>
                  <a:tcPr marL="68580" marR="68580" marT="34290" marB="34290" anchor="ctr">
                    <a:solidFill>
                      <a:srgbClr val="8DD3D7"/>
                    </a:solidFill>
                  </a:tcPr>
                </a:tc>
                <a:tc>
                  <a:txBody>
                    <a:bodyPr/>
                    <a:lstStyle/>
                    <a:p>
                      <a:pPr algn="ctr" rtl="1"/>
                      <a:r>
                        <a:rPr lang="he-IL" sz="1400" dirty="0">
                          <a:latin typeface="Varela Round" panose="00000500000000000000" pitchFamily="2" charset="-79"/>
                          <a:cs typeface="Varela Round" panose="00000500000000000000" pitchFamily="2" charset="-79"/>
                        </a:rPr>
                        <a:t>נפוץ מאוד. רוב הרע שישנו בעולם</a:t>
                      </a:r>
                    </a:p>
                  </a:txBody>
                  <a:tcPr marL="68580" marR="68580" marT="34290" marB="34290" anchor="ctr">
                    <a:solidFill>
                      <a:srgbClr val="8DD3D7"/>
                    </a:solidFill>
                  </a:tcPr>
                </a:tc>
                <a:extLst>
                  <a:ext uri="{0D108BD9-81ED-4DB2-BD59-A6C34878D82A}">
                    <a16:rowId xmlns:a16="http://schemas.microsoft.com/office/drawing/2014/main" val="4127255262"/>
                  </a:ext>
                </a:extLst>
              </a:tr>
              <a:tr h="1097280">
                <a:tc>
                  <a:txBody>
                    <a:bodyPr/>
                    <a:lstStyle/>
                    <a:p>
                      <a:pPr algn="ctr" rtl="1"/>
                      <a:r>
                        <a:rPr lang="he-IL" sz="1400" dirty="0">
                          <a:latin typeface="Varela Round" panose="00000500000000000000" pitchFamily="2" charset="-79"/>
                          <a:cs typeface="Varela Round" panose="00000500000000000000" pitchFamily="2" charset="-79"/>
                        </a:rPr>
                        <a:t>מדוע הרע הוא לא באשמת האל</a:t>
                      </a:r>
                    </a:p>
                  </a:txBody>
                  <a:tcPr marL="68580" marR="68580" marT="34290" marB="34290" anchor="ctr"/>
                </a:tc>
                <a:tc>
                  <a:txBody>
                    <a:bodyPr/>
                    <a:lstStyle/>
                    <a:p>
                      <a:pPr algn="ctr" rtl="1"/>
                      <a:r>
                        <a:rPr lang="he-IL" sz="1400" dirty="0">
                          <a:latin typeface="Varela Round" panose="00000500000000000000" pitchFamily="2" charset="-79"/>
                          <a:cs typeface="Varela Round" panose="00000500000000000000" pitchFamily="2" charset="-79"/>
                        </a:rPr>
                        <a:t>מה שחשבנו שהוא רע הוא למעשה לא רע. אנחנו טועים בגלל נקודת המבט החלקית שלנו</a:t>
                      </a:r>
                    </a:p>
                  </a:txBody>
                  <a:tcPr marL="68580" marR="68580" marT="34290" marB="34290"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400" dirty="0">
                          <a:latin typeface="Varela Round" panose="00000500000000000000" pitchFamily="2" charset="-79"/>
                          <a:cs typeface="Varela Round" panose="00000500000000000000" pitchFamily="2" charset="-79"/>
                        </a:rPr>
                        <a:t>לרע לא אחראי האל אלא האדם</a:t>
                      </a:r>
                    </a:p>
                  </a:txBody>
                  <a:tcPr marL="68580" marR="68580" marT="34290" marB="34290" anchor="ctr">
                    <a:solidFill>
                      <a:srgbClr val="8DD3D7"/>
                    </a:solidFill>
                  </a:tcPr>
                </a:tc>
                <a:tc>
                  <a:txBody>
                    <a:bodyPr/>
                    <a:lstStyle/>
                    <a:p>
                      <a:pPr algn="ctr" rtl="1"/>
                      <a:r>
                        <a:rPr lang="he-IL" sz="1400" dirty="0">
                          <a:latin typeface="Varela Round" panose="00000500000000000000" pitchFamily="2" charset="-79"/>
                          <a:cs typeface="Varela Round" panose="00000500000000000000" pitchFamily="2" charset="-79"/>
                        </a:rPr>
                        <a:t>לרע לא אחראי האל אלא תכונות האדם</a:t>
                      </a:r>
                    </a:p>
                  </a:txBody>
                  <a:tcPr marL="68580" marR="68580" marT="34290" marB="34290" anchor="ctr">
                    <a:solidFill>
                      <a:srgbClr val="8DD3D7"/>
                    </a:solidFill>
                  </a:tcPr>
                </a:tc>
                <a:extLst>
                  <a:ext uri="{0D108BD9-81ED-4DB2-BD59-A6C34878D82A}">
                    <a16:rowId xmlns:a16="http://schemas.microsoft.com/office/drawing/2014/main" val="2873032467"/>
                  </a:ext>
                </a:extLst>
              </a:tr>
            </a:tbl>
          </a:graphicData>
        </a:graphic>
      </p:graphicFrame>
    </p:spTree>
    <p:extLst>
      <p:ext uri="{BB962C8B-B14F-4D97-AF65-F5344CB8AC3E}">
        <p14:creationId xmlns:p14="http://schemas.microsoft.com/office/powerpoint/2010/main" val="3362494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7" name="מציין מיקום תוכן 2">
            <a:extLst>
              <a:ext uri="{FF2B5EF4-FFF2-40B4-BE49-F238E27FC236}">
                <a16:creationId xmlns:a16="http://schemas.microsoft.com/office/drawing/2014/main" id="{66C79B34-8CC4-4D81-8A18-C0C0681C6FB5}"/>
              </a:ext>
            </a:extLst>
          </p:cNvPr>
          <p:cNvSpPr txBox="1">
            <a:spLocks/>
          </p:cNvSpPr>
          <p:nvPr/>
        </p:nvSpPr>
        <p:spPr>
          <a:xfrm>
            <a:off x="1760769" y="1859885"/>
            <a:ext cx="6038386" cy="3881600"/>
          </a:xfrm>
          <a:prstGeom prst="rect">
            <a:avLst/>
          </a:prstGeom>
        </p:spPr>
        <p:txBody>
          <a:bodyPr>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e-IL" sz="1800" dirty="0"/>
              <a:t>הוא הבטיח זאת ואמר: </a:t>
            </a:r>
          </a:p>
          <a:p>
            <a:pPr marL="0" indent="0" algn="just">
              <a:buNone/>
            </a:pPr>
            <a:r>
              <a:rPr lang="he-IL" sz="1800" dirty="0"/>
              <a:t>"וְגָר זְאֵב עִם כֶּבֶשׂ וְנָמֵר עִם גְּדִי </a:t>
            </a:r>
            <a:r>
              <a:rPr lang="he-IL" sz="1800" dirty="0" err="1"/>
              <a:t>יִרְבָּץ</a:t>
            </a:r>
            <a:r>
              <a:rPr lang="he-IL" sz="1800" dirty="0"/>
              <a:t> [וְעֵגֶל וּכְפִיר </a:t>
            </a:r>
            <a:r>
              <a:rPr lang="he-IL" sz="1800" dirty="0" err="1"/>
              <a:t>וּמְרִיא</a:t>
            </a:r>
            <a:r>
              <a:rPr lang="he-IL" sz="1800" dirty="0"/>
              <a:t> יַחְדָּו וְנַעַר קָטןֹ נהֵֹג בָּם.] וּפָרָה וָדבֹ תִּרְעֶינָה [יַחְדָּו יִרְבְּצוּ יַלְדֵיהֶן וְאַרְיֵה כַּבָּקָר יאֹכַל־ תֶּבֶן.] וְשִׁעֲשַׁע יוֹנֵק עַל חֻר־פָּתֶן; וְעַל מְאוּרַת צִפְעוֹנִי גָּמוּל יָדוֹ הָדָה." </a:t>
            </a:r>
            <a:r>
              <a:rPr lang="he-IL" sz="1350" dirty="0"/>
              <a:t>(ישעיה י"א,8-6 ).</a:t>
            </a:r>
          </a:p>
          <a:p>
            <a:pPr marL="0" indent="0" algn="just">
              <a:buNone/>
            </a:pPr>
            <a:endParaRPr lang="he-IL" sz="1800" dirty="0"/>
          </a:p>
          <a:p>
            <a:pPr marL="0" indent="0" algn="just">
              <a:buNone/>
            </a:pPr>
            <a:r>
              <a:rPr lang="he-IL" sz="1800" dirty="0"/>
              <a:t> אחרי־כן נתן את הסיבה לזאת ואמר שהסיבה להסתלקותן של האיבות, הסלידות ההדדיות, </a:t>
            </a:r>
            <a:r>
              <a:rPr lang="he-IL" sz="1800" dirty="0" err="1"/>
              <a:t>וההשתלטויות</a:t>
            </a:r>
            <a:r>
              <a:rPr lang="he-IL" sz="1800" dirty="0"/>
              <a:t> האלה היא </a:t>
            </a:r>
            <a:r>
              <a:rPr lang="he-IL" sz="1800" dirty="0" err="1"/>
              <a:t>שבני־אדם</a:t>
            </a:r>
            <a:r>
              <a:rPr lang="he-IL" sz="1800" dirty="0"/>
              <a:t> </a:t>
            </a:r>
            <a:r>
              <a:rPr lang="he-IL" sz="1800" dirty="0">
                <a:solidFill>
                  <a:srgbClr val="FF0000"/>
                </a:solidFill>
              </a:rPr>
              <a:t>ידעו</a:t>
            </a:r>
            <a:r>
              <a:rPr lang="he-IL" sz="1800" dirty="0"/>
              <a:t> אז את אמיתתו של האל, ואמר: </a:t>
            </a:r>
          </a:p>
          <a:p>
            <a:pPr marL="0" indent="0" algn="just">
              <a:buNone/>
            </a:pPr>
            <a:r>
              <a:rPr lang="he-IL" sz="1800" dirty="0"/>
              <a:t>"לאֹ יָרֵעוּ וְלאֹ יַשְׁחִיתוּ בְּכָל הַר קָדְשִׁי כִּי מָלְאָה הָאָרֶץ </a:t>
            </a:r>
            <a:r>
              <a:rPr lang="he-IL" sz="1800" dirty="0">
                <a:solidFill>
                  <a:srgbClr val="FF0000"/>
                </a:solidFill>
              </a:rPr>
              <a:t>דֵּעָה</a:t>
            </a:r>
            <a:r>
              <a:rPr lang="he-IL" sz="1800" dirty="0"/>
              <a:t> אֶת ה' כַּמַּיִם לַיָּם מְכַסִּים." </a:t>
            </a:r>
            <a:r>
              <a:rPr lang="he-IL" sz="1350" dirty="0"/>
              <a:t>(שם, שם 9).</a:t>
            </a:r>
          </a:p>
          <a:p>
            <a:pPr marL="0" indent="0" algn="just">
              <a:buNone/>
            </a:pPr>
            <a:r>
              <a:rPr lang="he-IL" sz="1800" dirty="0"/>
              <a:t>דע זאת אפוא!</a:t>
            </a:r>
            <a:endParaRPr lang="en-US" sz="1800" dirty="0"/>
          </a:p>
        </p:txBody>
      </p:sp>
      <p:sp>
        <p:nvSpPr>
          <p:cNvPr id="6" name="כותרת 5">
            <a:extLst>
              <a:ext uri="{FF2B5EF4-FFF2-40B4-BE49-F238E27FC236}">
                <a16:creationId xmlns:a16="http://schemas.microsoft.com/office/drawing/2014/main" id="{25C639DA-3695-4ECC-9931-9A43CC72D4C4}"/>
              </a:ext>
            </a:extLst>
          </p:cNvPr>
          <p:cNvSpPr>
            <a:spLocks noGrp="1"/>
          </p:cNvSpPr>
          <p:nvPr>
            <p:ph type="title"/>
          </p:nvPr>
        </p:nvSpPr>
        <p:spPr>
          <a:xfrm>
            <a:off x="2963735" y="1001148"/>
            <a:ext cx="7351776" cy="540000"/>
          </a:xfrm>
        </p:spPr>
        <p:txBody>
          <a:bodyPr/>
          <a:lstStyle/>
          <a:p>
            <a:r>
              <a:rPr lang="he-IL" sz="2700" dirty="0"/>
              <a:t>ההעדר שבאדם</a:t>
            </a:r>
            <a:endParaRPr lang="en-US" sz="2700" dirty="0"/>
          </a:p>
        </p:txBody>
      </p:sp>
      <p:sp>
        <p:nvSpPr>
          <p:cNvPr id="14" name="מציין מיקום טקסט 13">
            <a:extLst>
              <a:ext uri="{FF2B5EF4-FFF2-40B4-BE49-F238E27FC236}">
                <a16:creationId xmlns:a16="http://schemas.microsoft.com/office/drawing/2014/main" id="{4017F0F2-4408-4BB9-AE34-4DC8B4AF39F3}"/>
              </a:ext>
            </a:extLst>
          </p:cNvPr>
          <p:cNvSpPr txBox="1">
            <a:spLocks/>
          </p:cNvSpPr>
          <p:nvPr/>
        </p:nvSpPr>
        <p:spPr>
          <a:xfrm>
            <a:off x="447294" y="1438828"/>
            <a:ext cx="7351776" cy="323585"/>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400" dirty="0">
                <a:solidFill>
                  <a:srgbClr val="12B4BC"/>
                </a:solidFill>
              </a:rPr>
              <a:t>עמ' 122</a:t>
            </a:r>
          </a:p>
        </p:txBody>
      </p:sp>
      <p:pic>
        <p:nvPicPr>
          <p:cNvPr id="4" name="תמונה 3" descr="תמונה שמכילה חוץ, כהה, חפץ מחוץ לבית, שקיעה&#10;&#10;התיאור נוצר באופן אוטומטי">
            <a:extLst>
              <a:ext uri="{FF2B5EF4-FFF2-40B4-BE49-F238E27FC236}">
                <a16:creationId xmlns:a16="http://schemas.microsoft.com/office/drawing/2014/main" id="{1990EF99-3913-4A11-8B92-71F86B3A01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9072" y="2213059"/>
            <a:ext cx="2847743" cy="1898495"/>
          </a:xfrm>
          <a:prstGeom prst="rect">
            <a:avLst/>
          </a:prstGeom>
        </p:spPr>
      </p:pic>
    </p:spTree>
    <p:extLst>
      <p:ext uri="{BB962C8B-B14F-4D97-AF65-F5344CB8AC3E}">
        <p14:creationId xmlns:p14="http://schemas.microsoft.com/office/powerpoint/2010/main" val="1183290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17" name="חץ: למטה 16">
            <a:extLst>
              <a:ext uri="{FF2B5EF4-FFF2-40B4-BE49-F238E27FC236}">
                <a16:creationId xmlns:a16="http://schemas.microsoft.com/office/drawing/2014/main" id="{149AEF4D-6083-4AC3-B999-886C5F3DAF4B}"/>
              </a:ext>
            </a:extLst>
          </p:cNvPr>
          <p:cNvSpPr/>
          <p:nvPr/>
        </p:nvSpPr>
        <p:spPr>
          <a:xfrm>
            <a:off x="8879521" y="3139201"/>
            <a:ext cx="1475703" cy="592678"/>
          </a:xfrm>
          <a:prstGeom prst="downArrow">
            <a:avLst>
              <a:gd name="adj1" fmla="val 74015"/>
              <a:gd name="adj2" fmla="val 5159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ולכן מתבקש:</a:t>
            </a:r>
          </a:p>
        </p:txBody>
      </p:sp>
      <p:sp>
        <p:nvSpPr>
          <p:cNvPr id="19" name="תרשים זרימה: מסיים 18">
            <a:extLst>
              <a:ext uri="{FF2B5EF4-FFF2-40B4-BE49-F238E27FC236}">
                <a16:creationId xmlns:a16="http://schemas.microsoft.com/office/drawing/2014/main" id="{95D6E694-E18D-441A-BCA7-DC1233DAF00C}"/>
              </a:ext>
            </a:extLst>
          </p:cNvPr>
          <p:cNvSpPr/>
          <p:nvPr/>
        </p:nvSpPr>
        <p:spPr>
          <a:xfrm>
            <a:off x="8879521" y="1573811"/>
            <a:ext cx="1475703" cy="669374"/>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אל שהוא טוב באופן מוחלט</a:t>
            </a:r>
          </a:p>
        </p:txBody>
      </p:sp>
      <p:cxnSp>
        <p:nvCxnSpPr>
          <p:cNvPr id="23" name="מחבר חץ ישר 22">
            <a:extLst>
              <a:ext uri="{FF2B5EF4-FFF2-40B4-BE49-F238E27FC236}">
                <a16:creationId xmlns:a16="http://schemas.microsoft.com/office/drawing/2014/main" id="{26AB0C36-DD87-410E-B077-EF69027C9640}"/>
              </a:ext>
            </a:extLst>
          </p:cNvPr>
          <p:cNvCxnSpPr>
            <a:cxnSpLocks/>
          </p:cNvCxnSpPr>
          <p:nvPr/>
        </p:nvCxnSpPr>
        <p:spPr>
          <a:xfrm flipH="1" flipV="1">
            <a:off x="5434714" y="1229085"/>
            <a:ext cx="3825416" cy="3157828"/>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1B2BDF6B-5F3D-4F62-87F2-034262A53407}"/>
              </a:ext>
            </a:extLst>
          </p:cNvPr>
          <p:cNvSpPr txBox="1"/>
          <p:nvPr/>
        </p:nvSpPr>
        <p:spPr>
          <a:xfrm rot="2080306">
            <a:off x="7334261" y="2803620"/>
            <a:ext cx="1115072" cy="507831"/>
          </a:xfrm>
          <a:prstGeom prst="rect">
            <a:avLst/>
          </a:prstGeom>
          <a:noFill/>
        </p:spPr>
        <p:txBody>
          <a:bodyPr wrap="square" rtlCol="1">
            <a:spAutoFit/>
          </a:bodyPr>
          <a:lstStyle/>
          <a:p>
            <a:r>
              <a:rPr lang="he-IL" sz="2700" b="1" dirty="0"/>
              <a:t>אבל</a:t>
            </a:r>
          </a:p>
        </p:txBody>
      </p:sp>
      <p:sp>
        <p:nvSpPr>
          <p:cNvPr id="27" name="תרשים זרימה: מסיים 26">
            <a:extLst>
              <a:ext uri="{FF2B5EF4-FFF2-40B4-BE49-F238E27FC236}">
                <a16:creationId xmlns:a16="http://schemas.microsoft.com/office/drawing/2014/main" id="{D1EDDA10-0FDF-4484-B8C1-2A494410B22D}"/>
              </a:ext>
            </a:extLst>
          </p:cNvPr>
          <p:cNvSpPr/>
          <p:nvPr/>
        </p:nvSpPr>
        <p:spPr>
          <a:xfrm>
            <a:off x="8879521" y="2356506"/>
            <a:ext cx="1475703" cy="669374"/>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אל אחד אשר ברא </a:t>
            </a:r>
            <a:r>
              <a:rPr lang="he-IL" sz="1500" dirty="0" err="1">
                <a:solidFill>
                  <a:schemeClr val="bg1"/>
                </a:solidFill>
                <a:latin typeface="Varela Round" panose="00000500000000000000" pitchFamily="2" charset="-79"/>
                <a:cs typeface="Varela Round" panose="00000500000000000000" pitchFamily="2" charset="-79"/>
              </a:rPr>
              <a:t>הכל</a:t>
            </a:r>
            <a:endParaRPr lang="he-IL" sz="1500" dirty="0">
              <a:solidFill>
                <a:schemeClr val="bg1"/>
              </a:solidFill>
              <a:latin typeface="Varela Round" panose="00000500000000000000" pitchFamily="2" charset="-79"/>
              <a:cs typeface="Varela Round" panose="00000500000000000000" pitchFamily="2" charset="-79"/>
            </a:endParaRPr>
          </a:p>
        </p:txBody>
      </p:sp>
      <p:sp>
        <p:nvSpPr>
          <p:cNvPr id="29" name="תרשים זרימה: מסיים 28">
            <a:extLst>
              <a:ext uri="{FF2B5EF4-FFF2-40B4-BE49-F238E27FC236}">
                <a16:creationId xmlns:a16="http://schemas.microsoft.com/office/drawing/2014/main" id="{6CFEF187-26B6-4543-B1E0-613F15F125D4}"/>
              </a:ext>
            </a:extLst>
          </p:cNvPr>
          <p:cNvSpPr/>
          <p:nvPr/>
        </p:nvSpPr>
        <p:spPr>
          <a:xfrm>
            <a:off x="3921554" y="933710"/>
            <a:ext cx="1494391" cy="6713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בכל זאת יש רע בעולם</a:t>
            </a:r>
          </a:p>
        </p:txBody>
      </p:sp>
      <p:sp>
        <p:nvSpPr>
          <p:cNvPr id="40" name="תרשים זרימה: מסיים 39">
            <a:extLst>
              <a:ext uri="{FF2B5EF4-FFF2-40B4-BE49-F238E27FC236}">
                <a16:creationId xmlns:a16="http://schemas.microsoft.com/office/drawing/2014/main" id="{42D093AF-1E20-48D8-8C48-28DF56F91C7A}"/>
              </a:ext>
            </a:extLst>
          </p:cNvPr>
          <p:cNvSpPr/>
          <p:nvPr/>
        </p:nvSpPr>
        <p:spPr>
          <a:xfrm>
            <a:off x="8897276" y="3845200"/>
            <a:ext cx="1475703" cy="669374"/>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כל מה שקיים הוא טוב</a:t>
            </a:r>
          </a:p>
        </p:txBody>
      </p:sp>
      <p:sp>
        <p:nvSpPr>
          <p:cNvPr id="41" name="תרשים זרימה: מסיים 40">
            <a:extLst>
              <a:ext uri="{FF2B5EF4-FFF2-40B4-BE49-F238E27FC236}">
                <a16:creationId xmlns:a16="http://schemas.microsoft.com/office/drawing/2014/main" id="{633FF07A-12B0-4099-B1F8-A5EFA6DF2F35}"/>
              </a:ext>
            </a:extLst>
          </p:cNvPr>
          <p:cNvSpPr/>
          <p:nvPr/>
        </p:nvSpPr>
        <p:spPr>
          <a:xfrm>
            <a:off x="5577661" y="1879894"/>
            <a:ext cx="1494391" cy="6713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רע טבעי</a:t>
            </a:r>
          </a:p>
        </p:txBody>
      </p:sp>
      <p:sp>
        <p:nvSpPr>
          <p:cNvPr id="42" name="תרשים זרימה: מסיים 41">
            <a:extLst>
              <a:ext uri="{FF2B5EF4-FFF2-40B4-BE49-F238E27FC236}">
                <a16:creationId xmlns:a16="http://schemas.microsoft.com/office/drawing/2014/main" id="{6A63ED93-45FE-48DC-ABCF-1EC3D027814C}"/>
              </a:ext>
            </a:extLst>
          </p:cNvPr>
          <p:cNvSpPr/>
          <p:nvPr/>
        </p:nvSpPr>
        <p:spPr>
          <a:xfrm>
            <a:off x="3886281" y="1876342"/>
            <a:ext cx="1494391" cy="6713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רע חברתי</a:t>
            </a:r>
          </a:p>
        </p:txBody>
      </p:sp>
      <p:sp>
        <p:nvSpPr>
          <p:cNvPr id="43" name="תרשים זרימה: מסיים 42">
            <a:extLst>
              <a:ext uri="{FF2B5EF4-FFF2-40B4-BE49-F238E27FC236}">
                <a16:creationId xmlns:a16="http://schemas.microsoft.com/office/drawing/2014/main" id="{43F01FF0-AC72-4542-AB6F-9F66CCE8BF94}"/>
              </a:ext>
            </a:extLst>
          </p:cNvPr>
          <p:cNvSpPr/>
          <p:nvPr/>
        </p:nvSpPr>
        <p:spPr>
          <a:xfrm>
            <a:off x="2194900" y="1876342"/>
            <a:ext cx="1494391" cy="6713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רע עצמי</a:t>
            </a:r>
          </a:p>
        </p:txBody>
      </p:sp>
      <p:cxnSp>
        <p:nvCxnSpPr>
          <p:cNvPr id="44" name="מחבר חץ ישר 43">
            <a:extLst>
              <a:ext uri="{FF2B5EF4-FFF2-40B4-BE49-F238E27FC236}">
                <a16:creationId xmlns:a16="http://schemas.microsoft.com/office/drawing/2014/main" id="{6546116D-942F-4F42-8996-F5F3BC867DC9}"/>
              </a:ext>
            </a:extLst>
          </p:cNvPr>
          <p:cNvCxnSpPr>
            <a:cxnSpLocks/>
          </p:cNvCxnSpPr>
          <p:nvPr/>
        </p:nvCxnSpPr>
        <p:spPr>
          <a:xfrm>
            <a:off x="6321916" y="2547674"/>
            <a:ext cx="14367" cy="494956"/>
          </a:xfrm>
          <a:prstGeom prst="straightConnector1">
            <a:avLst/>
          </a:prstGeom>
          <a:ln w="76200">
            <a:solidFill>
              <a:srgbClr val="12B4BC"/>
            </a:solidFill>
            <a:tailEnd type="triangle"/>
          </a:ln>
        </p:spPr>
        <p:style>
          <a:lnRef idx="1">
            <a:schemeClr val="accent1"/>
          </a:lnRef>
          <a:fillRef idx="0">
            <a:schemeClr val="accent1"/>
          </a:fillRef>
          <a:effectRef idx="0">
            <a:schemeClr val="accent1"/>
          </a:effectRef>
          <a:fontRef idx="minor">
            <a:schemeClr val="tx1"/>
          </a:fontRef>
        </p:style>
      </p:cxnSp>
      <p:sp>
        <p:nvSpPr>
          <p:cNvPr id="47" name="תיבת טקסט 46">
            <a:extLst>
              <a:ext uri="{FF2B5EF4-FFF2-40B4-BE49-F238E27FC236}">
                <a16:creationId xmlns:a16="http://schemas.microsoft.com/office/drawing/2014/main" id="{E5F3C5B1-1D41-4330-AF6B-4EB22498CB13}"/>
              </a:ext>
            </a:extLst>
          </p:cNvPr>
          <p:cNvSpPr txBox="1"/>
          <p:nvPr/>
        </p:nvSpPr>
        <p:spPr>
          <a:xfrm>
            <a:off x="5467719" y="2575189"/>
            <a:ext cx="1484602" cy="276999"/>
          </a:xfrm>
          <a:prstGeom prst="rect">
            <a:avLst/>
          </a:prstGeom>
          <a:noFill/>
        </p:spPr>
        <p:txBody>
          <a:bodyPr wrap="square" rtlCol="1">
            <a:spAutoFit/>
          </a:bodyPr>
          <a:lstStyle/>
          <a:p>
            <a:r>
              <a:rPr lang="he-IL" sz="1200" b="1" dirty="0">
                <a:solidFill>
                  <a:srgbClr val="192A72"/>
                </a:solidFill>
              </a:rPr>
              <a:t>נובע מ-</a:t>
            </a:r>
          </a:p>
        </p:txBody>
      </p:sp>
      <p:cxnSp>
        <p:nvCxnSpPr>
          <p:cNvPr id="48" name="מחבר חץ ישר 47">
            <a:extLst>
              <a:ext uri="{FF2B5EF4-FFF2-40B4-BE49-F238E27FC236}">
                <a16:creationId xmlns:a16="http://schemas.microsoft.com/office/drawing/2014/main" id="{7B3F1A4A-D33D-48F7-ACD3-B2911B338CA4}"/>
              </a:ext>
            </a:extLst>
          </p:cNvPr>
          <p:cNvCxnSpPr>
            <a:cxnSpLocks/>
          </p:cNvCxnSpPr>
          <p:nvPr/>
        </p:nvCxnSpPr>
        <p:spPr>
          <a:xfrm flipH="1">
            <a:off x="4126536" y="2547674"/>
            <a:ext cx="503962" cy="451613"/>
          </a:xfrm>
          <a:prstGeom prst="straightConnector1">
            <a:avLst/>
          </a:prstGeom>
          <a:ln w="76200">
            <a:solidFill>
              <a:srgbClr val="12B4BC"/>
            </a:solidFill>
            <a:tailEnd type="triangle"/>
          </a:ln>
        </p:spPr>
        <p:style>
          <a:lnRef idx="1">
            <a:schemeClr val="accent1"/>
          </a:lnRef>
          <a:fillRef idx="0">
            <a:schemeClr val="accent1"/>
          </a:fillRef>
          <a:effectRef idx="0">
            <a:schemeClr val="accent1"/>
          </a:effectRef>
          <a:fontRef idx="minor">
            <a:schemeClr val="tx1"/>
          </a:fontRef>
        </p:style>
      </p:cxnSp>
      <p:sp>
        <p:nvSpPr>
          <p:cNvPr id="49" name="תיבת טקסט 48">
            <a:extLst>
              <a:ext uri="{FF2B5EF4-FFF2-40B4-BE49-F238E27FC236}">
                <a16:creationId xmlns:a16="http://schemas.microsoft.com/office/drawing/2014/main" id="{A681B2C6-EE3D-4486-89ED-41975F636DE6}"/>
              </a:ext>
            </a:extLst>
          </p:cNvPr>
          <p:cNvSpPr txBox="1"/>
          <p:nvPr/>
        </p:nvSpPr>
        <p:spPr>
          <a:xfrm>
            <a:off x="3503566" y="2651148"/>
            <a:ext cx="1484602" cy="276999"/>
          </a:xfrm>
          <a:prstGeom prst="rect">
            <a:avLst/>
          </a:prstGeom>
          <a:noFill/>
        </p:spPr>
        <p:txBody>
          <a:bodyPr wrap="square" rtlCol="1">
            <a:spAutoFit/>
          </a:bodyPr>
          <a:lstStyle/>
          <a:p>
            <a:r>
              <a:rPr lang="he-IL" sz="1200" b="1" dirty="0">
                <a:solidFill>
                  <a:srgbClr val="192A72"/>
                </a:solidFill>
              </a:rPr>
              <a:t>נובע מ-</a:t>
            </a:r>
          </a:p>
        </p:txBody>
      </p:sp>
      <p:cxnSp>
        <p:nvCxnSpPr>
          <p:cNvPr id="50" name="מחבר חץ ישר 49">
            <a:extLst>
              <a:ext uri="{FF2B5EF4-FFF2-40B4-BE49-F238E27FC236}">
                <a16:creationId xmlns:a16="http://schemas.microsoft.com/office/drawing/2014/main" id="{9BCB0A8F-E39F-4728-92B9-845FCA21196D}"/>
              </a:ext>
            </a:extLst>
          </p:cNvPr>
          <p:cNvCxnSpPr>
            <a:cxnSpLocks/>
          </p:cNvCxnSpPr>
          <p:nvPr/>
        </p:nvCxnSpPr>
        <p:spPr>
          <a:xfrm>
            <a:off x="2930301" y="2531300"/>
            <a:ext cx="533123" cy="443092"/>
          </a:xfrm>
          <a:prstGeom prst="straightConnector1">
            <a:avLst/>
          </a:prstGeom>
          <a:ln w="76200">
            <a:solidFill>
              <a:srgbClr val="12B4BC"/>
            </a:solidFill>
            <a:tailEnd type="triangle"/>
          </a:ln>
        </p:spPr>
        <p:style>
          <a:lnRef idx="1">
            <a:schemeClr val="accent1"/>
          </a:lnRef>
          <a:fillRef idx="0">
            <a:schemeClr val="accent1"/>
          </a:fillRef>
          <a:effectRef idx="0">
            <a:schemeClr val="accent1"/>
          </a:effectRef>
          <a:fontRef idx="minor">
            <a:schemeClr val="tx1"/>
          </a:fontRef>
        </p:style>
      </p:cxnSp>
      <p:sp>
        <p:nvSpPr>
          <p:cNvPr id="51" name="תיבת טקסט 50">
            <a:extLst>
              <a:ext uri="{FF2B5EF4-FFF2-40B4-BE49-F238E27FC236}">
                <a16:creationId xmlns:a16="http://schemas.microsoft.com/office/drawing/2014/main" id="{E8E72C1D-4640-44C4-A8BD-0E9FD0CC3DDF}"/>
              </a:ext>
            </a:extLst>
          </p:cNvPr>
          <p:cNvSpPr txBox="1"/>
          <p:nvPr/>
        </p:nvSpPr>
        <p:spPr>
          <a:xfrm>
            <a:off x="1703979" y="2626940"/>
            <a:ext cx="1484602" cy="276999"/>
          </a:xfrm>
          <a:prstGeom prst="rect">
            <a:avLst/>
          </a:prstGeom>
          <a:noFill/>
        </p:spPr>
        <p:txBody>
          <a:bodyPr wrap="square" rtlCol="1">
            <a:spAutoFit/>
          </a:bodyPr>
          <a:lstStyle/>
          <a:p>
            <a:r>
              <a:rPr lang="he-IL" sz="1200" b="1" dirty="0">
                <a:solidFill>
                  <a:srgbClr val="192A72"/>
                </a:solidFill>
              </a:rPr>
              <a:t>נובע מ-</a:t>
            </a:r>
          </a:p>
        </p:txBody>
      </p:sp>
      <p:sp>
        <p:nvSpPr>
          <p:cNvPr id="52" name="תרשים זרימה: מסיים 51">
            <a:extLst>
              <a:ext uri="{FF2B5EF4-FFF2-40B4-BE49-F238E27FC236}">
                <a16:creationId xmlns:a16="http://schemas.microsoft.com/office/drawing/2014/main" id="{7748DBD7-925D-43E5-8E40-268FE53D4F39}"/>
              </a:ext>
            </a:extLst>
          </p:cNvPr>
          <p:cNvSpPr/>
          <p:nvPr/>
        </p:nvSpPr>
        <p:spPr>
          <a:xfrm>
            <a:off x="5574721" y="3029573"/>
            <a:ext cx="1494391" cy="6713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העדר חומר</a:t>
            </a:r>
          </a:p>
        </p:txBody>
      </p:sp>
      <p:sp>
        <p:nvSpPr>
          <p:cNvPr id="53" name="תרשים זרימה: מסיים 52">
            <a:extLst>
              <a:ext uri="{FF2B5EF4-FFF2-40B4-BE49-F238E27FC236}">
                <a16:creationId xmlns:a16="http://schemas.microsoft.com/office/drawing/2014/main" id="{EC0ACB93-82E6-45EC-AD5D-4F01CA1D99AE}"/>
              </a:ext>
            </a:extLst>
          </p:cNvPr>
          <p:cNvSpPr/>
          <p:nvPr/>
        </p:nvSpPr>
        <p:spPr>
          <a:xfrm>
            <a:off x="3066325" y="3042630"/>
            <a:ext cx="1494391" cy="6713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העדר ידיעה</a:t>
            </a:r>
          </a:p>
        </p:txBody>
      </p:sp>
      <p:sp>
        <p:nvSpPr>
          <p:cNvPr id="81" name="תיבת טקסט 80">
            <a:extLst>
              <a:ext uri="{FF2B5EF4-FFF2-40B4-BE49-F238E27FC236}">
                <a16:creationId xmlns:a16="http://schemas.microsoft.com/office/drawing/2014/main" id="{A4406B19-E0B2-4290-8E6E-58EE616B8EBD}"/>
              </a:ext>
            </a:extLst>
          </p:cNvPr>
          <p:cNvSpPr txBox="1"/>
          <p:nvPr/>
        </p:nvSpPr>
        <p:spPr>
          <a:xfrm>
            <a:off x="3044907" y="3713963"/>
            <a:ext cx="1484602" cy="461665"/>
          </a:xfrm>
          <a:prstGeom prst="rect">
            <a:avLst/>
          </a:prstGeom>
          <a:noFill/>
        </p:spPr>
        <p:txBody>
          <a:bodyPr wrap="square" rtlCol="1">
            <a:spAutoFit/>
          </a:bodyPr>
          <a:lstStyle/>
          <a:p>
            <a:r>
              <a:rPr lang="he-IL" sz="1200" b="1" dirty="0">
                <a:solidFill>
                  <a:srgbClr val="192A72"/>
                </a:solidFill>
              </a:rPr>
              <a:t>ואם תושג</a:t>
            </a:r>
          </a:p>
          <a:p>
            <a:r>
              <a:rPr lang="he-IL" sz="1200" b="1" dirty="0">
                <a:solidFill>
                  <a:srgbClr val="192A72"/>
                </a:solidFill>
              </a:rPr>
              <a:t> הידיעה</a:t>
            </a:r>
          </a:p>
        </p:txBody>
      </p:sp>
      <p:cxnSp>
        <p:nvCxnSpPr>
          <p:cNvPr id="82" name="מחבר חץ ישר 81">
            <a:extLst>
              <a:ext uri="{FF2B5EF4-FFF2-40B4-BE49-F238E27FC236}">
                <a16:creationId xmlns:a16="http://schemas.microsoft.com/office/drawing/2014/main" id="{4ABD156C-9DD2-4F8B-A858-3174A438D2E6}"/>
              </a:ext>
            </a:extLst>
          </p:cNvPr>
          <p:cNvCxnSpPr>
            <a:cxnSpLocks/>
          </p:cNvCxnSpPr>
          <p:nvPr/>
        </p:nvCxnSpPr>
        <p:spPr>
          <a:xfrm>
            <a:off x="3800257" y="3670568"/>
            <a:ext cx="14367" cy="494956"/>
          </a:xfrm>
          <a:prstGeom prst="straightConnector1">
            <a:avLst/>
          </a:prstGeom>
          <a:ln w="76200">
            <a:solidFill>
              <a:srgbClr val="12B4BC"/>
            </a:solidFill>
            <a:tailEnd type="triangle"/>
          </a:ln>
        </p:spPr>
        <p:style>
          <a:lnRef idx="1">
            <a:schemeClr val="accent1"/>
          </a:lnRef>
          <a:fillRef idx="0">
            <a:schemeClr val="accent1"/>
          </a:fillRef>
          <a:effectRef idx="0">
            <a:schemeClr val="accent1"/>
          </a:effectRef>
          <a:fontRef idx="minor">
            <a:schemeClr val="tx1"/>
          </a:fontRef>
        </p:style>
      </p:cxnSp>
      <p:cxnSp>
        <p:nvCxnSpPr>
          <p:cNvPr id="83" name="מחבר חץ ישר 82">
            <a:extLst>
              <a:ext uri="{FF2B5EF4-FFF2-40B4-BE49-F238E27FC236}">
                <a16:creationId xmlns:a16="http://schemas.microsoft.com/office/drawing/2014/main" id="{E065FA98-0B16-46D5-8339-F445FC421E74}"/>
              </a:ext>
            </a:extLst>
          </p:cNvPr>
          <p:cNvCxnSpPr>
            <a:cxnSpLocks/>
          </p:cNvCxnSpPr>
          <p:nvPr/>
        </p:nvCxnSpPr>
        <p:spPr>
          <a:xfrm>
            <a:off x="4973800" y="1534639"/>
            <a:ext cx="636992" cy="341702"/>
          </a:xfrm>
          <a:prstGeom prst="straightConnector1">
            <a:avLst/>
          </a:prstGeom>
          <a:ln w="76200">
            <a:solidFill>
              <a:srgbClr val="12B4BC"/>
            </a:solidFill>
            <a:tailEnd type="triangle"/>
          </a:ln>
        </p:spPr>
        <p:style>
          <a:lnRef idx="1">
            <a:schemeClr val="accent1"/>
          </a:lnRef>
          <a:fillRef idx="0">
            <a:schemeClr val="accent1"/>
          </a:fillRef>
          <a:effectRef idx="0">
            <a:schemeClr val="accent1"/>
          </a:effectRef>
          <a:fontRef idx="minor">
            <a:schemeClr val="tx1"/>
          </a:fontRef>
        </p:style>
      </p:cxnSp>
      <p:cxnSp>
        <p:nvCxnSpPr>
          <p:cNvPr id="85" name="מחבר חץ ישר 84">
            <a:extLst>
              <a:ext uri="{FF2B5EF4-FFF2-40B4-BE49-F238E27FC236}">
                <a16:creationId xmlns:a16="http://schemas.microsoft.com/office/drawing/2014/main" id="{168F8986-745B-4F31-A956-C26DF76F63A0}"/>
              </a:ext>
            </a:extLst>
          </p:cNvPr>
          <p:cNvCxnSpPr>
            <a:cxnSpLocks/>
          </p:cNvCxnSpPr>
          <p:nvPr/>
        </p:nvCxnSpPr>
        <p:spPr>
          <a:xfrm flipH="1">
            <a:off x="3494863" y="1612442"/>
            <a:ext cx="727757" cy="203249"/>
          </a:xfrm>
          <a:prstGeom prst="straightConnector1">
            <a:avLst/>
          </a:prstGeom>
          <a:ln w="76200">
            <a:solidFill>
              <a:srgbClr val="12B4BC"/>
            </a:solidFill>
            <a:tailEnd type="triangle"/>
          </a:ln>
        </p:spPr>
        <p:style>
          <a:lnRef idx="1">
            <a:schemeClr val="accent1"/>
          </a:lnRef>
          <a:fillRef idx="0">
            <a:schemeClr val="accent1"/>
          </a:fillRef>
          <a:effectRef idx="0">
            <a:schemeClr val="accent1"/>
          </a:effectRef>
          <a:fontRef idx="minor">
            <a:schemeClr val="tx1"/>
          </a:fontRef>
        </p:style>
      </p:cxnSp>
      <p:cxnSp>
        <p:nvCxnSpPr>
          <p:cNvPr id="88" name="מחבר חץ ישר 87">
            <a:extLst>
              <a:ext uri="{FF2B5EF4-FFF2-40B4-BE49-F238E27FC236}">
                <a16:creationId xmlns:a16="http://schemas.microsoft.com/office/drawing/2014/main" id="{1F3E0C14-4D5C-4332-80D8-EA325A2D879D}"/>
              </a:ext>
            </a:extLst>
          </p:cNvPr>
          <p:cNvCxnSpPr>
            <a:cxnSpLocks/>
            <a:stCxn id="29" idx="2"/>
            <a:endCxn id="42" idx="0"/>
          </p:cNvCxnSpPr>
          <p:nvPr/>
        </p:nvCxnSpPr>
        <p:spPr>
          <a:xfrm flipH="1">
            <a:off x="4633477" y="1605042"/>
            <a:ext cx="35273" cy="271300"/>
          </a:xfrm>
          <a:prstGeom prst="straightConnector1">
            <a:avLst/>
          </a:prstGeom>
          <a:ln w="76200">
            <a:solidFill>
              <a:srgbClr val="12B4BC"/>
            </a:solidFill>
            <a:tailEnd type="triangle"/>
          </a:ln>
        </p:spPr>
        <p:style>
          <a:lnRef idx="1">
            <a:schemeClr val="accent1"/>
          </a:lnRef>
          <a:fillRef idx="0">
            <a:schemeClr val="accent1"/>
          </a:fillRef>
          <a:effectRef idx="0">
            <a:schemeClr val="accent1"/>
          </a:effectRef>
          <a:fontRef idx="minor">
            <a:schemeClr val="tx1"/>
          </a:fontRef>
        </p:style>
      </p:cxnSp>
      <p:sp>
        <p:nvSpPr>
          <p:cNvPr id="45" name="תרשים זרימה: מסיים 44">
            <a:extLst>
              <a:ext uri="{FF2B5EF4-FFF2-40B4-BE49-F238E27FC236}">
                <a16:creationId xmlns:a16="http://schemas.microsoft.com/office/drawing/2014/main" id="{58FAFE26-3C95-4788-8D55-A4D34DA1F227}"/>
              </a:ext>
            </a:extLst>
          </p:cNvPr>
          <p:cNvSpPr/>
          <p:nvPr/>
        </p:nvSpPr>
        <p:spPr>
          <a:xfrm>
            <a:off x="3091353" y="4141034"/>
            <a:ext cx="1494391" cy="6713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ביטול הרע השני והשלישי</a:t>
            </a:r>
          </a:p>
        </p:txBody>
      </p:sp>
      <p:sp>
        <p:nvSpPr>
          <p:cNvPr id="46" name="תרשים זרימה: מסיים 45">
            <a:extLst>
              <a:ext uri="{FF2B5EF4-FFF2-40B4-BE49-F238E27FC236}">
                <a16:creationId xmlns:a16="http://schemas.microsoft.com/office/drawing/2014/main" id="{366322A2-0B0E-4DED-A85F-CC03808F94CF}"/>
              </a:ext>
            </a:extLst>
          </p:cNvPr>
          <p:cNvSpPr/>
          <p:nvPr/>
        </p:nvSpPr>
        <p:spPr>
          <a:xfrm>
            <a:off x="3068914" y="5083252"/>
            <a:ext cx="1494391" cy="6713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rgbClr val="192A72"/>
                </a:solidFill>
                <a:latin typeface="Varela Round" panose="00000500000000000000" pitchFamily="2" charset="-79"/>
                <a:cs typeface="Varela Round" panose="00000500000000000000" pitchFamily="2" charset="-79"/>
              </a:rPr>
              <a:t>יהיה שלום</a:t>
            </a:r>
          </a:p>
        </p:txBody>
      </p:sp>
      <p:cxnSp>
        <p:nvCxnSpPr>
          <p:cNvPr id="54" name="מחבר חץ ישר 53">
            <a:extLst>
              <a:ext uri="{FF2B5EF4-FFF2-40B4-BE49-F238E27FC236}">
                <a16:creationId xmlns:a16="http://schemas.microsoft.com/office/drawing/2014/main" id="{5AD4C754-087F-4DA4-A2F7-AEFAFEAC48BC}"/>
              </a:ext>
            </a:extLst>
          </p:cNvPr>
          <p:cNvCxnSpPr>
            <a:cxnSpLocks/>
          </p:cNvCxnSpPr>
          <p:nvPr/>
        </p:nvCxnSpPr>
        <p:spPr>
          <a:xfrm>
            <a:off x="3787209" y="4700331"/>
            <a:ext cx="14367" cy="494956"/>
          </a:xfrm>
          <a:prstGeom prst="straightConnector1">
            <a:avLst/>
          </a:prstGeom>
          <a:ln w="76200">
            <a:solidFill>
              <a:srgbClr val="12B4BC"/>
            </a:solidFill>
            <a:tailEnd type="triangle"/>
          </a:ln>
        </p:spPr>
        <p:style>
          <a:lnRef idx="1">
            <a:schemeClr val="accent1"/>
          </a:lnRef>
          <a:fillRef idx="0">
            <a:schemeClr val="accent1"/>
          </a:fillRef>
          <a:effectRef idx="0">
            <a:schemeClr val="accent1"/>
          </a:effectRef>
          <a:fontRef idx="minor">
            <a:schemeClr val="tx1"/>
          </a:fontRef>
        </p:style>
      </p:cxnSp>
      <p:sp>
        <p:nvSpPr>
          <p:cNvPr id="55" name="תיבת טקסט 54">
            <a:extLst>
              <a:ext uri="{FF2B5EF4-FFF2-40B4-BE49-F238E27FC236}">
                <a16:creationId xmlns:a16="http://schemas.microsoft.com/office/drawing/2014/main" id="{C2FF1D7E-17F6-4105-AB3A-7256959410B6}"/>
              </a:ext>
            </a:extLst>
          </p:cNvPr>
          <p:cNvSpPr txBox="1"/>
          <p:nvPr/>
        </p:nvSpPr>
        <p:spPr>
          <a:xfrm>
            <a:off x="3137827" y="4762369"/>
            <a:ext cx="1484602" cy="461665"/>
          </a:xfrm>
          <a:prstGeom prst="rect">
            <a:avLst/>
          </a:prstGeom>
          <a:noFill/>
        </p:spPr>
        <p:txBody>
          <a:bodyPr wrap="square" rtlCol="1">
            <a:spAutoFit/>
          </a:bodyPr>
          <a:lstStyle/>
          <a:p>
            <a:r>
              <a:rPr lang="he-IL" sz="1200" b="1" dirty="0">
                <a:solidFill>
                  <a:srgbClr val="192A72"/>
                </a:solidFill>
              </a:rPr>
              <a:t>והמשמעות</a:t>
            </a:r>
          </a:p>
          <a:p>
            <a:r>
              <a:rPr lang="he-IL" sz="1200" b="1" dirty="0">
                <a:solidFill>
                  <a:srgbClr val="192A72"/>
                </a:solidFill>
              </a:rPr>
              <a:t> היא ש-</a:t>
            </a:r>
          </a:p>
        </p:txBody>
      </p:sp>
    </p:spTree>
    <p:extLst>
      <p:ext uri="{BB962C8B-B14F-4D97-AF65-F5344CB8AC3E}">
        <p14:creationId xmlns:p14="http://schemas.microsoft.com/office/powerpoint/2010/main" val="2663714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5105997" y="857251"/>
            <a:ext cx="2431473" cy="137885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2563092" y="3119335"/>
            <a:ext cx="7827223" cy="1384995"/>
          </a:xfrm>
          <a:prstGeom prst="rect">
            <a:avLst/>
          </a:prstGeom>
          <a:noFill/>
        </p:spPr>
        <p:txBody>
          <a:bodyPr wrap="square" rtlCol="1">
            <a:spAutoFit/>
          </a:bodyPr>
          <a:lstStyle/>
          <a:p>
            <a:pPr marL="671513" algn="just"/>
            <a:r>
              <a:rPr lang="he-IL" sz="21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100" dirty="0">
                <a:solidFill>
                  <a:srgbClr val="192A72"/>
                </a:solidFill>
                <a:latin typeface="Varela Round" panose="00000500000000000000" pitchFamily="2" charset="-79"/>
                <a:cs typeface="Varela Round" panose="00000500000000000000" pitchFamily="2" charset="-79"/>
              </a:rPr>
              <a:t>rights@education.gov.il</a:t>
            </a:r>
            <a:endParaRPr lang="he-IL" sz="21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1524597" y="2236107"/>
            <a:ext cx="9142809" cy="595548"/>
          </a:xfrm>
          <a:prstGeom prst="rect">
            <a:avLst/>
          </a:prstGeom>
        </p:spPr>
        <p:txBody>
          <a:bodyPr wrap="square">
            <a:spAutoFit/>
          </a:bodyPr>
          <a:lstStyle/>
          <a:p>
            <a:pPr algn="ctr">
              <a:lnSpc>
                <a:spcPct val="150000"/>
              </a:lnSpc>
            </a:pPr>
            <a:r>
              <a:rPr lang="he-IL" sz="24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
        <p:nvSpPr>
          <p:cNvPr id="6" name="Rectangle 2">
            <a:extLst>
              <a:ext uri="{FF2B5EF4-FFF2-40B4-BE49-F238E27FC236}">
                <a16:creationId xmlns:a16="http://schemas.microsoft.com/office/drawing/2014/main" id="{E5ECEB5F-1AF1-455B-9707-912205C838FF}"/>
              </a:ext>
            </a:extLst>
          </p:cNvPr>
          <p:cNvSpPr/>
          <p:nvPr/>
        </p:nvSpPr>
        <p:spPr>
          <a:xfrm>
            <a:off x="12257549" y="1084116"/>
            <a:ext cx="1708309" cy="4979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שקופית זו היא חובה</a:t>
            </a:r>
            <a:endParaRPr lang="en-US" sz="1350" dirty="0">
              <a:solidFill>
                <a:srgbClr val="002060"/>
              </a:solidFill>
            </a:endParaRPr>
          </a:p>
        </p:txBody>
      </p:sp>
    </p:spTree>
    <p:extLst>
      <p:ext uri="{BB962C8B-B14F-4D97-AF65-F5344CB8AC3E}">
        <p14:creationId xmlns:p14="http://schemas.microsoft.com/office/powerpoint/2010/main" val="1580305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E75ED-AA8B-4A33-A28F-0A9982630A9E}"/>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4</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sp>
        <p:nvSpPr>
          <p:cNvPr id="6" name="כותרת 5">
            <a:extLst>
              <a:ext uri="{FF2B5EF4-FFF2-40B4-BE49-F238E27FC236}">
                <a16:creationId xmlns:a16="http://schemas.microsoft.com/office/drawing/2014/main" id="{25C639DA-3695-4ECC-9931-9A43CC72D4C4}"/>
              </a:ext>
            </a:extLst>
          </p:cNvPr>
          <p:cNvSpPr>
            <a:spLocks noGrp="1"/>
          </p:cNvSpPr>
          <p:nvPr>
            <p:ph type="title"/>
          </p:nvPr>
        </p:nvSpPr>
        <p:spPr>
          <a:xfrm>
            <a:off x="667102" y="2580083"/>
            <a:ext cx="7351776" cy="540000"/>
          </a:xfrm>
        </p:spPr>
        <p:txBody>
          <a:bodyPr/>
          <a:lstStyle/>
          <a:p>
            <a:r>
              <a:rPr lang="he-IL" sz="4500" dirty="0"/>
              <a:t>תודה על ההקשבה</a:t>
            </a:r>
            <a:br>
              <a:rPr lang="he-IL" sz="4500" dirty="0"/>
            </a:br>
            <a:br>
              <a:rPr lang="he-IL" sz="4500" dirty="0"/>
            </a:br>
            <a:r>
              <a:rPr lang="he-IL" sz="4500" dirty="0"/>
              <a:t>למידה מהנה</a:t>
            </a:r>
            <a:endParaRPr lang="en-US" sz="4500" dirty="0"/>
          </a:p>
        </p:txBody>
      </p:sp>
      <p:pic>
        <p:nvPicPr>
          <p:cNvPr id="4" name="תמונה 3" descr="תמונה שמכילה טשטוש&#10;&#10;התיאור נוצר באופן אוטומטי">
            <a:extLst>
              <a:ext uri="{FF2B5EF4-FFF2-40B4-BE49-F238E27FC236}">
                <a16:creationId xmlns:a16="http://schemas.microsoft.com/office/drawing/2014/main" id="{1257FA48-3855-49ED-9E85-A2B1D0D801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608" y="1678283"/>
            <a:ext cx="2975369" cy="3718965"/>
          </a:xfrm>
          <a:prstGeom prst="rect">
            <a:avLst/>
          </a:prstGeom>
        </p:spPr>
      </p:pic>
    </p:spTree>
    <p:extLst>
      <p:ext uri="{BB962C8B-B14F-4D97-AF65-F5344CB8AC3E}">
        <p14:creationId xmlns:p14="http://schemas.microsoft.com/office/powerpoint/2010/main" val="54637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מבוא</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ימי הביניים בספרד</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305409" y="2033230"/>
            <a:ext cx="6976137" cy="2641640"/>
          </a:xfrm>
        </p:spPr>
        <p:txBody>
          <a:bodyPr>
            <a:normAutofit/>
          </a:bodyPr>
          <a:lstStyle/>
          <a:p>
            <a:r>
              <a:rPr lang="he-IL" sz="1650" dirty="0"/>
              <a:t>בספרד – עידן של יצירה ופריחה תרבותית בעולם המוסלמי והיהודי</a:t>
            </a:r>
          </a:p>
          <a:p>
            <a:r>
              <a:rPr lang="he-IL" sz="1650" dirty="0"/>
              <a:t>מנקודת המבט היהודית נהוג לתחום: בין המאה ה-7 למאה ה-17</a:t>
            </a:r>
          </a:p>
          <a:p>
            <a:r>
              <a:rPr lang="he-IL" sz="1650" dirty="0"/>
              <a:t>"עידן האמונה" – ויכוח בין דתי – מהי האמת האחת</a:t>
            </a:r>
          </a:p>
          <a:p>
            <a:r>
              <a:rPr lang="he-IL" sz="1650" dirty="0"/>
              <a:t>"תור הזהב של יהודי ספרד" – השתלבות היהודים בסביבה במוסלמית הנאורה.</a:t>
            </a:r>
          </a:p>
          <a:p>
            <a:r>
              <a:rPr lang="he-IL" sz="1650" dirty="0"/>
              <a:t>השפעה של הפילוסופיה היוונית והמוסלמית</a:t>
            </a:r>
          </a:p>
          <a:p>
            <a:endParaRPr lang="he-IL" sz="1650" dirty="0"/>
          </a:p>
          <a:p>
            <a:r>
              <a:rPr lang="he-IL" sz="1650" dirty="0"/>
              <a:t>לקריאה נוספת: עמ'  95-92 בספר הלימוד</a:t>
            </a:r>
          </a:p>
        </p:txBody>
      </p:sp>
      <p:sp>
        <p:nvSpPr>
          <p:cNvPr id="13" name="Rectangle 12">
            <a:extLst>
              <a:ext uri="{FF2B5EF4-FFF2-40B4-BE49-F238E27FC236}">
                <a16:creationId xmlns:a16="http://schemas.microsoft.com/office/drawing/2014/main" id="{E8C5010A-4B39-4535-97DF-DB76E0AEEB00}"/>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1</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pic>
        <p:nvPicPr>
          <p:cNvPr id="4" name="תמונה 3" descr="תמונה שמכילה עץ, בניין, קשת&#10;&#10;התיאור נוצר באופן אוטומטי">
            <a:extLst>
              <a:ext uri="{FF2B5EF4-FFF2-40B4-BE49-F238E27FC236}">
                <a16:creationId xmlns:a16="http://schemas.microsoft.com/office/drawing/2014/main" id="{95772C2B-55DF-40CE-AED2-3485342BFA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956" y="3429002"/>
            <a:ext cx="2240531" cy="1493687"/>
          </a:xfrm>
          <a:prstGeom prst="rect">
            <a:avLst/>
          </a:prstGeom>
        </p:spPr>
      </p:pic>
    </p:spTree>
    <p:extLst>
      <p:ext uri="{BB962C8B-B14F-4D97-AF65-F5344CB8AC3E}">
        <p14:creationId xmlns:p14="http://schemas.microsoft.com/office/powerpoint/2010/main" val="116288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מבוא</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רמב"ם – רבי משה בן מימון</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305409" y="2033230"/>
            <a:ext cx="6976137" cy="2641640"/>
          </a:xfrm>
        </p:spPr>
        <p:txBody>
          <a:bodyPr>
            <a:normAutofit/>
          </a:bodyPr>
          <a:lstStyle/>
          <a:p>
            <a:r>
              <a:rPr lang="he-IL" sz="1650" dirty="0"/>
              <a:t>1204-1135</a:t>
            </a:r>
          </a:p>
          <a:p>
            <a:r>
              <a:rPr lang="he-IL" sz="1650" dirty="0"/>
              <a:t>פוסק הלכה, פילוסוף, פרשן ורופא</a:t>
            </a:r>
          </a:p>
          <a:p>
            <a:r>
              <a:rPr lang="he-IL" sz="1650" dirty="0"/>
              <a:t>ספרד&gt;מרוקו&gt; ארץ ישראל&gt; מצרים</a:t>
            </a:r>
          </a:p>
          <a:p>
            <a:r>
              <a:rPr lang="he-IL" sz="1650" dirty="0"/>
              <a:t>חיבוריו החשובים: הפירוש למשנה, משנה תורה, מורה הנבוכים</a:t>
            </a:r>
          </a:p>
          <a:p>
            <a:r>
              <a:rPr lang="he-IL" sz="1650" dirty="0"/>
              <a:t>השפעה של הפילוסופיה היוונית ובמיוחד של הפילוסוף אריסטו</a:t>
            </a:r>
          </a:p>
          <a:p>
            <a:r>
              <a:rPr lang="he-IL" sz="1650" dirty="0"/>
              <a:t>לקריאה נוספת: עמ' 99-96 בספר הלימוד</a:t>
            </a:r>
          </a:p>
          <a:p>
            <a:endParaRPr lang="he-IL" sz="1650" dirty="0"/>
          </a:p>
        </p:txBody>
      </p:sp>
      <p:sp>
        <p:nvSpPr>
          <p:cNvPr id="13" name="Rectangle 12">
            <a:extLst>
              <a:ext uri="{FF2B5EF4-FFF2-40B4-BE49-F238E27FC236}">
                <a16:creationId xmlns:a16="http://schemas.microsoft.com/office/drawing/2014/main" id="{E8C5010A-4B39-4535-97DF-DB76E0AEEB00}"/>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1</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pic>
        <p:nvPicPr>
          <p:cNvPr id="5" name="תמונה 4" descr="תמונה שמכילה בניין, חוץ, אדם, פסל&#10;&#10;התיאור נוצר באופן אוטומטי">
            <a:extLst>
              <a:ext uri="{FF2B5EF4-FFF2-40B4-BE49-F238E27FC236}">
                <a16:creationId xmlns:a16="http://schemas.microsoft.com/office/drawing/2014/main" id="{307CDEB0-F7F5-4862-96D7-F583ADD78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364" y="1513838"/>
            <a:ext cx="2000349" cy="2667131"/>
          </a:xfrm>
          <a:prstGeom prst="rect">
            <a:avLst/>
          </a:prstGeom>
        </p:spPr>
      </p:pic>
      <p:sp>
        <p:nvSpPr>
          <p:cNvPr id="11" name="TextBox 2">
            <a:extLst>
              <a:ext uri="{FF2B5EF4-FFF2-40B4-BE49-F238E27FC236}">
                <a16:creationId xmlns:a16="http://schemas.microsoft.com/office/drawing/2014/main" id="{AD0F896A-DDC3-4756-BCD2-0A8BC2A07857}"/>
              </a:ext>
            </a:extLst>
          </p:cNvPr>
          <p:cNvSpPr txBox="1"/>
          <p:nvPr/>
        </p:nvSpPr>
        <p:spPr>
          <a:xfrm>
            <a:off x="1694426" y="4180968"/>
            <a:ext cx="2744225" cy="507831"/>
          </a:xfrm>
          <a:prstGeom prst="rect">
            <a:avLst/>
          </a:prstGeom>
          <a:noFill/>
        </p:spPr>
        <p:txBody>
          <a:bodyPr wrap="square" rtlCol="0">
            <a:spAutoFit/>
          </a:bodyPr>
          <a:lstStyle/>
          <a:p>
            <a:pPr algn="ctr"/>
            <a:r>
              <a:rPr lang="he-IL" sz="1350" b="1" dirty="0">
                <a:solidFill>
                  <a:schemeClr val="bg2">
                    <a:lumMod val="10000"/>
                  </a:schemeClr>
                </a:solidFill>
                <a:effectLst>
                  <a:glow rad="101600">
                    <a:schemeClr val="bg1">
                      <a:alpha val="60000"/>
                    </a:schemeClr>
                  </a:glow>
                </a:effectLst>
              </a:rPr>
              <a:t>פסל הרמב"ם בעיר הולדתו קורדובה</a:t>
            </a:r>
            <a:endParaRPr lang="en-US" sz="1350" b="1" dirty="0">
              <a:solidFill>
                <a:schemeClr val="bg2">
                  <a:lumMod val="10000"/>
                </a:schemeClr>
              </a:solidFill>
              <a:effectLst>
                <a:glow rad="101600">
                  <a:schemeClr val="bg1">
                    <a:alpha val="60000"/>
                  </a:schemeClr>
                </a:glow>
              </a:effectLst>
            </a:endParaRPr>
          </a:p>
        </p:txBody>
      </p:sp>
    </p:spTree>
    <p:extLst>
      <p:ext uri="{BB962C8B-B14F-4D97-AF65-F5344CB8AC3E}">
        <p14:creationId xmlns:p14="http://schemas.microsoft.com/office/powerpoint/2010/main" val="108206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מבוא</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פילוסופיית הרמב"ם</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4392931" y="2254857"/>
            <a:ext cx="5888614" cy="2641640"/>
          </a:xfrm>
        </p:spPr>
        <p:txBody>
          <a:bodyPr>
            <a:normAutofit/>
          </a:bodyPr>
          <a:lstStyle/>
          <a:p>
            <a:r>
              <a:rPr lang="he-IL" sz="1650" dirty="0"/>
              <a:t>תפיסה רציונלית: התבססות על ההיגיון וההשערה הפילוסופית.</a:t>
            </a:r>
          </a:p>
          <a:p>
            <a:r>
              <a:rPr lang="he-IL" sz="1650" dirty="0"/>
              <a:t>כפי שראינו בפרק הראשון בחומר הלימוד: אמונה כי לאדם ישנה בחירה חופשית (ראו עמ' 25 בספר הלימוד).</a:t>
            </a:r>
          </a:p>
          <a:p>
            <a:r>
              <a:rPr lang="he-IL" sz="1650" dirty="0"/>
              <a:t>ייעודו של האדם – לדעת את האל מבחינה שכלית. </a:t>
            </a:r>
          </a:p>
          <a:p>
            <a:r>
              <a:rPr lang="he-IL" sz="1650" dirty="0"/>
              <a:t>מונותאיזם – האל הוא אחד ומופשט לחלוטין.</a:t>
            </a:r>
          </a:p>
          <a:p>
            <a:r>
              <a:rPr lang="he-IL" sz="1650" dirty="0"/>
              <a:t>האל האחד הוא טוב באופן מוחלט – יש בו רק טוב.</a:t>
            </a:r>
          </a:p>
        </p:txBody>
      </p:sp>
      <p:sp>
        <p:nvSpPr>
          <p:cNvPr id="13" name="Rectangle 12">
            <a:extLst>
              <a:ext uri="{FF2B5EF4-FFF2-40B4-BE49-F238E27FC236}">
                <a16:creationId xmlns:a16="http://schemas.microsoft.com/office/drawing/2014/main" id="{E8C5010A-4B39-4535-97DF-DB76E0AEEB00}"/>
              </a:ext>
            </a:extLst>
          </p:cNvPr>
          <p:cNvSpPr/>
          <p:nvPr/>
        </p:nvSpPr>
        <p:spPr>
          <a:xfrm>
            <a:off x="12283288" y="2007213"/>
            <a:ext cx="1898877" cy="3390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את השקופית הזו תוכלו לשכפל, על מנת ליצור שקופיות נוספות הזהות לה – אליהן תוכלו להכניס את התכנים. </a:t>
            </a:r>
          </a:p>
          <a:p>
            <a:pPr algn="ctr"/>
            <a:endParaRPr lang="he-IL" sz="1350" dirty="0">
              <a:solidFill>
                <a:srgbClr val="002060"/>
              </a:solidFill>
            </a:endParaRPr>
          </a:p>
          <a:p>
            <a:pPr algn="ctr"/>
            <a:r>
              <a:rPr lang="he-IL" sz="1350" dirty="0">
                <a:solidFill>
                  <a:srgbClr val="002060"/>
                </a:solidFill>
              </a:rPr>
              <a:t>כדי לשכפל אותה, לחצו עליה </a:t>
            </a:r>
            <a:r>
              <a:rPr lang="he-IL" sz="1350" b="1" dirty="0">
                <a:solidFill>
                  <a:srgbClr val="002060"/>
                </a:solidFill>
              </a:rPr>
              <a:t>קליק ימיני </a:t>
            </a:r>
            <a:r>
              <a:rPr lang="he-IL" sz="1350" dirty="0">
                <a:solidFill>
                  <a:srgbClr val="002060"/>
                </a:solidFill>
              </a:rPr>
              <a:t>בתפריט השקופיות בצד ובחרו </a:t>
            </a:r>
            <a:br>
              <a:rPr lang="en-US" sz="1350" dirty="0">
                <a:solidFill>
                  <a:srgbClr val="002060"/>
                </a:solidFill>
              </a:rPr>
            </a:br>
            <a:r>
              <a:rPr lang="he-IL" sz="1350" dirty="0">
                <a:solidFill>
                  <a:srgbClr val="002060"/>
                </a:solidFill>
              </a:rPr>
              <a:t>"</a:t>
            </a:r>
            <a:r>
              <a:rPr lang="he-IL" sz="1350" b="1" dirty="0">
                <a:solidFill>
                  <a:srgbClr val="002060"/>
                </a:solidFill>
              </a:rPr>
              <a:t>שכפל שקופית</a:t>
            </a:r>
            <a:r>
              <a:rPr lang="he-IL" sz="1350" dirty="0">
                <a:solidFill>
                  <a:srgbClr val="002060"/>
                </a:solidFill>
              </a:rPr>
              <a:t>" או "</a:t>
            </a:r>
            <a:r>
              <a:rPr lang="en-US" sz="1350" b="1" dirty="0">
                <a:solidFill>
                  <a:srgbClr val="002060"/>
                </a:solidFill>
              </a:rPr>
              <a:t>Duplicate Slide</a:t>
            </a:r>
            <a:r>
              <a:rPr lang="he-IL" sz="1350" dirty="0">
                <a:solidFill>
                  <a:srgbClr val="002060"/>
                </a:solidFill>
              </a:rPr>
              <a:t>" </a:t>
            </a:r>
          </a:p>
          <a:p>
            <a:pPr algn="ctr"/>
            <a:r>
              <a:rPr lang="he-IL" sz="1350" dirty="0">
                <a:solidFill>
                  <a:srgbClr val="002060"/>
                </a:solidFill>
              </a:rPr>
              <a:t>(מחקו ריבוע זה לאחר הקריאה)</a:t>
            </a:r>
            <a:endParaRPr lang="en-US" sz="1350"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273203" y="857251"/>
            <a:ext cx="1919048" cy="107912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b="1" dirty="0">
                <a:solidFill>
                  <a:srgbClr val="002060"/>
                </a:solidFill>
              </a:rPr>
              <a:t>פריסה 1</a:t>
            </a:r>
            <a:br>
              <a:rPr lang="en-US" sz="1350" dirty="0">
                <a:solidFill>
                  <a:srgbClr val="002060"/>
                </a:solidFill>
              </a:rPr>
            </a:br>
            <a:r>
              <a:rPr lang="he-IL" sz="1350" dirty="0">
                <a:solidFill>
                  <a:srgbClr val="002060"/>
                </a:solidFill>
              </a:rPr>
              <a:t>(הפריסות שונות זו מזו במיקום תיבות הטקסט וגרפיקת הרקע, </a:t>
            </a:r>
            <a:br>
              <a:rPr lang="en-US" sz="1350" dirty="0">
                <a:solidFill>
                  <a:srgbClr val="002060"/>
                </a:solidFill>
              </a:rPr>
            </a:br>
            <a:r>
              <a:rPr lang="he-IL" sz="1350" dirty="0">
                <a:solidFill>
                  <a:srgbClr val="002060"/>
                </a:solidFill>
              </a:rPr>
              <a:t>ותוכלו לגוון ביניהן)</a:t>
            </a:r>
            <a:endParaRPr lang="en-US" sz="1350" dirty="0">
              <a:solidFill>
                <a:srgbClr val="002060"/>
              </a:solidFill>
            </a:endParaRPr>
          </a:p>
        </p:txBody>
      </p:sp>
      <p:pic>
        <p:nvPicPr>
          <p:cNvPr id="4" name="תמונה 3" descr="תמונה שמכילה אדם, פסל&#10;&#10;התיאור נוצר באופן אוטומטי">
            <a:extLst>
              <a:ext uri="{FF2B5EF4-FFF2-40B4-BE49-F238E27FC236}">
                <a16:creationId xmlns:a16="http://schemas.microsoft.com/office/drawing/2014/main" id="{EB1846D9-31EA-4C5A-96F8-465E221C9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290" y="1171973"/>
            <a:ext cx="2750906" cy="3508214"/>
          </a:xfrm>
          <a:prstGeom prst="rect">
            <a:avLst/>
          </a:prstGeom>
        </p:spPr>
      </p:pic>
      <p:sp>
        <p:nvSpPr>
          <p:cNvPr id="12" name="TextBox 2">
            <a:extLst>
              <a:ext uri="{FF2B5EF4-FFF2-40B4-BE49-F238E27FC236}">
                <a16:creationId xmlns:a16="http://schemas.microsoft.com/office/drawing/2014/main" id="{E658BEE5-13A6-47AF-8CD1-F6AE8AE8E15C}"/>
              </a:ext>
            </a:extLst>
          </p:cNvPr>
          <p:cNvSpPr txBox="1"/>
          <p:nvPr/>
        </p:nvSpPr>
        <p:spPr>
          <a:xfrm>
            <a:off x="1769972" y="4680187"/>
            <a:ext cx="2744225" cy="300082"/>
          </a:xfrm>
          <a:prstGeom prst="rect">
            <a:avLst/>
          </a:prstGeom>
          <a:noFill/>
        </p:spPr>
        <p:txBody>
          <a:bodyPr wrap="square" rtlCol="0">
            <a:spAutoFit/>
          </a:bodyPr>
          <a:lstStyle/>
          <a:p>
            <a:pPr algn="ctr"/>
            <a:r>
              <a:rPr lang="he-IL" sz="1350" b="1" dirty="0">
                <a:solidFill>
                  <a:schemeClr val="bg2">
                    <a:lumMod val="10000"/>
                  </a:schemeClr>
                </a:solidFill>
                <a:effectLst>
                  <a:glow rad="101600">
                    <a:schemeClr val="bg1">
                      <a:alpha val="60000"/>
                    </a:schemeClr>
                  </a:glow>
                </a:effectLst>
              </a:rPr>
              <a:t>אריסטו</a:t>
            </a:r>
            <a:endParaRPr lang="en-US" sz="1350" b="1" dirty="0">
              <a:solidFill>
                <a:schemeClr val="bg2">
                  <a:lumMod val="10000"/>
                </a:schemeClr>
              </a:solidFill>
              <a:effectLst>
                <a:glow rad="101600">
                  <a:schemeClr val="bg1">
                    <a:alpha val="60000"/>
                  </a:schemeClr>
                </a:glow>
              </a:effectLst>
            </a:endParaRPr>
          </a:p>
        </p:txBody>
      </p:sp>
    </p:spTree>
    <p:extLst>
      <p:ext uri="{BB962C8B-B14F-4D97-AF65-F5344CB8AC3E}">
        <p14:creationId xmlns:p14="http://schemas.microsoft.com/office/powerpoint/2010/main" val="70889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sz="4275" dirty="0"/>
              <a:t>על מי מוטלת האחריות לרע בעולם</a:t>
            </a:r>
          </a:p>
        </p:txBody>
      </p:sp>
      <p:sp>
        <p:nvSpPr>
          <p:cNvPr id="3" name="Text Placeholder 2">
            <a:extLst>
              <a:ext uri="{FF2B5EF4-FFF2-40B4-BE49-F238E27FC236}">
                <a16:creationId xmlns:a16="http://schemas.microsoft.com/office/drawing/2014/main" id="{137C9259-BD27-44CF-89D5-877243D9C831}"/>
              </a:ext>
            </a:extLst>
          </p:cNvPr>
          <p:cNvSpPr>
            <a:spLocks noGrp="1"/>
          </p:cNvSpPr>
          <p:nvPr>
            <p:ph type="body" sz="quarter" idx="10"/>
          </p:nvPr>
        </p:nvSpPr>
        <p:spPr>
          <a:xfrm>
            <a:off x="2619790" y="3127178"/>
            <a:ext cx="6902726" cy="603647"/>
          </a:xfrm>
        </p:spPr>
        <p:txBody>
          <a:bodyPr>
            <a:normAutofit fontScale="70000" lnSpcReduction="20000"/>
          </a:bodyPr>
          <a:lstStyle/>
          <a:p>
            <a:r>
              <a:rPr lang="he-IL" b="1" dirty="0"/>
              <a:t>רמב"ם, מורה נבוכים, חלק ג', פרק י"ב</a:t>
            </a:r>
          </a:p>
          <a:p>
            <a:r>
              <a:rPr lang="he-IL" b="1" dirty="0"/>
              <a:t>עמ' 106-101</a:t>
            </a:r>
            <a:endParaRPr lang="en-US" b="1" dirty="0"/>
          </a:p>
          <a:p>
            <a:endParaRPr lang="en-US" b="1" dirty="0"/>
          </a:p>
        </p:txBody>
      </p:sp>
      <p:sp>
        <p:nvSpPr>
          <p:cNvPr id="6" name="Rectangle 5">
            <a:extLst>
              <a:ext uri="{FF2B5EF4-FFF2-40B4-BE49-F238E27FC236}">
                <a16:creationId xmlns:a16="http://schemas.microsoft.com/office/drawing/2014/main" id="{D40C8EF4-F222-4B31-8130-4875F8E3C95C}"/>
              </a:ext>
            </a:extLst>
          </p:cNvPr>
          <p:cNvSpPr/>
          <p:nvPr/>
        </p:nvSpPr>
        <p:spPr>
          <a:xfrm>
            <a:off x="12257548" y="1907826"/>
            <a:ext cx="1708309" cy="223129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350" dirty="0">
                <a:solidFill>
                  <a:srgbClr val="002060"/>
                </a:solidFill>
              </a:rPr>
              <a:t>(אין צורך להשאיר את הכיתובים "שם הפרק" , "כותרת משנה", מחקו אותם וכתבו רק את הפרטים עצמם). </a:t>
            </a:r>
            <a:endParaRPr lang="en-US" sz="1350" dirty="0">
              <a:solidFill>
                <a:srgbClr val="002060"/>
              </a:solidFill>
            </a:endParaRPr>
          </a:p>
        </p:txBody>
      </p:sp>
    </p:spTree>
    <p:extLst>
      <p:ext uri="{BB962C8B-B14F-4D97-AF65-F5344CB8AC3E}">
        <p14:creationId xmlns:p14="http://schemas.microsoft.com/office/powerpoint/2010/main" val="207451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8074BD-69F0-4D08-BFE1-C01B6973E8C0}"/>
              </a:ext>
            </a:extLst>
          </p:cNvPr>
          <p:cNvSpPr>
            <a:spLocks noGrp="1"/>
          </p:cNvSpPr>
          <p:nvPr>
            <p:ph type="title"/>
          </p:nvPr>
        </p:nvSpPr>
        <p:spPr>
          <a:xfrm>
            <a:off x="772828" y="980561"/>
            <a:ext cx="7351776" cy="540000"/>
          </a:xfrm>
        </p:spPr>
        <p:txBody>
          <a:bodyPr/>
          <a:lstStyle/>
          <a:p>
            <a:r>
              <a:rPr lang="he-IL" dirty="0"/>
              <a:t>ניסוח בעיית הרע</a:t>
            </a:r>
          </a:p>
        </p:txBody>
      </p:sp>
      <p:sp>
        <p:nvSpPr>
          <p:cNvPr id="8" name="תרשים זרימה: מסיים 7">
            <a:extLst>
              <a:ext uri="{FF2B5EF4-FFF2-40B4-BE49-F238E27FC236}">
                <a16:creationId xmlns:a16="http://schemas.microsoft.com/office/drawing/2014/main" id="{40282D4B-71F6-4667-9285-A23DD889790E}"/>
              </a:ext>
            </a:extLst>
          </p:cNvPr>
          <p:cNvSpPr/>
          <p:nvPr/>
        </p:nvSpPr>
        <p:spPr>
          <a:xfrm>
            <a:off x="4391386" y="2356668"/>
            <a:ext cx="1974272" cy="935182"/>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האל כל יכול</a:t>
            </a:r>
          </a:p>
        </p:txBody>
      </p:sp>
      <p:sp>
        <p:nvSpPr>
          <p:cNvPr id="9" name="תרשים זרימה: מסיים 8">
            <a:extLst>
              <a:ext uri="{FF2B5EF4-FFF2-40B4-BE49-F238E27FC236}">
                <a16:creationId xmlns:a16="http://schemas.microsoft.com/office/drawing/2014/main" id="{FB1AEC16-18A7-4489-A3DF-E8F23C0D1B0C}"/>
              </a:ext>
            </a:extLst>
          </p:cNvPr>
          <p:cNvSpPr/>
          <p:nvPr/>
        </p:nvSpPr>
        <p:spPr>
          <a:xfrm>
            <a:off x="1923038" y="2937309"/>
            <a:ext cx="1974272" cy="935182"/>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יש רע בעולם</a:t>
            </a:r>
          </a:p>
        </p:txBody>
      </p:sp>
      <p:sp>
        <p:nvSpPr>
          <p:cNvPr id="10" name="תרשים זרימה: מסיים 9">
            <a:extLst>
              <a:ext uri="{FF2B5EF4-FFF2-40B4-BE49-F238E27FC236}">
                <a16:creationId xmlns:a16="http://schemas.microsoft.com/office/drawing/2014/main" id="{D6BC085F-2C0C-49E3-ACC2-F1AF82A4C309}"/>
              </a:ext>
            </a:extLst>
          </p:cNvPr>
          <p:cNvSpPr/>
          <p:nvPr/>
        </p:nvSpPr>
        <p:spPr>
          <a:xfrm>
            <a:off x="4391386" y="3422115"/>
            <a:ext cx="1974272" cy="935182"/>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solidFill>
                  <a:schemeClr val="bg1"/>
                </a:solidFill>
                <a:latin typeface="Varela Round" panose="00000500000000000000" pitchFamily="2" charset="-79"/>
                <a:cs typeface="Varela Round" panose="00000500000000000000" pitchFamily="2" charset="-79"/>
              </a:rPr>
              <a:t>האל טוב מוחלט</a:t>
            </a:r>
          </a:p>
        </p:txBody>
      </p:sp>
      <p:sp>
        <p:nvSpPr>
          <p:cNvPr id="11" name="TextBox 2">
            <a:extLst>
              <a:ext uri="{FF2B5EF4-FFF2-40B4-BE49-F238E27FC236}">
                <a16:creationId xmlns:a16="http://schemas.microsoft.com/office/drawing/2014/main" id="{5FAEDBBD-151B-47EE-97BD-52AC8CC9DDE4}"/>
              </a:ext>
            </a:extLst>
          </p:cNvPr>
          <p:cNvSpPr txBox="1"/>
          <p:nvPr/>
        </p:nvSpPr>
        <p:spPr>
          <a:xfrm>
            <a:off x="7010402" y="3117377"/>
            <a:ext cx="2173986" cy="646331"/>
          </a:xfrm>
          <a:prstGeom prst="rect">
            <a:avLst/>
          </a:prstGeom>
          <a:noFill/>
        </p:spPr>
        <p:txBody>
          <a:bodyPr wrap="square" rtlCol="0">
            <a:spAutoFit/>
          </a:bodyPr>
          <a:lstStyle/>
          <a:p>
            <a:pPr algn="ctr"/>
            <a:r>
              <a:rPr lang="he-IL" b="1" dirty="0">
                <a:solidFill>
                  <a:srgbClr val="192A72"/>
                </a:solidFill>
                <a:effectLst>
                  <a:glow rad="101600">
                    <a:schemeClr val="bg1">
                      <a:alpha val="60000"/>
                    </a:schemeClr>
                  </a:glow>
                </a:effectLst>
              </a:rPr>
              <a:t>הנחות המוצא של האדם הדתי</a:t>
            </a:r>
            <a:endParaRPr lang="en-US" b="1" dirty="0">
              <a:solidFill>
                <a:srgbClr val="192A72"/>
              </a:solidFill>
              <a:effectLst>
                <a:glow rad="101600">
                  <a:schemeClr val="bg1">
                    <a:alpha val="60000"/>
                  </a:schemeClr>
                </a:glow>
              </a:effectLst>
            </a:endParaRPr>
          </a:p>
        </p:txBody>
      </p:sp>
      <p:sp>
        <p:nvSpPr>
          <p:cNvPr id="5" name="סוגר מסולסל ימני 4">
            <a:extLst>
              <a:ext uri="{FF2B5EF4-FFF2-40B4-BE49-F238E27FC236}">
                <a16:creationId xmlns:a16="http://schemas.microsoft.com/office/drawing/2014/main" id="{824A0868-0350-4C3A-BA48-4F6BE6870E20}"/>
              </a:ext>
            </a:extLst>
          </p:cNvPr>
          <p:cNvSpPr/>
          <p:nvPr/>
        </p:nvSpPr>
        <p:spPr>
          <a:xfrm>
            <a:off x="6567142" y="2132672"/>
            <a:ext cx="443261" cy="2592659"/>
          </a:xfrm>
          <a:prstGeom prst="rightBrace">
            <a:avLst/>
          </a:prstGeom>
          <a:ln w="66675">
            <a:solidFill>
              <a:srgbClr val="192A7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1350">
              <a:ln>
                <a:solidFill>
                  <a:srgbClr val="192A72"/>
                </a:solidFill>
              </a:ln>
              <a:solidFill>
                <a:srgbClr val="192A72"/>
              </a:solidFill>
            </a:endParaRPr>
          </a:p>
        </p:txBody>
      </p:sp>
      <p:sp>
        <p:nvSpPr>
          <p:cNvPr id="12" name="TextBox 2">
            <a:extLst>
              <a:ext uri="{FF2B5EF4-FFF2-40B4-BE49-F238E27FC236}">
                <a16:creationId xmlns:a16="http://schemas.microsoft.com/office/drawing/2014/main" id="{BB8E7D2F-73C7-4230-BFA2-E86400D47E9A}"/>
              </a:ext>
            </a:extLst>
          </p:cNvPr>
          <p:cNvSpPr txBox="1"/>
          <p:nvPr/>
        </p:nvSpPr>
        <p:spPr>
          <a:xfrm>
            <a:off x="1823180" y="2651134"/>
            <a:ext cx="2173986" cy="369332"/>
          </a:xfrm>
          <a:prstGeom prst="rect">
            <a:avLst/>
          </a:prstGeom>
          <a:noFill/>
        </p:spPr>
        <p:txBody>
          <a:bodyPr wrap="square" rtlCol="0">
            <a:spAutoFit/>
          </a:bodyPr>
          <a:lstStyle/>
          <a:p>
            <a:pPr algn="ctr"/>
            <a:r>
              <a:rPr lang="he-IL" b="1" dirty="0">
                <a:solidFill>
                  <a:srgbClr val="192A72"/>
                </a:solidFill>
                <a:effectLst>
                  <a:glow rad="101600">
                    <a:schemeClr val="bg1">
                      <a:alpha val="60000"/>
                    </a:schemeClr>
                  </a:glow>
                </a:effectLst>
              </a:rPr>
              <a:t>הבעיה</a:t>
            </a:r>
            <a:endParaRPr lang="en-US" b="1" dirty="0">
              <a:solidFill>
                <a:srgbClr val="192A72"/>
              </a:solidFill>
              <a:effectLst>
                <a:glow rad="101600">
                  <a:schemeClr val="bg1">
                    <a:alpha val="60000"/>
                  </a:schemeClr>
                </a:glow>
              </a:effectLst>
            </a:endParaRPr>
          </a:p>
        </p:txBody>
      </p:sp>
    </p:spTree>
    <p:extLst>
      <p:ext uri="{BB962C8B-B14F-4D97-AF65-F5344CB8AC3E}">
        <p14:creationId xmlns:p14="http://schemas.microsoft.com/office/powerpoint/2010/main" val="1743437252"/>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13647</TotalTime>
  <Words>5207</Words>
  <Application>Microsoft Office PowerPoint</Application>
  <PresentationFormat>Widescreen</PresentationFormat>
  <Paragraphs>487</Paragraphs>
  <Slides>44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Varela Round</vt:lpstr>
      <vt:lpstr>ערכת נושא Office</vt:lpstr>
      <vt:lpstr>מערכת שידורים לאומית</vt:lpstr>
      <vt:lpstr>הטוב והרע בהגות היהודית הסבר הרמב"ם – א'</vt:lpstr>
      <vt:lpstr>מה נלמד היום </vt:lpstr>
      <vt:lpstr>מבוא קצרצר</vt:lpstr>
      <vt:lpstr>מבוא</vt:lpstr>
      <vt:lpstr>מבוא</vt:lpstr>
      <vt:lpstr>מבוא</vt:lpstr>
      <vt:lpstr>על מי מוטלת האחריות לרע בעולם</vt:lpstr>
      <vt:lpstr>ניסוח בעיית הרע</vt:lpstr>
      <vt:lpstr>עניין של כמות...</vt:lpstr>
      <vt:lpstr>המסקנה המתבקשת...</vt:lpstr>
      <vt:lpstr>סיבת הטעות</vt:lpstr>
      <vt:lpstr>נקודת המבט הנכונה</vt:lpstr>
      <vt:lpstr>הצבעה על האדם</vt:lpstr>
      <vt:lpstr>סיכום עם הפנים להמשך</vt:lpstr>
      <vt:lpstr>PowerPoint Presentation</vt:lpstr>
      <vt:lpstr>על מי מוטלת האחריות לרע בעולם המשך</vt:lpstr>
      <vt:lpstr>המשימה של הרמב"ם בפסקאות הבאות</vt:lpstr>
      <vt:lpstr>סוג הרע הראשון</vt:lpstr>
      <vt:lpstr>סוג הרע הראשון</vt:lpstr>
      <vt:lpstr>סוג הרע השני</vt:lpstr>
      <vt:lpstr>סוג הרע השני</vt:lpstr>
      <vt:lpstr>סוג הרע השלישי</vt:lpstr>
      <vt:lpstr>סוג הרע השלישי- המשך</vt:lpstr>
      <vt:lpstr>סוג הרע השלישי- הפניית האשמה</vt:lpstr>
      <vt:lpstr>סוג הרע השלישי</vt:lpstr>
      <vt:lpstr>המעולים והחכמים – מגיעים אל "ההשגה"</vt:lpstr>
      <vt:lpstr>סיכום הפרק</vt:lpstr>
      <vt:lpstr>הטוב והרע בהגות היהודית הסבר הרמב"ם – ג'</vt:lpstr>
      <vt:lpstr>הרע כהיעדר טוב</vt:lpstr>
      <vt:lpstr>שאלה שמלווה אותנו מהחלק הקודם:</vt:lpstr>
      <vt:lpstr>העדר</vt:lpstr>
      <vt:lpstr>היעדר</vt:lpstr>
      <vt:lpstr>"הרעות – כולן העדרים"</vt:lpstr>
      <vt:lpstr>פעולה-אי פעולה</vt:lpstr>
      <vt:lpstr>אין דבר רע יורד מלמעלה</vt:lpstr>
      <vt:lpstr>הטוב והרע בהגות היהודית הסבר הרמב"ם – ד'</vt:lpstr>
      <vt:lpstr>ההיעדר שבאחריותו של האדם</vt:lpstr>
      <vt:lpstr>ההעדר שבאדם</vt:lpstr>
      <vt:lpstr>"אף הן נובעות מן ההעדר"</vt:lpstr>
      <vt:lpstr>ההעדר שבאדם</vt:lpstr>
      <vt:lpstr>PowerPoint Presentation</vt:lpstr>
      <vt:lpstr>PowerPoint Presentation</vt:lpstr>
      <vt:lpstr>תודה על ההקשבה  למידה מהנה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 Kaldaron</cp:lastModifiedBy>
  <cp:revision>214</cp:revision>
  <dcterms:created xsi:type="dcterms:W3CDTF">2020-03-15T19:13:03Z</dcterms:created>
  <dcterms:modified xsi:type="dcterms:W3CDTF">2020-12-15T12:23:27Z</dcterms:modified>
</cp:coreProperties>
</file>