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5"/>
  </p:notesMasterIdLst>
  <p:sldIdLst>
    <p:sldId id="257" r:id="rId2"/>
    <p:sldId id="318" r:id="rId3"/>
    <p:sldId id="288" r:id="rId4"/>
    <p:sldId id="263" r:id="rId5"/>
    <p:sldId id="319" r:id="rId6"/>
    <p:sldId id="320" r:id="rId7"/>
    <p:sldId id="321" r:id="rId8"/>
    <p:sldId id="289" r:id="rId9"/>
    <p:sldId id="301" r:id="rId10"/>
    <p:sldId id="300" r:id="rId11"/>
    <p:sldId id="295" r:id="rId12"/>
    <p:sldId id="294" r:id="rId13"/>
    <p:sldId id="322" r:id="rId14"/>
    <p:sldId id="293" r:id="rId15"/>
    <p:sldId id="302" r:id="rId16"/>
    <p:sldId id="305" r:id="rId17"/>
    <p:sldId id="304" r:id="rId18"/>
    <p:sldId id="297" r:id="rId19"/>
    <p:sldId id="291" r:id="rId20"/>
    <p:sldId id="303" r:id="rId21"/>
    <p:sldId id="316" r:id="rId22"/>
    <p:sldId id="306" r:id="rId23"/>
    <p:sldId id="308" r:id="rId24"/>
    <p:sldId id="317" r:id="rId25"/>
    <p:sldId id="313" r:id="rId26"/>
    <p:sldId id="311" r:id="rId27"/>
    <p:sldId id="309" r:id="rId28"/>
    <p:sldId id="307" r:id="rId29"/>
    <p:sldId id="310" r:id="rId30"/>
    <p:sldId id="314" r:id="rId31"/>
    <p:sldId id="315" r:id="rId32"/>
    <p:sldId id="292" r:id="rId33"/>
    <p:sldId id="296" r:id="rId34"/>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snapToObjects="1">
      <p:cViewPr varScale="1">
        <p:scale>
          <a:sx n="62" d="100"/>
          <a:sy n="62" d="100"/>
        </p:scale>
        <p:origin x="804" y="5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י'/כסלו/תשפ"ב</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02845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20601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72276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77596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56594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974082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34885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04392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152276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34169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59468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8981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063599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943885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132812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473439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566451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214684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397276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494082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271963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18068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058907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58116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46301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09295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34944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9129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38597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182687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3"/>
            <a:ext cx="10872000" cy="64209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200" b="1">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185681"/>
            <a:ext cx="11159999"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סרט על פורמט מלא">
    <p:spTree>
      <p:nvGrpSpPr>
        <p:cNvPr id="1" name=""/>
        <p:cNvGrpSpPr/>
        <p:nvPr/>
      </p:nvGrpSpPr>
      <p:grpSpPr>
        <a:xfrm>
          <a:off x="0" y="0"/>
          <a:ext cx="0" cy="0"/>
          <a:chOff x="0" y="0"/>
          <a:chExt cx="0" cy="0"/>
        </a:xfrm>
      </p:grpSpPr>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193675" y="228600"/>
            <a:ext cx="11780838" cy="6470650"/>
          </a:xfrm>
        </p:spPr>
        <p:txBody>
          <a:bodyPr/>
          <a:lstStyle>
            <a:lvl1pPr>
              <a:defRPr>
                <a:latin typeface="Varela Round" panose="00000500000000000000" pitchFamily="2" charset="-79"/>
                <a:cs typeface="Varela Round" panose="00000500000000000000" pitchFamily="2" charset="-79"/>
              </a:defRPr>
            </a:lvl1pPr>
          </a:lstStyle>
          <a:p>
            <a:r>
              <a:rPr lang="he-IL" dirty="0"/>
              <a:t>מיועד לסרטים</a:t>
            </a:r>
          </a:p>
        </p:txBody>
      </p:sp>
    </p:spTree>
    <p:extLst>
      <p:ext uri="{BB962C8B-B14F-4D97-AF65-F5344CB8AC3E}">
        <p14:creationId xmlns:p14="http://schemas.microsoft.com/office/powerpoint/2010/main" val="3687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7485228-0E29-4D12-A6E9-299A5C766D4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8088C8B4-22B8-402C-8100-ED5EA1F70D17}"/>
              </a:ext>
            </a:extLst>
          </p:cNvPr>
          <p:cNvSpPr>
            <a:spLocks noGrp="1"/>
          </p:cNvSpPr>
          <p:nvPr>
            <p:ph type="dt" sz="half" idx="10"/>
          </p:nvPr>
        </p:nvSpPr>
        <p:spPr/>
        <p:txBody>
          <a:bodyPr/>
          <a:lstStyle/>
          <a:p>
            <a:fld id="{BB6F552B-607E-4869-A917-C44959BDCB12}" type="datetimeFigureOut">
              <a:rPr lang="he-IL" smtClean="0"/>
              <a:pPr/>
              <a:t>י'/כסלו/תשפ"ב</a:t>
            </a:fld>
            <a:endParaRPr lang="he-IL"/>
          </a:p>
        </p:txBody>
      </p:sp>
      <p:sp>
        <p:nvSpPr>
          <p:cNvPr id="4" name="מציין מיקום של כותרת תחתונה 3">
            <a:extLst>
              <a:ext uri="{FF2B5EF4-FFF2-40B4-BE49-F238E27FC236}">
                <a16:creationId xmlns:a16="http://schemas.microsoft.com/office/drawing/2014/main" id="{C3864E2F-0B6E-4A5C-BFAA-22472070C587}"/>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5645161E-6299-41F9-9211-72210EFA3ACB}"/>
              </a:ext>
            </a:extLst>
          </p:cNvPr>
          <p:cNvSpPr>
            <a:spLocks noGrp="1"/>
          </p:cNvSpPr>
          <p:nvPr>
            <p:ph type="sldNum" sz="quarter" idx="12"/>
          </p:nvPr>
        </p:nvSpPr>
        <p:spPr/>
        <p:txBody>
          <a:bodyPr/>
          <a:lstStyle/>
          <a:p>
            <a:fld id="{16478A40-4CDB-4A89-A7AB-ED0E5AEAC786}" type="slidenum">
              <a:rPr lang="he-IL" smtClean="0"/>
              <a:pPr/>
              <a:t>‹#›</a:t>
            </a:fld>
            <a:endParaRPr lang="he-IL"/>
          </a:p>
        </p:txBody>
      </p:sp>
    </p:spTree>
    <p:extLst>
      <p:ext uri="{BB962C8B-B14F-4D97-AF65-F5344CB8AC3E}">
        <p14:creationId xmlns:p14="http://schemas.microsoft.com/office/powerpoint/2010/main" val="212009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623800" y="1288473"/>
            <a:ext cx="10871177" cy="5224442"/>
          </a:xfrm>
          <a:prstGeom prst="rect">
            <a:avLst/>
          </a:prstGeom>
        </p:spPr>
        <p:txBody>
          <a:bodyPr anchor="ctr">
            <a:noAutofit/>
          </a:bodyPr>
          <a:lstStyle>
            <a:lvl1pPr algn="ctr">
              <a:defRPr sz="3600">
                <a:latin typeface="Varela Round" panose="00000500000000000000" pitchFamily="2" charset="-79"/>
                <a:cs typeface="Varela Round" panose="00000500000000000000" pitchFamily="2" charset="-79"/>
              </a:defRPr>
            </a:lvl1pPr>
          </a:lstStyle>
          <a:p>
            <a:r>
              <a:rPr lang="he-IL" dirty="0"/>
              <a:t>לחץ כדי לערוך סגנון טקסט של תבנית בסיס</a:t>
            </a:r>
          </a:p>
        </p:txBody>
      </p:sp>
      <p:sp>
        <p:nvSpPr>
          <p:cNvPr id="7" name="מלבן מעוגל 6"/>
          <p:cNvSpPr/>
          <p:nvPr userDrawn="1"/>
        </p:nvSpPr>
        <p:spPr>
          <a:xfrm>
            <a:off x="-910298" y="6189198"/>
            <a:ext cx="3068196"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1039" y="81721"/>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406" y="6347803"/>
            <a:ext cx="5558412"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623807" y="192531"/>
            <a:ext cx="10871170" cy="1009650"/>
          </a:xfrm>
          <a:prstGeom prst="rect">
            <a:avLst/>
          </a:prstGeom>
        </p:spPr>
        <p:txBody>
          <a:bodyPr/>
          <a:lstStyle>
            <a:lvl1pPr marL="0" indent="0" algn="ctr">
              <a:buNone/>
              <a:defRPr sz="2800">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97592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י'/כסלו/תשפ"ב</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3" r:id="rId6"/>
    <p:sldLayoutId id="2147483666" r:id="rId7"/>
    <p:sldLayoutId id="2147483667" r:id="rId8"/>
    <p:sldLayoutId id="2147483665" r:id="rId9"/>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הדמויות בסיפור</a:t>
            </a:r>
          </a:p>
        </p:txBody>
      </p:sp>
      <p:sp>
        <p:nvSpPr>
          <p:cNvPr id="14" name="מציין מיקום טקסט 13"/>
          <p:cNvSpPr>
            <a:spLocks noGrp="1"/>
          </p:cNvSpPr>
          <p:nvPr>
            <p:ph type="body" sz="quarter" idx="3"/>
          </p:nvPr>
        </p:nvSpPr>
        <p:spPr>
          <a:xfrm>
            <a:off x="515206" y="1185681"/>
            <a:ext cx="9000000" cy="540000"/>
          </a:xfrm>
        </p:spPr>
        <p:txBody>
          <a:bodyPr/>
          <a:lstStyle/>
          <a:p>
            <a:r>
              <a:rPr lang="he-IL" dirty="0"/>
              <a:t>השליח</a:t>
            </a:r>
          </a:p>
        </p:txBody>
      </p:sp>
      <p:sp>
        <p:nvSpPr>
          <p:cNvPr id="11" name="מציין מיקום תוכן 10"/>
          <p:cNvSpPr>
            <a:spLocks noGrp="1"/>
          </p:cNvSpPr>
          <p:nvPr>
            <p:ph sz="quarter" idx="4"/>
          </p:nvPr>
        </p:nvSpPr>
        <p:spPr>
          <a:xfrm>
            <a:off x="515206" y="1725682"/>
            <a:ext cx="9000000" cy="3358936"/>
          </a:xfrm>
          <a:custGeom>
            <a:avLst/>
            <a:gdLst>
              <a:gd name="connsiteX0" fmla="*/ 0 w 9000000"/>
              <a:gd name="connsiteY0" fmla="*/ 0 h 3946638"/>
              <a:gd name="connsiteX1" fmla="*/ 9000000 w 9000000"/>
              <a:gd name="connsiteY1" fmla="*/ 0 h 3946638"/>
              <a:gd name="connsiteX2" fmla="*/ 9000000 w 9000000"/>
              <a:gd name="connsiteY2" fmla="*/ 3946638 h 3946638"/>
              <a:gd name="connsiteX3" fmla="*/ 0 w 9000000"/>
              <a:gd name="connsiteY3" fmla="*/ 3946638 h 3946638"/>
              <a:gd name="connsiteX4" fmla="*/ 0 w 9000000"/>
              <a:gd name="connsiteY4" fmla="*/ 0 h 39466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00000" h="3946638" fill="none" extrusionOk="0">
                <a:moveTo>
                  <a:pt x="0" y="0"/>
                </a:moveTo>
                <a:cubicBezTo>
                  <a:pt x="2905936" y="30347"/>
                  <a:pt x="7027859" y="54904"/>
                  <a:pt x="9000000" y="0"/>
                </a:cubicBezTo>
                <a:cubicBezTo>
                  <a:pt x="8873532" y="1183525"/>
                  <a:pt x="8830441" y="2522806"/>
                  <a:pt x="9000000" y="3946638"/>
                </a:cubicBezTo>
                <a:cubicBezTo>
                  <a:pt x="7965808" y="4020306"/>
                  <a:pt x="1281797" y="4030097"/>
                  <a:pt x="0" y="3946638"/>
                </a:cubicBezTo>
                <a:cubicBezTo>
                  <a:pt x="-131414" y="3143442"/>
                  <a:pt x="-44937" y="615168"/>
                  <a:pt x="0" y="0"/>
                </a:cubicBezTo>
                <a:close/>
              </a:path>
              <a:path w="9000000" h="3946638" stroke="0" extrusionOk="0">
                <a:moveTo>
                  <a:pt x="0" y="0"/>
                </a:moveTo>
                <a:cubicBezTo>
                  <a:pt x="2063511" y="-161187"/>
                  <a:pt x="6067706" y="16070"/>
                  <a:pt x="9000000" y="0"/>
                </a:cubicBezTo>
                <a:cubicBezTo>
                  <a:pt x="8966067" y="1092780"/>
                  <a:pt x="9076910" y="2430737"/>
                  <a:pt x="9000000" y="3946638"/>
                </a:cubicBezTo>
                <a:cubicBezTo>
                  <a:pt x="7639577" y="4064018"/>
                  <a:pt x="2309533" y="4045341"/>
                  <a:pt x="0" y="3946638"/>
                </a:cubicBezTo>
                <a:cubicBezTo>
                  <a:pt x="-128837" y="2489809"/>
                  <a:pt x="-8715" y="1908858"/>
                  <a:pt x="0" y="0"/>
                </a:cubicBezTo>
                <a:close/>
              </a:path>
            </a:pathLst>
          </a:custGeom>
          <a:ln>
            <a:solidFill>
              <a:schemeClr val="tx1"/>
            </a:solidFill>
            <a:extLst>
              <a:ext uri="{C807C97D-BFC1-408E-A445-0C87EB9F89A2}">
                <ask:lineSketchStyleProps xmlns:ask="http://schemas.microsoft.com/office/drawing/2018/sketchyshapes" sd="1775829804">
                  <ask:type>
                    <ask:lineSketchCurved/>
                  </ask:type>
                </ask:lineSketchStyleProps>
              </a:ext>
            </a:extLst>
          </a:ln>
        </p:spPr>
        <p:txBody>
          <a:bodyPr vert="horz" lIns="91440" tIns="45720" rIns="91440" bIns="45720" rtlCol="1">
            <a:noAutofit/>
          </a:bodyPr>
          <a:lstStyle/>
          <a:p>
            <a:pPr algn="just">
              <a:lnSpc>
                <a:spcPct val="150000"/>
              </a:lnSpc>
              <a:buFont typeface="Wingdings" panose="05000000000000000000" pitchFamily="2" charset="2"/>
              <a:buChar char="ü"/>
            </a:pPr>
            <a:endParaRPr lang="he-IL" dirty="0"/>
          </a:p>
          <a:p>
            <a:pPr algn="just">
              <a:lnSpc>
                <a:spcPct val="150000"/>
              </a:lnSpc>
              <a:buFont typeface="Wingdings" panose="05000000000000000000" pitchFamily="2" charset="2"/>
              <a:buChar char="ü"/>
            </a:pPr>
            <a:r>
              <a:rPr lang="he-IL" dirty="0"/>
              <a:t>השליח של המכולת, לפי דבריו של המספר הוא איננו אשם בתאונה, הוא זוכה בכינוי "מסכן". כשאירעה התאונה, אנשים קיללו אותו ותמכו בילד הקטן. השליח פסיבי ולא מגיב. (אולי בגלל שהסיפור מסופר ממספר גיבור)</a:t>
            </a:r>
            <a:endParaRPr lang="en-US" dirty="0"/>
          </a:p>
        </p:txBody>
      </p:sp>
      <p:sp>
        <p:nvSpPr>
          <p:cNvPr id="6" name="תרשים זרימה: חילוץ 5"/>
          <p:cNvSpPr/>
          <p:nvPr/>
        </p:nvSpPr>
        <p:spPr>
          <a:xfrm>
            <a:off x="395710" y="5503286"/>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1264916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הדמויות בסיפור</a:t>
            </a:r>
          </a:p>
        </p:txBody>
      </p:sp>
      <p:sp>
        <p:nvSpPr>
          <p:cNvPr id="14" name="מציין מיקום טקסט 13"/>
          <p:cNvSpPr>
            <a:spLocks noGrp="1"/>
          </p:cNvSpPr>
          <p:nvPr>
            <p:ph type="body" sz="quarter" idx="3"/>
          </p:nvPr>
        </p:nvSpPr>
        <p:spPr>
          <a:xfrm>
            <a:off x="515206" y="1185681"/>
            <a:ext cx="9000000" cy="540000"/>
          </a:xfrm>
        </p:spPr>
        <p:txBody>
          <a:bodyPr/>
          <a:lstStyle/>
          <a:p>
            <a:r>
              <a:rPr lang="he-IL" dirty="0"/>
              <a:t>האמא והגננת</a:t>
            </a:r>
          </a:p>
        </p:txBody>
      </p:sp>
      <p:sp>
        <p:nvSpPr>
          <p:cNvPr id="11" name="מציין מיקום תוכן 10"/>
          <p:cNvSpPr>
            <a:spLocks noGrp="1"/>
          </p:cNvSpPr>
          <p:nvPr>
            <p:ph sz="quarter" idx="4"/>
          </p:nvPr>
        </p:nvSpPr>
        <p:spPr>
          <a:xfrm>
            <a:off x="515206" y="1725681"/>
            <a:ext cx="9000000" cy="3636028"/>
          </a:xfrm>
          <a:custGeom>
            <a:avLst/>
            <a:gdLst>
              <a:gd name="connsiteX0" fmla="*/ 0 w 9000000"/>
              <a:gd name="connsiteY0" fmla="*/ 0 h 3083825"/>
              <a:gd name="connsiteX1" fmla="*/ 9000000 w 9000000"/>
              <a:gd name="connsiteY1" fmla="*/ 0 h 3083825"/>
              <a:gd name="connsiteX2" fmla="*/ 9000000 w 9000000"/>
              <a:gd name="connsiteY2" fmla="*/ 3083825 h 3083825"/>
              <a:gd name="connsiteX3" fmla="*/ 0 w 9000000"/>
              <a:gd name="connsiteY3" fmla="*/ 3083825 h 3083825"/>
              <a:gd name="connsiteX4" fmla="*/ 0 w 9000000"/>
              <a:gd name="connsiteY4" fmla="*/ 0 h 3083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00000" h="3083825" fill="none" extrusionOk="0">
                <a:moveTo>
                  <a:pt x="0" y="0"/>
                </a:moveTo>
                <a:cubicBezTo>
                  <a:pt x="1182478" y="123685"/>
                  <a:pt x="7339708" y="75042"/>
                  <a:pt x="9000000" y="0"/>
                </a:cubicBezTo>
                <a:cubicBezTo>
                  <a:pt x="9112257" y="503025"/>
                  <a:pt x="9064335" y="1949364"/>
                  <a:pt x="9000000" y="3083825"/>
                </a:cubicBezTo>
                <a:cubicBezTo>
                  <a:pt x="7911922" y="3008937"/>
                  <a:pt x="1428902" y="3012594"/>
                  <a:pt x="0" y="3083825"/>
                </a:cubicBezTo>
                <a:cubicBezTo>
                  <a:pt x="74272" y="1747049"/>
                  <a:pt x="-66064" y="337069"/>
                  <a:pt x="0" y="0"/>
                </a:cubicBezTo>
                <a:close/>
              </a:path>
              <a:path w="9000000" h="3083825" stroke="0" extrusionOk="0">
                <a:moveTo>
                  <a:pt x="0" y="0"/>
                </a:moveTo>
                <a:cubicBezTo>
                  <a:pt x="3766255" y="-24306"/>
                  <a:pt x="7683794" y="-47853"/>
                  <a:pt x="9000000" y="0"/>
                </a:cubicBezTo>
                <a:cubicBezTo>
                  <a:pt x="8863013" y="1015453"/>
                  <a:pt x="9041532" y="1833966"/>
                  <a:pt x="9000000" y="3083825"/>
                </a:cubicBezTo>
                <a:cubicBezTo>
                  <a:pt x="6265503" y="2992543"/>
                  <a:pt x="4253859" y="3052525"/>
                  <a:pt x="0" y="3083825"/>
                </a:cubicBezTo>
                <a:cubicBezTo>
                  <a:pt x="-136324" y="1998253"/>
                  <a:pt x="-50691" y="337329"/>
                  <a:pt x="0" y="0"/>
                </a:cubicBezTo>
                <a:close/>
              </a:path>
            </a:pathLst>
          </a:custGeom>
          <a:ln>
            <a:solidFill>
              <a:schemeClr val="tx1"/>
            </a:solidFill>
            <a:extLst>
              <a:ext uri="{C807C97D-BFC1-408E-A445-0C87EB9F89A2}">
                <ask:lineSketchStyleProps xmlns:ask="http://schemas.microsoft.com/office/drawing/2018/sketchyshapes" sd="832491466">
                  <ask:type>
                    <ask:lineSketchCurved/>
                  </ask:type>
                </ask:lineSketchStyleProps>
              </a:ext>
            </a:extLst>
          </a:ln>
        </p:spPr>
        <p:txBody>
          <a:bodyPr vert="horz" lIns="91440" tIns="45720" rIns="91440" bIns="45720" rtlCol="1">
            <a:noAutofit/>
          </a:bodyPr>
          <a:lstStyle/>
          <a:p>
            <a:pPr marL="0" indent="0" algn="just">
              <a:lnSpc>
                <a:spcPct val="150000"/>
              </a:lnSpc>
              <a:buNone/>
            </a:pPr>
            <a:endParaRPr lang="he-IL" sz="2800" dirty="0"/>
          </a:p>
          <a:p>
            <a:pPr algn="just">
              <a:lnSpc>
                <a:spcPct val="150000"/>
              </a:lnSpc>
              <a:buFont typeface="Wingdings" panose="05000000000000000000" pitchFamily="2" charset="2"/>
              <a:buChar char="ü"/>
            </a:pPr>
            <a:r>
              <a:rPr lang="he-IL" sz="2800" dirty="0"/>
              <a:t>האמא והגננת דמויות משניות, והן חלק מהחברה שנוטה מטבע הדברים להזדהות עם ילדים בהיותם ילדים קטנים. האם מזדהה עם בנה ומציגה אותו כגיבור, והגננת מעודדת את הילד "איזה גיבור?" </a:t>
            </a:r>
            <a:endParaRPr lang="en-US" sz="2800" dirty="0"/>
          </a:p>
          <a:p>
            <a:pPr algn="just">
              <a:lnSpc>
                <a:spcPct val="150000"/>
              </a:lnSpc>
              <a:buFont typeface="Wingdings" panose="05000000000000000000" pitchFamily="2" charset="2"/>
              <a:buChar char="ü"/>
            </a:pPr>
            <a:endParaRPr lang="en-US" sz="2800" dirty="0"/>
          </a:p>
          <a:p>
            <a:pPr algn="just">
              <a:lnSpc>
                <a:spcPct val="150000"/>
              </a:lnSpc>
              <a:buFont typeface="Wingdings" panose="05000000000000000000" pitchFamily="2" charset="2"/>
              <a:buChar char="ü"/>
            </a:pPr>
            <a:endParaRPr lang="he-IL" sz="2800" dirty="0"/>
          </a:p>
        </p:txBody>
      </p:sp>
      <p:sp>
        <p:nvSpPr>
          <p:cNvPr id="6" name="תרשים זרימה: חילוץ 5"/>
          <p:cNvSpPr/>
          <p:nvPr/>
        </p:nvSpPr>
        <p:spPr>
          <a:xfrm>
            <a:off x="395710" y="5547881"/>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1420136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סיפור הומוריסטי</a:t>
            </a:r>
          </a:p>
        </p:txBody>
      </p:sp>
      <p:sp>
        <p:nvSpPr>
          <p:cNvPr id="14" name="מציין מיקום טקסט 13"/>
          <p:cNvSpPr>
            <a:spLocks noGrp="1"/>
          </p:cNvSpPr>
          <p:nvPr>
            <p:ph type="body" sz="quarter" idx="3"/>
          </p:nvPr>
        </p:nvSpPr>
        <p:spPr>
          <a:xfrm>
            <a:off x="1595206" y="941139"/>
            <a:ext cx="9000000" cy="540000"/>
          </a:xfrm>
        </p:spPr>
        <p:txBody>
          <a:bodyPr/>
          <a:lstStyle/>
          <a:p>
            <a:r>
              <a:rPr lang="he-IL" dirty="0"/>
              <a:t>אירועים מצחיקים בסיפור:</a:t>
            </a:r>
          </a:p>
        </p:txBody>
      </p:sp>
      <p:sp>
        <p:nvSpPr>
          <p:cNvPr id="11" name="מציין מיקום תוכן 10"/>
          <p:cNvSpPr>
            <a:spLocks noGrp="1"/>
          </p:cNvSpPr>
          <p:nvPr>
            <p:ph sz="quarter" idx="4"/>
          </p:nvPr>
        </p:nvSpPr>
        <p:spPr>
          <a:xfrm>
            <a:off x="764588" y="1481139"/>
            <a:ext cx="9329438" cy="4057602"/>
          </a:xfrm>
          <a:custGeom>
            <a:avLst/>
            <a:gdLst>
              <a:gd name="connsiteX0" fmla="*/ 0 w 9329438"/>
              <a:gd name="connsiteY0" fmla="*/ 0 h 4057602"/>
              <a:gd name="connsiteX1" fmla="*/ 9329438 w 9329438"/>
              <a:gd name="connsiteY1" fmla="*/ 0 h 4057602"/>
              <a:gd name="connsiteX2" fmla="*/ 9329438 w 9329438"/>
              <a:gd name="connsiteY2" fmla="*/ 4057602 h 4057602"/>
              <a:gd name="connsiteX3" fmla="*/ 0 w 9329438"/>
              <a:gd name="connsiteY3" fmla="*/ 4057602 h 4057602"/>
              <a:gd name="connsiteX4" fmla="*/ 0 w 9329438"/>
              <a:gd name="connsiteY4" fmla="*/ 0 h 4057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29438" h="4057602" fill="none" extrusionOk="0">
                <a:moveTo>
                  <a:pt x="0" y="0"/>
                </a:moveTo>
                <a:cubicBezTo>
                  <a:pt x="4371717" y="30347"/>
                  <a:pt x="6242335" y="54904"/>
                  <a:pt x="9329438" y="0"/>
                </a:cubicBezTo>
                <a:cubicBezTo>
                  <a:pt x="9202970" y="944942"/>
                  <a:pt x="9159879" y="3099297"/>
                  <a:pt x="9329438" y="4057602"/>
                </a:cubicBezTo>
                <a:cubicBezTo>
                  <a:pt x="7143086" y="4131270"/>
                  <a:pt x="4331317" y="4141061"/>
                  <a:pt x="0" y="4057602"/>
                </a:cubicBezTo>
                <a:cubicBezTo>
                  <a:pt x="-131414" y="2048910"/>
                  <a:pt x="-44937" y="1870231"/>
                  <a:pt x="0" y="0"/>
                </a:cubicBezTo>
                <a:close/>
              </a:path>
              <a:path w="9329438" h="4057602" stroke="0" extrusionOk="0">
                <a:moveTo>
                  <a:pt x="0" y="0"/>
                </a:moveTo>
                <a:cubicBezTo>
                  <a:pt x="3249051" y="-161187"/>
                  <a:pt x="6636441" y="16070"/>
                  <a:pt x="9329438" y="0"/>
                </a:cubicBezTo>
                <a:cubicBezTo>
                  <a:pt x="9295505" y="687103"/>
                  <a:pt x="9406348" y="3600373"/>
                  <a:pt x="9329438" y="4057602"/>
                </a:cubicBezTo>
                <a:cubicBezTo>
                  <a:pt x="7655140" y="4174982"/>
                  <a:pt x="2420364" y="4156305"/>
                  <a:pt x="0" y="4057602"/>
                </a:cubicBezTo>
                <a:cubicBezTo>
                  <a:pt x="-128837" y="2413555"/>
                  <a:pt x="-8715" y="1229930"/>
                  <a:pt x="0" y="0"/>
                </a:cubicBezTo>
                <a:close/>
              </a:path>
            </a:pathLst>
          </a:custGeom>
          <a:ln>
            <a:solidFill>
              <a:schemeClr val="tx1"/>
            </a:solidFill>
            <a:extLst>
              <a:ext uri="{C807C97D-BFC1-408E-A445-0C87EB9F89A2}">
                <ask:lineSketchStyleProps xmlns:ask="http://schemas.microsoft.com/office/drawing/2018/sketchyshapes" sd="1775829804">
                  <ask:type>
                    <ask:lineSketchCurved/>
                  </ask:type>
                </ask:lineSketchStyleProps>
              </a:ext>
            </a:extLst>
          </a:ln>
        </p:spPr>
        <p:txBody>
          <a:bodyPr vert="horz" lIns="91440" tIns="45720" rIns="91440" bIns="45720" rtlCol="1">
            <a:noAutofit/>
          </a:bodyPr>
          <a:lstStyle/>
          <a:p>
            <a:pPr algn="just">
              <a:lnSpc>
                <a:spcPct val="150000"/>
              </a:lnSpc>
              <a:buFont typeface="Wingdings" panose="05000000000000000000" pitchFamily="2" charset="2"/>
              <a:buChar char="ü"/>
            </a:pPr>
            <a:r>
              <a:rPr lang="he-IL" dirty="0"/>
              <a:t> מעשה השובבות של ילד בן ארבע העולה על אופניו של השליח, ושניהם נופלים.</a:t>
            </a:r>
          </a:p>
          <a:p>
            <a:pPr algn="just">
              <a:lnSpc>
                <a:spcPct val="150000"/>
              </a:lnSpc>
              <a:buFont typeface="Wingdings" panose="05000000000000000000" pitchFamily="2" charset="2"/>
              <a:buChar char="ü"/>
            </a:pPr>
            <a:r>
              <a:rPr lang="he-IL" dirty="0"/>
              <a:t>תגובת העוברים ושבים המגדפים ומקללים את השליח, ומנגד מטפלים ומנחמים את היד על אף שהוא זה שהפיל את השליח ופגע בו.</a:t>
            </a:r>
          </a:p>
          <a:p>
            <a:pPr algn="just">
              <a:lnSpc>
                <a:spcPct val="150000"/>
              </a:lnSpc>
              <a:buFont typeface="Wingdings" panose="05000000000000000000" pitchFamily="2" charset="2"/>
              <a:buChar char="ü"/>
            </a:pPr>
            <a:r>
              <a:rPr lang="he-IL" dirty="0"/>
              <a:t>היחס האירוני של הילד לחוסר הערעור על הבלוף/דברי השקר נטולי ההיגיון שהעלה; שהשליח קרא עיתון ונסע כמשוגע באופניו.</a:t>
            </a:r>
          </a:p>
        </p:txBody>
      </p:sp>
      <p:sp>
        <p:nvSpPr>
          <p:cNvPr id="5" name="הסבר אליפטי 4"/>
          <p:cNvSpPr/>
          <p:nvPr/>
        </p:nvSpPr>
        <p:spPr>
          <a:xfrm>
            <a:off x="279680" y="5501554"/>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354533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סיפור הומוריסטי</a:t>
            </a:r>
          </a:p>
        </p:txBody>
      </p:sp>
      <p:sp>
        <p:nvSpPr>
          <p:cNvPr id="14" name="מציין מיקום טקסט 13"/>
          <p:cNvSpPr>
            <a:spLocks noGrp="1"/>
          </p:cNvSpPr>
          <p:nvPr>
            <p:ph type="body" sz="quarter" idx="3"/>
          </p:nvPr>
        </p:nvSpPr>
        <p:spPr>
          <a:xfrm>
            <a:off x="515206" y="1185681"/>
            <a:ext cx="9000000" cy="540000"/>
          </a:xfrm>
        </p:spPr>
        <p:txBody>
          <a:bodyPr/>
          <a:lstStyle/>
          <a:p>
            <a:r>
              <a:rPr lang="he-IL" dirty="0"/>
              <a:t>האירוניה בסיפור</a:t>
            </a:r>
          </a:p>
        </p:txBody>
      </p:sp>
      <p:sp>
        <p:nvSpPr>
          <p:cNvPr id="11" name="מציין מיקום תוכן 10"/>
          <p:cNvSpPr>
            <a:spLocks noGrp="1"/>
          </p:cNvSpPr>
          <p:nvPr>
            <p:ph sz="quarter" idx="4"/>
          </p:nvPr>
        </p:nvSpPr>
        <p:spPr>
          <a:xfrm>
            <a:off x="515206" y="1725680"/>
            <a:ext cx="9155268" cy="1668683"/>
          </a:xfrm>
          <a:custGeom>
            <a:avLst/>
            <a:gdLst>
              <a:gd name="connsiteX0" fmla="*/ 0 w 9329438"/>
              <a:gd name="connsiteY0" fmla="*/ 0 h 1485050"/>
              <a:gd name="connsiteX1" fmla="*/ 9329438 w 9329438"/>
              <a:gd name="connsiteY1" fmla="*/ 0 h 1485050"/>
              <a:gd name="connsiteX2" fmla="*/ 9329438 w 9329438"/>
              <a:gd name="connsiteY2" fmla="*/ 1485050 h 1485050"/>
              <a:gd name="connsiteX3" fmla="*/ 0 w 9329438"/>
              <a:gd name="connsiteY3" fmla="*/ 1485050 h 1485050"/>
              <a:gd name="connsiteX4" fmla="*/ 0 w 9329438"/>
              <a:gd name="connsiteY4" fmla="*/ 0 h 1485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29438" h="1485050" fill="none" extrusionOk="0">
                <a:moveTo>
                  <a:pt x="0" y="0"/>
                </a:moveTo>
                <a:cubicBezTo>
                  <a:pt x="4371717" y="30347"/>
                  <a:pt x="6242335" y="54904"/>
                  <a:pt x="9329438" y="0"/>
                </a:cubicBezTo>
                <a:cubicBezTo>
                  <a:pt x="9333609" y="732776"/>
                  <a:pt x="9413100" y="973768"/>
                  <a:pt x="9329438" y="1485050"/>
                </a:cubicBezTo>
                <a:cubicBezTo>
                  <a:pt x="7143086" y="1558718"/>
                  <a:pt x="4331317" y="1568509"/>
                  <a:pt x="0" y="1485050"/>
                </a:cubicBezTo>
                <a:cubicBezTo>
                  <a:pt x="-34342" y="1150502"/>
                  <a:pt x="-111312" y="301867"/>
                  <a:pt x="0" y="0"/>
                </a:cubicBezTo>
                <a:close/>
              </a:path>
              <a:path w="9329438" h="1485050" stroke="0" extrusionOk="0">
                <a:moveTo>
                  <a:pt x="0" y="0"/>
                </a:moveTo>
                <a:cubicBezTo>
                  <a:pt x="3249051" y="-161187"/>
                  <a:pt x="6636441" y="16070"/>
                  <a:pt x="9329438" y="0"/>
                </a:cubicBezTo>
                <a:cubicBezTo>
                  <a:pt x="9387563" y="627789"/>
                  <a:pt x="9329611" y="1142460"/>
                  <a:pt x="9329438" y="1485050"/>
                </a:cubicBezTo>
                <a:cubicBezTo>
                  <a:pt x="7655140" y="1602430"/>
                  <a:pt x="2420364" y="1583753"/>
                  <a:pt x="0" y="1485050"/>
                </a:cubicBezTo>
                <a:cubicBezTo>
                  <a:pt x="-31556" y="1041108"/>
                  <a:pt x="84514" y="551094"/>
                  <a:pt x="0" y="0"/>
                </a:cubicBezTo>
                <a:close/>
              </a:path>
            </a:pathLst>
          </a:custGeom>
          <a:ln>
            <a:solidFill>
              <a:schemeClr val="tx1"/>
            </a:solidFill>
            <a:extLst>
              <a:ext uri="{C807C97D-BFC1-408E-A445-0C87EB9F89A2}">
                <ask:lineSketchStyleProps xmlns:ask="http://schemas.microsoft.com/office/drawing/2018/sketchyshapes" sd="1775829804">
                  <ask:type>
                    <ask:lineSketchCurved/>
                  </ask:type>
                </ask:lineSketchStyleProps>
              </a:ext>
            </a:extLst>
          </a:ln>
        </p:spPr>
        <p:txBody>
          <a:bodyPr vert="horz" lIns="91440" tIns="45720" rIns="91440" bIns="45720" rtlCol="1">
            <a:noAutofit/>
          </a:bodyPr>
          <a:lstStyle/>
          <a:p>
            <a:pPr>
              <a:lnSpc>
                <a:spcPct val="150000"/>
              </a:lnSpc>
              <a:buFont typeface="Wingdings" panose="05000000000000000000" pitchFamily="2" charset="2"/>
              <a:buChar char="ü"/>
            </a:pPr>
            <a:r>
              <a:rPr lang="he-IL" dirty="0"/>
              <a:t>בסיפור : קיים פער אירוני בין הסיטואציה שנמצא בה הילד, בן הארבע, לבין תגובת החברה.(האנשים העדים לאירוע, האמא, הגננת וילדי הגן)</a:t>
            </a:r>
          </a:p>
          <a:p>
            <a:pPr marL="0" indent="0">
              <a:lnSpc>
                <a:spcPct val="150000"/>
              </a:lnSpc>
              <a:buNone/>
            </a:pPr>
            <a:endParaRPr lang="he-IL" dirty="0"/>
          </a:p>
          <a:p>
            <a:pPr>
              <a:lnSpc>
                <a:spcPct val="150000"/>
              </a:lnSpc>
              <a:buFont typeface="Wingdings" panose="05000000000000000000" pitchFamily="2" charset="2"/>
              <a:buChar char="ü"/>
            </a:pPr>
            <a:endParaRPr lang="he-IL" dirty="0"/>
          </a:p>
          <a:p>
            <a:pPr marL="0" indent="0">
              <a:lnSpc>
                <a:spcPct val="150000"/>
              </a:lnSpc>
              <a:buNone/>
            </a:pPr>
            <a:endParaRPr lang="he-IL" dirty="0"/>
          </a:p>
        </p:txBody>
      </p:sp>
      <p:sp>
        <p:nvSpPr>
          <p:cNvPr id="3" name="מלבן 2">
            <a:extLst>
              <a:ext uri="{FF2B5EF4-FFF2-40B4-BE49-F238E27FC236}">
                <a16:creationId xmlns:a16="http://schemas.microsoft.com/office/drawing/2014/main" id="{6FA58EB6-9D57-47C7-9EB1-17F6AF75C2E3}"/>
              </a:ext>
            </a:extLst>
          </p:cNvPr>
          <p:cNvSpPr/>
          <p:nvPr/>
        </p:nvSpPr>
        <p:spPr>
          <a:xfrm>
            <a:off x="6185064" y="3629026"/>
            <a:ext cx="3651663" cy="2031417"/>
          </a:xfrm>
          <a:prstGeom prst="rect">
            <a:avLst/>
          </a:prstGeom>
        </p:spPr>
        <p:style>
          <a:lnRef idx="2">
            <a:schemeClr val="accent5"/>
          </a:lnRef>
          <a:fillRef idx="1">
            <a:schemeClr val="lt1"/>
          </a:fillRef>
          <a:effectRef idx="0">
            <a:schemeClr val="accent5"/>
          </a:effectRef>
          <a:fontRef idx="minor">
            <a:schemeClr val="dk1"/>
          </a:fontRef>
        </p:style>
        <p:txBody>
          <a:bodyPr rtlCol="1" anchor="ctr"/>
          <a:lstStyle/>
          <a:p>
            <a:pPr algn="just"/>
            <a:r>
              <a:rPr lang="he-IL" sz="2400" dirty="0">
                <a:solidFill>
                  <a:srgbClr val="002060"/>
                </a:solidFill>
                <a:cs typeface="Varela Round" pitchFamily="2" charset="-79"/>
              </a:rPr>
              <a:t>המצב של הילד המספר: סובל מכאבים, בוכה, אחרי תאונה שהוא גרם לה.</a:t>
            </a:r>
          </a:p>
        </p:txBody>
      </p:sp>
      <p:sp>
        <p:nvSpPr>
          <p:cNvPr id="5" name="מלבן 4">
            <a:extLst>
              <a:ext uri="{FF2B5EF4-FFF2-40B4-BE49-F238E27FC236}">
                <a16:creationId xmlns:a16="http://schemas.microsoft.com/office/drawing/2014/main" id="{5AB3B2E1-0BD8-4CD7-9C85-38155C67C5AA}"/>
              </a:ext>
            </a:extLst>
          </p:cNvPr>
          <p:cNvSpPr/>
          <p:nvPr/>
        </p:nvSpPr>
        <p:spPr>
          <a:xfrm>
            <a:off x="515206" y="3629026"/>
            <a:ext cx="3433339" cy="2043294"/>
          </a:xfrm>
          <a:prstGeom prst="rect">
            <a:avLst/>
          </a:prstGeom>
        </p:spPr>
        <p:style>
          <a:lnRef idx="2">
            <a:schemeClr val="accent5"/>
          </a:lnRef>
          <a:fillRef idx="1">
            <a:schemeClr val="lt1"/>
          </a:fillRef>
          <a:effectRef idx="0">
            <a:schemeClr val="accent5"/>
          </a:effectRef>
          <a:fontRef idx="minor">
            <a:schemeClr val="dk1"/>
          </a:fontRef>
        </p:style>
        <p:txBody>
          <a:bodyPr rtlCol="1" anchor="ctr"/>
          <a:lstStyle/>
          <a:p>
            <a:r>
              <a:rPr lang="he-IL" sz="2400" dirty="0">
                <a:solidFill>
                  <a:srgbClr val="002060"/>
                </a:solidFill>
                <a:cs typeface="Varela Round" pitchFamily="2" charset="-79"/>
              </a:rPr>
              <a:t>המצב של החברה: עודדו אותו לשקר, ולדכא את רגשותיו </a:t>
            </a:r>
            <a:r>
              <a:rPr lang="he-IL" sz="2400" dirty="0" err="1">
                <a:solidFill>
                  <a:srgbClr val="002060"/>
                </a:solidFill>
                <a:cs typeface="Varela Round" pitchFamily="2" charset="-79"/>
              </a:rPr>
              <a:t>האמיתיים</a:t>
            </a:r>
            <a:r>
              <a:rPr lang="he-IL" sz="2400" dirty="0">
                <a:solidFill>
                  <a:srgbClr val="002060"/>
                </a:solidFill>
                <a:cs typeface="Varela Round" pitchFamily="2" charset="-79"/>
              </a:rPr>
              <a:t>, בזה שאמרו עליו גיבור וגיבורים לא בוכים. </a:t>
            </a:r>
          </a:p>
        </p:txBody>
      </p:sp>
      <p:cxnSp>
        <p:nvCxnSpPr>
          <p:cNvPr id="12" name="מחבר חץ ישר 11">
            <a:extLst>
              <a:ext uri="{FF2B5EF4-FFF2-40B4-BE49-F238E27FC236}">
                <a16:creationId xmlns:a16="http://schemas.microsoft.com/office/drawing/2014/main" id="{EBD4ED0C-5138-4DC3-95B8-D9D5466615DC}"/>
              </a:ext>
            </a:extLst>
          </p:cNvPr>
          <p:cNvCxnSpPr/>
          <p:nvPr/>
        </p:nvCxnSpPr>
        <p:spPr>
          <a:xfrm>
            <a:off x="4211781" y="4801525"/>
            <a:ext cx="1710047" cy="0"/>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הסבר אליפטי 8"/>
          <p:cNvSpPr/>
          <p:nvPr/>
        </p:nvSpPr>
        <p:spPr>
          <a:xfrm>
            <a:off x="279680" y="5709372"/>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3845642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רעיונות מרכזיים</a:t>
            </a:r>
          </a:p>
        </p:txBody>
      </p:sp>
      <p:sp>
        <p:nvSpPr>
          <p:cNvPr id="14" name="מציין מיקום טקסט 13"/>
          <p:cNvSpPr>
            <a:spLocks noGrp="1"/>
          </p:cNvSpPr>
          <p:nvPr>
            <p:ph type="body" sz="quarter" idx="3"/>
          </p:nvPr>
        </p:nvSpPr>
        <p:spPr>
          <a:xfrm>
            <a:off x="693335" y="979802"/>
            <a:ext cx="9000000" cy="540000"/>
          </a:xfrm>
        </p:spPr>
        <p:txBody>
          <a:bodyPr/>
          <a:lstStyle/>
          <a:p>
            <a:r>
              <a:rPr lang="he-IL" dirty="0"/>
              <a:t>השקר והביקורת</a:t>
            </a:r>
          </a:p>
        </p:txBody>
      </p:sp>
      <p:sp>
        <p:nvSpPr>
          <p:cNvPr id="11" name="מציין מיקום תוכן 10"/>
          <p:cNvSpPr>
            <a:spLocks noGrp="1"/>
          </p:cNvSpPr>
          <p:nvPr>
            <p:ph sz="quarter" idx="4"/>
          </p:nvPr>
        </p:nvSpPr>
        <p:spPr>
          <a:xfrm>
            <a:off x="693335" y="1582144"/>
            <a:ext cx="9074120" cy="4112074"/>
          </a:xfrm>
          <a:solidFill>
            <a:schemeClr val="bg1"/>
          </a:solidFill>
          <a:ln>
            <a:solidFill>
              <a:schemeClr val="tx1"/>
            </a:solidFill>
            <a:extLst>
              <a:ext uri="{C807C97D-BFC1-408E-A445-0C87EB9F89A2}">
                <ask:lineSketchStyleProps xmlns:ask="http://schemas.microsoft.com/office/drawing/2018/sketchyshapes">
                  <ask:type>
                    <ask:lineSketchCurved/>
                  </ask:type>
                </ask:lineSketchStyleProps>
              </a:ext>
            </a:extLst>
          </a:ln>
        </p:spPr>
        <p:txBody>
          <a:bodyPr vert="horz" lIns="91440" tIns="45720" rIns="91440" bIns="45720" rtlCol="1">
            <a:noAutofit/>
          </a:bodyPr>
          <a:lstStyle/>
          <a:p>
            <a:pPr marL="0" indent="0" algn="just">
              <a:lnSpc>
                <a:spcPct val="150000"/>
              </a:lnSpc>
              <a:buNone/>
            </a:pPr>
            <a:r>
              <a:rPr lang="he-IL" dirty="0">
                <a:solidFill>
                  <a:srgbClr val="C00000"/>
                </a:solidFill>
              </a:rPr>
              <a:t>השקר בקרב ילדים</a:t>
            </a:r>
          </a:p>
          <a:p>
            <a:pPr algn="just">
              <a:lnSpc>
                <a:spcPct val="150000"/>
              </a:lnSpc>
              <a:buFont typeface="Wingdings" panose="05000000000000000000" pitchFamily="2" charset="2"/>
              <a:buChar char="ü"/>
            </a:pPr>
            <a:r>
              <a:rPr lang="he-IL" dirty="0"/>
              <a:t>בגיל ארבע ילדים מתחילים לבדוק אופן שיטתי את גבולות המותר והאסור. הם משתמשים בשקרים כדי ללמוד מהי התנהגות רצויה ומהי התנהגות בלתי רצויה. </a:t>
            </a:r>
          </a:p>
          <a:p>
            <a:pPr algn="just">
              <a:lnSpc>
                <a:spcPct val="150000"/>
              </a:lnSpc>
              <a:buFont typeface="Wingdings" panose="05000000000000000000" pitchFamily="2" charset="2"/>
              <a:buChar char="ü"/>
            </a:pPr>
            <a:r>
              <a:rPr lang="he-IL" dirty="0"/>
              <a:t>המספר שלנו מותח ביקורת על החברה, שעודדה אותו לשקר וגרמה לו להבין שמותר לשקר. השקר הפך להיות חלק בלתי נפרד מחייו וליווה אותו במשך שנים רבות.</a:t>
            </a:r>
          </a:p>
        </p:txBody>
      </p:sp>
      <p:sp>
        <p:nvSpPr>
          <p:cNvPr id="9" name="תרשים זרימה: חילוץ 8"/>
          <p:cNvSpPr/>
          <p:nvPr/>
        </p:nvSpPr>
        <p:spPr>
          <a:xfrm>
            <a:off x="370086" y="5576454"/>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998121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15206" y="213094"/>
            <a:ext cx="11160000" cy="540000"/>
          </a:xfrm>
        </p:spPr>
        <p:txBody>
          <a:bodyPr/>
          <a:lstStyle/>
          <a:p>
            <a:r>
              <a:rPr lang="he-IL" dirty="0"/>
              <a:t>רעיונות מרכזיים</a:t>
            </a:r>
          </a:p>
        </p:txBody>
      </p:sp>
      <p:sp>
        <p:nvSpPr>
          <p:cNvPr id="14" name="מציין מיקום טקסט 13"/>
          <p:cNvSpPr>
            <a:spLocks noGrp="1"/>
          </p:cNvSpPr>
          <p:nvPr>
            <p:ph type="body" sz="quarter" idx="3"/>
          </p:nvPr>
        </p:nvSpPr>
        <p:spPr>
          <a:xfrm>
            <a:off x="1168348" y="805562"/>
            <a:ext cx="9000000" cy="540000"/>
          </a:xfrm>
        </p:spPr>
        <p:txBody>
          <a:bodyPr/>
          <a:lstStyle/>
          <a:p>
            <a:r>
              <a:rPr lang="he-IL" dirty="0"/>
              <a:t>השקר</a:t>
            </a:r>
          </a:p>
        </p:txBody>
      </p:sp>
      <p:sp>
        <p:nvSpPr>
          <p:cNvPr id="11" name="מציין מיקום תוכן 10"/>
          <p:cNvSpPr>
            <a:spLocks noGrp="1"/>
          </p:cNvSpPr>
          <p:nvPr>
            <p:ph sz="quarter" idx="4"/>
          </p:nvPr>
        </p:nvSpPr>
        <p:spPr>
          <a:xfrm>
            <a:off x="237506" y="1235034"/>
            <a:ext cx="10509664" cy="4833257"/>
          </a:xfrm>
          <a:custGeom>
            <a:avLst/>
            <a:gdLst>
              <a:gd name="connsiteX0" fmla="*/ 0 w 10509664"/>
              <a:gd name="connsiteY0" fmla="*/ 0 h 5106389"/>
              <a:gd name="connsiteX1" fmla="*/ 10509664 w 10509664"/>
              <a:gd name="connsiteY1" fmla="*/ 0 h 5106389"/>
              <a:gd name="connsiteX2" fmla="*/ 10509664 w 10509664"/>
              <a:gd name="connsiteY2" fmla="*/ 5106389 h 5106389"/>
              <a:gd name="connsiteX3" fmla="*/ 0 w 10509664"/>
              <a:gd name="connsiteY3" fmla="*/ 5106389 h 5106389"/>
              <a:gd name="connsiteX4" fmla="*/ 0 w 10509664"/>
              <a:gd name="connsiteY4" fmla="*/ 0 h 5106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09664" h="5106389" fill="none" extrusionOk="0">
                <a:moveTo>
                  <a:pt x="0" y="0"/>
                </a:moveTo>
                <a:cubicBezTo>
                  <a:pt x="4127654" y="-103866"/>
                  <a:pt x="5866611" y="-15904"/>
                  <a:pt x="10509664" y="0"/>
                </a:cubicBezTo>
                <a:cubicBezTo>
                  <a:pt x="10504572" y="843498"/>
                  <a:pt x="10427938" y="2800372"/>
                  <a:pt x="10509664" y="5106389"/>
                </a:cubicBezTo>
                <a:cubicBezTo>
                  <a:pt x="8955183" y="4958215"/>
                  <a:pt x="2453594" y="5096790"/>
                  <a:pt x="0" y="5106389"/>
                </a:cubicBezTo>
                <a:cubicBezTo>
                  <a:pt x="165474" y="3442675"/>
                  <a:pt x="-4097" y="1598534"/>
                  <a:pt x="0" y="0"/>
                </a:cubicBezTo>
                <a:close/>
              </a:path>
              <a:path w="10509664" h="5106389" stroke="0" extrusionOk="0">
                <a:moveTo>
                  <a:pt x="0" y="0"/>
                </a:moveTo>
                <a:cubicBezTo>
                  <a:pt x="4896113" y="-7702"/>
                  <a:pt x="8993843" y="95374"/>
                  <a:pt x="10509664" y="0"/>
                </a:cubicBezTo>
                <a:cubicBezTo>
                  <a:pt x="10375016" y="2303992"/>
                  <a:pt x="10550598" y="4542575"/>
                  <a:pt x="10509664" y="5106389"/>
                </a:cubicBezTo>
                <a:cubicBezTo>
                  <a:pt x="6834891" y="5155660"/>
                  <a:pt x="4041084" y="5022146"/>
                  <a:pt x="0" y="5106389"/>
                </a:cubicBezTo>
                <a:cubicBezTo>
                  <a:pt x="8211" y="4364019"/>
                  <a:pt x="58029" y="787311"/>
                  <a:pt x="0" y="0"/>
                </a:cubicBezTo>
                <a:close/>
              </a:path>
            </a:pathLst>
          </a:custGeom>
          <a:solidFill>
            <a:schemeClr val="bg1"/>
          </a:solidFill>
          <a:ln>
            <a:solidFill>
              <a:schemeClr val="tx1"/>
            </a:solidFill>
            <a:extLst>
              <a:ext uri="{C807C97D-BFC1-408E-A445-0C87EB9F89A2}">
                <ask:lineSketchStyleProps xmlns:ask="http://schemas.microsoft.com/office/drawing/2018/sketchyshapes" sd="3001852281">
                  <ask:type>
                    <ask:lineSketchCurved/>
                  </ask:type>
                </ask:lineSketchStyleProps>
              </a:ext>
            </a:extLst>
          </a:ln>
        </p:spPr>
        <p:txBody>
          <a:bodyPr vert="horz" lIns="91440" tIns="45720" rIns="91440" bIns="45720" rtlCol="1">
            <a:noAutofit/>
          </a:bodyPr>
          <a:lstStyle/>
          <a:p>
            <a:pPr algn="just">
              <a:lnSpc>
                <a:spcPct val="150000"/>
              </a:lnSpc>
              <a:buFont typeface="Wingdings" panose="05000000000000000000" pitchFamily="2" charset="2"/>
              <a:buChar char="ü"/>
            </a:pPr>
            <a:r>
              <a:rPr lang="he-IL" sz="2200" dirty="0">
                <a:solidFill>
                  <a:srgbClr val="C00000"/>
                </a:solidFill>
              </a:rPr>
              <a:t>שקר הנועד להגן על ה-אני</a:t>
            </a:r>
          </a:p>
          <a:p>
            <a:pPr algn="just">
              <a:lnSpc>
                <a:spcPct val="150000"/>
              </a:lnSpc>
              <a:buFont typeface="Wingdings" panose="05000000000000000000" pitchFamily="2" charset="2"/>
              <a:buChar char="ü"/>
            </a:pPr>
            <a:r>
              <a:rPr lang="he-IL" sz="2200" dirty="0"/>
              <a:t>השקר(שקרים לבנים) הוא מנגנון פסיכולוגי טבעי בתהליך ההתפתחות של בני האדם. השקר עוזר להם להתמודד עם סיטואציות קשות, עם תאונות ועם מצוקות. ואף ליפות את המציאות, אך בסופו של דבר אין מנוס מהודאה בדבר קיומו והתרחקות ממנו כי לשקר אין רגליים. </a:t>
            </a:r>
          </a:p>
          <a:p>
            <a:pPr algn="just">
              <a:lnSpc>
                <a:spcPct val="150000"/>
              </a:lnSpc>
              <a:buFont typeface="Wingdings" panose="05000000000000000000" pitchFamily="2" charset="2"/>
              <a:buChar char="ü"/>
            </a:pPr>
            <a:r>
              <a:rPr lang="he-IL" sz="2200" dirty="0"/>
              <a:t>השקר עזר לילד להתמודד עם התאונה, זה הקל עליו את הכאב, וגם כשהיה בוגר, המשיך לשקר כדי ליפות דברים אבל המפגש עם האישה הנשואה בהיות המספר סטודנט, גרם לו לשנות גישה, מאחר שראה שהאישה הזו לא שיקרה מימיה ולא קרה לה שום רע.</a:t>
            </a:r>
            <a:endParaRPr lang="en-US" sz="2200" dirty="0"/>
          </a:p>
          <a:p>
            <a:pPr algn="just">
              <a:lnSpc>
                <a:spcPct val="150000"/>
              </a:lnSpc>
              <a:buFont typeface="Wingdings" panose="05000000000000000000" pitchFamily="2" charset="2"/>
              <a:buChar char="ü"/>
            </a:pPr>
            <a:endParaRPr lang="he-IL" dirty="0"/>
          </a:p>
        </p:txBody>
      </p:sp>
      <p:sp>
        <p:nvSpPr>
          <p:cNvPr id="5" name="הסבר אליפטי 4"/>
          <p:cNvSpPr/>
          <p:nvPr/>
        </p:nvSpPr>
        <p:spPr>
          <a:xfrm>
            <a:off x="629315" y="654461"/>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233979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רעיונות מרכזיים</a:t>
            </a:r>
          </a:p>
        </p:txBody>
      </p:sp>
      <p:sp>
        <p:nvSpPr>
          <p:cNvPr id="14" name="מציין מיקום טקסט 13"/>
          <p:cNvSpPr>
            <a:spLocks noGrp="1"/>
          </p:cNvSpPr>
          <p:nvPr>
            <p:ph type="body" sz="quarter" idx="3"/>
          </p:nvPr>
        </p:nvSpPr>
        <p:spPr>
          <a:xfrm>
            <a:off x="515206" y="1185681"/>
            <a:ext cx="9000000" cy="540000"/>
          </a:xfrm>
        </p:spPr>
        <p:txBody>
          <a:bodyPr/>
          <a:lstStyle/>
          <a:p>
            <a:r>
              <a:rPr lang="he-IL" dirty="0"/>
              <a:t>תפיסות חברתיות מטעות</a:t>
            </a:r>
          </a:p>
        </p:txBody>
      </p:sp>
      <p:sp>
        <p:nvSpPr>
          <p:cNvPr id="11" name="מציין מיקום תוכן 10"/>
          <p:cNvSpPr>
            <a:spLocks noGrp="1"/>
          </p:cNvSpPr>
          <p:nvPr>
            <p:ph sz="quarter" idx="4"/>
          </p:nvPr>
        </p:nvSpPr>
        <p:spPr>
          <a:xfrm>
            <a:off x="515206" y="1725681"/>
            <a:ext cx="9000000" cy="3960000"/>
          </a:xfrm>
          <a:custGeom>
            <a:avLst/>
            <a:gdLst>
              <a:gd name="connsiteX0" fmla="*/ 0 w 9000000"/>
              <a:gd name="connsiteY0" fmla="*/ 0 h 3960000"/>
              <a:gd name="connsiteX1" fmla="*/ 9000000 w 9000000"/>
              <a:gd name="connsiteY1" fmla="*/ 0 h 3960000"/>
              <a:gd name="connsiteX2" fmla="*/ 9000000 w 9000000"/>
              <a:gd name="connsiteY2" fmla="*/ 3960000 h 3960000"/>
              <a:gd name="connsiteX3" fmla="*/ 0 w 9000000"/>
              <a:gd name="connsiteY3" fmla="*/ 3960000 h 3960000"/>
              <a:gd name="connsiteX4" fmla="*/ 0 w 9000000"/>
              <a:gd name="connsiteY4" fmla="*/ 0 h 396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00000" h="3960000" fill="none" extrusionOk="0">
                <a:moveTo>
                  <a:pt x="0" y="0"/>
                </a:moveTo>
                <a:cubicBezTo>
                  <a:pt x="4485734" y="71009"/>
                  <a:pt x="6892186" y="-110073"/>
                  <a:pt x="9000000" y="0"/>
                </a:cubicBezTo>
                <a:cubicBezTo>
                  <a:pt x="8968920" y="1285991"/>
                  <a:pt x="8978610" y="2310885"/>
                  <a:pt x="9000000" y="3960000"/>
                </a:cubicBezTo>
                <a:cubicBezTo>
                  <a:pt x="6498415" y="3840604"/>
                  <a:pt x="1406267" y="3844509"/>
                  <a:pt x="0" y="3960000"/>
                </a:cubicBezTo>
                <a:cubicBezTo>
                  <a:pt x="116535" y="3073780"/>
                  <a:pt x="309" y="910301"/>
                  <a:pt x="0" y="0"/>
                </a:cubicBezTo>
                <a:close/>
              </a:path>
              <a:path w="9000000" h="3960000" stroke="0" extrusionOk="0">
                <a:moveTo>
                  <a:pt x="0" y="0"/>
                </a:moveTo>
                <a:cubicBezTo>
                  <a:pt x="1135562" y="85907"/>
                  <a:pt x="7995544" y="-138608"/>
                  <a:pt x="9000000" y="0"/>
                </a:cubicBezTo>
                <a:cubicBezTo>
                  <a:pt x="9143306" y="922580"/>
                  <a:pt x="8870030" y="3151292"/>
                  <a:pt x="9000000" y="3960000"/>
                </a:cubicBezTo>
                <a:cubicBezTo>
                  <a:pt x="7818872" y="3847265"/>
                  <a:pt x="3361802" y="3799560"/>
                  <a:pt x="0" y="3960000"/>
                </a:cubicBezTo>
                <a:cubicBezTo>
                  <a:pt x="91656" y="3133264"/>
                  <a:pt x="-79022" y="1435907"/>
                  <a:pt x="0" y="0"/>
                </a:cubicBezTo>
                <a:close/>
              </a:path>
            </a:pathLst>
          </a:custGeom>
          <a:ln>
            <a:solidFill>
              <a:schemeClr val="tx1"/>
            </a:solidFill>
            <a:extLst>
              <a:ext uri="{C807C97D-BFC1-408E-A445-0C87EB9F89A2}">
                <ask:lineSketchStyleProps xmlns:ask="http://schemas.microsoft.com/office/drawing/2018/sketchyshapes" sd="4138900056">
                  <ask:type>
                    <ask:lineSketchCurved/>
                  </ask:type>
                </ask:lineSketchStyleProps>
              </a:ext>
            </a:extLst>
          </a:ln>
        </p:spPr>
        <p:txBody>
          <a:bodyPr vert="horz" lIns="91440" tIns="45720" rIns="91440" bIns="45720" rtlCol="1">
            <a:noAutofit/>
          </a:bodyPr>
          <a:lstStyle/>
          <a:p>
            <a:pPr algn="just">
              <a:lnSpc>
                <a:spcPct val="150000"/>
              </a:lnSpc>
              <a:buFont typeface="Wingdings" panose="05000000000000000000" pitchFamily="2" charset="2"/>
              <a:buChar char="ü"/>
            </a:pPr>
            <a:r>
              <a:rPr lang="he-IL" dirty="0"/>
              <a:t>אנשים מרחמים על ילדי הגן ועל מבוגרים לא מרחמים כלל.</a:t>
            </a:r>
          </a:p>
          <a:p>
            <a:pPr algn="just">
              <a:lnSpc>
                <a:spcPct val="150000"/>
              </a:lnSpc>
              <a:buFont typeface="Wingdings" panose="05000000000000000000" pitchFamily="2" charset="2"/>
              <a:buChar char="ü"/>
            </a:pPr>
            <a:r>
              <a:rPr lang="he-IL" dirty="0"/>
              <a:t>באופן אוטומטי האנשים מתחילים ללטף את הילד, מושיטים לו יד עזרה ומתחילים לקלל את השליח של המכולת. </a:t>
            </a:r>
          </a:p>
          <a:p>
            <a:pPr algn="just">
              <a:lnSpc>
                <a:spcPct val="150000"/>
              </a:lnSpc>
              <a:buFont typeface="Wingdings" panose="05000000000000000000" pitchFamily="2" charset="2"/>
              <a:buChar char="ü"/>
            </a:pPr>
            <a:r>
              <a:rPr lang="he-IL" dirty="0"/>
              <a:t>מדוע לא ריחמו על רוכב האופניים? הרי גם הוא נפל ונפגע? מדוע כשכל שמתבגרים מרחמים עלינו פחות. </a:t>
            </a:r>
          </a:p>
          <a:p>
            <a:pPr algn="just">
              <a:lnSpc>
                <a:spcPct val="150000"/>
              </a:lnSpc>
              <a:buFont typeface="Wingdings" panose="05000000000000000000" pitchFamily="2" charset="2"/>
              <a:buChar char="ü"/>
            </a:pPr>
            <a:r>
              <a:rPr lang="he-IL" dirty="0"/>
              <a:t>המספר מערער על סדר העולם שנראה בעיניו לא הוגן.</a:t>
            </a:r>
          </a:p>
        </p:txBody>
      </p:sp>
      <p:sp>
        <p:nvSpPr>
          <p:cNvPr id="7" name="תרשים זרימה: חילוץ 6"/>
          <p:cNvSpPr/>
          <p:nvPr/>
        </p:nvSpPr>
        <p:spPr>
          <a:xfrm>
            <a:off x="214222" y="5503286"/>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pic>
        <p:nvPicPr>
          <p:cNvPr id="9" name="תמונה 8"/>
          <p:cNvPicPr>
            <a:picLocks noChangeAspect="1"/>
          </p:cNvPicPr>
          <p:nvPr/>
        </p:nvPicPr>
        <p:blipFill>
          <a:blip r:embed="rId3"/>
          <a:stretch>
            <a:fillRect/>
          </a:stretch>
        </p:blipFill>
        <p:spPr>
          <a:xfrm>
            <a:off x="2130318" y="252364"/>
            <a:ext cx="1167064" cy="1165436"/>
          </a:xfrm>
          <a:prstGeom prst="rect">
            <a:avLst/>
          </a:prstGeom>
        </p:spPr>
      </p:pic>
    </p:spTree>
    <p:extLst>
      <p:ext uri="{BB962C8B-B14F-4D97-AF65-F5344CB8AC3E}">
        <p14:creationId xmlns:p14="http://schemas.microsoft.com/office/powerpoint/2010/main" val="480610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רעיונות מרכזיים</a:t>
            </a:r>
          </a:p>
        </p:txBody>
      </p:sp>
      <p:sp>
        <p:nvSpPr>
          <p:cNvPr id="14" name="מציין מיקום טקסט 13"/>
          <p:cNvSpPr>
            <a:spLocks noGrp="1"/>
          </p:cNvSpPr>
          <p:nvPr>
            <p:ph type="body" sz="quarter" idx="3"/>
          </p:nvPr>
        </p:nvSpPr>
        <p:spPr>
          <a:xfrm>
            <a:off x="515206" y="1185681"/>
            <a:ext cx="9000000" cy="540000"/>
          </a:xfrm>
        </p:spPr>
        <p:txBody>
          <a:bodyPr/>
          <a:lstStyle/>
          <a:p>
            <a:r>
              <a:rPr lang="he-IL" dirty="0"/>
              <a:t>תפיסות חברתיות מטעות</a:t>
            </a:r>
          </a:p>
        </p:txBody>
      </p:sp>
      <p:sp>
        <p:nvSpPr>
          <p:cNvPr id="11" name="מציין מיקום תוכן 10"/>
          <p:cNvSpPr>
            <a:spLocks noGrp="1"/>
          </p:cNvSpPr>
          <p:nvPr>
            <p:ph sz="quarter" idx="4"/>
          </p:nvPr>
        </p:nvSpPr>
        <p:spPr>
          <a:xfrm>
            <a:off x="515206" y="1725682"/>
            <a:ext cx="9000000" cy="3442064"/>
          </a:xfrm>
          <a:custGeom>
            <a:avLst/>
            <a:gdLst>
              <a:gd name="connsiteX0" fmla="*/ 0 w 9000000"/>
              <a:gd name="connsiteY0" fmla="*/ 0 h 3946637"/>
              <a:gd name="connsiteX1" fmla="*/ 9000000 w 9000000"/>
              <a:gd name="connsiteY1" fmla="*/ 0 h 3946637"/>
              <a:gd name="connsiteX2" fmla="*/ 9000000 w 9000000"/>
              <a:gd name="connsiteY2" fmla="*/ 3946637 h 3946637"/>
              <a:gd name="connsiteX3" fmla="*/ 0 w 9000000"/>
              <a:gd name="connsiteY3" fmla="*/ 3946637 h 3946637"/>
              <a:gd name="connsiteX4" fmla="*/ 0 w 9000000"/>
              <a:gd name="connsiteY4" fmla="*/ 0 h 39466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00000" h="3946637" fill="none" extrusionOk="0">
                <a:moveTo>
                  <a:pt x="0" y="0"/>
                </a:moveTo>
                <a:cubicBezTo>
                  <a:pt x="1182478" y="123685"/>
                  <a:pt x="7339708" y="75042"/>
                  <a:pt x="9000000" y="0"/>
                </a:cubicBezTo>
                <a:cubicBezTo>
                  <a:pt x="9112257" y="511483"/>
                  <a:pt x="9064335" y="2078155"/>
                  <a:pt x="9000000" y="3946637"/>
                </a:cubicBezTo>
                <a:cubicBezTo>
                  <a:pt x="7911922" y="3871749"/>
                  <a:pt x="1428902" y="3875406"/>
                  <a:pt x="0" y="3946637"/>
                </a:cubicBezTo>
                <a:cubicBezTo>
                  <a:pt x="74272" y="2896926"/>
                  <a:pt x="-66064" y="953684"/>
                  <a:pt x="0" y="0"/>
                </a:cubicBezTo>
                <a:close/>
              </a:path>
              <a:path w="9000000" h="3946637" stroke="0" extrusionOk="0">
                <a:moveTo>
                  <a:pt x="0" y="0"/>
                </a:moveTo>
                <a:cubicBezTo>
                  <a:pt x="3766255" y="-24306"/>
                  <a:pt x="7683794" y="-47853"/>
                  <a:pt x="9000000" y="0"/>
                </a:cubicBezTo>
                <a:cubicBezTo>
                  <a:pt x="8863013" y="1824228"/>
                  <a:pt x="9041532" y="2897589"/>
                  <a:pt x="9000000" y="3946637"/>
                </a:cubicBezTo>
                <a:cubicBezTo>
                  <a:pt x="6265503" y="3855355"/>
                  <a:pt x="4253859" y="3915337"/>
                  <a:pt x="0" y="3946637"/>
                </a:cubicBezTo>
                <a:cubicBezTo>
                  <a:pt x="-136324" y="2015882"/>
                  <a:pt x="-50691" y="1928111"/>
                  <a:pt x="0" y="0"/>
                </a:cubicBezTo>
                <a:close/>
              </a:path>
            </a:pathLst>
          </a:custGeom>
          <a:ln>
            <a:solidFill>
              <a:schemeClr val="tx1"/>
            </a:solidFill>
            <a:extLst>
              <a:ext uri="{C807C97D-BFC1-408E-A445-0C87EB9F89A2}">
                <ask:lineSketchStyleProps xmlns:ask="http://schemas.microsoft.com/office/drawing/2018/sketchyshapes" sd="832491466">
                  <ask:type>
                    <ask:lineSketchCurved/>
                  </ask:type>
                </ask:lineSketchStyleProps>
              </a:ext>
            </a:extLst>
          </a:ln>
        </p:spPr>
        <p:txBody>
          <a:bodyPr vert="horz" lIns="91440" tIns="45720" rIns="91440" bIns="45720" rtlCol="1">
            <a:noAutofit/>
          </a:bodyPr>
          <a:lstStyle/>
          <a:p>
            <a:pPr algn="just">
              <a:lnSpc>
                <a:spcPct val="150000"/>
              </a:lnSpc>
              <a:buFont typeface="Wingdings" panose="05000000000000000000" pitchFamily="2" charset="2"/>
              <a:buChar char="ü"/>
            </a:pPr>
            <a:r>
              <a:rPr lang="he-IL" dirty="0"/>
              <a:t>מיהו גיבור? הכובש את כאבו!!!</a:t>
            </a:r>
          </a:p>
          <a:p>
            <a:pPr algn="just">
              <a:lnSpc>
                <a:spcPct val="150000"/>
              </a:lnSpc>
              <a:buFont typeface="Wingdings" panose="05000000000000000000" pitchFamily="2" charset="2"/>
              <a:buChar char="ü"/>
            </a:pPr>
            <a:r>
              <a:rPr lang="he-IL" dirty="0"/>
              <a:t>כבר מגיל קטן החברה מחנכת את הקטנים להסתיר את סבלם ולהתאפק. </a:t>
            </a:r>
          </a:p>
          <a:p>
            <a:pPr algn="just">
              <a:lnSpc>
                <a:spcPct val="150000"/>
              </a:lnSpc>
              <a:buFont typeface="Wingdings" panose="05000000000000000000" pitchFamily="2" charset="2"/>
              <a:buChar char="ü"/>
            </a:pPr>
            <a:r>
              <a:rPr lang="he-IL" dirty="0"/>
              <a:t>מדוע אסור לילד קטן לבכות? הרי כואב לו. איך בוחרת החברה לעצב אישיות האנשים בדרך שיכולה לגרום להם נזק. </a:t>
            </a:r>
          </a:p>
        </p:txBody>
      </p:sp>
      <p:pic>
        <p:nvPicPr>
          <p:cNvPr id="2" name="תמונה 1"/>
          <p:cNvPicPr>
            <a:picLocks noChangeAspect="1"/>
          </p:cNvPicPr>
          <p:nvPr/>
        </p:nvPicPr>
        <p:blipFill>
          <a:blip r:embed="rId3"/>
          <a:stretch>
            <a:fillRect/>
          </a:stretch>
        </p:blipFill>
        <p:spPr>
          <a:xfrm>
            <a:off x="2130318" y="252364"/>
            <a:ext cx="1167064" cy="1165436"/>
          </a:xfrm>
          <a:prstGeom prst="rect">
            <a:avLst/>
          </a:prstGeom>
        </p:spPr>
      </p:pic>
      <p:sp>
        <p:nvSpPr>
          <p:cNvPr id="9" name="תרשים זרימה: חילוץ 8"/>
          <p:cNvSpPr/>
          <p:nvPr/>
        </p:nvSpPr>
        <p:spPr>
          <a:xfrm>
            <a:off x="824698" y="5503286"/>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1336062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a:extLst>
              <a:ext uri="{FF2B5EF4-FFF2-40B4-BE49-F238E27FC236}">
                <a16:creationId xmlns:a16="http://schemas.microsoft.com/office/drawing/2014/main" id="{362F13ED-5A86-4E9F-80BF-EB798A52FE60}"/>
              </a:ext>
            </a:extLst>
          </p:cNvPr>
          <p:cNvSpPr>
            <a:spLocks noGrp="1"/>
          </p:cNvSpPr>
          <p:nvPr>
            <p:ph type="ctrTitle"/>
          </p:nvPr>
        </p:nvSpPr>
        <p:spPr/>
        <p:txBody>
          <a:bodyPr/>
          <a:lstStyle/>
          <a:p>
            <a:r>
              <a:rPr lang="he-IL" dirty="0">
                <a:solidFill>
                  <a:srgbClr val="EA4000"/>
                </a:solidFill>
              </a:rPr>
              <a:t>הפסקה</a:t>
            </a:r>
          </a:p>
        </p:txBody>
      </p:sp>
      <p:pic>
        <p:nvPicPr>
          <p:cNvPr id="2" name="תמונה 1"/>
          <p:cNvPicPr>
            <a:picLocks noChangeAspect="1"/>
          </p:cNvPicPr>
          <p:nvPr/>
        </p:nvPicPr>
        <p:blipFill>
          <a:blip r:embed="rId2"/>
          <a:stretch>
            <a:fillRect/>
          </a:stretch>
        </p:blipFill>
        <p:spPr>
          <a:xfrm>
            <a:off x="3709463" y="2942187"/>
            <a:ext cx="4771486" cy="267203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096172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he-IL" dirty="0">
                <a:solidFill>
                  <a:srgbClr val="192A72"/>
                </a:solidFill>
              </a:rPr>
              <a:t>סיפור השקרן</a:t>
            </a:r>
          </a:p>
        </p:txBody>
      </p:sp>
      <p:sp>
        <p:nvSpPr>
          <p:cNvPr id="7" name="כותרת משנה 6"/>
          <p:cNvSpPr>
            <a:spLocks noGrp="1"/>
          </p:cNvSpPr>
          <p:nvPr>
            <p:ph type="subTitle" idx="1"/>
          </p:nvPr>
        </p:nvSpPr>
        <p:spPr/>
        <p:txBody>
          <a:bodyPr/>
          <a:lstStyle/>
          <a:p>
            <a:r>
              <a:rPr lang="he-IL" dirty="0">
                <a:solidFill>
                  <a:srgbClr val="192A72"/>
                </a:solidFill>
                <a:sym typeface="Varela Round"/>
              </a:rPr>
              <a:t>שיעור 2 - חלק ב'</a:t>
            </a:r>
          </a:p>
        </p:txBody>
      </p:sp>
    </p:spTree>
    <p:extLst>
      <p:ext uri="{BB962C8B-B14F-4D97-AF65-F5344CB8AC3E}">
        <p14:creationId xmlns:p14="http://schemas.microsoft.com/office/powerpoint/2010/main" val="650936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he-IL" sz="4800" dirty="0">
                <a:solidFill>
                  <a:srgbClr val="002060"/>
                </a:solidFill>
              </a:rPr>
              <a:t>סיפור "השקרן" של </a:t>
            </a:r>
            <a:r>
              <a:rPr lang="he-IL" sz="4800" dirty="0" err="1">
                <a:solidFill>
                  <a:srgbClr val="002060"/>
                </a:solidFill>
              </a:rPr>
              <a:t>פוצ'ו</a:t>
            </a:r>
            <a:br>
              <a:rPr lang="he-IL" sz="4800" dirty="0">
                <a:solidFill>
                  <a:srgbClr val="002060"/>
                </a:solidFill>
              </a:rPr>
            </a:br>
            <a:r>
              <a:rPr lang="he-IL" sz="4800" dirty="0">
                <a:solidFill>
                  <a:srgbClr val="002060"/>
                </a:solidFill>
              </a:rPr>
              <a:t>שיעור שני</a:t>
            </a:r>
          </a:p>
        </p:txBody>
      </p:sp>
      <p:sp>
        <p:nvSpPr>
          <p:cNvPr id="7" name="כותרת משנה 6"/>
          <p:cNvSpPr>
            <a:spLocks noGrp="1"/>
          </p:cNvSpPr>
          <p:nvPr>
            <p:ph type="subTitle" idx="1"/>
          </p:nvPr>
        </p:nvSpPr>
        <p:spPr/>
        <p:txBody>
          <a:bodyPr/>
          <a:lstStyle/>
          <a:p>
            <a:r>
              <a:rPr lang="he-IL" dirty="0">
                <a:sym typeface="Varela Round"/>
              </a:rPr>
              <a:t>עברית לדוברי ערבית, כיתות י"א-י"ב</a:t>
            </a:r>
          </a:p>
        </p:txBody>
      </p:sp>
      <p:sp>
        <p:nvSpPr>
          <p:cNvPr id="4" name="מציין מיקום תוכן 3"/>
          <p:cNvSpPr>
            <a:spLocks noGrp="1"/>
          </p:cNvSpPr>
          <p:nvPr>
            <p:ph idx="10"/>
          </p:nvPr>
        </p:nvSpPr>
        <p:spPr/>
        <p:txBody>
          <a:bodyPr/>
          <a:lstStyle/>
          <a:p>
            <a:r>
              <a:rPr lang="he-IL" dirty="0">
                <a:sym typeface="Varela Round"/>
              </a:rPr>
              <a:t>מורים: סמר חאג' יחיא ומחמוד </a:t>
            </a:r>
            <a:r>
              <a:rPr lang="he-IL" dirty="0" err="1">
                <a:sym typeface="Varela Round"/>
              </a:rPr>
              <a:t>מחאמיד</a:t>
            </a:r>
            <a:endParaRPr lang="en-US" dirty="0">
              <a:sym typeface="Varela Round"/>
            </a:endParaRPr>
          </a:p>
        </p:txBody>
      </p:sp>
      <p:sp>
        <p:nvSpPr>
          <p:cNvPr id="6" name="הסבר אליפטי 5"/>
          <p:cNvSpPr/>
          <p:nvPr/>
        </p:nvSpPr>
        <p:spPr>
          <a:xfrm>
            <a:off x="279680" y="5501554"/>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
        <p:nvSpPr>
          <p:cNvPr id="8" name="תרשים זרימה: חילוץ 7"/>
          <p:cNvSpPr/>
          <p:nvPr/>
        </p:nvSpPr>
        <p:spPr>
          <a:xfrm>
            <a:off x="824698" y="5503286"/>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497540" y="213094"/>
            <a:ext cx="6400800" cy="720000"/>
          </a:xfrm>
        </p:spPr>
        <p:txBody>
          <a:bodyPr/>
          <a:lstStyle/>
          <a:p>
            <a:r>
              <a:rPr lang="he-IL" dirty="0"/>
              <a:t>שאלות במתכונת בגרות</a:t>
            </a:r>
          </a:p>
        </p:txBody>
      </p:sp>
      <p:sp>
        <p:nvSpPr>
          <p:cNvPr id="11" name="מציין מיקום תוכן 10"/>
          <p:cNvSpPr>
            <a:spLocks noGrp="1"/>
          </p:cNvSpPr>
          <p:nvPr>
            <p:ph sz="quarter" idx="4"/>
          </p:nvPr>
        </p:nvSpPr>
        <p:spPr>
          <a:xfrm>
            <a:off x="515205" y="1306287"/>
            <a:ext cx="9141413" cy="3930731"/>
          </a:xfrm>
          <a:custGeom>
            <a:avLst/>
            <a:gdLst>
              <a:gd name="connsiteX0" fmla="*/ 0 w 8724329"/>
              <a:gd name="connsiteY0" fmla="*/ 0 h 4320000"/>
              <a:gd name="connsiteX1" fmla="*/ 8724329 w 8724329"/>
              <a:gd name="connsiteY1" fmla="*/ 0 h 4320000"/>
              <a:gd name="connsiteX2" fmla="*/ 8724329 w 8724329"/>
              <a:gd name="connsiteY2" fmla="*/ 4320000 h 4320000"/>
              <a:gd name="connsiteX3" fmla="*/ 0 w 8724329"/>
              <a:gd name="connsiteY3" fmla="*/ 4320000 h 4320000"/>
              <a:gd name="connsiteX4" fmla="*/ 0 w 8724329"/>
              <a:gd name="connsiteY4" fmla="*/ 0 h 43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24329" h="4320000" fill="none" extrusionOk="0">
                <a:moveTo>
                  <a:pt x="0" y="0"/>
                </a:moveTo>
                <a:cubicBezTo>
                  <a:pt x="1687236" y="-32569"/>
                  <a:pt x="5481360" y="-90709"/>
                  <a:pt x="8724329" y="0"/>
                </a:cubicBezTo>
                <a:cubicBezTo>
                  <a:pt x="8868931" y="674782"/>
                  <a:pt x="8738559" y="3875944"/>
                  <a:pt x="8724329" y="4320000"/>
                </a:cubicBezTo>
                <a:cubicBezTo>
                  <a:pt x="4881702" y="4375611"/>
                  <a:pt x="3722086" y="4410568"/>
                  <a:pt x="0" y="4320000"/>
                </a:cubicBezTo>
                <a:cubicBezTo>
                  <a:pt x="77591" y="2899970"/>
                  <a:pt x="-87960" y="1658645"/>
                  <a:pt x="0" y="0"/>
                </a:cubicBezTo>
                <a:close/>
              </a:path>
              <a:path w="8724329" h="4320000" stroke="0" extrusionOk="0">
                <a:moveTo>
                  <a:pt x="0" y="0"/>
                </a:moveTo>
                <a:cubicBezTo>
                  <a:pt x="2712137" y="78227"/>
                  <a:pt x="6319462" y="-51427"/>
                  <a:pt x="8724329" y="0"/>
                </a:cubicBezTo>
                <a:cubicBezTo>
                  <a:pt x="8697276" y="876622"/>
                  <a:pt x="8707188" y="3734584"/>
                  <a:pt x="8724329" y="4320000"/>
                </a:cubicBezTo>
                <a:cubicBezTo>
                  <a:pt x="4817895" y="4368122"/>
                  <a:pt x="3746965" y="4183634"/>
                  <a:pt x="0" y="4320000"/>
                </a:cubicBezTo>
                <a:cubicBezTo>
                  <a:pt x="122108" y="3229933"/>
                  <a:pt x="137913" y="1668973"/>
                  <a:pt x="0" y="0"/>
                </a:cubicBezTo>
                <a:close/>
              </a:path>
            </a:pathLst>
          </a:custGeom>
          <a:ln>
            <a:solidFill>
              <a:schemeClr val="tx1"/>
            </a:solidFill>
            <a:extLst>
              <a:ext uri="{C807C97D-BFC1-408E-A445-0C87EB9F89A2}">
                <ask:lineSketchStyleProps xmlns:ask="http://schemas.microsoft.com/office/drawing/2018/sketchyshapes" sd="4239353684">
                  <ask:type>
                    <ask:lineSketchCurved/>
                  </ask:type>
                </ask:lineSketchStyleProps>
              </a:ext>
            </a:extLst>
          </a:ln>
        </p:spPr>
        <p:txBody>
          <a:bodyPr>
            <a:normAutofit/>
          </a:bodyPr>
          <a:lstStyle/>
          <a:p>
            <a:pPr marL="457200" indent="-457200">
              <a:lnSpc>
                <a:spcPct val="150000"/>
              </a:lnSpc>
              <a:buAutoNum type="hebrew2Minus"/>
            </a:pPr>
            <a:r>
              <a:rPr lang="he-IL" dirty="0"/>
              <a:t>הקטע הראשון מכיל ביקורת עצמית(של המספר) , וביקורת כנגד החברה(האנשים העדים לתאונה, האם, המורה והילדים).</a:t>
            </a:r>
          </a:p>
          <a:p>
            <a:pPr marL="457200" indent="-457200">
              <a:lnSpc>
                <a:spcPct val="150000"/>
              </a:lnSpc>
              <a:buFont typeface="+mj-lt"/>
              <a:buAutoNum type="arabicPeriod"/>
            </a:pPr>
            <a:r>
              <a:rPr lang="he-IL" dirty="0"/>
              <a:t>מהי הביקורת העצמית של המספר, הבא שני ציטוטים להוכחת דבריך מהקטע.</a:t>
            </a:r>
          </a:p>
          <a:p>
            <a:pPr marL="457200" indent="-457200">
              <a:lnSpc>
                <a:spcPct val="150000"/>
              </a:lnSpc>
              <a:buFont typeface="+mj-lt"/>
              <a:buAutoNum type="arabicPeriod"/>
            </a:pPr>
            <a:r>
              <a:rPr lang="he-IL" dirty="0"/>
              <a:t>מהי הביקורת המופנית כלפי החברה? הבא שני ציטוטים להוכחת דבריך מהקטע. </a:t>
            </a:r>
          </a:p>
        </p:txBody>
      </p:sp>
      <p:pic>
        <p:nvPicPr>
          <p:cNvPr id="2" name="תמונה 1"/>
          <p:cNvPicPr>
            <a:picLocks noChangeAspect="1"/>
          </p:cNvPicPr>
          <p:nvPr/>
        </p:nvPicPr>
        <p:blipFill>
          <a:blip r:embed="rId3"/>
          <a:stretch>
            <a:fillRect/>
          </a:stretch>
        </p:blipFill>
        <p:spPr>
          <a:xfrm>
            <a:off x="806485" y="64341"/>
            <a:ext cx="1691055" cy="1173707"/>
          </a:xfrm>
          <a:prstGeom prst="rect">
            <a:avLst/>
          </a:prstGeom>
        </p:spPr>
      </p:pic>
      <p:sp>
        <p:nvSpPr>
          <p:cNvPr id="9" name="תרשים זרימה: חילוץ 8"/>
          <p:cNvSpPr/>
          <p:nvPr/>
        </p:nvSpPr>
        <p:spPr>
          <a:xfrm>
            <a:off x="515205" y="5503286"/>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3966546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15206" y="213094"/>
            <a:ext cx="8574204" cy="720000"/>
          </a:xfrm>
        </p:spPr>
        <p:txBody>
          <a:bodyPr/>
          <a:lstStyle/>
          <a:p>
            <a:r>
              <a:rPr lang="he-IL" dirty="0"/>
              <a:t>דגם תשובה לשאלה א(1)</a:t>
            </a:r>
          </a:p>
        </p:txBody>
      </p:sp>
      <p:sp>
        <p:nvSpPr>
          <p:cNvPr id="11" name="מציין מיקום תוכן 10"/>
          <p:cNvSpPr>
            <a:spLocks noGrp="1"/>
          </p:cNvSpPr>
          <p:nvPr>
            <p:ph sz="quarter" idx="4"/>
          </p:nvPr>
        </p:nvSpPr>
        <p:spPr>
          <a:xfrm>
            <a:off x="420202" y="1080655"/>
            <a:ext cx="10041959" cy="4690752"/>
          </a:xfrm>
          <a:custGeom>
            <a:avLst/>
            <a:gdLst>
              <a:gd name="connsiteX0" fmla="*/ 0 w 10041959"/>
              <a:gd name="connsiteY0" fmla="*/ 0 h 4690752"/>
              <a:gd name="connsiteX1" fmla="*/ 10041959 w 10041959"/>
              <a:gd name="connsiteY1" fmla="*/ 0 h 4690752"/>
              <a:gd name="connsiteX2" fmla="*/ 10041959 w 10041959"/>
              <a:gd name="connsiteY2" fmla="*/ 4690752 h 4690752"/>
              <a:gd name="connsiteX3" fmla="*/ 0 w 10041959"/>
              <a:gd name="connsiteY3" fmla="*/ 4690752 h 4690752"/>
              <a:gd name="connsiteX4" fmla="*/ 0 w 10041959"/>
              <a:gd name="connsiteY4" fmla="*/ 0 h 4690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41959" h="4690752" fill="none" extrusionOk="0">
                <a:moveTo>
                  <a:pt x="0" y="0"/>
                </a:moveTo>
                <a:cubicBezTo>
                  <a:pt x="1276051" y="-32569"/>
                  <a:pt x="7769644" y="-90709"/>
                  <a:pt x="10041959" y="0"/>
                </a:cubicBezTo>
                <a:cubicBezTo>
                  <a:pt x="10186561" y="772376"/>
                  <a:pt x="10056189" y="3660910"/>
                  <a:pt x="10041959" y="4690752"/>
                </a:cubicBezTo>
                <a:cubicBezTo>
                  <a:pt x="8430728" y="4746363"/>
                  <a:pt x="1010068" y="4781320"/>
                  <a:pt x="0" y="4690752"/>
                </a:cubicBezTo>
                <a:cubicBezTo>
                  <a:pt x="77591" y="2767376"/>
                  <a:pt x="-87960" y="1325550"/>
                  <a:pt x="0" y="0"/>
                </a:cubicBezTo>
                <a:close/>
              </a:path>
              <a:path w="10041959" h="4690752" stroke="0" extrusionOk="0">
                <a:moveTo>
                  <a:pt x="0" y="0"/>
                </a:moveTo>
                <a:cubicBezTo>
                  <a:pt x="1047217" y="78227"/>
                  <a:pt x="5173961" y="-51427"/>
                  <a:pt x="10041959" y="0"/>
                </a:cubicBezTo>
                <a:cubicBezTo>
                  <a:pt x="10014906" y="608796"/>
                  <a:pt x="10024818" y="3756244"/>
                  <a:pt x="10041959" y="4690752"/>
                </a:cubicBezTo>
                <a:cubicBezTo>
                  <a:pt x="8534134" y="4738874"/>
                  <a:pt x="3415257" y="4554386"/>
                  <a:pt x="0" y="4690752"/>
                </a:cubicBezTo>
                <a:cubicBezTo>
                  <a:pt x="122108" y="2373044"/>
                  <a:pt x="137913" y="634115"/>
                  <a:pt x="0" y="0"/>
                </a:cubicBezTo>
                <a:close/>
              </a:path>
            </a:pathLst>
          </a:custGeom>
          <a:ln>
            <a:solidFill>
              <a:schemeClr val="tx1"/>
            </a:solidFill>
            <a:extLst>
              <a:ext uri="{C807C97D-BFC1-408E-A445-0C87EB9F89A2}">
                <ask:lineSketchStyleProps xmlns:ask="http://schemas.microsoft.com/office/drawing/2018/sketchyshapes" sd="4239353684">
                  <ask:type>
                    <ask:lineSketchCurved/>
                  </ask:type>
                </ask:lineSketchStyleProps>
              </a:ext>
            </a:extLst>
          </a:ln>
        </p:spPr>
        <p:txBody>
          <a:bodyPr>
            <a:noAutofit/>
          </a:bodyPr>
          <a:lstStyle/>
          <a:p>
            <a:pPr marL="0" indent="0" algn="just">
              <a:lnSpc>
                <a:spcPct val="160000"/>
              </a:lnSpc>
              <a:buNone/>
            </a:pPr>
            <a:r>
              <a:rPr lang="he-IL" dirty="0">
                <a:solidFill>
                  <a:srgbClr val="C00000"/>
                </a:solidFill>
              </a:rPr>
              <a:t>הסבר </a:t>
            </a:r>
          </a:p>
          <a:p>
            <a:pPr algn="just" rtl="1">
              <a:lnSpc>
                <a:spcPct val="150000"/>
              </a:lnSpc>
              <a:spcAft>
                <a:spcPts val="800"/>
              </a:spcAft>
            </a:pPr>
            <a:r>
              <a:rPr lang="he-IL" dirty="0">
                <a:effectLst/>
                <a:ea typeface="Calibri" panose="020F0502020204030204" pitchFamily="34" charset="0"/>
              </a:rPr>
              <a:t>כילד, המספר מתוודה שהוא שיקר, כאשר אירעה תאונה, במהלכה הוא נתקל ברוכב אופניים, שליח מכולת, אך בעידוד האנשים שהתגודדו שם, ולאחר מכן בעידוד המורה והאם, הוא טען שרוכב האופניים, נסע באופניים, ובמהלך הנסיעה קרא עיתון, דבר שגרם לו לפגוע בו, בילד המספר. המספר, כעת בהיותו מבוגר מבקר את עצמו כילד.</a:t>
            </a:r>
            <a:endParaRPr lang="en-US" dirty="0">
              <a:effectLst/>
              <a:ea typeface="Calibri" panose="020F0502020204030204" pitchFamily="34" charset="0"/>
            </a:endParaRPr>
          </a:p>
          <a:p>
            <a:pPr algn="just" rtl="1">
              <a:lnSpc>
                <a:spcPct val="150000"/>
              </a:lnSpc>
              <a:spcAft>
                <a:spcPts val="800"/>
              </a:spcAft>
            </a:pPr>
            <a:r>
              <a:rPr lang="he-IL" dirty="0">
                <a:effectLst/>
                <a:ea typeface="Calibri" panose="020F0502020204030204" pitchFamily="34" charset="0"/>
              </a:rPr>
              <a:t>השקר נמשך אצלו גם כאדם בוגר, הוא מתוודה שהמשיך לשקר כדי ליפות דברים, ובהמשך גילה שגם אם לא משקרים יכולים לשרוד ,בלי שום פגיעה.</a:t>
            </a:r>
            <a:endParaRPr lang="en-US" dirty="0">
              <a:effectLst/>
              <a:ea typeface="Calibri" panose="020F0502020204030204" pitchFamily="34" charset="0"/>
            </a:endParaRPr>
          </a:p>
          <a:p>
            <a:pPr marL="0" indent="0" algn="just">
              <a:lnSpc>
                <a:spcPct val="160000"/>
              </a:lnSpc>
              <a:buNone/>
            </a:pPr>
            <a:endParaRPr lang="he-IL" dirty="0"/>
          </a:p>
        </p:txBody>
      </p:sp>
      <p:sp>
        <p:nvSpPr>
          <p:cNvPr id="5" name="תרשים זרימה: חילוץ 4"/>
          <p:cNvSpPr/>
          <p:nvPr/>
        </p:nvSpPr>
        <p:spPr>
          <a:xfrm>
            <a:off x="181211" y="5535880"/>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2738783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15206" y="213094"/>
            <a:ext cx="8574204" cy="720000"/>
          </a:xfrm>
        </p:spPr>
        <p:txBody>
          <a:bodyPr/>
          <a:lstStyle/>
          <a:p>
            <a:r>
              <a:rPr lang="he-IL" dirty="0"/>
              <a:t>דגם תשובה לשאלה א(1)</a:t>
            </a:r>
          </a:p>
        </p:txBody>
      </p:sp>
      <p:sp>
        <p:nvSpPr>
          <p:cNvPr id="11" name="מציין מיקום תוכן 10"/>
          <p:cNvSpPr>
            <a:spLocks noGrp="1"/>
          </p:cNvSpPr>
          <p:nvPr>
            <p:ph sz="quarter" idx="4"/>
          </p:nvPr>
        </p:nvSpPr>
        <p:spPr>
          <a:xfrm>
            <a:off x="515206" y="1306287"/>
            <a:ext cx="8574204" cy="3526970"/>
          </a:xfrm>
          <a:custGeom>
            <a:avLst/>
            <a:gdLst>
              <a:gd name="connsiteX0" fmla="*/ 0 w 8574204"/>
              <a:gd name="connsiteY0" fmla="*/ 0 h 3526970"/>
              <a:gd name="connsiteX1" fmla="*/ 8574204 w 8574204"/>
              <a:gd name="connsiteY1" fmla="*/ 0 h 3526970"/>
              <a:gd name="connsiteX2" fmla="*/ 8574204 w 8574204"/>
              <a:gd name="connsiteY2" fmla="*/ 3526970 h 3526970"/>
              <a:gd name="connsiteX3" fmla="*/ 0 w 8574204"/>
              <a:gd name="connsiteY3" fmla="*/ 3526970 h 3526970"/>
              <a:gd name="connsiteX4" fmla="*/ 0 w 8574204"/>
              <a:gd name="connsiteY4" fmla="*/ 0 h 35269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4204" h="3526970" fill="none" extrusionOk="0">
                <a:moveTo>
                  <a:pt x="0" y="0"/>
                </a:moveTo>
                <a:cubicBezTo>
                  <a:pt x="1965641" y="-32569"/>
                  <a:pt x="7293735" y="-90709"/>
                  <a:pt x="8574204" y="0"/>
                </a:cubicBezTo>
                <a:cubicBezTo>
                  <a:pt x="8718806" y="598873"/>
                  <a:pt x="8588434" y="3093249"/>
                  <a:pt x="8574204" y="3526970"/>
                </a:cubicBezTo>
                <a:cubicBezTo>
                  <a:pt x="6969883" y="3582581"/>
                  <a:pt x="2167714" y="3617538"/>
                  <a:pt x="0" y="3526970"/>
                </a:cubicBezTo>
                <a:cubicBezTo>
                  <a:pt x="77591" y="2760388"/>
                  <a:pt x="-87960" y="924282"/>
                  <a:pt x="0" y="0"/>
                </a:cubicBezTo>
                <a:close/>
              </a:path>
              <a:path w="8574204" h="3526970" stroke="0" extrusionOk="0">
                <a:moveTo>
                  <a:pt x="0" y="0"/>
                </a:moveTo>
                <a:cubicBezTo>
                  <a:pt x="3591042" y="78227"/>
                  <a:pt x="6924004" y="-51427"/>
                  <a:pt x="8574204" y="0"/>
                </a:cubicBezTo>
                <a:cubicBezTo>
                  <a:pt x="8547151" y="1200130"/>
                  <a:pt x="8557063" y="1977241"/>
                  <a:pt x="8574204" y="3526970"/>
                </a:cubicBezTo>
                <a:cubicBezTo>
                  <a:pt x="7554404" y="3575092"/>
                  <a:pt x="2858533" y="3390604"/>
                  <a:pt x="0" y="3526970"/>
                </a:cubicBezTo>
                <a:cubicBezTo>
                  <a:pt x="122108" y="1981229"/>
                  <a:pt x="137913" y="1539166"/>
                  <a:pt x="0" y="0"/>
                </a:cubicBezTo>
                <a:close/>
              </a:path>
            </a:pathLst>
          </a:custGeom>
          <a:ln>
            <a:solidFill>
              <a:schemeClr val="tx1"/>
            </a:solidFill>
            <a:extLst>
              <a:ext uri="{C807C97D-BFC1-408E-A445-0C87EB9F89A2}">
                <ask:lineSketchStyleProps xmlns:ask="http://schemas.microsoft.com/office/drawing/2018/sketchyshapes" sd="4239353684">
                  <ask:type>
                    <ask:lineSketchCurved/>
                  </ask:type>
                </ask:lineSketchStyleProps>
              </a:ext>
            </a:extLst>
          </a:ln>
        </p:spPr>
        <p:txBody>
          <a:bodyPr>
            <a:normAutofit/>
          </a:bodyPr>
          <a:lstStyle/>
          <a:p>
            <a:pPr lvl="0">
              <a:lnSpc>
                <a:spcPct val="150000"/>
              </a:lnSpc>
            </a:pPr>
            <a:r>
              <a:rPr lang="he-IL" dirty="0">
                <a:solidFill>
                  <a:srgbClr val="C00000"/>
                </a:solidFill>
              </a:rPr>
              <a:t>ציטוט ראשון </a:t>
            </a:r>
            <a:r>
              <a:rPr lang="he-IL" dirty="0"/>
              <a:t>"ורק אני שאלתי את עצמי אחר כך "מאיפה גירדתי את הבלוף הזה?"</a:t>
            </a:r>
          </a:p>
          <a:p>
            <a:pPr lvl="0">
              <a:lnSpc>
                <a:spcPct val="150000"/>
              </a:lnSpc>
            </a:pPr>
            <a:r>
              <a:rPr lang="he-IL" dirty="0">
                <a:solidFill>
                  <a:srgbClr val="C00000"/>
                </a:solidFill>
              </a:rPr>
              <a:t>ציטוט שני </a:t>
            </a:r>
            <a:r>
              <a:rPr lang="he-IL" dirty="0"/>
              <a:t>"התכונה הזאת, ליפות דברים בעזרת שקרים קטנים, ליוותה אותי הרבה שנים. לא שהייתי שקרן פתֹולֹוגי, אבל הייתי פה ושם מייפה דברים בעזרת דמיוני הפורה"</a:t>
            </a:r>
            <a:endParaRPr lang="en-US" dirty="0"/>
          </a:p>
          <a:p>
            <a:pPr marL="0" indent="0">
              <a:lnSpc>
                <a:spcPct val="150000"/>
              </a:lnSpc>
              <a:buNone/>
            </a:pPr>
            <a:endParaRPr lang="he-IL" dirty="0"/>
          </a:p>
        </p:txBody>
      </p:sp>
      <p:sp>
        <p:nvSpPr>
          <p:cNvPr id="5" name="תרשים זרימה: חילוץ 4"/>
          <p:cNvSpPr/>
          <p:nvPr/>
        </p:nvSpPr>
        <p:spPr>
          <a:xfrm>
            <a:off x="395710" y="5503286"/>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20478324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210041" y="213094"/>
            <a:ext cx="6551822" cy="720000"/>
          </a:xfrm>
        </p:spPr>
        <p:txBody>
          <a:bodyPr/>
          <a:lstStyle/>
          <a:p>
            <a:r>
              <a:rPr lang="he-IL" dirty="0"/>
              <a:t>שאלות במתכונת בגרות</a:t>
            </a:r>
          </a:p>
        </p:txBody>
      </p:sp>
      <p:sp>
        <p:nvSpPr>
          <p:cNvPr id="11" name="מציין מיקום תוכן 10"/>
          <p:cNvSpPr>
            <a:spLocks noGrp="1"/>
          </p:cNvSpPr>
          <p:nvPr>
            <p:ph sz="quarter" idx="4"/>
          </p:nvPr>
        </p:nvSpPr>
        <p:spPr>
          <a:xfrm>
            <a:off x="894153" y="2132029"/>
            <a:ext cx="8342191" cy="2299912"/>
          </a:xfrm>
          <a:custGeom>
            <a:avLst/>
            <a:gdLst>
              <a:gd name="connsiteX0" fmla="*/ 0 w 8342191"/>
              <a:gd name="connsiteY0" fmla="*/ 0 h 2299912"/>
              <a:gd name="connsiteX1" fmla="*/ 8342191 w 8342191"/>
              <a:gd name="connsiteY1" fmla="*/ 0 h 2299912"/>
              <a:gd name="connsiteX2" fmla="*/ 8342191 w 8342191"/>
              <a:gd name="connsiteY2" fmla="*/ 2299912 h 2299912"/>
              <a:gd name="connsiteX3" fmla="*/ 0 w 8342191"/>
              <a:gd name="connsiteY3" fmla="*/ 2299912 h 2299912"/>
              <a:gd name="connsiteX4" fmla="*/ 0 w 8342191"/>
              <a:gd name="connsiteY4" fmla="*/ 0 h 2299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42191" h="2299912" fill="none" extrusionOk="0">
                <a:moveTo>
                  <a:pt x="0" y="0"/>
                </a:moveTo>
                <a:cubicBezTo>
                  <a:pt x="1115412" y="-32569"/>
                  <a:pt x="7029106" y="-90709"/>
                  <a:pt x="8342191" y="0"/>
                </a:cubicBezTo>
                <a:cubicBezTo>
                  <a:pt x="8486793" y="463859"/>
                  <a:pt x="8356421" y="1198773"/>
                  <a:pt x="8342191" y="2299912"/>
                </a:cubicBezTo>
                <a:cubicBezTo>
                  <a:pt x="5037150" y="2355523"/>
                  <a:pt x="1783901" y="2390480"/>
                  <a:pt x="0" y="2299912"/>
                </a:cubicBezTo>
                <a:cubicBezTo>
                  <a:pt x="77591" y="1436113"/>
                  <a:pt x="-87960" y="1014656"/>
                  <a:pt x="0" y="0"/>
                </a:cubicBezTo>
                <a:close/>
              </a:path>
              <a:path w="8342191" h="2299912" stroke="0" extrusionOk="0">
                <a:moveTo>
                  <a:pt x="0" y="0"/>
                </a:moveTo>
                <a:cubicBezTo>
                  <a:pt x="3668865" y="78227"/>
                  <a:pt x="6849096" y="-51427"/>
                  <a:pt x="8342191" y="0"/>
                </a:cubicBezTo>
                <a:cubicBezTo>
                  <a:pt x="8315138" y="598179"/>
                  <a:pt x="8325050" y="1813535"/>
                  <a:pt x="8342191" y="2299912"/>
                </a:cubicBezTo>
                <a:cubicBezTo>
                  <a:pt x="5576463" y="2348034"/>
                  <a:pt x="3270589" y="2163546"/>
                  <a:pt x="0" y="2299912"/>
                </a:cubicBezTo>
                <a:cubicBezTo>
                  <a:pt x="122108" y="1434916"/>
                  <a:pt x="137913" y="599467"/>
                  <a:pt x="0" y="0"/>
                </a:cubicBezTo>
                <a:close/>
              </a:path>
            </a:pathLst>
          </a:custGeom>
          <a:ln>
            <a:solidFill>
              <a:schemeClr val="tx1"/>
            </a:solidFill>
            <a:extLst>
              <a:ext uri="{C807C97D-BFC1-408E-A445-0C87EB9F89A2}">
                <ask:lineSketchStyleProps xmlns:ask="http://schemas.microsoft.com/office/drawing/2018/sketchyshapes" sd="4239353684">
                  <ask:type>
                    <ask:lineSketchCurved/>
                  </ask:type>
                </ask:lineSketchStyleProps>
              </a:ext>
            </a:extLst>
          </a:ln>
        </p:spPr>
        <p:txBody>
          <a:bodyPr>
            <a:normAutofit/>
          </a:bodyPr>
          <a:lstStyle/>
          <a:p>
            <a:pPr marL="0" indent="0">
              <a:lnSpc>
                <a:spcPct val="150000"/>
              </a:lnSpc>
              <a:buNone/>
            </a:pPr>
            <a:endParaRPr lang="he-IL" dirty="0"/>
          </a:p>
          <a:p>
            <a:pPr marL="0" indent="0">
              <a:lnSpc>
                <a:spcPct val="150000"/>
              </a:lnSpc>
              <a:buNone/>
            </a:pPr>
            <a:r>
              <a:rPr lang="he-IL" dirty="0"/>
              <a:t>א-2. מהי הביקורת המופנית כלפי החברה? הבא שני ציטוטים להוכחת דבריך מהקטע. </a:t>
            </a:r>
          </a:p>
        </p:txBody>
      </p:sp>
      <p:pic>
        <p:nvPicPr>
          <p:cNvPr id="2" name="תמונה 1"/>
          <p:cNvPicPr>
            <a:picLocks noChangeAspect="1"/>
          </p:cNvPicPr>
          <p:nvPr/>
        </p:nvPicPr>
        <p:blipFill>
          <a:blip r:embed="rId3"/>
          <a:stretch>
            <a:fillRect/>
          </a:stretch>
        </p:blipFill>
        <p:spPr>
          <a:xfrm>
            <a:off x="515206" y="0"/>
            <a:ext cx="1694835" cy="1170533"/>
          </a:xfrm>
          <a:prstGeom prst="rect">
            <a:avLst/>
          </a:prstGeom>
        </p:spPr>
      </p:pic>
      <p:sp>
        <p:nvSpPr>
          <p:cNvPr id="6" name="תרשים זרימה: חילוץ 5"/>
          <p:cNvSpPr/>
          <p:nvPr/>
        </p:nvSpPr>
        <p:spPr>
          <a:xfrm>
            <a:off x="395710" y="5503286"/>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634540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15206" y="213094"/>
            <a:ext cx="8942693" cy="720000"/>
          </a:xfrm>
        </p:spPr>
        <p:txBody>
          <a:bodyPr/>
          <a:lstStyle/>
          <a:p>
            <a:r>
              <a:rPr lang="he-IL" dirty="0"/>
              <a:t>דגם תשובה לשאלה א(2)</a:t>
            </a:r>
          </a:p>
        </p:txBody>
      </p:sp>
      <p:sp>
        <p:nvSpPr>
          <p:cNvPr id="11" name="מציין מיקום תוכן 10"/>
          <p:cNvSpPr>
            <a:spLocks noGrp="1"/>
          </p:cNvSpPr>
          <p:nvPr>
            <p:ph sz="quarter" idx="4"/>
          </p:nvPr>
        </p:nvSpPr>
        <p:spPr>
          <a:xfrm>
            <a:off x="515206" y="1330036"/>
            <a:ext cx="10400444" cy="4441371"/>
          </a:xfrm>
          <a:custGeom>
            <a:avLst/>
            <a:gdLst>
              <a:gd name="connsiteX0" fmla="*/ 0 w 10400444"/>
              <a:gd name="connsiteY0" fmla="*/ 0 h 4441371"/>
              <a:gd name="connsiteX1" fmla="*/ 10400444 w 10400444"/>
              <a:gd name="connsiteY1" fmla="*/ 0 h 4441371"/>
              <a:gd name="connsiteX2" fmla="*/ 10400444 w 10400444"/>
              <a:gd name="connsiteY2" fmla="*/ 4441371 h 4441371"/>
              <a:gd name="connsiteX3" fmla="*/ 0 w 10400444"/>
              <a:gd name="connsiteY3" fmla="*/ 4441371 h 4441371"/>
              <a:gd name="connsiteX4" fmla="*/ 0 w 10400444"/>
              <a:gd name="connsiteY4" fmla="*/ 0 h 4441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0444" h="4441371" fill="none" extrusionOk="0">
                <a:moveTo>
                  <a:pt x="0" y="0"/>
                </a:moveTo>
                <a:cubicBezTo>
                  <a:pt x="1888981" y="-32569"/>
                  <a:pt x="5957144" y="-90709"/>
                  <a:pt x="10400444" y="0"/>
                </a:cubicBezTo>
                <a:cubicBezTo>
                  <a:pt x="10545046" y="2048304"/>
                  <a:pt x="10414674" y="2662085"/>
                  <a:pt x="10400444" y="4441371"/>
                </a:cubicBezTo>
                <a:cubicBezTo>
                  <a:pt x="5859196" y="4496982"/>
                  <a:pt x="2156264" y="4531939"/>
                  <a:pt x="0" y="4441371"/>
                </a:cubicBezTo>
                <a:cubicBezTo>
                  <a:pt x="77591" y="3688462"/>
                  <a:pt x="-87960" y="1852271"/>
                  <a:pt x="0" y="0"/>
                </a:cubicBezTo>
                <a:close/>
              </a:path>
              <a:path w="10400444" h="4441371" stroke="0" extrusionOk="0">
                <a:moveTo>
                  <a:pt x="0" y="0"/>
                </a:moveTo>
                <a:cubicBezTo>
                  <a:pt x="4529779" y="78227"/>
                  <a:pt x="6949816" y="-51427"/>
                  <a:pt x="10400444" y="0"/>
                </a:cubicBezTo>
                <a:cubicBezTo>
                  <a:pt x="10373391" y="977805"/>
                  <a:pt x="10383303" y="3949385"/>
                  <a:pt x="10400444" y="4441371"/>
                </a:cubicBezTo>
                <a:cubicBezTo>
                  <a:pt x="8667809" y="4489493"/>
                  <a:pt x="4585989" y="4305005"/>
                  <a:pt x="0" y="4441371"/>
                </a:cubicBezTo>
                <a:cubicBezTo>
                  <a:pt x="122108" y="2543247"/>
                  <a:pt x="137913" y="1944785"/>
                  <a:pt x="0" y="0"/>
                </a:cubicBezTo>
                <a:close/>
              </a:path>
            </a:pathLst>
          </a:custGeom>
          <a:ln>
            <a:solidFill>
              <a:schemeClr val="tx1"/>
            </a:solidFill>
            <a:extLst>
              <a:ext uri="{C807C97D-BFC1-408E-A445-0C87EB9F89A2}">
                <ask:lineSketchStyleProps xmlns:ask="http://schemas.microsoft.com/office/drawing/2018/sketchyshapes" sd="4239353684">
                  <ask:type>
                    <ask:lineSketchCurved/>
                  </ask:type>
                </ask:lineSketchStyleProps>
              </a:ext>
            </a:extLst>
          </a:ln>
        </p:spPr>
        <p:txBody>
          <a:bodyPr>
            <a:noAutofit/>
          </a:bodyPr>
          <a:lstStyle/>
          <a:p>
            <a:pPr marL="0" indent="0" algn="just" rtl="1">
              <a:lnSpc>
                <a:spcPct val="150000"/>
              </a:lnSpc>
              <a:spcAft>
                <a:spcPts val="800"/>
              </a:spcAft>
              <a:buNone/>
            </a:pPr>
            <a:r>
              <a:rPr lang="he-IL" dirty="0">
                <a:solidFill>
                  <a:srgbClr val="C00000"/>
                </a:solidFill>
              </a:rPr>
              <a:t>הסבר </a:t>
            </a:r>
            <a:br>
              <a:rPr lang="en-US" dirty="0"/>
            </a:br>
            <a:r>
              <a:rPr lang="he-IL" dirty="0">
                <a:effectLst/>
                <a:ea typeface="Calibri" panose="020F0502020204030204" pitchFamily="34" charset="0"/>
              </a:rPr>
              <a:t>החברה מעודדת אותנו כבר מילדות לשקר, ולא לבטא רגשות אמיתיים. כאשר המספר כילד פגע ברוכב האופניים, אנשים רבים הקיפו אותו, והתחילו ללטף ולנחם אותו, בו בזמן שאת השליח הם מגדפים ומחרפים. </a:t>
            </a:r>
          </a:p>
          <a:p>
            <a:pPr marL="0" indent="0" algn="just" rtl="1">
              <a:lnSpc>
                <a:spcPct val="150000"/>
              </a:lnSpc>
              <a:spcAft>
                <a:spcPts val="800"/>
              </a:spcAft>
              <a:buNone/>
            </a:pPr>
            <a:r>
              <a:rPr lang="he-IL" dirty="0">
                <a:effectLst/>
                <a:ea typeface="Calibri" panose="020F0502020204030204" pitchFamily="34" charset="0"/>
              </a:rPr>
              <a:t>טבעי מאוד להביע אמפטיה והזדהות עם ילד שהיה מעורב בתאונה, אך לא טבעי להתחיל לקלל ולגדף את רוכב האופניים, שעשה את עבודתו (ונקרא "מסכן" אפילו על ידי המספר) מבלי לחקור ולברר אם אכן הוא זה שגרם לתאונה. כלומר אנשים מרחמים על ילדים בגיל הגן ופחות על מבוגרים (העושים את עבודתם).</a:t>
            </a:r>
            <a:endParaRPr lang="en-US" dirty="0">
              <a:effectLst/>
              <a:ea typeface="Calibri" panose="020F0502020204030204" pitchFamily="34" charset="0"/>
            </a:endParaRPr>
          </a:p>
          <a:p>
            <a:pPr marL="0" indent="0" algn="just">
              <a:lnSpc>
                <a:spcPct val="150000"/>
              </a:lnSpc>
              <a:buNone/>
            </a:pPr>
            <a:endParaRPr lang="he-IL" dirty="0"/>
          </a:p>
        </p:txBody>
      </p:sp>
      <p:sp>
        <p:nvSpPr>
          <p:cNvPr id="5" name="תרשים זרימה: חילוץ 4"/>
          <p:cNvSpPr/>
          <p:nvPr/>
        </p:nvSpPr>
        <p:spPr>
          <a:xfrm>
            <a:off x="276215" y="5535880"/>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2970591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15206" y="213094"/>
            <a:ext cx="8942693" cy="720000"/>
          </a:xfrm>
        </p:spPr>
        <p:txBody>
          <a:bodyPr/>
          <a:lstStyle/>
          <a:p>
            <a:r>
              <a:rPr lang="he-IL" dirty="0"/>
              <a:t>דגם תשובה לשאלה א(2)</a:t>
            </a:r>
          </a:p>
        </p:txBody>
      </p:sp>
      <p:sp>
        <p:nvSpPr>
          <p:cNvPr id="11" name="מציין מיקום תוכן 10"/>
          <p:cNvSpPr>
            <a:spLocks noGrp="1"/>
          </p:cNvSpPr>
          <p:nvPr>
            <p:ph sz="quarter" idx="4"/>
          </p:nvPr>
        </p:nvSpPr>
        <p:spPr>
          <a:xfrm>
            <a:off x="515206" y="1209290"/>
            <a:ext cx="9151308" cy="4439420"/>
          </a:xfrm>
          <a:custGeom>
            <a:avLst/>
            <a:gdLst>
              <a:gd name="connsiteX0" fmla="*/ 0 w 9151308"/>
              <a:gd name="connsiteY0" fmla="*/ 0 h 4439420"/>
              <a:gd name="connsiteX1" fmla="*/ 9151308 w 9151308"/>
              <a:gd name="connsiteY1" fmla="*/ 0 h 4439420"/>
              <a:gd name="connsiteX2" fmla="*/ 9151308 w 9151308"/>
              <a:gd name="connsiteY2" fmla="*/ 4439420 h 4439420"/>
              <a:gd name="connsiteX3" fmla="*/ 0 w 9151308"/>
              <a:gd name="connsiteY3" fmla="*/ 4439420 h 4439420"/>
              <a:gd name="connsiteX4" fmla="*/ 0 w 9151308"/>
              <a:gd name="connsiteY4" fmla="*/ 0 h 4439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1308" h="4439420" fill="none" extrusionOk="0">
                <a:moveTo>
                  <a:pt x="0" y="0"/>
                </a:moveTo>
                <a:cubicBezTo>
                  <a:pt x="2122427" y="-32569"/>
                  <a:pt x="6461776" y="-90709"/>
                  <a:pt x="9151308" y="0"/>
                </a:cubicBezTo>
                <a:cubicBezTo>
                  <a:pt x="9295910" y="1750417"/>
                  <a:pt x="9165538" y="2903814"/>
                  <a:pt x="9151308" y="4439420"/>
                </a:cubicBezTo>
                <a:cubicBezTo>
                  <a:pt x="6202044" y="4495031"/>
                  <a:pt x="4400312" y="4529988"/>
                  <a:pt x="0" y="4439420"/>
                </a:cubicBezTo>
                <a:cubicBezTo>
                  <a:pt x="77591" y="3812710"/>
                  <a:pt x="-87960" y="2208297"/>
                  <a:pt x="0" y="0"/>
                </a:cubicBezTo>
                <a:close/>
              </a:path>
              <a:path w="9151308" h="4439420" stroke="0" extrusionOk="0">
                <a:moveTo>
                  <a:pt x="0" y="0"/>
                </a:moveTo>
                <a:cubicBezTo>
                  <a:pt x="1439412" y="78227"/>
                  <a:pt x="4641112" y="-51427"/>
                  <a:pt x="9151308" y="0"/>
                </a:cubicBezTo>
                <a:cubicBezTo>
                  <a:pt x="9124255" y="1670605"/>
                  <a:pt x="9134167" y="3114583"/>
                  <a:pt x="9151308" y="4439420"/>
                </a:cubicBezTo>
                <a:cubicBezTo>
                  <a:pt x="6686733" y="4487542"/>
                  <a:pt x="1365731" y="4303054"/>
                  <a:pt x="0" y="4439420"/>
                </a:cubicBezTo>
                <a:cubicBezTo>
                  <a:pt x="122108" y="3468965"/>
                  <a:pt x="137913" y="1910611"/>
                  <a:pt x="0" y="0"/>
                </a:cubicBezTo>
                <a:close/>
              </a:path>
            </a:pathLst>
          </a:custGeom>
          <a:ln>
            <a:solidFill>
              <a:schemeClr val="tx1"/>
            </a:solidFill>
            <a:extLst>
              <a:ext uri="{C807C97D-BFC1-408E-A445-0C87EB9F89A2}">
                <ask:lineSketchStyleProps xmlns:ask="http://schemas.microsoft.com/office/drawing/2018/sketchyshapes" sd="4239353684">
                  <ask:type>
                    <ask:lineSketchCurved/>
                  </ask:type>
                </ask:lineSketchStyleProps>
              </a:ext>
            </a:extLst>
          </a:ln>
        </p:spPr>
        <p:txBody>
          <a:bodyPr>
            <a:normAutofit/>
          </a:bodyPr>
          <a:lstStyle/>
          <a:p>
            <a:pPr lvl="0" algn="just">
              <a:lnSpc>
                <a:spcPct val="150000"/>
              </a:lnSpc>
            </a:pPr>
            <a:r>
              <a:rPr lang="he-IL" dirty="0">
                <a:solidFill>
                  <a:srgbClr val="C00000"/>
                </a:solidFill>
              </a:rPr>
              <a:t>ציטוט ראשון </a:t>
            </a:r>
            <a:r>
              <a:rPr lang="he-IL" dirty="0"/>
              <a:t>"התכונה הזאת, ליפות דברים בעזרת שקרים קטנים, ליוותה אותי הרבה שנים. לא שהייתי שקרן פתֹולֹוגי, אבל הייתי פה ושם מייפה דברים בעזרת דמיוני הפורה"</a:t>
            </a:r>
          </a:p>
          <a:p>
            <a:pPr lvl="0" algn="just">
              <a:lnSpc>
                <a:spcPct val="150000"/>
              </a:lnSpc>
            </a:pPr>
            <a:r>
              <a:rPr lang="he-IL" dirty="0">
                <a:solidFill>
                  <a:srgbClr val="C00000"/>
                </a:solidFill>
              </a:rPr>
              <a:t>ציטוט שני </a:t>
            </a:r>
            <a:r>
              <a:rPr lang="he-IL" dirty="0"/>
              <a:t>"מאוחר יותר, כשאימי הביאה אותי לגן (באותו יום כבר לא רצתה לשלוח אותי לבד) סיפרה לחווה הגננת לעיני כל הילדים, איך נדרסתי על-ידי האופניים ולא בכיתי. הגננת אמרה: "איזה גיבור!" וביקשה ממני לספר לכל הילדים איך זה קרה, וכאן שיקרתי."</a:t>
            </a:r>
            <a:endParaRPr lang="en-US" dirty="0"/>
          </a:p>
          <a:p>
            <a:pPr algn="just">
              <a:lnSpc>
                <a:spcPct val="150000"/>
              </a:lnSpc>
            </a:pPr>
            <a:endParaRPr lang="he-IL" dirty="0">
              <a:solidFill>
                <a:srgbClr val="C00000"/>
              </a:solidFill>
            </a:endParaRPr>
          </a:p>
        </p:txBody>
      </p:sp>
    </p:spTree>
    <p:extLst>
      <p:ext uri="{BB962C8B-B14F-4D97-AF65-F5344CB8AC3E}">
        <p14:creationId xmlns:p14="http://schemas.microsoft.com/office/powerpoint/2010/main" val="2038439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שאלות במתכונת בגרות</a:t>
            </a:r>
          </a:p>
        </p:txBody>
      </p:sp>
      <p:sp>
        <p:nvSpPr>
          <p:cNvPr id="11" name="מציין מיקום תוכן 10"/>
          <p:cNvSpPr>
            <a:spLocks noGrp="1"/>
          </p:cNvSpPr>
          <p:nvPr>
            <p:ph sz="quarter" idx="4"/>
          </p:nvPr>
        </p:nvSpPr>
        <p:spPr>
          <a:xfrm>
            <a:off x="515205" y="2026287"/>
            <a:ext cx="9483817" cy="2006929"/>
          </a:xfrm>
          <a:custGeom>
            <a:avLst/>
            <a:gdLst>
              <a:gd name="connsiteX0" fmla="*/ 0 w 9483817"/>
              <a:gd name="connsiteY0" fmla="*/ 0 h 2006929"/>
              <a:gd name="connsiteX1" fmla="*/ 9483817 w 9483817"/>
              <a:gd name="connsiteY1" fmla="*/ 0 h 2006929"/>
              <a:gd name="connsiteX2" fmla="*/ 9483817 w 9483817"/>
              <a:gd name="connsiteY2" fmla="*/ 2006929 h 2006929"/>
              <a:gd name="connsiteX3" fmla="*/ 0 w 9483817"/>
              <a:gd name="connsiteY3" fmla="*/ 2006929 h 2006929"/>
              <a:gd name="connsiteX4" fmla="*/ 0 w 9483817"/>
              <a:gd name="connsiteY4" fmla="*/ 0 h 20069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83817" h="2006929" fill="none" extrusionOk="0">
                <a:moveTo>
                  <a:pt x="0" y="0"/>
                </a:moveTo>
                <a:cubicBezTo>
                  <a:pt x="1895521" y="-32569"/>
                  <a:pt x="8189749" y="-90709"/>
                  <a:pt x="9483817" y="0"/>
                </a:cubicBezTo>
                <a:cubicBezTo>
                  <a:pt x="9628419" y="563911"/>
                  <a:pt x="9498047" y="1644179"/>
                  <a:pt x="9483817" y="2006929"/>
                </a:cubicBezTo>
                <a:cubicBezTo>
                  <a:pt x="6321495" y="2062540"/>
                  <a:pt x="3565337" y="2097497"/>
                  <a:pt x="0" y="2006929"/>
                </a:cubicBezTo>
                <a:cubicBezTo>
                  <a:pt x="77591" y="1242256"/>
                  <a:pt x="-87960" y="422410"/>
                  <a:pt x="0" y="0"/>
                </a:cubicBezTo>
                <a:close/>
              </a:path>
              <a:path w="9483817" h="2006929" stroke="0" extrusionOk="0">
                <a:moveTo>
                  <a:pt x="0" y="0"/>
                </a:moveTo>
                <a:cubicBezTo>
                  <a:pt x="3675998" y="78227"/>
                  <a:pt x="5374484" y="-51427"/>
                  <a:pt x="9483817" y="0"/>
                </a:cubicBezTo>
                <a:cubicBezTo>
                  <a:pt x="9456764" y="862069"/>
                  <a:pt x="9466676" y="1216130"/>
                  <a:pt x="9483817" y="2006929"/>
                </a:cubicBezTo>
                <a:cubicBezTo>
                  <a:pt x="6834659" y="2055051"/>
                  <a:pt x="1774591" y="1870563"/>
                  <a:pt x="0" y="2006929"/>
                </a:cubicBezTo>
                <a:cubicBezTo>
                  <a:pt x="122108" y="1516699"/>
                  <a:pt x="137913" y="909492"/>
                  <a:pt x="0" y="0"/>
                </a:cubicBezTo>
                <a:close/>
              </a:path>
            </a:pathLst>
          </a:custGeom>
          <a:ln>
            <a:solidFill>
              <a:schemeClr val="tx1"/>
            </a:solidFill>
            <a:extLst>
              <a:ext uri="{C807C97D-BFC1-408E-A445-0C87EB9F89A2}">
                <ask:lineSketchStyleProps xmlns:ask="http://schemas.microsoft.com/office/drawing/2018/sketchyshapes" sd="4239353684">
                  <ask:type>
                    <ask:lineSketchCurved/>
                  </ask:type>
                </ask:lineSketchStyleProps>
              </a:ext>
            </a:extLst>
          </a:ln>
        </p:spPr>
        <p:txBody>
          <a:bodyPr>
            <a:normAutofit/>
          </a:bodyPr>
          <a:lstStyle/>
          <a:p>
            <a:pPr marL="0" indent="0">
              <a:lnSpc>
                <a:spcPct val="150000"/>
              </a:lnSpc>
              <a:buNone/>
            </a:pPr>
            <a:r>
              <a:rPr lang="he-IL" dirty="0"/>
              <a:t>ב- "שקר" הוא מנגנון הדחקה, הן לילדים והן למבוגרים, להתמודד עם מצבי מצוקה ולחץ. הסבר את הדברים האלה, הבא דוגמה מקטע א' ודוגמה מקטע  ב'. </a:t>
            </a:r>
          </a:p>
          <a:p>
            <a:pPr marL="0" indent="0">
              <a:lnSpc>
                <a:spcPct val="150000"/>
              </a:lnSpc>
              <a:buNone/>
            </a:pPr>
            <a:endParaRPr lang="he-IL" dirty="0"/>
          </a:p>
        </p:txBody>
      </p:sp>
      <p:pic>
        <p:nvPicPr>
          <p:cNvPr id="3" name="תמונה 2"/>
          <p:cNvPicPr>
            <a:picLocks noChangeAspect="1"/>
          </p:cNvPicPr>
          <p:nvPr/>
        </p:nvPicPr>
        <p:blipFill>
          <a:blip r:embed="rId3"/>
          <a:stretch>
            <a:fillRect/>
          </a:stretch>
        </p:blipFill>
        <p:spPr>
          <a:xfrm>
            <a:off x="798618" y="109182"/>
            <a:ext cx="1694835" cy="1091821"/>
          </a:xfrm>
          <a:prstGeom prst="rect">
            <a:avLst/>
          </a:prstGeom>
        </p:spPr>
      </p:pic>
      <p:sp>
        <p:nvSpPr>
          <p:cNvPr id="5" name="הסבר אליפטי 4"/>
          <p:cNvSpPr/>
          <p:nvPr/>
        </p:nvSpPr>
        <p:spPr>
          <a:xfrm>
            <a:off x="279680" y="5501554"/>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3282098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דגם תשובה לשאלה ב</a:t>
            </a:r>
          </a:p>
        </p:txBody>
      </p:sp>
      <p:sp>
        <p:nvSpPr>
          <p:cNvPr id="11" name="מציין מיקום תוכן 10"/>
          <p:cNvSpPr>
            <a:spLocks noGrp="1"/>
          </p:cNvSpPr>
          <p:nvPr>
            <p:ph sz="quarter" idx="4"/>
          </p:nvPr>
        </p:nvSpPr>
        <p:spPr>
          <a:xfrm>
            <a:off x="515205" y="1306287"/>
            <a:ext cx="9483817" cy="4571912"/>
          </a:xfrm>
          <a:custGeom>
            <a:avLst/>
            <a:gdLst>
              <a:gd name="connsiteX0" fmla="*/ 0 w 9483817"/>
              <a:gd name="connsiteY0" fmla="*/ 0 h 4571912"/>
              <a:gd name="connsiteX1" fmla="*/ 9483817 w 9483817"/>
              <a:gd name="connsiteY1" fmla="*/ 0 h 4571912"/>
              <a:gd name="connsiteX2" fmla="*/ 9483817 w 9483817"/>
              <a:gd name="connsiteY2" fmla="*/ 4571912 h 4571912"/>
              <a:gd name="connsiteX3" fmla="*/ 0 w 9483817"/>
              <a:gd name="connsiteY3" fmla="*/ 4571912 h 4571912"/>
              <a:gd name="connsiteX4" fmla="*/ 0 w 9483817"/>
              <a:gd name="connsiteY4" fmla="*/ 0 h 4571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83817" h="4571912" fill="none" extrusionOk="0">
                <a:moveTo>
                  <a:pt x="0" y="0"/>
                </a:moveTo>
                <a:cubicBezTo>
                  <a:pt x="1895521" y="-32569"/>
                  <a:pt x="8189749" y="-90709"/>
                  <a:pt x="9483817" y="0"/>
                </a:cubicBezTo>
                <a:cubicBezTo>
                  <a:pt x="9628419" y="1916849"/>
                  <a:pt x="9498047" y="2946947"/>
                  <a:pt x="9483817" y="4571912"/>
                </a:cubicBezTo>
                <a:cubicBezTo>
                  <a:pt x="6321495" y="4627523"/>
                  <a:pt x="3565337" y="4662480"/>
                  <a:pt x="0" y="4571912"/>
                </a:cubicBezTo>
                <a:cubicBezTo>
                  <a:pt x="77591" y="2636705"/>
                  <a:pt x="-87960" y="1751135"/>
                  <a:pt x="0" y="0"/>
                </a:cubicBezTo>
                <a:close/>
              </a:path>
              <a:path w="9483817" h="4571912" stroke="0" extrusionOk="0">
                <a:moveTo>
                  <a:pt x="0" y="0"/>
                </a:moveTo>
                <a:cubicBezTo>
                  <a:pt x="3675998" y="78227"/>
                  <a:pt x="5374484" y="-51427"/>
                  <a:pt x="9483817" y="0"/>
                </a:cubicBezTo>
                <a:cubicBezTo>
                  <a:pt x="9456764" y="2170607"/>
                  <a:pt x="9466676" y="3167498"/>
                  <a:pt x="9483817" y="4571912"/>
                </a:cubicBezTo>
                <a:cubicBezTo>
                  <a:pt x="6834659" y="4620034"/>
                  <a:pt x="1774591" y="4435546"/>
                  <a:pt x="0" y="4571912"/>
                </a:cubicBezTo>
                <a:cubicBezTo>
                  <a:pt x="122108" y="2728221"/>
                  <a:pt x="137913" y="520362"/>
                  <a:pt x="0" y="0"/>
                </a:cubicBezTo>
                <a:close/>
              </a:path>
            </a:pathLst>
          </a:custGeom>
          <a:ln>
            <a:solidFill>
              <a:schemeClr val="tx1"/>
            </a:solidFill>
            <a:extLst>
              <a:ext uri="{C807C97D-BFC1-408E-A445-0C87EB9F89A2}">
                <ask:lineSketchStyleProps xmlns:ask="http://schemas.microsoft.com/office/drawing/2018/sketchyshapes" sd="4239353684">
                  <ask:type>
                    <ask:lineSketchCurved/>
                  </ask:type>
                </ask:lineSketchStyleProps>
              </a:ext>
            </a:extLst>
          </a:ln>
        </p:spPr>
        <p:txBody>
          <a:bodyPr>
            <a:normAutofit/>
          </a:bodyPr>
          <a:lstStyle/>
          <a:p>
            <a:pPr marL="0" indent="0">
              <a:lnSpc>
                <a:spcPct val="150000"/>
              </a:lnSpc>
              <a:buNone/>
            </a:pPr>
            <a:r>
              <a:rPr lang="he-IL" dirty="0"/>
              <a:t>לפעמים, ילדים משקרים כדי להגן על עצמם. ילד קטן מודע היטב שאמירת האמת במקרים מסוימים יכולה לסבך אותו, לכן הוא בוחר לשקר כדי להיחלץ מעונש או כדי להתמודד עם בעיה כלשהי. </a:t>
            </a:r>
          </a:p>
          <a:p>
            <a:pPr marL="0" indent="0">
              <a:lnSpc>
                <a:spcPct val="150000"/>
              </a:lnSpc>
              <a:buNone/>
            </a:pPr>
            <a:r>
              <a:rPr lang="he-IL" dirty="0">
                <a:solidFill>
                  <a:srgbClr val="C00000"/>
                </a:solidFill>
              </a:rPr>
              <a:t>למשל, בקטע א', </a:t>
            </a:r>
            <a:r>
              <a:rPr lang="he-IL" dirty="0">
                <a:solidFill>
                  <a:srgbClr val="192A72"/>
                </a:solidFill>
              </a:rPr>
              <a:t>הילד הסתיר את האמת, לא אמר שהוא אשם בתאונה ולא גילה שהוא חצה את הכביש בזריזות ובחוסר זהירות. הוא בחר לשקר כדי שלא ייראה אשם. הילד ידע היטב שאמירת אמת זו  תעורר תגובה שלילית בקרב המבוגרים, לכן בחר לשקר כדי לחסוך מעצמו נזיפה או כדי להיחלץ ממצב מביך.</a:t>
            </a:r>
            <a:endParaRPr lang="he-IL" dirty="0">
              <a:solidFill>
                <a:srgbClr val="C00000"/>
              </a:solidFill>
            </a:endParaRPr>
          </a:p>
        </p:txBody>
      </p:sp>
      <p:sp>
        <p:nvSpPr>
          <p:cNvPr id="4" name="הסבר אליפטי 3"/>
          <p:cNvSpPr/>
          <p:nvPr/>
        </p:nvSpPr>
        <p:spPr>
          <a:xfrm>
            <a:off x="279680" y="5501554"/>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28067162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שאלות במתכונת בגרות</a:t>
            </a:r>
          </a:p>
        </p:txBody>
      </p:sp>
      <p:sp>
        <p:nvSpPr>
          <p:cNvPr id="11" name="מציין מיקום תוכן 10"/>
          <p:cNvSpPr>
            <a:spLocks noGrp="1"/>
          </p:cNvSpPr>
          <p:nvPr>
            <p:ph sz="quarter" idx="4"/>
          </p:nvPr>
        </p:nvSpPr>
        <p:spPr>
          <a:xfrm>
            <a:off x="515205" y="1306287"/>
            <a:ext cx="9483817" cy="3063832"/>
          </a:xfrm>
          <a:custGeom>
            <a:avLst/>
            <a:gdLst>
              <a:gd name="connsiteX0" fmla="*/ 0 w 9483817"/>
              <a:gd name="connsiteY0" fmla="*/ 0 h 3063832"/>
              <a:gd name="connsiteX1" fmla="*/ 9483817 w 9483817"/>
              <a:gd name="connsiteY1" fmla="*/ 0 h 3063832"/>
              <a:gd name="connsiteX2" fmla="*/ 9483817 w 9483817"/>
              <a:gd name="connsiteY2" fmla="*/ 3063832 h 3063832"/>
              <a:gd name="connsiteX3" fmla="*/ 0 w 9483817"/>
              <a:gd name="connsiteY3" fmla="*/ 3063832 h 3063832"/>
              <a:gd name="connsiteX4" fmla="*/ 0 w 9483817"/>
              <a:gd name="connsiteY4" fmla="*/ 0 h 3063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83817" h="3063832" fill="none" extrusionOk="0">
                <a:moveTo>
                  <a:pt x="0" y="0"/>
                </a:moveTo>
                <a:cubicBezTo>
                  <a:pt x="1895521" y="-32569"/>
                  <a:pt x="8189749" y="-90709"/>
                  <a:pt x="9483817" y="0"/>
                </a:cubicBezTo>
                <a:cubicBezTo>
                  <a:pt x="9628419" y="1379298"/>
                  <a:pt x="9498047" y="1764435"/>
                  <a:pt x="9483817" y="3063832"/>
                </a:cubicBezTo>
                <a:cubicBezTo>
                  <a:pt x="6321495" y="3119443"/>
                  <a:pt x="3565337" y="3154400"/>
                  <a:pt x="0" y="3063832"/>
                </a:cubicBezTo>
                <a:cubicBezTo>
                  <a:pt x="77591" y="1858809"/>
                  <a:pt x="-87960" y="678255"/>
                  <a:pt x="0" y="0"/>
                </a:cubicBezTo>
                <a:close/>
              </a:path>
              <a:path w="9483817" h="3063832" stroke="0" extrusionOk="0">
                <a:moveTo>
                  <a:pt x="0" y="0"/>
                </a:moveTo>
                <a:cubicBezTo>
                  <a:pt x="3675998" y="78227"/>
                  <a:pt x="5374484" y="-51427"/>
                  <a:pt x="9483817" y="0"/>
                </a:cubicBezTo>
                <a:cubicBezTo>
                  <a:pt x="9456764" y="1153918"/>
                  <a:pt x="9466676" y="1646057"/>
                  <a:pt x="9483817" y="3063832"/>
                </a:cubicBezTo>
                <a:cubicBezTo>
                  <a:pt x="6834659" y="3111954"/>
                  <a:pt x="1774591" y="2927466"/>
                  <a:pt x="0" y="3063832"/>
                </a:cubicBezTo>
                <a:cubicBezTo>
                  <a:pt x="122108" y="1635533"/>
                  <a:pt x="137913" y="1008074"/>
                  <a:pt x="0" y="0"/>
                </a:cubicBezTo>
                <a:close/>
              </a:path>
            </a:pathLst>
          </a:custGeom>
          <a:ln>
            <a:solidFill>
              <a:schemeClr val="tx1"/>
            </a:solidFill>
            <a:extLst>
              <a:ext uri="{C807C97D-BFC1-408E-A445-0C87EB9F89A2}">
                <ask:lineSketchStyleProps xmlns:ask="http://schemas.microsoft.com/office/drawing/2018/sketchyshapes" sd="4239353684">
                  <ask:type>
                    <ask:lineSketchCurved/>
                  </ask:type>
                </ask:lineSketchStyleProps>
              </a:ext>
            </a:extLst>
          </a:ln>
        </p:spPr>
        <p:txBody>
          <a:bodyPr>
            <a:normAutofit/>
          </a:bodyPr>
          <a:lstStyle/>
          <a:p>
            <a:pPr marL="0" indent="0">
              <a:lnSpc>
                <a:spcPct val="150000"/>
              </a:lnSpc>
              <a:buNone/>
            </a:pPr>
            <a:r>
              <a:rPr lang="he-IL" dirty="0"/>
              <a:t>ג- בקטע השני, המספר מודה שבזכות אישה אחת שהכיר הוא הפסיק לשקר. </a:t>
            </a:r>
            <a:r>
              <a:rPr lang="he-IL" b="1" dirty="0"/>
              <a:t>"כשהייתי סטודנט והכרתי מקרוב אישה נשואה שלא שיקרה אף פעם בחיים, ולא קרה לה כלום"</a:t>
            </a:r>
            <a:r>
              <a:rPr lang="he-IL" dirty="0"/>
              <a:t>. האם לדעתך, חברים יכולים להשפיע על ההתנהגות שלנו ולגרום לנו לשנות הרגלים רעים, נמק את דבריך.</a:t>
            </a:r>
          </a:p>
        </p:txBody>
      </p:sp>
      <p:pic>
        <p:nvPicPr>
          <p:cNvPr id="2" name="תמונה 1"/>
          <p:cNvPicPr>
            <a:picLocks noChangeAspect="1"/>
          </p:cNvPicPr>
          <p:nvPr/>
        </p:nvPicPr>
        <p:blipFill>
          <a:blip r:embed="rId3"/>
          <a:stretch>
            <a:fillRect/>
          </a:stretch>
        </p:blipFill>
        <p:spPr>
          <a:xfrm>
            <a:off x="648493" y="213094"/>
            <a:ext cx="1694835" cy="933094"/>
          </a:xfrm>
          <a:prstGeom prst="rect">
            <a:avLst/>
          </a:prstGeom>
        </p:spPr>
      </p:pic>
      <p:sp>
        <p:nvSpPr>
          <p:cNvPr id="5" name="הסבר אליפטי 4"/>
          <p:cNvSpPr/>
          <p:nvPr/>
        </p:nvSpPr>
        <p:spPr>
          <a:xfrm>
            <a:off x="279680" y="5501554"/>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2683504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דגם תשובה לשאלה ג</a:t>
            </a:r>
          </a:p>
        </p:txBody>
      </p:sp>
      <p:sp>
        <p:nvSpPr>
          <p:cNvPr id="11" name="מציין מיקום תוכן 10"/>
          <p:cNvSpPr>
            <a:spLocks noGrp="1"/>
          </p:cNvSpPr>
          <p:nvPr>
            <p:ph sz="quarter" idx="4"/>
          </p:nvPr>
        </p:nvSpPr>
        <p:spPr>
          <a:xfrm>
            <a:off x="515205" y="1306287"/>
            <a:ext cx="9483817" cy="4001983"/>
          </a:xfrm>
          <a:custGeom>
            <a:avLst/>
            <a:gdLst>
              <a:gd name="connsiteX0" fmla="*/ 0 w 9483817"/>
              <a:gd name="connsiteY0" fmla="*/ 0 h 4001983"/>
              <a:gd name="connsiteX1" fmla="*/ 9483817 w 9483817"/>
              <a:gd name="connsiteY1" fmla="*/ 0 h 4001983"/>
              <a:gd name="connsiteX2" fmla="*/ 9483817 w 9483817"/>
              <a:gd name="connsiteY2" fmla="*/ 4001983 h 4001983"/>
              <a:gd name="connsiteX3" fmla="*/ 0 w 9483817"/>
              <a:gd name="connsiteY3" fmla="*/ 4001983 h 4001983"/>
              <a:gd name="connsiteX4" fmla="*/ 0 w 9483817"/>
              <a:gd name="connsiteY4" fmla="*/ 0 h 4001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83817" h="4001983" fill="none" extrusionOk="0">
                <a:moveTo>
                  <a:pt x="0" y="0"/>
                </a:moveTo>
                <a:cubicBezTo>
                  <a:pt x="1895521" y="-32569"/>
                  <a:pt x="8189749" y="-90709"/>
                  <a:pt x="9483817" y="0"/>
                </a:cubicBezTo>
                <a:cubicBezTo>
                  <a:pt x="9628419" y="1919520"/>
                  <a:pt x="9498047" y="2675256"/>
                  <a:pt x="9483817" y="4001983"/>
                </a:cubicBezTo>
                <a:cubicBezTo>
                  <a:pt x="6321495" y="4057594"/>
                  <a:pt x="3565337" y="4092551"/>
                  <a:pt x="0" y="4001983"/>
                </a:cubicBezTo>
                <a:cubicBezTo>
                  <a:pt x="77591" y="3130775"/>
                  <a:pt x="-87960" y="667669"/>
                  <a:pt x="0" y="0"/>
                </a:cubicBezTo>
                <a:close/>
              </a:path>
              <a:path w="9483817" h="4001983" stroke="0" extrusionOk="0">
                <a:moveTo>
                  <a:pt x="0" y="0"/>
                </a:moveTo>
                <a:cubicBezTo>
                  <a:pt x="3675998" y="78227"/>
                  <a:pt x="5374484" y="-51427"/>
                  <a:pt x="9483817" y="0"/>
                </a:cubicBezTo>
                <a:cubicBezTo>
                  <a:pt x="9456764" y="1727446"/>
                  <a:pt x="9466676" y="2960589"/>
                  <a:pt x="9483817" y="4001983"/>
                </a:cubicBezTo>
                <a:cubicBezTo>
                  <a:pt x="6834659" y="4050105"/>
                  <a:pt x="1774591" y="3865617"/>
                  <a:pt x="0" y="4001983"/>
                </a:cubicBezTo>
                <a:cubicBezTo>
                  <a:pt x="122108" y="3197199"/>
                  <a:pt x="137913" y="926264"/>
                  <a:pt x="0" y="0"/>
                </a:cubicBezTo>
                <a:close/>
              </a:path>
            </a:pathLst>
          </a:custGeom>
          <a:ln>
            <a:solidFill>
              <a:schemeClr val="tx1"/>
            </a:solidFill>
            <a:extLst>
              <a:ext uri="{C807C97D-BFC1-408E-A445-0C87EB9F89A2}">
                <ask:lineSketchStyleProps xmlns:ask="http://schemas.microsoft.com/office/drawing/2018/sketchyshapes" sd="4239353684">
                  <ask:type>
                    <ask:lineSketchCurved/>
                  </ask:type>
                </ask:lineSketchStyleProps>
              </a:ext>
            </a:extLst>
          </a:ln>
        </p:spPr>
        <p:txBody>
          <a:bodyPr>
            <a:normAutofit lnSpcReduction="10000"/>
          </a:bodyPr>
          <a:lstStyle/>
          <a:p>
            <a:pPr marL="0" indent="0">
              <a:lnSpc>
                <a:spcPct val="150000"/>
              </a:lnSpc>
              <a:buNone/>
            </a:pPr>
            <a:r>
              <a:rPr lang="he-IL" dirty="0"/>
              <a:t>אני חושבת שחברים יכולים להשפיע על ההתנהגות שלנו לרעה או לטובה. מצד אחד, חבר שלילי יכול לגרום לנו להיסחף אחריו ולהתנהג בצורה לא ראוי, מצד שני, חבר טוב יכול לשמש דוגמה טובה ולעודד אותנו להימנע מהרגלים רעים.</a:t>
            </a:r>
          </a:p>
          <a:p>
            <a:pPr marL="0" indent="0">
              <a:lnSpc>
                <a:spcPct val="150000"/>
              </a:lnSpc>
              <a:buNone/>
            </a:pPr>
            <a:r>
              <a:rPr lang="he-IL" dirty="0"/>
              <a:t>למשל, חבר מעשן יכול להפעיל עלינו לחץ חברתי שלילי ולגרום לנו לעשן. אבל חבר טוב שיש לו כוח השפעה חיובי יכול להפעיל עלינו לחץ חברתי חיובי ולגרום לנו להפסיק לעשן.</a:t>
            </a:r>
          </a:p>
        </p:txBody>
      </p:sp>
      <p:sp>
        <p:nvSpPr>
          <p:cNvPr id="4" name="הסבר אליפטי 3"/>
          <p:cNvSpPr/>
          <p:nvPr/>
        </p:nvSpPr>
        <p:spPr>
          <a:xfrm>
            <a:off x="279680" y="5501554"/>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1112980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he-IL" dirty="0">
                <a:solidFill>
                  <a:srgbClr val="192A72"/>
                </a:solidFill>
              </a:rPr>
              <a:t>סיפור השקרן</a:t>
            </a:r>
          </a:p>
        </p:txBody>
      </p:sp>
      <p:sp>
        <p:nvSpPr>
          <p:cNvPr id="7" name="כותרת משנה 6"/>
          <p:cNvSpPr>
            <a:spLocks noGrp="1"/>
          </p:cNvSpPr>
          <p:nvPr>
            <p:ph type="subTitle" idx="1"/>
          </p:nvPr>
        </p:nvSpPr>
        <p:spPr/>
        <p:txBody>
          <a:bodyPr/>
          <a:lstStyle/>
          <a:p>
            <a:r>
              <a:rPr lang="he-IL" dirty="0">
                <a:solidFill>
                  <a:srgbClr val="192A72"/>
                </a:solidFill>
                <a:sym typeface="Varela Round"/>
              </a:rPr>
              <a:t>שיעור 2 - חלק א'</a:t>
            </a:r>
          </a:p>
        </p:txBody>
      </p:sp>
      <p:sp>
        <p:nvSpPr>
          <p:cNvPr id="11" name="תרשים זרימה: חילוץ 10"/>
          <p:cNvSpPr/>
          <p:nvPr/>
        </p:nvSpPr>
        <p:spPr>
          <a:xfrm>
            <a:off x="705202" y="5621049"/>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עוד דגם תשובה לשאלה ג</a:t>
            </a:r>
          </a:p>
        </p:txBody>
      </p:sp>
      <p:sp>
        <p:nvSpPr>
          <p:cNvPr id="11" name="מציין מיקום תוכן 10"/>
          <p:cNvSpPr>
            <a:spLocks noGrp="1"/>
          </p:cNvSpPr>
          <p:nvPr>
            <p:ph sz="quarter" idx="4"/>
          </p:nvPr>
        </p:nvSpPr>
        <p:spPr>
          <a:xfrm>
            <a:off x="515205" y="1306287"/>
            <a:ext cx="9483817" cy="4001983"/>
          </a:xfrm>
          <a:custGeom>
            <a:avLst/>
            <a:gdLst>
              <a:gd name="connsiteX0" fmla="*/ 0 w 9483817"/>
              <a:gd name="connsiteY0" fmla="*/ 0 h 4001983"/>
              <a:gd name="connsiteX1" fmla="*/ 9483817 w 9483817"/>
              <a:gd name="connsiteY1" fmla="*/ 0 h 4001983"/>
              <a:gd name="connsiteX2" fmla="*/ 9483817 w 9483817"/>
              <a:gd name="connsiteY2" fmla="*/ 4001983 h 4001983"/>
              <a:gd name="connsiteX3" fmla="*/ 0 w 9483817"/>
              <a:gd name="connsiteY3" fmla="*/ 4001983 h 4001983"/>
              <a:gd name="connsiteX4" fmla="*/ 0 w 9483817"/>
              <a:gd name="connsiteY4" fmla="*/ 0 h 4001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83817" h="4001983" fill="none" extrusionOk="0">
                <a:moveTo>
                  <a:pt x="0" y="0"/>
                </a:moveTo>
                <a:cubicBezTo>
                  <a:pt x="1895521" y="-32569"/>
                  <a:pt x="8189749" y="-90709"/>
                  <a:pt x="9483817" y="0"/>
                </a:cubicBezTo>
                <a:cubicBezTo>
                  <a:pt x="9628419" y="1919520"/>
                  <a:pt x="9498047" y="2675256"/>
                  <a:pt x="9483817" y="4001983"/>
                </a:cubicBezTo>
                <a:cubicBezTo>
                  <a:pt x="6321495" y="4057594"/>
                  <a:pt x="3565337" y="4092551"/>
                  <a:pt x="0" y="4001983"/>
                </a:cubicBezTo>
                <a:cubicBezTo>
                  <a:pt x="77591" y="3130775"/>
                  <a:pt x="-87960" y="667669"/>
                  <a:pt x="0" y="0"/>
                </a:cubicBezTo>
                <a:close/>
              </a:path>
              <a:path w="9483817" h="4001983" stroke="0" extrusionOk="0">
                <a:moveTo>
                  <a:pt x="0" y="0"/>
                </a:moveTo>
                <a:cubicBezTo>
                  <a:pt x="3675998" y="78227"/>
                  <a:pt x="5374484" y="-51427"/>
                  <a:pt x="9483817" y="0"/>
                </a:cubicBezTo>
                <a:cubicBezTo>
                  <a:pt x="9456764" y="1727446"/>
                  <a:pt x="9466676" y="2960589"/>
                  <a:pt x="9483817" y="4001983"/>
                </a:cubicBezTo>
                <a:cubicBezTo>
                  <a:pt x="6834659" y="4050105"/>
                  <a:pt x="1774591" y="3865617"/>
                  <a:pt x="0" y="4001983"/>
                </a:cubicBezTo>
                <a:cubicBezTo>
                  <a:pt x="122108" y="3197199"/>
                  <a:pt x="137913" y="926264"/>
                  <a:pt x="0" y="0"/>
                </a:cubicBezTo>
                <a:close/>
              </a:path>
            </a:pathLst>
          </a:custGeom>
          <a:ln>
            <a:solidFill>
              <a:schemeClr val="tx1"/>
            </a:solidFill>
            <a:extLst>
              <a:ext uri="{C807C97D-BFC1-408E-A445-0C87EB9F89A2}">
                <ask:lineSketchStyleProps xmlns:ask="http://schemas.microsoft.com/office/drawing/2018/sketchyshapes" sd="4239353684">
                  <ask:type>
                    <ask:lineSketchCurved/>
                  </ask:type>
                </ask:lineSketchStyleProps>
              </a:ext>
            </a:extLst>
          </a:ln>
        </p:spPr>
        <p:txBody>
          <a:bodyPr>
            <a:normAutofit/>
          </a:bodyPr>
          <a:lstStyle/>
          <a:p>
            <a:pPr marL="0" indent="0">
              <a:lnSpc>
                <a:spcPct val="150000"/>
              </a:lnSpc>
              <a:buNone/>
            </a:pPr>
            <a:r>
              <a:rPr lang="he-IL" dirty="0"/>
              <a:t>אני חושבת שחברים  לא יכולים להשפיע על ההתנהגות שלנו. אדם משקר לא יכולים לגרום לו להפסיק לשקר כי הוא כבר התרגל. השקר הפך לחלק בלתי נפרד מחייו וקשה לשנות אותו. לפי הסיפור מי שהצליח להשפיע על המספר היא אשתו ולא חברו. אישה כן יכולה להשפיע על בעלה כי הוא השותף שלה לחיים. כאן מדובר במקרה שונה לגמרי. סוג היחסים בין אישה לבעל שונים מיחסים בין חברים. במקרה של המספר מקור ההשפעה חזק לכן הוא הצליח להתגבר על השקר.</a:t>
            </a:r>
          </a:p>
        </p:txBody>
      </p:sp>
      <p:sp>
        <p:nvSpPr>
          <p:cNvPr id="4" name="הסבר אליפטי 3"/>
          <p:cNvSpPr/>
          <p:nvPr/>
        </p:nvSpPr>
        <p:spPr>
          <a:xfrm>
            <a:off x="279680" y="5501554"/>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14894159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לסיכום</a:t>
            </a:r>
          </a:p>
        </p:txBody>
      </p:sp>
      <p:sp>
        <p:nvSpPr>
          <p:cNvPr id="14" name="מציין מיקום טקסט 13"/>
          <p:cNvSpPr>
            <a:spLocks noGrp="1"/>
          </p:cNvSpPr>
          <p:nvPr>
            <p:ph type="body" sz="quarter" idx="3"/>
          </p:nvPr>
        </p:nvSpPr>
        <p:spPr>
          <a:xfrm>
            <a:off x="515206" y="1185681"/>
            <a:ext cx="9000000" cy="540000"/>
          </a:xfrm>
        </p:spPr>
        <p:txBody>
          <a:bodyPr/>
          <a:lstStyle/>
          <a:p>
            <a:r>
              <a:rPr lang="he-IL" dirty="0"/>
              <a:t>טיפ קטן לחיים</a:t>
            </a:r>
          </a:p>
        </p:txBody>
      </p:sp>
      <p:sp>
        <p:nvSpPr>
          <p:cNvPr id="11" name="מציין מיקום תוכן 10"/>
          <p:cNvSpPr>
            <a:spLocks noGrp="1"/>
          </p:cNvSpPr>
          <p:nvPr>
            <p:ph sz="quarter" idx="4"/>
          </p:nvPr>
        </p:nvSpPr>
        <p:spPr>
          <a:xfrm>
            <a:off x="515206" y="1725682"/>
            <a:ext cx="9000000" cy="3996246"/>
          </a:xfrm>
          <a:ln w="3175">
            <a:solidFill>
              <a:schemeClr val="tx1"/>
            </a:solidFill>
          </a:ln>
        </p:spPr>
        <p:txBody>
          <a:bodyPr/>
          <a:lstStyle/>
          <a:p>
            <a:pPr algn="just">
              <a:lnSpc>
                <a:spcPct val="150000"/>
              </a:lnSpc>
            </a:pPr>
            <a:r>
              <a:rPr lang="he-IL" dirty="0"/>
              <a:t>תמיד יש לומר את האמת גם אם היא אינה נעימה, אמירת האמת היא חובה מוסרית, והיא גם בסים לקיום של חברה אנושית ותקשורת טובה בין בני האדם</a:t>
            </a:r>
          </a:p>
        </p:txBody>
      </p:sp>
      <p:pic>
        <p:nvPicPr>
          <p:cNvPr id="1026" name="Picture 2" descr="משפטים חכמים"/>
          <p:cNvPicPr>
            <a:picLocks noChangeAspect="1" noChangeArrowheads="1"/>
          </p:cNvPicPr>
          <p:nvPr/>
        </p:nvPicPr>
        <p:blipFill rotWithShape="1">
          <a:blip r:embed="rId3">
            <a:extLst>
              <a:ext uri="{28A0092B-C50C-407E-A947-70E740481C1C}">
                <a14:useLocalDpi xmlns:a14="http://schemas.microsoft.com/office/drawing/2010/main" val="0"/>
              </a:ext>
            </a:extLst>
          </a:blip>
          <a:srcRect t="28077"/>
          <a:stretch/>
        </p:blipFill>
        <p:spPr bwMode="auto">
          <a:xfrm>
            <a:off x="1704110" y="3562064"/>
            <a:ext cx="6705600" cy="205441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7137779" y="3953469"/>
            <a:ext cx="873456" cy="707886"/>
          </a:xfrm>
          <a:prstGeom prst="rect">
            <a:avLst/>
          </a:prstGeom>
          <a:noFill/>
        </p:spPr>
        <p:txBody>
          <a:bodyPr wrap="square" rtlCol="1">
            <a:spAutoFit/>
          </a:bodyPr>
          <a:lstStyle/>
          <a:p>
            <a:r>
              <a:rPr lang="he-IL" sz="2000" b="1" dirty="0">
                <a:solidFill>
                  <a:schemeClr val="bg1"/>
                </a:solidFill>
                <a:latin typeface="Varela Round" panose="00000500000000000000" pitchFamily="2" charset="-79"/>
                <a:cs typeface="Varela Round" panose="00000500000000000000" pitchFamily="2" charset="-79"/>
              </a:rPr>
              <a:t>שביל האמת</a:t>
            </a:r>
          </a:p>
        </p:txBody>
      </p:sp>
      <p:sp>
        <p:nvSpPr>
          <p:cNvPr id="3" name="TextBox 2"/>
          <p:cNvSpPr txBox="1"/>
          <p:nvPr/>
        </p:nvSpPr>
        <p:spPr>
          <a:xfrm>
            <a:off x="2721354" y="3953469"/>
            <a:ext cx="887104" cy="707886"/>
          </a:xfrm>
          <a:prstGeom prst="rect">
            <a:avLst/>
          </a:prstGeom>
          <a:noFill/>
        </p:spPr>
        <p:txBody>
          <a:bodyPr wrap="square" rtlCol="1">
            <a:spAutoFit/>
          </a:bodyPr>
          <a:lstStyle/>
          <a:p>
            <a:r>
              <a:rPr lang="he-IL" sz="2000" b="1" dirty="0">
                <a:solidFill>
                  <a:schemeClr val="bg1"/>
                </a:solidFill>
                <a:latin typeface="Varela Round" panose="00000500000000000000" pitchFamily="2" charset="-79"/>
                <a:cs typeface="Varela Round" panose="00000500000000000000" pitchFamily="2" charset="-79"/>
              </a:rPr>
              <a:t>שביל השקר</a:t>
            </a:r>
          </a:p>
        </p:txBody>
      </p:sp>
      <p:sp>
        <p:nvSpPr>
          <p:cNvPr id="13" name="תרשים זרימה: חילוץ 12"/>
          <p:cNvSpPr/>
          <p:nvPr/>
        </p:nvSpPr>
        <p:spPr>
          <a:xfrm>
            <a:off x="186513" y="5604164"/>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1157245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לסיכום</a:t>
            </a:r>
          </a:p>
        </p:txBody>
      </p:sp>
      <p:sp>
        <p:nvSpPr>
          <p:cNvPr id="14" name="מציין מיקום טקסט 13"/>
          <p:cNvSpPr>
            <a:spLocks noGrp="1"/>
          </p:cNvSpPr>
          <p:nvPr>
            <p:ph type="body" sz="quarter" idx="3"/>
          </p:nvPr>
        </p:nvSpPr>
        <p:spPr>
          <a:xfrm>
            <a:off x="515206" y="1185681"/>
            <a:ext cx="9000000" cy="540000"/>
          </a:xfrm>
        </p:spPr>
        <p:txBody>
          <a:bodyPr/>
          <a:lstStyle/>
          <a:p>
            <a:r>
              <a:rPr lang="he-IL" dirty="0"/>
              <a:t>טיפ קטן לחיים</a:t>
            </a:r>
          </a:p>
        </p:txBody>
      </p:sp>
      <p:sp>
        <p:nvSpPr>
          <p:cNvPr id="11" name="מציין מיקום תוכן 10"/>
          <p:cNvSpPr>
            <a:spLocks noGrp="1"/>
          </p:cNvSpPr>
          <p:nvPr>
            <p:ph sz="quarter" idx="4"/>
          </p:nvPr>
        </p:nvSpPr>
        <p:spPr>
          <a:xfrm>
            <a:off x="515206" y="1725681"/>
            <a:ext cx="9000000" cy="3871555"/>
          </a:xfrm>
          <a:ln w="3175">
            <a:solidFill>
              <a:schemeClr val="tx1"/>
            </a:solidFill>
          </a:ln>
        </p:spPr>
        <p:txBody>
          <a:bodyPr/>
          <a:lstStyle/>
          <a:p>
            <a:pPr>
              <a:lnSpc>
                <a:spcPct val="150000"/>
              </a:lnSpc>
            </a:pPr>
            <a:r>
              <a:rPr lang="he-IL" dirty="0"/>
              <a:t>עונשו של השקרן הוא שלעולם לא יאמינו לו, גם כשידבר אמת כי דרכו של השקרן קצרה.</a:t>
            </a:r>
          </a:p>
          <a:p>
            <a:pPr>
              <a:lnSpc>
                <a:spcPct val="150000"/>
              </a:lnSpc>
            </a:pPr>
            <a:endParaRPr lang="he-IL" dirty="0"/>
          </a:p>
          <a:p>
            <a:pPr>
              <a:lnSpc>
                <a:spcPct val="150000"/>
              </a:lnSpc>
            </a:pPr>
            <a:endParaRPr lang="he-IL" dirty="0"/>
          </a:p>
          <a:p>
            <a:pPr>
              <a:lnSpc>
                <a:spcPct val="150000"/>
              </a:lnSpc>
            </a:pPr>
            <a:endParaRPr lang="he-IL" dirty="0"/>
          </a:p>
        </p:txBody>
      </p:sp>
      <p:pic>
        <p:nvPicPr>
          <p:cNvPr id="2" name="תמונה 1"/>
          <p:cNvPicPr>
            <a:picLocks noChangeAspect="1"/>
          </p:cNvPicPr>
          <p:nvPr/>
        </p:nvPicPr>
        <p:blipFill>
          <a:blip r:embed="rId3"/>
          <a:stretch>
            <a:fillRect/>
          </a:stretch>
        </p:blipFill>
        <p:spPr>
          <a:xfrm>
            <a:off x="3195057" y="3200865"/>
            <a:ext cx="4572000" cy="2216055"/>
          </a:xfrm>
          <a:prstGeom prst="rect">
            <a:avLst/>
          </a:prstGeom>
        </p:spPr>
      </p:pic>
      <p:sp>
        <p:nvSpPr>
          <p:cNvPr id="6" name="הסבר אליפטי 5"/>
          <p:cNvSpPr/>
          <p:nvPr/>
        </p:nvSpPr>
        <p:spPr>
          <a:xfrm>
            <a:off x="279680" y="5605463"/>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33319564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a:extLst>
              <a:ext uri="{FF2B5EF4-FFF2-40B4-BE49-F238E27FC236}">
                <a16:creationId xmlns:a16="http://schemas.microsoft.com/office/drawing/2014/main" id="{737D3E99-F113-4BB4-9097-B1002DE0F8D3}"/>
              </a:ext>
            </a:extLst>
          </p:cNvPr>
          <p:cNvSpPr>
            <a:spLocks noGrp="1"/>
          </p:cNvSpPr>
          <p:nvPr>
            <p:ph type="ctrTitle"/>
          </p:nvPr>
        </p:nvSpPr>
        <p:spPr>
          <a:xfrm>
            <a:off x="1288318" y="3743867"/>
            <a:ext cx="9613777" cy="1415378"/>
          </a:xfrm>
        </p:spPr>
        <p:txBody>
          <a:bodyPr wrap="none" lIns="36000" tIns="36000" rIns="36000" bIns="36000">
            <a:spAutoFit/>
          </a:bodyPr>
          <a:lstStyle/>
          <a:p>
            <a:pPr algn="r" rtl="1">
              <a:lnSpc>
                <a:spcPct val="150000"/>
              </a:lnSpc>
            </a:pPr>
            <a:r>
              <a:rPr lang="he-IL" sz="2000" dirty="0"/>
              <a:t>השימוש ביצירות במהלך שידור זה נעשה לפי סעיף 27א לחוק זכות יוצרים, תשס"ח-2007. </a:t>
            </a:r>
            <a:br>
              <a:rPr lang="en-US" sz="2000" dirty="0"/>
            </a:br>
            <a:r>
              <a:rPr lang="he-IL" sz="2000" dirty="0"/>
              <a:t>אם הינך בעל הזכויות באחת היצירות, באפשרותך לבקש מאיתנו לחדול מהשימוש ביצירה, </a:t>
            </a:r>
            <a:br>
              <a:rPr lang="en-US" sz="2000" dirty="0"/>
            </a:br>
            <a:r>
              <a:rPr lang="he-IL" sz="2000" dirty="0"/>
              <a:t>זאת באמצעות פנייה לדוא"ל </a:t>
            </a:r>
            <a:r>
              <a:rPr lang="en-US" sz="2000" dirty="0"/>
              <a:t>rights@education.gov.il</a:t>
            </a:r>
            <a:endParaRPr lang="he-IL" sz="2000" dirty="0"/>
          </a:p>
        </p:txBody>
      </p:sp>
      <p:sp>
        <p:nvSpPr>
          <p:cNvPr id="8" name="מלבן 7">
            <a:extLst>
              <a:ext uri="{FF2B5EF4-FFF2-40B4-BE49-F238E27FC236}">
                <a16:creationId xmlns:a16="http://schemas.microsoft.com/office/drawing/2014/main" id="{DFF735AD-340B-4FCF-969A-F904F6012CB9}"/>
              </a:ext>
            </a:extLst>
          </p:cNvPr>
          <p:cNvSpPr/>
          <p:nvPr/>
        </p:nvSpPr>
        <p:spPr>
          <a:xfrm>
            <a:off x="1272288" y="2661336"/>
            <a:ext cx="9645837" cy="743656"/>
          </a:xfrm>
          <a:prstGeom prst="rect">
            <a:avLst/>
          </a:prstGeom>
        </p:spPr>
        <p:txBody>
          <a:bodyPr wrap="none" lIns="36000" tIns="36000" rIns="36000" bIns="36000">
            <a:spAutoFit/>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kumimoji="0" lang="he-IL" sz="3200" b="1"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שימוש ביצירות מוגנות בזכויות יוצרים ואיתור בעלי זכויות </a:t>
            </a:r>
          </a:p>
        </p:txBody>
      </p:sp>
    </p:spTree>
    <p:extLst>
      <p:ext uri="{BB962C8B-B14F-4D97-AF65-F5344CB8AC3E}">
        <p14:creationId xmlns:p14="http://schemas.microsoft.com/office/powerpoint/2010/main" val="4222790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solidFill>
                  <a:srgbClr val="192A72"/>
                </a:solidFill>
              </a:rPr>
              <a:t>מה נלמד היום </a:t>
            </a:r>
          </a:p>
        </p:txBody>
      </p:sp>
      <p:sp>
        <p:nvSpPr>
          <p:cNvPr id="8" name="מציין מיקום תוכן 7"/>
          <p:cNvSpPr>
            <a:spLocks noGrp="1"/>
          </p:cNvSpPr>
          <p:nvPr>
            <p:ph sz="quarter" idx="4"/>
          </p:nvPr>
        </p:nvSpPr>
        <p:spPr>
          <a:xfrm>
            <a:off x="1413164" y="1725681"/>
            <a:ext cx="8193974" cy="3748844"/>
          </a:xfrm>
          <a:custGeom>
            <a:avLst/>
            <a:gdLst>
              <a:gd name="connsiteX0" fmla="*/ 0 w 8193974"/>
              <a:gd name="connsiteY0" fmla="*/ 0 h 3748844"/>
              <a:gd name="connsiteX1" fmla="*/ 8193974 w 8193974"/>
              <a:gd name="connsiteY1" fmla="*/ 0 h 3748844"/>
              <a:gd name="connsiteX2" fmla="*/ 8193974 w 8193974"/>
              <a:gd name="connsiteY2" fmla="*/ 3748844 h 3748844"/>
              <a:gd name="connsiteX3" fmla="*/ 0 w 8193974"/>
              <a:gd name="connsiteY3" fmla="*/ 3748844 h 3748844"/>
              <a:gd name="connsiteX4" fmla="*/ 0 w 8193974"/>
              <a:gd name="connsiteY4" fmla="*/ 0 h 37488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93974" h="3748844" fill="none" extrusionOk="0">
                <a:moveTo>
                  <a:pt x="0" y="0"/>
                </a:moveTo>
                <a:cubicBezTo>
                  <a:pt x="1418258" y="-33775"/>
                  <a:pt x="6696906" y="138873"/>
                  <a:pt x="8193974" y="0"/>
                </a:cubicBezTo>
                <a:cubicBezTo>
                  <a:pt x="8120203" y="551795"/>
                  <a:pt x="8038091" y="3034451"/>
                  <a:pt x="8193974" y="3748844"/>
                </a:cubicBezTo>
                <a:cubicBezTo>
                  <a:pt x="6759915" y="3611514"/>
                  <a:pt x="1048394" y="3610988"/>
                  <a:pt x="0" y="3748844"/>
                </a:cubicBezTo>
                <a:cubicBezTo>
                  <a:pt x="152408" y="3358853"/>
                  <a:pt x="73868" y="1207644"/>
                  <a:pt x="0" y="0"/>
                </a:cubicBezTo>
                <a:close/>
              </a:path>
              <a:path w="8193974" h="3748844" stroke="0" extrusionOk="0">
                <a:moveTo>
                  <a:pt x="0" y="0"/>
                </a:moveTo>
                <a:cubicBezTo>
                  <a:pt x="3063898" y="-101487"/>
                  <a:pt x="4792337" y="-162162"/>
                  <a:pt x="8193974" y="0"/>
                </a:cubicBezTo>
                <a:cubicBezTo>
                  <a:pt x="8254687" y="1331430"/>
                  <a:pt x="8132902" y="3128719"/>
                  <a:pt x="8193974" y="3748844"/>
                </a:cubicBezTo>
                <a:cubicBezTo>
                  <a:pt x="4907602" y="3798909"/>
                  <a:pt x="1646389" y="3590395"/>
                  <a:pt x="0" y="3748844"/>
                </a:cubicBezTo>
                <a:cubicBezTo>
                  <a:pt x="-24452" y="2818490"/>
                  <a:pt x="-67663" y="1415910"/>
                  <a:pt x="0" y="0"/>
                </a:cubicBezTo>
                <a:close/>
              </a:path>
            </a:pathLst>
          </a:custGeom>
          <a:ln>
            <a:solidFill>
              <a:schemeClr val="tx1"/>
            </a:solidFill>
            <a:extLst>
              <a:ext uri="{C807C97D-BFC1-408E-A445-0C87EB9F89A2}">
                <ask:lineSketchStyleProps xmlns:ask="http://schemas.microsoft.com/office/drawing/2018/sketchyshapes" sd="981765707">
                  <ask:type>
                    <ask:lineSketchCurved/>
                  </ask:type>
                </ask:lineSketchStyleProps>
              </a:ext>
            </a:extLst>
          </a:ln>
        </p:spPr>
        <p:txBody>
          <a:bodyPr>
            <a:normAutofit/>
          </a:bodyPr>
          <a:lstStyle/>
          <a:p>
            <a:pPr marL="542925" indent="-361950">
              <a:lnSpc>
                <a:spcPct val="150000"/>
              </a:lnSpc>
            </a:pPr>
            <a:r>
              <a:rPr lang="he-IL" sz="2800" dirty="0">
                <a:solidFill>
                  <a:schemeClr val="tx1"/>
                </a:solidFill>
              </a:rPr>
              <a:t>ניתוח ספרותי של הסיפור "השקרן"</a:t>
            </a:r>
          </a:p>
          <a:p>
            <a:pPr marL="542925" indent="-361950">
              <a:lnSpc>
                <a:spcPct val="150000"/>
              </a:lnSpc>
            </a:pPr>
            <a:r>
              <a:rPr lang="he-IL" sz="2800" dirty="0">
                <a:solidFill>
                  <a:schemeClr val="tx1"/>
                </a:solidFill>
              </a:rPr>
              <a:t>העלילה</a:t>
            </a:r>
          </a:p>
          <a:p>
            <a:pPr marL="542925" indent="-361950">
              <a:lnSpc>
                <a:spcPct val="150000"/>
              </a:lnSpc>
            </a:pPr>
            <a:r>
              <a:rPr lang="he-IL" sz="2800" dirty="0">
                <a:solidFill>
                  <a:schemeClr val="tx1"/>
                </a:solidFill>
              </a:rPr>
              <a:t>הדמויות</a:t>
            </a:r>
          </a:p>
          <a:p>
            <a:pPr marL="542925" indent="-361950">
              <a:lnSpc>
                <a:spcPct val="150000"/>
              </a:lnSpc>
            </a:pPr>
            <a:r>
              <a:rPr lang="he-IL" sz="2800" dirty="0">
                <a:solidFill>
                  <a:schemeClr val="tx1"/>
                </a:solidFill>
              </a:rPr>
              <a:t>רעיונות מרכזיים / מסרים</a:t>
            </a:r>
          </a:p>
          <a:p>
            <a:pPr marL="542925" indent="-361950">
              <a:lnSpc>
                <a:spcPct val="150000"/>
              </a:lnSpc>
            </a:pPr>
            <a:r>
              <a:rPr lang="he-IL" sz="2800" dirty="0">
                <a:solidFill>
                  <a:schemeClr val="tx1"/>
                </a:solidFill>
              </a:rPr>
              <a:t>שאלות</a:t>
            </a:r>
          </a:p>
        </p:txBody>
      </p:sp>
      <p:sp>
        <p:nvSpPr>
          <p:cNvPr id="5" name="תרשים זרימה: חילוץ 4"/>
          <p:cNvSpPr/>
          <p:nvPr/>
        </p:nvSpPr>
        <p:spPr>
          <a:xfrm>
            <a:off x="395710" y="5503286"/>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15206" y="213094"/>
            <a:ext cx="11160000" cy="720000"/>
          </a:xfrm>
        </p:spPr>
        <p:txBody>
          <a:bodyPr/>
          <a:lstStyle/>
          <a:p>
            <a:r>
              <a:rPr lang="he-IL" dirty="0"/>
              <a:t>סיכום העלילה</a:t>
            </a:r>
          </a:p>
        </p:txBody>
      </p:sp>
      <p:sp>
        <p:nvSpPr>
          <p:cNvPr id="14" name="מציין מיקום טקסט 13"/>
          <p:cNvSpPr>
            <a:spLocks noGrp="1"/>
          </p:cNvSpPr>
          <p:nvPr>
            <p:ph type="body" sz="quarter" idx="3"/>
          </p:nvPr>
        </p:nvSpPr>
        <p:spPr>
          <a:xfrm>
            <a:off x="1595206" y="919367"/>
            <a:ext cx="9000000" cy="540000"/>
          </a:xfrm>
        </p:spPr>
        <p:txBody>
          <a:bodyPr/>
          <a:lstStyle/>
          <a:p>
            <a:pPr algn="ctr"/>
            <a:r>
              <a:rPr lang="he-IL" dirty="0"/>
              <a:t>קטע 1</a:t>
            </a:r>
          </a:p>
        </p:txBody>
      </p:sp>
      <p:sp>
        <p:nvSpPr>
          <p:cNvPr id="11" name="מציין מיקום תוכן 10"/>
          <p:cNvSpPr>
            <a:spLocks noGrp="1"/>
          </p:cNvSpPr>
          <p:nvPr>
            <p:ph sz="quarter" idx="4"/>
          </p:nvPr>
        </p:nvSpPr>
        <p:spPr>
          <a:xfrm>
            <a:off x="296883" y="1459367"/>
            <a:ext cx="10022774" cy="3930051"/>
          </a:xfrm>
          <a:custGeom>
            <a:avLst/>
            <a:gdLst>
              <a:gd name="connsiteX0" fmla="*/ 0 w 10022774"/>
              <a:gd name="connsiteY0" fmla="*/ 0 h 4320000"/>
              <a:gd name="connsiteX1" fmla="*/ 10022774 w 10022774"/>
              <a:gd name="connsiteY1" fmla="*/ 0 h 4320000"/>
              <a:gd name="connsiteX2" fmla="*/ 10022774 w 10022774"/>
              <a:gd name="connsiteY2" fmla="*/ 4320000 h 4320000"/>
              <a:gd name="connsiteX3" fmla="*/ 0 w 10022774"/>
              <a:gd name="connsiteY3" fmla="*/ 4320000 h 4320000"/>
              <a:gd name="connsiteX4" fmla="*/ 0 w 10022774"/>
              <a:gd name="connsiteY4" fmla="*/ 0 h 43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2774" h="4320000" fill="none" extrusionOk="0">
                <a:moveTo>
                  <a:pt x="0" y="0"/>
                </a:moveTo>
                <a:cubicBezTo>
                  <a:pt x="3334127" y="-84088"/>
                  <a:pt x="5290620" y="-115922"/>
                  <a:pt x="10022774" y="0"/>
                </a:cubicBezTo>
                <a:cubicBezTo>
                  <a:pt x="9881707" y="1688081"/>
                  <a:pt x="9888408" y="2455108"/>
                  <a:pt x="10022774" y="4320000"/>
                </a:cubicBezTo>
                <a:cubicBezTo>
                  <a:pt x="7738315" y="4274074"/>
                  <a:pt x="3272631" y="4202750"/>
                  <a:pt x="0" y="4320000"/>
                </a:cubicBezTo>
                <a:cubicBezTo>
                  <a:pt x="112030" y="2474027"/>
                  <a:pt x="-129921" y="671315"/>
                  <a:pt x="0" y="0"/>
                </a:cubicBezTo>
                <a:close/>
              </a:path>
              <a:path w="10022774" h="4320000" stroke="0" extrusionOk="0">
                <a:moveTo>
                  <a:pt x="0" y="0"/>
                </a:moveTo>
                <a:cubicBezTo>
                  <a:pt x="2031103" y="48260"/>
                  <a:pt x="6321874" y="25992"/>
                  <a:pt x="10022774" y="0"/>
                </a:cubicBezTo>
                <a:cubicBezTo>
                  <a:pt x="10121604" y="1564930"/>
                  <a:pt x="9860875" y="3842409"/>
                  <a:pt x="10022774" y="4320000"/>
                </a:cubicBezTo>
                <a:cubicBezTo>
                  <a:pt x="7488915" y="4288052"/>
                  <a:pt x="4743389" y="4342902"/>
                  <a:pt x="0" y="4320000"/>
                </a:cubicBezTo>
                <a:cubicBezTo>
                  <a:pt x="113262" y="3340995"/>
                  <a:pt x="121807" y="580029"/>
                  <a:pt x="0" y="0"/>
                </a:cubicBezTo>
                <a:close/>
              </a:path>
            </a:pathLst>
          </a:custGeom>
          <a:ln>
            <a:solidFill>
              <a:schemeClr val="tx1"/>
            </a:solidFill>
            <a:extLst>
              <a:ext uri="{C807C97D-BFC1-408E-A445-0C87EB9F89A2}">
                <ask:lineSketchStyleProps xmlns:ask="http://schemas.microsoft.com/office/drawing/2018/sketchyshapes" sd="1808761005">
                  <ask:type>
                    <ask:lineSketchCurved/>
                  </ask:type>
                </ask:lineSketchStyleProps>
              </a:ext>
            </a:extLst>
          </a:ln>
        </p:spPr>
        <p:txBody>
          <a:bodyPr>
            <a:noAutofit/>
          </a:bodyPr>
          <a:lstStyle/>
          <a:p>
            <a:pPr lvl="1" algn="just" fontAlgn="base">
              <a:lnSpc>
                <a:spcPct val="150000"/>
              </a:lnSpc>
              <a:buFont typeface="Wingdings" panose="05000000000000000000" pitchFamily="2" charset="2"/>
              <a:buChar char="ü"/>
            </a:pPr>
            <a:r>
              <a:rPr lang="he-IL" sz="2800" dirty="0"/>
              <a:t>הילד הלך לבד מהבית לגן של חווה.</a:t>
            </a:r>
          </a:p>
          <a:p>
            <a:pPr lvl="1" algn="just" fontAlgn="base">
              <a:lnSpc>
                <a:spcPct val="150000"/>
              </a:lnSpc>
              <a:buFont typeface="Wingdings" panose="05000000000000000000" pitchFamily="2" charset="2"/>
              <a:buChar char="ü"/>
            </a:pPr>
            <a:r>
              <a:rPr lang="he-IL" sz="2800" dirty="0"/>
              <a:t>חצה את הכביש במהירות וקפץ על אופניו של שליח המכולת.</a:t>
            </a:r>
            <a:endParaRPr lang="en-US" sz="2800" dirty="0"/>
          </a:p>
          <a:p>
            <a:pPr lvl="1" algn="just" fontAlgn="base">
              <a:lnSpc>
                <a:spcPct val="150000"/>
              </a:lnSpc>
              <a:buFont typeface="Wingdings" panose="05000000000000000000" pitchFamily="2" charset="2"/>
              <a:buChar char="ü"/>
            </a:pPr>
            <a:r>
              <a:rPr lang="he-IL" sz="2800" dirty="0"/>
              <a:t>אנשים התקהלו, ליטפו אותו וקיללו את השליח המסכן.</a:t>
            </a:r>
            <a:endParaRPr lang="en-US" sz="2800" dirty="0"/>
          </a:p>
          <a:p>
            <a:pPr lvl="1" algn="just" fontAlgn="base">
              <a:lnSpc>
                <a:spcPct val="150000"/>
              </a:lnSpc>
              <a:buFont typeface="Wingdings" panose="05000000000000000000" pitchFamily="2" charset="2"/>
              <a:buChar char="ü"/>
            </a:pPr>
            <a:r>
              <a:rPr lang="he-IL" sz="2800" dirty="0"/>
              <a:t>מרחו יוד על ברכיו השרוטות "תראו איזה ילד גיבור שלא בוכה".</a:t>
            </a:r>
            <a:endParaRPr lang="en-US" sz="2800" dirty="0"/>
          </a:p>
          <a:p>
            <a:pPr marL="0" indent="0" algn="just">
              <a:lnSpc>
                <a:spcPct val="150000"/>
              </a:lnSpc>
              <a:buNone/>
            </a:pPr>
            <a:endParaRPr lang="he-IL" sz="2800" dirty="0"/>
          </a:p>
        </p:txBody>
      </p:sp>
      <p:sp>
        <p:nvSpPr>
          <p:cNvPr id="5" name="הסבר אליפטי 4"/>
          <p:cNvSpPr/>
          <p:nvPr/>
        </p:nvSpPr>
        <p:spPr>
          <a:xfrm>
            <a:off x="397443" y="5501554"/>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963937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15206" y="213094"/>
            <a:ext cx="11160000" cy="720000"/>
          </a:xfrm>
        </p:spPr>
        <p:txBody>
          <a:bodyPr/>
          <a:lstStyle/>
          <a:p>
            <a:r>
              <a:rPr lang="he-IL" dirty="0"/>
              <a:t>סיכום העלילה</a:t>
            </a:r>
          </a:p>
        </p:txBody>
      </p:sp>
      <p:sp>
        <p:nvSpPr>
          <p:cNvPr id="14" name="מציין מיקום טקסט 13"/>
          <p:cNvSpPr>
            <a:spLocks noGrp="1"/>
          </p:cNvSpPr>
          <p:nvPr>
            <p:ph type="body" sz="quarter" idx="3"/>
          </p:nvPr>
        </p:nvSpPr>
        <p:spPr>
          <a:xfrm>
            <a:off x="1595206" y="919367"/>
            <a:ext cx="9000000" cy="540000"/>
          </a:xfrm>
        </p:spPr>
        <p:txBody>
          <a:bodyPr/>
          <a:lstStyle/>
          <a:p>
            <a:pPr algn="ctr"/>
            <a:r>
              <a:rPr lang="he-IL" dirty="0"/>
              <a:t>קטע 1- המשך</a:t>
            </a:r>
          </a:p>
        </p:txBody>
      </p:sp>
      <p:sp>
        <p:nvSpPr>
          <p:cNvPr id="11" name="מציין מיקום תוכן 10"/>
          <p:cNvSpPr>
            <a:spLocks noGrp="1"/>
          </p:cNvSpPr>
          <p:nvPr>
            <p:ph sz="quarter" idx="4"/>
          </p:nvPr>
        </p:nvSpPr>
        <p:spPr>
          <a:xfrm>
            <a:off x="296883" y="1459367"/>
            <a:ext cx="10022774" cy="3805360"/>
          </a:xfrm>
          <a:custGeom>
            <a:avLst/>
            <a:gdLst>
              <a:gd name="connsiteX0" fmla="*/ 0 w 10022774"/>
              <a:gd name="connsiteY0" fmla="*/ 0 h 4320000"/>
              <a:gd name="connsiteX1" fmla="*/ 10022774 w 10022774"/>
              <a:gd name="connsiteY1" fmla="*/ 0 h 4320000"/>
              <a:gd name="connsiteX2" fmla="*/ 10022774 w 10022774"/>
              <a:gd name="connsiteY2" fmla="*/ 4320000 h 4320000"/>
              <a:gd name="connsiteX3" fmla="*/ 0 w 10022774"/>
              <a:gd name="connsiteY3" fmla="*/ 4320000 h 4320000"/>
              <a:gd name="connsiteX4" fmla="*/ 0 w 10022774"/>
              <a:gd name="connsiteY4" fmla="*/ 0 h 43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2774" h="4320000" fill="none" extrusionOk="0">
                <a:moveTo>
                  <a:pt x="0" y="0"/>
                </a:moveTo>
                <a:cubicBezTo>
                  <a:pt x="3334127" y="-84088"/>
                  <a:pt x="5290620" y="-115922"/>
                  <a:pt x="10022774" y="0"/>
                </a:cubicBezTo>
                <a:cubicBezTo>
                  <a:pt x="9881707" y="1688081"/>
                  <a:pt x="9888408" y="2455108"/>
                  <a:pt x="10022774" y="4320000"/>
                </a:cubicBezTo>
                <a:cubicBezTo>
                  <a:pt x="7738315" y="4274074"/>
                  <a:pt x="3272631" y="4202750"/>
                  <a:pt x="0" y="4320000"/>
                </a:cubicBezTo>
                <a:cubicBezTo>
                  <a:pt x="112030" y="2474027"/>
                  <a:pt x="-129921" y="671315"/>
                  <a:pt x="0" y="0"/>
                </a:cubicBezTo>
                <a:close/>
              </a:path>
              <a:path w="10022774" h="4320000" stroke="0" extrusionOk="0">
                <a:moveTo>
                  <a:pt x="0" y="0"/>
                </a:moveTo>
                <a:cubicBezTo>
                  <a:pt x="2031103" y="48260"/>
                  <a:pt x="6321874" y="25992"/>
                  <a:pt x="10022774" y="0"/>
                </a:cubicBezTo>
                <a:cubicBezTo>
                  <a:pt x="10121604" y="1564930"/>
                  <a:pt x="9860875" y="3842409"/>
                  <a:pt x="10022774" y="4320000"/>
                </a:cubicBezTo>
                <a:cubicBezTo>
                  <a:pt x="7488915" y="4288052"/>
                  <a:pt x="4743389" y="4342902"/>
                  <a:pt x="0" y="4320000"/>
                </a:cubicBezTo>
                <a:cubicBezTo>
                  <a:pt x="113262" y="3340995"/>
                  <a:pt x="121807" y="580029"/>
                  <a:pt x="0" y="0"/>
                </a:cubicBezTo>
                <a:close/>
              </a:path>
            </a:pathLst>
          </a:custGeom>
          <a:ln>
            <a:solidFill>
              <a:schemeClr val="tx1"/>
            </a:solidFill>
            <a:extLst>
              <a:ext uri="{C807C97D-BFC1-408E-A445-0C87EB9F89A2}">
                <ask:lineSketchStyleProps xmlns:ask="http://schemas.microsoft.com/office/drawing/2018/sketchyshapes" sd="1808761005">
                  <ask:type>
                    <ask:lineSketchCurved/>
                  </ask:type>
                </ask:lineSketchStyleProps>
              </a:ext>
            </a:extLst>
          </a:ln>
        </p:spPr>
        <p:txBody>
          <a:bodyPr>
            <a:noAutofit/>
          </a:bodyPr>
          <a:lstStyle/>
          <a:p>
            <a:pPr lvl="1" algn="just" fontAlgn="base">
              <a:lnSpc>
                <a:spcPct val="150000"/>
              </a:lnSpc>
              <a:buFont typeface="Wingdings" panose="05000000000000000000" pitchFamily="2" charset="2"/>
              <a:buChar char="ü"/>
            </a:pPr>
            <a:r>
              <a:rPr lang="he-IL" sz="2800" dirty="0"/>
              <a:t>למחרת בגן אימו לקחה אותו לגן וסיפרה על הגבורה שלו, גם הגננת אמרה שהוא גיבור.</a:t>
            </a:r>
            <a:endParaRPr lang="en-US" sz="2800" dirty="0"/>
          </a:p>
          <a:p>
            <a:pPr lvl="1" algn="just" fontAlgn="base">
              <a:lnSpc>
                <a:spcPct val="150000"/>
              </a:lnSpc>
              <a:buFont typeface="Wingdings" panose="05000000000000000000" pitchFamily="2" charset="2"/>
              <a:buChar char="ü"/>
            </a:pPr>
            <a:r>
              <a:rPr lang="he-IL" sz="2800" dirty="0"/>
              <a:t>השקר: הילד סיפר על התאונה, השליח קרא עיתון תוך כדי נסיעה באופניים, ואז הוא פגע בו. הילד תהה כי אף אחד מהילדים לא שאל איך דבר כזה יכול להיות.</a:t>
            </a:r>
            <a:endParaRPr lang="en-US" sz="2800" dirty="0"/>
          </a:p>
          <a:p>
            <a:pPr algn="just">
              <a:lnSpc>
                <a:spcPct val="150000"/>
              </a:lnSpc>
              <a:buFont typeface="Wingdings" panose="05000000000000000000" pitchFamily="2" charset="2"/>
              <a:buChar char="ü"/>
            </a:pPr>
            <a:endParaRPr lang="he-IL" sz="2800" dirty="0"/>
          </a:p>
        </p:txBody>
      </p:sp>
      <p:sp>
        <p:nvSpPr>
          <p:cNvPr id="7" name="הסבר אליפטי 6"/>
          <p:cNvSpPr/>
          <p:nvPr/>
        </p:nvSpPr>
        <p:spPr>
          <a:xfrm>
            <a:off x="279680" y="5501554"/>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2433585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סיכום העלילה</a:t>
            </a:r>
          </a:p>
        </p:txBody>
      </p:sp>
      <p:sp>
        <p:nvSpPr>
          <p:cNvPr id="14" name="מציין מיקום טקסט 13"/>
          <p:cNvSpPr>
            <a:spLocks noGrp="1"/>
          </p:cNvSpPr>
          <p:nvPr>
            <p:ph type="body" sz="quarter" idx="3"/>
          </p:nvPr>
        </p:nvSpPr>
        <p:spPr>
          <a:xfrm>
            <a:off x="1595206" y="915681"/>
            <a:ext cx="9000000" cy="540000"/>
          </a:xfrm>
        </p:spPr>
        <p:txBody>
          <a:bodyPr/>
          <a:lstStyle/>
          <a:p>
            <a:r>
              <a:rPr lang="he-IL" dirty="0"/>
              <a:t>קטע 2</a:t>
            </a:r>
          </a:p>
        </p:txBody>
      </p:sp>
      <p:sp>
        <p:nvSpPr>
          <p:cNvPr id="11" name="מציין מיקום תוכן 10"/>
          <p:cNvSpPr>
            <a:spLocks noGrp="1"/>
          </p:cNvSpPr>
          <p:nvPr>
            <p:ph sz="quarter" idx="4"/>
          </p:nvPr>
        </p:nvSpPr>
        <p:spPr>
          <a:xfrm>
            <a:off x="515206" y="1273286"/>
            <a:ext cx="9293812" cy="4230000"/>
          </a:xfrm>
          <a:custGeom>
            <a:avLst/>
            <a:gdLst>
              <a:gd name="connsiteX0" fmla="*/ 0 w 9000000"/>
              <a:gd name="connsiteY0" fmla="*/ 0 h 3960000"/>
              <a:gd name="connsiteX1" fmla="*/ 9000000 w 9000000"/>
              <a:gd name="connsiteY1" fmla="*/ 0 h 3960000"/>
              <a:gd name="connsiteX2" fmla="*/ 9000000 w 9000000"/>
              <a:gd name="connsiteY2" fmla="*/ 3960000 h 3960000"/>
              <a:gd name="connsiteX3" fmla="*/ 0 w 9000000"/>
              <a:gd name="connsiteY3" fmla="*/ 3960000 h 3960000"/>
              <a:gd name="connsiteX4" fmla="*/ 0 w 9000000"/>
              <a:gd name="connsiteY4" fmla="*/ 0 h 396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00000" h="3960000" fill="none" extrusionOk="0">
                <a:moveTo>
                  <a:pt x="0" y="0"/>
                </a:moveTo>
                <a:cubicBezTo>
                  <a:pt x="4485734" y="71009"/>
                  <a:pt x="6892186" y="-110073"/>
                  <a:pt x="9000000" y="0"/>
                </a:cubicBezTo>
                <a:cubicBezTo>
                  <a:pt x="8968920" y="1285991"/>
                  <a:pt x="8978610" y="2310885"/>
                  <a:pt x="9000000" y="3960000"/>
                </a:cubicBezTo>
                <a:cubicBezTo>
                  <a:pt x="6498415" y="3840604"/>
                  <a:pt x="1406267" y="3844509"/>
                  <a:pt x="0" y="3960000"/>
                </a:cubicBezTo>
                <a:cubicBezTo>
                  <a:pt x="116535" y="3073780"/>
                  <a:pt x="309" y="910301"/>
                  <a:pt x="0" y="0"/>
                </a:cubicBezTo>
                <a:close/>
              </a:path>
              <a:path w="9000000" h="3960000" stroke="0" extrusionOk="0">
                <a:moveTo>
                  <a:pt x="0" y="0"/>
                </a:moveTo>
                <a:cubicBezTo>
                  <a:pt x="1135562" y="85907"/>
                  <a:pt x="7995544" y="-138608"/>
                  <a:pt x="9000000" y="0"/>
                </a:cubicBezTo>
                <a:cubicBezTo>
                  <a:pt x="9143306" y="922580"/>
                  <a:pt x="8870030" y="3151292"/>
                  <a:pt x="9000000" y="3960000"/>
                </a:cubicBezTo>
                <a:cubicBezTo>
                  <a:pt x="7818872" y="3847265"/>
                  <a:pt x="3361802" y="3799560"/>
                  <a:pt x="0" y="3960000"/>
                </a:cubicBezTo>
                <a:cubicBezTo>
                  <a:pt x="91656" y="3133264"/>
                  <a:pt x="-79022" y="1435907"/>
                  <a:pt x="0" y="0"/>
                </a:cubicBezTo>
                <a:close/>
              </a:path>
            </a:pathLst>
          </a:custGeom>
          <a:ln>
            <a:solidFill>
              <a:schemeClr val="tx1"/>
            </a:solidFill>
            <a:extLst>
              <a:ext uri="{C807C97D-BFC1-408E-A445-0C87EB9F89A2}">
                <ask:lineSketchStyleProps xmlns:ask="http://schemas.microsoft.com/office/drawing/2018/sketchyshapes" sd="4138900056">
                  <ask:type>
                    <ask:lineSketchCurved/>
                  </ask:type>
                </ask:lineSketchStyleProps>
              </a:ext>
            </a:extLst>
          </a:ln>
        </p:spPr>
        <p:txBody>
          <a:bodyPr vert="horz" lIns="91440" tIns="45720" rIns="91440" bIns="45720" rtlCol="1">
            <a:noAutofit/>
          </a:bodyPr>
          <a:lstStyle/>
          <a:p>
            <a:pPr algn="just">
              <a:lnSpc>
                <a:spcPct val="150000"/>
              </a:lnSpc>
              <a:buFont typeface="Wingdings" panose="05000000000000000000" pitchFamily="2" charset="2"/>
              <a:buChar char="ü"/>
            </a:pPr>
            <a:r>
              <a:rPr lang="he-IL" sz="2800" dirty="0"/>
              <a:t>המספר מודה כי השקר, שמטרתו ליפות את הדברים, היה אחת מתכונותיו שנים רבות, כנראה עד גיל 20.</a:t>
            </a:r>
          </a:p>
          <a:p>
            <a:pPr algn="just">
              <a:lnSpc>
                <a:spcPct val="150000"/>
              </a:lnSpc>
              <a:buFont typeface="Wingdings" panose="05000000000000000000" pitchFamily="2" charset="2"/>
              <a:buChar char="ü"/>
            </a:pPr>
            <a:r>
              <a:rPr lang="he-IL" sz="2800" dirty="0"/>
              <a:t>הוא נהג לרחף בדמיונו הפורה, ולשקר "שקרים לבנים " כדי לעשות את החיים נוחים יותר. </a:t>
            </a:r>
          </a:p>
          <a:p>
            <a:pPr algn="just">
              <a:lnSpc>
                <a:spcPct val="150000"/>
              </a:lnSpc>
              <a:buFont typeface="Wingdings" panose="05000000000000000000" pitchFamily="2" charset="2"/>
              <a:buChar char="ü"/>
            </a:pPr>
            <a:r>
              <a:rPr lang="he-IL" sz="2800" dirty="0"/>
              <a:t>הוא הפסיק לשקר לאחר שהתחתן אישה שלא שיקרה אף פעם, ולא קרה לה כלום.</a:t>
            </a:r>
          </a:p>
        </p:txBody>
      </p:sp>
      <p:sp>
        <p:nvSpPr>
          <p:cNvPr id="5" name="הסבר אליפטי 4"/>
          <p:cNvSpPr/>
          <p:nvPr/>
        </p:nvSpPr>
        <p:spPr>
          <a:xfrm>
            <a:off x="330759" y="5605463"/>
            <a:ext cx="235526" cy="207818"/>
          </a:xfrm>
          <a:prstGeom prst="wedgeEllipseCallou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2278961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סוג הסיפור</a:t>
            </a:r>
          </a:p>
        </p:txBody>
      </p:sp>
      <p:sp>
        <p:nvSpPr>
          <p:cNvPr id="14" name="מציין מיקום טקסט 13"/>
          <p:cNvSpPr>
            <a:spLocks noGrp="1"/>
          </p:cNvSpPr>
          <p:nvPr>
            <p:ph type="body" sz="quarter" idx="3"/>
          </p:nvPr>
        </p:nvSpPr>
        <p:spPr>
          <a:xfrm>
            <a:off x="1817533" y="968848"/>
            <a:ext cx="9000000" cy="540000"/>
          </a:xfrm>
        </p:spPr>
        <p:txBody>
          <a:bodyPr/>
          <a:lstStyle/>
          <a:p>
            <a:r>
              <a:rPr lang="he-IL" dirty="0"/>
              <a:t>סיפור ריאליסטי</a:t>
            </a:r>
          </a:p>
        </p:txBody>
      </p:sp>
      <p:sp>
        <p:nvSpPr>
          <p:cNvPr id="11" name="מציין מיקום תוכן 10"/>
          <p:cNvSpPr>
            <a:spLocks noGrp="1"/>
          </p:cNvSpPr>
          <p:nvPr>
            <p:ph sz="quarter" idx="4"/>
          </p:nvPr>
        </p:nvSpPr>
        <p:spPr>
          <a:xfrm>
            <a:off x="1304049" y="1524609"/>
            <a:ext cx="9000000" cy="4217919"/>
          </a:xfrm>
          <a:custGeom>
            <a:avLst/>
            <a:gdLst>
              <a:gd name="connsiteX0" fmla="*/ 0 w 9000000"/>
              <a:gd name="connsiteY0" fmla="*/ 0 h 2989914"/>
              <a:gd name="connsiteX1" fmla="*/ 9000000 w 9000000"/>
              <a:gd name="connsiteY1" fmla="*/ 0 h 2989914"/>
              <a:gd name="connsiteX2" fmla="*/ 9000000 w 9000000"/>
              <a:gd name="connsiteY2" fmla="*/ 2989914 h 2989914"/>
              <a:gd name="connsiteX3" fmla="*/ 0 w 9000000"/>
              <a:gd name="connsiteY3" fmla="*/ 2989914 h 2989914"/>
              <a:gd name="connsiteX4" fmla="*/ 0 w 9000000"/>
              <a:gd name="connsiteY4" fmla="*/ 0 h 2989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00000" h="2989914" fill="none" extrusionOk="0">
                <a:moveTo>
                  <a:pt x="0" y="0"/>
                </a:moveTo>
                <a:cubicBezTo>
                  <a:pt x="2928056" y="-109175"/>
                  <a:pt x="5955808" y="-48220"/>
                  <a:pt x="9000000" y="0"/>
                </a:cubicBezTo>
                <a:cubicBezTo>
                  <a:pt x="8895601" y="517474"/>
                  <a:pt x="9011502" y="1804881"/>
                  <a:pt x="9000000" y="2989914"/>
                </a:cubicBezTo>
                <a:cubicBezTo>
                  <a:pt x="4615352" y="2957092"/>
                  <a:pt x="955092" y="2965354"/>
                  <a:pt x="0" y="2989914"/>
                </a:cubicBezTo>
                <a:cubicBezTo>
                  <a:pt x="-141869" y="2426943"/>
                  <a:pt x="-147724" y="1050743"/>
                  <a:pt x="0" y="0"/>
                </a:cubicBezTo>
                <a:close/>
              </a:path>
              <a:path w="9000000" h="2989914" stroke="0" extrusionOk="0">
                <a:moveTo>
                  <a:pt x="0" y="0"/>
                </a:moveTo>
                <a:cubicBezTo>
                  <a:pt x="1608389" y="56275"/>
                  <a:pt x="4778504" y="-36696"/>
                  <a:pt x="9000000" y="0"/>
                </a:cubicBezTo>
                <a:cubicBezTo>
                  <a:pt x="8850149" y="1019916"/>
                  <a:pt x="8966962" y="1906463"/>
                  <a:pt x="9000000" y="2989914"/>
                </a:cubicBezTo>
                <a:cubicBezTo>
                  <a:pt x="6272847" y="2930460"/>
                  <a:pt x="3595387" y="3014009"/>
                  <a:pt x="0" y="2989914"/>
                </a:cubicBezTo>
                <a:cubicBezTo>
                  <a:pt x="-22238" y="2199642"/>
                  <a:pt x="-143762" y="803859"/>
                  <a:pt x="0" y="0"/>
                </a:cubicBezTo>
                <a:close/>
              </a:path>
            </a:pathLst>
          </a:custGeom>
          <a:ln>
            <a:noFill/>
            <a:extLst>
              <a:ext uri="{C807C97D-BFC1-408E-A445-0C87EB9F89A2}">
                <ask:lineSketchStyleProps xmlns:ask="http://schemas.microsoft.com/office/drawing/2018/sketchyshapes" sd="1617256088">
                  <ask:type>
                    <ask:lineSketchCurved/>
                  </ask:type>
                </ask:lineSketchStyleProps>
              </a:ext>
            </a:extLst>
          </a:ln>
        </p:spPr>
        <p:txBody>
          <a:bodyPr>
            <a:noAutofit/>
          </a:bodyPr>
          <a:lstStyle/>
          <a:p>
            <a:pPr algn="just">
              <a:lnSpc>
                <a:spcPct val="150000"/>
              </a:lnSpc>
            </a:pPr>
            <a:r>
              <a:rPr lang="he-IL" sz="2800" b="1" dirty="0"/>
              <a:t>ספר אוטוביוגרפי, ריאליסטי, המנסה לשקף את המציאות כהווייתה. </a:t>
            </a:r>
            <a:endParaRPr lang="en-US" sz="2800" dirty="0"/>
          </a:p>
          <a:p>
            <a:pPr algn="just">
              <a:lnSpc>
                <a:spcPct val="150000"/>
              </a:lnSpc>
            </a:pPr>
            <a:r>
              <a:rPr lang="he-IL" sz="2800" b="1" dirty="0"/>
              <a:t>דוגמאות מהסיפור: </a:t>
            </a:r>
          </a:p>
          <a:p>
            <a:pPr marL="0" indent="0" algn="just">
              <a:lnSpc>
                <a:spcPct val="150000"/>
              </a:lnSpc>
              <a:buNone/>
            </a:pPr>
            <a:r>
              <a:rPr lang="he-IL" sz="2800" dirty="0"/>
              <a:t>"אז כמעט בן ארבע והלכתי כמו בכל יום לבדי אל הגן של חווה הגננת </a:t>
            </a:r>
            <a:r>
              <a:rPr lang="he-IL" sz="2800" b="1" dirty="0">
                <a:highlight>
                  <a:srgbClr val="FFFF00"/>
                </a:highlight>
              </a:rPr>
              <a:t>ברחוב בן יהודה. גרתי עם הוריי בבית קטן ברחוב שלום עליכם, במרחק של חמש דקות הליכה מהגן."</a:t>
            </a:r>
          </a:p>
        </p:txBody>
      </p:sp>
      <p:sp>
        <p:nvSpPr>
          <p:cNvPr id="6" name="תרשים זרימה: חילוץ 5"/>
          <p:cNvSpPr/>
          <p:nvPr/>
        </p:nvSpPr>
        <p:spPr>
          <a:xfrm>
            <a:off x="601645" y="5507001"/>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3351067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Shape 69"/>
        <p:cNvGrpSpPr/>
        <p:nvPr/>
      </p:nvGrpSpPr>
      <p:grpSpPr>
        <a:xfrm>
          <a:off x="0" y="0"/>
          <a:ext cx="0" cy="0"/>
          <a:chOff x="0" y="0"/>
          <a:chExt cx="0" cy="0"/>
        </a:xfrm>
      </p:grpSpPr>
      <p:sp>
        <p:nvSpPr>
          <p:cNvPr id="8" name="כותרת 7"/>
          <p:cNvSpPr>
            <a:spLocks noGrp="1"/>
          </p:cNvSpPr>
          <p:nvPr>
            <p:ph type="title"/>
          </p:nvPr>
        </p:nvSpPr>
        <p:spPr/>
        <p:txBody>
          <a:bodyPr/>
          <a:lstStyle/>
          <a:p>
            <a:r>
              <a:rPr lang="he-IL" dirty="0"/>
              <a:t>הדמויות בסיפור</a:t>
            </a:r>
          </a:p>
        </p:txBody>
      </p:sp>
      <p:sp>
        <p:nvSpPr>
          <p:cNvPr id="14" name="מציין מיקום טקסט 13"/>
          <p:cNvSpPr>
            <a:spLocks noGrp="1"/>
          </p:cNvSpPr>
          <p:nvPr>
            <p:ph type="body" sz="quarter" idx="3"/>
          </p:nvPr>
        </p:nvSpPr>
        <p:spPr>
          <a:xfrm>
            <a:off x="2454842" y="816448"/>
            <a:ext cx="9000000" cy="540000"/>
          </a:xfrm>
        </p:spPr>
        <p:txBody>
          <a:bodyPr/>
          <a:lstStyle/>
          <a:p>
            <a:r>
              <a:rPr lang="he-IL" dirty="0"/>
              <a:t>המספר</a:t>
            </a:r>
          </a:p>
        </p:txBody>
      </p:sp>
      <p:sp>
        <p:nvSpPr>
          <p:cNvPr id="11" name="מציין מיקום תוכן 10"/>
          <p:cNvSpPr>
            <a:spLocks noGrp="1"/>
          </p:cNvSpPr>
          <p:nvPr>
            <p:ph sz="quarter" idx="4"/>
          </p:nvPr>
        </p:nvSpPr>
        <p:spPr>
          <a:xfrm>
            <a:off x="657100" y="1356448"/>
            <a:ext cx="10218717" cy="4573297"/>
          </a:xfrm>
          <a:custGeom>
            <a:avLst/>
            <a:gdLst>
              <a:gd name="connsiteX0" fmla="*/ 0 w 9571512"/>
              <a:gd name="connsiteY0" fmla="*/ 0 h 3960000"/>
              <a:gd name="connsiteX1" fmla="*/ 9571512 w 9571512"/>
              <a:gd name="connsiteY1" fmla="*/ 0 h 3960000"/>
              <a:gd name="connsiteX2" fmla="*/ 9571512 w 9571512"/>
              <a:gd name="connsiteY2" fmla="*/ 3960000 h 3960000"/>
              <a:gd name="connsiteX3" fmla="*/ 0 w 9571512"/>
              <a:gd name="connsiteY3" fmla="*/ 3960000 h 3960000"/>
              <a:gd name="connsiteX4" fmla="*/ 0 w 9571512"/>
              <a:gd name="connsiteY4" fmla="*/ 0 h 396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1512" h="3960000" fill="none" extrusionOk="0">
                <a:moveTo>
                  <a:pt x="0" y="0"/>
                </a:moveTo>
                <a:cubicBezTo>
                  <a:pt x="4229435" y="23912"/>
                  <a:pt x="8023085" y="123225"/>
                  <a:pt x="9571512" y="0"/>
                </a:cubicBezTo>
                <a:cubicBezTo>
                  <a:pt x="9524589" y="1502229"/>
                  <a:pt x="9738968" y="2780278"/>
                  <a:pt x="9571512" y="3960000"/>
                </a:cubicBezTo>
                <a:cubicBezTo>
                  <a:pt x="7018977" y="3834655"/>
                  <a:pt x="4514903" y="4026992"/>
                  <a:pt x="0" y="3960000"/>
                </a:cubicBezTo>
                <a:cubicBezTo>
                  <a:pt x="73922" y="2643697"/>
                  <a:pt x="92680" y="1773355"/>
                  <a:pt x="0" y="0"/>
                </a:cubicBezTo>
                <a:close/>
              </a:path>
              <a:path w="9571512" h="3960000" stroke="0" extrusionOk="0">
                <a:moveTo>
                  <a:pt x="0" y="0"/>
                </a:moveTo>
                <a:cubicBezTo>
                  <a:pt x="4085221" y="24971"/>
                  <a:pt x="8562308" y="-61107"/>
                  <a:pt x="9571512" y="0"/>
                </a:cubicBezTo>
                <a:cubicBezTo>
                  <a:pt x="9601487" y="1686247"/>
                  <a:pt x="9734503" y="2622288"/>
                  <a:pt x="9571512" y="3960000"/>
                </a:cubicBezTo>
                <a:cubicBezTo>
                  <a:pt x="7919706" y="4025485"/>
                  <a:pt x="4748846" y="4103008"/>
                  <a:pt x="0" y="3960000"/>
                </a:cubicBezTo>
                <a:cubicBezTo>
                  <a:pt x="167198" y="2632367"/>
                  <a:pt x="103932" y="1925526"/>
                  <a:pt x="0" y="0"/>
                </a:cubicBezTo>
                <a:close/>
              </a:path>
            </a:pathLst>
          </a:custGeom>
          <a:ln>
            <a:noFill/>
            <a:extLst>
              <a:ext uri="{C807C97D-BFC1-408E-A445-0C87EB9F89A2}">
                <ask:lineSketchStyleProps xmlns:ask="http://schemas.microsoft.com/office/drawing/2018/sketchyshapes" sd="1924834061">
                  <ask:type>
                    <ask:lineSketchCurved/>
                  </ask:type>
                </ask:lineSketchStyleProps>
              </a:ext>
            </a:extLst>
          </a:ln>
        </p:spPr>
        <p:txBody>
          <a:bodyPr vert="horz" lIns="91440" tIns="45720" rIns="91440" bIns="45720" rtlCol="1">
            <a:noAutofit/>
          </a:bodyPr>
          <a:lstStyle/>
          <a:p>
            <a:pPr algn="just">
              <a:lnSpc>
                <a:spcPct val="150000"/>
              </a:lnSpc>
              <a:buFont typeface="Wingdings" panose="05000000000000000000" pitchFamily="2" charset="2"/>
              <a:buChar char="ü"/>
            </a:pPr>
            <a:r>
              <a:rPr lang="he-IL" dirty="0"/>
              <a:t>מספר גיבור, הוא עומד במרכז הסיפור, מספר את קורות חייו מנקודת המבט האישית שלו.</a:t>
            </a:r>
            <a:endParaRPr lang="en-US" dirty="0"/>
          </a:p>
          <a:p>
            <a:pPr algn="just">
              <a:lnSpc>
                <a:spcPct val="150000"/>
              </a:lnSpc>
              <a:buFont typeface="Wingdings" panose="05000000000000000000" pitchFamily="2" charset="2"/>
              <a:buChar char="ü"/>
            </a:pPr>
            <a:r>
              <a:rPr lang="he-IL" dirty="0"/>
              <a:t>המספר מתוודה על הזיכרון הראשון שלו, שבעצם הוא השקר הראשון שלו .התכונה הזו, לשקר כדי ליפות דברים, ליוותה אותו בבגרותו עד המפגש עם האישה שלא שיקרה ולא קרה לה מאומה.</a:t>
            </a:r>
            <a:endParaRPr lang="en-US" dirty="0"/>
          </a:p>
          <a:p>
            <a:pPr algn="just">
              <a:lnSpc>
                <a:spcPct val="150000"/>
              </a:lnSpc>
              <a:buFont typeface="Wingdings" panose="05000000000000000000" pitchFamily="2" charset="2"/>
              <a:buChar char="ü"/>
            </a:pPr>
            <a:r>
              <a:rPr lang="he-IL" dirty="0"/>
              <a:t>דמות מעגלית: הוא עובר שינו ותהליך התבגרות.</a:t>
            </a:r>
            <a:endParaRPr lang="en-US" dirty="0"/>
          </a:p>
          <a:p>
            <a:pPr algn="just">
              <a:lnSpc>
                <a:spcPct val="150000"/>
              </a:lnSpc>
              <a:buFont typeface="Wingdings" panose="05000000000000000000" pitchFamily="2" charset="2"/>
              <a:buChar char="ü"/>
            </a:pPr>
            <a:r>
              <a:rPr lang="he-IL" dirty="0"/>
              <a:t>המספר כדמות הומוריסטית נטה </a:t>
            </a:r>
            <a:r>
              <a:rPr lang="he-IL" u="sng" dirty="0">
                <a:solidFill>
                  <a:srgbClr val="FF0000"/>
                </a:solidFill>
              </a:rPr>
              <a:t>להתל</a:t>
            </a:r>
            <a:r>
              <a:rPr lang="he-IL" dirty="0"/>
              <a:t> על עצמו, "מאיפה גירדתי את הבלוף הזה". </a:t>
            </a:r>
          </a:p>
        </p:txBody>
      </p:sp>
      <p:sp>
        <p:nvSpPr>
          <p:cNvPr id="6" name="תרשים זרימה: חילוץ 5"/>
          <p:cNvSpPr/>
          <p:nvPr/>
        </p:nvSpPr>
        <p:spPr>
          <a:xfrm>
            <a:off x="503435" y="5621049"/>
            <a:ext cx="238991" cy="235527"/>
          </a:xfrm>
          <a:prstGeom prst="flowChartExtra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he-IL"/>
          </a:p>
        </p:txBody>
      </p:sp>
    </p:spTree>
    <p:extLst>
      <p:ext uri="{BB962C8B-B14F-4D97-AF65-F5344CB8AC3E}">
        <p14:creationId xmlns:p14="http://schemas.microsoft.com/office/powerpoint/2010/main" val="30390436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2264</TotalTime>
  <Words>1739</Words>
  <Application>Microsoft Office PowerPoint</Application>
  <PresentationFormat>מותאם אישית</PresentationFormat>
  <Paragraphs>124</Paragraphs>
  <Slides>33</Slides>
  <Notes>30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33</vt:i4>
      </vt:variant>
    </vt:vector>
  </HeadingPairs>
  <TitlesOfParts>
    <vt:vector size="38" baseType="lpstr">
      <vt:lpstr>Arial</vt:lpstr>
      <vt:lpstr>Calibri</vt:lpstr>
      <vt:lpstr>Varela Round</vt:lpstr>
      <vt:lpstr>Wingdings</vt:lpstr>
      <vt:lpstr>ערכת נושא Office</vt:lpstr>
      <vt:lpstr>מערכת שידורים לאומית</vt:lpstr>
      <vt:lpstr>סיפור "השקרן" של פוצ'ו שיעור שני</vt:lpstr>
      <vt:lpstr>סיפור השקרן</vt:lpstr>
      <vt:lpstr>מה נלמד היום </vt:lpstr>
      <vt:lpstr>סיכום העלילה</vt:lpstr>
      <vt:lpstr>סיכום העלילה</vt:lpstr>
      <vt:lpstr>סיכום העלילה</vt:lpstr>
      <vt:lpstr>סוג הסיפור</vt:lpstr>
      <vt:lpstr>הדמויות בסיפור</vt:lpstr>
      <vt:lpstr>הדמויות בסיפור</vt:lpstr>
      <vt:lpstr>הדמויות בסיפור</vt:lpstr>
      <vt:lpstr>סיפור הומוריסטי</vt:lpstr>
      <vt:lpstr>סיפור הומוריסטי</vt:lpstr>
      <vt:lpstr>רעיונות מרכזיים</vt:lpstr>
      <vt:lpstr>רעיונות מרכזיים</vt:lpstr>
      <vt:lpstr>רעיונות מרכזיים</vt:lpstr>
      <vt:lpstr>רעיונות מרכזיים</vt:lpstr>
      <vt:lpstr>הפסקה</vt:lpstr>
      <vt:lpstr>סיפור השקרן</vt:lpstr>
      <vt:lpstr>שאלות במתכונת בגרות</vt:lpstr>
      <vt:lpstr>דגם תשובה לשאלה א(1)</vt:lpstr>
      <vt:lpstr>דגם תשובה לשאלה א(1)</vt:lpstr>
      <vt:lpstr>שאלות במתכונת בגרות</vt:lpstr>
      <vt:lpstr>דגם תשובה לשאלה א(2)</vt:lpstr>
      <vt:lpstr>דגם תשובה לשאלה א(2)</vt:lpstr>
      <vt:lpstr>שאלות במתכונת בגרות</vt:lpstr>
      <vt:lpstr>דגם תשובה לשאלה ב</vt:lpstr>
      <vt:lpstr>שאלות במתכונת בגרות</vt:lpstr>
      <vt:lpstr>דגם תשובה לשאלה ג</vt:lpstr>
      <vt:lpstr>עוד דגם תשובה לשאלה ג</vt:lpstr>
      <vt:lpstr>לסיכום</vt:lpstr>
      <vt:lpstr>לסיכום</vt:lpstr>
      <vt:lpstr>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rights@education.gov.il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bahaa.misrad@gmail.com</cp:lastModifiedBy>
  <cp:revision>148</cp:revision>
  <dcterms:created xsi:type="dcterms:W3CDTF">2020-03-15T19:13:03Z</dcterms:created>
  <dcterms:modified xsi:type="dcterms:W3CDTF">2021-11-14T10:49:47Z</dcterms:modified>
</cp:coreProperties>
</file>