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sldIdLst>
    <p:sldId id="273" r:id="rId2"/>
    <p:sldId id="256" r:id="rId3"/>
    <p:sldId id="257" r:id="rId4"/>
    <p:sldId id="258" r:id="rId5"/>
    <p:sldId id="272" r:id="rId6"/>
    <p:sldId id="259" r:id="rId7"/>
    <p:sldId id="266" r:id="rId8"/>
    <p:sldId id="260" r:id="rId9"/>
    <p:sldId id="268" r:id="rId10"/>
    <p:sldId id="261" r:id="rId11"/>
    <p:sldId id="262" r:id="rId12"/>
    <p:sldId id="269" r:id="rId13"/>
    <p:sldId id="271" r:id="rId14"/>
    <p:sldId id="267" r:id="rId15"/>
    <p:sldId id="263" r:id="rId16"/>
    <p:sldId id="270" r:id="rId17"/>
    <p:sldId id="264" r:id="rId18"/>
    <p:sldId id="265" r:id="rId19"/>
    <p:sldId id="274" r:id="rId20"/>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10" initials="1" lastIdx="1" clrIdx="0">
    <p:extLst>
      <p:ext uri="{19B8F6BF-5375-455C-9EA6-DF929625EA0E}">
        <p15:presenceInfo xmlns:p15="http://schemas.microsoft.com/office/powerpoint/2012/main" userId="10"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A72"/>
    <a:srgbClr val="DBE9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סגנון ביניים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סגנון ביניים 2 - הדגשה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סגנון ביניים 2 - הדגשה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64" d="100"/>
          <a:sy n="64" d="100"/>
        </p:scale>
        <p:origin x="62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B30EF4-85EF-46DD-82D5-8DA717A3577F}" type="doc">
      <dgm:prSet loTypeId="urn:microsoft.com/office/officeart/2005/8/layout/cycle8" loCatId="cycle" qsTypeId="urn:microsoft.com/office/officeart/2005/8/quickstyle/simple3" qsCatId="simple" csTypeId="urn:microsoft.com/office/officeart/2005/8/colors/accent0_2" csCatId="mainScheme" phldr="1"/>
      <dgm:spPr/>
    </dgm:pt>
    <dgm:pt modelId="{17B631A0-BA6D-406E-9E21-6665E040AED9}">
      <dgm:prSet phldrT="[טקסט]"/>
      <dgm:spPr/>
      <dgm:t>
        <a:bodyPr/>
        <a:lstStyle/>
        <a:p>
          <a:pPr rtl="1"/>
          <a:r>
            <a:rPr lang="ar-AE" dirty="0"/>
            <a:t>عام</a:t>
          </a:r>
          <a:endParaRPr lang="he-IL" dirty="0"/>
        </a:p>
      </dgm:t>
    </dgm:pt>
    <dgm:pt modelId="{F8E3B7B5-94D8-4D3F-9841-B49D7015D9E5}" type="parTrans" cxnId="{1881D5DD-D69B-4D54-8EED-3AA425704B43}">
      <dgm:prSet/>
      <dgm:spPr/>
      <dgm:t>
        <a:bodyPr/>
        <a:lstStyle/>
        <a:p>
          <a:pPr rtl="1"/>
          <a:endParaRPr lang="he-IL"/>
        </a:p>
      </dgm:t>
    </dgm:pt>
    <dgm:pt modelId="{2C21ED5D-77DF-49F7-89C4-B624D6D88CFE}" type="sibTrans" cxnId="{1881D5DD-D69B-4D54-8EED-3AA425704B43}">
      <dgm:prSet/>
      <dgm:spPr/>
      <dgm:t>
        <a:bodyPr/>
        <a:lstStyle/>
        <a:p>
          <a:pPr rtl="1"/>
          <a:endParaRPr lang="he-IL"/>
        </a:p>
      </dgm:t>
    </dgm:pt>
    <dgm:pt modelId="{4AE1C4AA-68AD-45AD-9702-62292F0AB6EF}">
      <dgm:prSet phldrT="[טקסט]"/>
      <dgm:spPr/>
      <dgm:t>
        <a:bodyPr/>
        <a:lstStyle/>
        <a:p>
          <a:pPr rtl="1"/>
          <a:r>
            <a:rPr lang="ar-AE" dirty="0"/>
            <a:t>علني</a:t>
          </a:r>
          <a:endParaRPr lang="he-IL" dirty="0"/>
        </a:p>
      </dgm:t>
    </dgm:pt>
    <dgm:pt modelId="{0D60020D-7F87-4EF6-8ADB-6396FFE8CFA3}" type="parTrans" cxnId="{30B60202-F4E3-4491-94C9-0956A609DE46}">
      <dgm:prSet/>
      <dgm:spPr/>
      <dgm:t>
        <a:bodyPr/>
        <a:lstStyle/>
        <a:p>
          <a:pPr rtl="1"/>
          <a:endParaRPr lang="he-IL"/>
        </a:p>
      </dgm:t>
    </dgm:pt>
    <dgm:pt modelId="{C8C9AE05-92A4-42A7-94B3-915FCEDAC683}" type="sibTrans" cxnId="{30B60202-F4E3-4491-94C9-0956A609DE46}">
      <dgm:prSet/>
      <dgm:spPr/>
      <dgm:t>
        <a:bodyPr/>
        <a:lstStyle/>
        <a:p>
          <a:pPr rtl="1"/>
          <a:endParaRPr lang="he-IL"/>
        </a:p>
      </dgm:t>
    </dgm:pt>
    <dgm:pt modelId="{59342B19-22BB-4EE1-A2D5-448BC6650FB1}">
      <dgm:prSet phldrT="[טקסט]"/>
      <dgm:spPr/>
      <dgm:t>
        <a:bodyPr/>
        <a:lstStyle/>
        <a:p>
          <a:pPr rtl="1"/>
          <a:r>
            <a:rPr lang="ar-AE" dirty="0"/>
            <a:t>واضح</a:t>
          </a:r>
          <a:endParaRPr lang="he-IL" dirty="0"/>
        </a:p>
      </dgm:t>
    </dgm:pt>
    <dgm:pt modelId="{972FA718-22D2-4E3C-9E81-DE1FB3F5C05D}" type="parTrans" cxnId="{63F5FE2D-BDC9-48D7-B49E-FB46E2A487B7}">
      <dgm:prSet/>
      <dgm:spPr/>
      <dgm:t>
        <a:bodyPr/>
        <a:lstStyle/>
        <a:p>
          <a:pPr rtl="1"/>
          <a:endParaRPr lang="he-IL"/>
        </a:p>
      </dgm:t>
    </dgm:pt>
    <dgm:pt modelId="{AA3E823A-4E88-4022-AE95-260F4C66F08E}" type="sibTrans" cxnId="{63F5FE2D-BDC9-48D7-B49E-FB46E2A487B7}">
      <dgm:prSet/>
      <dgm:spPr/>
      <dgm:t>
        <a:bodyPr/>
        <a:lstStyle/>
        <a:p>
          <a:pPr rtl="1"/>
          <a:endParaRPr lang="he-IL"/>
        </a:p>
      </dgm:t>
    </dgm:pt>
    <dgm:pt modelId="{3965AF0C-D19E-4AC2-B173-68D87BC4A37E}" type="pres">
      <dgm:prSet presAssocID="{C2B30EF4-85EF-46DD-82D5-8DA717A3577F}" presName="compositeShape" presStyleCnt="0">
        <dgm:presLayoutVars>
          <dgm:chMax val="7"/>
          <dgm:dir/>
          <dgm:resizeHandles val="exact"/>
        </dgm:presLayoutVars>
      </dgm:prSet>
      <dgm:spPr/>
    </dgm:pt>
    <dgm:pt modelId="{AB6D56F6-8CD5-4914-8755-BD1C22DE2187}" type="pres">
      <dgm:prSet presAssocID="{C2B30EF4-85EF-46DD-82D5-8DA717A3577F}" presName="wedge1" presStyleLbl="node1" presStyleIdx="0" presStyleCnt="3"/>
      <dgm:spPr/>
    </dgm:pt>
    <dgm:pt modelId="{D1C5D6B9-F798-435D-BAC9-0DA685151CBF}" type="pres">
      <dgm:prSet presAssocID="{C2B30EF4-85EF-46DD-82D5-8DA717A3577F}" presName="dummy1a" presStyleCnt="0"/>
      <dgm:spPr/>
    </dgm:pt>
    <dgm:pt modelId="{9BD25E39-FD7F-4F48-9549-0C980E47E0FC}" type="pres">
      <dgm:prSet presAssocID="{C2B30EF4-85EF-46DD-82D5-8DA717A3577F}" presName="dummy1b" presStyleCnt="0"/>
      <dgm:spPr/>
    </dgm:pt>
    <dgm:pt modelId="{762A89FC-552D-432D-8D67-1132254278B8}" type="pres">
      <dgm:prSet presAssocID="{C2B30EF4-85EF-46DD-82D5-8DA717A3577F}" presName="wedge1Tx" presStyleLbl="node1" presStyleIdx="0" presStyleCnt="3">
        <dgm:presLayoutVars>
          <dgm:chMax val="0"/>
          <dgm:chPref val="0"/>
          <dgm:bulletEnabled val="1"/>
        </dgm:presLayoutVars>
      </dgm:prSet>
      <dgm:spPr/>
    </dgm:pt>
    <dgm:pt modelId="{864CA44B-7034-4CE3-AAD2-6854DB80AA1E}" type="pres">
      <dgm:prSet presAssocID="{C2B30EF4-85EF-46DD-82D5-8DA717A3577F}" presName="wedge2" presStyleLbl="node1" presStyleIdx="1" presStyleCnt="3" custScaleX="99299" custScaleY="98758" custLinFactNeighborX="-11" custLinFactNeighborY="-660"/>
      <dgm:spPr/>
    </dgm:pt>
    <dgm:pt modelId="{947F9241-A19F-4B74-9A96-7F930C24F7ED}" type="pres">
      <dgm:prSet presAssocID="{C2B30EF4-85EF-46DD-82D5-8DA717A3577F}" presName="dummy2a" presStyleCnt="0"/>
      <dgm:spPr/>
    </dgm:pt>
    <dgm:pt modelId="{5E5DEF33-72DD-4902-8A6D-DB33342AB2B7}" type="pres">
      <dgm:prSet presAssocID="{C2B30EF4-85EF-46DD-82D5-8DA717A3577F}" presName="dummy2b" presStyleCnt="0"/>
      <dgm:spPr/>
    </dgm:pt>
    <dgm:pt modelId="{C4AF99B9-0524-40B4-ADD2-6A1655D4043E}" type="pres">
      <dgm:prSet presAssocID="{C2B30EF4-85EF-46DD-82D5-8DA717A3577F}" presName="wedge2Tx" presStyleLbl="node1" presStyleIdx="1" presStyleCnt="3">
        <dgm:presLayoutVars>
          <dgm:chMax val="0"/>
          <dgm:chPref val="0"/>
          <dgm:bulletEnabled val="1"/>
        </dgm:presLayoutVars>
      </dgm:prSet>
      <dgm:spPr/>
    </dgm:pt>
    <dgm:pt modelId="{9106E0EB-6FA5-42F8-A136-941B2ED8B572}" type="pres">
      <dgm:prSet presAssocID="{C2B30EF4-85EF-46DD-82D5-8DA717A3577F}" presName="wedge3" presStyleLbl="node1" presStyleIdx="2" presStyleCnt="3"/>
      <dgm:spPr/>
    </dgm:pt>
    <dgm:pt modelId="{AE937FC1-8D13-453F-9290-F27E52C933A6}" type="pres">
      <dgm:prSet presAssocID="{C2B30EF4-85EF-46DD-82D5-8DA717A3577F}" presName="dummy3a" presStyleCnt="0"/>
      <dgm:spPr/>
    </dgm:pt>
    <dgm:pt modelId="{81A12A96-7BF6-40D9-BA8E-E87A5188D803}" type="pres">
      <dgm:prSet presAssocID="{C2B30EF4-85EF-46DD-82D5-8DA717A3577F}" presName="dummy3b" presStyleCnt="0"/>
      <dgm:spPr/>
    </dgm:pt>
    <dgm:pt modelId="{7E620E9F-CFC6-465C-96CF-72CD279592D8}" type="pres">
      <dgm:prSet presAssocID="{C2B30EF4-85EF-46DD-82D5-8DA717A3577F}" presName="wedge3Tx" presStyleLbl="node1" presStyleIdx="2" presStyleCnt="3">
        <dgm:presLayoutVars>
          <dgm:chMax val="0"/>
          <dgm:chPref val="0"/>
          <dgm:bulletEnabled val="1"/>
        </dgm:presLayoutVars>
      </dgm:prSet>
      <dgm:spPr/>
    </dgm:pt>
    <dgm:pt modelId="{865DD57A-FB0B-4C37-9B04-69B8148C72F5}" type="pres">
      <dgm:prSet presAssocID="{2C21ED5D-77DF-49F7-89C4-B624D6D88CFE}" presName="arrowWedge1" presStyleLbl="fgSibTrans2D1" presStyleIdx="0" presStyleCnt="3"/>
      <dgm:spPr/>
    </dgm:pt>
    <dgm:pt modelId="{65BE9E62-4AB8-4A8F-918B-AE2497DD5C47}" type="pres">
      <dgm:prSet presAssocID="{C8C9AE05-92A4-42A7-94B3-915FCEDAC683}" presName="arrowWedge2" presStyleLbl="fgSibTrans2D1" presStyleIdx="1" presStyleCnt="3"/>
      <dgm:spPr/>
    </dgm:pt>
    <dgm:pt modelId="{A70167E5-FD97-476C-AF4B-3AB2840D8AE1}" type="pres">
      <dgm:prSet presAssocID="{AA3E823A-4E88-4022-AE95-260F4C66F08E}" presName="arrowWedge3" presStyleLbl="fgSibTrans2D1" presStyleIdx="2" presStyleCnt="3"/>
      <dgm:spPr/>
    </dgm:pt>
  </dgm:ptLst>
  <dgm:cxnLst>
    <dgm:cxn modelId="{30B60202-F4E3-4491-94C9-0956A609DE46}" srcId="{C2B30EF4-85EF-46DD-82D5-8DA717A3577F}" destId="{4AE1C4AA-68AD-45AD-9702-62292F0AB6EF}" srcOrd="1" destOrd="0" parTransId="{0D60020D-7F87-4EF6-8ADB-6396FFE8CFA3}" sibTransId="{C8C9AE05-92A4-42A7-94B3-915FCEDAC683}"/>
    <dgm:cxn modelId="{75A8730F-7985-4702-AEE3-B9446774BADE}" type="presOf" srcId="{C2B30EF4-85EF-46DD-82D5-8DA717A3577F}" destId="{3965AF0C-D19E-4AC2-B173-68D87BC4A37E}" srcOrd="0" destOrd="0" presId="urn:microsoft.com/office/officeart/2005/8/layout/cycle8"/>
    <dgm:cxn modelId="{63F5FE2D-BDC9-48D7-B49E-FB46E2A487B7}" srcId="{C2B30EF4-85EF-46DD-82D5-8DA717A3577F}" destId="{59342B19-22BB-4EE1-A2D5-448BC6650FB1}" srcOrd="2" destOrd="0" parTransId="{972FA718-22D2-4E3C-9E81-DE1FB3F5C05D}" sibTransId="{AA3E823A-4E88-4022-AE95-260F4C66F08E}"/>
    <dgm:cxn modelId="{81151847-4B50-4962-BE34-C77DF120F47C}" type="presOf" srcId="{4AE1C4AA-68AD-45AD-9702-62292F0AB6EF}" destId="{864CA44B-7034-4CE3-AAD2-6854DB80AA1E}" srcOrd="0" destOrd="0" presId="urn:microsoft.com/office/officeart/2005/8/layout/cycle8"/>
    <dgm:cxn modelId="{4E50336F-A593-4AAB-9CBE-5C68EAE9C435}" type="presOf" srcId="{4AE1C4AA-68AD-45AD-9702-62292F0AB6EF}" destId="{C4AF99B9-0524-40B4-ADD2-6A1655D4043E}" srcOrd="1" destOrd="0" presId="urn:microsoft.com/office/officeart/2005/8/layout/cycle8"/>
    <dgm:cxn modelId="{119E7454-AAC9-4A69-AA88-C4C8F0687A79}" type="presOf" srcId="{17B631A0-BA6D-406E-9E21-6665E040AED9}" destId="{AB6D56F6-8CD5-4914-8755-BD1C22DE2187}" srcOrd="0" destOrd="0" presId="urn:microsoft.com/office/officeart/2005/8/layout/cycle8"/>
    <dgm:cxn modelId="{36004B8D-4CA1-46EF-811D-6C2B82B43A07}" type="presOf" srcId="{59342B19-22BB-4EE1-A2D5-448BC6650FB1}" destId="{7E620E9F-CFC6-465C-96CF-72CD279592D8}" srcOrd="1" destOrd="0" presId="urn:microsoft.com/office/officeart/2005/8/layout/cycle8"/>
    <dgm:cxn modelId="{EBC01DBB-9D43-4823-AB2B-0C894944E231}" type="presOf" srcId="{59342B19-22BB-4EE1-A2D5-448BC6650FB1}" destId="{9106E0EB-6FA5-42F8-A136-941B2ED8B572}" srcOrd="0" destOrd="0" presId="urn:microsoft.com/office/officeart/2005/8/layout/cycle8"/>
    <dgm:cxn modelId="{1881D5DD-D69B-4D54-8EED-3AA425704B43}" srcId="{C2B30EF4-85EF-46DD-82D5-8DA717A3577F}" destId="{17B631A0-BA6D-406E-9E21-6665E040AED9}" srcOrd="0" destOrd="0" parTransId="{F8E3B7B5-94D8-4D3F-9841-B49D7015D9E5}" sibTransId="{2C21ED5D-77DF-49F7-89C4-B624D6D88CFE}"/>
    <dgm:cxn modelId="{85CE90EC-F3FD-4EC9-82C3-AE24BC8418AB}" type="presOf" srcId="{17B631A0-BA6D-406E-9E21-6665E040AED9}" destId="{762A89FC-552D-432D-8D67-1132254278B8}" srcOrd="1" destOrd="0" presId="urn:microsoft.com/office/officeart/2005/8/layout/cycle8"/>
    <dgm:cxn modelId="{6D3F699F-B779-474E-946D-F7814C233665}" type="presParOf" srcId="{3965AF0C-D19E-4AC2-B173-68D87BC4A37E}" destId="{AB6D56F6-8CD5-4914-8755-BD1C22DE2187}" srcOrd="0" destOrd="0" presId="urn:microsoft.com/office/officeart/2005/8/layout/cycle8"/>
    <dgm:cxn modelId="{CB577E78-DF3C-4ACF-A9CC-5D70DDAC8049}" type="presParOf" srcId="{3965AF0C-D19E-4AC2-B173-68D87BC4A37E}" destId="{D1C5D6B9-F798-435D-BAC9-0DA685151CBF}" srcOrd="1" destOrd="0" presId="urn:microsoft.com/office/officeart/2005/8/layout/cycle8"/>
    <dgm:cxn modelId="{8507308B-F3BF-477F-80AA-02545694276B}" type="presParOf" srcId="{3965AF0C-D19E-4AC2-B173-68D87BC4A37E}" destId="{9BD25E39-FD7F-4F48-9549-0C980E47E0FC}" srcOrd="2" destOrd="0" presId="urn:microsoft.com/office/officeart/2005/8/layout/cycle8"/>
    <dgm:cxn modelId="{357B6C6C-716F-4970-A92F-84CA9D6DB49D}" type="presParOf" srcId="{3965AF0C-D19E-4AC2-B173-68D87BC4A37E}" destId="{762A89FC-552D-432D-8D67-1132254278B8}" srcOrd="3" destOrd="0" presId="urn:microsoft.com/office/officeart/2005/8/layout/cycle8"/>
    <dgm:cxn modelId="{E2159EEB-FA9D-4B93-99ED-D6177DEF8D20}" type="presParOf" srcId="{3965AF0C-D19E-4AC2-B173-68D87BC4A37E}" destId="{864CA44B-7034-4CE3-AAD2-6854DB80AA1E}" srcOrd="4" destOrd="0" presId="urn:microsoft.com/office/officeart/2005/8/layout/cycle8"/>
    <dgm:cxn modelId="{D3FD1C0A-87AD-46D5-B564-DBBC1BFED2FF}" type="presParOf" srcId="{3965AF0C-D19E-4AC2-B173-68D87BC4A37E}" destId="{947F9241-A19F-4B74-9A96-7F930C24F7ED}" srcOrd="5" destOrd="0" presId="urn:microsoft.com/office/officeart/2005/8/layout/cycle8"/>
    <dgm:cxn modelId="{F3C2AF59-C43D-4859-A965-85C8648FE587}" type="presParOf" srcId="{3965AF0C-D19E-4AC2-B173-68D87BC4A37E}" destId="{5E5DEF33-72DD-4902-8A6D-DB33342AB2B7}" srcOrd="6" destOrd="0" presId="urn:microsoft.com/office/officeart/2005/8/layout/cycle8"/>
    <dgm:cxn modelId="{56CC3F41-9C41-4BB0-B38E-296243090700}" type="presParOf" srcId="{3965AF0C-D19E-4AC2-B173-68D87BC4A37E}" destId="{C4AF99B9-0524-40B4-ADD2-6A1655D4043E}" srcOrd="7" destOrd="0" presId="urn:microsoft.com/office/officeart/2005/8/layout/cycle8"/>
    <dgm:cxn modelId="{BE0FA407-0FFE-44E1-B6F7-CEC1B3C5E0C1}" type="presParOf" srcId="{3965AF0C-D19E-4AC2-B173-68D87BC4A37E}" destId="{9106E0EB-6FA5-42F8-A136-941B2ED8B572}" srcOrd="8" destOrd="0" presId="urn:microsoft.com/office/officeart/2005/8/layout/cycle8"/>
    <dgm:cxn modelId="{B80E8124-BE05-45C1-8100-001500F73DA2}" type="presParOf" srcId="{3965AF0C-D19E-4AC2-B173-68D87BC4A37E}" destId="{AE937FC1-8D13-453F-9290-F27E52C933A6}" srcOrd="9" destOrd="0" presId="urn:microsoft.com/office/officeart/2005/8/layout/cycle8"/>
    <dgm:cxn modelId="{403EF4B4-0C2A-408F-90DB-727441D9DC69}" type="presParOf" srcId="{3965AF0C-D19E-4AC2-B173-68D87BC4A37E}" destId="{81A12A96-7BF6-40D9-BA8E-E87A5188D803}" srcOrd="10" destOrd="0" presId="urn:microsoft.com/office/officeart/2005/8/layout/cycle8"/>
    <dgm:cxn modelId="{8FC9DC60-D3A8-4490-AA1C-C356B27799A2}" type="presParOf" srcId="{3965AF0C-D19E-4AC2-B173-68D87BC4A37E}" destId="{7E620E9F-CFC6-465C-96CF-72CD279592D8}" srcOrd="11" destOrd="0" presId="urn:microsoft.com/office/officeart/2005/8/layout/cycle8"/>
    <dgm:cxn modelId="{DA89ADA8-1A70-43C4-9596-5A7EEFAB4C6C}" type="presParOf" srcId="{3965AF0C-D19E-4AC2-B173-68D87BC4A37E}" destId="{865DD57A-FB0B-4C37-9B04-69B8148C72F5}" srcOrd="12" destOrd="0" presId="urn:microsoft.com/office/officeart/2005/8/layout/cycle8"/>
    <dgm:cxn modelId="{EB17055F-1E94-489E-833E-BCFFD9680809}" type="presParOf" srcId="{3965AF0C-D19E-4AC2-B173-68D87BC4A37E}" destId="{65BE9E62-4AB8-4A8F-918B-AE2497DD5C47}" srcOrd="13" destOrd="0" presId="urn:microsoft.com/office/officeart/2005/8/layout/cycle8"/>
    <dgm:cxn modelId="{C5770B1B-D7B7-4C1A-97DE-25B1C9745266}" type="presParOf" srcId="{3965AF0C-D19E-4AC2-B173-68D87BC4A37E}" destId="{A70167E5-FD97-476C-AF4B-3AB2840D8AE1}"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C78650-C9EE-4435-9EBE-032822A3001D}" type="doc">
      <dgm:prSet loTypeId="urn:microsoft.com/office/officeart/2005/8/layout/hierarchy4" loCatId="hierarchy" qsTypeId="urn:microsoft.com/office/officeart/2005/8/quickstyle/3d3" qsCatId="3D" csTypeId="urn:microsoft.com/office/officeart/2005/8/colors/accent0_2" csCatId="mainScheme" phldr="1"/>
      <dgm:spPr/>
      <dgm:t>
        <a:bodyPr/>
        <a:lstStyle/>
        <a:p>
          <a:pPr rtl="1"/>
          <a:endParaRPr lang="he-IL"/>
        </a:p>
      </dgm:t>
    </dgm:pt>
    <dgm:pt modelId="{CB5B0D7C-824E-4130-AE76-B77EE25E032A}">
      <dgm:prSet phldrT="[טקסט]"/>
      <dgm:spPr/>
      <dgm:t>
        <a:bodyPr/>
        <a:lstStyle/>
        <a:p>
          <a:pPr rtl="1"/>
          <a:r>
            <a:rPr lang="ar-AE" dirty="0"/>
            <a:t>أنواع مخالفات القانون</a:t>
          </a:r>
          <a:endParaRPr lang="he-IL" dirty="0"/>
        </a:p>
      </dgm:t>
    </dgm:pt>
    <dgm:pt modelId="{80427C1D-0877-473C-91A5-C75398523948}" type="parTrans" cxnId="{5EEBB4E9-B889-467A-84D3-41A2A17D39A6}">
      <dgm:prSet/>
      <dgm:spPr/>
      <dgm:t>
        <a:bodyPr/>
        <a:lstStyle/>
        <a:p>
          <a:pPr rtl="1"/>
          <a:endParaRPr lang="he-IL"/>
        </a:p>
      </dgm:t>
    </dgm:pt>
    <dgm:pt modelId="{DD46AFDE-4A16-4BD9-A635-ECE1BFC324A9}" type="sibTrans" cxnId="{5EEBB4E9-B889-467A-84D3-41A2A17D39A6}">
      <dgm:prSet/>
      <dgm:spPr/>
      <dgm:t>
        <a:bodyPr/>
        <a:lstStyle/>
        <a:p>
          <a:pPr rtl="1"/>
          <a:endParaRPr lang="he-IL"/>
        </a:p>
      </dgm:t>
    </dgm:pt>
    <dgm:pt modelId="{B3223645-AFA2-46E0-A182-B69DD1AA2A8B}">
      <dgm:prSet phldrT="[טקסט]"/>
      <dgm:spPr/>
      <dgm:t>
        <a:bodyPr/>
        <a:lstStyle/>
        <a:p>
          <a:pPr rtl="1"/>
          <a:r>
            <a:rPr lang="ar-AE" baseline="0"/>
            <a:t>مخالفة لأسباب ضميرية</a:t>
          </a:r>
          <a:endParaRPr lang="he-IL" baseline="0" dirty="0"/>
        </a:p>
      </dgm:t>
    </dgm:pt>
    <dgm:pt modelId="{AE5F090F-1714-463E-9883-65B4F1219E30}" type="parTrans" cxnId="{C532E405-174A-4640-AE04-E64CC0660514}">
      <dgm:prSet/>
      <dgm:spPr/>
      <dgm:t>
        <a:bodyPr/>
        <a:lstStyle/>
        <a:p>
          <a:pPr rtl="1"/>
          <a:endParaRPr lang="he-IL"/>
        </a:p>
      </dgm:t>
    </dgm:pt>
    <dgm:pt modelId="{C9E3F58B-1F32-4592-9FBF-210451D3EA6C}" type="sibTrans" cxnId="{C532E405-174A-4640-AE04-E64CC0660514}">
      <dgm:prSet/>
      <dgm:spPr/>
      <dgm:t>
        <a:bodyPr/>
        <a:lstStyle/>
        <a:p>
          <a:pPr rtl="1"/>
          <a:endParaRPr lang="he-IL"/>
        </a:p>
      </dgm:t>
    </dgm:pt>
    <dgm:pt modelId="{4CC1A127-D72C-4C30-B1BC-DB2F4AE9BB28}">
      <dgm:prSet phldrT="[טקסט]"/>
      <dgm:spPr/>
      <dgm:t>
        <a:bodyPr/>
        <a:lstStyle/>
        <a:p>
          <a:pPr rtl="1"/>
          <a:r>
            <a:rPr lang="ar-AE" baseline="0" dirty="0"/>
            <a:t>مخالفة لأسباب ايديولوجية</a:t>
          </a:r>
          <a:endParaRPr lang="he-IL" baseline="0" dirty="0"/>
        </a:p>
      </dgm:t>
    </dgm:pt>
    <dgm:pt modelId="{C2C753FA-6A51-4EF7-86B5-D27E46888271}" type="parTrans" cxnId="{5BBC48B6-4225-447E-AF2D-9104E23D627E}">
      <dgm:prSet/>
      <dgm:spPr/>
      <dgm:t>
        <a:bodyPr/>
        <a:lstStyle/>
        <a:p>
          <a:pPr rtl="1"/>
          <a:endParaRPr lang="he-IL"/>
        </a:p>
      </dgm:t>
    </dgm:pt>
    <dgm:pt modelId="{C5DBC44D-F14D-44E5-B3EB-195A17EB10A5}" type="sibTrans" cxnId="{5BBC48B6-4225-447E-AF2D-9104E23D627E}">
      <dgm:prSet/>
      <dgm:spPr/>
      <dgm:t>
        <a:bodyPr/>
        <a:lstStyle/>
        <a:p>
          <a:pPr rtl="1"/>
          <a:endParaRPr lang="he-IL"/>
        </a:p>
      </dgm:t>
    </dgm:pt>
    <dgm:pt modelId="{69D26806-0047-4DE9-A273-F2CC5CAD32A7}">
      <dgm:prSet phldrT="[טקסט]"/>
      <dgm:spPr/>
      <dgm:t>
        <a:bodyPr/>
        <a:lstStyle/>
        <a:p>
          <a:pPr rtl="1"/>
          <a:r>
            <a:rPr lang="ar-AE" baseline="0"/>
            <a:t>مخالفة سلطوية عامة</a:t>
          </a:r>
          <a:endParaRPr lang="he-IL" baseline="0" dirty="0"/>
        </a:p>
      </dgm:t>
    </dgm:pt>
    <dgm:pt modelId="{7FDCF6DE-9957-4C99-B7C9-FF4153916B06}" type="parTrans" cxnId="{296F6339-7684-493D-8584-ECAEEBED1D28}">
      <dgm:prSet/>
      <dgm:spPr/>
      <dgm:t>
        <a:bodyPr/>
        <a:lstStyle/>
        <a:p>
          <a:pPr rtl="1"/>
          <a:endParaRPr lang="he-IL"/>
        </a:p>
      </dgm:t>
    </dgm:pt>
    <dgm:pt modelId="{F1B76443-5AB7-4D0A-9073-99C517572DE6}" type="sibTrans" cxnId="{296F6339-7684-493D-8584-ECAEEBED1D28}">
      <dgm:prSet/>
      <dgm:spPr/>
      <dgm:t>
        <a:bodyPr/>
        <a:lstStyle/>
        <a:p>
          <a:pPr rtl="1"/>
          <a:endParaRPr lang="he-IL"/>
        </a:p>
      </dgm:t>
    </dgm:pt>
    <dgm:pt modelId="{C0DBEB61-2788-4B4B-858D-4F3BEDE7EAEA}">
      <dgm:prSet/>
      <dgm:spPr/>
      <dgm:t>
        <a:bodyPr/>
        <a:lstStyle/>
        <a:p>
          <a:pPr rtl="1"/>
          <a:r>
            <a:rPr lang="ar-AE" baseline="0"/>
            <a:t>مخالفة سلطوية شخصية</a:t>
          </a:r>
          <a:endParaRPr lang="he-IL" baseline="0" dirty="0"/>
        </a:p>
      </dgm:t>
    </dgm:pt>
    <dgm:pt modelId="{75355E7A-B795-4BAE-ADA9-10F5D93B8395}" type="parTrans" cxnId="{B872F8EC-2423-4EEC-9E44-D613C210949B}">
      <dgm:prSet/>
      <dgm:spPr/>
      <dgm:t>
        <a:bodyPr/>
        <a:lstStyle/>
        <a:p>
          <a:pPr rtl="1"/>
          <a:endParaRPr lang="he-IL"/>
        </a:p>
      </dgm:t>
    </dgm:pt>
    <dgm:pt modelId="{995CCA25-7AF2-4E82-B36D-29BC2C6E7FB3}" type="sibTrans" cxnId="{B872F8EC-2423-4EEC-9E44-D613C210949B}">
      <dgm:prSet/>
      <dgm:spPr/>
      <dgm:t>
        <a:bodyPr/>
        <a:lstStyle/>
        <a:p>
          <a:pPr rtl="1"/>
          <a:endParaRPr lang="he-IL"/>
        </a:p>
      </dgm:t>
    </dgm:pt>
    <dgm:pt modelId="{02296A01-1184-4088-9DFE-4D2C2DE9E210}">
      <dgm:prSet/>
      <dgm:spPr/>
      <dgm:t>
        <a:bodyPr/>
        <a:lstStyle/>
        <a:p>
          <a:pPr rtl="1"/>
          <a:r>
            <a:rPr lang="ar-AE" baseline="0"/>
            <a:t>مخالفة جنائية عادية</a:t>
          </a:r>
          <a:endParaRPr lang="he-IL" baseline="0" dirty="0"/>
        </a:p>
      </dgm:t>
    </dgm:pt>
    <dgm:pt modelId="{E5230E52-09E8-4979-9D8A-E307C73F04C6}" type="parTrans" cxnId="{3CDAEEEC-F255-4D8D-BE6D-E256074F3EB3}">
      <dgm:prSet/>
      <dgm:spPr/>
      <dgm:t>
        <a:bodyPr/>
        <a:lstStyle/>
        <a:p>
          <a:pPr rtl="1"/>
          <a:endParaRPr lang="he-IL"/>
        </a:p>
      </dgm:t>
    </dgm:pt>
    <dgm:pt modelId="{5EF61FFD-3748-4AC0-A7F5-9C99BEEBF888}" type="sibTrans" cxnId="{3CDAEEEC-F255-4D8D-BE6D-E256074F3EB3}">
      <dgm:prSet/>
      <dgm:spPr/>
      <dgm:t>
        <a:bodyPr/>
        <a:lstStyle/>
        <a:p>
          <a:pPr rtl="1"/>
          <a:endParaRPr lang="he-IL"/>
        </a:p>
      </dgm:t>
    </dgm:pt>
    <dgm:pt modelId="{DB1356E0-3E54-49C5-99BF-E07D37DCA641}" type="pres">
      <dgm:prSet presAssocID="{4EC78650-C9EE-4435-9EBE-032822A3001D}" presName="Name0" presStyleCnt="0">
        <dgm:presLayoutVars>
          <dgm:chPref val="1"/>
          <dgm:dir/>
          <dgm:animOne val="branch"/>
          <dgm:animLvl val="lvl"/>
          <dgm:resizeHandles/>
        </dgm:presLayoutVars>
      </dgm:prSet>
      <dgm:spPr/>
    </dgm:pt>
    <dgm:pt modelId="{EC7F572B-B4E3-42A5-A16F-00F23EA759C8}" type="pres">
      <dgm:prSet presAssocID="{CB5B0D7C-824E-4130-AE76-B77EE25E032A}" presName="vertOne" presStyleCnt="0"/>
      <dgm:spPr/>
    </dgm:pt>
    <dgm:pt modelId="{3DCF0B8B-AC82-435A-9688-CB0A1C5EE96C}" type="pres">
      <dgm:prSet presAssocID="{CB5B0D7C-824E-4130-AE76-B77EE25E032A}" presName="txOne" presStyleLbl="node0" presStyleIdx="0" presStyleCnt="1" custLinFactY="-2526" custLinFactNeighborX="-5437" custLinFactNeighborY="-100000">
        <dgm:presLayoutVars>
          <dgm:chPref val="3"/>
        </dgm:presLayoutVars>
      </dgm:prSet>
      <dgm:spPr/>
    </dgm:pt>
    <dgm:pt modelId="{C7203AFD-835E-4C6F-9A37-14455AFC8182}" type="pres">
      <dgm:prSet presAssocID="{CB5B0D7C-824E-4130-AE76-B77EE25E032A}" presName="parTransOne" presStyleCnt="0"/>
      <dgm:spPr/>
    </dgm:pt>
    <dgm:pt modelId="{F029D130-D6CC-4167-B51D-75532C87EC96}" type="pres">
      <dgm:prSet presAssocID="{CB5B0D7C-824E-4130-AE76-B77EE25E032A}" presName="horzOne" presStyleCnt="0"/>
      <dgm:spPr/>
    </dgm:pt>
    <dgm:pt modelId="{0FBA30D1-6796-4756-A654-FAA2EB10CCB8}" type="pres">
      <dgm:prSet presAssocID="{B3223645-AFA2-46E0-A182-B69DD1AA2A8B}" presName="vertTwo" presStyleCnt="0"/>
      <dgm:spPr/>
    </dgm:pt>
    <dgm:pt modelId="{3A9B825A-838F-4210-BD62-849451FA673B}" type="pres">
      <dgm:prSet presAssocID="{B3223645-AFA2-46E0-A182-B69DD1AA2A8B}" presName="txTwo" presStyleLbl="node2" presStyleIdx="0" presStyleCnt="5">
        <dgm:presLayoutVars>
          <dgm:chPref val="3"/>
        </dgm:presLayoutVars>
      </dgm:prSet>
      <dgm:spPr/>
    </dgm:pt>
    <dgm:pt modelId="{B4697793-CBEA-4E41-8D6F-1648B3992E41}" type="pres">
      <dgm:prSet presAssocID="{B3223645-AFA2-46E0-A182-B69DD1AA2A8B}" presName="horzTwo" presStyleCnt="0"/>
      <dgm:spPr/>
    </dgm:pt>
    <dgm:pt modelId="{85B31D00-C0BF-4C5C-85E3-66886E3952B2}" type="pres">
      <dgm:prSet presAssocID="{C9E3F58B-1F32-4592-9FBF-210451D3EA6C}" presName="sibSpaceTwo" presStyleCnt="0"/>
      <dgm:spPr/>
    </dgm:pt>
    <dgm:pt modelId="{E535E4D2-B9C3-46B6-8EE4-A004CCCF4901}" type="pres">
      <dgm:prSet presAssocID="{4CC1A127-D72C-4C30-B1BC-DB2F4AE9BB28}" presName="vertTwo" presStyleCnt="0"/>
      <dgm:spPr/>
    </dgm:pt>
    <dgm:pt modelId="{F8027E8B-4E75-4E10-B026-0A78535461E5}" type="pres">
      <dgm:prSet presAssocID="{4CC1A127-D72C-4C30-B1BC-DB2F4AE9BB28}" presName="txTwo" presStyleLbl="node2" presStyleIdx="1" presStyleCnt="5">
        <dgm:presLayoutVars>
          <dgm:chPref val="3"/>
        </dgm:presLayoutVars>
      </dgm:prSet>
      <dgm:spPr/>
    </dgm:pt>
    <dgm:pt modelId="{C3DBD0D6-B1F2-4155-9EB5-6BAA915D5D13}" type="pres">
      <dgm:prSet presAssocID="{4CC1A127-D72C-4C30-B1BC-DB2F4AE9BB28}" presName="horzTwo" presStyleCnt="0"/>
      <dgm:spPr/>
    </dgm:pt>
    <dgm:pt modelId="{534D8328-F4DF-4D58-A29F-8E61C76BB38A}" type="pres">
      <dgm:prSet presAssocID="{C5DBC44D-F14D-44E5-B3EB-195A17EB10A5}" presName="sibSpaceTwo" presStyleCnt="0"/>
      <dgm:spPr/>
    </dgm:pt>
    <dgm:pt modelId="{EE1488F7-29D8-4B19-97B7-0E5ED8080870}" type="pres">
      <dgm:prSet presAssocID="{69D26806-0047-4DE9-A273-F2CC5CAD32A7}" presName="vertTwo" presStyleCnt="0"/>
      <dgm:spPr/>
    </dgm:pt>
    <dgm:pt modelId="{B6045691-E6CE-4F63-89AA-C4E6798C0358}" type="pres">
      <dgm:prSet presAssocID="{69D26806-0047-4DE9-A273-F2CC5CAD32A7}" presName="txTwo" presStyleLbl="node2" presStyleIdx="2" presStyleCnt="5">
        <dgm:presLayoutVars>
          <dgm:chPref val="3"/>
        </dgm:presLayoutVars>
      </dgm:prSet>
      <dgm:spPr/>
    </dgm:pt>
    <dgm:pt modelId="{43979041-80B7-4E8B-9779-08990DD1DF6B}" type="pres">
      <dgm:prSet presAssocID="{69D26806-0047-4DE9-A273-F2CC5CAD32A7}" presName="horzTwo" presStyleCnt="0"/>
      <dgm:spPr/>
    </dgm:pt>
    <dgm:pt modelId="{4808809B-FE85-4B7D-A51F-76418E59A0ED}" type="pres">
      <dgm:prSet presAssocID="{F1B76443-5AB7-4D0A-9073-99C517572DE6}" presName="sibSpaceTwo" presStyleCnt="0"/>
      <dgm:spPr/>
    </dgm:pt>
    <dgm:pt modelId="{55E1E409-8D0F-440C-951C-37E8B9F44B6A}" type="pres">
      <dgm:prSet presAssocID="{C0DBEB61-2788-4B4B-858D-4F3BEDE7EAEA}" presName="vertTwo" presStyleCnt="0"/>
      <dgm:spPr/>
    </dgm:pt>
    <dgm:pt modelId="{A9AC01BD-9952-4B42-9016-216C76F9C2A4}" type="pres">
      <dgm:prSet presAssocID="{C0DBEB61-2788-4B4B-858D-4F3BEDE7EAEA}" presName="txTwo" presStyleLbl="node2" presStyleIdx="3" presStyleCnt="5">
        <dgm:presLayoutVars>
          <dgm:chPref val="3"/>
        </dgm:presLayoutVars>
      </dgm:prSet>
      <dgm:spPr/>
    </dgm:pt>
    <dgm:pt modelId="{B6DEBD9E-A979-4521-8D60-02A3C00120E0}" type="pres">
      <dgm:prSet presAssocID="{C0DBEB61-2788-4B4B-858D-4F3BEDE7EAEA}" presName="horzTwo" presStyleCnt="0"/>
      <dgm:spPr/>
    </dgm:pt>
    <dgm:pt modelId="{8C93E796-4E3D-44F0-89F0-D3107E1C803C}" type="pres">
      <dgm:prSet presAssocID="{995CCA25-7AF2-4E82-B36D-29BC2C6E7FB3}" presName="sibSpaceTwo" presStyleCnt="0"/>
      <dgm:spPr/>
    </dgm:pt>
    <dgm:pt modelId="{89B51E0A-5E35-4F2E-AAF6-3FACBEAC962F}" type="pres">
      <dgm:prSet presAssocID="{02296A01-1184-4088-9DFE-4D2C2DE9E210}" presName="vertTwo" presStyleCnt="0"/>
      <dgm:spPr/>
    </dgm:pt>
    <dgm:pt modelId="{A81539AA-0BF8-4236-A008-FFF2D1964BB2}" type="pres">
      <dgm:prSet presAssocID="{02296A01-1184-4088-9DFE-4D2C2DE9E210}" presName="txTwo" presStyleLbl="node2" presStyleIdx="4" presStyleCnt="5">
        <dgm:presLayoutVars>
          <dgm:chPref val="3"/>
        </dgm:presLayoutVars>
      </dgm:prSet>
      <dgm:spPr/>
    </dgm:pt>
    <dgm:pt modelId="{C3E88DF0-EB40-436C-BEA0-E297ACF817BD}" type="pres">
      <dgm:prSet presAssocID="{02296A01-1184-4088-9DFE-4D2C2DE9E210}" presName="horzTwo" presStyleCnt="0"/>
      <dgm:spPr/>
    </dgm:pt>
  </dgm:ptLst>
  <dgm:cxnLst>
    <dgm:cxn modelId="{C532E405-174A-4640-AE04-E64CC0660514}" srcId="{CB5B0D7C-824E-4130-AE76-B77EE25E032A}" destId="{B3223645-AFA2-46E0-A182-B69DD1AA2A8B}" srcOrd="0" destOrd="0" parTransId="{AE5F090F-1714-463E-9883-65B4F1219E30}" sibTransId="{C9E3F58B-1F32-4592-9FBF-210451D3EA6C}"/>
    <dgm:cxn modelId="{DC05A02C-B7FD-46FB-B379-BBA681945C49}" type="presOf" srcId="{69D26806-0047-4DE9-A273-F2CC5CAD32A7}" destId="{B6045691-E6CE-4F63-89AA-C4E6798C0358}" srcOrd="0" destOrd="0" presId="urn:microsoft.com/office/officeart/2005/8/layout/hierarchy4"/>
    <dgm:cxn modelId="{296F6339-7684-493D-8584-ECAEEBED1D28}" srcId="{CB5B0D7C-824E-4130-AE76-B77EE25E032A}" destId="{69D26806-0047-4DE9-A273-F2CC5CAD32A7}" srcOrd="2" destOrd="0" parTransId="{7FDCF6DE-9957-4C99-B7C9-FF4153916B06}" sibTransId="{F1B76443-5AB7-4D0A-9073-99C517572DE6}"/>
    <dgm:cxn modelId="{8569383B-8D1A-40F3-A957-780C66572776}" type="presOf" srcId="{4EC78650-C9EE-4435-9EBE-032822A3001D}" destId="{DB1356E0-3E54-49C5-99BF-E07D37DCA641}" srcOrd="0" destOrd="0" presId="urn:microsoft.com/office/officeart/2005/8/layout/hierarchy4"/>
    <dgm:cxn modelId="{0649E761-27A5-447F-AEB5-09E1D380CFAD}" type="presOf" srcId="{02296A01-1184-4088-9DFE-4D2C2DE9E210}" destId="{A81539AA-0BF8-4236-A008-FFF2D1964BB2}" srcOrd="0" destOrd="0" presId="urn:microsoft.com/office/officeart/2005/8/layout/hierarchy4"/>
    <dgm:cxn modelId="{86254742-CA07-4C12-BC58-6A78F96B17C4}" type="presOf" srcId="{C0DBEB61-2788-4B4B-858D-4F3BEDE7EAEA}" destId="{A9AC01BD-9952-4B42-9016-216C76F9C2A4}" srcOrd="0" destOrd="0" presId="urn:microsoft.com/office/officeart/2005/8/layout/hierarchy4"/>
    <dgm:cxn modelId="{58392571-A675-458F-9657-60658883CD11}" type="presOf" srcId="{4CC1A127-D72C-4C30-B1BC-DB2F4AE9BB28}" destId="{F8027E8B-4E75-4E10-B026-0A78535461E5}" srcOrd="0" destOrd="0" presId="urn:microsoft.com/office/officeart/2005/8/layout/hierarchy4"/>
    <dgm:cxn modelId="{9677BE83-0A6D-4B51-BFB8-16F4A064D3EF}" type="presOf" srcId="{CB5B0D7C-824E-4130-AE76-B77EE25E032A}" destId="{3DCF0B8B-AC82-435A-9688-CB0A1C5EE96C}" srcOrd="0" destOrd="0" presId="urn:microsoft.com/office/officeart/2005/8/layout/hierarchy4"/>
    <dgm:cxn modelId="{5BBC48B6-4225-447E-AF2D-9104E23D627E}" srcId="{CB5B0D7C-824E-4130-AE76-B77EE25E032A}" destId="{4CC1A127-D72C-4C30-B1BC-DB2F4AE9BB28}" srcOrd="1" destOrd="0" parTransId="{C2C753FA-6A51-4EF7-86B5-D27E46888271}" sibTransId="{C5DBC44D-F14D-44E5-B3EB-195A17EB10A5}"/>
    <dgm:cxn modelId="{8938FDC2-5D46-4773-82F1-D1D56BD13D08}" type="presOf" srcId="{B3223645-AFA2-46E0-A182-B69DD1AA2A8B}" destId="{3A9B825A-838F-4210-BD62-849451FA673B}" srcOrd="0" destOrd="0" presId="urn:microsoft.com/office/officeart/2005/8/layout/hierarchy4"/>
    <dgm:cxn modelId="{5EEBB4E9-B889-467A-84D3-41A2A17D39A6}" srcId="{4EC78650-C9EE-4435-9EBE-032822A3001D}" destId="{CB5B0D7C-824E-4130-AE76-B77EE25E032A}" srcOrd="0" destOrd="0" parTransId="{80427C1D-0877-473C-91A5-C75398523948}" sibTransId="{DD46AFDE-4A16-4BD9-A635-ECE1BFC324A9}"/>
    <dgm:cxn modelId="{3CDAEEEC-F255-4D8D-BE6D-E256074F3EB3}" srcId="{CB5B0D7C-824E-4130-AE76-B77EE25E032A}" destId="{02296A01-1184-4088-9DFE-4D2C2DE9E210}" srcOrd="4" destOrd="0" parTransId="{E5230E52-09E8-4979-9D8A-E307C73F04C6}" sibTransId="{5EF61FFD-3748-4AC0-A7F5-9C99BEEBF888}"/>
    <dgm:cxn modelId="{B872F8EC-2423-4EEC-9E44-D613C210949B}" srcId="{CB5B0D7C-824E-4130-AE76-B77EE25E032A}" destId="{C0DBEB61-2788-4B4B-858D-4F3BEDE7EAEA}" srcOrd="3" destOrd="0" parTransId="{75355E7A-B795-4BAE-ADA9-10F5D93B8395}" sibTransId="{995CCA25-7AF2-4E82-B36D-29BC2C6E7FB3}"/>
    <dgm:cxn modelId="{6D0E0378-16B1-43AB-B43B-4B5CCC13444C}" type="presParOf" srcId="{DB1356E0-3E54-49C5-99BF-E07D37DCA641}" destId="{EC7F572B-B4E3-42A5-A16F-00F23EA759C8}" srcOrd="0" destOrd="0" presId="urn:microsoft.com/office/officeart/2005/8/layout/hierarchy4"/>
    <dgm:cxn modelId="{F77430D8-1E66-4C28-B110-A78BD5992C8C}" type="presParOf" srcId="{EC7F572B-B4E3-42A5-A16F-00F23EA759C8}" destId="{3DCF0B8B-AC82-435A-9688-CB0A1C5EE96C}" srcOrd="0" destOrd="0" presId="urn:microsoft.com/office/officeart/2005/8/layout/hierarchy4"/>
    <dgm:cxn modelId="{E81DE684-F07E-406B-90F6-3827E749A315}" type="presParOf" srcId="{EC7F572B-B4E3-42A5-A16F-00F23EA759C8}" destId="{C7203AFD-835E-4C6F-9A37-14455AFC8182}" srcOrd="1" destOrd="0" presId="urn:microsoft.com/office/officeart/2005/8/layout/hierarchy4"/>
    <dgm:cxn modelId="{689FA67F-99F0-496D-AD27-94522C07285C}" type="presParOf" srcId="{EC7F572B-B4E3-42A5-A16F-00F23EA759C8}" destId="{F029D130-D6CC-4167-B51D-75532C87EC96}" srcOrd="2" destOrd="0" presId="urn:microsoft.com/office/officeart/2005/8/layout/hierarchy4"/>
    <dgm:cxn modelId="{D3629F79-F209-4073-A95A-0F3FE3F18464}" type="presParOf" srcId="{F029D130-D6CC-4167-B51D-75532C87EC96}" destId="{0FBA30D1-6796-4756-A654-FAA2EB10CCB8}" srcOrd="0" destOrd="0" presId="urn:microsoft.com/office/officeart/2005/8/layout/hierarchy4"/>
    <dgm:cxn modelId="{8898F089-A7E1-44E8-A8E3-D15EC140EE41}" type="presParOf" srcId="{0FBA30D1-6796-4756-A654-FAA2EB10CCB8}" destId="{3A9B825A-838F-4210-BD62-849451FA673B}" srcOrd="0" destOrd="0" presId="urn:microsoft.com/office/officeart/2005/8/layout/hierarchy4"/>
    <dgm:cxn modelId="{E20EC019-3BAE-44AD-BD13-F8E18CA37023}" type="presParOf" srcId="{0FBA30D1-6796-4756-A654-FAA2EB10CCB8}" destId="{B4697793-CBEA-4E41-8D6F-1648B3992E41}" srcOrd="1" destOrd="0" presId="urn:microsoft.com/office/officeart/2005/8/layout/hierarchy4"/>
    <dgm:cxn modelId="{69E7D49D-7DDF-41F4-85BE-6D7FA8BC9749}" type="presParOf" srcId="{F029D130-D6CC-4167-B51D-75532C87EC96}" destId="{85B31D00-C0BF-4C5C-85E3-66886E3952B2}" srcOrd="1" destOrd="0" presId="urn:microsoft.com/office/officeart/2005/8/layout/hierarchy4"/>
    <dgm:cxn modelId="{C8E6DA7B-3B6D-4202-843D-79A608FB3257}" type="presParOf" srcId="{F029D130-D6CC-4167-B51D-75532C87EC96}" destId="{E535E4D2-B9C3-46B6-8EE4-A004CCCF4901}" srcOrd="2" destOrd="0" presId="urn:microsoft.com/office/officeart/2005/8/layout/hierarchy4"/>
    <dgm:cxn modelId="{5BB305BE-0879-4F5C-96F6-99A350BAF3C1}" type="presParOf" srcId="{E535E4D2-B9C3-46B6-8EE4-A004CCCF4901}" destId="{F8027E8B-4E75-4E10-B026-0A78535461E5}" srcOrd="0" destOrd="0" presId="urn:microsoft.com/office/officeart/2005/8/layout/hierarchy4"/>
    <dgm:cxn modelId="{17881B20-6A0D-4CAB-9680-9AA4E6F78777}" type="presParOf" srcId="{E535E4D2-B9C3-46B6-8EE4-A004CCCF4901}" destId="{C3DBD0D6-B1F2-4155-9EB5-6BAA915D5D13}" srcOrd="1" destOrd="0" presId="urn:microsoft.com/office/officeart/2005/8/layout/hierarchy4"/>
    <dgm:cxn modelId="{E28422BC-3313-42DB-892A-ECF8F08F526D}" type="presParOf" srcId="{F029D130-D6CC-4167-B51D-75532C87EC96}" destId="{534D8328-F4DF-4D58-A29F-8E61C76BB38A}" srcOrd="3" destOrd="0" presId="urn:microsoft.com/office/officeart/2005/8/layout/hierarchy4"/>
    <dgm:cxn modelId="{C6DADDA0-DD6E-4B3F-9FA5-B31060E371F2}" type="presParOf" srcId="{F029D130-D6CC-4167-B51D-75532C87EC96}" destId="{EE1488F7-29D8-4B19-97B7-0E5ED8080870}" srcOrd="4" destOrd="0" presId="urn:microsoft.com/office/officeart/2005/8/layout/hierarchy4"/>
    <dgm:cxn modelId="{3B048B8B-6805-43D4-AA4B-8C501EBA5D72}" type="presParOf" srcId="{EE1488F7-29D8-4B19-97B7-0E5ED8080870}" destId="{B6045691-E6CE-4F63-89AA-C4E6798C0358}" srcOrd="0" destOrd="0" presId="urn:microsoft.com/office/officeart/2005/8/layout/hierarchy4"/>
    <dgm:cxn modelId="{637B4089-EF46-4B98-BABE-929AFA280BC0}" type="presParOf" srcId="{EE1488F7-29D8-4B19-97B7-0E5ED8080870}" destId="{43979041-80B7-4E8B-9779-08990DD1DF6B}" srcOrd="1" destOrd="0" presId="urn:microsoft.com/office/officeart/2005/8/layout/hierarchy4"/>
    <dgm:cxn modelId="{A2E33A15-3F40-4016-BEB3-B5BD0DAE67D7}" type="presParOf" srcId="{F029D130-D6CC-4167-B51D-75532C87EC96}" destId="{4808809B-FE85-4B7D-A51F-76418E59A0ED}" srcOrd="5" destOrd="0" presId="urn:microsoft.com/office/officeart/2005/8/layout/hierarchy4"/>
    <dgm:cxn modelId="{B3C3AA5C-46B9-4A85-A907-E4CCC49D0846}" type="presParOf" srcId="{F029D130-D6CC-4167-B51D-75532C87EC96}" destId="{55E1E409-8D0F-440C-951C-37E8B9F44B6A}" srcOrd="6" destOrd="0" presId="urn:microsoft.com/office/officeart/2005/8/layout/hierarchy4"/>
    <dgm:cxn modelId="{DE063909-70D2-4724-9AC4-1A13178D5D8A}" type="presParOf" srcId="{55E1E409-8D0F-440C-951C-37E8B9F44B6A}" destId="{A9AC01BD-9952-4B42-9016-216C76F9C2A4}" srcOrd="0" destOrd="0" presId="urn:microsoft.com/office/officeart/2005/8/layout/hierarchy4"/>
    <dgm:cxn modelId="{68F4B8C7-95B4-4BCB-B96A-55131AD18846}" type="presParOf" srcId="{55E1E409-8D0F-440C-951C-37E8B9F44B6A}" destId="{B6DEBD9E-A979-4521-8D60-02A3C00120E0}" srcOrd="1" destOrd="0" presId="urn:microsoft.com/office/officeart/2005/8/layout/hierarchy4"/>
    <dgm:cxn modelId="{7F8D299E-51E8-4BEF-8238-5CA1EB79EB8F}" type="presParOf" srcId="{F029D130-D6CC-4167-B51D-75532C87EC96}" destId="{8C93E796-4E3D-44F0-89F0-D3107E1C803C}" srcOrd="7" destOrd="0" presId="urn:microsoft.com/office/officeart/2005/8/layout/hierarchy4"/>
    <dgm:cxn modelId="{9B51A51C-7053-4D5D-9135-3DAF8C61A7D9}" type="presParOf" srcId="{F029D130-D6CC-4167-B51D-75532C87EC96}" destId="{89B51E0A-5E35-4F2E-AAF6-3FACBEAC962F}" srcOrd="8" destOrd="0" presId="urn:microsoft.com/office/officeart/2005/8/layout/hierarchy4"/>
    <dgm:cxn modelId="{AF8E4A42-B9F7-4D9F-9323-E81765AD04AD}" type="presParOf" srcId="{89B51E0A-5E35-4F2E-AAF6-3FACBEAC962F}" destId="{A81539AA-0BF8-4236-A008-FFF2D1964BB2}" srcOrd="0" destOrd="0" presId="urn:microsoft.com/office/officeart/2005/8/layout/hierarchy4"/>
    <dgm:cxn modelId="{8E884277-4624-453C-B21B-5A401DAD3ED6}" type="presParOf" srcId="{89B51E0A-5E35-4F2E-AAF6-3FACBEAC962F}" destId="{C3E88DF0-EB40-436C-BEA0-E297ACF817BD}"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6D56F6-8CD5-4914-8755-BD1C22DE2187}">
      <dsp:nvSpPr>
        <dsp:cNvPr id="0" name=""/>
        <dsp:cNvSpPr/>
      </dsp:nvSpPr>
      <dsp:spPr>
        <a:xfrm>
          <a:off x="2661162" y="285575"/>
          <a:ext cx="3548145" cy="3548145"/>
        </a:xfrm>
        <a:prstGeom prst="pie">
          <a:avLst>
            <a:gd name="adj1" fmla="val 16200000"/>
            <a:gd name="adj2" fmla="val 180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2000250" rtl="1">
            <a:lnSpc>
              <a:spcPct val="90000"/>
            </a:lnSpc>
            <a:spcBef>
              <a:spcPct val="0"/>
            </a:spcBef>
            <a:spcAft>
              <a:spcPct val="35000"/>
            </a:spcAft>
            <a:buNone/>
          </a:pPr>
          <a:r>
            <a:rPr lang="ar-AE" sz="4500" kern="1200" dirty="0"/>
            <a:t>عام</a:t>
          </a:r>
          <a:endParaRPr lang="he-IL" sz="4500" kern="1200" dirty="0"/>
        </a:p>
      </dsp:txBody>
      <dsp:txXfrm>
        <a:off x="4531119" y="1037444"/>
        <a:ext cx="1267194" cy="1055995"/>
      </dsp:txXfrm>
    </dsp:sp>
    <dsp:sp modelId="{864CA44B-7034-4CE3-AAD2-6854DB80AA1E}">
      <dsp:nvSpPr>
        <dsp:cNvPr id="0" name=""/>
        <dsp:cNvSpPr/>
      </dsp:nvSpPr>
      <dsp:spPr>
        <a:xfrm>
          <a:off x="2600133" y="410911"/>
          <a:ext cx="3523273" cy="3504077"/>
        </a:xfrm>
        <a:prstGeom prst="pie">
          <a:avLst>
            <a:gd name="adj1" fmla="val 1800000"/>
            <a:gd name="adj2" fmla="val 900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2000250" rtl="1">
            <a:lnSpc>
              <a:spcPct val="90000"/>
            </a:lnSpc>
            <a:spcBef>
              <a:spcPct val="0"/>
            </a:spcBef>
            <a:spcAft>
              <a:spcPct val="35000"/>
            </a:spcAft>
            <a:buNone/>
          </a:pPr>
          <a:r>
            <a:rPr lang="ar-AE" sz="4500" kern="1200" dirty="0"/>
            <a:t>علني</a:t>
          </a:r>
          <a:endParaRPr lang="he-IL" sz="4500" kern="1200" dirty="0"/>
        </a:p>
      </dsp:txBody>
      <dsp:txXfrm>
        <a:off x="3439008" y="2684390"/>
        <a:ext cx="1887467" cy="917734"/>
      </dsp:txXfrm>
    </dsp:sp>
    <dsp:sp modelId="{9106E0EB-6FA5-42F8-A136-941B2ED8B572}">
      <dsp:nvSpPr>
        <dsp:cNvPr id="0" name=""/>
        <dsp:cNvSpPr/>
      </dsp:nvSpPr>
      <dsp:spPr>
        <a:xfrm>
          <a:off x="2515012" y="285575"/>
          <a:ext cx="3548145" cy="3548145"/>
        </a:xfrm>
        <a:prstGeom prst="pie">
          <a:avLst>
            <a:gd name="adj1" fmla="val 9000000"/>
            <a:gd name="adj2" fmla="val 1620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2000250" rtl="1">
            <a:lnSpc>
              <a:spcPct val="90000"/>
            </a:lnSpc>
            <a:spcBef>
              <a:spcPct val="0"/>
            </a:spcBef>
            <a:spcAft>
              <a:spcPct val="35000"/>
            </a:spcAft>
            <a:buNone/>
          </a:pPr>
          <a:r>
            <a:rPr lang="ar-AE" sz="4500" kern="1200" dirty="0"/>
            <a:t>واضح</a:t>
          </a:r>
          <a:endParaRPr lang="he-IL" sz="4500" kern="1200" dirty="0"/>
        </a:p>
      </dsp:txBody>
      <dsp:txXfrm>
        <a:off x="2926006" y="1037444"/>
        <a:ext cx="1267194" cy="1055995"/>
      </dsp:txXfrm>
    </dsp:sp>
    <dsp:sp modelId="{865DD57A-FB0B-4C37-9B04-69B8148C72F5}">
      <dsp:nvSpPr>
        <dsp:cNvPr id="0" name=""/>
        <dsp:cNvSpPr/>
      </dsp:nvSpPr>
      <dsp:spPr>
        <a:xfrm>
          <a:off x="2441808" y="65928"/>
          <a:ext cx="3987439" cy="3987439"/>
        </a:xfrm>
        <a:prstGeom prst="circularArrow">
          <a:avLst>
            <a:gd name="adj1" fmla="val 5085"/>
            <a:gd name="adj2" fmla="val 327528"/>
            <a:gd name="adj3" fmla="val 1472472"/>
            <a:gd name="adj4" fmla="val 16199432"/>
            <a:gd name="adj5" fmla="val 5932"/>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65BE9E62-4AB8-4A8F-918B-AE2497DD5C47}">
      <dsp:nvSpPr>
        <dsp:cNvPr id="0" name=""/>
        <dsp:cNvSpPr/>
      </dsp:nvSpPr>
      <dsp:spPr>
        <a:xfrm>
          <a:off x="2368176" y="169229"/>
          <a:ext cx="3987439" cy="3987439"/>
        </a:xfrm>
        <a:prstGeom prst="circularArrow">
          <a:avLst>
            <a:gd name="adj1" fmla="val 5085"/>
            <a:gd name="adj2" fmla="val 327528"/>
            <a:gd name="adj3" fmla="val 8671970"/>
            <a:gd name="adj4" fmla="val 1800502"/>
            <a:gd name="adj5" fmla="val 5932"/>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A70167E5-FD97-476C-AF4B-3AB2840D8AE1}">
      <dsp:nvSpPr>
        <dsp:cNvPr id="0" name=""/>
        <dsp:cNvSpPr/>
      </dsp:nvSpPr>
      <dsp:spPr>
        <a:xfrm>
          <a:off x="2295072" y="65928"/>
          <a:ext cx="3987439" cy="3987439"/>
        </a:xfrm>
        <a:prstGeom prst="circularArrow">
          <a:avLst>
            <a:gd name="adj1" fmla="val 5085"/>
            <a:gd name="adj2" fmla="val 327528"/>
            <a:gd name="adj3" fmla="val 15873039"/>
            <a:gd name="adj4" fmla="val 9000000"/>
            <a:gd name="adj5" fmla="val 5932"/>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CF0B8B-AC82-435A-9688-CB0A1C5EE96C}">
      <dsp:nvSpPr>
        <dsp:cNvPr id="0" name=""/>
        <dsp:cNvSpPr/>
      </dsp:nvSpPr>
      <dsp:spPr>
        <a:xfrm>
          <a:off x="0" y="0"/>
          <a:ext cx="7742937" cy="2364878"/>
        </a:xfrm>
        <a:prstGeom prst="roundRect">
          <a:avLst>
            <a:gd name="adj" fmla="val 10000"/>
          </a:avLst>
        </a:prstGeom>
        <a:solidFill>
          <a:schemeClr val="l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rtl="1">
            <a:lnSpc>
              <a:spcPct val="90000"/>
            </a:lnSpc>
            <a:spcBef>
              <a:spcPct val="0"/>
            </a:spcBef>
            <a:spcAft>
              <a:spcPct val="35000"/>
            </a:spcAft>
            <a:buNone/>
          </a:pPr>
          <a:r>
            <a:rPr lang="ar-AE" sz="6500" kern="1200" dirty="0"/>
            <a:t>أنواع مخالفات القانون</a:t>
          </a:r>
          <a:endParaRPr lang="he-IL" sz="6500" kern="1200" dirty="0"/>
        </a:p>
      </dsp:txBody>
      <dsp:txXfrm>
        <a:off x="69265" y="69265"/>
        <a:ext cx="7604407" cy="2226348"/>
      </dsp:txXfrm>
    </dsp:sp>
    <dsp:sp modelId="{3A9B825A-838F-4210-BD62-849451FA673B}">
      <dsp:nvSpPr>
        <dsp:cNvPr id="0" name=""/>
        <dsp:cNvSpPr/>
      </dsp:nvSpPr>
      <dsp:spPr>
        <a:xfrm>
          <a:off x="3110" y="2574883"/>
          <a:ext cx="1451075" cy="2364878"/>
        </a:xfrm>
        <a:prstGeom prst="roundRect">
          <a:avLst>
            <a:gd name="adj" fmla="val 10000"/>
          </a:avLst>
        </a:prstGeom>
        <a:solidFill>
          <a:schemeClr val="l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1">
            <a:lnSpc>
              <a:spcPct val="90000"/>
            </a:lnSpc>
            <a:spcBef>
              <a:spcPct val="0"/>
            </a:spcBef>
            <a:spcAft>
              <a:spcPct val="35000"/>
            </a:spcAft>
            <a:buNone/>
          </a:pPr>
          <a:r>
            <a:rPr lang="ar-AE" sz="2700" kern="1200" baseline="0"/>
            <a:t>مخالفة لأسباب ضميرية</a:t>
          </a:r>
          <a:endParaRPr lang="he-IL" sz="2700" kern="1200" baseline="0" dirty="0"/>
        </a:p>
      </dsp:txBody>
      <dsp:txXfrm>
        <a:off x="45611" y="2617384"/>
        <a:ext cx="1366073" cy="2279876"/>
      </dsp:txXfrm>
    </dsp:sp>
    <dsp:sp modelId="{F8027E8B-4E75-4E10-B026-0A78535461E5}">
      <dsp:nvSpPr>
        <dsp:cNvPr id="0" name=""/>
        <dsp:cNvSpPr/>
      </dsp:nvSpPr>
      <dsp:spPr>
        <a:xfrm>
          <a:off x="1576075" y="2574883"/>
          <a:ext cx="1451075" cy="2364878"/>
        </a:xfrm>
        <a:prstGeom prst="roundRect">
          <a:avLst>
            <a:gd name="adj" fmla="val 10000"/>
          </a:avLst>
        </a:prstGeom>
        <a:solidFill>
          <a:schemeClr val="l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1">
            <a:lnSpc>
              <a:spcPct val="90000"/>
            </a:lnSpc>
            <a:spcBef>
              <a:spcPct val="0"/>
            </a:spcBef>
            <a:spcAft>
              <a:spcPct val="35000"/>
            </a:spcAft>
            <a:buNone/>
          </a:pPr>
          <a:r>
            <a:rPr lang="ar-AE" sz="2700" kern="1200" baseline="0" dirty="0"/>
            <a:t>مخالفة لأسباب ايديولوجية</a:t>
          </a:r>
          <a:endParaRPr lang="he-IL" sz="2700" kern="1200" baseline="0" dirty="0"/>
        </a:p>
      </dsp:txBody>
      <dsp:txXfrm>
        <a:off x="1618576" y="2617384"/>
        <a:ext cx="1366073" cy="2279876"/>
      </dsp:txXfrm>
    </dsp:sp>
    <dsp:sp modelId="{B6045691-E6CE-4F63-89AA-C4E6798C0358}">
      <dsp:nvSpPr>
        <dsp:cNvPr id="0" name=""/>
        <dsp:cNvSpPr/>
      </dsp:nvSpPr>
      <dsp:spPr>
        <a:xfrm>
          <a:off x="3149041" y="2574883"/>
          <a:ext cx="1451075" cy="2364878"/>
        </a:xfrm>
        <a:prstGeom prst="roundRect">
          <a:avLst>
            <a:gd name="adj" fmla="val 10000"/>
          </a:avLst>
        </a:prstGeom>
        <a:solidFill>
          <a:schemeClr val="l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1">
            <a:lnSpc>
              <a:spcPct val="90000"/>
            </a:lnSpc>
            <a:spcBef>
              <a:spcPct val="0"/>
            </a:spcBef>
            <a:spcAft>
              <a:spcPct val="35000"/>
            </a:spcAft>
            <a:buNone/>
          </a:pPr>
          <a:r>
            <a:rPr lang="ar-AE" sz="2700" kern="1200" baseline="0"/>
            <a:t>مخالفة سلطوية عامة</a:t>
          </a:r>
          <a:endParaRPr lang="he-IL" sz="2700" kern="1200" baseline="0" dirty="0"/>
        </a:p>
      </dsp:txBody>
      <dsp:txXfrm>
        <a:off x="3191542" y="2617384"/>
        <a:ext cx="1366073" cy="2279876"/>
      </dsp:txXfrm>
    </dsp:sp>
    <dsp:sp modelId="{A9AC01BD-9952-4B42-9016-216C76F9C2A4}">
      <dsp:nvSpPr>
        <dsp:cNvPr id="0" name=""/>
        <dsp:cNvSpPr/>
      </dsp:nvSpPr>
      <dsp:spPr>
        <a:xfrm>
          <a:off x="4722006" y="2574883"/>
          <a:ext cx="1451075" cy="2364878"/>
        </a:xfrm>
        <a:prstGeom prst="roundRect">
          <a:avLst>
            <a:gd name="adj" fmla="val 10000"/>
          </a:avLst>
        </a:prstGeom>
        <a:solidFill>
          <a:schemeClr val="l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1">
            <a:lnSpc>
              <a:spcPct val="90000"/>
            </a:lnSpc>
            <a:spcBef>
              <a:spcPct val="0"/>
            </a:spcBef>
            <a:spcAft>
              <a:spcPct val="35000"/>
            </a:spcAft>
            <a:buNone/>
          </a:pPr>
          <a:r>
            <a:rPr lang="ar-AE" sz="2700" kern="1200" baseline="0"/>
            <a:t>مخالفة سلطوية شخصية</a:t>
          </a:r>
          <a:endParaRPr lang="he-IL" sz="2700" kern="1200" baseline="0" dirty="0"/>
        </a:p>
      </dsp:txBody>
      <dsp:txXfrm>
        <a:off x="4764507" y="2617384"/>
        <a:ext cx="1366073" cy="2279876"/>
      </dsp:txXfrm>
    </dsp:sp>
    <dsp:sp modelId="{A81539AA-0BF8-4236-A008-FFF2D1964BB2}">
      <dsp:nvSpPr>
        <dsp:cNvPr id="0" name=""/>
        <dsp:cNvSpPr/>
      </dsp:nvSpPr>
      <dsp:spPr>
        <a:xfrm>
          <a:off x="6294972" y="2574883"/>
          <a:ext cx="1451075" cy="2364878"/>
        </a:xfrm>
        <a:prstGeom prst="roundRect">
          <a:avLst>
            <a:gd name="adj" fmla="val 10000"/>
          </a:avLst>
        </a:prstGeom>
        <a:solidFill>
          <a:schemeClr val="l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1">
            <a:lnSpc>
              <a:spcPct val="90000"/>
            </a:lnSpc>
            <a:spcBef>
              <a:spcPct val="0"/>
            </a:spcBef>
            <a:spcAft>
              <a:spcPct val="35000"/>
            </a:spcAft>
            <a:buNone/>
          </a:pPr>
          <a:r>
            <a:rPr lang="ar-AE" sz="2700" kern="1200" baseline="0"/>
            <a:t>مخالفة جنائية عادية</a:t>
          </a:r>
          <a:endParaRPr lang="he-IL" sz="2700" kern="1200" baseline="0" dirty="0"/>
        </a:p>
      </dsp:txBody>
      <dsp:txXfrm>
        <a:off x="6337473" y="2617384"/>
        <a:ext cx="1366073" cy="2279876"/>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שער">
    <p:spTree>
      <p:nvGrpSpPr>
        <p:cNvPr id="1" name=""/>
        <p:cNvGrpSpPr/>
        <p:nvPr/>
      </p:nvGrpSpPr>
      <p:grpSpPr>
        <a:xfrm>
          <a:off x="0" y="0"/>
          <a:ext cx="0" cy="0"/>
          <a:chOff x="0" y="0"/>
          <a:chExt cx="0" cy="0"/>
        </a:xfrm>
      </p:grpSpPr>
      <p:sp>
        <p:nvSpPr>
          <p:cNvPr id="2" name="כותרת 1"/>
          <p:cNvSpPr>
            <a:spLocks noGrp="1"/>
          </p:cNvSpPr>
          <p:nvPr>
            <p:ph type="ctrTitle"/>
          </p:nvPr>
        </p:nvSpPr>
        <p:spPr>
          <a:xfrm>
            <a:off x="914401" y="2693989"/>
            <a:ext cx="10363200" cy="1470025"/>
          </a:xfrm>
        </p:spPr>
        <p:txBody>
          <a:bodyPr vert="horz" lIns="91440" tIns="45720" rIns="91440" bIns="45720" rtlCol="1" anchor="ctr">
            <a:normAutofit/>
          </a:bodyPr>
          <a:lstStyle>
            <a:lvl1pPr>
              <a:defRPr kumimoji="0" lang="he-IL" sz="6600"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a:t>לחץ כדי לערוך סגנון כותרת של תבנית בסיס</a:t>
            </a:r>
            <a:endParaRPr lang="he-IL" dirty="0"/>
          </a:p>
        </p:txBody>
      </p:sp>
      <p:sp>
        <p:nvSpPr>
          <p:cNvPr id="7" name="מלבן מעוגל 6"/>
          <p:cNvSpPr/>
          <p:nvPr/>
        </p:nvSpPr>
        <p:spPr>
          <a:xfrm>
            <a:off x="-670069" y="6569428"/>
            <a:ext cx="2623961"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p:nvSpPr>
        <p:spPr>
          <a:xfrm>
            <a:off x="-1488810" y="6410588"/>
            <a:ext cx="3246400" cy="86423"/>
          </a:xfrm>
          <a:prstGeom prst="roundRect">
            <a:avLst>
              <a:gd name="adj" fmla="val 49359"/>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9" name="מלבן מעוגל 8"/>
          <p:cNvSpPr/>
          <p:nvPr/>
        </p:nvSpPr>
        <p:spPr>
          <a:xfrm>
            <a:off x="9986482" y="-439221"/>
            <a:ext cx="4205647"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p:nvSpPr>
        <p:spPr>
          <a:xfrm>
            <a:off x="8259471" y="6565100"/>
            <a:ext cx="4434214"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pic>
        <p:nvPicPr>
          <p:cNvPr id="12" name="תמונה 11"/>
          <p:cNvPicPr>
            <a:picLocks noChangeAspect="1"/>
          </p:cNvPicPr>
          <p:nvPr/>
        </p:nvPicPr>
        <p:blipFill rotWithShape="1">
          <a:blip r:embed="rId2" cstate="print">
            <a:extLst>
              <a:ext uri="{28A0092B-C50C-407E-A947-70E740481C1C}">
                <a14:useLocalDpi xmlns:a14="http://schemas.microsoft.com/office/drawing/2010/main" val="0"/>
              </a:ext>
            </a:extLst>
          </a:blip>
          <a:srcRect l="33058" r="33511" b="26248"/>
          <a:stretch/>
        </p:blipFill>
        <p:spPr>
          <a:xfrm>
            <a:off x="5445286" y="369916"/>
            <a:ext cx="1301430" cy="1597430"/>
          </a:xfrm>
          <a:prstGeom prst="rect">
            <a:avLst/>
          </a:prstGeom>
        </p:spPr>
      </p:pic>
    </p:spTree>
    <p:extLst>
      <p:ext uri="{BB962C8B-B14F-4D97-AF65-F5344CB8AC3E}">
        <p14:creationId xmlns:p14="http://schemas.microsoft.com/office/powerpoint/2010/main" val="1586737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שם השיעור">
    <p:spTree>
      <p:nvGrpSpPr>
        <p:cNvPr id="1" name=""/>
        <p:cNvGrpSpPr/>
        <p:nvPr/>
      </p:nvGrpSpPr>
      <p:grpSpPr>
        <a:xfrm>
          <a:off x="0" y="0"/>
          <a:ext cx="0" cy="0"/>
          <a:chOff x="0" y="0"/>
          <a:chExt cx="0" cy="0"/>
        </a:xfrm>
      </p:grpSpPr>
      <p:sp>
        <p:nvSpPr>
          <p:cNvPr id="10" name="מלבן מעוגל 9"/>
          <p:cNvSpPr/>
          <p:nvPr/>
        </p:nvSpPr>
        <p:spPr>
          <a:xfrm>
            <a:off x="212943" y="1396870"/>
            <a:ext cx="13177381"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2" name="כותרת 1"/>
          <p:cNvSpPr>
            <a:spLocks noGrp="1"/>
          </p:cNvSpPr>
          <p:nvPr>
            <p:ph type="ctrTitle"/>
          </p:nvPr>
        </p:nvSpPr>
        <p:spPr>
          <a:xfrm>
            <a:off x="739037" y="1640910"/>
            <a:ext cx="10872592" cy="1260000"/>
          </a:xfrm>
          <a:prstGeom prst="rect">
            <a:avLst/>
          </a:prstGeom>
        </p:spPr>
        <p:txBody>
          <a:bodyPr anchor="ctr" anchorCtr="0">
            <a:noAutofit/>
          </a:bodyPr>
          <a:lstStyle>
            <a:lvl1pPr algn="ctr">
              <a:defRPr sz="6600" b="1">
                <a:latin typeface="Varela Round" panose="00000500000000000000" pitchFamily="2" charset="-79"/>
                <a:cs typeface="Varela Round" panose="00000500000000000000" pitchFamily="2" charset="-79"/>
              </a:defRPr>
            </a:lvl1pPr>
          </a:lstStyle>
          <a:p>
            <a:r>
              <a:rPr lang="he-IL"/>
              <a:t>לחץ כדי לערוך סגנון כותרת של תבנית בסיס</a:t>
            </a:r>
            <a:endParaRPr lang="he-IL" dirty="0"/>
          </a:p>
        </p:txBody>
      </p:sp>
      <p:sp>
        <p:nvSpPr>
          <p:cNvPr id="7" name="מלבן מעוגל 6"/>
          <p:cNvSpPr/>
          <p:nvPr/>
        </p:nvSpPr>
        <p:spPr>
          <a:xfrm>
            <a:off x="7329949" y="6579191"/>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p:nvSpPr>
        <p:spPr>
          <a:xfrm>
            <a:off x="9501144" y="6294301"/>
            <a:ext cx="3049656"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9" name="מלבן מעוגל 8"/>
          <p:cNvSpPr/>
          <p:nvPr/>
        </p:nvSpPr>
        <p:spPr>
          <a:xfrm>
            <a:off x="9996883" y="-235260"/>
            <a:ext cx="276849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מלבן מעוגל 10"/>
          <p:cNvSpPr/>
          <p:nvPr/>
        </p:nvSpPr>
        <p:spPr>
          <a:xfrm>
            <a:off x="-501113" y="1636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Google Shape;11;p2"/>
          <p:cNvSpPr txBox="1">
            <a:spLocks noGrp="1"/>
          </p:cNvSpPr>
          <p:nvPr>
            <p:ph type="subTitle" idx="1"/>
          </p:nvPr>
        </p:nvSpPr>
        <p:spPr>
          <a:xfrm>
            <a:off x="738213" y="2918492"/>
            <a:ext cx="10873415" cy="720000"/>
          </a:xfrm>
          <a:prstGeom prst="rect">
            <a:avLst/>
          </a:prstGeom>
        </p:spPr>
        <p:txBody>
          <a:bodyPr spcFirstLastPara="1" wrap="square" lIns="36000" tIns="36000" rIns="36000" bIns="36000" anchor="t" anchorCtr="0">
            <a:spAutoFit/>
          </a:bodyPr>
          <a:lstStyle>
            <a:lvl1pPr lvl="0" algn="ctr">
              <a:lnSpc>
                <a:spcPct val="100000"/>
              </a:lnSpc>
              <a:spcBef>
                <a:spcPts val="0"/>
              </a:spcBef>
              <a:spcAft>
                <a:spcPts val="600"/>
              </a:spcAft>
              <a:buSzPts val="2800"/>
              <a:buNone/>
              <a:defRPr sz="3600" b="1">
                <a:solidFill>
                  <a:srgbClr val="002060"/>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r>
              <a:rPr lang="he-IL"/>
              <a:t>לחץ כדי לערוך סגנון כותרת משנה של תבנית בסיס</a:t>
            </a:r>
            <a:endParaRPr dirty="0"/>
          </a:p>
        </p:txBody>
      </p:sp>
      <p:sp>
        <p:nvSpPr>
          <p:cNvPr id="13" name="מציין מיקום תוכן 2"/>
          <p:cNvSpPr>
            <a:spLocks noGrp="1"/>
          </p:cNvSpPr>
          <p:nvPr>
            <p:ph idx="10"/>
          </p:nvPr>
        </p:nvSpPr>
        <p:spPr>
          <a:xfrm>
            <a:off x="738213" y="3655832"/>
            <a:ext cx="10873415" cy="720000"/>
          </a:xfrm>
        </p:spPr>
        <p:txBody>
          <a:bodyPr>
            <a:noAutofit/>
          </a:bodyPr>
          <a:lstStyle>
            <a:lvl1pPr marL="342900" indent="-342900" algn="ctr" defTabSz="914400" rtl="1" eaLnBrk="1" latinLnBrk="0" hangingPunct="1">
              <a:lnSpc>
                <a:spcPct val="100000"/>
              </a:lnSpc>
              <a:spcBef>
                <a:spcPts val="0"/>
              </a:spcBef>
              <a:spcAft>
                <a:spcPts val="600"/>
              </a:spcAft>
              <a:buSzPts val="2800"/>
              <a:buFont typeface="Arial" pitchFamily="34" charset="0"/>
              <a:buNone/>
              <a:defRPr lang="he-IL" sz="2800" b="1" kern="1200" dirty="0" smtClean="0">
                <a:solidFill>
                  <a:srgbClr val="002060"/>
                </a:solidFill>
                <a:latin typeface="Varela Round" pitchFamily="2" charset="-79"/>
                <a:ea typeface="+mn-ea"/>
                <a:cs typeface="Varela Round" pitchFamily="2" charset="-79"/>
              </a:defRPr>
            </a:lvl1pPr>
            <a:lvl2pPr marL="342900" indent="-342900" algn="ctr" defTabSz="914400"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a:t>לחץ כדי לערוך סגנונות טקסט של תבנית בסיס</a:t>
            </a:r>
          </a:p>
        </p:txBody>
      </p:sp>
    </p:spTree>
    <p:extLst>
      <p:ext uri="{BB962C8B-B14F-4D97-AF65-F5344CB8AC3E}">
        <p14:creationId xmlns:p14="http://schemas.microsoft.com/office/powerpoint/2010/main" val="1951806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515273" y="213094"/>
            <a:ext cx="11161453" cy="720000"/>
          </a:xfrm>
        </p:spPr>
        <p:txBody>
          <a:bodyPr lIns="36000" tIns="0" rIns="36000" bIns="0">
            <a:noAutofit/>
          </a:bodyPr>
          <a:lstStyle>
            <a:lvl1pPr>
              <a:defRPr sz="4800" b="1">
                <a:solidFill>
                  <a:srgbClr val="002060"/>
                </a:solidFill>
                <a:latin typeface="Varela Round" pitchFamily="2" charset="-79"/>
                <a:cs typeface="Varela Round" pitchFamily="2" charset="-79"/>
              </a:defRPr>
            </a:lvl1pPr>
          </a:lstStyle>
          <a:p>
            <a:r>
              <a:rPr lang="he-IL"/>
              <a:t>לחץ כדי לערוך סגנון כותרת של תבנית בסיס</a:t>
            </a:r>
            <a:endParaRPr lang="he-IL" dirty="0"/>
          </a:p>
        </p:txBody>
      </p:sp>
      <p:sp>
        <p:nvSpPr>
          <p:cNvPr id="3" name="מציין מיקום תוכן 2"/>
          <p:cNvSpPr>
            <a:spLocks noGrp="1"/>
          </p:cNvSpPr>
          <p:nvPr>
            <p:ph idx="1"/>
          </p:nvPr>
        </p:nvSpPr>
        <p:spPr>
          <a:xfrm>
            <a:off x="515273" y="1195757"/>
            <a:ext cx="11161453" cy="4680000"/>
          </a:xfrm>
        </p:spPr>
        <p:txBody>
          <a:bodyPr>
            <a:normAutofit/>
          </a:bodyPr>
          <a:lstStyle>
            <a:lvl1pPr>
              <a:lnSpc>
                <a:spcPct val="150000"/>
              </a:lnSpc>
              <a:spcBef>
                <a:spcPts val="0"/>
              </a:spcBef>
              <a:spcAft>
                <a:spcPts val="600"/>
              </a:spcAft>
              <a:defRPr sz="2400">
                <a:solidFill>
                  <a:srgbClr val="002060"/>
                </a:solidFill>
                <a:latin typeface="Varela Round" pitchFamily="2" charset="-79"/>
                <a:cs typeface="Varela Round" pitchFamily="2" charset="-79"/>
              </a:defRPr>
            </a:lvl1pPr>
            <a:lvl2pPr>
              <a:lnSpc>
                <a:spcPct val="150000"/>
              </a:lnSpc>
              <a:spcBef>
                <a:spcPts val="0"/>
              </a:spcBef>
              <a:spcAft>
                <a:spcPts val="600"/>
              </a:spcAft>
              <a:defRPr sz="2400">
                <a:solidFill>
                  <a:srgbClr val="002060"/>
                </a:solidFill>
                <a:latin typeface="Varela Round" pitchFamily="2" charset="-79"/>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a:t>לחץ כדי לערוך סגנונות טקסט של תבנית בסיס</a:t>
            </a:r>
          </a:p>
          <a:p>
            <a:pPr lvl="1"/>
            <a:r>
              <a:rPr lang="he-IL"/>
              <a:t>רמה שנייה</a:t>
            </a:r>
          </a:p>
        </p:txBody>
      </p:sp>
      <p:sp>
        <p:nvSpPr>
          <p:cNvPr id="7" name="מלבן מעוגל 6"/>
          <p:cNvSpPr/>
          <p:nvPr/>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p:nvSpPr>
        <p:spPr>
          <a:xfrm>
            <a:off x="8667715" y="-110812"/>
            <a:ext cx="530011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Tree>
    <p:extLst>
      <p:ext uri="{BB962C8B-B14F-4D97-AF65-F5344CB8AC3E}">
        <p14:creationId xmlns:p14="http://schemas.microsoft.com/office/powerpoint/2010/main" val="3051853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 כותרו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515273" y="213094"/>
            <a:ext cx="11161453" cy="720000"/>
          </a:xfrm>
          <a:noFill/>
        </p:spPr>
        <p:txBody>
          <a:bodyPr vert="horz" lIns="91440" tIns="45720" rIns="91440" bIns="45720" rtlCol="1" anchor="ctr">
            <a:noAutofit/>
          </a:bodyPr>
          <a:lstStyle>
            <a:lvl1pPr marL="0" marR="0" indent="0" algn="ctr" defTabSz="914400" rtl="1" eaLnBrk="1" fontAlgn="auto" latinLnBrk="0" hangingPunct="1">
              <a:lnSpc>
                <a:spcPct val="100000"/>
              </a:lnSpc>
              <a:spcBef>
                <a:spcPct val="0"/>
              </a:spcBef>
              <a:spcAft>
                <a:spcPts val="0"/>
              </a:spcAft>
              <a:buClrTx/>
              <a:buSzTx/>
              <a:buFontTx/>
              <a:buNone/>
              <a:tabLst/>
              <a:defRPr kumimoji="0" lang="he-IL" sz="48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a:t>לחץ כדי לערוך סגנון כותרת של תבנית בסיס</a:t>
            </a:r>
            <a:endParaRPr lang="he-IL" dirty="0"/>
          </a:p>
        </p:txBody>
      </p:sp>
      <p:sp>
        <p:nvSpPr>
          <p:cNvPr id="5" name="מציין מיקום טקסט 4"/>
          <p:cNvSpPr>
            <a:spLocks noGrp="1"/>
          </p:cNvSpPr>
          <p:nvPr>
            <p:ph type="body" sz="quarter" idx="3"/>
          </p:nvPr>
        </p:nvSpPr>
        <p:spPr>
          <a:xfrm>
            <a:off x="515273" y="1185681"/>
            <a:ext cx="11161452" cy="540000"/>
          </a:xfrm>
        </p:spPr>
        <p:txBody>
          <a:bodyPr anchor="b">
            <a:noAutofit/>
          </a:bodyPr>
          <a:lstStyle>
            <a:lvl1pPr marL="0" indent="0">
              <a:buNone/>
              <a:defRPr sz="3200" b="1">
                <a:solidFill>
                  <a:srgbClr val="0070C0"/>
                </a:solidFill>
                <a:latin typeface="Varela Round" pitchFamily="2" charset="-79"/>
                <a:cs typeface="Varela Round" pitchFamily="2"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515273" y="1725682"/>
            <a:ext cx="11161453" cy="4152517"/>
          </a:xfrm>
        </p:spPr>
        <p:txBody>
          <a:bodyPr>
            <a:normAutofit/>
          </a:bodyPr>
          <a:lstStyle>
            <a:lvl1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00" lvl="0" indent="-342900" algn="r" defTabSz="914400" rtl="1" eaLnBrk="1" latinLnBrk="0" hangingPunct="1">
              <a:lnSpc>
                <a:spcPct val="150000"/>
              </a:lnSpc>
              <a:spcBef>
                <a:spcPct val="20000"/>
              </a:spcBef>
              <a:buFont typeface="Arial" pitchFamily="34" charset="0"/>
              <a:buChar char="•"/>
            </a:pPr>
            <a:r>
              <a:rPr lang="he-IL"/>
              <a:t>לחץ כדי לערוך סגנונות טקסט של תבנית בסיס</a:t>
            </a:r>
          </a:p>
          <a:p>
            <a:pPr marL="342900" lvl="1" indent="-342900" algn="r" defTabSz="914400" rtl="1" eaLnBrk="1" latinLnBrk="0" hangingPunct="1">
              <a:lnSpc>
                <a:spcPct val="150000"/>
              </a:lnSpc>
              <a:spcBef>
                <a:spcPct val="20000"/>
              </a:spcBef>
              <a:buFont typeface="Arial" pitchFamily="34" charset="0"/>
              <a:buChar char="•"/>
            </a:pPr>
            <a:r>
              <a:rPr lang="he-IL"/>
              <a:t>רמה שנייה</a:t>
            </a:r>
          </a:p>
        </p:txBody>
      </p:sp>
      <p:sp>
        <p:nvSpPr>
          <p:cNvPr id="10" name="מלבן מעוגל 9"/>
          <p:cNvSpPr/>
          <p:nvPr/>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11" name="מלבן מעוגל 10"/>
          <p:cNvSpPr/>
          <p:nvPr/>
        </p:nvSpPr>
        <p:spPr>
          <a:xfrm>
            <a:off x="8667715" y="-110812"/>
            <a:ext cx="530011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12" name="מלבן מעוגל 11"/>
          <p:cNvSpPr/>
          <p:nvPr/>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Tree>
    <p:extLst>
      <p:ext uri="{BB962C8B-B14F-4D97-AF65-F5344CB8AC3E}">
        <p14:creationId xmlns:p14="http://schemas.microsoft.com/office/powerpoint/2010/main" val="2757317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515273" y="213094"/>
            <a:ext cx="11161453" cy="720000"/>
          </a:xfrm>
          <a:noFill/>
        </p:spPr>
        <p:txBody>
          <a:bodyPr vert="horz" lIns="91440" tIns="45720" rIns="91440" bIns="45720" rtlCol="1" anchor="ctr">
            <a:noAutofit/>
          </a:bodyPr>
          <a:lstStyle>
            <a:lvl1pPr>
              <a:defRPr kumimoji="0" lang="he-IL" sz="4800" b="1" i="0" u="none" strike="noStrike" kern="1200" cap="none" spc="0" normalizeH="0" baseline="0" noProof="0" dirty="0" smtClean="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a:t>לחץ כדי לערוך סגנון כותרת של תבנית בסיס</a:t>
            </a:r>
            <a:endParaRPr lang="he-IL" dirty="0"/>
          </a:p>
        </p:txBody>
      </p:sp>
      <p:sp>
        <p:nvSpPr>
          <p:cNvPr id="7" name="מלבן מעוגל 6"/>
          <p:cNvSpPr/>
          <p:nvPr/>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p:nvSpPr>
        <p:spPr>
          <a:xfrm>
            <a:off x="8667715" y="-110812"/>
            <a:ext cx="530011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Tree>
    <p:extLst>
      <p:ext uri="{BB962C8B-B14F-4D97-AF65-F5344CB8AC3E}">
        <p14:creationId xmlns:p14="http://schemas.microsoft.com/office/powerpoint/2010/main" val="553050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27382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76586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09601" y="274638"/>
            <a:ext cx="10972800"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601" y="1600202"/>
            <a:ext cx="10972800"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737601" y="6356352"/>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61BEF0D-F0BB-DE4B-95CE-6DB70DBA9567}" type="datetimeFigureOut">
              <a:rPr lang="en-US" smtClean="0"/>
              <a:pPr/>
              <a:t>9/29/2021</a:t>
            </a:fld>
            <a:endParaRPr lang="en-US" dirty="0"/>
          </a:p>
        </p:txBody>
      </p:sp>
      <p:sp>
        <p:nvSpPr>
          <p:cNvPr id="5" name="מציין מיקום של כותרת תחתונה 4"/>
          <p:cNvSpPr>
            <a:spLocks noGrp="1"/>
          </p:cNvSpPr>
          <p:nvPr>
            <p:ph type="ftr" sz="quarter" idx="3"/>
          </p:nvPr>
        </p:nvSpPr>
        <p:spPr>
          <a:xfrm>
            <a:off x="4165601" y="6356352"/>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dirty="0"/>
          </a:p>
        </p:txBody>
      </p:sp>
      <p:sp>
        <p:nvSpPr>
          <p:cNvPr id="6" name="מציין מיקום של מספר שקופית 5"/>
          <p:cNvSpPr>
            <a:spLocks noGrp="1"/>
          </p:cNvSpPr>
          <p:nvPr>
            <p:ph type="sldNum" sz="quarter" idx="4"/>
          </p:nvPr>
        </p:nvSpPr>
        <p:spPr>
          <a:xfrm>
            <a:off x="609601" y="6356352"/>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2763645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4.webp"/><Relationship Id="rId3" Type="http://schemas.openxmlformats.org/officeDocument/2006/relationships/diagramLayout" Target="../diagrams/layout1.xml"/><Relationship Id="rId7" Type="http://schemas.openxmlformats.org/officeDocument/2006/relationships/image" Target="../media/image3.jp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3AAB16D-9B94-4201-AD61-1F58ABDF0C56}"/>
              </a:ext>
            </a:extLst>
          </p:cNvPr>
          <p:cNvSpPr>
            <a:spLocks noGrp="1"/>
          </p:cNvSpPr>
          <p:nvPr>
            <p:ph type="ctrTitle"/>
          </p:nvPr>
        </p:nvSpPr>
        <p:spPr/>
        <p:txBody>
          <a:bodyPr/>
          <a:lstStyle/>
          <a:p>
            <a:r>
              <a:rPr lang="ar-AE" dirty="0">
                <a:cs typeface="+mn-cs"/>
              </a:rPr>
              <a:t>منظومة بثّ قُطريّة</a:t>
            </a:r>
            <a:endParaRPr lang="he-IL" dirty="0">
              <a:cs typeface="+mn-cs"/>
            </a:endParaRPr>
          </a:p>
        </p:txBody>
      </p:sp>
    </p:spTree>
    <p:extLst>
      <p:ext uri="{BB962C8B-B14F-4D97-AF65-F5344CB8AC3E}">
        <p14:creationId xmlns:p14="http://schemas.microsoft.com/office/powerpoint/2010/main" val="868565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מציין מיקום תוכן 3">
            <a:extLst>
              <a:ext uri="{FF2B5EF4-FFF2-40B4-BE49-F238E27FC236}">
                <a16:creationId xmlns:a16="http://schemas.microsoft.com/office/drawing/2014/main" id="{786787C6-B747-4C3F-B737-2C34596DB953}"/>
              </a:ext>
            </a:extLst>
          </p:cNvPr>
          <p:cNvGraphicFramePr>
            <a:graphicFrameLocks noGrp="1"/>
          </p:cNvGraphicFramePr>
          <p:nvPr>
            <p:ph idx="1"/>
            <p:extLst>
              <p:ext uri="{D42A27DB-BD31-4B8C-83A1-F6EECF244321}">
                <p14:modId xmlns:p14="http://schemas.microsoft.com/office/powerpoint/2010/main" val="4004612088"/>
              </p:ext>
            </p:extLst>
          </p:nvPr>
        </p:nvGraphicFramePr>
        <p:xfrm>
          <a:off x="652722" y="702365"/>
          <a:ext cx="7749158" cy="49421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1003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1">
            <a:extLst>
              <a:ext uri="{FF2B5EF4-FFF2-40B4-BE49-F238E27FC236}">
                <a16:creationId xmlns:a16="http://schemas.microsoft.com/office/drawing/2014/main" id="{3888BE72-E9B8-46F3-B0B8-9371B9FD7591}"/>
              </a:ext>
            </a:extLst>
          </p:cNvPr>
          <p:cNvGraphicFramePr>
            <a:graphicFrameLocks noGrp="1"/>
          </p:cNvGraphicFramePr>
          <p:nvPr>
            <p:extLst>
              <p:ext uri="{D42A27DB-BD31-4B8C-83A1-F6EECF244321}">
                <p14:modId xmlns:p14="http://schemas.microsoft.com/office/powerpoint/2010/main" val="4009432086"/>
              </p:ext>
            </p:extLst>
          </p:nvPr>
        </p:nvGraphicFramePr>
        <p:xfrm>
          <a:off x="170149" y="1193874"/>
          <a:ext cx="9159383" cy="4615976"/>
        </p:xfrm>
        <a:graphic>
          <a:graphicData uri="http://schemas.openxmlformats.org/drawingml/2006/table">
            <a:tbl>
              <a:tblPr rtl="1" firstRow="1" firstCol="1" bandRow="1">
                <a:effectLst>
                  <a:innerShdw blurRad="63500" dist="50800" dir="8100000">
                    <a:prstClr val="black">
                      <a:alpha val="50000"/>
                    </a:prstClr>
                  </a:innerShdw>
                </a:effectLst>
                <a:tableStyleId>{5C22544A-7EE6-4342-B048-85BDC9FD1C3A}</a:tableStyleId>
              </a:tblPr>
              <a:tblGrid>
                <a:gridCol w="969253">
                  <a:extLst>
                    <a:ext uri="{9D8B030D-6E8A-4147-A177-3AD203B41FA5}">
                      <a16:colId xmlns:a16="http://schemas.microsoft.com/office/drawing/2014/main" val="3413060454"/>
                    </a:ext>
                  </a:extLst>
                </a:gridCol>
                <a:gridCol w="2268776">
                  <a:extLst>
                    <a:ext uri="{9D8B030D-6E8A-4147-A177-3AD203B41FA5}">
                      <a16:colId xmlns:a16="http://schemas.microsoft.com/office/drawing/2014/main" val="235420155"/>
                    </a:ext>
                  </a:extLst>
                </a:gridCol>
                <a:gridCol w="1973785">
                  <a:extLst>
                    <a:ext uri="{9D8B030D-6E8A-4147-A177-3AD203B41FA5}">
                      <a16:colId xmlns:a16="http://schemas.microsoft.com/office/drawing/2014/main" val="2683593594"/>
                    </a:ext>
                  </a:extLst>
                </a:gridCol>
                <a:gridCol w="1910670">
                  <a:extLst>
                    <a:ext uri="{9D8B030D-6E8A-4147-A177-3AD203B41FA5}">
                      <a16:colId xmlns:a16="http://schemas.microsoft.com/office/drawing/2014/main" val="1852449596"/>
                    </a:ext>
                  </a:extLst>
                </a:gridCol>
                <a:gridCol w="2036899">
                  <a:extLst>
                    <a:ext uri="{9D8B030D-6E8A-4147-A177-3AD203B41FA5}">
                      <a16:colId xmlns:a16="http://schemas.microsoft.com/office/drawing/2014/main" val="3593454604"/>
                    </a:ext>
                  </a:extLst>
                </a:gridCol>
              </a:tblGrid>
              <a:tr h="1056676">
                <a:tc>
                  <a:txBody>
                    <a:bodyPr/>
                    <a:lstStyle/>
                    <a:p>
                      <a:pPr algn="ctr" rtl="1">
                        <a:lnSpc>
                          <a:spcPct val="100000"/>
                        </a:lnSpc>
                      </a:pPr>
                      <a:r>
                        <a:rPr lang="ar-JO" sz="2000" dirty="0">
                          <a:solidFill>
                            <a:schemeClr val="bg1"/>
                          </a:solidFill>
                          <a:effectLst>
                            <a:outerShdw blurRad="38100" dist="38100" dir="2700000" algn="tl">
                              <a:srgbClr val="000000">
                                <a:alpha val="43137"/>
                              </a:srgbClr>
                            </a:outerShdw>
                          </a:effectLst>
                          <a:cs typeface="+mn-cs"/>
                        </a:rPr>
                        <a:t>معيار التمّييز</a:t>
                      </a:r>
                      <a:endParaRPr lang="en-US" sz="2000"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mn-cs"/>
                      </a:endParaRPr>
                    </a:p>
                  </a:txBody>
                  <a:tcPr marL="53292" marR="53292" marT="28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92A72"/>
                    </a:solidFill>
                  </a:tcPr>
                </a:tc>
                <a:tc>
                  <a:txBody>
                    <a:bodyPr/>
                    <a:lstStyle/>
                    <a:p>
                      <a:pPr algn="ctr" rtl="1">
                        <a:lnSpc>
                          <a:spcPct val="100000"/>
                        </a:lnSpc>
                      </a:pPr>
                      <a:r>
                        <a:rPr lang="ar-SA" sz="2000" dirty="0">
                          <a:solidFill>
                            <a:schemeClr val="bg1"/>
                          </a:solidFill>
                          <a:effectLst>
                            <a:outerShdw blurRad="38100" dist="38100" dir="2700000" algn="tl">
                              <a:srgbClr val="000000">
                                <a:alpha val="43137"/>
                              </a:srgbClr>
                            </a:outerShdw>
                          </a:effectLst>
                          <a:cs typeface="+mn-cs"/>
                        </a:rPr>
                        <a:t>مخالفة جنائية عادية</a:t>
                      </a:r>
                      <a:endParaRPr lang="en-US" sz="2000"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mn-cs"/>
                      </a:endParaRPr>
                    </a:p>
                  </a:txBody>
                  <a:tcPr marL="53292" marR="53292" marT="28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92A72"/>
                    </a:solidFill>
                  </a:tcPr>
                </a:tc>
                <a:tc>
                  <a:txBody>
                    <a:bodyPr/>
                    <a:lstStyle/>
                    <a:p>
                      <a:pPr algn="ctr" rtl="1">
                        <a:lnSpc>
                          <a:spcPct val="100000"/>
                        </a:lnSpc>
                      </a:pPr>
                      <a:r>
                        <a:rPr lang="ar-SA" sz="2000" dirty="0">
                          <a:solidFill>
                            <a:schemeClr val="bg1"/>
                          </a:solidFill>
                          <a:effectLst>
                            <a:outerShdw blurRad="38100" dist="38100" dir="2700000" algn="tl">
                              <a:srgbClr val="000000">
                                <a:alpha val="43137"/>
                              </a:srgbClr>
                            </a:outerShdw>
                          </a:effectLst>
                          <a:cs typeface="+mn-cs"/>
                        </a:rPr>
                        <a:t>مخالفة سلطوية شخصية – فساد سلطوي</a:t>
                      </a:r>
                      <a:endParaRPr lang="en-US" sz="2000"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mn-cs"/>
                      </a:endParaRPr>
                    </a:p>
                  </a:txBody>
                  <a:tcPr marL="53292" marR="53292" marT="28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92A72"/>
                    </a:solidFill>
                  </a:tcPr>
                </a:tc>
                <a:tc>
                  <a:txBody>
                    <a:bodyPr/>
                    <a:lstStyle/>
                    <a:p>
                      <a:pPr algn="ctr" rtl="1">
                        <a:lnSpc>
                          <a:spcPct val="100000"/>
                        </a:lnSpc>
                      </a:pPr>
                      <a:r>
                        <a:rPr lang="ar-SA" sz="2000" dirty="0">
                          <a:solidFill>
                            <a:schemeClr val="bg1"/>
                          </a:solidFill>
                          <a:effectLst>
                            <a:outerShdw blurRad="38100" dist="38100" dir="2700000" algn="tl">
                              <a:srgbClr val="000000">
                                <a:alpha val="43137"/>
                              </a:srgbClr>
                            </a:outerShdw>
                          </a:effectLst>
                          <a:cs typeface="+mn-cs"/>
                        </a:rPr>
                        <a:t>مخالفة سلطوية عامة</a:t>
                      </a:r>
                      <a:endParaRPr lang="en-US" sz="2000" dirty="0">
                        <a:solidFill>
                          <a:schemeClr val="bg1"/>
                        </a:solidFill>
                        <a:effectLst>
                          <a:outerShdw blurRad="38100" dist="38100" dir="2700000" algn="tl">
                            <a:srgbClr val="000000">
                              <a:alpha val="43137"/>
                            </a:srgbClr>
                          </a:outerShdw>
                        </a:effectLst>
                        <a:cs typeface="+mn-cs"/>
                      </a:endParaRPr>
                    </a:p>
                    <a:p>
                      <a:pPr algn="ctr" rtl="1">
                        <a:lnSpc>
                          <a:spcPct val="100000"/>
                        </a:lnSpc>
                      </a:pPr>
                      <a:r>
                        <a:rPr lang="ar-SA" sz="2000" dirty="0">
                          <a:solidFill>
                            <a:schemeClr val="bg1"/>
                          </a:solidFill>
                          <a:effectLst>
                            <a:outerShdw blurRad="38100" dist="38100" dir="2700000" algn="tl">
                              <a:srgbClr val="000000">
                                <a:alpha val="43137"/>
                              </a:srgbClr>
                            </a:outerShdw>
                          </a:effectLst>
                          <a:cs typeface="+mn-cs"/>
                        </a:rPr>
                        <a:t>(جماهيرية)</a:t>
                      </a:r>
                      <a:endParaRPr lang="en-US" sz="2000"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mn-cs"/>
                      </a:endParaRPr>
                    </a:p>
                  </a:txBody>
                  <a:tcPr marL="53292" marR="53292" marT="28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92A72"/>
                    </a:solidFill>
                  </a:tcPr>
                </a:tc>
                <a:tc>
                  <a:txBody>
                    <a:bodyPr/>
                    <a:lstStyle/>
                    <a:p>
                      <a:pPr algn="ctr" rtl="1">
                        <a:lnSpc>
                          <a:spcPct val="100000"/>
                        </a:lnSpc>
                      </a:pPr>
                      <a:r>
                        <a:rPr lang="ar-SA" sz="2000" dirty="0">
                          <a:solidFill>
                            <a:schemeClr val="bg1"/>
                          </a:solidFill>
                          <a:effectLst>
                            <a:outerShdw blurRad="38100" dist="38100" dir="2700000" algn="tl">
                              <a:srgbClr val="000000">
                                <a:alpha val="43137"/>
                              </a:srgbClr>
                            </a:outerShdw>
                          </a:effectLst>
                          <a:cs typeface="+mn-cs"/>
                        </a:rPr>
                        <a:t>مخالفة أيديولوجية (</a:t>
                      </a:r>
                      <a:r>
                        <a:rPr lang="ar-AE" sz="2000" dirty="0">
                          <a:solidFill>
                            <a:schemeClr val="bg1"/>
                          </a:solidFill>
                          <a:effectLst>
                            <a:outerShdw blurRad="38100" dist="38100" dir="2700000" algn="tl">
                              <a:srgbClr val="000000">
                                <a:alpha val="43137"/>
                              </a:srgbClr>
                            </a:outerShdw>
                          </a:effectLst>
                          <a:cs typeface="+mn-cs"/>
                        </a:rPr>
                        <a:t>لأسباب</a:t>
                      </a:r>
                      <a:r>
                        <a:rPr lang="ar-SA" sz="2000" dirty="0">
                          <a:solidFill>
                            <a:schemeClr val="bg1"/>
                          </a:solidFill>
                          <a:effectLst>
                            <a:outerShdw blurRad="38100" dist="38100" dir="2700000" algn="tl">
                              <a:srgbClr val="000000">
                                <a:alpha val="43137"/>
                              </a:srgbClr>
                            </a:outerShdw>
                          </a:effectLst>
                          <a:cs typeface="+mn-cs"/>
                        </a:rPr>
                        <a:t> ايديولوجية)</a:t>
                      </a:r>
                      <a:endParaRPr lang="en-US" sz="2000"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mn-cs"/>
                      </a:endParaRPr>
                    </a:p>
                  </a:txBody>
                  <a:tcPr marL="53292" marR="53292" marT="28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92A72"/>
                    </a:solidFill>
                  </a:tcPr>
                </a:tc>
                <a:extLst>
                  <a:ext uri="{0D108BD9-81ED-4DB2-BD59-A6C34878D82A}">
                    <a16:rowId xmlns:a16="http://schemas.microsoft.com/office/drawing/2014/main" val="1256227520"/>
                  </a:ext>
                </a:extLst>
              </a:tr>
              <a:tr h="1715472">
                <a:tc>
                  <a:txBody>
                    <a:bodyPr/>
                    <a:lstStyle/>
                    <a:p>
                      <a:pPr algn="r" rtl="1">
                        <a:lnSpc>
                          <a:spcPct val="100000"/>
                        </a:lnSpc>
                      </a:pPr>
                      <a:r>
                        <a:rPr lang="ar-SA" sz="2000" b="1" dirty="0">
                          <a:solidFill>
                            <a:schemeClr val="tx1"/>
                          </a:solidFill>
                          <a:effectLst/>
                          <a:cs typeface="+mn-cs"/>
                        </a:rPr>
                        <a:t>منفذ</a:t>
                      </a:r>
                      <a:r>
                        <a:rPr lang="ar-AE" sz="2000" b="1" dirty="0">
                          <a:solidFill>
                            <a:schemeClr val="tx1"/>
                          </a:solidFill>
                          <a:effectLst/>
                          <a:cs typeface="+mn-cs"/>
                        </a:rPr>
                        <a:t> المخالفة</a:t>
                      </a:r>
                      <a:endParaRPr lang="en-US" sz="2000" b="1" dirty="0">
                        <a:solidFill>
                          <a:schemeClr val="tx1"/>
                        </a:solidFill>
                        <a:effectLst/>
                        <a:latin typeface="Calibri" panose="020F0502020204030204" pitchFamily="34" charset="0"/>
                        <a:ea typeface="Times New Roman" panose="02020603050405020304" pitchFamily="18" charset="0"/>
                        <a:cs typeface="+mn-cs"/>
                      </a:endParaRPr>
                    </a:p>
                  </a:txBody>
                  <a:tcPr marL="53292" marR="53292" marT="28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rtl="1">
                        <a:lnSpc>
                          <a:spcPct val="100000"/>
                        </a:lnSpc>
                      </a:pPr>
                      <a:r>
                        <a:rPr lang="ar-SA" sz="2000" dirty="0">
                          <a:effectLst/>
                          <a:cs typeface="+mn-cs"/>
                        </a:rPr>
                        <a:t>الشخص الذي يتصرف بطريقة فعّالة، عنيفة في الغالب.</a:t>
                      </a:r>
                      <a:endParaRPr lang="en-US" sz="2000" dirty="0">
                        <a:effectLst/>
                        <a:cs typeface="+mn-cs"/>
                      </a:endParaRPr>
                    </a:p>
                    <a:p>
                      <a:pPr algn="r" rtl="1">
                        <a:lnSpc>
                          <a:spcPct val="100000"/>
                        </a:lnSpc>
                      </a:pPr>
                      <a:r>
                        <a:rPr lang="ar-SA" sz="2000" dirty="0">
                          <a:effectLst/>
                          <a:cs typeface="+mn-cs"/>
                        </a:rPr>
                        <a:t>ليس</a:t>
                      </a:r>
                      <a:r>
                        <a:rPr lang="ar-AE" sz="2000" dirty="0">
                          <a:effectLst/>
                          <a:cs typeface="+mn-cs"/>
                        </a:rPr>
                        <a:t> </a:t>
                      </a:r>
                      <a:r>
                        <a:rPr lang="ar-SA" sz="2000" dirty="0">
                          <a:effectLst/>
                          <a:cs typeface="+mn-cs"/>
                        </a:rPr>
                        <a:t>مستعد</a:t>
                      </a:r>
                      <a:r>
                        <a:rPr lang="ar-AE" sz="2000" dirty="0">
                          <a:effectLst/>
                          <a:cs typeface="+mn-cs"/>
                        </a:rPr>
                        <a:t>اً</a:t>
                      </a:r>
                      <a:r>
                        <a:rPr lang="ar-SA" sz="2000" dirty="0">
                          <a:effectLst/>
                          <a:cs typeface="+mn-cs"/>
                        </a:rPr>
                        <a:t> لتحمل </a:t>
                      </a:r>
                      <a:r>
                        <a:rPr lang="ar-AE" sz="2000" dirty="0">
                          <a:effectLst/>
                          <a:cs typeface="+mn-cs"/>
                        </a:rPr>
                        <a:t>مسؤولية </a:t>
                      </a:r>
                      <a:r>
                        <a:rPr lang="ar-SA" sz="2000" dirty="0">
                          <a:effectLst/>
                          <a:cs typeface="+mn-cs"/>
                        </a:rPr>
                        <a:t>أ</a:t>
                      </a:r>
                      <a:r>
                        <a:rPr lang="ar-AE" sz="2000" dirty="0">
                          <a:effectLst/>
                          <a:cs typeface="+mn-cs"/>
                        </a:rPr>
                        <a:t>عم</a:t>
                      </a:r>
                      <a:r>
                        <a:rPr lang="ar-SA" sz="2000" dirty="0">
                          <a:effectLst/>
                          <a:cs typeface="+mn-cs"/>
                        </a:rPr>
                        <a:t>اله.</a:t>
                      </a:r>
                      <a:endParaRPr lang="en-US" sz="2000" dirty="0">
                        <a:effectLst/>
                        <a:latin typeface="Calibri" panose="020F0502020204030204" pitchFamily="34" charset="0"/>
                        <a:ea typeface="Times New Roman" panose="02020603050405020304" pitchFamily="18" charset="0"/>
                        <a:cs typeface="+mn-cs"/>
                      </a:endParaRPr>
                    </a:p>
                  </a:txBody>
                  <a:tcPr marL="53292" marR="53292" marT="28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rtl="1">
                        <a:lnSpc>
                          <a:spcPct val="100000"/>
                        </a:lnSpc>
                      </a:pPr>
                      <a:r>
                        <a:rPr lang="ar-AE" sz="2000" dirty="0">
                          <a:effectLst/>
                          <a:cs typeface="+mn-cs"/>
                        </a:rPr>
                        <a:t>صاحب منصب </a:t>
                      </a:r>
                      <a:r>
                        <a:rPr lang="ar-SA" sz="2000" dirty="0">
                          <a:effectLst/>
                          <a:cs typeface="+mn-cs"/>
                        </a:rPr>
                        <a:t>عام (منتخب أو معين).</a:t>
                      </a:r>
                      <a:endParaRPr lang="ar-AE" sz="2000" dirty="0">
                        <a:effectLst/>
                        <a:cs typeface="+mn-cs"/>
                      </a:endParaRPr>
                    </a:p>
                    <a:p>
                      <a:pPr marL="0" marR="0" lvl="0" indent="0" algn="r" defTabSz="457200" rtl="1" eaLnBrk="1" fontAlgn="auto" latinLnBrk="0" hangingPunct="1">
                        <a:lnSpc>
                          <a:spcPct val="100000"/>
                        </a:lnSpc>
                        <a:spcBef>
                          <a:spcPts val="0"/>
                        </a:spcBef>
                        <a:spcAft>
                          <a:spcPts val="0"/>
                        </a:spcAft>
                        <a:buClrTx/>
                        <a:buSzTx/>
                        <a:buFontTx/>
                        <a:buNone/>
                        <a:tabLst/>
                        <a:defRPr/>
                      </a:pPr>
                      <a:r>
                        <a:rPr lang="ar-SA" sz="2000" dirty="0">
                          <a:effectLst/>
                          <a:cs typeface="+mn-cs"/>
                        </a:rPr>
                        <a:t>ليس</a:t>
                      </a:r>
                      <a:r>
                        <a:rPr lang="ar-AE" sz="2000" dirty="0">
                          <a:effectLst/>
                          <a:cs typeface="+mn-cs"/>
                        </a:rPr>
                        <a:t> </a:t>
                      </a:r>
                      <a:r>
                        <a:rPr lang="ar-SA" sz="2000" dirty="0">
                          <a:effectLst/>
                          <a:cs typeface="+mn-cs"/>
                        </a:rPr>
                        <a:t>مستعد</a:t>
                      </a:r>
                      <a:r>
                        <a:rPr lang="ar-AE" sz="2000" dirty="0">
                          <a:effectLst/>
                          <a:cs typeface="+mn-cs"/>
                        </a:rPr>
                        <a:t>اً</a:t>
                      </a:r>
                      <a:r>
                        <a:rPr lang="ar-SA" sz="2000" dirty="0">
                          <a:effectLst/>
                          <a:cs typeface="+mn-cs"/>
                        </a:rPr>
                        <a:t> لتحمل </a:t>
                      </a:r>
                      <a:r>
                        <a:rPr lang="ar-AE" sz="2000" dirty="0">
                          <a:effectLst/>
                          <a:cs typeface="+mn-cs"/>
                        </a:rPr>
                        <a:t>مسؤولية </a:t>
                      </a:r>
                      <a:r>
                        <a:rPr lang="ar-SA" sz="2000" dirty="0">
                          <a:effectLst/>
                          <a:cs typeface="+mn-cs"/>
                        </a:rPr>
                        <a:t>أ</a:t>
                      </a:r>
                      <a:r>
                        <a:rPr lang="ar-AE" sz="2000" dirty="0">
                          <a:effectLst/>
                          <a:cs typeface="+mn-cs"/>
                        </a:rPr>
                        <a:t>عم</a:t>
                      </a:r>
                      <a:r>
                        <a:rPr lang="ar-SA" sz="2000" dirty="0">
                          <a:effectLst/>
                          <a:cs typeface="+mn-cs"/>
                        </a:rPr>
                        <a:t>اله.</a:t>
                      </a:r>
                      <a:endParaRPr lang="en-US" sz="2000" dirty="0">
                        <a:effectLst/>
                        <a:latin typeface="Calibri" panose="020F0502020204030204" pitchFamily="34" charset="0"/>
                        <a:ea typeface="Times New Roman" panose="02020603050405020304" pitchFamily="18" charset="0"/>
                        <a:cs typeface="+mn-cs"/>
                      </a:endParaRPr>
                    </a:p>
                    <a:p>
                      <a:pPr algn="r" rtl="1">
                        <a:lnSpc>
                          <a:spcPct val="100000"/>
                        </a:lnSpc>
                      </a:pPr>
                      <a:endParaRPr lang="en-US" sz="2000" dirty="0">
                        <a:effectLst/>
                        <a:cs typeface="+mn-cs"/>
                      </a:endParaRPr>
                    </a:p>
                  </a:txBody>
                  <a:tcPr marL="53292" marR="53292" marT="28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rtl="1">
                        <a:lnSpc>
                          <a:spcPct val="100000"/>
                        </a:lnSpc>
                      </a:pPr>
                      <a:r>
                        <a:rPr lang="ar-AE" sz="2000" dirty="0">
                          <a:effectLst/>
                          <a:cs typeface="+mn-cs"/>
                        </a:rPr>
                        <a:t>صاحب منصب </a:t>
                      </a:r>
                      <a:r>
                        <a:rPr lang="ar-SA" sz="2000" dirty="0">
                          <a:effectLst/>
                          <a:cs typeface="+mn-cs"/>
                        </a:rPr>
                        <a:t>عام (منتخب أو معين).</a:t>
                      </a:r>
                      <a:endParaRPr lang="ar-AE" sz="2000" dirty="0">
                        <a:effectLst/>
                        <a:cs typeface="+mn-cs"/>
                      </a:endParaRPr>
                    </a:p>
                    <a:p>
                      <a:pPr marL="0" marR="0" lvl="0" indent="0" algn="r" defTabSz="457200" rtl="1" eaLnBrk="1" fontAlgn="auto" latinLnBrk="0" hangingPunct="1">
                        <a:lnSpc>
                          <a:spcPct val="100000"/>
                        </a:lnSpc>
                        <a:spcBef>
                          <a:spcPts val="0"/>
                        </a:spcBef>
                        <a:spcAft>
                          <a:spcPts val="0"/>
                        </a:spcAft>
                        <a:buClrTx/>
                        <a:buSzTx/>
                        <a:buFontTx/>
                        <a:buNone/>
                        <a:tabLst/>
                        <a:defRPr/>
                      </a:pPr>
                      <a:r>
                        <a:rPr lang="ar-SA" sz="2000" dirty="0">
                          <a:effectLst/>
                          <a:cs typeface="+mn-cs"/>
                        </a:rPr>
                        <a:t>ليس</a:t>
                      </a:r>
                      <a:r>
                        <a:rPr lang="ar-AE" sz="2000" dirty="0">
                          <a:effectLst/>
                          <a:cs typeface="+mn-cs"/>
                        </a:rPr>
                        <a:t> </a:t>
                      </a:r>
                      <a:r>
                        <a:rPr lang="ar-SA" sz="2000" dirty="0">
                          <a:effectLst/>
                          <a:cs typeface="+mn-cs"/>
                        </a:rPr>
                        <a:t>مستعد</a:t>
                      </a:r>
                      <a:r>
                        <a:rPr lang="ar-AE" sz="2000" dirty="0">
                          <a:effectLst/>
                          <a:cs typeface="+mn-cs"/>
                        </a:rPr>
                        <a:t>اً</a:t>
                      </a:r>
                      <a:r>
                        <a:rPr lang="ar-SA" sz="2000" dirty="0">
                          <a:effectLst/>
                          <a:cs typeface="+mn-cs"/>
                        </a:rPr>
                        <a:t> لتحمل </a:t>
                      </a:r>
                      <a:r>
                        <a:rPr lang="ar-AE" sz="2000" dirty="0">
                          <a:effectLst/>
                          <a:cs typeface="+mn-cs"/>
                        </a:rPr>
                        <a:t>مسؤولية </a:t>
                      </a:r>
                      <a:r>
                        <a:rPr lang="ar-SA" sz="2000" dirty="0">
                          <a:effectLst/>
                          <a:cs typeface="+mn-cs"/>
                        </a:rPr>
                        <a:t>أ</a:t>
                      </a:r>
                      <a:r>
                        <a:rPr lang="ar-AE" sz="2000" dirty="0">
                          <a:effectLst/>
                          <a:cs typeface="+mn-cs"/>
                        </a:rPr>
                        <a:t>عم</a:t>
                      </a:r>
                      <a:r>
                        <a:rPr lang="ar-SA" sz="2000" dirty="0">
                          <a:effectLst/>
                          <a:cs typeface="+mn-cs"/>
                        </a:rPr>
                        <a:t>اله</a:t>
                      </a:r>
                      <a:endParaRPr lang="en-US" sz="2000" dirty="0">
                        <a:effectLst/>
                        <a:latin typeface="Calibri" panose="020F0502020204030204" pitchFamily="34" charset="0"/>
                        <a:ea typeface="Times New Roman" panose="02020603050405020304" pitchFamily="18" charset="0"/>
                        <a:cs typeface="+mn-cs"/>
                      </a:endParaRPr>
                    </a:p>
                  </a:txBody>
                  <a:tcPr marL="53292" marR="53292" marT="28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rtl="1">
                        <a:lnSpc>
                          <a:spcPct val="100000"/>
                        </a:lnSpc>
                      </a:pPr>
                      <a:r>
                        <a:rPr lang="ar-SA" sz="2000" dirty="0">
                          <a:effectLst/>
                          <a:cs typeface="+mn-cs"/>
                        </a:rPr>
                        <a:t>شخص</a:t>
                      </a:r>
                      <a:r>
                        <a:rPr lang="he-IL" sz="2000" dirty="0">
                          <a:effectLst/>
                          <a:cs typeface="+mn-cs"/>
                        </a:rPr>
                        <a:t> </a:t>
                      </a:r>
                      <a:r>
                        <a:rPr lang="ar-SA" sz="2000" dirty="0">
                          <a:effectLst/>
                          <a:cs typeface="+mn-cs"/>
                        </a:rPr>
                        <a:t>أو مجموعة يتصرف</a:t>
                      </a:r>
                      <a:r>
                        <a:rPr lang="ar-AE" sz="2000" dirty="0" err="1">
                          <a:effectLst/>
                          <a:cs typeface="+mn-cs"/>
                        </a:rPr>
                        <a:t>ون</a:t>
                      </a:r>
                      <a:r>
                        <a:rPr lang="ar-SA" sz="2000" dirty="0">
                          <a:effectLst/>
                          <a:cs typeface="+mn-cs"/>
                        </a:rPr>
                        <a:t> بطريقة فعّالة، عنيفة غالبا. </a:t>
                      </a:r>
                      <a:endParaRPr lang="en-US" sz="2000" dirty="0">
                        <a:effectLst/>
                        <a:cs typeface="+mn-cs"/>
                      </a:endParaRPr>
                    </a:p>
                    <a:p>
                      <a:pPr algn="r" rtl="1">
                        <a:lnSpc>
                          <a:spcPct val="100000"/>
                        </a:lnSpc>
                      </a:pPr>
                      <a:r>
                        <a:rPr lang="ar-SA" sz="2000" dirty="0">
                          <a:effectLst/>
                          <a:cs typeface="+mn-cs"/>
                        </a:rPr>
                        <a:t>على استعداد لتحمل </a:t>
                      </a:r>
                      <a:r>
                        <a:rPr lang="ar-AE" sz="2000" dirty="0">
                          <a:effectLst/>
                          <a:cs typeface="+mn-cs"/>
                        </a:rPr>
                        <a:t>مسؤولية</a:t>
                      </a:r>
                      <a:r>
                        <a:rPr lang="ar-SA" sz="2000" dirty="0">
                          <a:effectLst/>
                          <a:cs typeface="+mn-cs"/>
                        </a:rPr>
                        <a:t> أع</a:t>
                      </a:r>
                      <a:r>
                        <a:rPr lang="ar-AE" sz="2000" dirty="0">
                          <a:effectLst/>
                          <a:cs typeface="+mn-cs"/>
                        </a:rPr>
                        <a:t>م</a:t>
                      </a:r>
                      <a:r>
                        <a:rPr lang="ar-SA" sz="2000" dirty="0">
                          <a:effectLst/>
                          <a:cs typeface="+mn-cs"/>
                        </a:rPr>
                        <a:t>اله.</a:t>
                      </a:r>
                      <a:endParaRPr lang="en-US" sz="2000" dirty="0">
                        <a:effectLst/>
                        <a:latin typeface="Calibri" panose="020F0502020204030204" pitchFamily="34" charset="0"/>
                        <a:ea typeface="Times New Roman" panose="02020603050405020304" pitchFamily="18" charset="0"/>
                        <a:cs typeface="+mn-cs"/>
                      </a:endParaRPr>
                    </a:p>
                  </a:txBody>
                  <a:tcPr marL="53292" marR="53292" marT="28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23212101"/>
                  </a:ext>
                </a:extLst>
              </a:tr>
              <a:tr h="1601576">
                <a:tc>
                  <a:txBody>
                    <a:bodyPr/>
                    <a:lstStyle/>
                    <a:p>
                      <a:pPr algn="r" rtl="1">
                        <a:lnSpc>
                          <a:spcPct val="100000"/>
                        </a:lnSpc>
                      </a:pPr>
                      <a:r>
                        <a:rPr lang="ar-SA" sz="2000" b="1" dirty="0">
                          <a:solidFill>
                            <a:schemeClr val="tx1"/>
                          </a:solidFill>
                          <a:effectLst/>
                          <a:cs typeface="+mn-cs"/>
                        </a:rPr>
                        <a:t>الدافع</a:t>
                      </a:r>
                      <a:endParaRPr lang="en-US" sz="2000" b="1" dirty="0">
                        <a:solidFill>
                          <a:schemeClr val="tx1"/>
                        </a:solidFill>
                        <a:effectLst/>
                        <a:latin typeface="Calibri" panose="020F0502020204030204" pitchFamily="34" charset="0"/>
                        <a:ea typeface="Times New Roman" panose="02020603050405020304" pitchFamily="18" charset="0"/>
                        <a:cs typeface="+mn-cs"/>
                      </a:endParaRPr>
                    </a:p>
                  </a:txBody>
                  <a:tcPr marL="53292" marR="53292" marT="28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rtl="1">
                        <a:lnSpc>
                          <a:spcPct val="100000"/>
                        </a:lnSpc>
                      </a:pPr>
                      <a:r>
                        <a:rPr lang="ar-SA" sz="2000" dirty="0">
                          <a:effectLst/>
                          <a:cs typeface="+mn-cs"/>
                        </a:rPr>
                        <a:t>مصلحة شخصية</a:t>
                      </a:r>
                      <a:endParaRPr lang="en-US" sz="2000" dirty="0">
                        <a:effectLst/>
                        <a:latin typeface="Calibri" panose="020F0502020204030204" pitchFamily="34" charset="0"/>
                        <a:ea typeface="Times New Roman" panose="02020603050405020304" pitchFamily="18" charset="0"/>
                        <a:cs typeface="+mn-cs"/>
                      </a:endParaRPr>
                    </a:p>
                  </a:txBody>
                  <a:tcPr marL="53292" marR="53292" marT="28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rtl="1">
                        <a:lnSpc>
                          <a:spcPct val="100000"/>
                        </a:lnSpc>
                      </a:pPr>
                      <a:r>
                        <a:rPr lang="ar-SA" sz="2000" dirty="0">
                          <a:effectLst/>
                          <a:cs typeface="+mn-cs"/>
                        </a:rPr>
                        <a:t>مصلحة شخصية</a:t>
                      </a:r>
                      <a:r>
                        <a:rPr lang="ar-AE" sz="2000" dirty="0">
                          <a:effectLst/>
                          <a:cs typeface="+mn-cs"/>
                        </a:rPr>
                        <a:t>. من خلال استغلال صلاحيته</a:t>
                      </a:r>
                      <a:endParaRPr lang="en-US" sz="2000" dirty="0">
                        <a:effectLst/>
                        <a:latin typeface="Calibri" panose="020F0502020204030204" pitchFamily="34" charset="0"/>
                        <a:ea typeface="Times New Roman" panose="02020603050405020304" pitchFamily="18" charset="0"/>
                        <a:cs typeface="+mn-cs"/>
                      </a:endParaRPr>
                    </a:p>
                  </a:txBody>
                  <a:tcPr marL="53292" marR="53292" marT="28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rtl="1">
                        <a:lnSpc>
                          <a:spcPct val="100000"/>
                        </a:lnSpc>
                      </a:pPr>
                      <a:r>
                        <a:rPr lang="ar-AE" sz="2000" dirty="0">
                          <a:effectLst/>
                          <a:cs typeface="+mn-cs"/>
                        </a:rPr>
                        <a:t>لمصلحة جمهور معين او المصلحة العامة من</a:t>
                      </a:r>
                      <a:r>
                        <a:rPr lang="ar-SA" sz="2000" dirty="0">
                          <a:effectLst/>
                          <a:cs typeface="+mn-cs"/>
                        </a:rPr>
                        <a:t> وجهة نظر مخالِف</a:t>
                      </a:r>
                      <a:endParaRPr lang="en-US" sz="2000" dirty="0">
                        <a:effectLst/>
                        <a:cs typeface="+mn-cs"/>
                      </a:endParaRPr>
                    </a:p>
                    <a:p>
                      <a:pPr algn="r" rtl="1">
                        <a:lnSpc>
                          <a:spcPct val="100000"/>
                        </a:lnSpc>
                      </a:pPr>
                      <a:r>
                        <a:rPr lang="ar-SA" sz="2000" dirty="0">
                          <a:effectLst/>
                          <a:cs typeface="+mn-cs"/>
                        </a:rPr>
                        <a:t>القانون.</a:t>
                      </a:r>
                      <a:endParaRPr lang="en-US" sz="2000" dirty="0">
                        <a:effectLst/>
                        <a:latin typeface="Calibri" panose="020F0502020204030204" pitchFamily="34" charset="0"/>
                        <a:ea typeface="Times New Roman" panose="02020603050405020304" pitchFamily="18" charset="0"/>
                        <a:cs typeface="+mn-cs"/>
                      </a:endParaRPr>
                    </a:p>
                  </a:txBody>
                  <a:tcPr marL="53292" marR="53292" marT="28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rtl="1">
                        <a:lnSpc>
                          <a:spcPct val="100000"/>
                        </a:lnSpc>
                      </a:pPr>
                      <a:r>
                        <a:rPr lang="ar-SA" sz="2000" dirty="0">
                          <a:effectLst/>
                          <a:cs typeface="+mn-cs"/>
                        </a:rPr>
                        <a:t>الرغبة في تغيير السياسات، الرغبة في التأثير</a:t>
                      </a:r>
                      <a:r>
                        <a:rPr lang="ar-JO" sz="2000" dirty="0">
                          <a:effectLst/>
                          <a:cs typeface="+mn-cs"/>
                        </a:rPr>
                        <a:t> على </a:t>
                      </a:r>
                      <a:r>
                        <a:rPr lang="ar-SA" sz="2000" dirty="0">
                          <a:effectLst/>
                          <a:cs typeface="+mn-cs"/>
                        </a:rPr>
                        <a:t>الجمهور. </a:t>
                      </a:r>
                      <a:r>
                        <a:rPr lang="ar-AE" sz="2000" dirty="0">
                          <a:effectLst/>
                          <a:cs typeface="+mn-cs"/>
                        </a:rPr>
                        <a:t>رفض</a:t>
                      </a:r>
                      <a:r>
                        <a:rPr lang="ar-SA" sz="2000" dirty="0">
                          <a:effectLst/>
                          <a:cs typeface="+mn-cs"/>
                        </a:rPr>
                        <a:t> قوانين قائمة.</a:t>
                      </a:r>
                      <a:endParaRPr lang="en-US" sz="2000" dirty="0">
                        <a:effectLst/>
                        <a:latin typeface="Calibri" panose="020F0502020204030204" pitchFamily="34" charset="0"/>
                        <a:ea typeface="Times New Roman" panose="02020603050405020304" pitchFamily="18" charset="0"/>
                        <a:cs typeface="+mn-cs"/>
                      </a:endParaRPr>
                    </a:p>
                  </a:txBody>
                  <a:tcPr marL="53292" marR="53292" marT="28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128777081"/>
                  </a:ext>
                </a:extLst>
              </a:tr>
            </a:tbl>
          </a:graphicData>
        </a:graphic>
      </p:graphicFrame>
      <p:sp>
        <p:nvSpPr>
          <p:cNvPr id="6" name="כותרת 5">
            <a:extLst>
              <a:ext uri="{FF2B5EF4-FFF2-40B4-BE49-F238E27FC236}">
                <a16:creationId xmlns:a16="http://schemas.microsoft.com/office/drawing/2014/main" id="{8C571584-BADD-4A67-857B-697258BEEDDE}"/>
              </a:ext>
            </a:extLst>
          </p:cNvPr>
          <p:cNvSpPr>
            <a:spLocks noGrp="1"/>
          </p:cNvSpPr>
          <p:nvPr>
            <p:ph type="title"/>
          </p:nvPr>
        </p:nvSpPr>
        <p:spPr>
          <a:xfrm>
            <a:off x="591473" y="525198"/>
            <a:ext cx="11161453" cy="720000"/>
          </a:xfrm>
        </p:spPr>
        <p:txBody>
          <a:bodyPr/>
          <a:lstStyle/>
          <a:p>
            <a:r>
              <a:rPr lang="ar-AE" dirty="0">
                <a:cs typeface="+mn-cs"/>
              </a:rPr>
              <a:t>مقارنة بين أنواع المخالفات</a:t>
            </a:r>
            <a:br>
              <a:rPr lang="he-IL" dirty="0">
                <a:cs typeface="+mn-cs"/>
              </a:rPr>
            </a:br>
            <a:endParaRPr lang="he-IL" dirty="0">
              <a:cs typeface="+mn-cs"/>
            </a:endParaRPr>
          </a:p>
        </p:txBody>
      </p:sp>
    </p:spTree>
    <p:extLst>
      <p:ext uri="{BB962C8B-B14F-4D97-AF65-F5344CB8AC3E}">
        <p14:creationId xmlns:p14="http://schemas.microsoft.com/office/powerpoint/2010/main" val="3956060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1">
            <a:extLst>
              <a:ext uri="{FF2B5EF4-FFF2-40B4-BE49-F238E27FC236}">
                <a16:creationId xmlns:a16="http://schemas.microsoft.com/office/drawing/2014/main" id="{84996658-8115-4F86-9314-A5B359EC67BC}"/>
              </a:ext>
            </a:extLst>
          </p:cNvPr>
          <p:cNvGraphicFramePr>
            <a:graphicFrameLocks noGrp="1"/>
          </p:cNvGraphicFramePr>
          <p:nvPr>
            <p:extLst>
              <p:ext uri="{D42A27DB-BD31-4B8C-83A1-F6EECF244321}">
                <p14:modId xmlns:p14="http://schemas.microsoft.com/office/powerpoint/2010/main" val="3878983297"/>
              </p:ext>
            </p:extLst>
          </p:nvPr>
        </p:nvGraphicFramePr>
        <p:xfrm>
          <a:off x="316704" y="609600"/>
          <a:ext cx="8588758" cy="5101372"/>
        </p:xfrm>
        <a:graphic>
          <a:graphicData uri="http://schemas.openxmlformats.org/drawingml/2006/table">
            <a:tbl>
              <a:tblPr rtl="1" firstRow="1" firstCol="1" bandRow="1">
                <a:effectLst>
                  <a:innerShdw blurRad="63500" dist="50800" dir="8100000">
                    <a:prstClr val="black">
                      <a:alpha val="50000"/>
                    </a:prstClr>
                  </a:innerShdw>
                </a:effectLst>
                <a:tableStyleId>{5C22544A-7EE6-4342-B048-85BDC9FD1C3A}</a:tableStyleId>
              </a:tblPr>
              <a:tblGrid>
                <a:gridCol w="908869">
                  <a:extLst>
                    <a:ext uri="{9D8B030D-6E8A-4147-A177-3AD203B41FA5}">
                      <a16:colId xmlns:a16="http://schemas.microsoft.com/office/drawing/2014/main" val="415959416"/>
                    </a:ext>
                  </a:extLst>
                </a:gridCol>
                <a:gridCol w="2127432">
                  <a:extLst>
                    <a:ext uri="{9D8B030D-6E8A-4147-A177-3AD203B41FA5}">
                      <a16:colId xmlns:a16="http://schemas.microsoft.com/office/drawing/2014/main" val="3683213095"/>
                    </a:ext>
                  </a:extLst>
                </a:gridCol>
                <a:gridCol w="1850819">
                  <a:extLst>
                    <a:ext uri="{9D8B030D-6E8A-4147-A177-3AD203B41FA5}">
                      <a16:colId xmlns:a16="http://schemas.microsoft.com/office/drawing/2014/main" val="3688401008"/>
                    </a:ext>
                  </a:extLst>
                </a:gridCol>
                <a:gridCol w="1850819">
                  <a:extLst>
                    <a:ext uri="{9D8B030D-6E8A-4147-A177-3AD203B41FA5}">
                      <a16:colId xmlns:a16="http://schemas.microsoft.com/office/drawing/2014/main" val="3130891472"/>
                    </a:ext>
                  </a:extLst>
                </a:gridCol>
                <a:gridCol w="1850819">
                  <a:extLst>
                    <a:ext uri="{9D8B030D-6E8A-4147-A177-3AD203B41FA5}">
                      <a16:colId xmlns:a16="http://schemas.microsoft.com/office/drawing/2014/main" val="2073482355"/>
                    </a:ext>
                  </a:extLst>
                </a:gridCol>
              </a:tblGrid>
              <a:tr h="909328">
                <a:tc>
                  <a:txBody>
                    <a:bodyPr/>
                    <a:lstStyle/>
                    <a:p>
                      <a:pPr algn="ctr" rtl="1">
                        <a:lnSpc>
                          <a:spcPts val="1800"/>
                        </a:lnSpc>
                      </a:pPr>
                      <a:r>
                        <a:rPr lang="ar-JO" sz="2000" dirty="0">
                          <a:solidFill>
                            <a:schemeClr val="bg1"/>
                          </a:solidFill>
                          <a:effectLst>
                            <a:outerShdw blurRad="38100" dist="38100" dir="2700000" algn="tl">
                              <a:srgbClr val="000000">
                                <a:alpha val="43137"/>
                              </a:srgbClr>
                            </a:outerShdw>
                          </a:effectLst>
                          <a:cs typeface="+mn-cs"/>
                        </a:rPr>
                        <a:t>معيار التمّييز</a:t>
                      </a:r>
                      <a:endParaRPr lang="en-US" sz="2000"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mn-cs"/>
                      </a:endParaRPr>
                    </a:p>
                  </a:txBody>
                  <a:tcPr marL="53292" marR="53292" marT="14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92A72"/>
                    </a:solidFill>
                  </a:tcPr>
                </a:tc>
                <a:tc>
                  <a:txBody>
                    <a:bodyPr/>
                    <a:lstStyle/>
                    <a:p>
                      <a:pPr algn="ctr" rtl="1">
                        <a:lnSpc>
                          <a:spcPts val="1800"/>
                        </a:lnSpc>
                      </a:pPr>
                      <a:r>
                        <a:rPr lang="ar-SA" sz="2000" dirty="0">
                          <a:solidFill>
                            <a:schemeClr val="bg1"/>
                          </a:solidFill>
                          <a:effectLst>
                            <a:outerShdw blurRad="38100" dist="38100" dir="2700000" algn="tl">
                              <a:srgbClr val="000000">
                                <a:alpha val="43137"/>
                              </a:srgbClr>
                            </a:outerShdw>
                          </a:effectLst>
                          <a:cs typeface="+mn-cs"/>
                        </a:rPr>
                        <a:t>مخالفة جنائية عادية</a:t>
                      </a:r>
                      <a:endParaRPr lang="en-US" sz="2000"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mn-cs"/>
                      </a:endParaRPr>
                    </a:p>
                  </a:txBody>
                  <a:tcPr marL="53292" marR="53292" marT="14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92A72"/>
                    </a:solidFill>
                  </a:tcPr>
                </a:tc>
                <a:tc>
                  <a:txBody>
                    <a:bodyPr/>
                    <a:lstStyle/>
                    <a:p>
                      <a:pPr algn="ctr" rtl="1">
                        <a:lnSpc>
                          <a:spcPts val="1800"/>
                        </a:lnSpc>
                      </a:pPr>
                      <a:r>
                        <a:rPr lang="ar-SA" sz="2000" dirty="0">
                          <a:solidFill>
                            <a:schemeClr val="bg1"/>
                          </a:solidFill>
                          <a:effectLst>
                            <a:outerShdw blurRad="38100" dist="38100" dir="2700000" algn="tl">
                              <a:srgbClr val="000000">
                                <a:alpha val="43137"/>
                              </a:srgbClr>
                            </a:outerShdw>
                          </a:effectLst>
                          <a:cs typeface="+mn-cs"/>
                        </a:rPr>
                        <a:t>مخالفة سلطوية شخصية – فساد سلطوي</a:t>
                      </a:r>
                      <a:endParaRPr lang="en-US" sz="2000"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mn-cs"/>
                      </a:endParaRPr>
                    </a:p>
                  </a:txBody>
                  <a:tcPr marL="53292" marR="53292" marT="14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92A72"/>
                    </a:solidFill>
                  </a:tcPr>
                </a:tc>
                <a:tc>
                  <a:txBody>
                    <a:bodyPr/>
                    <a:lstStyle/>
                    <a:p>
                      <a:pPr algn="ctr" rtl="1">
                        <a:lnSpc>
                          <a:spcPts val="1800"/>
                        </a:lnSpc>
                      </a:pPr>
                      <a:r>
                        <a:rPr lang="ar-SA" sz="2000" dirty="0">
                          <a:solidFill>
                            <a:schemeClr val="bg1"/>
                          </a:solidFill>
                          <a:effectLst>
                            <a:outerShdw blurRad="38100" dist="38100" dir="2700000" algn="tl">
                              <a:srgbClr val="000000">
                                <a:alpha val="43137"/>
                              </a:srgbClr>
                            </a:outerShdw>
                          </a:effectLst>
                          <a:cs typeface="+mn-cs"/>
                        </a:rPr>
                        <a:t>مخالفة سلطوية عامة</a:t>
                      </a:r>
                      <a:endParaRPr lang="en-US" sz="2000" dirty="0">
                        <a:solidFill>
                          <a:schemeClr val="bg1"/>
                        </a:solidFill>
                        <a:effectLst>
                          <a:outerShdw blurRad="38100" dist="38100" dir="2700000" algn="tl">
                            <a:srgbClr val="000000">
                              <a:alpha val="43137"/>
                            </a:srgbClr>
                          </a:outerShdw>
                        </a:effectLst>
                        <a:cs typeface="+mn-cs"/>
                      </a:endParaRPr>
                    </a:p>
                    <a:p>
                      <a:pPr algn="ctr" rtl="1">
                        <a:lnSpc>
                          <a:spcPts val="1800"/>
                        </a:lnSpc>
                      </a:pPr>
                      <a:r>
                        <a:rPr lang="ar-SA" sz="2000" dirty="0">
                          <a:solidFill>
                            <a:schemeClr val="bg1"/>
                          </a:solidFill>
                          <a:effectLst>
                            <a:outerShdw blurRad="38100" dist="38100" dir="2700000" algn="tl">
                              <a:srgbClr val="000000">
                                <a:alpha val="43137"/>
                              </a:srgbClr>
                            </a:outerShdw>
                          </a:effectLst>
                          <a:cs typeface="+mn-cs"/>
                        </a:rPr>
                        <a:t>(جماهيرية)</a:t>
                      </a:r>
                      <a:endParaRPr lang="en-US" sz="2000"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mn-cs"/>
                      </a:endParaRPr>
                    </a:p>
                  </a:txBody>
                  <a:tcPr marL="53292" marR="53292" marT="14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92A72"/>
                    </a:solidFill>
                  </a:tcPr>
                </a:tc>
                <a:tc>
                  <a:txBody>
                    <a:bodyPr/>
                    <a:lstStyle/>
                    <a:p>
                      <a:pPr algn="ctr" rtl="1">
                        <a:lnSpc>
                          <a:spcPts val="1800"/>
                        </a:lnSpc>
                      </a:pPr>
                      <a:r>
                        <a:rPr lang="ar-SA" sz="2000" dirty="0">
                          <a:solidFill>
                            <a:schemeClr val="bg1"/>
                          </a:solidFill>
                          <a:effectLst>
                            <a:outerShdw blurRad="38100" dist="38100" dir="2700000" algn="tl">
                              <a:srgbClr val="000000">
                                <a:alpha val="43137"/>
                              </a:srgbClr>
                            </a:outerShdw>
                          </a:effectLst>
                          <a:cs typeface="+mn-cs"/>
                        </a:rPr>
                        <a:t>مخالفة أيديولوجية (</a:t>
                      </a:r>
                      <a:r>
                        <a:rPr lang="ar-AE" sz="2000" dirty="0">
                          <a:solidFill>
                            <a:schemeClr val="bg1"/>
                          </a:solidFill>
                          <a:effectLst>
                            <a:outerShdw blurRad="38100" dist="38100" dir="2700000" algn="tl">
                              <a:srgbClr val="000000">
                                <a:alpha val="43137"/>
                              </a:srgbClr>
                            </a:outerShdw>
                          </a:effectLst>
                          <a:cs typeface="+mn-cs"/>
                        </a:rPr>
                        <a:t>لأسباب</a:t>
                      </a:r>
                      <a:r>
                        <a:rPr lang="ar-SA" sz="2000" dirty="0">
                          <a:solidFill>
                            <a:schemeClr val="bg1"/>
                          </a:solidFill>
                          <a:effectLst>
                            <a:outerShdw blurRad="38100" dist="38100" dir="2700000" algn="tl">
                              <a:srgbClr val="000000">
                                <a:alpha val="43137"/>
                              </a:srgbClr>
                            </a:outerShdw>
                          </a:effectLst>
                          <a:cs typeface="+mn-cs"/>
                        </a:rPr>
                        <a:t> ايديولوجية)</a:t>
                      </a:r>
                      <a:endParaRPr lang="en-US" sz="2000"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mn-cs"/>
                      </a:endParaRPr>
                    </a:p>
                  </a:txBody>
                  <a:tcPr marL="53292" marR="53292" marT="14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92A72"/>
                    </a:solidFill>
                  </a:tcPr>
                </a:tc>
                <a:extLst>
                  <a:ext uri="{0D108BD9-81ED-4DB2-BD59-A6C34878D82A}">
                    <a16:rowId xmlns:a16="http://schemas.microsoft.com/office/drawing/2014/main" val="4097652236"/>
                  </a:ext>
                </a:extLst>
              </a:tr>
              <a:tr h="2810159">
                <a:tc>
                  <a:txBody>
                    <a:bodyPr/>
                    <a:lstStyle/>
                    <a:p>
                      <a:pPr algn="r" rtl="1">
                        <a:lnSpc>
                          <a:spcPts val="1800"/>
                        </a:lnSpc>
                      </a:pPr>
                      <a:r>
                        <a:rPr lang="ar-SA" sz="2000" b="0" dirty="0">
                          <a:solidFill>
                            <a:schemeClr val="tx1"/>
                          </a:solidFill>
                          <a:effectLst/>
                          <a:cs typeface="+mn-cs"/>
                        </a:rPr>
                        <a:t>موقف المجتمّع</a:t>
                      </a:r>
                      <a:endParaRPr lang="en-US" sz="2000" b="0" dirty="0">
                        <a:solidFill>
                          <a:schemeClr val="tx1"/>
                        </a:solidFill>
                        <a:effectLst/>
                        <a:latin typeface="Calibri" panose="020F0502020204030204" pitchFamily="34" charset="0"/>
                        <a:ea typeface="Times New Roman" panose="02020603050405020304" pitchFamily="18" charset="0"/>
                        <a:cs typeface="+mn-cs"/>
                      </a:endParaRPr>
                    </a:p>
                  </a:txBody>
                  <a:tcPr marL="53292" marR="53292" marT="14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rtl="1">
                        <a:lnSpc>
                          <a:spcPts val="1800"/>
                        </a:lnSpc>
                      </a:pPr>
                      <a:r>
                        <a:rPr lang="ar-SA" sz="2000" dirty="0">
                          <a:effectLst/>
                          <a:cs typeface="+mn-cs"/>
                        </a:rPr>
                        <a:t>سلبي</a:t>
                      </a:r>
                      <a:endParaRPr lang="en-US" sz="2000" dirty="0">
                        <a:effectLst/>
                        <a:cs typeface="+mn-cs"/>
                      </a:endParaRPr>
                    </a:p>
                    <a:p>
                      <a:pPr algn="r" rtl="1">
                        <a:lnSpc>
                          <a:spcPts val="1800"/>
                        </a:lnSpc>
                      </a:pPr>
                      <a:r>
                        <a:rPr lang="ar-SA" sz="2000" dirty="0">
                          <a:effectLst/>
                          <a:cs typeface="+mn-cs"/>
                        </a:rPr>
                        <a:t>بسبب الخطر على النظام العام أو سلامة الجمهور.</a:t>
                      </a:r>
                      <a:endParaRPr lang="en-US" sz="2000" dirty="0">
                        <a:effectLst/>
                        <a:latin typeface="Calibri" panose="020F0502020204030204" pitchFamily="34" charset="0"/>
                        <a:ea typeface="Times New Roman" panose="02020603050405020304" pitchFamily="18" charset="0"/>
                        <a:cs typeface="+mn-cs"/>
                      </a:endParaRPr>
                    </a:p>
                  </a:txBody>
                  <a:tcPr marL="53292" marR="53292" marT="14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rtl="1">
                        <a:lnSpc>
                          <a:spcPts val="1800"/>
                        </a:lnSpc>
                      </a:pPr>
                      <a:r>
                        <a:rPr lang="ar-SA" sz="2000" dirty="0">
                          <a:effectLst/>
                          <a:cs typeface="+mn-cs"/>
                        </a:rPr>
                        <a:t>سلبي</a:t>
                      </a:r>
                      <a:endParaRPr lang="en-US" sz="2000" dirty="0">
                        <a:effectLst/>
                        <a:cs typeface="+mn-cs"/>
                      </a:endParaRPr>
                    </a:p>
                    <a:p>
                      <a:pPr algn="r" rtl="1">
                        <a:lnSpc>
                          <a:spcPts val="1800"/>
                        </a:lnSpc>
                      </a:pPr>
                      <a:r>
                        <a:rPr lang="ar-SA" sz="2000" dirty="0">
                          <a:effectLst/>
                          <a:cs typeface="+mn-cs"/>
                        </a:rPr>
                        <a:t>بسبب خطر فقدان</a:t>
                      </a:r>
                      <a:endParaRPr lang="en-US" sz="2000" dirty="0">
                        <a:effectLst/>
                        <a:cs typeface="+mn-cs"/>
                      </a:endParaRPr>
                    </a:p>
                    <a:p>
                      <a:pPr algn="r" rtl="1">
                        <a:lnSpc>
                          <a:spcPts val="1800"/>
                        </a:lnSpc>
                      </a:pPr>
                      <a:r>
                        <a:rPr lang="ar-SA" sz="2000" dirty="0">
                          <a:effectLst/>
                          <a:cs typeface="+mn-cs"/>
                        </a:rPr>
                        <a:t>ثقة الجمهور </a:t>
                      </a:r>
                      <a:r>
                        <a:rPr lang="ar-AE" sz="2000" dirty="0">
                          <a:effectLst/>
                          <a:cs typeface="+mn-cs"/>
                        </a:rPr>
                        <a:t>ب</a:t>
                      </a:r>
                      <a:r>
                        <a:rPr lang="ar-SA" sz="2000" dirty="0">
                          <a:effectLst/>
                          <a:cs typeface="+mn-cs"/>
                        </a:rPr>
                        <a:t>سلطا</a:t>
                      </a:r>
                      <a:r>
                        <a:rPr lang="ar-AE" sz="2000" dirty="0">
                          <a:effectLst/>
                          <a:cs typeface="+mn-cs"/>
                        </a:rPr>
                        <a:t>ت الحكم العاملة لمصلحة عامة الشعب</a:t>
                      </a:r>
                    </a:p>
                    <a:p>
                      <a:pPr algn="r" rtl="1">
                        <a:lnSpc>
                          <a:spcPct val="300000"/>
                        </a:lnSpc>
                      </a:pPr>
                      <a:endParaRPr lang="en-US" sz="2000" dirty="0">
                        <a:effectLst/>
                        <a:latin typeface="Calibri" panose="020F0502020204030204" pitchFamily="34" charset="0"/>
                        <a:ea typeface="Times New Roman" panose="02020603050405020304" pitchFamily="18" charset="0"/>
                        <a:cs typeface="+mn-cs"/>
                      </a:endParaRPr>
                    </a:p>
                  </a:txBody>
                  <a:tcPr marL="53292" marR="53292" marT="14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rtl="1">
                        <a:lnSpc>
                          <a:spcPts val="1800"/>
                        </a:lnSpc>
                      </a:pPr>
                      <a:r>
                        <a:rPr lang="ar-SA" sz="2000" dirty="0">
                          <a:effectLst/>
                          <a:cs typeface="+mn-cs"/>
                        </a:rPr>
                        <a:t>سلبي</a:t>
                      </a:r>
                      <a:endParaRPr lang="en-US" sz="2000" dirty="0">
                        <a:effectLst/>
                        <a:cs typeface="+mn-cs"/>
                      </a:endParaRPr>
                    </a:p>
                    <a:p>
                      <a:pPr algn="r" rtl="1">
                        <a:lnSpc>
                          <a:spcPts val="1800"/>
                        </a:lnSpc>
                      </a:pPr>
                      <a:r>
                        <a:rPr lang="ar-SA" sz="2000" dirty="0">
                          <a:effectLst/>
                          <a:cs typeface="+mn-cs"/>
                        </a:rPr>
                        <a:t>بسبب خطر فقدان</a:t>
                      </a:r>
                      <a:endParaRPr lang="en-US" sz="2000" dirty="0">
                        <a:effectLst/>
                        <a:cs typeface="+mn-cs"/>
                      </a:endParaRPr>
                    </a:p>
                    <a:p>
                      <a:pPr algn="r" rtl="1">
                        <a:lnSpc>
                          <a:spcPts val="1800"/>
                        </a:lnSpc>
                      </a:pPr>
                      <a:r>
                        <a:rPr lang="ar-SA" sz="2000" dirty="0">
                          <a:effectLst/>
                          <a:cs typeface="+mn-cs"/>
                        </a:rPr>
                        <a:t>ثقة الجمهور</a:t>
                      </a:r>
                      <a:r>
                        <a:rPr lang="ar-AE" sz="2000" dirty="0">
                          <a:effectLst/>
                          <a:cs typeface="+mn-cs"/>
                        </a:rPr>
                        <a:t> ب</a:t>
                      </a:r>
                      <a:r>
                        <a:rPr lang="ar-SA" sz="2000" dirty="0">
                          <a:effectLst/>
                          <a:cs typeface="+mn-cs"/>
                        </a:rPr>
                        <a:t>سلطات </a:t>
                      </a:r>
                      <a:r>
                        <a:rPr lang="ar-AE" sz="2000" dirty="0">
                          <a:effectLst/>
                          <a:cs typeface="+mn-cs"/>
                        </a:rPr>
                        <a:t>الحكم غير العاملة لمصلحة عامة الشعب </a:t>
                      </a:r>
                      <a:r>
                        <a:rPr lang="ar-SA" sz="2000" dirty="0">
                          <a:effectLst/>
                          <a:cs typeface="+mn-cs"/>
                        </a:rPr>
                        <a:t>أو بسبب التمّييز بين </a:t>
                      </a:r>
                      <a:r>
                        <a:rPr lang="ar-AE" sz="2000" dirty="0">
                          <a:effectLst/>
                          <a:cs typeface="+mn-cs"/>
                        </a:rPr>
                        <a:t>ال</a:t>
                      </a:r>
                      <a:r>
                        <a:rPr lang="ar-SA" sz="2000" dirty="0">
                          <a:effectLst/>
                          <a:cs typeface="+mn-cs"/>
                        </a:rPr>
                        <a:t>مجموعات في المجتمّع</a:t>
                      </a:r>
                      <a:r>
                        <a:rPr lang="ar-AE" sz="2000" dirty="0">
                          <a:effectLst/>
                          <a:cs typeface="+mn-cs"/>
                        </a:rPr>
                        <a:t>, نتيجة </a:t>
                      </a:r>
                      <a:r>
                        <a:rPr lang="ar-SA" sz="2000" dirty="0">
                          <a:effectLst/>
                          <a:cs typeface="+mn-cs"/>
                        </a:rPr>
                        <a:t>المخالفة.</a:t>
                      </a:r>
                      <a:endParaRPr lang="ar-AE" sz="2000" dirty="0">
                        <a:effectLst/>
                        <a:cs typeface="+mn-cs"/>
                      </a:endParaRPr>
                    </a:p>
                    <a:p>
                      <a:pPr algn="r" rtl="1">
                        <a:lnSpc>
                          <a:spcPts val="1800"/>
                        </a:lnSpc>
                      </a:pPr>
                      <a:r>
                        <a:rPr lang="ar-AE" sz="2000" dirty="0">
                          <a:effectLst/>
                          <a:cs typeface="+mn-cs"/>
                        </a:rPr>
                        <a:t>البعض يبدي تسامحاً, لان المخالفة لصالحهم</a:t>
                      </a:r>
                    </a:p>
                    <a:p>
                      <a:pPr algn="r" rtl="1">
                        <a:lnSpc>
                          <a:spcPts val="1800"/>
                        </a:lnSpc>
                      </a:pPr>
                      <a:endParaRPr lang="en-US" sz="2000" dirty="0">
                        <a:effectLst/>
                        <a:cs typeface="+mn-cs"/>
                      </a:endParaRPr>
                    </a:p>
                    <a:p>
                      <a:pPr algn="r" rtl="1">
                        <a:lnSpc>
                          <a:spcPts val="1800"/>
                        </a:lnSpc>
                      </a:pPr>
                      <a:r>
                        <a:rPr lang="ar-SA" sz="2000" dirty="0">
                          <a:effectLst/>
                          <a:cs typeface="+mn-cs"/>
                        </a:rPr>
                        <a:t> </a:t>
                      </a:r>
                      <a:endParaRPr lang="en-US" sz="2000" dirty="0">
                        <a:effectLst/>
                        <a:latin typeface="Calibri" panose="020F0502020204030204" pitchFamily="34" charset="0"/>
                        <a:ea typeface="Times New Roman" panose="02020603050405020304" pitchFamily="18" charset="0"/>
                        <a:cs typeface="+mn-cs"/>
                      </a:endParaRPr>
                    </a:p>
                  </a:txBody>
                  <a:tcPr marL="53292" marR="53292" marT="14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rtl="1">
                        <a:lnSpc>
                          <a:spcPts val="1800"/>
                        </a:lnSpc>
                      </a:pPr>
                      <a:r>
                        <a:rPr lang="ar-SA" sz="2000" dirty="0">
                          <a:effectLst/>
                          <a:cs typeface="+mn-cs"/>
                        </a:rPr>
                        <a:t>سلبي</a:t>
                      </a:r>
                      <a:endParaRPr lang="en-US" sz="2000" dirty="0">
                        <a:effectLst/>
                        <a:cs typeface="+mn-cs"/>
                      </a:endParaRPr>
                    </a:p>
                    <a:p>
                      <a:pPr algn="r" rtl="1">
                        <a:lnSpc>
                          <a:spcPts val="1800"/>
                        </a:lnSpc>
                      </a:pPr>
                      <a:r>
                        <a:rPr lang="ar-SA" sz="2000" dirty="0">
                          <a:effectLst/>
                          <a:cs typeface="+mn-cs"/>
                        </a:rPr>
                        <a:t>بسبب الخطر على النظام العام أو المسّ بسلطة القانون.</a:t>
                      </a:r>
                      <a:endParaRPr lang="en-US" sz="2000" dirty="0">
                        <a:effectLst/>
                        <a:cs typeface="+mn-cs"/>
                      </a:endParaRPr>
                    </a:p>
                    <a:p>
                      <a:pPr algn="r" rtl="1">
                        <a:lnSpc>
                          <a:spcPts val="1800"/>
                        </a:lnSpc>
                      </a:pPr>
                      <a:endParaRPr lang="ar-AE" sz="2000" dirty="0">
                        <a:effectLst/>
                        <a:cs typeface="+mn-cs"/>
                      </a:endParaRPr>
                    </a:p>
                    <a:p>
                      <a:pPr algn="r" rtl="1">
                        <a:lnSpc>
                          <a:spcPts val="1800"/>
                        </a:lnSpc>
                      </a:pPr>
                      <a:r>
                        <a:rPr lang="ar-SA" sz="2000" dirty="0">
                          <a:effectLst/>
                          <a:cs typeface="+mn-cs"/>
                        </a:rPr>
                        <a:t>البعض يؤيد لأنه يتضامن مع </a:t>
                      </a:r>
                      <a:r>
                        <a:rPr lang="ar-AE" sz="2000" dirty="0">
                          <a:effectLst/>
                          <a:cs typeface="+mn-cs"/>
                        </a:rPr>
                        <a:t>ايديولوجيتهم</a:t>
                      </a:r>
                      <a:r>
                        <a:rPr lang="ar-SA" sz="2000" dirty="0">
                          <a:effectLst/>
                          <a:cs typeface="+mn-cs"/>
                        </a:rPr>
                        <a:t>.</a:t>
                      </a:r>
                      <a:endParaRPr lang="en-US" sz="2000" dirty="0">
                        <a:effectLst/>
                        <a:latin typeface="Calibri" panose="020F0502020204030204" pitchFamily="34" charset="0"/>
                        <a:ea typeface="Times New Roman" panose="02020603050405020304" pitchFamily="18" charset="0"/>
                        <a:cs typeface="+mn-cs"/>
                      </a:endParaRPr>
                    </a:p>
                  </a:txBody>
                  <a:tcPr marL="53292" marR="53292" marT="14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73920657"/>
                  </a:ext>
                </a:extLst>
              </a:tr>
              <a:tr h="978777">
                <a:tc>
                  <a:txBody>
                    <a:bodyPr/>
                    <a:lstStyle/>
                    <a:p>
                      <a:pPr algn="r" rtl="1">
                        <a:lnSpc>
                          <a:spcPts val="1800"/>
                        </a:lnSpc>
                      </a:pPr>
                      <a:r>
                        <a:rPr lang="ar-AE" sz="2000" b="0" dirty="0">
                          <a:solidFill>
                            <a:schemeClr val="tx1"/>
                          </a:solidFill>
                          <a:effectLst/>
                          <a:latin typeface="Calibri" panose="020F0502020204030204" pitchFamily="34" charset="0"/>
                          <a:ea typeface="Times New Roman" panose="02020603050405020304" pitchFamily="18" charset="0"/>
                          <a:cs typeface="+mn-cs"/>
                        </a:rPr>
                        <a:t>نظرة الدولة</a:t>
                      </a:r>
                      <a:endParaRPr lang="en-US" sz="2000" b="0" dirty="0">
                        <a:solidFill>
                          <a:schemeClr val="tx1"/>
                        </a:solidFill>
                        <a:effectLst/>
                        <a:latin typeface="Calibri" panose="020F0502020204030204" pitchFamily="34" charset="0"/>
                        <a:ea typeface="Times New Roman" panose="02020603050405020304" pitchFamily="18" charset="0"/>
                        <a:cs typeface="+mn-cs"/>
                      </a:endParaRPr>
                    </a:p>
                  </a:txBody>
                  <a:tcPr marL="53292" marR="53292" marT="14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rtl="1">
                        <a:lnSpc>
                          <a:spcPts val="1800"/>
                        </a:lnSpc>
                      </a:pPr>
                      <a:r>
                        <a:rPr lang="ar-AE" sz="2000" dirty="0">
                          <a:effectLst/>
                          <a:latin typeface="Calibri" panose="020F0502020204030204" pitchFamily="34" charset="0"/>
                          <a:ea typeface="Times New Roman" panose="02020603050405020304" pitchFamily="18" charset="0"/>
                          <a:cs typeface="+mn-cs"/>
                        </a:rPr>
                        <a:t>ترى بها مخالفة للقانون وتطبق طرق فرض القانون</a:t>
                      </a:r>
                      <a:endParaRPr lang="en-US" sz="2000" dirty="0">
                        <a:effectLst/>
                        <a:latin typeface="Calibri" panose="020F0502020204030204" pitchFamily="34" charset="0"/>
                        <a:ea typeface="Times New Roman" panose="02020603050405020304" pitchFamily="18" charset="0"/>
                        <a:cs typeface="+mn-cs"/>
                      </a:endParaRPr>
                    </a:p>
                  </a:txBody>
                  <a:tcPr marL="53292" marR="53292" marT="14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r" defTabSz="457200" rtl="1" eaLnBrk="1" fontAlgn="auto" latinLnBrk="0" hangingPunct="1">
                        <a:lnSpc>
                          <a:spcPts val="1800"/>
                        </a:lnSpc>
                        <a:spcBef>
                          <a:spcPts val="0"/>
                        </a:spcBef>
                        <a:spcAft>
                          <a:spcPts val="0"/>
                        </a:spcAft>
                        <a:buClrTx/>
                        <a:buSzTx/>
                        <a:buFontTx/>
                        <a:buNone/>
                        <a:tabLst/>
                        <a:defRPr/>
                      </a:pPr>
                      <a:r>
                        <a:rPr lang="ar-AE" sz="2000" dirty="0">
                          <a:effectLst/>
                          <a:latin typeface="Calibri" panose="020F0502020204030204" pitchFamily="34" charset="0"/>
                          <a:ea typeface="Times New Roman" panose="02020603050405020304" pitchFamily="18" charset="0"/>
                          <a:cs typeface="+mn-cs"/>
                        </a:rPr>
                        <a:t>ترى بها مخالفة للقانون وتطبق طرق فرض القانون</a:t>
                      </a:r>
                      <a:endParaRPr lang="en-US" sz="2000" dirty="0">
                        <a:effectLst/>
                        <a:latin typeface="Calibri" panose="020F0502020204030204" pitchFamily="34" charset="0"/>
                        <a:ea typeface="Times New Roman" panose="02020603050405020304" pitchFamily="18" charset="0"/>
                        <a:cs typeface="+mn-cs"/>
                      </a:endParaRPr>
                    </a:p>
                    <a:p>
                      <a:pPr algn="r" rtl="1">
                        <a:lnSpc>
                          <a:spcPts val="1800"/>
                        </a:lnSpc>
                      </a:pPr>
                      <a:endParaRPr lang="en-US" sz="2000" dirty="0">
                        <a:effectLst/>
                        <a:latin typeface="Calibri" panose="020F0502020204030204" pitchFamily="34" charset="0"/>
                        <a:ea typeface="Times New Roman" panose="02020603050405020304" pitchFamily="18" charset="0"/>
                        <a:cs typeface="+mn-cs"/>
                      </a:endParaRPr>
                    </a:p>
                  </a:txBody>
                  <a:tcPr marL="53292" marR="53292" marT="14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r" defTabSz="457200" rtl="1" eaLnBrk="1" fontAlgn="auto" latinLnBrk="0" hangingPunct="1">
                        <a:lnSpc>
                          <a:spcPts val="1800"/>
                        </a:lnSpc>
                        <a:spcBef>
                          <a:spcPts val="0"/>
                        </a:spcBef>
                        <a:spcAft>
                          <a:spcPts val="0"/>
                        </a:spcAft>
                        <a:buClrTx/>
                        <a:buSzTx/>
                        <a:buFontTx/>
                        <a:buNone/>
                        <a:tabLst/>
                        <a:defRPr/>
                      </a:pPr>
                      <a:r>
                        <a:rPr lang="ar-AE" sz="2000" dirty="0">
                          <a:effectLst/>
                          <a:latin typeface="Calibri" panose="020F0502020204030204" pitchFamily="34" charset="0"/>
                          <a:ea typeface="Times New Roman" panose="02020603050405020304" pitchFamily="18" charset="0"/>
                          <a:cs typeface="+mn-cs"/>
                        </a:rPr>
                        <a:t>ترى بها مخالفة للقانون وتطبق طرق فرض القانون</a:t>
                      </a:r>
                      <a:endParaRPr lang="en-US" sz="2000" dirty="0">
                        <a:effectLst/>
                        <a:latin typeface="Calibri" panose="020F0502020204030204" pitchFamily="34" charset="0"/>
                        <a:ea typeface="Times New Roman" panose="02020603050405020304" pitchFamily="18" charset="0"/>
                        <a:cs typeface="+mn-cs"/>
                      </a:endParaRPr>
                    </a:p>
                    <a:p>
                      <a:pPr algn="r" rtl="1">
                        <a:lnSpc>
                          <a:spcPts val="1800"/>
                        </a:lnSpc>
                      </a:pPr>
                      <a:endParaRPr lang="en-US" sz="2000" dirty="0">
                        <a:effectLst/>
                        <a:latin typeface="Calibri" panose="020F0502020204030204" pitchFamily="34" charset="0"/>
                        <a:ea typeface="Times New Roman" panose="02020603050405020304" pitchFamily="18" charset="0"/>
                        <a:cs typeface="+mn-cs"/>
                      </a:endParaRPr>
                    </a:p>
                  </a:txBody>
                  <a:tcPr marL="53292" marR="53292" marT="14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r" defTabSz="457200" rtl="1" eaLnBrk="1" fontAlgn="auto" latinLnBrk="0" hangingPunct="1">
                        <a:lnSpc>
                          <a:spcPts val="1800"/>
                        </a:lnSpc>
                        <a:spcBef>
                          <a:spcPts val="0"/>
                        </a:spcBef>
                        <a:spcAft>
                          <a:spcPts val="0"/>
                        </a:spcAft>
                        <a:buClrTx/>
                        <a:buSzTx/>
                        <a:buFontTx/>
                        <a:buNone/>
                        <a:tabLst/>
                        <a:defRPr/>
                      </a:pPr>
                      <a:r>
                        <a:rPr lang="ar-AE" sz="2000" dirty="0">
                          <a:effectLst/>
                          <a:latin typeface="Calibri" panose="020F0502020204030204" pitchFamily="34" charset="0"/>
                          <a:ea typeface="Times New Roman" panose="02020603050405020304" pitchFamily="18" charset="0"/>
                          <a:cs typeface="+mn-cs"/>
                        </a:rPr>
                        <a:t>ترى بها مخالفة للقانون وتطبق طرق فرض القانون</a:t>
                      </a:r>
                      <a:endParaRPr lang="en-US" sz="2000" dirty="0">
                        <a:effectLst/>
                        <a:latin typeface="Calibri" panose="020F0502020204030204" pitchFamily="34" charset="0"/>
                        <a:ea typeface="Times New Roman" panose="02020603050405020304" pitchFamily="18" charset="0"/>
                        <a:cs typeface="+mn-cs"/>
                      </a:endParaRPr>
                    </a:p>
                    <a:p>
                      <a:pPr algn="r" rtl="1">
                        <a:lnSpc>
                          <a:spcPts val="1800"/>
                        </a:lnSpc>
                      </a:pPr>
                      <a:endParaRPr lang="en-US" sz="2000" dirty="0">
                        <a:effectLst/>
                        <a:latin typeface="Calibri" panose="020F0502020204030204" pitchFamily="34" charset="0"/>
                        <a:ea typeface="Times New Roman" panose="02020603050405020304" pitchFamily="18" charset="0"/>
                        <a:cs typeface="+mn-cs"/>
                      </a:endParaRPr>
                    </a:p>
                  </a:txBody>
                  <a:tcPr marL="53292" marR="53292" marT="14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632490058"/>
                  </a:ext>
                </a:extLst>
              </a:tr>
            </a:tbl>
          </a:graphicData>
        </a:graphic>
      </p:graphicFrame>
    </p:spTree>
    <p:extLst>
      <p:ext uri="{BB962C8B-B14F-4D97-AF65-F5344CB8AC3E}">
        <p14:creationId xmlns:p14="http://schemas.microsoft.com/office/powerpoint/2010/main" val="2494073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D9948DFD-47BD-42E1-812C-A46BB832017F}"/>
              </a:ext>
            </a:extLst>
          </p:cNvPr>
          <p:cNvPicPr>
            <a:picLocks noChangeAspect="1"/>
          </p:cNvPicPr>
          <p:nvPr/>
        </p:nvPicPr>
        <p:blipFill>
          <a:blip r:embed="rId2"/>
          <a:stretch>
            <a:fillRect/>
          </a:stretch>
        </p:blipFill>
        <p:spPr>
          <a:xfrm>
            <a:off x="7010402" y="1121798"/>
            <a:ext cx="3987869" cy="2896452"/>
          </a:xfrm>
          <a:prstGeom prst="rect">
            <a:avLst/>
          </a:prstGeom>
          <a:ln>
            <a:noFill/>
          </a:ln>
          <a:effectLst>
            <a:outerShdw blurRad="190500" algn="tl" rotWithShape="0">
              <a:srgbClr val="000000">
                <a:alpha val="70000"/>
              </a:srgbClr>
            </a:outerShdw>
          </a:effectLst>
        </p:spPr>
      </p:pic>
      <p:pic>
        <p:nvPicPr>
          <p:cNvPr id="5" name="תמונה 4">
            <a:extLst>
              <a:ext uri="{FF2B5EF4-FFF2-40B4-BE49-F238E27FC236}">
                <a16:creationId xmlns:a16="http://schemas.microsoft.com/office/drawing/2014/main" id="{D60A9FBF-BDFB-4690-9715-943A4582F3B8}"/>
              </a:ext>
            </a:extLst>
          </p:cNvPr>
          <p:cNvPicPr>
            <a:picLocks noChangeAspect="1"/>
          </p:cNvPicPr>
          <p:nvPr/>
        </p:nvPicPr>
        <p:blipFill>
          <a:blip r:embed="rId3"/>
          <a:stretch>
            <a:fillRect/>
          </a:stretch>
        </p:blipFill>
        <p:spPr>
          <a:xfrm>
            <a:off x="1193729" y="1135446"/>
            <a:ext cx="5404926" cy="2881924"/>
          </a:xfrm>
          <a:prstGeom prst="rect">
            <a:avLst/>
          </a:prstGeom>
          <a:ln>
            <a:noFill/>
          </a:ln>
          <a:effectLst>
            <a:outerShdw blurRad="190500" algn="tl" rotWithShape="0">
              <a:srgbClr val="000000">
                <a:alpha val="70000"/>
              </a:srgbClr>
            </a:outerShdw>
          </a:effectLst>
        </p:spPr>
      </p:pic>
      <p:sp>
        <p:nvSpPr>
          <p:cNvPr id="6" name="תיבת טקסט 5">
            <a:extLst>
              <a:ext uri="{FF2B5EF4-FFF2-40B4-BE49-F238E27FC236}">
                <a16:creationId xmlns:a16="http://schemas.microsoft.com/office/drawing/2014/main" id="{6628FDC2-8717-40D2-B7A7-1A2B8C17BBDF}"/>
              </a:ext>
            </a:extLst>
          </p:cNvPr>
          <p:cNvSpPr txBox="1"/>
          <p:nvPr/>
        </p:nvSpPr>
        <p:spPr>
          <a:xfrm>
            <a:off x="936428" y="5275939"/>
            <a:ext cx="3690163" cy="461665"/>
          </a:xfrm>
          <a:prstGeom prst="rect">
            <a:avLst/>
          </a:prstGeom>
          <a:noFill/>
        </p:spPr>
        <p:txBody>
          <a:bodyPr wrap="square" rtlCol="1">
            <a:spAutoFit/>
          </a:bodyPr>
          <a:lstStyle/>
          <a:p>
            <a:r>
              <a:rPr lang="ar-AE" sz="2400" dirty="0">
                <a:solidFill>
                  <a:srgbClr val="192A72"/>
                </a:solidFill>
              </a:rPr>
              <a:t>القانون فوق الجميع- حقاً ! </a:t>
            </a:r>
            <a:endParaRPr lang="he-IL" sz="2400" dirty="0">
              <a:solidFill>
                <a:srgbClr val="192A72"/>
              </a:solidFill>
            </a:endParaRPr>
          </a:p>
        </p:txBody>
      </p:sp>
      <p:grpSp>
        <p:nvGrpSpPr>
          <p:cNvPr id="7" name="קבוצה 6">
            <a:extLst>
              <a:ext uri="{FF2B5EF4-FFF2-40B4-BE49-F238E27FC236}">
                <a16:creationId xmlns:a16="http://schemas.microsoft.com/office/drawing/2014/main" id="{C420F516-FAFC-4295-8558-F16034F480AF}"/>
              </a:ext>
            </a:extLst>
          </p:cNvPr>
          <p:cNvGrpSpPr/>
          <p:nvPr/>
        </p:nvGrpSpPr>
        <p:grpSpPr>
          <a:xfrm>
            <a:off x="306299" y="4120882"/>
            <a:ext cx="1549796" cy="1732369"/>
            <a:chOff x="265449" y="3199486"/>
            <a:chExt cx="3658514" cy="3658514"/>
          </a:xfrm>
        </p:grpSpPr>
        <p:pic>
          <p:nvPicPr>
            <p:cNvPr id="9" name="תמונה 8">
              <a:extLst>
                <a:ext uri="{FF2B5EF4-FFF2-40B4-BE49-F238E27FC236}">
                  <a16:creationId xmlns:a16="http://schemas.microsoft.com/office/drawing/2014/main" id="{E5D030CB-11EC-4390-84CA-6A8B72D2E2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449" y="3199486"/>
              <a:ext cx="3658514" cy="3658514"/>
            </a:xfrm>
            <a:prstGeom prst="rect">
              <a:avLst/>
            </a:prstGeom>
          </p:spPr>
        </p:pic>
        <p:sp>
          <p:nvSpPr>
            <p:cNvPr id="10" name="מלבן 9">
              <a:extLst>
                <a:ext uri="{FF2B5EF4-FFF2-40B4-BE49-F238E27FC236}">
                  <a16:creationId xmlns:a16="http://schemas.microsoft.com/office/drawing/2014/main" id="{D7812AA8-B65F-4DD3-851D-3AB05C38B905}"/>
                </a:ext>
              </a:extLst>
            </p:cNvPr>
            <p:cNvSpPr/>
            <p:nvPr/>
          </p:nvSpPr>
          <p:spPr>
            <a:xfrm>
              <a:off x="2247900" y="5638800"/>
              <a:ext cx="13589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Tree>
    <p:extLst>
      <p:ext uri="{BB962C8B-B14F-4D97-AF65-F5344CB8AC3E}">
        <p14:creationId xmlns:p14="http://schemas.microsoft.com/office/powerpoint/2010/main" val="244662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תמונה 8">
            <a:extLst>
              <a:ext uri="{FF2B5EF4-FFF2-40B4-BE49-F238E27FC236}">
                <a16:creationId xmlns:a16="http://schemas.microsoft.com/office/drawing/2014/main" id="{DF3F3337-6A40-4DD0-A0AF-83008DCEDEC2}"/>
              </a:ext>
            </a:extLst>
          </p:cNvPr>
          <p:cNvPicPr>
            <a:picLocks noChangeAspect="1"/>
          </p:cNvPicPr>
          <p:nvPr/>
        </p:nvPicPr>
        <p:blipFill>
          <a:blip r:embed="rId2"/>
          <a:stretch>
            <a:fillRect/>
          </a:stretch>
        </p:blipFill>
        <p:spPr>
          <a:xfrm>
            <a:off x="6353917" y="1224103"/>
            <a:ext cx="4094328" cy="3143250"/>
          </a:xfrm>
          <a:prstGeom prst="rect">
            <a:avLst/>
          </a:prstGeom>
          <a:ln>
            <a:noFill/>
          </a:ln>
          <a:effectLst>
            <a:outerShdw blurRad="292100" dist="139700" dir="2700000" algn="tl" rotWithShape="0">
              <a:srgbClr val="333333">
                <a:alpha val="65000"/>
              </a:srgbClr>
            </a:outerShdw>
          </a:effectLst>
        </p:spPr>
      </p:pic>
      <p:pic>
        <p:nvPicPr>
          <p:cNvPr id="11" name="תמונה 10">
            <a:extLst>
              <a:ext uri="{FF2B5EF4-FFF2-40B4-BE49-F238E27FC236}">
                <a16:creationId xmlns:a16="http://schemas.microsoft.com/office/drawing/2014/main" id="{B41FE9E5-3F04-44D9-A4F3-559964CCEDE4}"/>
              </a:ext>
            </a:extLst>
          </p:cNvPr>
          <p:cNvPicPr>
            <a:picLocks noChangeAspect="1"/>
          </p:cNvPicPr>
          <p:nvPr/>
        </p:nvPicPr>
        <p:blipFill>
          <a:blip r:embed="rId3"/>
          <a:stretch>
            <a:fillRect/>
          </a:stretch>
        </p:blipFill>
        <p:spPr>
          <a:xfrm>
            <a:off x="782722" y="1224103"/>
            <a:ext cx="5055362" cy="2690757"/>
          </a:xfrm>
          <a:prstGeom prst="rect">
            <a:avLst/>
          </a:prstGeom>
          <a:ln>
            <a:noFill/>
          </a:ln>
          <a:effectLst>
            <a:outerShdw blurRad="292100" dist="139700" dir="2700000" algn="tl" rotWithShape="0">
              <a:srgbClr val="333333">
                <a:alpha val="65000"/>
              </a:srgbClr>
            </a:outerShdw>
          </a:effectLst>
        </p:spPr>
      </p:pic>
      <p:sp>
        <p:nvSpPr>
          <p:cNvPr id="12" name="תיבת טקסט 11">
            <a:extLst>
              <a:ext uri="{FF2B5EF4-FFF2-40B4-BE49-F238E27FC236}">
                <a16:creationId xmlns:a16="http://schemas.microsoft.com/office/drawing/2014/main" id="{7B75F089-B33E-4DCD-A104-F6914CE2EC02}"/>
              </a:ext>
            </a:extLst>
          </p:cNvPr>
          <p:cNvSpPr txBox="1"/>
          <p:nvPr/>
        </p:nvSpPr>
        <p:spPr>
          <a:xfrm>
            <a:off x="2922495" y="660024"/>
            <a:ext cx="3173505" cy="584775"/>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p>
            <a:pPr algn="ctr"/>
            <a:r>
              <a:rPr lang="ar-AE" sz="3200" dirty="0">
                <a:solidFill>
                  <a:srgbClr val="192A72"/>
                </a:solidFill>
              </a:rPr>
              <a:t>الرشوة – فساد سلطوي</a:t>
            </a:r>
            <a:endParaRPr lang="he-IL" sz="3200" dirty="0">
              <a:solidFill>
                <a:srgbClr val="192A72"/>
              </a:solidFill>
            </a:endParaRPr>
          </a:p>
        </p:txBody>
      </p:sp>
      <p:sp>
        <p:nvSpPr>
          <p:cNvPr id="13" name="תיבת טקסט 12">
            <a:extLst>
              <a:ext uri="{FF2B5EF4-FFF2-40B4-BE49-F238E27FC236}">
                <a16:creationId xmlns:a16="http://schemas.microsoft.com/office/drawing/2014/main" id="{136CBEB5-824A-48EB-8C35-D413450DFCBF}"/>
              </a:ext>
            </a:extLst>
          </p:cNvPr>
          <p:cNvSpPr txBox="1"/>
          <p:nvPr/>
        </p:nvSpPr>
        <p:spPr>
          <a:xfrm>
            <a:off x="6954419" y="660024"/>
            <a:ext cx="3932322" cy="584775"/>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defPPr>
              <a:defRPr lang="he-IL"/>
            </a:defPPr>
            <a:lvl1pPr algn="ctr">
              <a:defRPr sz="3200">
                <a:solidFill>
                  <a:srgbClr val="192A72"/>
                </a:solidFill>
              </a:defRPr>
            </a:lvl1pPr>
          </a:lstStyle>
          <a:p>
            <a:r>
              <a:rPr lang="ar-AE" dirty="0"/>
              <a:t>خرق مبدأ سلطة القانون</a:t>
            </a:r>
            <a:endParaRPr lang="he-IL" dirty="0"/>
          </a:p>
        </p:txBody>
      </p:sp>
    </p:spTree>
    <p:extLst>
      <p:ext uri="{BB962C8B-B14F-4D97-AF65-F5344CB8AC3E}">
        <p14:creationId xmlns:p14="http://schemas.microsoft.com/office/powerpoint/2010/main" val="356863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BB0ADBB-16DD-4E41-A134-4CC8A66F1369}"/>
              </a:ext>
            </a:extLst>
          </p:cNvPr>
          <p:cNvSpPr>
            <a:spLocks noGrp="1"/>
          </p:cNvSpPr>
          <p:nvPr>
            <p:ph type="title"/>
          </p:nvPr>
        </p:nvSpPr>
        <p:spPr>
          <a:xfrm>
            <a:off x="-168828" y="496122"/>
            <a:ext cx="11161453" cy="720000"/>
          </a:xfrm>
        </p:spPr>
        <p:txBody>
          <a:bodyPr/>
          <a:lstStyle/>
          <a:p>
            <a:pPr algn="ctr"/>
            <a:r>
              <a:rPr lang="ar-AE" dirty="0">
                <a:solidFill>
                  <a:srgbClr val="192A72"/>
                </a:solidFill>
                <a:cs typeface="+mn-cs"/>
              </a:rPr>
              <a:t>حدود الانصياع للقانون</a:t>
            </a:r>
            <a:br>
              <a:rPr lang="ar-AE" dirty="0">
                <a:solidFill>
                  <a:srgbClr val="192A72"/>
                </a:solidFill>
                <a:cs typeface="+mn-cs"/>
              </a:rPr>
            </a:br>
            <a:r>
              <a:rPr lang="ar-AE" dirty="0">
                <a:solidFill>
                  <a:srgbClr val="192A72"/>
                </a:solidFill>
                <a:cs typeface="+mn-cs"/>
              </a:rPr>
              <a:t>الامر غير القانوني بشكل قاطع</a:t>
            </a:r>
            <a:endParaRPr lang="he-IL" dirty="0">
              <a:solidFill>
                <a:srgbClr val="192A72"/>
              </a:solidFill>
              <a:cs typeface="+mn-cs"/>
            </a:endParaRPr>
          </a:p>
        </p:txBody>
      </p:sp>
      <p:sp>
        <p:nvSpPr>
          <p:cNvPr id="3" name="מציין מיקום תוכן 2">
            <a:extLst>
              <a:ext uri="{FF2B5EF4-FFF2-40B4-BE49-F238E27FC236}">
                <a16:creationId xmlns:a16="http://schemas.microsoft.com/office/drawing/2014/main" id="{D8D54E15-8BE8-415A-9DDE-3A6FA92701E8}"/>
              </a:ext>
            </a:extLst>
          </p:cNvPr>
          <p:cNvSpPr>
            <a:spLocks noGrp="1"/>
          </p:cNvSpPr>
          <p:nvPr>
            <p:ph idx="1"/>
          </p:nvPr>
        </p:nvSpPr>
        <p:spPr>
          <a:xfrm>
            <a:off x="150125" y="1599199"/>
            <a:ext cx="8255920" cy="4530667"/>
          </a:xfrm>
        </p:spPr>
        <p:txBody>
          <a:bodyPr>
            <a:noAutofit/>
          </a:bodyPr>
          <a:lstStyle/>
          <a:p>
            <a:pPr algn="just"/>
            <a:r>
              <a:rPr lang="ar-AE" sz="2000" dirty="0">
                <a:solidFill>
                  <a:srgbClr val="192A72"/>
                </a:solidFill>
                <a:cs typeface="+mn-cs"/>
              </a:rPr>
              <a:t>من يصدر الامر: </a:t>
            </a:r>
            <a:r>
              <a:rPr lang="ar-JO" sz="2000" dirty="0">
                <a:solidFill>
                  <a:srgbClr val="192A72"/>
                </a:solidFill>
                <a:cs typeface="+mn-cs"/>
              </a:rPr>
              <a:t>هو أمر صادر عن قائد/</a:t>
            </a:r>
            <a:r>
              <a:rPr lang="ar-AE" sz="2000" dirty="0">
                <a:solidFill>
                  <a:srgbClr val="192A72"/>
                </a:solidFill>
                <a:cs typeface="+mn-cs"/>
              </a:rPr>
              <a:t> سلطة</a:t>
            </a:r>
            <a:r>
              <a:rPr lang="he-IL" sz="2000" dirty="0">
                <a:solidFill>
                  <a:srgbClr val="192A72"/>
                </a:solidFill>
                <a:cs typeface="+mn-cs"/>
              </a:rPr>
              <a:t> </a:t>
            </a:r>
            <a:r>
              <a:rPr lang="ar-AE" sz="2000" dirty="0">
                <a:solidFill>
                  <a:srgbClr val="192A72"/>
                </a:solidFill>
                <a:cs typeface="+mn-cs"/>
              </a:rPr>
              <a:t>مخولة</a:t>
            </a:r>
            <a:r>
              <a:rPr lang="ar-JO" sz="2000" dirty="0">
                <a:solidFill>
                  <a:srgbClr val="192A72"/>
                </a:solidFill>
                <a:cs typeface="+mn-cs"/>
              </a:rPr>
              <a:t> في الجهاز العسكري أو في جهاز الشرطة. </a:t>
            </a:r>
            <a:endParaRPr lang="en-US" sz="2000" dirty="0">
              <a:solidFill>
                <a:srgbClr val="192A72"/>
              </a:solidFill>
              <a:cs typeface="+mn-cs"/>
            </a:endParaRPr>
          </a:p>
          <a:p>
            <a:pPr lvl="0" algn="just"/>
            <a:r>
              <a:rPr lang="ar-AE" sz="2000" dirty="0">
                <a:solidFill>
                  <a:srgbClr val="192A72"/>
                </a:solidFill>
                <a:cs typeface="+mn-cs"/>
              </a:rPr>
              <a:t>مضمون الامر (الزامي): </a:t>
            </a:r>
            <a:r>
              <a:rPr lang="ar-JO" sz="2000" dirty="0">
                <a:solidFill>
                  <a:srgbClr val="192A72"/>
                </a:solidFill>
                <a:cs typeface="+mn-cs"/>
              </a:rPr>
              <a:t>امر متطرف يتناقض بصورة صارخة مع تعليمات القانون، يناقض القيم الأخلاقيّة ويتنافى مع جميع القيم الإنسانيّة الأساسيّة/ </a:t>
            </a:r>
            <a:r>
              <a:rPr lang="ar-SA" sz="2000" dirty="0" err="1">
                <a:solidFill>
                  <a:srgbClr val="192A72"/>
                </a:solidFill>
                <a:cs typeface="+mn-cs"/>
              </a:rPr>
              <a:t>ﻳﺮﻓﺮف</a:t>
            </a:r>
            <a:r>
              <a:rPr lang="ar-SA" sz="2000" dirty="0">
                <a:solidFill>
                  <a:srgbClr val="192A72"/>
                </a:solidFill>
                <a:cs typeface="+mn-cs"/>
              </a:rPr>
              <a:t> </a:t>
            </a:r>
            <a:r>
              <a:rPr lang="ar-SA" sz="2000" dirty="0" err="1">
                <a:solidFill>
                  <a:srgbClr val="192A72"/>
                </a:solidFill>
                <a:cs typeface="+mn-cs"/>
              </a:rPr>
              <a:t>ﻋﻠﻢ</a:t>
            </a:r>
            <a:r>
              <a:rPr lang="ar-SA" sz="2000" dirty="0">
                <a:solidFill>
                  <a:srgbClr val="192A72"/>
                </a:solidFill>
                <a:cs typeface="+mn-cs"/>
              </a:rPr>
              <a:t> </a:t>
            </a:r>
            <a:r>
              <a:rPr lang="ar-SA" sz="2000" dirty="0" err="1">
                <a:solidFill>
                  <a:srgbClr val="192A72"/>
                </a:solidFill>
                <a:cs typeface="+mn-cs"/>
              </a:rPr>
              <a:t>أﺳﻮد</a:t>
            </a:r>
            <a:r>
              <a:rPr lang="ar-SA" sz="2000" dirty="0">
                <a:solidFill>
                  <a:srgbClr val="192A72"/>
                </a:solidFill>
                <a:cs typeface="+mn-cs"/>
              </a:rPr>
              <a:t> </a:t>
            </a:r>
            <a:r>
              <a:rPr lang="ar-SA" sz="2000" dirty="0" err="1">
                <a:solidFill>
                  <a:srgbClr val="192A72"/>
                </a:solidFill>
                <a:cs typeface="+mn-cs"/>
              </a:rPr>
              <a:t>ﻓﻮق</a:t>
            </a:r>
            <a:r>
              <a:rPr lang="ar-SA" sz="2000" dirty="0">
                <a:solidFill>
                  <a:srgbClr val="192A72"/>
                </a:solidFill>
                <a:cs typeface="+mn-cs"/>
              </a:rPr>
              <a:t> </a:t>
            </a:r>
            <a:r>
              <a:rPr lang="ar-SA" sz="2000" dirty="0" err="1">
                <a:solidFill>
                  <a:srgbClr val="192A72"/>
                </a:solidFill>
                <a:cs typeface="+mn-cs"/>
              </a:rPr>
              <a:t>اﻷﻣﺮ</a:t>
            </a:r>
            <a:r>
              <a:rPr lang="ar-SA" sz="2000" dirty="0">
                <a:solidFill>
                  <a:srgbClr val="192A72"/>
                </a:solidFill>
                <a:cs typeface="+mn-cs"/>
              </a:rPr>
              <a:t> </a:t>
            </a:r>
            <a:r>
              <a:rPr lang="ar-SA" sz="2000" dirty="0" err="1">
                <a:solidFill>
                  <a:srgbClr val="192A72"/>
                </a:solidFill>
                <a:cs typeface="+mn-cs"/>
              </a:rPr>
              <a:t>اﻟﺼﺎدر</a:t>
            </a:r>
            <a:r>
              <a:rPr lang="ar-SA" sz="2000" dirty="0">
                <a:solidFill>
                  <a:srgbClr val="192A72"/>
                </a:solidFill>
                <a:cs typeface="+mn-cs"/>
              </a:rPr>
              <a:t> </a:t>
            </a:r>
            <a:r>
              <a:rPr lang="ar-SA" sz="2000" dirty="0" err="1">
                <a:solidFill>
                  <a:srgbClr val="192A72"/>
                </a:solidFill>
                <a:cs typeface="+mn-cs"/>
              </a:rPr>
              <a:t>أﺷﺒﻪ</a:t>
            </a:r>
            <a:r>
              <a:rPr lang="ar-SA" sz="2000" dirty="0">
                <a:solidFill>
                  <a:srgbClr val="192A72"/>
                </a:solidFill>
                <a:cs typeface="+mn-cs"/>
              </a:rPr>
              <a:t> </a:t>
            </a:r>
            <a:r>
              <a:rPr lang="ar-SA" sz="2000" dirty="0" err="1">
                <a:solidFill>
                  <a:srgbClr val="192A72"/>
                </a:solidFill>
                <a:cs typeface="+mn-cs"/>
              </a:rPr>
              <a:t>ﺑﺎﻟﺘﺤﺬﻳﺮ</a:t>
            </a:r>
            <a:r>
              <a:rPr lang="ar-SA" sz="2000" dirty="0">
                <a:solidFill>
                  <a:srgbClr val="192A72"/>
                </a:solidFill>
                <a:cs typeface="+mn-cs"/>
              </a:rPr>
              <a:t> </a:t>
            </a:r>
            <a:r>
              <a:rPr lang="ar-SA" sz="2000" dirty="0" err="1">
                <a:solidFill>
                  <a:srgbClr val="192A72"/>
                </a:solidFill>
                <a:cs typeface="+mn-cs"/>
              </a:rPr>
              <a:t>اﻟﻘﺎﺋﻞ</a:t>
            </a:r>
            <a:r>
              <a:rPr lang="ar-SA" sz="2000" dirty="0">
                <a:solidFill>
                  <a:srgbClr val="192A72"/>
                </a:solidFill>
                <a:cs typeface="+mn-cs"/>
              </a:rPr>
              <a:t> "</a:t>
            </a:r>
            <a:r>
              <a:rPr lang="ar-SA" sz="2000" dirty="0" err="1">
                <a:solidFill>
                  <a:srgbClr val="192A72"/>
                </a:solidFill>
                <a:cs typeface="+mn-cs"/>
              </a:rPr>
              <a:t>ﻣﻤﻨﻮع</a:t>
            </a:r>
            <a:r>
              <a:rPr lang="en-US" sz="2000" dirty="0">
                <a:solidFill>
                  <a:srgbClr val="192A72"/>
                </a:solidFill>
                <a:cs typeface="+mn-cs"/>
              </a:rPr>
              <a:t>"</a:t>
            </a:r>
            <a:r>
              <a:rPr lang="ar-JO" sz="2000" dirty="0">
                <a:solidFill>
                  <a:srgbClr val="192A72"/>
                </a:solidFill>
                <a:cs typeface="+mn-cs"/>
              </a:rPr>
              <a:t>/"عدم قانونيّة تخزّ العين وتهيجّ القلب"/عدم قانونية وعدم أخلاقية هذا الامر واضحة للعيان.</a:t>
            </a:r>
            <a:endParaRPr lang="en-US" sz="2000" dirty="0">
              <a:solidFill>
                <a:srgbClr val="192A72"/>
              </a:solidFill>
              <a:cs typeface="+mn-cs"/>
            </a:endParaRPr>
          </a:p>
          <a:p>
            <a:pPr lvl="0" algn="just"/>
            <a:r>
              <a:rPr lang="ar-AE" sz="2000" dirty="0">
                <a:solidFill>
                  <a:srgbClr val="192A72"/>
                </a:solidFill>
                <a:cs typeface="+mn-cs"/>
              </a:rPr>
              <a:t>تصرف متلقي الامر والعقوبة: </a:t>
            </a:r>
            <a:r>
              <a:rPr lang="ar-JO" sz="2000" dirty="0">
                <a:solidFill>
                  <a:srgbClr val="192A72"/>
                </a:solidFill>
                <a:cs typeface="+mn-cs"/>
              </a:rPr>
              <a:t>يجب عدم </a:t>
            </a:r>
            <a:r>
              <a:rPr lang="ar-JO" sz="2000" dirty="0" err="1">
                <a:solidFill>
                  <a:srgbClr val="192A72"/>
                </a:solidFill>
                <a:cs typeface="+mn-cs"/>
              </a:rPr>
              <a:t>الإنصياع</a:t>
            </a:r>
            <a:r>
              <a:rPr lang="ar-JO" sz="2000" dirty="0">
                <a:solidFill>
                  <a:srgbClr val="192A72"/>
                </a:solidFill>
                <a:cs typeface="+mn-cs"/>
              </a:rPr>
              <a:t> للأمر حتّى في الإطار العسكري/ أي شخص يصدر الامر أو ينفذه يَمْثُل امام المحكمة لمعاقبته على فِعله. </a:t>
            </a:r>
            <a:endParaRPr lang="ar-AE" sz="2000" dirty="0">
              <a:solidFill>
                <a:srgbClr val="192A72"/>
              </a:solidFill>
              <a:cs typeface="+mn-cs"/>
            </a:endParaRPr>
          </a:p>
          <a:p>
            <a:pPr algn="just"/>
            <a:r>
              <a:rPr lang="ar-AE" sz="2000" dirty="0">
                <a:solidFill>
                  <a:srgbClr val="192A72"/>
                </a:solidFill>
                <a:cs typeface="+mn-cs"/>
              </a:rPr>
              <a:t>مثال : أحداث كفر قاسم 1956</a:t>
            </a:r>
            <a:endParaRPr lang="he-IL" sz="2000" dirty="0">
              <a:solidFill>
                <a:srgbClr val="192A72"/>
              </a:solidFill>
              <a:cs typeface="+mn-cs"/>
            </a:endParaRPr>
          </a:p>
        </p:txBody>
      </p:sp>
    </p:spTree>
    <p:extLst>
      <p:ext uri="{BB962C8B-B14F-4D97-AF65-F5344CB8AC3E}">
        <p14:creationId xmlns:p14="http://schemas.microsoft.com/office/powerpoint/2010/main" val="910685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281924D5-D261-4529-A926-0B18064142EE}"/>
              </a:ext>
            </a:extLst>
          </p:cNvPr>
          <p:cNvSpPr>
            <a:spLocks noGrp="1"/>
          </p:cNvSpPr>
          <p:nvPr>
            <p:ph type="title"/>
          </p:nvPr>
        </p:nvSpPr>
        <p:spPr>
          <a:xfrm>
            <a:off x="515273" y="348341"/>
            <a:ext cx="11161453" cy="720000"/>
          </a:xfrm>
        </p:spPr>
        <p:txBody>
          <a:bodyPr/>
          <a:lstStyle/>
          <a:p>
            <a:r>
              <a:rPr lang="ar-AE" sz="4000" dirty="0">
                <a:cs typeface="+mn-cs"/>
              </a:rPr>
              <a:t>مقارنة بين الامر غير القانوني والامر غير القانوني بشكل قاطع</a:t>
            </a:r>
            <a:br>
              <a:rPr lang="he-IL" sz="4000" dirty="0">
                <a:cs typeface="+mn-cs"/>
              </a:rPr>
            </a:br>
            <a:endParaRPr lang="he-IL" sz="4000" dirty="0">
              <a:cs typeface="+mn-cs"/>
            </a:endParaRPr>
          </a:p>
        </p:txBody>
      </p:sp>
      <p:graphicFrame>
        <p:nvGraphicFramePr>
          <p:cNvPr id="2" name="טבלה 1">
            <a:extLst>
              <a:ext uri="{FF2B5EF4-FFF2-40B4-BE49-F238E27FC236}">
                <a16:creationId xmlns:a16="http://schemas.microsoft.com/office/drawing/2014/main" id="{A53F8CD3-CFF9-46D3-BE76-CC31F0AC9E61}"/>
              </a:ext>
            </a:extLst>
          </p:cNvPr>
          <p:cNvGraphicFramePr>
            <a:graphicFrameLocks noGrp="1"/>
          </p:cNvGraphicFramePr>
          <p:nvPr>
            <p:extLst>
              <p:ext uri="{D42A27DB-BD31-4B8C-83A1-F6EECF244321}">
                <p14:modId xmlns:p14="http://schemas.microsoft.com/office/powerpoint/2010/main" val="326767271"/>
              </p:ext>
            </p:extLst>
          </p:nvPr>
        </p:nvGraphicFramePr>
        <p:xfrm>
          <a:off x="245166" y="737270"/>
          <a:ext cx="8806069" cy="5063711"/>
        </p:xfrm>
        <a:graphic>
          <a:graphicData uri="http://schemas.openxmlformats.org/drawingml/2006/table">
            <a:tbl>
              <a:tblPr rtl="1" firstRow="1" firstCol="1" bandRow="1">
                <a:tableStyleId>{5C22544A-7EE6-4342-B048-85BDC9FD1C3A}</a:tableStyleId>
              </a:tblPr>
              <a:tblGrid>
                <a:gridCol w="1800965">
                  <a:extLst>
                    <a:ext uri="{9D8B030D-6E8A-4147-A177-3AD203B41FA5}">
                      <a16:colId xmlns:a16="http://schemas.microsoft.com/office/drawing/2014/main" val="2532280427"/>
                    </a:ext>
                  </a:extLst>
                </a:gridCol>
                <a:gridCol w="2909539">
                  <a:extLst>
                    <a:ext uri="{9D8B030D-6E8A-4147-A177-3AD203B41FA5}">
                      <a16:colId xmlns:a16="http://schemas.microsoft.com/office/drawing/2014/main" val="3666770946"/>
                    </a:ext>
                  </a:extLst>
                </a:gridCol>
                <a:gridCol w="4095565">
                  <a:extLst>
                    <a:ext uri="{9D8B030D-6E8A-4147-A177-3AD203B41FA5}">
                      <a16:colId xmlns:a16="http://schemas.microsoft.com/office/drawing/2014/main" val="3592759112"/>
                    </a:ext>
                  </a:extLst>
                </a:gridCol>
              </a:tblGrid>
              <a:tr h="413477">
                <a:tc>
                  <a:txBody>
                    <a:bodyPr/>
                    <a:lstStyle/>
                    <a:p>
                      <a:pPr algn="just" rtl="1">
                        <a:lnSpc>
                          <a:spcPct val="100000"/>
                        </a:lnSpc>
                      </a:pPr>
                      <a:r>
                        <a:rPr lang="ar-JO" sz="2000" dirty="0">
                          <a:solidFill>
                            <a:schemeClr val="bg1"/>
                          </a:solidFill>
                          <a:effectLst/>
                          <a:cs typeface="+mn-cs"/>
                        </a:rPr>
                        <a:t>معيار التمّييز</a:t>
                      </a:r>
                      <a:endParaRPr lang="en-US" sz="2000" dirty="0">
                        <a:solidFill>
                          <a:schemeClr val="bg1"/>
                        </a:solidFill>
                        <a:effectLst/>
                        <a:latin typeface="Calibri" panose="020F0502020204030204" pitchFamily="34" charset="0"/>
                        <a:ea typeface="Times New Roman" panose="02020603050405020304" pitchFamily="18" charset="0"/>
                        <a:cs typeface="+mn-cs"/>
                      </a:endParaRPr>
                    </a:p>
                  </a:txBody>
                  <a:tcPr marL="68580" marR="68580" marT="108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92A72"/>
                    </a:solidFill>
                  </a:tcPr>
                </a:tc>
                <a:tc>
                  <a:txBody>
                    <a:bodyPr/>
                    <a:lstStyle/>
                    <a:p>
                      <a:pPr algn="just" rtl="1">
                        <a:lnSpc>
                          <a:spcPct val="100000"/>
                        </a:lnSpc>
                      </a:pPr>
                      <a:r>
                        <a:rPr lang="ar-JO" sz="2000" dirty="0">
                          <a:solidFill>
                            <a:schemeClr val="bg1"/>
                          </a:solidFill>
                          <a:effectLst/>
                          <a:cs typeface="+mn-cs"/>
                        </a:rPr>
                        <a:t>أمر غير قانوني</a:t>
                      </a:r>
                      <a:endParaRPr lang="en-US" sz="2000" dirty="0">
                        <a:solidFill>
                          <a:schemeClr val="bg1"/>
                        </a:solidFill>
                        <a:effectLst/>
                        <a:latin typeface="Calibri" panose="020F0502020204030204" pitchFamily="34" charset="0"/>
                        <a:ea typeface="Times New Roman" panose="02020603050405020304" pitchFamily="18" charset="0"/>
                        <a:cs typeface="+mn-cs"/>
                      </a:endParaRPr>
                    </a:p>
                  </a:txBody>
                  <a:tcPr marL="68580" marR="68580" marT="108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92A72"/>
                    </a:solidFill>
                  </a:tcPr>
                </a:tc>
                <a:tc>
                  <a:txBody>
                    <a:bodyPr/>
                    <a:lstStyle/>
                    <a:p>
                      <a:pPr algn="just" rtl="1">
                        <a:lnSpc>
                          <a:spcPct val="100000"/>
                        </a:lnSpc>
                      </a:pPr>
                      <a:r>
                        <a:rPr lang="ar-JO" sz="2000" dirty="0">
                          <a:solidFill>
                            <a:schemeClr val="bg1"/>
                          </a:solidFill>
                          <a:effectLst/>
                          <a:cs typeface="+mn-cs"/>
                        </a:rPr>
                        <a:t>أمر غير قانوني بشكل قاطع</a:t>
                      </a:r>
                      <a:endParaRPr lang="en-US" sz="2000" dirty="0">
                        <a:solidFill>
                          <a:schemeClr val="bg1"/>
                        </a:solidFill>
                        <a:effectLst/>
                        <a:latin typeface="Calibri" panose="020F0502020204030204" pitchFamily="34" charset="0"/>
                        <a:ea typeface="Times New Roman" panose="02020603050405020304" pitchFamily="18" charset="0"/>
                        <a:cs typeface="+mn-cs"/>
                      </a:endParaRPr>
                    </a:p>
                  </a:txBody>
                  <a:tcPr marL="68580" marR="68580" marT="108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92A72"/>
                    </a:solidFill>
                  </a:tcPr>
                </a:tc>
                <a:extLst>
                  <a:ext uri="{0D108BD9-81ED-4DB2-BD59-A6C34878D82A}">
                    <a16:rowId xmlns:a16="http://schemas.microsoft.com/office/drawing/2014/main" val="4271895501"/>
                  </a:ext>
                </a:extLst>
              </a:tr>
              <a:tr h="694288">
                <a:tc>
                  <a:txBody>
                    <a:bodyPr/>
                    <a:lstStyle/>
                    <a:p>
                      <a:pPr algn="r" rtl="1">
                        <a:lnSpc>
                          <a:spcPct val="100000"/>
                        </a:lnSpc>
                      </a:pPr>
                      <a:r>
                        <a:rPr lang="ar-JO" sz="1800" dirty="0">
                          <a:solidFill>
                            <a:schemeClr val="tx1"/>
                          </a:solidFill>
                          <a:effectLst/>
                          <a:cs typeface="+mn-cs"/>
                        </a:rPr>
                        <a:t>من يصدر الامر؟</a:t>
                      </a:r>
                      <a:endParaRPr lang="en-US" sz="1800" dirty="0">
                        <a:solidFill>
                          <a:schemeClr val="tx1"/>
                        </a:solidFill>
                        <a:effectLst/>
                        <a:latin typeface="Calibri" panose="020F0502020204030204" pitchFamily="34" charset="0"/>
                        <a:ea typeface="Times New Roman" panose="02020603050405020304" pitchFamily="18" charset="0"/>
                        <a:cs typeface="+mn-cs"/>
                      </a:endParaRPr>
                    </a:p>
                  </a:txBody>
                  <a:tcPr marL="68580" marR="68580" marT="108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rtl="1">
                        <a:lnSpc>
                          <a:spcPct val="100000"/>
                        </a:lnSpc>
                      </a:pPr>
                      <a:r>
                        <a:rPr lang="ar-AE" sz="1800" dirty="0">
                          <a:effectLst/>
                          <a:cs typeface="+mn-cs"/>
                        </a:rPr>
                        <a:t>من يملك صلاحية </a:t>
                      </a:r>
                      <a:r>
                        <a:rPr lang="ar-JO" sz="1800" dirty="0">
                          <a:effectLst/>
                          <a:cs typeface="+mn-cs"/>
                        </a:rPr>
                        <a:t>في الجهاز العسكري أو الشرطة.</a:t>
                      </a:r>
                      <a:endParaRPr lang="en-US" sz="1800" dirty="0">
                        <a:effectLst/>
                        <a:latin typeface="Calibri" panose="020F0502020204030204" pitchFamily="34" charset="0"/>
                        <a:ea typeface="Times New Roman" panose="02020603050405020304" pitchFamily="18" charset="0"/>
                        <a:cs typeface="+mn-cs"/>
                      </a:endParaRPr>
                    </a:p>
                  </a:txBody>
                  <a:tcPr marL="68580" marR="68580" marT="108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rtl="1">
                        <a:lnSpc>
                          <a:spcPct val="100000"/>
                        </a:lnSpc>
                      </a:pPr>
                      <a:r>
                        <a:rPr lang="ar-AE" sz="1800" dirty="0">
                          <a:effectLst/>
                          <a:cs typeface="+mn-cs"/>
                        </a:rPr>
                        <a:t>من يملك صلاحية </a:t>
                      </a:r>
                      <a:r>
                        <a:rPr lang="ar-JO" sz="1800" dirty="0">
                          <a:effectLst/>
                          <a:cs typeface="+mn-cs"/>
                        </a:rPr>
                        <a:t>في الجهاز العسكري أو الشرطة</a:t>
                      </a:r>
                      <a:endParaRPr lang="en-US" sz="1800" dirty="0">
                        <a:effectLst/>
                        <a:latin typeface="Calibri" panose="020F0502020204030204" pitchFamily="34" charset="0"/>
                        <a:ea typeface="Times New Roman" panose="02020603050405020304" pitchFamily="18" charset="0"/>
                        <a:cs typeface="+mn-cs"/>
                      </a:endParaRPr>
                    </a:p>
                  </a:txBody>
                  <a:tcPr marL="68580" marR="68580" marT="108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01046433"/>
                  </a:ext>
                </a:extLst>
              </a:tr>
              <a:tr h="1255909">
                <a:tc>
                  <a:txBody>
                    <a:bodyPr/>
                    <a:lstStyle/>
                    <a:p>
                      <a:pPr algn="r" rtl="1">
                        <a:lnSpc>
                          <a:spcPct val="100000"/>
                        </a:lnSpc>
                      </a:pPr>
                      <a:r>
                        <a:rPr lang="ar-JO" sz="1800" dirty="0">
                          <a:solidFill>
                            <a:schemeClr val="tx1"/>
                          </a:solidFill>
                          <a:effectLst/>
                          <a:cs typeface="+mn-cs"/>
                        </a:rPr>
                        <a:t>مضمون الأمر</a:t>
                      </a:r>
                      <a:endParaRPr lang="en-US" sz="1800" dirty="0">
                        <a:solidFill>
                          <a:schemeClr val="tx1"/>
                        </a:solidFill>
                        <a:effectLst/>
                        <a:latin typeface="Calibri" panose="020F0502020204030204" pitchFamily="34" charset="0"/>
                        <a:ea typeface="Times New Roman" panose="02020603050405020304" pitchFamily="18" charset="0"/>
                        <a:cs typeface="+mn-cs"/>
                      </a:endParaRPr>
                    </a:p>
                  </a:txBody>
                  <a:tcPr marL="68580" marR="68580" marT="108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rtl="1">
                        <a:lnSpc>
                          <a:spcPct val="100000"/>
                        </a:lnSpc>
                      </a:pPr>
                      <a:r>
                        <a:rPr lang="ar-JO" sz="1800" dirty="0">
                          <a:effectLst/>
                          <a:cs typeface="+mn-cs"/>
                        </a:rPr>
                        <a:t>القيام بعمل غير منصوص عليه في القانون</a:t>
                      </a:r>
                      <a:r>
                        <a:rPr lang="ar-AE" sz="1800" dirty="0">
                          <a:effectLst/>
                          <a:cs typeface="+mn-cs"/>
                        </a:rPr>
                        <a:t>/مناقض للقانون</a:t>
                      </a:r>
                      <a:endParaRPr lang="en-US" sz="1800" dirty="0">
                        <a:effectLst/>
                        <a:latin typeface="Calibri" panose="020F0502020204030204" pitchFamily="34" charset="0"/>
                        <a:ea typeface="Times New Roman" panose="02020603050405020304" pitchFamily="18" charset="0"/>
                        <a:cs typeface="+mn-cs"/>
                      </a:endParaRPr>
                    </a:p>
                  </a:txBody>
                  <a:tcPr marL="68580" marR="68580" marT="108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rtl="1">
                        <a:lnSpc>
                          <a:spcPct val="100000"/>
                        </a:lnSpc>
                      </a:pPr>
                      <a:r>
                        <a:rPr lang="ar-JO" sz="1800" dirty="0">
                          <a:effectLst/>
                          <a:cs typeface="+mn-cs"/>
                        </a:rPr>
                        <a:t>القيام بعمل غير منصوص عليه في القانون. فعل غير أخلاقي بشكل واضح.</a:t>
                      </a:r>
                      <a:endParaRPr lang="en-US" sz="1800" dirty="0">
                        <a:effectLst/>
                        <a:cs typeface="+mn-cs"/>
                      </a:endParaRPr>
                    </a:p>
                    <a:p>
                      <a:pPr algn="r" rtl="1">
                        <a:lnSpc>
                          <a:spcPct val="100000"/>
                        </a:lnSpc>
                      </a:pPr>
                      <a:r>
                        <a:rPr lang="ar-JO" sz="1800" dirty="0">
                          <a:effectLst/>
                          <a:cs typeface="+mn-cs"/>
                        </a:rPr>
                        <a:t>إنه عمل </a:t>
                      </a:r>
                      <a:r>
                        <a:rPr lang="ar-AE" sz="1800" dirty="0">
                          <a:effectLst/>
                          <a:cs typeface="+mn-cs"/>
                        </a:rPr>
                        <a:t>فيه مس ب</a:t>
                      </a:r>
                      <a:r>
                        <a:rPr lang="ar-JO" sz="1800" dirty="0">
                          <a:effectLst/>
                          <a:cs typeface="+mn-cs"/>
                        </a:rPr>
                        <a:t>أبرياء، </a:t>
                      </a:r>
                      <a:r>
                        <a:rPr lang="ar-AE" sz="1800" dirty="0">
                          <a:effectLst/>
                          <a:cs typeface="+mn-cs"/>
                        </a:rPr>
                        <a:t>مس بأشخاص لا </a:t>
                      </a:r>
                      <a:r>
                        <a:rPr lang="ar-JO" sz="1800" dirty="0">
                          <a:effectLst/>
                          <a:cs typeface="+mn-cs"/>
                        </a:rPr>
                        <a:t>يشكل</a:t>
                      </a:r>
                      <a:r>
                        <a:rPr lang="ar-AE" sz="1800" dirty="0" err="1">
                          <a:effectLst/>
                          <a:cs typeface="+mn-cs"/>
                        </a:rPr>
                        <a:t>ون</a:t>
                      </a:r>
                      <a:r>
                        <a:rPr lang="ar-AE" sz="1800" dirty="0">
                          <a:effectLst/>
                          <a:cs typeface="+mn-cs"/>
                        </a:rPr>
                        <a:t> </a:t>
                      </a:r>
                      <a:r>
                        <a:rPr lang="ar-JO" sz="1800" dirty="0">
                          <a:effectLst/>
                          <a:cs typeface="+mn-cs"/>
                        </a:rPr>
                        <a:t> خطرا، </a:t>
                      </a:r>
                      <a:r>
                        <a:rPr lang="ar-AE" sz="1800" dirty="0">
                          <a:effectLst/>
                          <a:cs typeface="+mn-cs"/>
                        </a:rPr>
                        <a:t>بشكل متطرف, بدون أسباب م</a:t>
                      </a:r>
                      <a:r>
                        <a:rPr lang="ar-JO" sz="1800" dirty="0">
                          <a:effectLst/>
                          <a:cs typeface="+mn-cs"/>
                        </a:rPr>
                        <a:t>برره. </a:t>
                      </a:r>
                      <a:endParaRPr lang="en-US" sz="1800" dirty="0">
                        <a:effectLst/>
                        <a:latin typeface="Calibri" panose="020F0502020204030204" pitchFamily="34" charset="0"/>
                        <a:ea typeface="Times New Roman" panose="02020603050405020304" pitchFamily="18" charset="0"/>
                        <a:cs typeface="+mn-cs"/>
                      </a:endParaRPr>
                    </a:p>
                  </a:txBody>
                  <a:tcPr marL="68580" marR="68580" marT="108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235621239"/>
                  </a:ext>
                </a:extLst>
              </a:tr>
              <a:tr h="413477">
                <a:tc>
                  <a:txBody>
                    <a:bodyPr/>
                    <a:lstStyle/>
                    <a:p>
                      <a:pPr algn="r" rtl="1">
                        <a:lnSpc>
                          <a:spcPct val="100000"/>
                        </a:lnSpc>
                      </a:pPr>
                      <a:r>
                        <a:rPr lang="ar-JO" sz="1800" dirty="0">
                          <a:solidFill>
                            <a:schemeClr val="tx1"/>
                          </a:solidFill>
                          <a:effectLst/>
                          <a:cs typeface="+mn-cs"/>
                        </a:rPr>
                        <a:t>تصرف متلقي الأمر</a:t>
                      </a:r>
                      <a:endParaRPr lang="en-US" sz="1800" dirty="0">
                        <a:solidFill>
                          <a:schemeClr val="tx1"/>
                        </a:solidFill>
                        <a:effectLst/>
                        <a:latin typeface="Calibri" panose="020F0502020204030204" pitchFamily="34" charset="0"/>
                        <a:ea typeface="Times New Roman" panose="02020603050405020304" pitchFamily="18" charset="0"/>
                        <a:cs typeface="+mn-cs"/>
                      </a:endParaRPr>
                    </a:p>
                  </a:txBody>
                  <a:tcPr marL="68580" marR="68580" marT="108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rtl="1">
                        <a:lnSpc>
                          <a:spcPct val="100000"/>
                        </a:lnSpc>
                      </a:pPr>
                      <a:r>
                        <a:rPr lang="ar-AE" sz="1800" dirty="0">
                          <a:effectLst/>
                          <a:cs typeface="+mn-cs"/>
                        </a:rPr>
                        <a:t>يجب </a:t>
                      </a:r>
                      <a:r>
                        <a:rPr lang="ar-JO" sz="1800" dirty="0">
                          <a:effectLst/>
                          <a:cs typeface="+mn-cs"/>
                        </a:rPr>
                        <a:t>عليه الانصياع</a:t>
                      </a:r>
                      <a:r>
                        <a:rPr lang="ar-AE" sz="1800" dirty="0">
                          <a:effectLst/>
                          <a:cs typeface="+mn-cs"/>
                        </a:rPr>
                        <a:t>/تنفيذ الامر</a:t>
                      </a:r>
                      <a:endParaRPr lang="en-US" sz="1800" dirty="0">
                        <a:effectLst/>
                        <a:latin typeface="Calibri" panose="020F0502020204030204" pitchFamily="34" charset="0"/>
                        <a:ea typeface="Times New Roman" panose="02020603050405020304" pitchFamily="18" charset="0"/>
                        <a:cs typeface="+mn-cs"/>
                      </a:endParaRPr>
                    </a:p>
                  </a:txBody>
                  <a:tcPr marL="68580" marR="68580" marT="108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rtl="1">
                        <a:lnSpc>
                          <a:spcPct val="100000"/>
                        </a:lnSpc>
                      </a:pPr>
                      <a:r>
                        <a:rPr lang="ar-JO" sz="1800" dirty="0">
                          <a:effectLst/>
                          <a:cs typeface="+mn-cs"/>
                        </a:rPr>
                        <a:t>ممنوع الانصياع</a:t>
                      </a:r>
                      <a:r>
                        <a:rPr lang="en-US" sz="1800" dirty="0">
                          <a:effectLst/>
                          <a:cs typeface="+mn-cs"/>
                        </a:rPr>
                        <a:t>/</a:t>
                      </a:r>
                      <a:r>
                        <a:rPr lang="ar-JO" sz="1800" dirty="0">
                          <a:effectLst/>
                          <a:cs typeface="+mn-cs"/>
                        </a:rPr>
                        <a:t>يجب رفض</a:t>
                      </a:r>
                      <a:r>
                        <a:rPr lang="ar-AE" sz="1800" dirty="0">
                          <a:effectLst/>
                          <a:cs typeface="+mn-cs"/>
                        </a:rPr>
                        <a:t> الامر</a:t>
                      </a:r>
                      <a:endParaRPr lang="en-US" sz="1800" dirty="0">
                        <a:effectLst/>
                        <a:latin typeface="Calibri" panose="020F0502020204030204" pitchFamily="34" charset="0"/>
                        <a:ea typeface="Times New Roman" panose="02020603050405020304" pitchFamily="18" charset="0"/>
                        <a:cs typeface="+mn-cs"/>
                      </a:endParaRPr>
                    </a:p>
                  </a:txBody>
                  <a:tcPr marL="68580" marR="68580" marT="108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16257974"/>
                  </a:ext>
                </a:extLst>
              </a:tr>
              <a:tr h="1536720">
                <a:tc>
                  <a:txBody>
                    <a:bodyPr/>
                    <a:lstStyle/>
                    <a:p>
                      <a:pPr algn="r" rtl="1">
                        <a:lnSpc>
                          <a:spcPct val="100000"/>
                        </a:lnSpc>
                      </a:pPr>
                      <a:r>
                        <a:rPr lang="ar-JO" sz="1800" dirty="0">
                          <a:solidFill>
                            <a:schemeClr val="tx1"/>
                          </a:solidFill>
                          <a:effectLst/>
                          <a:cs typeface="+mn-cs"/>
                        </a:rPr>
                        <a:t>التصرف بعد ت</a:t>
                      </a:r>
                      <a:r>
                        <a:rPr lang="ar-AE" sz="1800" dirty="0">
                          <a:solidFill>
                            <a:schemeClr val="tx1"/>
                          </a:solidFill>
                          <a:effectLst/>
                          <a:cs typeface="+mn-cs"/>
                        </a:rPr>
                        <a:t>نفيذ</a:t>
                      </a:r>
                      <a:r>
                        <a:rPr lang="ar-JO" sz="1800" dirty="0">
                          <a:solidFill>
                            <a:schemeClr val="tx1"/>
                          </a:solidFill>
                          <a:effectLst/>
                          <a:cs typeface="+mn-cs"/>
                        </a:rPr>
                        <a:t> الأمر</a:t>
                      </a:r>
                      <a:endParaRPr lang="en-US" sz="1800" dirty="0">
                        <a:solidFill>
                          <a:schemeClr val="tx1"/>
                        </a:solidFill>
                        <a:effectLst/>
                        <a:latin typeface="Calibri" panose="020F0502020204030204" pitchFamily="34" charset="0"/>
                        <a:ea typeface="Times New Roman" panose="02020603050405020304" pitchFamily="18" charset="0"/>
                        <a:cs typeface="+mn-cs"/>
                      </a:endParaRPr>
                    </a:p>
                  </a:txBody>
                  <a:tcPr marL="68580" marR="68580" marT="108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rtl="1">
                        <a:lnSpc>
                          <a:spcPct val="100000"/>
                        </a:lnSpc>
                      </a:pPr>
                      <a:r>
                        <a:rPr lang="ar-JO" sz="1800" dirty="0">
                          <a:effectLst/>
                          <a:cs typeface="+mn-cs"/>
                        </a:rPr>
                        <a:t>يمكن لمتلقي الأمر أن َيشتكي على من أصدر الأمر.</a:t>
                      </a:r>
                      <a:endParaRPr lang="en-US" sz="1800" dirty="0">
                        <a:effectLst/>
                        <a:cs typeface="+mn-cs"/>
                      </a:endParaRPr>
                    </a:p>
                    <a:p>
                      <a:pPr algn="r" rtl="1">
                        <a:lnSpc>
                          <a:spcPct val="100000"/>
                        </a:lnSpc>
                      </a:pPr>
                      <a:r>
                        <a:rPr lang="ar-JO" sz="1800" dirty="0">
                          <a:effectLst/>
                          <a:cs typeface="+mn-cs"/>
                        </a:rPr>
                        <a:t>يمكن أن يُحاكَم مُصدِر الأمر.</a:t>
                      </a:r>
                      <a:endParaRPr lang="en-US" sz="1800" dirty="0">
                        <a:effectLst/>
                        <a:cs typeface="+mn-cs"/>
                      </a:endParaRPr>
                    </a:p>
                    <a:p>
                      <a:pPr algn="r" rtl="1">
                        <a:lnSpc>
                          <a:spcPct val="100000"/>
                        </a:lnSpc>
                      </a:pPr>
                      <a:r>
                        <a:rPr lang="ar-JO" sz="1800" dirty="0">
                          <a:effectLst/>
                          <a:cs typeface="+mn-cs"/>
                        </a:rPr>
                        <a:t>يمكن مقاضاة متلقي الأمر إذا لم ينفذ الأمر.</a:t>
                      </a:r>
                      <a:endParaRPr lang="en-US" sz="1800" dirty="0">
                        <a:effectLst/>
                        <a:latin typeface="Calibri" panose="020F0502020204030204" pitchFamily="34" charset="0"/>
                        <a:ea typeface="Times New Roman" panose="02020603050405020304" pitchFamily="18" charset="0"/>
                        <a:cs typeface="+mn-cs"/>
                      </a:endParaRPr>
                    </a:p>
                  </a:txBody>
                  <a:tcPr marL="68580" marR="68580" marT="108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rtl="1">
                        <a:lnSpc>
                          <a:spcPct val="100000"/>
                        </a:lnSpc>
                      </a:pPr>
                      <a:r>
                        <a:rPr lang="ar-AE" sz="1800" dirty="0">
                          <a:effectLst/>
                          <a:cs typeface="+mn-cs"/>
                        </a:rPr>
                        <a:t>الذي أصدر الامر يُحاكم</a:t>
                      </a:r>
                    </a:p>
                    <a:p>
                      <a:pPr algn="r" rtl="1">
                        <a:lnSpc>
                          <a:spcPct val="100000"/>
                        </a:lnSpc>
                      </a:pPr>
                      <a:r>
                        <a:rPr lang="ar-AE" sz="1800" dirty="0">
                          <a:effectLst/>
                          <a:cs typeface="+mn-cs"/>
                        </a:rPr>
                        <a:t>منفذ الامر يُحاكم بمخالفة </a:t>
                      </a:r>
                      <a:r>
                        <a:rPr lang="ar-JO" sz="1800" dirty="0">
                          <a:effectLst/>
                          <a:cs typeface="+mn-cs"/>
                        </a:rPr>
                        <a:t>جنائية.</a:t>
                      </a:r>
                      <a:endParaRPr lang="en-US" sz="1800" dirty="0">
                        <a:effectLst/>
                        <a:latin typeface="Calibri" panose="020F0502020204030204" pitchFamily="34" charset="0"/>
                        <a:ea typeface="Times New Roman" panose="02020603050405020304" pitchFamily="18" charset="0"/>
                        <a:cs typeface="+mn-cs"/>
                      </a:endParaRPr>
                    </a:p>
                  </a:txBody>
                  <a:tcPr marL="68580" marR="68580" marT="108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49304975"/>
                  </a:ext>
                </a:extLst>
              </a:tr>
              <a:tr h="709674">
                <a:tc>
                  <a:txBody>
                    <a:bodyPr/>
                    <a:lstStyle/>
                    <a:p>
                      <a:pPr algn="r" rtl="1">
                        <a:lnSpc>
                          <a:spcPct val="100000"/>
                        </a:lnSpc>
                      </a:pPr>
                      <a:r>
                        <a:rPr lang="ar-JO" sz="1800" dirty="0">
                          <a:solidFill>
                            <a:schemeClr val="tx1"/>
                          </a:solidFill>
                          <a:effectLst/>
                          <a:cs typeface="+mn-cs"/>
                        </a:rPr>
                        <a:t>مثال:</a:t>
                      </a:r>
                      <a:endParaRPr lang="en-US" sz="1800" dirty="0">
                        <a:solidFill>
                          <a:schemeClr val="tx1"/>
                        </a:solidFill>
                        <a:effectLst/>
                        <a:latin typeface="Calibri" panose="020F0502020204030204" pitchFamily="34" charset="0"/>
                        <a:ea typeface="Times New Roman" panose="02020603050405020304" pitchFamily="18" charset="0"/>
                        <a:cs typeface="+mn-cs"/>
                      </a:endParaRPr>
                    </a:p>
                  </a:txBody>
                  <a:tcPr marL="68580" marR="68580" marT="108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rtl="1">
                        <a:lnSpc>
                          <a:spcPct val="100000"/>
                        </a:lnSpc>
                      </a:pPr>
                      <a:r>
                        <a:rPr lang="ar-JO" sz="1800" dirty="0">
                          <a:effectLst/>
                          <a:cs typeface="+mn-cs"/>
                        </a:rPr>
                        <a:t>أمر </a:t>
                      </a:r>
                      <a:r>
                        <a:rPr lang="ar-AE" sz="1800" dirty="0">
                          <a:effectLst/>
                          <a:cs typeface="+mn-cs"/>
                        </a:rPr>
                        <a:t>تفتيش </a:t>
                      </a:r>
                      <a:r>
                        <a:rPr lang="ar-JO" sz="1800" dirty="0">
                          <a:effectLst/>
                          <a:cs typeface="+mn-cs"/>
                        </a:rPr>
                        <a:t>منزل دون الحصول مسبقا على أ</a:t>
                      </a:r>
                      <a:r>
                        <a:rPr lang="ar-AE" sz="1800" dirty="0" err="1">
                          <a:effectLst/>
                          <a:cs typeface="+mn-cs"/>
                        </a:rPr>
                        <a:t>ذن</a:t>
                      </a:r>
                      <a:r>
                        <a:rPr lang="ar-AE" sz="1800" dirty="0">
                          <a:effectLst/>
                          <a:cs typeface="+mn-cs"/>
                        </a:rPr>
                        <a:t> </a:t>
                      </a:r>
                      <a:r>
                        <a:rPr lang="ar-JO" sz="1800" dirty="0">
                          <a:effectLst/>
                          <a:cs typeface="+mn-cs"/>
                        </a:rPr>
                        <a:t>تفتيش</a:t>
                      </a:r>
                      <a:endParaRPr lang="en-US" sz="1800" dirty="0">
                        <a:effectLst/>
                        <a:latin typeface="Calibri" panose="020F0502020204030204" pitchFamily="34" charset="0"/>
                        <a:ea typeface="Times New Roman" panose="02020603050405020304" pitchFamily="18" charset="0"/>
                        <a:cs typeface="+mn-cs"/>
                      </a:endParaRPr>
                    </a:p>
                  </a:txBody>
                  <a:tcPr marL="68580" marR="68580" marT="108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rtl="1">
                        <a:lnSpc>
                          <a:spcPct val="100000"/>
                        </a:lnSpc>
                      </a:pPr>
                      <a:r>
                        <a:rPr lang="ar-JO" sz="1800" dirty="0">
                          <a:effectLst/>
                          <a:cs typeface="+mn-cs"/>
                        </a:rPr>
                        <a:t>قتل مواطنين ابرياء</a:t>
                      </a:r>
                      <a:r>
                        <a:rPr lang="en-US" sz="1800" dirty="0">
                          <a:effectLst/>
                          <a:cs typeface="+mn-cs"/>
                        </a:rPr>
                        <a:t> </a:t>
                      </a:r>
                      <a:endParaRPr lang="en-US" sz="1800" dirty="0">
                        <a:effectLst/>
                        <a:latin typeface="Calibri" panose="020F0502020204030204" pitchFamily="34" charset="0"/>
                        <a:ea typeface="Times New Roman" panose="02020603050405020304" pitchFamily="18" charset="0"/>
                        <a:cs typeface="+mn-cs"/>
                      </a:endParaRPr>
                    </a:p>
                  </a:txBody>
                  <a:tcPr marL="68580" marR="68580" marT="108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55045866"/>
                  </a:ext>
                </a:extLst>
              </a:tr>
            </a:tbl>
          </a:graphicData>
        </a:graphic>
      </p:graphicFrame>
    </p:spTree>
    <p:extLst>
      <p:ext uri="{BB962C8B-B14F-4D97-AF65-F5344CB8AC3E}">
        <p14:creationId xmlns:p14="http://schemas.microsoft.com/office/powerpoint/2010/main" val="898909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FEFEADC-DAC6-4C88-82C8-7DAA4F06389C}"/>
              </a:ext>
            </a:extLst>
          </p:cNvPr>
          <p:cNvSpPr>
            <a:spLocks noGrp="1"/>
          </p:cNvSpPr>
          <p:nvPr>
            <p:ph type="title"/>
          </p:nvPr>
        </p:nvSpPr>
        <p:spPr>
          <a:xfrm>
            <a:off x="515273" y="366915"/>
            <a:ext cx="11161453" cy="720000"/>
          </a:xfrm>
        </p:spPr>
        <p:txBody>
          <a:bodyPr/>
          <a:lstStyle/>
          <a:p>
            <a:pPr algn="ctr"/>
            <a:r>
              <a:rPr lang="ar-AE" dirty="0">
                <a:solidFill>
                  <a:srgbClr val="192A72"/>
                </a:solidFill>
                <a:cs typeface="+mn-cs"/>
              </a:rPr>
              <a:t>مهمة للتدريب – سؤال حدث</a:t>
            </a:r>
            <a:endParaRPr lang="he-IL" dirty="0">
              <a:solidFill>
                <a:srgbClr val="192A72"/>
              </a:solidFill>
              <a:cs typeface="+mn-cs"/>
            </a:endParaRPr>
          </a:p>
        </p:txBody>
      </p:sp>
      <p:sp>
        <p:nvSpPr>
          <p:cNvPr id="3" name="מציין מיקום תוכן 2">
            <a:extLst>
              <a:ext uri="{FF2B5EF4-FFF2-40B4-BE49-F238E27FC236}">
                <a16:creationId xmlns:a16="http://schemas.microsoft.com/office/drawing/2014/main" id="{09B43EEB-0552-4C25-858E-69ACED24B7B0}"/>
              </a:ext>
            </a:extLst>
          </p:cNvPr>
          <p:cNvSpPr>
            <a:spLocks noGrp="1"/>
          </p:cNvSpPr>
          <p:nvPr>
            <p:ph idx="1"/>
          </p:nvPr>
        </p:nvSpPr>
        <p:spPr>
          <a:xfrm>
            <a:off x="318052" y="1385094"/>
            <a:ext cx="8648578" cy="4087811"/>
          </a:xfrm>
        </p:spPr>
        <p:txBody>
          <a:bodyPr>
            <a:normAutofit fontScale="92500"/>
          </a:bodyPr>
          <a:lstStyle/>
          <a:p>
            <a:pPr algn="just"/>
            <a:r>
              <a:rPr lang="ar-AE" sz="2400" dirty="0">
                <a:solidFill>
                  <a:srgbClr val="192A72"/>
                </a:solidFill>
                <a:cs typeface="+mn-cs"/>
              </a:rPr>
              <a:t>في الأيام الأخيرة قامت الشرطة في مدينة معينة بمرافقة مراقب البلدية، حيث توجّها إلى  أحد النّوادي الرّياضيّة في المدينة. طالب صاحب النّادي بإخلاء النّادي من المتدرّبِين الّذين زاد عددهم عن عشرين متدرّبًا. في حديثه أوضح مراقب البلديّة لصاحب النّادي، أنّه وفق التّعليمات والأوامر الجديدة لوزارة الصّحّة، وفي ظلّ ازمة </a:t>
            </a:r>
            <a:r>
              <a:rPr lang="ar-AE" sz="2400" dirty="0" err="1">
                <a:solidFill>
                  <a:srgbClr val="192A72"/>
                </a:solidFill>
                <a:cs typeface="+mn-cs"/>
              </a:rPr>
              <a:t>الكورونا</a:t>
            </a:r>
            <a:r>
              <a:rPr lang="ar-AE" sz="2400" dirty="0">
                <a:solidFill>
                  <a:srgbClr val="192A72"/>
                </a:solidFill>
                <a:cs typeface="+mn-cs"/>
              </a:rPr>
              <a:t>، يُمنع تواجد أكثر من 10 أشخاص في مكان واحد، كذلك يجب إغلاق النّوادي الرّياضيّة حتّى إشعار آخر.</a:t>
            </a:r>
          </a:p>
          <a:p>
            <a:pPr algn="just"/>
            <a:r>
              <a:rPr lang="ar-AE" sz="2400" dirty="0">
                <a:solidFill>
                  <a:srgbClr val="192A72"/>
                </a:solidFill>
                <a:cs typeface="+mn-cs"/>
              </a:rPr>
              <a:t>اذكر واعرض </a:t>
            </a:r>
            <a:r>
              <a:rPr lang="ar-AE" sz="2400" u="sng" dirty="0">
                <a:solidFill>
                  <a:srgbClr val="192A72"/>
                </a:solidFill>
                <a:cs typeface="+mn-cs"/>
              </a:rPr>
              <a:t>المبدأ الديموقراطي </a:t>
            </a:r>
            <a:r>
              <a:rPr lang="ar-AE" sz="2400" dirty="0">
                <a:solidFill>
                  <a:srgbClr val="192A72"/>
                </a:solidFill>
                <a:cs typeface="+mn-cs"/>
              </a:rPr>
              <a:t>الذي اعتمد عليه مراقب البلدية في توجهه لصاحب النادي الرياضي. اشرح كيف ينعكس هذا المبدأ في القطعة</a:t>
            </a:r>
          </a:p>
        </p:txBody>
      </p:sp>
    </p:spTree>
    <p:extLst>
      <p:ext uri="{BB962C8B-B14F-4D97-AF65-F5344CB8AC3E}">
        <p14:creationId xmlns:p14="http://schemas.microsoft.com/office/powerpoint/2010/main" val="3687892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C81C8B9-F4CB-4CC6-B4DC-52869DDACD93}"/>
              </a:ext>
            </a:extLst>
          </p:cNvPr>
          <p:cNvSpPr>
            <a:spLocks noGrp="1"/>
          </p:cNvSpPr>
          <p:nvPr>
            <p:ph type="title"/>
          </p:nvPr>
        </p:nvSpPr>
        <p:spPr/>
        <p:txBody>
          <a:bodyPr/>
          <a:lstStyle/>
          <a:p>
            <a:pPr algn="ctr"/>
            <a:r>
              <a:rPr lang="ar-AE" dirty="0">
                <a:solidFill>
                  <a:srgbClr val="192A72"/>
                </a:solidFill>
                <a:cs typeface="+mn-cs"/>
              </a:rPr>
              <a:t>مهمة للتدريب – سؤال حدث</a:t>
            </a:r>
            <a:endParaRPr lang="he-IL" dirty="0">
              <a:solidFill>
                <a:srgbClr val="192A72"/>
              </a:solidFill>
              <a:cs typeface="+mn-cs"/>
            </a:endParaRPr>
          </a:p>
        </p:txBody>
      </p:sp>
      <p:sp>
        <p:nvSpPr>
          <p:cNvPr id="3" name="מציין מיקום תוכן 2">
            <a:extLst>
              <a:ext uri="{FF2B5EF4-FFF2-40B4-BE49-F238E27FC236}">
                <a16:creationId xmlns:a16="http://schemas.microsoft.com/office/drawing/2014/main" id="{4072B01D-DB86-4835-A534-74865F92A4A8}"/>
              </a:ext>
            </a:extLst>
          </p:cNvPr>
          <p:cNvSpPr>
            <a:spLocks noGrp="1"/>
          </p:cNvSpPr>
          <p:nvPr>
            <p:ph idx="1"/>
          </p:nvPr>
        </p:nvSpPr>
        <p:spPr>
          <a:xfrm>
            <a:off x="515272" y="1160593"/>
            <a:ext cx="8518047" cy="4536814"/>
          </a:xfrm>
        </p:spPr>
        <p:txBody>
          <a:bodyPr>
            <a:normAutofit/>
          </a:bodyPr>
          <a:lstStyle/>
          <a:p>
            <a:pPr lvl="0" algn="just"/>
            <a:r>
              <a:rPr lang="ar-SA" sz="2400" dirty="0">
                <a:solidFill>
                  <a:srgbClr val="192A72"/>
                </a:solidFill>
                <a:cs typeface="+mn-cs"/>
              </a:rPr>
              <a:t>تمّ استجواب مدير الشؤون المالية في مؤسسة حكومية للاشتباه </a:t>
            </a:r>
            <a:r>
              <a:rPr lang="ar-AE" sz="2400" dirty="0">
                <a:solidFill>
                  <a:srgbClr val="192A72"/>
                </a:solidFill>
                <a:cs typeface="+mn-cs"/>
              </a:rPr>
              <a:t>ب</a:t>
            </a:r>
            <a:r>
              <a:rPr lang="ar-SA" sz="2400" dirty="0">
                <a:solidFill>
                  <a:srgbClr val="192A72"/>
                </a:solidFill>
                <a:cs typeface="+mn-cs"/>
              </a:rPr>
              <a:t>أنه لم يُدِر ميزانيته بشكل صحيح. اد</a:t>
            </a:r>
            <a:r>
              <a:rPr lang="ar-JO" sz="2400" dirty="0">
                <a:solidFill>
                  <a:srgbClr val="192A72"/>
                </a:solidFill>
                <a:cs typeface="+mn-cs"/>
              </a:rPr>
              <a:t>ّ</a:t>
            </a:r>
            <a:r>
              <a:rPr lang="ar-SA" sz="2400" dirty="0" err="1">
                <a:solidFill>
                  <a:srgbClr val="192A72"/>
                </a:solidFill>
                <a:cs typeface="+mn-cs"/>
              </a:rPr>
              <a:t>عى</a:t>
            </a:r>
            <a:r>
              <a:rPr lang="ar-SA" sz="2400" dirty="0">
                <a:solidFill>
                  <a:srgbClr val="192A72"/>
                </a:solidFill>
                <a:cs typeface="+mn-cs"/>
              </a:rPr>
              <a:t> المدير أنه لم يأخذ أي ش</a:t>
            </a:r>
            <a:r>
              <a:rPr lang="ar-AE" sz="2400" dirty="0">
                <a:solidFill>
                  <a:srgbClr val="192A72"/>
                </a:solidFill>
                <a:cs typeface="+mn-cs"/>
              </a:rPr>
              <a:t>اقل لنفسه</a:t>
            </a:r>
            <a:r>
              <a:rPr lang="ar-SA" sz="2400" dirty="0">
                <a:solidFill>
                  <a:srgbClr val="192A72"/>
                </a:solidFill>
                <a:cs typeface="+mn-cs"/>
              </a:rPr>
              <a:t>. و</a:t>
            </a:r>
            <a:r>
              <a:rPr lang="ar-AE" sz="2400" dirty="0">
                <a:solidFill>
                  <a:srgbClr val="192A72"/>
                </a:solidFill>
                <a:cs typeface="+mn-cs"/>
              </a:rPr>
              <a:t>أضاف قائلاً: انه</a:t>
            </a:r>
            <a:r>
              <a:rPr lang="ar-SA" sz="2400" dirty="0">
                <a:solidFill>
                  <a:srgbClr val="192A72"/>
                </a:solidFill>
                <a:cs typeface="+mn-cs"/>
              </a:rPr>
              <a:t> عندما حصل على ميزانية من الدولة لتقديم بعض الخدمات للمواطنين، قرر أن هذه الخدمة كانت أقل أهمية من خدمة أخرى اعتاد على تقديمها للمواطنين تحت مسؤوليته وبالتالي نقل الأموال، دون إذن، ل</a:t>
            </a:r>
            <a:r>
              <a:rPr lang="ar-AE" sz="2400" dirty="0">
                <a:solidFill>
                  <a:srgbClr val="192A72"/>
                </a:solidFill>
                <a:cs typeface="+mn-cs"/>
              </a:rPr>
              <a:t>تقديم </a:t>
            </a:r>
            <a:r>
              <a:rPr lang="ar-SA" sz="2400" dirty="0">
                <a:solidFill>
                  <a:srgbClr val="192A72"/>
                </a:solidFill>
                <a:cs typeface="+mn-cs"/>
              </a:rPr>
              <a:t>خدمة أخرى.</a:t>
            </a:r>
            <a:endParaRPr lang="ar-AE" sz="2400" dirty="0">
              <a:solidFill>
                <a:srgbClr val="192A72"/>
              </a:solidFill>
              <a:cs typeface="+mn-cs"/>
            </a:endParaRPr>
          </a:p>
          <a:p>
            <a:pPr lvl="0" algn="just"/>
            <a:r>
              <a:rPr lang="ar-SA" sz="2400" dirty="0">
                <a:solidFill>
                  <a:srgbClr val="192A72"/>
                </a:solidFill>
                <a:cs typeface="+mn-cs"/>
              </a:rPr>
              <a:t>أذكر وأعرض </a:t>
            </a:r>
            <a:r>
              <a:rPr lang="ar-SA" sz="2400" u="sng" dirty="0">
                <a:solidFill>
                  <a:srgbClr val="192A72"/>
                </a:solidFill>
                <a:cs typeface="+mn-cs"/>
              </a:rPr>
              <a:t>نوع المخالفة</a:t>
            </a:r>
            <a:r>
              <a:rPr lang="ar-SA" sz="2400" dirty="0">
                <a:solidFill>
                  <a:srgbClr val="192A72"/>
                </a:solidFill>
                <a:cs typeface="+mn-cs"/>
              </a:rPr>
              <a:t> </a:t>
            </a:r>
            <a:r>
              <a:rPr lang="ar-JO" sz="2400" dirty="0">
                <a:solidFill>
                  <a:srgbClr val="192A72"/>
                </a:solidFill>
                <a:cs typeface="+mn-cs"/>
              </a:rPr>
              <a:t>التي ارتكبها مدير الشؤون المالية</a:t>
            </a:r>
            <a:r>
              <a:rPr lang="ar-SA" sz="2400" dirty="0">
                <a:solidFill>
                  <a:srgbClr val="192A72"/>
                </a:solidFill>
                <a:cs typeface="+mn-cs"/>
              </a:rPr>
              <a:t>.</a:t>
            </a:r>
            <a:r>
              <a:rPr lang="ar-AE" sz="2400" dirty="0">
                <a:solidFill>
                  <a:srgbClr val="192A72"/>
                </a:solidFill>
                <a:cs typeface="+mn-cs"/>
              </a:rPr>
              <a:t> ا</a:t>
            </a:r>
            <a:r>
              <a:rPr lang="ar-SA" sz="2400" dirty="0">
                <a:solidFill>
                  <a:srgbClr val="192A72"/>
                </a:solidFill>
                <a:cs typeface="+mn-cs"/>
              </a:rPr>
              <a:t>شرح كيف</a:t>
            </a:r>
            <a:r>
              <a:rPr lang="ar-AE" sz="2400" dirty="0">
                <a:solidFill>
                  <a:srgbClr val="192A72"/>
                </a:solidFill>
                <a:cs typeface="+mn-cs"/>
              </a:rPr>
              <a:t> </a:t>
            </a:r>
            <a:r>
              <a:rPr lang="ar-SA" sz="2400" dirty="0">
                <a:solidFill>
                  <a:srgbClr val="192A72"/>
                </a:solidFill>
                <a:cs typeface="+mn-cs"/>
              </a:rPr>
              <a:t>ينعكس هذا النّوع من المخالفات حسب أقوال المدير.</a:t>
            </a:r>
            <a:endParaRPr lang="en-US" sz="2400" dirty="0">
              <a:solidFill>
                <a:srgbClr val="192A72"/>
              </a:solidFill>
              <a:cs typeface="+mn-cs"/>
            </a:endParaRPr>
          </a:p>
          <a:p>
            <a:pPr algn="just"/>
            <a:endParaRPr lang="he-IL" sz="2400" dirty="0">
              <a:solidFill>
                <a:schemeClr val="tx1"/>
              </a:solidFill>
            </a:endParaRPr>
          </a:p>
        </p:txBody>
      </p:sp>
    </p:spTree>
    <p:extLst>
      <p:ext uri="{BB962C8B-B14F-4D97-AF65-F5344CB8AC3E}">
        <p14:creationId xmlns:p14="http://schemas.microsoft.com/office/powerpoint/2010/main" val="3940838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קבוצה 11">
            <a:extLst>
              <a:ext uri="{FF2B5EF4-FFF2-40B4-BE49-F238E27FC236}">
                <a16:creationId xmlns:a16="http://schemas.microsoft.com/office/drawing/2014/main" id="{FFFC9C5D-0AA9-46A8-9CFC-CFEEED46914F}"/>
              </a:ext>
            </a:extLst>
          </p:cNvPr>
          <p:cNvGrpSpPr/>
          <p:nvPr/>
        </p:nvGrpSpPr>
        <p:grpSpPr>
          <a:xfrm>
            <a:off x="0" y="373879"/>
            <a:ext cx="12192000" cy="4851286"/>
            <a:chOff x="0" y="373879"/>
            <a:chExt cx="12192000" cy="4851286"/>
          </a:xfrm>
        </p:grpSpPr>
        <p:pic>
          <p:nvPicPr>
            <p:cNvPr id="9" name="תמונה 8" descr="תמונה שמכילה צילום מסך, ציפור&#10;&#10;התיאור נוצר באופן אוטומטי">
              <a:extLst>
                <a:ext uri="{FF2B5EF4-FFF2-40B4-BE49-F238E27FC236}">
                  <a16:creationId xmlns:a16="http://schemas.microsoft.com/office/drawing/2014/main" id="{4B262BE6-D25E-4544-86D3-0FCC04C86908}"/>
                </a:ext>
              </a:extLst>
            </p:cNvPr>
            <p:cNvPicPr>
              <a:picLocks noChangeAspect="1"/>
            </p:cNvPicPr>
            <p:nvPr/>
          </p:nvPicPr>
          <p:blipFill rotWithShape="1">
            <a:blip r:embed="rId2"/>
            <a:srcRect t="78143"/>
            <a:stretch/>
          </p:blipFill>
          <p:spPr>
            <a:xfrm>
              <a:off x="0" y="4028661"/>
              <a:ext cx="12192000" cy="1196504"/>
            </a:xfrm>
            <a:prstGeom prst="rect">
              <a:avLst/>
            </a:prstGeom>
          </p:spPr>
        </p:pic>
        <p:pic>
          <p:nvPicPr>
            <p:cNvPr id="11" name="תמונה 10" descr="תמונה שמכילה צילום מסך, ציפור&#10;&#10;התיאור נוצר באופן אוטומטי">
              <a:extLst>
                <a:ext uri="{FF2B5EF4-FFF2-40B4-BE49-F238E27FC236}">
                  <a16:creationId xmlns:a16="http://schemas.microsoft.com/office/drawing/2014/main" id="{19227388-6CCA-4500-8AC2-8327CA463EDB}"/>
                </a:ext>
              </a:extLst>
            </p:cNvPr>
            <p:cNvPicPr>
              <a:picLocks noChangeAspect="1"/>
            </p:cNvPicPr>
            <p:nvPr/>
          </p:nvPicPr>
          <p:blipFill rotWithShape="1">
            <a:blip r:embed="rId2"/>
            <a:srcRect b="38561"/>
            <a:stretch/>
          </p:blipFill>
          <p:spPr>
            <a:xfrm>
              <a:off x="0" y="373879"/>
              <a:ext cx="12192000" cy="3363234"/>
            </a:xfrm>
            <a:prstGeom prst="rect">
              <a:avLst/>
            </a:prstGeom>
          </p:spPr>
        </p:pic>
      </p:grpSp>
    </p:spTree>
    <p:extLst>
      <p:ext uri="{BB962C8B-B14F-4D97-AF65-F5344CB8AC3E}">
        <p14:creationId xmlns:p14="http://schemas.microsoft.com/office/powerpoint/2010/main" val="1393263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A37C9AB-F365-489D-9EA3-1B9B461C027D}"/>
              </a:ext>
            </a:extLst>
          </p:cNvPr>
          <p:cNvSpPr>
            <a:spLocks noGrp="1"/>
          </p:cNvSpPr>
          <p:nvPr>
            <p:ph type="ctrTitle"/>
          </p:nvPr>
        </p:nvSpPr>
        <p:spPr>
          <a:ln>
            <a:noFill/>
          </a:ln>
        </p:spPr>
        <p:txBody>
          <a:bodyPr/>
          <a:lstStyle/>
          <a:p>
            <a:r>
              <a:rPr lang="ar-AE" dirty="0">
                <a:solidFill>
                  <a:srgbClr val="192A72"/>
                </a:solidFill>
                <a:latin typeface="Monotype Koufi" pitchFamily="2" charset="-78"/>
                <a:ea typeface="Monotype Koufi" pitchFamily="2" charset="-78"/>
                <a:cs typeface="+mn-cs"/>
              </a:rPr>
              <a:t>مبدأ سلطة القانون</a:t>
            </a:r>
            <a:endParaRPr lang="he-IL" dirty="0">
              <a:solidFill>
                <a:srgbClr val="192A72"/>
              </a:solidFill>
              <a:latin typeface="Monotype Koufi" pitchFamily="2" charset="-78"/>
              <a:ea typeface="Monotype Koufi" pitchFamily="2" charset="-78"/>
              <a:cs typeface="+mn-cs"/>
            </a:endParaRPr>
          </a:p>
        </p:txBody>
      </p:sp>
      <p:sp>
        <p:nvSpPr>
          <p:cNvPr id="3" name="כותרת משנה 2">
            <a:extLst>
              <a:ext uri="{FF2B5EF4-FFF2-40B4-BE49-F238E27FC236}">
                <a16:creationId xmlns:a16="http://schemas.microsoft.com/office/drawing/2014/main" id="{A741E884-0C00-4161-9B59-C3129FBE1D43}"/>
              </a:ext>
            </a:extLst>
          </p:cNvPr>
          <p:cNvSpPr>
            <a:spLocks noGrp="1"/>
          </p:cNvSpPr>
          <p:nvPr>
            <p:ph type="subTitle" idx="1"/>
          </p:nvPr>
        </p:nvSpPr>
        <p:spPr>
          <a:xfrm>
            <a:off x="738213" y="2918492"/>
            <a:ext cx="10873415" cy="924638"/>
          </a:xfrm>
        </p:spPr>
        <p:txBody>
          <a:bodyPr>
            <a:normAutofit fontScale="40000" lnSpcReduction="20000"/>
          </a:bodyPr>
          <a:lstStyle/>
          <a:p>
            <a:endParaRPr lang="ar-AE" dirty="0"/>
          </a:p>
          <a:p>
            <a:r>
              <a:rPr lang="ar-AE" sz="8600" b="1" dirty="0">
                <a:solidFill>
                  <a:srgbClr val="192A72"/>
                </a:solidFill>
                <a:cs typeface="+mn-cs"/>
              </a:rPr>
              <a:t>اعداد الأستاذ احمد طه</a:t>
            </a:r>
            <a:endParaRPr lang="he-IL" sz="8600" b="1" dirty="0">
              <a:solidFill>
                <a:srgbClr val="192A72"/>
              </a:solidFill>
              <a:cs typeface="+mn-cs"/>
            </a:endParaRPr>
          </a:p>
        </p:txBody>
      </p:sp>
    </p:spTree>
    <p:extLst>
      <p:ext uri="{BB962C8B-B14F-4D97-AF65-F5344CB8AC3E}">
        <p14:creationId xmlns:p14="http://schemas.microsoft.com/office/powerpoint/2010/main" val="1522016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ED69419-4F74-4702-B405-BC02816FDED5}"/>
              </a:ext>
            </a:extLst>
          </p:cNvPr>
          <p:cNvSpPr>
            <a:spLocks noGrp="1"/>
          </p:cNvSpPr>
          <p:nvPr>
            <p:ph type="title"/>
          </p:nvPr>
        </p:nvSpPr>
        <p:spPr/>
        <p:txBody>
          <a:bodyPr/>
          <a:lstStyle/>
          <a:p>
            <a:pPr algn="ctr"/>
            <a:r>
              <a:rPr lang="ar-AE" dirty="0">
                <a:solidFill>
                  <a:srgbClr val="192A72"/>
                </a:solidFill>
                <a:latin typeface="Monotype Koufi" pitchFamily="2" charset="-78"/>
                <a:ea typeface="Monotype Koufi" pitchFamily="2" charset="-78"/>
                <a:cs typeface="+mn-cs"/>
              </a:rPr>
              <a:t>مضمون العارضة</a:t>
            </a:r>
            <a:endParaRPr lang="he-IL" dirty="0">
              <a:solidFill>
                <a:srgbClr val="192A72"/>
              </a:solidFill>
              <a:latin typeface="Monotype Koufi" pitchFamily="2" charset="-78"/>
              <a:ea typeface="Monotype Koufi" pitchFamily="2" charset="-78"/>
              <a:cs typeface="+mn-cs"/>
            </a:endParaRPr>
          </a:p>
        </p:txBody>
      </p:sp>
      <p:sp>
        <p:nvSpPr>
          <p:cNvPr id="3" name="מציין מיקום תוכן 2">
            <a:extLst>
              <a:ext uri="{FF2B5EF4-FFF2-40B4-BE49-F238E27FC236}">
                <a16:creationId xmlns:a16="http://schemas.microsoft.com/office/drawing/2014/main" id="{7F8EB4F3-2B5D-481F-82E6-22F8511DEF44}"/>
              </a:ext>
            </a:extLst>
          </p:cNvPr>
          <p:cNvSpPr>
            <a:spLocks noGrp="1"/>
          </p:cNvSpPr>
          <p:nvPr>
            <p:ph idx="1"/>
          </p:nvPr>
        </p:nvSpPr>
        <p:spPr>
          <a:xfrm>
            <a:off x="-651197" y="1285067"/>
            <a:ext cx="8477424" cy="4287866"/>
          </a:xfrm>
        </p:spPr>
        <p:txBody>
          <a:bodyPr>
            <a:normAutofit lnSpcReduction="10000"/>
          </a:bodyPr>
          <a:lstStyle/>
          <a:p>
            <a:r>
              <a:rPr lang="ar-AE" sz="2400" dirty="0">
                <a:solidFill>
                  <a:srgbClr val="192A72"/>
                </a:solidFill>
                <a:cs typeface="+mn-cs"/>
              </a:rPr>
              <a:t>مصدر القانون في النظام الديموقراطي</a:t>
            </a:r>
          </a:p>
          <a:p>
            <a:r>
              <a:rPr lang="ar-AE" dirty="0">
                <a:solidFill>
                  <a:srgbClr val="192A72"/>
                </a:solidFill>
                <a:cs typeface="+mn-cs"/>
              </a:rPr>
              <a:t>أهميّة سلطة القانون في الدّولة الدّيمقراطيّة</a:t>
            </a:r>
          </a:p>
          <a:p>
            <a:r>
              <a:rPr lang="ar-AE" sz="2400" dirty="0">
                <a:solidFill>
                  <a:srgbClr val="192A72"/>
                </a:solidFill>
                <a:cs typeface="+mn-cs"/>
              </a:rPr>
              <a:t>المركبات الأساسية لمبدأ سلطة القانون</a:t>
            </a:r>
          </a:p>
          <a:p>
            <a:r>
              <a:rPr lang="ar-AE" sz="2400" dirty="0">
                <a:solidFill>
                  <a:srgbClr val="192A72"/>
                </a:solidFill>
                <a:cs typeface="+mn-cs"/>
              </a:rPr>
              <a:t>أهم المميزات الضرورية لتحقيق مبدأ سلطة القانون في الدول الديموقراطية</a:t>
            </a:r>
          </a:p>
          <a:p>
            <a:r>
              <a:rPr lang="ar-AE" sz="2400" dirty="0">
                <a:solidFill>
                  <a:srgbClr val="192A72"/>
                </a:solidFill>
                <a:cs typeface="+mn-cs"/>
              </a:rPr>
              <a:t>الجدل حول مبدأ سلطة القانون</a:t>
            </a:r>
          </a:p>
          <a:p>
            <a:r>
              <a:rPr lang="ar-AE" sz="2400" dirty="0">
                <a:solidFill>
                  <a:srgbClr val="192A72"/>
                </a:solidFill>
                <a:cs typeface="+mn-cs"/>
              </a:rPr>
              <a:t>أنواع مخالفات القانون</a:t>
            </a:r>
          </a:p>
          <a:p>
            <a:r>
              <a:rPr lang="ar-AE" sz="2400" dirty="0">
                <a:solidFill>
                  <a:srgbClr val="192A72"/>
                </a:solidFill>
                <a:cs typeface="+mn-cs"/>
              </a:rPr>
              <a:t>حدود الانصياع للقانون</a:t>
            </a:r>
          </a:p>
          <a:p>
            <a:endParaRPr lang="ar-AE" sz="2400" dirty="0">
              <a:solidFill>
                <a:schemeClr val="tx1"/>
              </a:solidFill>
              <a:cs typeface="+mn-cs"/>
            </a:endParaRPr>
          </a:p>
          <a:p>
            <a:endParaRPr lang="he-IL" dirty="0">
              <a:cs typeface="+mn-cs"/>
            </a:endParaRPr>
          </a:p>
        </p:txBody>
      </p:sp>
    </p:spTree>
    <p:extLst>
      <p:ext uri="{BB962C8B-B14F-4D97-AF65-F5344CB8AC3E}">
        <p14:creationId xmlns:p14="http://schemas.microsoft.com/office/powerpoint/2010/main" val="3378701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6E35A97-B3BB-4CE0-A2FB-74025A52B1A8}"/>
              </a:ext>
            </a:extLst>
          </p:cNvPr>
          <p:cNvSpPr>
            <a:spLocks noGrp="1"/>
          </p:cNvSpPr>
          <p:nvPr>
            <p:ph type="title"/>
          </p:nvPr>
        </p:nvSpPr>
        <p:spPr>
          <a:xfrm>
            <a:off x="515273" y="622243"/>
            <a:ext cx="11161453" cy="720000"/>
          </a:xfrm>
        </p:spPr>
        <p:txBody>
          <a:bodyPr/>
          <a:lstStyle/>
          <a:p>
            <a:pPr algn="ctr"/>
            <a:r>
              <a:rPr lang="ar-AE" dirty="0">
                <a:solidFill>
                  <a:srgbClr val="192A72"/>
                </a:solidFill>
                <a:cs typeface="+mn-cs"/>
              </a:rPr>
              <a:t>مصدر القانون في النظام الديموقراطي</a:t>
            </a:r>
            <a:br>
              <a:rPr lang="ar-AE" dirty="0">
                <a:solidFill>
                  <a:srgbClr val="192A72"/>
                </a:solidFill>
                <a:cs typeface="+mn-cs"/>
              </a:rPr>
            </a:br>
            <a:endParaRPr lang="he-IL" dirty="0">
              <a:solidFill>
                <a:srgbClr val="192A72"/>
              </a:solidFill>
              <a:cs typeface="+mn-cs"/>
            </a:endParaRPr>
          </a:p>
        </p:txBody>
      </p:sp>
      <p:sp>
        <p:nvSpPr>
          <p:cNvPr id="3" name="מציין מיקום תוכן 2">
            <a:extLst>
              <a:ext uri="{FF2B5EF4-FFF2-40B4-BE49-F238E27FC236}">
                <a16:creationId xmlns:a16="http://schemas.microsoft.com/office/drawing/2014/main" id="{73D19A98-0807-4837-913B-5395B9C6D61C}"/>
              </a:ext>
            </a:extLst>
          </p:cNvPr>
          <p:cNvSpPr>
            <a:spLocks noGrp="1"/>
          </p:cNvSpPr>
          <p:nvPr>
            <p:ph idx="1"/>
          </p:nvPr>
        </p:nvSpPr>
        <p:spPr>
          <a:xfrm>
            <a:off x="-2200632" y="1342243"/>
            <a:ext cx="11161453" cy="4680000"/>
          </a:xfrm>
        </p:spPr>
        <p:txBody>
          <a:bodyPr>
            <a:normAutofit/>
          </a:bodyPr>
          <a:lstStyle/>
          <a:p>
            <a:r>
              <a:rPr lang="ar-AE" sz="2400" dirty="0">
                <a:solidFill>
                  <a:srgbClr val="192A72"/>
                </a:solidFill>
                <a:cs typeface="+mn-cs"/>
              </a:rPr>
              <a:t>الشعب هو مصدر القانون في النظام الديموقراطي وذلك بواسطة ممثّليه في </a:t>
            </a:r>
            <a:br>
              <a:rPr lang="en-US" sz="2400" dirty="0">
                <a:solidFill>
                  <a:srgbClr val="192A72"/>
                </a:solidFill>
                <a:cs typeface="+mn-cs"/>
              </a:rPr>
            </a:br>
            <a:r>
              <a:rPr lang="ar-AE" sz="2400" dirty="0">
                <a:solidFill>
                  <a:srgbClr val="192A72"/>
                </a:solidFill>
                <a:cs typeface="+mn-cs"/>
              </a:rPr>
              <a:t>البرلمان الّذين انتخبهم بانتخابات ديمقراطيّة</a:t>
            </a:r>
          </a:p>
          <a:p>
            <a:r>
              <a:rPr lang="ar-SA" sz="2400" dirty="0">
                <a:solidFill>
                  <a:srgbClr val="192A72"/>
                </a:solidFill>
                <a:cs typeface="+mn-cs"/>
              </a:rPr>
              <a:t>يتمّ سن القوانين من قبل ال</a:t>
            </a:r>
            <a:r>
              <a:rPr lang="ar-AE" sz="2400" dirty="0">
                <a:solidFill>
                  <a:srgbClr val="192A72"/>
                </a:solidFill>
                <a:cs typeface="+mn-cs"/>
              </a:rPr>
              <a:t>سلط</a:t>
            </a:r>
            <a:r>
              <a:rPr lang="ar-SA" sz="2400" dirty="0">
                <a:solidFill>
                  <a:srgbClr val="192A72"/>
                </a:solidFill>
                <a:cs typeface="+mn-cs"/>
              </a:rPr>
              <a:t>ة التشريعية التي تعبِّر عن سيادة الشعب</a:t>
            </a:r>
            <a:r>
              <a:rPr lang="he-IL" sz="2400" dirty="0">
                <a:solidFill>
                  <a:srgbClr val="192A72"/>
                </a:solidFill>
                <a:cs typeface="+mn-cs"/>
              </a:rPr>
              <a:t> (</a:t>
            </a:r>
            <a:r>
              <a:rPr lang="ar-AE" sz="2400" dirty="0">
                <a:solidFill>
                  <a:srgbClr val="192A72"/>
                </a:solidFill>
                <a:cs typeface="+mn-cs"/>
              </a:rPr>
              <a:t>ثلاث قراءات)</a:t>
            </a:r>
          </a:p>
          <a:p>
            <a:r>
              <a:rPr lang="ar-JO" sz="2400" dirty="0">
                <a:solidFill>
                  <a:srgbClr val="192A72"/>
                </a:solidFill>
                <a:cs typeface="+mn-cs"/>
              </a:rPr>
              <a:t>ت</a:t>
            </a:r>
            <a:r>
              <a:rPr lang="ar-AE" sz="2400" dirty="0" err="1">
                <a:solidFill>
                  <a:srgbClr val="192A72"/>
                </a:solidFill>
                <a:cs typeface="+mn-cs"/>
              </a:rPr>
              <a:t>رتكز</a:t>
            </a:r>
            <a:r>
              <a:rPr lang="ar-AE" sz="2400" dirty="0">
                <a:solidFill>
                  <a:srgbClr val="192A72"/>
                </a:solidFill>
                <a:cs typeface="+mn-cs"/>
              </a:rPr>
              <a:t> </a:t>
            </a:r>
            <a:r>
              <a:rPr lang="ar-SA" sz="2400" dirty="0">
                <a:solidFill>
                  <a:srgbClr val="192A72"/>
                </a:solidFill>
                <a:cs typeface="+mn-cs"/>
              </a:rPr>
              <a:t>أحكام</a:t>
            </a:r>
            <a:r>
              <a:rPr lang="ar-JO" sz="2400" dirty="0">
                <a:solidFill>
                  <a:srgbClr val="192A72"/>
                </a:solidFill>
                <a:cs typeface="+mn-cs"/>
              </a:rPr>
              <a:t> </a:t>
            </a:r>
            <a:r>
              <a:rPr lang="ar-SA" sz="2400" dirty="0">
                <a:solidFill>
                  <a:srgbClr val="192A72"/>
                </a:solidFill>
                <a:cs typeface="+mn-cs"/>
              </a:rPr>
              <a:t>القوانين </a:t>
            </a:r>
            <a:r>
              <a:rPr lang="ar-AE" sz="2400" dirty="0">
                <a:solidFill>
                  <a:srgbClr val="192A72"/>
                </a:solidFill>
                <a:cs typeface="+mn-cs"/>
              </a:rPr>
              <a:t>على </a:t>
            </a:r>
            <a:r>
              <a:rPr lang="ar-SA" sz="2400" dirty="0">
                <a:solidFill>
                  <a:srgbClr val="192A72"/>
                </a:solidFill>
                <a:cs typeface="+mn-cs"/>
              </a:rPr>
              <a:t>القيم و</a:t>
            </a:r>
            <a:r>
              <a:rPr lang="ar-AE" dirty="0">
                <a:solidFill>
                  <a:srgbClr val="192A72"/>
                </a:solidFill>
                <a:cs typeface="+mn-cs"/>
              </a:rPr>
              <a:t>ال</a:t>
            </a:r>
            <a:r>
              <a:rPr lang="ar-SA" sz="2400" dirty="0">
                <a:solidFill>
                  <a:srgbClr val="192A72"/>
                </a:solidFill>
                <a:cs typeface="+mn-cs"/>
              </a:rPr>
              <a:t>عادات المقبولة في كل دولة </a:t>
            </a:r>
            <a:endParaRPr lang="he-IL" sz="2400" dirty="0">
              <a:solidFill>
                <a:srgbClr val="192A72"/>
              </a:solidFill>
              <a:cs typeface="+mn-cs"/>
            </a:endParaRPr>
          </a:p>
        </p:txBody>
      </p:sp>
    </p:spTree>
    <p:extLst>
      <p:ext uri="{BB962C8B-B14F-4D97-AF65-F5344CB8AC3E}">
        <p14:creationId xmlns:p14="http://schemas.microsoft.com/office/powerpoint/2010/main" val="136724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FFA93DD-B0AC-447C-A51C-8DDDA8C641A9}"/>
              </a:ext>
            </a:extLst>
          </p:cNvPr>
          <p:cNvSpPr>
            <a:spLocks noGrp="1"/>
          </p:cNvSpPr>
          <p:nvPr>
            <p:ph type="title"/>
          </p:nvPr>
        </p:nvSpPr>
        <p:spPr>
          <a:xfrm>
            <a:off x="515273" y="343723"/>
            <a:ext cx="11161453" cy="720000"/>
          </a:xfrm>
        </p:spPr>
        <p:txBody>
          <a:bodyPr/>
          <a:lstStyle/>
          <a:p>
            <a:pPr algn="ctr"/>
            <a:r>
              <a:rPr lang="ar-SA" dirty="0">
                <a:solidFill>
                  <a:srgbClr val="192A72"/>
                </a:solidFill>
                <a:cs typeface="+mn-cs"/>
              </a:rPr>
              <a:t>أهميّة سلطة القانون في الدّولة الدّيمقراطيّة</a:t>
            </a:r>
            <a:endParaRPr lang="he-IL" dirty="0">
              <a:solidFill>
                <a:srgbClr val="192A72"/>
              </a:solidFill>
              <a:cs typeface="+mn-cs"/>
            </a:endParaRPr>
          </a:p>
        </p:txBody>
      </p:sp>
      <p:sp>
        <p:nvSpPr>
          <p:cNvPr id="3" name="מציין מיקום תוכן 2">
            <a:extLst>
              <a:ext uri="{FF2B5EF4-FFF2-40B4-BE49-F238E27FC236}">
                <a16:creationId xmlns:a16="http://schemas.microsoft.com/office/drawing/2014/main" id="{248D9527-69E4-4A92-971E-FA9554CD5379}"/>
              </a:ext>
            </a:extLst>
          </p:cNvPr>
          <p:cNvSpPr>
            <a:spLocks noGrp="1"/>
          </p:cNvSpPr>
          <p:nvPr>
            <p:ph idx="1"/>
          </p:nvPr>
        </p:nvSpPr>
        <p:spPr>
          <a:xfrm>
            <a:off x="382137" y="1321180"/>
            <a:ext cx="8710415" cy="4680000"/>
          </a:xfrm>
        </p:spPr>
        <p:txBody>
          <a:bodyPr>
            <a:normAutofit/>
          </a:bodyPr>
          <a:lstStyle/>
          <a:p>
            <a:pPr algn="just"/>
            <a:r>
              <a:rPr lang="ar-AE" sz="2400" dirty="0">
                <a:solidFill>
                  <a:schemeClr val="tx2">
                    <a:lumMod val="75000"/>
                  </a:schemeClr>
                </a:solidFill>
                <a:cs typeface="+mn-cs"/>
              </a:rPr>
              <a:t>ي</a:t>
            </a:r>
            <a:r>
              <a:rPr lang="ar-SA" sz="2400" dirty="0">
                <a:solidFill>
                  <a:schemeClr val="tx2">
                    <a:lumMod val="75000"/>
                  </a:schemeClr>
                </a:solidFill>
                <a:cs typeface="+mn-cs"/>
              </a:rPr>
              <a:t>ُعبّر </a:t>
            </a:r>
            <a:r>
              <a:rPr lang="ar-SA" sz="2400" dirty="0">
                <a:solidFill>
                  <a:srgbClr val="192A72"/>
                </a:solidFill>
                <a:cs typeface="+mn-cs"/>
              </a:rPr>
              <a:t>القانون عن </a:t>
            </a:r>
            <a:r>
              <a:rPr lang="ar-SA" sz="2400" b="1" dirty="0">
                <a:solidFill>
                  <a:srgbClr val="192A72"/>
                </a:solidFill>
                <a:cs typeface="+mn-cs"/>
              </a:rPr>
              <a:t>العقد الاجتماعي </a:t>
            </a:r>
            <a:r>
              <a:rPr lang="ar-SA" sz="2400" dirty="0">
                <a:solidFill>
                  <a:srgbClr val="192A72"/>
                </a:solidFill>
                <a:cs typeface="+mn-cs"/>
              </a:rPr>
              <a:t>/ الاتّفاق القائم بين جميع المواطنين والدّولة.</a:t>
            </a:r>
            <a:endParaRPr lang="en-US" sz="2400" dirty="0">
              <a:solidFill>
                <a:srgbClr val="192A72"/>
              </a:solidFill>
              <a:cs typeface="+mn-cs"/>
            </a:endParaRPr>
          </a:p>
          <a:p>
            <a:pPr algn="just"/>
            <a:r>
              <a:rPr lang="ar-SA" sz="2400" dirty="0">
                <a:solidFill>
                  <a:srgbClr val="192A72"/>
                </a:solidFill>
                <a:cs typeface="+mn-cs"/>
              </a:rPr>
              <a:t>هو رابط </a:t>
            </a:r>
            <a:r>
              <a:rPr lang="ar-SA" sz="2400" b="1" dirty="0">
                <a:solidFill>
                  <a:srgbClr val="192A72"/>
                </a:solidFill>
                <a:cs typeface="+mn-cs"/>
              </a:rPr>
              <a:t>يعزّز العلاقة </a:t>
            </a:r>
            <a:r>
              <a:rPr lang="ar-SA" sz="2400" dirty="0">
                <a:solidFill>
                  <a:srgbClr val="192A72"/>
                </a:solidFill>
                <a:cs typeface="+mn-cs"/>
              </a:rPr>
              <a:t>بين الأفراد، الجماعات المختلفة على ضرورة وجود إطار سياسي مشترك يلزم الجميع.</a:t>
            </a:r>
            <a:endParaRPr lang="en-US" sz="2400" dirty="0">
              <a:solidFill>
                <a:srgbClr val="192A72"/>
              </a:solidFill>
              <a:cs typeface="+mn-cs"/>
            </a:endParaRPr>
          </a:p>
          <a:p>
            <a:pPr algn="just"/>
            <a:r>
              <a:rPr lang="ar-SA" sz="2400" b="1" dirty="0">
                <a:solidFill>
                  <a:srgbClr val="192A72"/>
                </a:solidFill>
                <a:cs typeface="+mn-cs"/>
              </a:rPr>
              <a:t>يحمي حقوق </a:t>
            </a:r>
            <a:r>
              <a:rPr lang="ar-SA" sz="2400" dirty="0">
                <a:solidFill>
                  <a:srgbClr val="192A72"/>
                </a:solidFill>
                <a:cs typeface="+mn-cs"/>
              </a:rPr>
              <a:t>الأفراد والجماعات، حيث يضمنها القانون ويمنع السّلطة والمواطنين من المسّ بها.</a:t>
            </a:r>
            <a:endParaRPr lang="en-US" sz="2400" dirty="0">
              <a:solidFill>
                <a:srgbClr val="192A72"/>
              </a:solidFill>
              <a:cs typeface="+mn-cs"/>
            </a:endParaRPr>
          </a:p>
          <a:p>
            <a:pPr algn="just"/>
            <a:r>
              <a:rPr lang="ar-SA" sz="2400" dirty="0">
                <a:solidFill>
                  <a:srgbClr val="192A72"/>
                </a:solidFill>
                <a:cs typeface="+mn-cs"/>
              </a:rPr>
              <a:t>الاعتراف بشرعيّة سلطة القانون، </a:t>
            </a:r>
            <a:r>
              <a:rPr lang="ar-SA" sz="2400" b="1" dirty="0">
                <a:solidFill>
                  <a:srgbClr val="192A72"/>
                </a:solidFill>
                <a:cs typeface="+mn-cs"/>
              </a:rPr>
              <a:t>المساواة</a:t>
            </a:r>
            <a:r>
              <a:rPr lang="ar-SA" sz="2400" dirty="0">
                <a:solidFill>
                  <a:srgbClr val="192A72"/>
                </a:solidFill>
                <a:cs typeface="+mn-cs"/>
              </a:rPr>
              <a:t> بين الجميع ( الحاكم والمحكوم ) في الخضوع للقانون.</a:t>
            </a:r>
            <a:endParaRPr lang="en-US" sz="2400" dirty="0">
              <a:solidFill>
                <a:srgbClr val="192A72"/>
              </a:solidFill>
              <a:cs typeface="+mn-cs"/>
            </a:endParaRPr>
          </a:p>
          <a:p>
            <a:pPr algn="just"/>
            <a:endParaRPr lang="he-IL" sz="2400" dirty="0">
              <a:solidFill>
                <a:schemeClr val="tx1"/>
              </a:solidFill>
              <a:cs typeface="+mn-cs"/>
            </a:endParaRPr>
          </a:p>
        </p:txBody>
      </p:sp>
    </p:spTree>
    <p:extLst>
      <p:ext uri="{BB962C8B-B14F-4D97-AF65-F5344CB8AC3E}">
        <p14:creationId xmlns:p14="http://schemas.microsoft.com/office/powerpoint/2010/main" val="2744472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E7FF97A-F9D4-4705-99F4-9AB1BEA17E5E}"/>
              </a:ext>
            </a:extLst>
          </p:cNvPr>
          <p:cNvSpPr>
            <a:spLocks noGrp="1"/>
          </p:cNvSpPr>
          <p:nvPr>
            <p:ph type="title"/>
          </p:nvPr>
        </p:nvSpPr>
        <p:spPr>
          <a:xfrm>
            <a:off x="591473" y="600471"/>
            <a:ext cx="11161453" cy="720000"/>
          </a:xfrm>
        </p:spPr>
        <p:txBody>
          <a:bodyPr>
            <a:normAutofit fontScale="90000"/>
          </a:bodyPr>
          <a:lstStyle/>
          <a:p>
            <a:pPr algn="ctr"/>
            <a:r>
              <a:rPr lang="ar-AE" dirty="0">
                <a:solidFill>
                  <a:srgbClr val="192A72"/>
                </a:solidFill>
                <a:cs typeface="+mn-cs"/>
              </a:rPr>
              <a:t>المركبات الأساسية لمبدأ سلطة القانون</a:t>
            </a:r>
            <a:br>
              <a:rPr lang="ar-AE" dirty="0">
                <a:solidFill>
                  <a:srgbClr val="192A72"/>
                </a:solidFill>
                <a:cs typeface="+mn-cs"/>
              </a:rPr>
            </a:br>
            <a:endParaRPr lang="he-IL" dirty="0">
              <a:solidFill>
                <a:srgbClr val="192A72"/>
              </a:solidFill>
              <a:cs typeface="+mn-cs"/>
            </a:endParaRPr>
          </a:p>
        </p:txBody>
      </p:sp>
      <p:sp>
        <p:nvSpPr>
          <p:cNvPr id="3" name="מציין מיקום תוכן 2">
            <a:extLst>
              <a:ext uri="{FF2B5EF4-FFF2-40B4-BE49-F238E27FC236}">
                <a16:creationId xmlns:a16="http://schemas.microsoft.com/office/drawing/2014/main" id="{2ADAF7A1-76FB-48BF-B2C3-4528EDF1F83A}"/>
              </a:ext>
            </a:extLst>
          </p:cNvPr>
          <p:cNvSpPr>
            <a:spLocks noGrp="1"/>
          </p:cNvSpPr>
          <p:nvPr>
            <p:ph idx="1"/>
          </p:nvPr>
        </p:nvSpPr>
        <p:spPr>
          <a:xfrm>
            <a:off x="245660" y="1089000"/>
            <a:ext cx="9284213" cy="4680000"/>
          </a:xfrm>
        </p:spPr>
        <p:txBody>
          <a:bodyPr>
            <a:normAutofit/>
          </a:bodyPr>
          <a:lstStyle/>
          <a:p>
            <a:pPr algn="just"/>
            <a:r>
              <a:rPr lang="ar-SA" sz="2400" dirty="0">
                <a:solidFill>
                  <a:srgbClr val="192A72"/>
                </a:solidFill>
                <a:cs typeface="+mn-cs"/>
              </a:rPr>
              <a:t>س</a:t>
            </a:r>
            <a:r>
              <a:rPr lang="ar-AE" sz="2400" dirty="0" err="1">
                <a:solidFill>
                  <a:srgbClr val="192A72"/>
                </a:solidFill>
                <a:cs typeface="+mn-cs"/>
              </a:rPr>
              <a:t>لطة</a:t>
            </a:r>
            <a:r>
              <a:rPr lang="ar-SA" sz="2400" dirty="0">
                <a:solidFill>
                  <a:srgbClr val="192A72"/>
                </a:solidFill>
                <a:cs typeface="+mn-cs"/>
              </a:rPr>
              <a:t> القانون في الدولة الديمقراطية</a:t>
            </a:r>
            <a:r>
              <a:rPr lang="ar-AE" sz="2400" dirty="0">
                <a:solidFill>
                  <a:srgbClr val="192A72"/>
                </a:solidFill>
                <a:cs typeface="+mn-cs"/>
              </a:rPr>
              <a:t> </a:t>
            </a:r>
            <a:r>
              <a:rPr lang="ar-SA" sz="2400" dirty="0">
                <a:solidFill>
                  <a:srgbClr val="192A72"/>
                </a:solidFill>
                <a:cs typeface="+mn-cs"/>
              </a:rPr>
              <a:t>تُحدّد  </a:t>
            </a:r>
            <a:r>
              <a:rPr lang="ar-SA" sz="2400" b="1" dirty="0">
                <a:solidFill>
                  <a:srgbClr val="192A72"/>
                </a:solidFill>
                <a:cs typeface="+mn-cs"/>
              </a:rPr>
              <a:t>قواعد السلوك </a:t>
            </a:r>
            <a:r>
              <a:rPr lang="ar-SA" sz="2400" dirty="0">
                <a:solidFill>
                  <a:srgbClr val="192A72"/>
                </a:solidFill>
                <a:cs typeface="+mn-cs"/>
              </a:rPr>
              <a:t>من خلال قوانين </a:t>
            </a:r>
            <a:r>
              <a:rPr lang="ar-AE" sz="2400" dirty="0">
                <a:solidFill>
                  <a:srgbClr val="192A72"/>
                </a:solidFill>
                <a:cs typeface="+mn-cs"/>
              </a:rPr>
              <a:t>ملزمة ل</a:t>
            </a:r>
            <a:r>
              <a:rPr lang="ar-SA" sz="2400" dirty="0">
                <a:solidFill>
                  <a:srgbClr val="192A72"/>
                </a:solidFill>
                <a:cs typeface="+mn-cs"/>
              </a:rPr>
              <a:t>لمواطنين والحكومة</a:t>
            </a:r>
            <a:r>
              <a:rPr lang="ar-AE" sz="2400" dirty="0">
                <a:solidFill>
                  <a:srgbClr val="192A72"/>
                </a:solidFill>
                <a:cs typeface="+mn-cs"/>
              </a:rPr>
              <a:t>/ </a:t>
            </a:r>
            <a:r>
              <a:rPr lang="ar-SA" sz="2400" dirty="0">
                <a:solidFill>
                  <a:srgbClr val="192A72"/>
                </a:solidFill>
                <a:cs typeface="+mn-cs"/>
              </a:rPr>
              <a:t>يوضّح القانون للمواطنين والحكومة ما هو المسموح والممنوع</a:t>
            </a:r>
            <a:endParaRPr lang="ar-AE" sz="2400" dirty="0">
              <a:solidFill>
                <a:srgbClr val="192A72"/>
              </a:solidFill>
              <a:cs typeface="+mn-cs"/>
            </a:endParaRPr>
          </a:p>
          <a:p>
            <a:pPr algn="just"/>
            <a:r>
              <a:rPr lang="ar-SA" sz="2400" dirty="0">
                <a:solidFill>
                  <a:srgbClr val="192A72"/>
                </a:solidFill>
                <a:cs typeface="+mn-cs"/>
              </a:rPr>
              <a:t>يتمّ سن القوانين من قبل الهيئة التشريعية التي تعبِّر عن </a:t>
            </a:r>
            <a:r>
              <a:rPr lang="ar-SA" sz="2400" b="1" dirty="0">
                <a:solidFill>
                  <a:srgbClr val="192A72"/>
                </a:solidFill>
                <a:cs typeface="+mn-cs"/>
              </a:rPr>
              <a:t>سيادة الشعب</a:t>
            </a:r>
            <a:r>
              <a:rPr lang="ar-AE" sz="2400" b="1" dirty="0">
                <a:solidFill>
                  <a:srgbClr val="192A72"/>
                </a:solidFill>
                <a:cs typeface="+mn-cs"/>
              </a:rPr>
              <a:t> </a:t>
            </a:r>
            <a:r>
              <a:rPr lang="ar-AE" sz="2400" dirty="0">
                <a:solidFill>
                  <a:srgbClr val="192A72"/>
                </a:solidFill>
                <a:cs typeface="+mn-cs"/>
              </a:rPr>
              <a:t>وترتكز على </a:t>
            </a:r>
            <a:r>
              <a:rPr lang="ar-SA" sz="2400" dirty="0">
                <a:solidFill>
                  <a:srgbClr val="192A72"/>
                </a:solidFill>
                <a:cs typeface="+mn-cs"/>
              </a:rPr>
              <a:t>القيم والعادات المقبولة في كل دولة </a:t>
            </a:r>
            <a:endParaRPr lang="ar-AE" sz="2400" dirty="0">
              <a:solidFill>
                <a:srgbClr val="192A72"/>
              </a:solidFill>
              <a:cs typeface="+mn-cs"/>
            </a:endParaRPr>
          </a:p>
          <a:p>
            <a:pPr algn="just"/>
            <a:r>
              <a:rPr lang="ar-SA" sz="2400" dirty="0">
                <a:solidFill>
                  <a:srgbClr val="192A72"/>
                </a:solidFill>
                <a:cs typeface="+mn-cs"/>
              </a:rPr>
              <a:t>يجب أن تكون </a:t>
            </a:r>
            <a:r>
              <a:rPr lang="ar-AE" sz="2400" dirty="0">
                <a:solidFill>
                  <a:srgbClr val="192A72"/>
                </a:solidFill>
                <a:cs typeface="+mn-cs"/>
              </a:rPr>
              <a:t>القوانين </a:t>
            </a:r>
            <a:r>
              <a:rPr lang="ar-SA" sz="2400" b="1" dirty="0">
                <a:solidFill>
                  <a:srgbClr val="192A72"/>
                </a:solidFill>
                <a:cs typeface="+mn-cs"/>
              </a:rPr>
              <a:t>متساوية</a:t>
            </a:r>
            <a:r>
              <a:rPr lang="ar-SA" sz="2400" dirty="0">
                <a:solidFill>
                  <a:srgbClr val="192A72"/>
                </a:solidFill>
                <a:cs typeface="+mn-cs"/>
              </a:rPr>
              <a:t> من حيث مضمونها وتطبيقها. </a:t>
            </a:r>
            <a:endParaRPr lang="ar-AE" sz="2400" dirty="0">
              <a:solidFill>
                <a:srgbClr val="192A72"/>
              </a:solidFill>
              <a:cs typeface="+mn-cs"/>
            </a:endParaRPr>
          </a:p>
          <a:p>
            <a:pPr algn="just"/>
            <a:r>
              <a:rPr lang="ar-AE" sz="2400" dirty="0">
                <a:solidFill>
                  <a:srgbClr val="192A72"/>
                </a:solidFill>
                <a:cs typeface="+mn-cs"/>
              </a:rPr>
              <a:t>يجب ان يكون القانون عاماً يسري على الجميع، واضحاً وعلنياً</a:t>
            </a:r>
          </a:p>
          <a:p>
            <a:pPr algn="just"/>
            <a:endParaRPr lang="en-US" sz="3200" dirty="0">
              <a:solidFill>
                <a:schemeClr val="tx1"/>
              </a:solidFill>
              <a:cs typeface="+mn-cs"/>
            </a:endParaRPr>
          </a:p>
          <a:p>
            <a:pPr algn="just"/>
            <a:endParaRPr lang="he-IL" sz="3200" dirty="0">
              <a:solidFill>
                <a:schemeClr val="tx1"/>
              </a:solidFill>
              <a:cs typeface="+mn-cs"/>
            </a:endParaRPr>
          </a:p>
        </p:txBody>
      </p:sp>
    </p:spTree>
    <p:extLst>
      <p:ext uri="{BB962C8B-B14F-4D97-AF65-F5344CB8AC3E}">
        <p14:creationId xmlns:p14="http://schemas.microsoft.com/office/powerpoint/2010/main" val="3798775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ED57D14B-68F6-4993-8D3E-CDE2785A1789}"/>
              </a:ext>
            </a:extLst>
          </p:cNvPr>
          <p:cNvPicPr>
            <a:picLocks noChangeAspect="1"/>
          </p:cNvPicPr>
          <p:nvPr/>
        </p:nvPicPr>
        <p:blipFill>
          <a:blip r:embed="rId2"/>
          <a:stretch>
            <a:fillRect/>
          </a:stretch>
        </p:blipFill>
        <p:spPr>
          <a:xfrm>
            <a:off x="390940" y="457955"/>
            <a:ext cx="7653129" cy="5261526"/>
          </a:xfrm>
          <a:prstGeom prst="rect">
            <a:avLst/>
          </a:prstGeom>
        </p:spPr>
      </p:pic>
    </p:spTree>
    <p:extLst>
      <p:ext uri="{BB962C8B-B14F-4D97-AF65-F5344CB8AC3E}">
        <p14:creationId xmlns:p14="http://schemas.microsoft.com/office/powerpoint/2010/main" val="2660607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52FA1B7-B4D7-4ECB-AA84-6C4A4A18036C}"/>
              </a:ext>
            </a:extLst>
          </p:cNvPr>
          <p:cNvSpPr>
            <a:spLocks noGrp="1"/>
          </p:cNvSpPr>
          <p:nvPr>
            <p:ph type="title"/>
          </p:nvPr>
        </p:nvSpPr>
        <p:spPr>
          <a:xfrm>
            <a:off x="887897" y="1042822"/>
            <a:ext cx="11521818" cy="775220"/>
          </a:xfrm>
        </p:spPr>
        <p:txBody>
          <a:bodyPr>
            <a:noAutofit/>
          </a:bodyPr>
          <a:lstStyle/>
          <a:p>
            <a:pPr algn="ctr"/>
            <a:r>
              <a:rPr lang="ar-AE" sz="4000" dirty="0">
                <a:solidFill>
                  <a:srgbClr val="192A72"/>
                </a:solidFill>
                <a:cs typeface="+mn-cs"/>
              </a:rPr>
              <a:t>أهم المميزات الضرورية لتحقيق مبدأ سلطة القانون في الدول الديموقراطية</a:t>
            </a:r>
            <a:br>
              <a:rPr lang="ar-AE" sz="4000" dirty="0">
                <a:solidFill>
                  <a:srgbClr val="192A72"/>
                </a:solidFill>
                <a:cs typeface="+mn-cs"/>
              </a:rPr>
            </a:br>
            <a:endParaRPr lang="he-IL" sz="4000" dirty="0">
              <a:solidFill>
                <a:srgbClr val="192A72"/>
              </a:solidFill>
              <a:cs typeface="+mn-cs"/>
            </a:endParaRPr>
          </a:p>
        </p:txBody>
      </p:sp>
      <p:graphicFrame>
        <p:nvGraphicFramePr>
          <p:cNvPr id="4" name="מציין מיקום תוכן 3">
            <a:extLst>
              <a:ext uri="{FF2B5EF4-FFF2-40B4-BE49-F238E27FC236}">
                <a16:creationId xmlns:a16="http://schemas.microsoft.com/office/drawing/2014/main" id="{BBD741DF-CF4A-4312-B0EF-AC4331CB6E76}"/>
              </a:ext>
            </a:extLst>
          </p:cNvPr>
          <p:cNvGraphicFramePr>
            <a:graphicFrameLocks noGrp="1"/>
          </p:cNvGraphicFramePr>
          <p:nvPr>
            <p:ph idx="1"/>
            <p:extLst>
              <p:ext uri="{D42A27DB-BD31-4B8C-83A1-F6EECF244321}">
                <p14:modId xmlns:p14="http://schemas.microsoft.com/office/powerpoint/2010/main" val="1194533002"/>
              </p:ext>
            </p:extLst>
          </p:nvPr>
        </p:nvGraphicFramePr>
        <p:xfrm>
          <a:off x="1997411" y="1818042"/>
          <a:ext cx="8724321" cy="4223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תמונה 5">
            <a:extLst>
              <a:ext uri="{FF2B5EF4-FFF2-40B4-BE49-F238E27FC236}">
                <a16:creationId xmlns:a16="http://schemas.microsoft.com/office/drawing/2014/main" id="{3AAC08EE-C3C5-4511-9EBA-EA687770B578}"/>
              </a:ext>
            </a:extLst>
          </p:cNvPr>
          <p:cNvPicPr>
            <a:picLocks noChangeAspect="1"/>
          </p:cNvPicPr>
          <p:nvPr/>
        </p:nvPicPr>
        <p:blipFill>
          <a:blip r:embed="rId7"/>
          <a:stretch>
            <a:fillRect/>
          </a:stretch>
        </p:blipFill>
        <p:spPr>
          <a:xfrm>
            <a:off x="1333325" y="1833824"/>
            <a:ext cx="1608485" cy="1610959"/>
          </a:xfrm>
          <a:prstGeom prst="rect">
            <a:avLst/>
          </a:prstGeom>
        </p:spPr>
      </p:pic>
      <p:pic>
        <p:nvPicPr>
          <p:cNvPr id="10" name="תמונה 9">
            <a:extLst>
              <a:ext uri="{FF2B5EF4-FFF2-40B4-BE49-F238E27FC236}">
                <a16:creationId xmlns:a16="http://schemas.microsoft.com/office/drawing/2014/main" id="{B85040B1-E47C-49A5-8283-6C8BEDEC54E5}"/>
              </a:ext>
            </a:extLst>
          </p:cNvPr>
          <p:cNvPicPr>
            <a:picLocks noChangeAspect="1"/>
          </p:cNvPicPr>
          <p:nvPr/>
        </p:nvPicPr>
        <p:blipFill>
          <a:blip r:embed="rId8"/>
          <a:stretch>
            <a:fillRect/>
          </a:stretch>
        </p:blipFill>
        <p:spPr>
          <a:xfrm>
            <a:off x="8428099" y="1818043"/>
            <a:ext cx="2842190" cy="1610958"/>
          </a:xfrm>
          <a:prstGeom prst="rect">
            <a:avLst/>
          </a:prstGeom>
        </p:spPr>
      </p:pic>
    </p:spTree>
    <p:extLst>
      <p:ext uri="{BB962C8B-B14F-4D97-AF65-F5344CB8AC3E}">
        <p14:creationId xmlns:p14="http://schemas.microsoft.com/office/powerpoint/2010/main" val="1737329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6C3F434-1459-42D9-B55C-C486F80F9ECA}"/>
              </a:ext>
            </a:extLst>
          </p:cNvPr>
          <p:cNvSpPr>
            <a:spLocks noGrp="1"/>
          </p:cNvSpPr>
          <p:nvPr>
            <p:ph type="title"/>
          </p:nvPr>
        </p:nvSpPr>
        <p:spPr>
          <a:xfrm>
            <a:off x="722101" y="622243"/>
            <a:ext cx="11161453" cy="720000"/>
          </a:xfrm>
        </p:spPr>
        <p:txBody>
          <a:bodyPr/>
          <a:lstStyle/>
          <a:p>
            <a:pPr algn="ctr"/>
            <a:r>
              <a:rPr lang="ar-AE" dirty="0">
                <a:solidFill>
                  <a:srgbClr val="192A72"/>
                </a:solidFill>
                <a:cs typeface="+mn-cs"/>
              </a:rPr>
              <a:t>الجدل حول مبدأ سلطة القانون</a:t>
            </a:r>
            <a:br>
              <a:rPr lang="ar-AE" dirty="0">
                <a:solidFill>
                  <a:srgbClr val="192A72"/>
                </a:solidFill>
                <a:cs typeface="+mn-cs"/>
              </a:rPr>
            </a:br>
            <a:endParaRPr lang="he-IL" dirty="0">
              <a:solidFill>
                <a:srgbClr val="192A72"/>
              </a:solidFill>
              <a:cs typeface="+mn-cs"/>
            </a:endParaRPr>
          </a:p>
        </p:txBody>
      </p:sp>
      <p:sp>
        <p:nvSpPr>
          <p:cNvPr id="3" name="מציין מיקום תוכן 2">
            <a:extLst>
              <a:ext uri="{FF2B5EF4-FFF2-40B4-BE49-F238E27FC236}">
                <a16:creationId xmlns:a16="http://schemas.microsoft.com/office/drawing/2014/main" id="{169E394D-45FF-4956-AD72-595B2010BD2C}"/>
              </a:ext>
            </a:extLst>
          </p:cNvPr>
          <p:cNvSpPr>
            <a:spLocks noGrp="1"/>
          </p:cNvSpPr>
          <p:nvPr>
            <p:ph idx="1"/>
          </p:nvPr>
        </p:nvSpPr>
        <p:spPr>
          <a:xfrm>
            <a:off x="308446" y="1234774"/>
            <a:ext cx="9049149" cy="4680000"/>
          </a:xfrm>
        </p:spPr>
        <p:txBody>
          <a:bodyPr>
            <a:normAutofit/>
          </a:bodyPr>
          <a:lstStyle/>
          <a:p>
            <a:pPr algn="just"/>
            <a:r>
              <a:rPr lang="ar-SA" sz="2400" dirty="0">
                <a:solidFill>
                  <a:srgbClr val="192A72"/>
                </a:solidFill>
                <a:cs typeface="+mn-cs"/>
              </a:rPr>
              <a:t>يؤكد بعض المفكرين على جانب آخر في سلطة القانون (الجانب الجوهري) وهو الحاجة إلى قوانين تتناسب مع </a:t>
            </a:r>
            <a:r>
              <a:rPr lang="ar-SA" sz="2400" b="1" dirty="0">
                <a:solidFill>
                  <a:srgbClr val="192A72"/>
                </a:solidFill>
                <a:cs typeface="+mn-cs"/>
              </a:rPr>
              <a:t>العدالة والأخلاق وحقوق الإنسان </a:t>
            </a:r>
            <a:r>
              <a:rPr lang="ar-AE" sz="2400" dirty="0">
                <a:solidFill>
                  <a:srgbClr val="192A72"/>
                </a:solidFill>
                <a:cs typeface="+mn-cs"/>
              </a:rPr>
              <a:t>وهناك مفكرون يدعون </a:t>
            </a:r>
            <a:r>
              <a:rPr lang="ar-SA" sz="2400" dirty="0">
                <a:solidFill>
                  <a:srgbClr val="192A72"/>
                </a:solidFill>
                <a:cs typeface="+mn-cs"/>
              </a:rPr>
              <a:t>أن سلطة القانون منفصلة عن مبدأ حقوق الإنسان وحتى أن هناك توترا بينهما. </a:t>
            </a:r>
            <a:endParaRPr lang="ar-AE" sz="2400" dirty="0">
              <a:solidFill>
                <a:srgbClr val="192A72"/>
              </a:solidFill>
              <a:cs typeface="+mn-cs"/>
            </a:endParaRPr>
          </a:p>
          <a:p>
            <a:pPr algn="just"/>
            <a:r>
              <a:rPr lang="ar-AE" sz="2400" dirty="0">
                <a:solidFill>
                  <a:srgbClr val="192A72"/>
                </a:solidFill>
                <a:cs typeface="+mn-cs"/>
              </a:rPr>
              <a:t>وفق مبدأ سلطة القانون – القانون يسري على الجميع رغم وجود جدل حوله</a:t>
            </a:r>
            <a:r>
              <a:rPr lang="ar-AE" sz="2400" dirty="0">
                <a:solidFill>
                  <a:schemeClr val="tx1"/>
                </a:solidFill>
                <a:cs typeface="+mn-cs"/>
              </a:rPr>
              <a:t>.</a:t>
            </a:r>
            <a:endParaRPr lang="he-IL" sz="2400" dirty="0">
              <a:solidFill>
                <a:schemeClr val="tx1"/>
              </a:solidFill>
              <a:cs typeface="+mn-cs"/>
            </a:endParaRPr>
          </a:p>
        </p:txBody>
      </p:sp>
    </p:spTree>
    <p:extLst>
      <p:ext uri="{BB962C8B-B14F-4D97-AF65-F5344CB8AC3E}">
        <p14:creationId xmlns:p14="http://schemas.microsoft.com/office/powerpoint/2010/main" val="1825095633"/>
      </p:ext>
    </p:extLst>
  </p:cSld>
  <p:clrMapOvr>
    <a:masterClrMapping/>
  </p:clrMapOvr>
</p:sld>
</file>

<file path=ppt/theme/theme1.xml><?xml version="1.0" encoding="utf-8"?>
<a:theme xmlns:a="http://schemas.openxmlformats.org/drawingml/2006/main" name="מערכת שידורים לאומית">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מערכת שידורים לאומית חוק הלאום" id="{E0B74E70-5B87-499F-AC9A-CF90C21A7470}" vid="{819CC1DE-8DE3-4427-BBE9-C1B49F843BE7}"/>
    </a:ext>
  </a:extLst>
</a:theme>
</file>

<file path=docProps/app.xml><?xml version="1.0" encoding="utf-8"?>
<Properties xmlns="http://schemas.openxmlformats.org/officeDocument/2006/extended-properties" xmlns:vt="http://schemas.openxmlformats.org/officeDocument/2006/docPropsVTypes">
  <Template>מערכת שידורים לאומית</Template>
  <TotalTime>483</TotalTime>
  <Words>1099</Words>
  <Application>Microsoft Office PowerPoint</Application>
  <PresentationFormat>מסך רחב</PresentationFormat>
  <Paragraphs>125</Paragraphs>
  <Slides>19</Slides>
  <Notes>0</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19</vt:i4>
      </vt:variant>
    </vt:vector>
  </HeadingPairs>
  <TitlesOfParts>
    <vt:vector size="24" baseType="lpstr">
      <vt:lpstr>Arial</vt:lpstr>
      <vt:lpstr>Calibri</vt:lpstr>
      <vt:lpstr>Monotype Koufi</vt:lpstr>
      <vt:lpstr>Varela Round</vt:lpstr>
      <vt:lpstr>מערכת שידורים לאומית</vt:lpstr>
      <vt:lpstr>منظومة بثّ قُطريّة</vt:lpstr>
      <vt:lpstr>مبدأ سلطة القانون</vt:lpstr>
      <vt:lpstr>مضمون العارضة</vt:lpstr>
      <vt:lpstr>مصدر القانون في النظام الديموقراطي </vt:lpstr>
      <vt:lpstr>أهميّة سلطة القانون في الدّولة الدّيمقراطيّة</vt:lpstr>
      <vt:lpstr>المركبات الأساسية لمبدأ سلطة القانون </vt:lpstr>
      <vt:lpstr>מצגת של PowerPoint‏</vt:lpstr>
      <vt:lpstr>أهم المميزات الضرورية لتحقيق مبدأ سلطة القانون في الدول الديموقراطية </vt:lpstr>
      <vt:lpstr>الجدل حول مبدأ سلطة القانون </vt:lpstr>
      <vt:lpstr>מצגת של PowerPoint‏</vt:lpstr>
      <vt:lpstr>مقارنة بين أنواع المخالفات </vt:lpstr>
      <vt:lpstr>מצגת של PowerPoint‏</vt:lpstr>
      <vt:lpstr>מצגת של PowerPoint‏</vt:lpstr>
      <vt:lpstr>מצגת של PowerPoint‏</vt:lpstr>
      <vt:lpstr>حدود الانصياع للقانون الامر غير القانوني بشكل قاطع</vt:lpstr>
      <vt:lpstr>مقارنة بين الامر غير القانوني والامر غير القانوني بشكل قاطع </vt:lpstr>
      <vt:lpstr>مهمة للتدريب – سؤال حدث</vt:lpstr>
      <vt:lpstr>مهمة للتدريب – سؤال حدث</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مبدأ سلطة القانون</dc:title>
  <dc:creator>10</dc:creator>
  <cp:lastModifiedBy>bahaa.misrad@gmail.com</cp:lastModifiedBy>
  <cp:revision>57</cp:revision>
  <dcterms:created xsi:type="dcterms:W3CDTF">2020-03-18T12:15:56Z</dcterms:created>
  <dcterms:modified xsi:type="dcterms:W3CDTF">2021-09-29T08:29:48Z</dcterms:modified>
</cp:coreProperties>
</file>