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67"/>
  </p:notesMasterIdLst>
  <p:sldIdLst>
    <p:sldId id="256" r:id="rId2"/>
    <p:sldId id="257" r:id="rId3"/>
    <p:sldId id="319" r:id="rId4"/>
    <p:sldId id="258" r:id="rId5"/>
    <p:sldId id="259" r:id="rId6"/>
    <p:sldId id="290" r:id="rId7"/>
    <p:sldId id="300" r:id="rId8"/>
    <p:sldId id="328" r:id="rId9"/>
    <p:sldId id="260" r:id="rId10"/>
    <p:sldId id="292" r:id="rId11"/>
    <p:sldId id="293" r:id="rId12"/>
    <p:sldId id="294" r:id="rId13"/>
    <p:sldId id="262" r:id="rId14"/>
    <p:sldId id="295" r:id="rId15"/>
    <p:sldId id="296" r:id="rId16"/>
    <p:sldId id="261" r:id="rId17"/>
    <p:sldId id="301" r:id="rId18"/>
    <p:sldId id="263" r:id="rId19"/>
    <p:sldId id="297" r:id="rId20"/>
    <p:sldId id="329" r:id="rId21"/>
    <p:sldId id="330" r:id="rId22"/>
    <p:sldId id="331" r:id="rId23"/>
    <p:sldId id="302" r:id="rId24"/>
    <p:sldId id="298" r:id="rId25"/>
    <p:sldId id="303" r:id="rId26"/>
    <p:sldId id="304" r:id="rId27"/>
    <p:sldId id="265" r:id="rId28"/>
    <p:sldId id="264" r:id="rId29"/>
    <p:sldId id="305" r:id="rId30"/>
    <p:sldId id="306" r:id="rId31"/>
    <p:sldId id="266" r:id="rId32"/>
    <p:sldId id="307" r:id="rId33"/>
    <p:sldId id="308" r:id="rId34"/>
    <p:sldId id="309" r:id="rId35"/>
    <p:sldId id="268" r:id="rId36"/>
    <p:sldId id="310" r:id="rId37"/>
    <p:sldId id="332" r:id="rId38"/>
    <p:sldId id="267" r:id="rId39"/>
    <p:sldId id="291" r:id="rId40"/>
    <p:sldId id="315" r:id="rId41"/>
    <p:sldId id="270" r:id="rId42"/>
    <p:sldId id="333" r:id="rId43"/>
    <p:sldId id="313" r:id="rId44"/>
    <p:sldId id="312" r:id="rId45"/>
    <p:sldId id="269" r:id="rId46"/>
    <p:sldId id="334" r:id="rId47"/>
    <p:sldId id="311" r:id="rId48"/>
    <p:sldId id="314" r:id="rId49"/>
    <p:sldId id="272" r:id="rId50"/>
    <p:sldId id="273" r:id="rId51"/>
    <p:sldId id="316" r:id="rId52"/>
    <p:sldId id="317" r:id="rId53"/>
    <p:sldId id="274" r:id="rId54"/>
    <p:sldId id="318" r:id="rId55"/>
    <p:sldId id="282" r:id="rId56"/>
    <p:sldId id="283" r:id="rId57"/>
    <p:sldId id="280" r:id="rId58"/>
    <p:sldId id="324" r:id="rId59"/>
    <p:sldId id="321" r:id="rId60"/>
    <p:sldId id="325" r:id="rId61"/>
    <p:sldId id="322" r:id="rId62"/>
    <p:sldId id="326" r:id="rId63"/>
    <p:sldId id="323" r:id="rId64"/>
    <p:sldId id="327" r:id="rId65"/>
    <p:sldId id="335" r:id="rId66"/>
  </p:sldIdLst>
  <p:sldSz cx="12190413" cy="6858000"/>
  <p:notesSz cx="6858000" cy="9144000"/>
  <p:embeddedFontLst>
    <p:embeddedFont>
      <p:font typeface="Alef" panose="00000500000000000000" pitchFamily="2" charset="-79"/>
      <p:regular r:id="rId68"/>
      <p:bold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Varela Round" panose="00000500000000000000" charset="-79"/>
      <p:regular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E66006B-E884-45C6-913C-714B0DADC5F8}">
  <a:tblStyle styleId="{DE66006B-E884-45C6-913C-714B0DADC5F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AF2FF"/>
          </a:solidFill>
        </a:fill>
      </a:tcStyle>
    </a:wholeTbl>
    <a:band1H>
      <a:tcTxStyle/>
      <a:tcStyle>
        <a:tcBdr/>
        <a:fill>
          <a:solidFill>
            <a:srgbClr val="D2E4F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2E4F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6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4779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7505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7222660053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g7222660053_1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7" name="Google Shape;187;g7222660053_1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7736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7222660053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g7222660053_1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7" name="Google Shape;187;g7222660053_1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829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7222660053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g7222660053_1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7" name="Google Shape;187;g7222660053_1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0309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222660053_1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7222660053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7244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222660053_1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7222660053_1_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5" name="Google Shape;195;g7222660053_1_1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729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222660053_1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7222660053_1_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5" name="Google Shape;195;g7222660053_1_1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950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222660053_1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7222660053_1_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5" name="Google Shape;195;g7222660053_1_1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235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222660053_1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7222660053_1_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5" name="Google Shape;195;g7222660053_1_1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2240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222660053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7222660053_1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1" name="Google Shape;211;g7222660053_1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1541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222660053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7222660053_1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1" name="Google Shape;211;g7222660053_1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904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1210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222660053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7222660053_1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1" name="Google Shape;211;g7222660053_1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17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222660053_1_1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7222660053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58097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222660053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7222660053_1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1" name="Google Shape;211;g7222660053_1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81350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222660053_1_1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7222660053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46252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222660053_1_1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7222660053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7506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222660053_1_1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7222660053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8856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222660053_1_1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7222660053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09217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222660053_1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7222660053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7657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222660053_1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7222660053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58672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222660053_1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7222660053_1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9746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222660053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g7222660053_1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b="1"/>
              <a:t>משך השקף: 2 דקות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>
                <a:solidFill>
                  <a:schemeClr val="dk1"/>
                </a:solidFill>
              </a:rPr>
              <a:t>הציגו את עצמכם ואת מהלך השיעור: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>
                <a:solidFill>
                  <a:schemeClr val="dk1"/>
                </a:solidFill>
              </a:rPr>
              <a:t>מוזמנים לפנות בצורה אישית לתלמידים:</a:t>
            </a:r>
            <a:br>
              <a:rPr lang="x-none" sz="1200"/>
            </a:br>
            <a:r>
              <a:rPr lang="x-none" sz="1200">
                <a:solidFill>
                  <a:srgbClr val="2F5496"/>
                </a:solidFill>
              </a:rPr>
              <a:t>דוגמה לטקסט שייאמר בעל פה: "שלום, שמי___. אני מורה ל____ ממקום בארץ____. מה שלומכם? אני שמח/ה שהצטרפתם אליי", וכו'.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>
                <a:solidFill>
                  <a:schemeClr val="dk1"/>
                </a:solidFill>
              </a:rPr>
              <a:t>נושא השיעור ומה מטרתו:</a:t>
            </a:r>
            <a:br>
              <a:rPr lang="x-none" sz="1200">
                <a:solidFill>
                  <a:schemeClr val="dk1"/>
                </a:solidFill>
              </a:rPr>
            </a:br>
            <a:r>
              <a:rPr lang="x-none" sz="1200">
                <a:solidFill>
                  <a:srgbClr val="2F5496"/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/>
          </a:p>
          <a:p>
            <a:pPr marL="13335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x-none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נתחיל ב…. </a:t>
            </a:r>
            <a:r>
              <a:rPr lang="x-none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פתיח השיעור)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נמשיך בלגלות</a:t>
            </a:r>
            <a:r>
              <a:rPr lang="x-none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הלימוד / הקניה - כתבו כאן שאלה מסקרנת שתיתן מענה על מטרת השיעור) 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נתנסה ב… </a:t>
            </a:r>
            <a:r>
              <a:rPr lang="x-none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התרגול / התנסות)</a:t>
            </a:r>
            <a:r>
              <a:rPr lang="x-none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נסכם  </a:t>
            </a:r>
            <a:r>
              <a:rPr lang="x-none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סיכום השיעור)</a:t>
            </a:r>
            <a:endParaRPr/>
          </a:p>
        </p:txBody>
      </p:sp>
      <p:sp>
        <p:nvSpPr>
          <p:cNvPr id="152" name="Google Shape;152;g7222660053_1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6692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7222660053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7222660053_1_1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7" name="Google Shape;247;g7222660053_1_1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585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7222660053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7222660053_1_1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7" name="Google Shape;247;g7222660053_1_1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99131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7222660053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7222660053_1_1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7" name="Google Shape;247;g7222660053_1_1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66435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7222660053_1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g7222660053_1_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8" name="Google Shape;238;g7222660053_1_1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77160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7222660053_1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g7222660053_1_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8" name="Google Shape;238;g7222660053_1_1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79292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7222660053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g7222660053_1_1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55" name="Google Shape;255;g7222660053_1_1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52202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222660053_1_1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7222660053_1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85551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7222660053_1_1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g7222660053_1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83123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7222660053_1_1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0" name="Google Shape;270;g7222660053_1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65921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7222660053_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7222660053_1_1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 b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/>
              <a:t>שלב זה</a:t>
            </a:r>
            <a:r>
              <a:rPr lang="x-none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chemeClr val="dk1"/>
                </a:solidFill>
              </a:rPr>
              <a:t>בכיתות נמוכות מומלץ שהחיבור יהיה מינורי וכללי. </a:t>
            </a:r>
            <a:br>
              <a:rPr lang="x-none">
                <a:solidFill>
                  <a:schemeClr val="dk1"/>
                </a:solidFill>
              </a:rPr>
            </a:br>
            <a:r>
              <a:rPr lang="x-none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  <a:endParaRPr/>
          </a:p>
          <a:p>
            <a:pPr marL="158750" lvl="0" indent="0" algn="r" rtl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לטקסט שייאמר בעל פה: 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</p:txBody>
      </p:sp>
      <p:sp>
        <p:nvSpPr>
          <p:cNvPr id="278" name="Google Shape;278;g7222660053_1_1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0927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222660053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g7222660053_1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/>
              <a:t>פתרון התרגול: </a:t>
            </a:r>
            <a:r>
              <a:rPr lang="x-none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7222660053_1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02251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7222660053_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7222660053_1_1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 b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/>
              <a:t>שלב זה</a:t>
            </a:r>
            <a:r>
              <a:rPr lang="x-none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chemeClr val="dk1"/>
                </a:solidFill>
              </a:rPr>
              <a:t>בכיתות נמוכות מומלץ שהחיבור יהיה מינורי וכללי. </a:t>
            </a:r>
            <a:br>
              <a:rPr lang="x-none">
                <a:solidFill>
                  <a:schemeClr val="dk1"/>
                </a:solidFill>
              </a:rPr>
            </a:br>
            <a:r>
              <a:rPr lang="x-none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  <a:endParaRPr/>
          </a:p>
          <a:p>
            <a:pPr marL="158750" lvl="0" indent="0" algn="r" rtl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לטקסט שייאמר בעל פה: 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</p:txBody>
      </p:sp>
      <p:sp>
        <p:nvSpPr>
          <p:cNvPr id="278" name="Google Shape;278;g7222660053_1_1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05850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7222660053_1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g7222660053_1_2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>
                <a:solidFill>
                  <a:schemeClr val="dk1"/>
                </a:solidFill>
              </a:rPr>
              <a:t>משך השקף: 5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אם השיעור שלכם משובץ משעה 12:00 ואילך, או שאתם רואים לנכון להוסיף פעילות התאווררות (שלא קשורה לחומר הנלמד), ניתן להוסיף אותה כעת. אם לא, מחקו את השקופית. תוכלו להיעזר במפתח הלמידה כדי לחשוב על פעילות.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לדוגמה: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פעילות מרגיעה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פעילות מצחיקה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פעילות ספורטיבית</a:t>
            </a:r>
            <a:endParaRPr/>
          </a:p>
        </p:txBody>
      </p:sp>
      <p:sp>
        <p:nvSpPr>
          <p:cNvPr id="344" name="Google Shape;344;g7222660053_1_2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3544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7222660053_1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g7222660053_1_2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 b="1"/>
              <a:t>משך השקף: עד 5 דקות</a:t>
            </a: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7222660053_1_2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13231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222660053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g7222660053_1_2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/>
              <a:t>תרגול: </a:t>
            </a:r>
            <a:r>
              <a:rPr lang="x-none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דוגמאות:</a:t>
            </a:r>
            <a:br>
              <a:rPr lang="x-none"/>
            </a:br>
            <a:r>
              <a:rPr lang="x-none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x-none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art attack :  </a:t>
            </a:r>
            <a:r>
              <a:rPr lang="x-none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7222660053_1_2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88729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222660053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g7222660053_1_2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/>
              <a:t>תרגול: </a:t>
            </a:r>
            <a:r>
              <a:rPr lang="x-none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דוגמאות:</a:t>
            </a:r>
            <a:br>
              <a:rPr lang="x-none"/>
            </a:br>
            <a:r>
              <a:rPr lang="x-none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x-none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art attack :  </a:t>
            </a:r>
            <a:r>
              <a:rPr lang="x-none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7222660053_1_2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58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6503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222660053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g7222660053_1_2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/>
              <a:t>תרגול: </a:t>
            </a:r>
            <a:r>
              <a:rPr lang="x-none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דוגמאות:</a:t>
            </a:r>
            <a:br>
              <a:rPr lang="x-none"/>
            </a:br>
            <a:r>
              <a:rPr lang="x-none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x-none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art attack :  </a:t>
            </a:r>
            <a:r>
              <a:rPr lang="x-none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7222660053_1_2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59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46600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222660053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g7222660053_1_2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/>
              <a:t>תרגול: </a:t>
            </a:r>
            <a:r>
              <a:rPr lang="x-none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דוגמאות:</a:t>
            </a:r>
            <a:br>
              <a:rPr lang="x-none"/>
            </a:br>
            <a:r>
              <a:rPr lang="x-none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x-none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art attack :  </a:t>
            </a:r>
            <a:r>
              <a:rPr lang="x-none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7222660053_1_2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60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48274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222660053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g7222660053_1_2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/>
              <a:t>תרגול: </a:t>
            </a:r>
            <a:r>
              <a:rPr lang="x-none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דוגמאות:</a:t>
            </a:r>
            <a:br>
              <a:rPr lang="x-none"/>
            </a:br>
            <a:r>
              <a:rPr lang="x-none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x-none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art attack :  </a:t>
            </a:r>
            <a:r>
              <a:rPr lang="x-none" u="sng">
                <a:solidFill>
                  <a:schemeClr val="hlink"/>
                </a:solidFill>
                <a:hlinkClick r:id="rId3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7222660053_1_2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61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94069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222660053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g7222660053_1_2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/>
              <a:t>תרגול: </a:t>
            </a:r>
            <a:r>
              <a:rPr lang="x-none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דוגמאות:</a:t>
            </a:r>
            <a:br>
              <a:rPr lang="x-none"/>
            </a:br>
            <a:r>
              <a:rPr lang="x-none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x-none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art attack :  </a:t>
            </a:r>
            <a:r>
              <a:rPr lang="x-none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7222660053_1_2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27969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222660053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g7222660053_1_2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/>
              <a:t>תרגול: </a:t>
            </a:r>
            <a:r>
              <a:rPr lang="x-none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דוגמאות:</a:t>
            </a:r>
            <a:br>
              <a:rPr lang="x-none"/>
            </a:br>
            <a:r>
              <a:rPr lang="x-none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x-none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art attack :  </a:t>
            </a:r>
            <a:r>
              <a:rPr lang="x-none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7222660053_1_2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63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5858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222660053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g7222660053_1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/>
              <a:t>פתרון התרגול: </a:t>
            </a:r>
            <a:r>
              <a:rPr lang="x-none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7222660053_1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83759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222660053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g7222660053_1_2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/>
              <a:t>תרגול: </a:t>
            </a:r>
            <a:r>
              <a:rPr lang="x-none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דוגמאות:</a:t>
            </a:r>
            <a:br>
              <a:rPr lang="x-none"/>
            </a:br>
            <a:r>
              <a:rPr lang="x-none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x-none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art attack :  </a:t>
            </a:r>
            <a:r>
              <a:rPr lang="x-none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7222660053_1_2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133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222660053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7222660053_1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2" name="Google Shape;172;g7222660053_1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93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222660053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7222660053_1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2" name="Google Shape;172;g7222660053_1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2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222660053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7222660053_1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2" name="Google Shape;172;g7222660053_1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196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222660053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7222660053_1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2" name="Google Shape;172;g7222660053_1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6534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ער">
  <p:cSld name="שער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  <a:defRPr sz="6600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-1488616" y="6410587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 l="33058" r="33511" b="26248"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קניית ידע">
  <p:cSld name="הקניית ידע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1"/>
          <p:cNvPicPr preferRelativeResize="0"/>
          <p:nvPr/>
        </p:nvPicPr>
        <p:blipFill rotWithShape="1">
          <a:blip r:embed="rId2">
            <a:alphaModFix/>
          </a:blip>
          <a:srcRect t="12244" b="63870"/>
          <a:stretch/>
        </p:blipFill>
        <p:spPr>
          <a:xfrm flipH="1">
            <a:off x="0" y="16151"/>
            <a:ext cx="12190400" cy="1638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" name="Google Shape;94;p11"/>
          <p:cNvGrpSpPr/>
          <p:nvPr/>
        </p:nvGrpSpPr>
        <p:grpSpPr>
          <a:xfrm flipH="1">
            <a:off x="8728967" y="6290751"/>
            <a:ext cx="3116522" cy="403293"/>
            <a:chOff x="358720" y="6187719"/>
            <a:chExt cx="3913243" cy="506326"/>
          </a:xfrm>
        </p:grpSpPr>
        <p:cxnSp>
          <p:nvCxnSpPr>
            <p:cNvPr id="95" name="Google Shape;95;p11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6" name="Google Shape;96;p11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1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" name="Google Shape;98;p11"/>
          <p:cNvSpPr txBox="1">
            <a:spLocks noGrp="1"/>
          </p:cNvSpPr>
          <p:nvPr>
            <p:ph type="title"/>
          </p:nvPr>
        </p:nvSpPr>
        <p:spPr>
          <a:xfrm flipH="1">
            <a:off x="864932" y="433137"/>
            <a:ext cx="8903428" cy="805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body" idx="1"/>
          </p:nvPr>
        </p:nvSpPr>
        <p:spPr>
          <a:xfrm>
            <a:off x="948671" y="1928813"/>
            <a:ext cx="10294117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1"/>
          <p:cNvSpPr/>
          <p:nvPr/>
        </p:nvSpPr>
        <p:spPr>
          <a:xfrm rot="5400000" flipH="1">
            <a:off x="692903" y="742038"/>
            <a:ext cx="176581" cy="1765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רגול">
  <p:cSld name="תרגול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2"/>
          <p:cNvGrpSpPr/>
          <p:nvPr/>
        </p:nvGrpSpPr>
        <p:grpSpPr>
          <a:xfrm>
            <a:off x="358672" y="249375"/>
            <a:ext cx="3509405" cy="205896"/>
            <a:chOff x="8989719" y="249375"/>
            <a:chExt cx="3509865" cy="205896"/>
          </a:xfrm>
        </p:grpSpPr>
        <p:cxnSp>
          <p:nvCxnSpPr>
            <p:cNvPr id="103" name="Google Shape;103;p12"/>
            <p:cNvCxnSpPr/>
            <p:nvPr/>
          </p:nvCxnSpPr>
          <p:spPr>
            <a:xfrm>
              <a:off x="9092667" y="352323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4" name="Google Shape;104;p12"/>
            <p:cNvSpPr/>
            <p:nvPr/>
          </p:nvSpPr>
          <p:spPr>
            <a:xfrm rot="-5400000">
              <a:off x="8989719" y="249375"/>
              <a:ext cx="205896" cy="2058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12"/>
          <p:cNvGrpSpPr/>
          <p:nvPr/>
        </p:nvGrpSpPr>
        <p:grpSpPr>
          <a:xfrm flipH="1">
            <a:off x="7952008" y="6187719"/>
            <a:ext cx="3912729" cy="506326"/>
            <a:chOff x="358720" y="6187719"/>
            <a:chExt cx="3913243" cy="506326"/>
          </a:xfrm>
        </p:grpSpPr>
        <p:cxnSp>
          <p:nvCxnSpPr>
            <p:cNvPr id="106" name="Google Shape;106;p12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7" name="Google Shape;107;p12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2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12"/>
          <p:cNvSpPr txBox="1">
            <a:spLocks noGrp="1"/>
          </p:cNvSpPr>
          <p:nvPr>
            <p:ph type="title"/>
          </p:nvPr>
        </p:nvSpPr>
        <p:spPr>
          <a:xfrm>
            <a:off x="838090" y="365125"/>
            <a:ext cx="1051422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2"/>
          <p:cNvSpPr txBox="1">
            <a:spLocks noGrp="1"/>
          </p:cNvSpPr>
          <p:nvPr>
            <p:ph type="body" idx="1"/>
          </p:nvPr>
        </p:nvSpPr>
        <p:spPr>
          <a:xfrm>
            <a:off x="781194" y="1825625"/>
            <a:ext cx="1057111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44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Arial"/>
              <a:buChar char="•"/>
              <a:defRPr sz="3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קניית ידע">
  <p:cSld name="1_הקניית ידע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13"/>
          <p:cNvGrpSpPr/>
          <p:nvPr/>
        </p:nvGrpSpPr>
        <p:grpSpPr>
          <a:xfrm>
            <a:off x="358673" y="6187719"/>
            <a:ext cx="3912729" cy="506326"/>
            <a:chOff x="358720" y="6187719"/>
            <a:chExt cx="3913243" cy="506326"/>
          </a:xfrm>
        </p:grpSpPr>
        <p:cxnSp>
          <p:nvCxnSpPr>
            <p:cNvPr id="113" name="Google Shape;113;p13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4" name="Google Shape;114;p13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3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" name="Google Shape;116;p13"/>
          <p:cNvSpPr txBox="1">
            <a:spLocks noGrp="1"/>
          </p:cNvSpPr>
          <p:nvPr>
            <p:ph type="body" idx="1"/>
          </p:nvPr>
        </p:nvSpPr>
        <p:spPr>
          <a:xfrm>
            <a:off x="1671419" y="1928813"/>
            <a:ext cx="9571369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7" name="Google Shape;117;p13"/>
          <p:cNvPicPr preferRelativeResize="0"/>
          <p:nvPr/>
        </p:nvPicPr>
        <p:blipFill rotWithShape="1">
          <a:blip r:embed="rId2">
            <a:alphaModFix/>
          </a:blip>
          <a:srcRect t="4861" b="71253"/>
          <a:stretch/>
        </p:blipFill>
        <p:spPr>
          <a:xfrm>
            <a:off x="0" y="0"/>
            <a:ext cx="121904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3"/>
          <p:cNvSpPr txBox="1">
            <a:spLocks noGrp="1"/>
          </p:cNvSpPr>
          <p:nvPr>
            <p:ph type="title"/>
          </p:nvPr>
        </p:nvSpPr>
        <p:spPr>
          <a:xfrm>
            <a:off x="3081186" y="663126"/>
            <a:ext cx="8278913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/>
          <p:nvPr/>
        </p:nvSpPr>
        <p:spPr>
          <a:xfrm rot="-5400000">
            <a:off x="11331281" y="835211"/>
            <a:ext cx="176581" cy="1765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ראשית">
  <p:cSld name="1_כותרת ראשית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4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3600" y="2026507"/>
            <a:ext cx="5045014" cy="5028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5549" y="-3969273"/>
            <a:ext cx="5045014" cy="5028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0400" cy="6857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" name="Google Shape;124;p14"/>
          <p:cNvCxnSpPr/>
          <p:nvPr/>
        </p:nvCxnSpPr>
        <p:spPr>
          <a:xfrm>
            <a:off x="7155234" y="1639956"/>
            <a:ext cx="4004943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5" name="Google Shape;125;p14"/>
          <p:cNvSpPr/>
          <p:nvPr/>
        </p:nvSpPr>
        <p:spPr>
          <a:xfrm rot="-5400000">
            <a:off x="7720195" y="1537021"/>
            <a:ext cx="205896" cy="2058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6" name="Google Shape;126;p14"/>
          <p:cNvCxnSpPr/>
          <p:nvPr/>
        </p:nvCxnSpPr>
        <p:spPr>
          <a:xfrm>
            <a:off x="4092729" y="4984979"/>
            <a:ext cx="4004943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7" name="Google Shape;127;p14"/>
          <p:cNvCxnSpPr/>
          <p:nvPr/>
        </p:nvCxnSpPr>
        <p:spPr>
          <a:xfrm>
            <a:off x="4092729" y="2035982"/>
            <a:ext cx="4004943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8" name="Google Shape;128;p14"/>
          <p:cNvGrpSpPr/>
          <p:nvPr/>
        </p:nvGrpSpPr>
        <p:grpSpPr>
          <a:xfrm>
            <a:off x="-110826" y="110839"/>
            <a:ext cx="1529896" cy="1525930"/>
            <a:chOff x="8374611" y="4283110"/>
            <a:chExt cx="2300578" cy="2294314"/>
          </a:xfrm>
        </p:grpSpPr>
        <p:pic>
          <p:nvPicPr>
            <p:cNvPr id="129" name="Google Shape;129;p14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Google Shape;130;p14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sp>
        <p:nvSpPr>
          <p:cNvPr id="131" name="Google Shape;131;p14"/>
          <p:cNvSpPr txBox="1"/>
          <p:nvPr/>
        </p:nvSpPr>
        <p:spPr>
          <a:xfrm>
            <a:off x="2210366" y="2020379"/>
            <a:ext cx="7769669" cy="28172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1975" tIns="251975" rIns="251975" bIns="251975" anchor="ctr" anchorCtr="0">
            <a:noAutofit/>
          </a:bodyPr>
          <a:lstStyle/>
          <a:p>
            <a:pPr marL="0" marR="0" lvl="0" indent="0" algn="ct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 for watching!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הופק עבור משרד החינוך ע״י מטח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4"/>
          <p:cNvSpPr/>
          <p:nvPr/>
        </p:nvSpPr>
        <p:spPr>
          <a:xfrm>
            <a:off x="6692022" y="4828833"/>
            <a:ext cx="342855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4"/>
          <p:cNvSpPr/>
          <p:nvPr/>
        </p:nvSpPr>
        <p:spPr>
          <a:xfrm>
            <a:off x="2431023" y="2371058"/>
            <a:ext cx="15238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4"/>
          <p:cNvSpPr/>
          <p:nvPr/>
        </p:nvSpPr>
        <p:spPr>
          <a:xfrm>
            <a:off x="9903844" y="4005877"/>
            <a:ext cx="15238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4"/>
          <p:cNvSpPr txBox="1"/>
          <p:nvPr/>
        </p:nvSpPr>
        <p:spPr>
          <a:xfrm>
            <a:off x="3869868" y="6424726"/>
            <a:ext cx="445066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shutterstock/com איורים: </a:t>
            </a: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ם השיעור">
  <p:cSld name="שם השיעור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Varela Round"/>
              <a:buNone/>
              <a:defRPr sz="6600" b="1"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  <a:defRPr sz="36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body" idx="2"/>
          </p:nvPr>
        </p:nvSpPr>
        <p:spPr>
          <a:xfrm>
            <a:off x="738117" y="3655832"/>
            <a:ext cx="1087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>
  <p:cSld name="2 כותרות ותוכ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sz="48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515206" y="1185681"/>
            <a:ext cx="11159999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spcBef>
                <a:spcPts val="64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  <a:defRPr sz="3200" b="1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2"/>
          </p:nvPr>
        </p:nvSpPr>
        <p:spPr>
          <a:xfrm>
            <a:off x="515206" y="1725681"/>
            <a:ext cx="11160000" cy="41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רק חדש">
  <p:cSld name="פרק חדש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/>
          <p:nvPr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Varela Round"/>
              <a:buNone/>
              <a:defRPr sz="6600" b="1"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5"/>
          <p:cNvSpPr/>
          <p:nvPr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5"/>
          <p:cNvSpPr/>
          <p:nvPr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738117" y="2918493"/>
            <a:ext cx="10872000" cy="642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 b="1"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sz="4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515206" y="1195757"/>
            <a:ext cx="1116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/>
          <p:nvPr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1" name="Google Shape;51;p6"/>
          <p:cNvSpPr/>
          <p:nvPr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>
  <p:cSld name="כותרת בלבד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sz="48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/>
          <p:nvPr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5" name="Google Shape;55;p7"/>
          <p:cNvSpPr/>
          <p:nvPr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6" name="Google Shape;56;p7"/>
          <p:cNvSpPr/>
          <p:nvPr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ראשית">
  <p:cSld name="כותרת ראשית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8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3600" y="2026507"/>
            <a:ext cx="5045014" cy="5028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5549" y="-3969273"/>
            <a:ext cx="5045014" cy="5028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700"/>
            <a:ext cx="12190400" cy="68571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/>
          <p:nvPr/>
        </p:nvSpPr>
        <p:spPr>
          <a:xfrm>
            <a:off x="2090257" y="2902421"/>
            <a:ext cx="8635688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8"/>
          <p:cNvSpPr/>
          <p:nvPr/>
        </p:nvSpPr>
        <p:spPr>
          <a:xfrm>
            <a:off x="5097803" y="1831503"/>
            <a:ext cx="5883761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3" name="Google Shape;63;p8"/>
          <p:cNvCxnSpPr/>
          <p:nvPr/>
        </p:nvCxnSpPr>
        <p:spPr>
          <a:xfrm>
            <a:off x="7155234" y="1639956"/>
            <a:ext cx="4004943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" name="Google Shape;64;p8"/>
          <p:cNvSpPr/>
          <p:nvPr/>
        </p:nvSpPr>
        <p:spPr>
          <a:xfrm rot="-5400000">
            <a:off x="10878616" y="2083817"/>
            <a:ext cx="205896" cy="2058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5" name="Google Shape;65;p8"/>
          <p:cNvCxnSpPr/>
          <p:nvPr/>
        </p:nvCxnSpPr>
        <p:spPr>
          <a:xfrm>
            <a:off x="2090257" y="4989650"/>
            <a:ext cx="506497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" name="Google Shape;66;p8"/>
          <p:cNvSpPr txBox="1">
            <a:spLocks noGrp="1"/>
          </p:cNvSpPr>
          <p:nvPr>
            <p:ph type="body" idx="1"/>
          </p:nvPr>
        </p:nvSpPr>
        <p:spPr>
          <a:xfrm>
            <a:off x="2564862" y="3025258"/>
            <a:ext cx="7815824" cy="1067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7" name="Google Shape;67;p8"/>
          <p:cNvGrpSpPr/>
          <p:nvPr/>
        </p:nvGrpSpPr>
        <p:grpSpPr>
          <a:xfrm>
            <a:off x="-110826" y="110839"/>
            <a:ext cx="1529896" cy="1525930"/>
            <a:chOff x="8374611" y="4283110"/>
            <a:chExt cx="2300578" cy="2294314"/>
          </a:xfrm>
        </p:grpSpPr>
        <p:pic>
          <p:nvPicPr>
            <p:cNvPr id="68" name="Google Shape;68;p8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" name="Google Shape;69;p8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pic>
        <p:nvPicPr>
          <p:cNvPr id="70" name="Google Shape;7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1750" y="886221"/>
            <a:ext cx="9148977" cy="279132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8"/>
          <p:cNvSpPr txBox="1">
            <a:spLocks noGrp="1"/>
          </p:cNvSpPr>
          <p:nvPr>
            <p:ph type="body" idx="2"/>
          </p:nvPr>
        </p:nvSpPr>
        <p:spPr>
          <a:xfrm>
            <a:off x="2030566" y="4419771"/>
            <a:ext cx="6410426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body" idx="3"/>
          </p:nvPr>
        </p:nvSpPr>
        <p:spPr>
          <a:xfrm>
            <a:off x="416836" y="6148563"/>
            <a:ext cx="5098381" cy="56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להביא לשיעור?">
  <p:cSld name="מה להביא לשיעור?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839678" y="365125"/>
            <a:ext cx="1051422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body" idx="1"/>
          </p:nvPr>
        </p:nvSpPr>
        <p:spPr>
          <a:xfrm>
            <a:off x="839678" y="1741679"/>
            <a:ext cx="515711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600"/>
              <a:buChar char="•"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body" idx="2"/>
          </p:nvPr>
        </p:nvSpPr>
        <p:spPr>
          <a:xfrm>
            <a:off x="6171390" y="1741679"/>
            <a:ext cx="518250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600"/>
              <a:buChar char="•"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77" name="Google Shape;77;p9"/>
          <p:cNvGrpSpPr/>
          <p:nvPr/>
        </p:nvGrpSpPr>
        <p:grpSpPr>
          <a:xfrm flipH="1">
            <a:off x="371836" y="183217"/>
            <a:ext cx="10665769" cy="506326"/>
            <a:chOff x="1363286" y="183217"/>
            <a:chExt cx="10667169" cy="506326"/>
          </a:xfrm>
        </p:grpSpPr>
        <p:grpSp>
          <p:nvGrpSpPr>
            <p:cNvPr id="78" name="Google Shape;78;p9"/>
            <p:cNvGrpSpPr/>
            <p:nvPr/>
          </p:nvGrpSpPr>
          <p:grpSpPr>
            <a:xfrm>
              <a:off x="1363286" y="183217"/>
              <a:ext cx="10540091" cy="506326"/>
              <a:chOff x="1347109" y="356936"/>
              <a:chExt cx="10540091" cy="506326"/>
            </a:xfrm>
          </p:grpSpPr>
          <p:cxnSp>
            <p:nvCxnSpPr>
              <p:cNvPr id="79" name="Google Shape;79;p9"/>
              <p:cNvCxnSpPr/>
              <p:nvPr/>
            </p:nvCxnSpPr>
            <p:spPr>
              <a:xfrm>
                <a:off x="1347109" y="592495"/>
                <a:ext cx="10244790" cy="38497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80" name="Google Shape;80;p9"/>
              <p:cNvSpPr/>
              <p:nvPr/>
            </p:nvSpPr>
            <p:spPr>
              <a:xfrm rot="-5400000">
                <a:off x="11380874" y="356936"/>
                <a:ext cx="506326" cy="50632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1" name="Google Shape;81;p9"/>
            <p:cNvSpPr/>
            <p:nvPr/>
          </p:nvSpPr>
          <p:spPr>
            <a:xfrm rot="10800000">
              <a:off x="11819101" y="314134"/>
              <a:ext cx="211354" cy="2113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תרון">
  <p:cSld name="פתרון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10"/>
          <p:cNvGrpSpPr/>
          <p:nvPr/>
        </p:nvGrpSpPr>
        <p:grpSpPr>
          <a:xfrm flipH="1">
            <a:off x="353037" y="262177"/>
            <a:ext cx="3548603" cy="205896"/>
            <a:chOff x="8274675" y="262177"/>
            <a:chExt cx="3549068" cy="205896"/>
          </a:xfrm>
        </p:grpSpPr>
        <p:cxnSp>
          <p:nvCxnSpPr>
            <p:cNvPr id="84" name="Google Shape;84;p10"/>
            <p:cNvCxnSpPr/>
            <p:nvPr/>
          </p:nvCxnSpPr>
          <p:spPr>
            <a:xfrm flipH="1">
              <a:off x="8274675" y="367714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5" name="Google Shape;85;p10"/>
            <p:cNvSpPr/>
            <p:nvPr/>
          </p:nvSpPr>
          <p:spPr>
            <a:xfrm rot="5400000" flipH="1">
              <a:off x="11617848" y="262177"/>
              <a:ext cx="205896" cy="2058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" name="Google Shape;86;p10"/>
          <p:cNvGrpSpPr/>
          <p:nvPr/>
        </p:nvGrpSpPr>
        <p:grpSpPr>
          <a:xfrm flipH="1">
            <a:off x="7909463" y="6187719"/>
            <a:ext cx="3912729" cy="506326"/>
            <a:chOff x="358720" y="6187719"/>
            <a:chExt cx="3913243" cy="506326"/>
          </a:xfrm>
        </p:grpSpPr>
        <p:cxnSp>
          <p:nvCxnSpPr>
            <p:cNvPr id="87" name="Google Shape;87;p10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8" name="Google Shape;88;p10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0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" name="Google Shape;90;p10"/>
          <p:cNvSpPr txBox="1">
            <a:spLocks noGrp="1"/>
          </p:cNvSpPr>
          <p:nvPr>
            <p:ph type="title"/>
          </p:nvPr>
        </p:nvSpPr>
        <p:spPr>
          <a:xfrm>
            <a:off x="838090" y="457864"/>
            <a:ext cx="10514220" cy="1198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body" idx="1"/>
          </p:nvPr>
        </p:nvSpPr>
        <p:spPr>
          <a:xfrm>
            <a:off x="864932" y="1825625"/>
            <a:ext cx="515407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44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Arial"/>
              <a:buChar char="•"/>
              <a:defRPr sz="3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x-none"/>
              <a:t>מערכת שידורים לאומית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b="0" dirty="0"/>
              <a:t>Did you know ?</a:t>
            </a:r>
            <a:endParaRPr b="0" dirty="0"/>
          </a:p>
        </p:txBody>
      </p:sp>
      <p:sp>
        <p:nvSpPr>
          <p:cNvPr id="175" name="Google Shape;175;p19"/>
          <p:cNvSpPr txBox="1">
            <a:spLocks noGrp="1"/>
          </p:cNvSpPr>
          <p:nvPr>
            <p:ph type="body" idx="1"/>
          </p:nvPr>
        </p:nvSpPr>
        <p:spPr>
          <a:xfrm>
            <a:off x="423529" y="1282889"/>
            <a:ext cx="6955171" cy="4244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x-none" sz="5400" b="0" dirty="0"/>
              <a:t>The first game was played with a soccer ball and two </a:t>
            </a:r>
            <a:r>
              <a:rPr lang="x-none" sz="5400" b="0" dirty="0">
                <a:solidFill>
                  <a:srgbClr val="FF0000"/>
                </a:solidFill>
              </a:rPr>
              <a:t>peach b</a:t>
            </a:r>
            <a:r>
              <a:rPr lang="en-US" sz="5400" b="0" dirty="0" err="1">
                <a:solidFill>
                  <a:srgbClr val="FF0000"/>
                </a:solidFill>
              </a:rPr>
              <a:t>uckets</a:t>
            </a:r>
            <a:r>
              <a:rPr lang="en-US" sz="5400" b="0" dirty="0">
                <a:solidFill>
                  <a:srgbClr val="FF0000"/>
                </a:solidFill>
              </a:rPr>
              <a:t> </a:t>
            </a:r>
            <a:r>
              <a:rPr lang="x-none" sz="5400" b="0" dirty="0"/>
              <a:t>for </a:t>
            </a:r>
            <a:r>
              <a:rPr lang="en-US" sz="5400" b="0" dirty="0">
                <a:solidFill>
                  <a:srgbClr val="FF0000"/>
                </a:solidFill>
              </a:rPr>
              <a:t>baskets</a:t>
            </a:r>
            <a:r>
              <a:rPr lang="x-none" sz="5400" b="0" dirty="0"/>
              <a:t>. </a:t>
            </a:r>
            <a:endParaRPr sz="7200" b="0" dirty="0"/>
          </a:p>
        </p:txBody>
      </p:sp>
      <p:pic>
        <p:nvPicPr>
          <p:cNvPr id="2050" name="Picture 2" descr="קובץ:Dr. James Naismith.jpg – ויקיפדי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537" y="1600200"/>
            <a:ext cx="2902514" cy="382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29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b="0" dirty="0"/>
              <a:t>Did you know ?</a:t>
            </a:r>
            <a:endParaRPr b="0" dirty="0"/>
          </a:p>
        </p:txBody>
      </p:sp>
      <p:sp>
        <p:nvSpPr>
          <p:cNvPr id="175" name="Google Shape;175;p19"/>
          <p:cNvSpPr txBox="1">
            <a:spLocks noGrp="1"/>
          </p:cNvSpPr>
          <p:nvPr>
            <p:ph type="body" idx="1"/>
          </p:nvPr>
        </p:nvSpPr>
        <p:spPr>
          <a:xfrm>
            <a:off x="515206" y="1292225"/>
            <a:ext cx="11159999" cy="98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6600" b="0" dirty="0"/>
              <a:t>In </a:t>
            </a:r>
            <a:r>
              <a:rPr lang="x-none" sz="6600" b="0" dirty="0"/>
              <a:t>1936, basketball became an Olympic sport.</a:t>
            </a:r>
            <a:endParaRPr lang="en-US" sz="6600" b="0" dirty="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x-none" sz="6600" b="0" dirty="0"/>
              <a:t> </a:t>
            </a:r>
            <a:endParaRPr sz="6600" b="0" dirty="0"/>
          </a:p>
        </p:txBody>
      </p:sp>
      <p:pic>
        <p:nvPicPr>
          <p:cNvPr id="3074" name="Picture 2" descr="Blue, Colors, Competition, Event, Fi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4" y="3580641"/>
            <a:ext cx="3825875" cy="270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64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b="0" dirty="0"/>
              <a:t>Did you know ?</a:t>
            </a:r>
            <a:endParaRPr b="0" dirty="0"/>
          </a:p>
        </p:txBody>
      </p:sp>
      <p:sp>
        <p:nvSpPr>
          <p:cNvPr id="175" name="Google Shape;175;p19"/>
          <p:cNvSpPr txBox="1">
            <a:spLocks noGrp="1"/>
          </p:cNvSpPr>
          <p:nvPr>
            <p:ph type="body" idx="1"/>
          </p:nvPr>
        </p:nvSpPr>
        <p:spPr>
          <a:xfrm>
            <a:off x="515206" y="832513"/>
            <a:ext cx="11159999" cy="5308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x-none" sz="3600" b="0" dirty="0"/>
              <a:t>Today the NBA (National Basketball Association) is one of the most popular professional </a:t>
            </a:r>
            <a:r>
              <a:rPr lang="en-US" sz="1800" b="0" dirty="0"/>
              <a:t>(Hebrew/Arabic) </a:t>
            </a:r>
            <a:r>
              <a:rPr lang="x-none" sz="3600" b="0" dirty="0"/>
              <a:t>sports leagues in the world.</a:t>
            </a:r>
            <a:endParaRPr lang="en-US" sz="3600" b="0" dirty="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3600" b="0" dirty="0"/>
              <a:t>		</a:t>
            </a:r>
            <a:r>
              <a:rPr lang="en-US" sz="3600" b="0" u="sng" dirty="0">
                <a:solidFill>
                  <a:schemeClr val="tx1"/>
                </a:solidFill>
              </a:rPr>
              <a:t>Famous Basketball Players</a:t>
            </a:r>
            <a:endParaRPr sz="3600" b="0" u="sng" dirty="0">
              <a:solidFill>
                <a:schemeClr val="tx1"/>
              </a:solidFill>
            </a:endParaRPr>
          </a:p>
          <a:p>
            <a:pPr marL="3086100" lvl="5" indent="-571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x-none" sz="3600" b="0" dirty="0"/>
              <a:t>Magic Johnson</a:t>
            </a:r>
            <a:endParaRPr sz="2800" b="0" dirty="0"/>
          </a:p>
          <a:p>
            <a:pPr marL="3086100" lvl="5" indent="-571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x-none" sz="3600" b="0" dirty="0"/>
              <a:t>Larry Bird</a:t>
            </a:r>
            <a:endParaRPr sz="2800" b="0" dirty="0"/>
          </a:p>
          <a:p>
            <a:pPr marL="3086100" lvl="5" indent="-571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x-none" sz="3600" b="0" dirty="0"/>
              <a:t>Wilt Chamberlain</a:t>
            </a:r>
            <a:endParaRPr sz="2800" b="0" dirty="0"/>
          </a:p>
          <a:p>
            <a:pPr marL="3086100" lvl="5" indent="-571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x-none" sz="3600" b="0" dirty="0"/>
              <a:t>Oscar Robinson</a:t>
            </a:r>
            <a:endParaRPr sz="2800" b="0" dirty="0"/>
          </a:p>
          <a:p>
            <a:pPr marL="3086100" lvl="5" indent="-571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x-none" sz="3600" b="0" dirty="0"/>
              <a:t>Michael Jordan</a:t>
            </a:r>
            <a:endParaRPr sz="3600" b="0" dirty="0"/>
          </a:p>
        </p:txBody>
      </p:sp>
      <p:pic>
        <p:nvPicPr>
          <p:cNvPr id="4098" name="Picture 2" descr="Silhouette, Basketball, Dunking, N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2649537"/>
            <a:ext cx="1685925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92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"/>
          <p:cNvSpPr txBox="1">
            <a:spLocks noGrp="1"/>
          </p:cNvSpPr>
          <p:nvPr>
            <p:ph type="title"/>
          </p:nvPr>
        </p:nvSpPr>
        <p:spPr>
          <a:xfrm>
            <a:off x="515206" y="213093"/>
            <a:ext cx="11160000" cy="1124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sz="6600" b="0" dirty="0"/>
              <a:t>Did you know ? </a:t>
            </a:r>
            <a:endParaRPr sz="6600" b="0" dirty="0"/>
          </a:p>
        </p:txBody>
      </p:sp>
      <p:sp>
        <p:nvSpPr>
          <p:cNvPr id="190" name="Google Shape;190;p21"/>
          <p:cNvSpPr txBox="1">
            <a:spLocks noGrp="1"/>
          </p:cNvSpPr>
          <p:nvPr>
            <p:ph type="body" idx="1"/>
          </p:nvPr>
        </p:nvSpPr>
        <p:spPr>
          <a:xfrm>
            <a:off x="515206" y="1752600"/>
            <a:ext cx="11159999" cy="311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9600"/>
              <a:buNone/>
            </a:pPr>
            <a:r>
              <a:rPr lang="en-US" sz="9600" b="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Michael Jordan (Chicago Bulls) is afraid of water. </a:t>
            </a:r>
            <a:endParaRPr sz="9600" b="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"/>
          <p:cNvSpPr txBox="1">
            <a:spLocks noGrp="1"/>
          </p:cNvSpPr>
          <p:nvPr>
            <p:ph type="title"/>
          </p:nvPr>
        </p:nvSpPr>
        <p:spPr>
          <a:xfrm>
            <a:off x="515206" y="213093"/>
            <a:ext cx="11160000" cy="982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sz="6600" b="0" dirty="0"/>
              <a:t>Did you know ? </a:t>
            </a:r>
            <a:endParaRPr sz="6600" b="0" dirty="0"/>
          </a:p>
        </p:txBody>
      </p:sp>
      <p:sp>
        <p:nvSpPr>
          <p:cNvPr id="190" name="Google Shape;190;p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9600"/>
              <a:buNone/>
            </a:pPr>
            <a:r>
              <a:rPr lang="x-none" sz="960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Kobe Bryant </a:t>
            </a:r>
            <a:endParaRPr sz="960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9600"/>
              <a:buNone/>
            </a:pPr>
            <a:r>
              <a:rPr lang="x-none" sz="960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(LA Lakers) spoke </a:t>
            </a:r>
            <a:r>
              <a:rPr lang="en-US" sz="960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I</a:t>
            </a:r>
            <a:r>
              <a:rPr lang="x-none" sz="960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talian.</a:t>
            </a:r>
            <a:endParaRPr sz="960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50121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sz="6000" b="0" dirty="0"/>
              <a:t>Did you know ? </a:t>
            </a:r>
            <a:endParaRPr sz="6000" b="0" dirty="0"/>
          </a:p>
        </p:txBody>
      </p:sp>
      <p:sp>
        <p:nvSpPr>
          <p:cNvPr id="190" name="Google Shape;190;p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9600"/>
              <a:buNone/>
            </a:pPr>
            <a:r>
              <a:rPr lang="en-US" sz="6600" b="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LeBron James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9600"/>
              <a:buNone/>
            </a:pPr>
            <a:r>
              <a:rPr lang="en-US" sz="6600" b="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(Miami Heat/Cleveland Cavaliers/LA Lakers) played football in 10</a:t>
            </a:r>
            <a:r>
              <a:rPr lang="en-US" sz="6600" b="0" baseline="3000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th</a:t>
            </a:r>
            <a:r>
              <a:rPr lang="en-US" sz="6600" b="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 grade. </a:t>
            </a:r>
            <a:endParaRPr sz="6600" b="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21757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60"/>
              <a:buFont typeface="Calibri"/>
              <a:buNone/>
            </a:pPr>
            <a:r>
              <a:rPr lang="x-none" sz="5400" b="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Oscar Palmer Robertson</a:t>
            </a:r>
            <a:endParaRPr sz="5400" b="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2" name="Google Shape;182;p20"/>
          <p:cNvSpPr txBox="1">
            <a:spLocks noGrp="1"/>
          </p:cNvSpPr>
          <p:nvPr>
            <p:ph type="body" idx="1"/>
          </p:nvPr>
        </p:nvSpPr>
        <p:spPr>
          <a:xfrm>
            <a:off x="515206" y="933094"/>
            <a:ext cx="11160000" cy="494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80"/>
              <a:buFont typeface="Varela Round"/>
              <a:buChar char="•"/>
            </a:pPr>
            <a:r>
              <a:rPr lang="x-none" sz="3600" dirty="0">
                <a:solidFill>
                  <a:srgbClr val="212121"/>
                </a:solidFill>
                <a:latin typeface="Varela Round"/>
                <a:ea typeface="Varela Round"/>
                <a:cs typeface="Varela Round"/>
                <a:sym typeface="Varela Round"/>
              </a:rPr>
              <a:t>born November 24, 1938</a:t>
            </a:r>
            <a:endParaRPr sz="36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380"/>
              <a:buFont typeface="Varela Round"/>
              <a:buChar char="•"/>
            </a:pPr>
            <a:r>
              <a:rPr lang="x-none" sz="3600" dirty="0">
                <a:solidFill>
                  <a:srgbClr val="212121"/>
                </a:solidFill>
                <a:latin typeface="Varela Round"/>
                <a:ea typeface="Varela Round"/>
                <a:cs typeface="Varela Round"/>
                <a:sym typeface="Varela Round"/>
              </a:rPr>
              <a:t>named "the Big O“ </a:t>
            </a:r>
            <a:endParaRPr sz="3600" dirty="0">
              <a:solidFill>
                <a:srgbClr val="21212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380"/>
              <a:buFont typeface="Varela Round"/>
              <a:buChar char="•"/>
            </a:pPr>
            <a:r>
              <a:rPr lang="x-none" sz="3600" dirty="0">
                <a:solidFill>
                  <a:srgbClr val="212121"/>
                </a:solidFill>
                <a:latin typeface="Varela Round"/>
                <a:ea typeface="Varela Round"/>
                <a:cs typeface="Varela Round"/>
                <a:sym typeface="Varela Round"/>
              </a:rPr>
              <a:t>Robertson is </a:t>
            </a:r>
            <a:r>
              <a:rPr lang="en-US" sz="3600" dirty="0">
                <a:solidFill>
                  <a:srgbClr val="212121"/>
                </a:solidFill>
                <a:latin typeface="Varela Round"/>
                <a:ea typeface="Varela Round"/>
                <a:cs typeface="Varela Round"/>
                <a:sym typeface="Varela Round"/>
              </a:rPr>
              <a:t>in the </a:t>
            </a:r>
            <a:r>
              <a:rPr lang="x-none" sz="3600" dirty="0">
                <a:solidFill>
                  <a:srgbClr val="212121"/>
                </a:solidFill>
                <a:latin typeface="Varela Round"/>
                <a:ea typeface="Varela Round"/>
                <a:cs typeface="Varela Round"/>
                <a:sym typeface="Varela Round"/>
              </a:rPr>
              <a:t>Hall of Fame </a:t>
            </a:r>
            <a:r>
              <a:rPr lang="en-US" sz="3600" dirty="0">
                <a:solidFill>
                  <a:srgbClr val="212121"/>
                </a:solidFill>
                <a:latin typeface="Varela Round"/>
                <a:ea typeface="Varela Round"/>
                <a:cs typeface="Varela Round"/>
                <a:sym typeface="Varela Round"/>
              </a:rPr>
              <a:t>twice:</a:t>
            </a:r>
            <a:endParaRPr sz="36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800100" lvl="1" indent="-34290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212121"/>
              </a:buClr>
              <a:buSzPts val="1679"/>
              <a:buFont typeface="Varela Round"/>
              <a:buChar char="–"/>
            </a:pPr>
            <a:r>
              <a:rPr lang="x-none" sz="3600" dirty="0">
                <a:solidFill>
                  <a:srgbClr val="212121"/>
                </a:solidFill>
                <a:latin typeface="Varela Round"/>
                <a:ea typeface="Varela Round"/>
                <a:cs typeface="Varela Round"/>
                <a:sym typeface="Varela Round"/>
              </a:rPr>
              <a:t>for his career</a:t>
            </a:r>
            <a:endParaRPr sz="36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80010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12121"/>
              </a:buClr>
              <a:buSzPts val="1679"/>
              <a:buFont typeface="Varela Round"/>
              <a:buChar char="–"/>
            </a:pPr>
            <a:r>
              <a:rPr lang="x-none" sz="3600" dirty="0">
                <a:solidFill>
                  <a:srgbClr val="212121"/>
                </a:solidFill>
                <a:latin typeface="Varela Round"/>
                <a:ea typeface="Varela Round"/>
                <a:cs typeface="Varela Round"/>
                <a:sym typeface="Varela Round"/>
              </a:rPr>
              <a:t>for being a member of the 1960 Olympic Basketball Team </a:t>
            </a:r>
            <a:endParaRPr sz="36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380"/>
              <a:buFont typeface="Varela Round"/>
              <a:buChar char="•"/>
            </a:pPr>
            <a:r>
              <a:rPr lang="x-none" sz="3600" dirty="0">
                <a:solidFill>
                  <a:srgbClr val="212121"/>
                </a:solidFill>
                <a:latin typeface="Varela Round"/>
                <a:ea typeface="Varela Round"/>
                <a:cs typeface="Varela Round"/>
                <a:sym typeface="Varela Round"/>
              </a:rPr>
              <a:t>President of the NBA</a:t>
            </a:r>
            <a:endParaRPr sz="36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380"/>
              <a:buFont typeface="Varela Round"/>
              <a:buChar char="•"/>
            </a:pPr>
            <a:r>
              <a:rPr lang="x-none" sz="3600" dirty="0">
                <a:solidFill>
                  <a:srgbClr val="212121"/>
                </a:solidFill>
                <a:latin typeface="Varela Round"/>
                <a:ea typeface="Varela Round"/>
                <a:cs typeface="Varela Round"/>
                <a:sym typeface="Varela Round"/>
              </a:rPr>
              <a:t>Voted one of the 50 Greatest Basketball players in 1996</a:t>
            </a:r>
            <a:endParaRPr sz="3600" dirty="0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738940" y="573207"/>
            <a:ext cx="10871177" cy="3084394"/>
          </a:xfrm>
        </p:spPr>
        <p:txBody>
          <a:bodyPr/>
          <a:lstStyle/>
          <a:p>
            <a:r>
              <a:rPr lang="en-US" sz="9600" b="0" dirty="0"/>
              <a:t>Soccer</a:t>
            </a:r>
            <a:endParaRPr lang="he-IL" sz="9600" b="0" dirty="0"/>
          </a:p>
        </p:txBody>
      </p:sp>
      <p:sp>
        <p:nvSpPr>
          <p:cNvPr id="6" name="כותרת משנה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34" y="2729552"/>
            <a:ext cx="5394704" cy="39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29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>
            <a:spLocks noGrp="1"/>
          </p:cNvSpPr>
          <p:nvPr>
            <p:ph type="title"/>
          </p:nvPr>
        </p:nvSpPr>
        <p:spPr>
          <a:xfrm>
            <a:off x="624388" y="322275"/>
            <a:ext cx="11160000" cy="89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sz="6000" b="0" dirty="0"/>
              <a:t>Did you know?  </a:t>
            </a:r>
            <a:endParaRPr sz="6000" b="0" dirty="0"/>
          </a:p>
        </p:txBody>
      </p:sp>
      <p:sp>
        <p:nvSpPr>
          <p:cNvPr id="198" name="Google Shape;198;p22"/>
          <p:cNvSpPr txBox="1">
            <a:spLocks noGrp="1"/>
          </p:cNvSpPr>
          <p:nvPr>
            <p:ph type="body" idx="1"/>
          </p:nvPr>
        </p:nvSpPr>
        <p:spPr>
          <a:xfrm>
            <a:off x="515206" y="1422399"/>
            <a:ext cx="11159999" cy="30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0" indent="-596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•"/>
            </a:pPr>
            <a:r>
              <a:rPr lang="x-none" sz="6000" b="0" dirty="0">
                <a:latin typeface="Varela Round"/>
                <a:ea typeface="Varela Round"/>
                <a:cs typeface="Varela Round"/>
                <a:sym typeface="Varela Round"/>
              </a:rPr>
              <a:t>Soccer (called football in most of the world) is </a:t>
            </a:r>
            <a:r>
              <a:rPr lang="en-US" sz="6000" b="0" dirty="0">
                <a:latin typeface="Varela Round"/>
                <a:ea typeface="Varela Round"/>
                <a:cs typeface="Varela Round"/>
                <a:sym typeface="Varela Round"/>
              </a:rPr>
              <a:t>thought</a:t>
            </a:r>
            <a:r>
              <a:rPr lang="x-none" sz="6000" b="0" dirty="0">
                <a:latin typeface="Varela Round"/>
                <a:ea typeface="Varela Round"/>
                <a:cs typeface="Varela Round"/>
                <a:sym typeface="Varela Round"/>
              </a:rPr>
              <a:t> to be the world's most </a:t>
            </a:r>
            <a:r>
              <a:rPr lang="x-none" sz="6000" b="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popular</a:t>
            </a:r>
            <a:r>
              <a:rPr lang="x-none" sz="6000" b="0" dirty="0">
                <a:latin typeface="Varela Round"/>
                <a:ea typeface="Varela Round"/>
                <a:cs typeface="Varela Round"/>
                <a:sym typeface="Varela Round"/>
              </a:rPr>
              <a:t> sport. </a:t>
            </a:r>
            <a:endParaRPr sz="6000" b="0" dirty="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5122" name="Picture 2" descr="Football, Ball, Sport, Soccer, 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030" y="4720367"/>
            <a:ext cx="2040795" cy="204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age.shutterstock.com/image-photo/soccer-team-ready-start-match-260nw-6305781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5"/>
          <a:stretch/>
        </p:blipFill>
        <p:spPr bwMode="auto">
          <a:xfrm>
            <a:off x="4130817" y="2593500"/>
            <a:ext cx="4775199" cy="30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" name="Google Shape;197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sz="5400" b="0" dirty="0"/>
              <a:t>Did you know?  </a:t>
            </a:r>
            <a:endParaRPr sz="5400" b="0" dirty="0"/>
          </a:p>
        </p:txBody>
      </p:sp>
      <p:sp>
        <p:nvSpPr>
          <p:cNvPr id="198" name="Google Shape;198;p22"/>
          <p:cNvSpPr txBox="1">
            <a:spLocks noGrp="1"/>
          </p:cNvSpPr>
          <p:nvPr>
            <p:ph type="body" idx="1"/>
          </p:nvPr>
        </p:nvSpPr>
        <p:spPr>
          <a:xfrm>
            <a:off x="502507" y="1419366"/>
            <a:ext cx="10521094" cy="177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x-none" sz="6000" b="0" dirty="0">
                <a:sym typeface="Varela Round"/>
              </a:rPr>
              <a:t>There are eleven </a:t>
            </a:r>
            <a:r>
              <a:rPr lang="x-none" sz="6000" b="0" dirty="0">
                <a:solidFill>
                  <a:srgbClr val="FF0000"/>
                </a:solidFill>
                <a:sym typeface="Varela Round"/>
              </a:rPr>
              <a:t>players</a:t>
            </a:r>
            <a:r>
              <a:rPr lang="x-none" sz="6000" b="0" dirty="0">
                <a:sym typeface="Varela Round"/>
              </a:rPr>
              <a:t> on each team.</a:t>
            </a:r>
            <a:endParaRPr lang="en-US" sz="6000" b="0" dirty="0">
              <a:sym typeface="Varela Round"/>
            </a:endParaRPr>
          </a:p>
          <a:p>
            <a:pPr marL="571500" lvl="0" indent="-596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•"/>
            </a:pPr>
            <a:endParaRPr lang="en-US" sz="4800" b="0" dirty="0"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39755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"/>
          <p:cNvSpPr txBox="1"/>
          <p:nvPr/>
        </p:nvSpPr>
        <p:spPr>
          <a:xfrm>
            <a:off x="1663271" y="2466792"/>
            <a:ext cx="9207300" cy="19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609539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6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/>
              <a:t>About Sports </a:t>
            </a:r>
          </a:p>
        </p:txBody>
      </p:sp>
      <p:sp>
        <p:nvSpPr>
          <p:cNvPr id="147" name="Google Shape;147;p16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en-US" dirty="0"/>
              <a:t>English - Grade 7</a:t>
            </a:r>
          </a:p>
        </p:txBody>
      </p:sp>
      <p:sp>
        <p:nvSpPr>
          <p:cNvPr id="148" name="Google Shape;148;p16"/>
          <p:cNvSpPr txBox="1">
            <a:spLocks noGrp="1"/>
          </p:cNvSpPr>
          <p:nvPr>
            <p:ph type="body" idx="2"/>
          </p:nvPr>
        </p:nvSpPr>
        <p:spPr/>
        <p:txBody>
          <a:bodyPr/>
          <a:lstStyle/>
          <a:p>
            <a:pPr lvl="0"/>
            <a:r>
              <a:rPr lang="en-US" dirty="0"/>
              <a:t>Teacher: Karen Preis-Hirschberg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6E923DBD-4B51-430C-B519-095F633B9E69}"/>
              </a:ext>
            </a:extLst>
          </p:cNvPr>
          <p:cNvSpPr/>
          <p:nvPr/>
        </p:nvSpPr>
        <p:spPr>
          <a:xfrm>
            <a:off x="-85726" y="5248275"/>
            <a:ext cx="5248275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0070C0"/>
                </a:solidFill>
              </a:rPr>
              <a:t>New words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515206" y="933094"/>
            <a:ext cx="11160000" cy="4942663"/>
          </a:xfrm>
        </p:spPr>
        <p:txBody>
          <a:bodyPr/>
          <a:lstStyle/>
          <a:p>
            <a:pPr marL="76200" indent="0" algn="l" rtl="0">
              <a:buNone/>
            </a:pPr>
            <a:r>
              <a:rPr lang="en-US" dirty="0"/>
              <a:t>	</a:t>
            </a:r>
            <a:r>
              <a:rPr lang="en-US" sz="3200" dirty="0"/>
              <a:t>touch the ball                      kick the ball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37" y="1766129"/>
            <a:ext cx="4059367" cy="4260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453" y="2878313"/>
            <a:ext cx="2042337" cy="2036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197" y="1766129"/>
            <a:ext cx="5722570" cy="3234496"/>
          </a:xfrm>
          <a:prstGeom prst="rect">
            <a:avLst/>
          </a:prstGeom>
        </p:spPr>
      </p:pic>
      <p:sp>
        <p:nvSpPr>
          <p:cNvPr id="12" name="Multiply 11"/>
          <p:cNvSpPr/>
          <p:nvPr/>
        </p:nvSpPr>
        <p:spPr>
          <a:xfrm>
            <a:off x="662437" y="1653094"/>
            <a:ext cx="2512034" cy="190484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03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0070C0"/>
                </a:solidFill>
              </a:rPr>
              <a:t>New words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 algn="l" rtl="0">
              <a:buNone/>
            </a:pPr>
            <a:r>
              <a:rPr lang="en-US" dirty="0"/>
              <a:t>   </a:t>
            </a:r>
            <a:r>
              <a:rPr lang="en-US" sz="3200" dirty="0"/>
              <a:t>knee the ball                                  head the ball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37" y="1932864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461" y="1932864"/>
            <a:ext cx="462236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1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0070C0"/>
                </a:solidFill>
              </a:rPr>
              <a:t>New words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206" y="933094"/>
            <a:ext cx="11160000" cy="4942663"/>
          </a:xfrm>
        </p:spPr>
        <p:txBody>
          <a:bodyPr/>
          <a:lstStyle/>
          <a:p>
            <a:pPr marL="76200" indent="0" algn="l" rtl="0">
              <a:buNone/>
            </a:pPr>
            <a:r>
              <a:rPr lang="en-US" dirty="0"/>
              <a:t>		</a:t>
            </a:r>
            <a:r>
              <a:rPr lang="en-US" sz="4800" dirty="0"/>
              <a:t>score a goal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02" y="2190749"/>
            <a:ext cx="4404187" cy="32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13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b="0" dirty="0"/>
              <a:t>Did you know?  </a:t>
            </a:r>
            <a:endParaRPr b="0" dirty="0"/>
          </a:p>
        </p:txBody>
      </p:sp>
      <p:sp>
        <p:nvSpPr>
          <p:cNvPr id="198" name="Google Shape;198;p22"/>
          <p:cNvSpPr txBox="1">
            <a:spLocks noGrp="1"/>
          </p:cNvSpPr>
          <p:nvPr>
            <p:ph type="body" idx="1"/>
          </p:nvPr>
        </p:nvSpPr>
        <p:spPr>
          <a:xfrm>
            <a:off x="515207" y="1185681"/>
            <a:ext cx="10521094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4800" b="0" dirty="0">
                <a:solidFill>
                  <a:srgbClr val="FF0000"/>
                </a:solidFill>
              </a:rPr>
              <a:t>Players</a:t>
            </a:r>
            <a:r>
              <a:rPr lang="en-US" sz="4800" b="0" dirty="0"/>
              <a:t> (except the goalie) cannot </a:t>
            </a:r>
            <a:r>
              <a:rPr lang="en-US" sz="4800" b="0" dirty="0">
                <a:solidFill>
                  <a:srgbClr val="FF0000"/>
                </a:solidFill>
              </a:rPr>
              <a:t>touch</a:t>
            </a:r>
            <a:r>
              <a:rPr lang="en-US" sz="4800" b="0" dirty="0"/>
              <a:t> the ball with their hands, they can only </a:t>
            </a:r>
            <a:r>
              <a:rPr lang="en-US" sz="4800" b="0" dirty="0">
                <a:solidFill>
                  <a:srgbClr val="FF0000"/>
                </a:solidFill>
              </a:rPr>
              <a:t>kick</a:t>
            </a:r>
            <a:r>
              <a:rPr lang="en-US" sz="4800" b="0" dirty="0"/>
              <a:t>, </a:t>
            </a:r>
            <a:r>
              <a:rPr lang="en-US" sz="4800" b="0" dirty="0">
                <a:solidFill>
                  <a:srgbClr val="FF0000"/>
                </a:solidFill>
              </a:rPr>
              <a:t>knee</a:t>
            </a:r>
            <a:r>
              <a:rPr lang="en-US" sz="4800" b="0" dirty="0"/>
              <a:t>, or </a:t>
            </a:r>
            <a:r>
              <a:rPr lang="en-US" sz="4800" b="0" dirty="0">
                <a:solidFill>
                  <a:srgbClr val="FF0000"/>
                </a:solidFill>
              </a:rPr>
              <a:t>head</a:t>
            </a:r>
            <a:r>
              <a:rPr lang="en-US" sz="4800" b="0" dirty="0"/>
              <a:t> the ball to move it or </a:t>
            </a:r>
            <a:r>
              <a:rPr lang="en-US" sz="4800" b="0" dirty="0">
                <a:solidFill>
                  <a:srgbClr val="FF0000"/>
                </a:solidFill>
              </a:rPr>
              <a:t>score a goal</a:t>
            </a:r>
            <a:r>
              <a:rPr lang="en-US" sz="4800" b="0" dirty="0"/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x-none" sz="2400" b="0" dirty="0">
                <a:sym typeface="Varela Round"/>
              </a:rPr>
              <a:t> </a:t>
            </a:r>
            <a:endParaRPr sz="2400" b="0" dirty="0">
              <a:sym typeface="Varela Round"/>
            </a:endParaRPr>
          </a:p>
        </p:txBody>
      </p:sp>
      <p:pic>
        <p:nvPicPr>
          <p:cNvPr id="7170" name="Picture 2" descr="https://image.shutterstock.com/image-photo/one-caucasian-soccer-player-man-260nw-7920277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72"/>
          <a:stretch/>
        </p:blipFill>
        <p:spPr bwMode="auto">
          <a:xfrm>
            <a:off x="3956287" y="3863975"/>
            <a:ext cx="320992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mage.shutterstock.com/image-photo/one-caucasian-soccer-player-man-260nw-79202769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6466148" y="3863975"/>
            <a:ext cx="371475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3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>
            <a:spLocks noGrp="1"/>
          </p:cNvSpPr>
          <p:nvPr>
            <p:ph type="title"/>
          </p:nvPr>
        </p:nvSpPr>
        <p:spPr>
          <a:xfrm>
            <a:off x="515206" y="213093"/>
            <a:ext cx="11160000" cy="851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sz="6600" b="0" dirty="0"/>
              <a:t>Did you know?  </a:t>
            </a:r>
            <a:endParaRPr sz="6600" b="0" dirty="0"/>
          </a:p>
        </p:txBody>
      </p:sp>
      <p:sp>
        <p:nvSpPr>
          <p:cNvPr id="198" name="Google Shape;198;p22"/>
          <p:cNvSpPr txBox="1">
            <a:spLocks noGrp="1"/>
          </p:cNvSpPr>
          <p:nvPr>
            <p:ph type="body" idx="1"/>
          </p:nvPr>
        </p:nvSpPr>
        <p:spPr>
          <a:xfrm>
            <a:off x="515206" y="1495425"/>
            <a:ext cx="11385642" cy="438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4000" dirty="0">
                <a:latin typeface="Varela Round"/>
                <a:ea typeface="Varela Round"/>
                <a:cs typeface="Varela Round"/>
                <a:sym typeface="Varela Round"/>
              </a:rPr>
              <a:t>T</a:t>
            </a:r>
            <a:r>
              <a:rPr lang="x-none" sz="4000" dirty="0">
                <a:latin typeface="Varela Round"/>
                <a:ea typeface="Varela Round"/>
                <a:cs typeface="Varela Round"/>
                <a:sym typeface="Varela Round"/>
              </a:rPr>
              <a:t>he World Cup is an international</a:t>
            </a:r>
            <a:r>
              <a:rPr lang="en-US" sz="4000" dirty="0"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x-none" sz="4000" dirty="0">
                <a:latin typeface="Varela Round"/>
                <a:ea typeface="Varela Round"/>
                <a:cs typeface="Varela Round"/>
                <a:sym typeface="Varela Round"/>
              </a:rPr>
              <a:t>soccer competitio</a:t>
            </a:r>
            <a:r>
              <a:rPr lang="en-US" sz="4000" dirty="0">
                <a:latin typeface="Varela Round"/>
                <a:ea typeface="Varela Round"/>
                <a:cs typeface="Varela Round"/>
                <a:sym typeface="Varela Round"/>
              </a:rPr>
              <a:t>n that is every four years</a:t>
            </a:r>
            <a:r>
              <a:rPr lang="x-none" sz="4000" dirty="0">
                <a:latin typeface="Varela Round"/>
                <a:ea typeface="Varela Round"/>
                <a:cs typeface="Varela Round"/>
                <a:sym typeface="Varela Round"/>
              </a:rPr>
              <a:t>.</a:t>
            </a:r>
            <a:endParaRPr lang="en-US" sz="40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4000" b="1" u="sng" dirty="0"/>
              <a:t>Famous soccer players</a:t>
            </a:r>
            <a:endParaRPr sz="4000" b="1" u="sng" dirty="0">
              <a:sym typeface="Varela Round"/>
            </a:endParaRPr>
          </a:p>
          <a:p>
            <a:pPr marL="91440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arela Round"/>
              <a:buNone/>
            </a:pPr>
            <a:r>
              <a:rPr lang="en-US" sz="40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Varela Round"/>
              </a:rPr>
              <a:t>	</a:t>
            </a:r>
            <a:r>
              <a:rPr lang="x-none" sz="4000" dirty="0">
                <a:solidFill>
                  <a:schemeClr val="bg2"/>
                </a:solidFill>
                <a:latin typeface="Varela Round"/>
                <a:ea typeface="Varela Round"/>
                <a:cs typeface="Varela Round"/>
                <a:sym typeface="Varela Round"/>
              </a:rPr>
              <a:t>*</a:t>
            </a:r>
            <a:r>
              <a:rPr lang="x-none" sz="40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x-none" sz="4000" dirty="0">
                <a:solidFill>
                  <a:schemeClr val="bg2"/>
                </a:solidFill>
                <a:latin typeface="Varela Round"/>
                <a:ea typeface="Varela Round"/>
                <a:cs typeface="Varela Round"/>
                <a:sym typeface="Varela Round"/>
              </a:rPr>
              <a:t>David Beckham</a:t>
            </a:r>
            <a:endParaRPr sz="4000" dirty="0">
              <a:solidFill>
                <a:schemeClr val="bg2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x-none" sz="4000" dirty="0">
                <a:solidFill>
                  <a:schemeClr val="bg2"/>
                </a:solidFill>
                <a:latin typeface="Varela Round"/>
                <a:ea typeface="Varela Round"/>
                <a:cs typeface="Varela Round"/>
                <a:sym typeface="Varela Round"/>
              </a:rPr>
              <a:t>		* Lionel Messi</a:t>
            </a:r>
            <a:endParaRPr sz="4000" dirty="0">
              <a:solidFill>
                <a:schemeClr val="bg2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x-none" sz="4000" dirty="0">
                <a:solidFill>
                  <a:schemeClr val="bg2"/>
                </a:solidFill>
                <a:latin typeface="Varela Round"/>
                <a:ea typeface="Varela Round"/>
                <a:cs typeface="Varela Round"/>
                <a:sym typeface="Varela Round"/>
              </a:rPr>
              <a:t>		* Christiano Rinaldo</a:t>
            </a:r>
            <a:endParaRPr sz="4000" dirty="0">
              <a:solidFill>
                <a:schemeClr val="bg2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x-none" sz="4000" dirty="0">
                <a:solidFill>
                  <a:schemeClr val="bg2"/>
                </a:solidFill>
                <a:latin typeface="Varela Round"/>
                <a:ea typeface="Varela Round"/>
                <a:cs typeface="Varela Round"/>
                <a:sym typeface="Varela Round"/>
              </a:rPr>
              <a:t>		* Mia Hamm  </a:t>
            </a:r>
            <a:endParaRPr sz="4000" dirty="0">
              <a:solidFill>
                <a:schemeClr val="bg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8194" name="Picture 2" descr="World, Cup, Trophy, Football, Socc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220" y="2604842"/>
            <a:ext cx="4459089" cy="25100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45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 txBox="1">
            <a:spLocks noGrp="1"/>
          </p:cNvSpPr>
          <p:nvPr>
            <p:ph type="title"/>
          </p:nvPr>
        </p:nvSpPr>
        <p:spPr>
          <a:xfrm>
            <a:off x="515206" y="213093"/>
            <a:ext cx="11160000" cy="974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sz="5400" b="0" dirty="0"/>
              <a:t>Did you know ? </a:t>
            </a:r>
            <a:endParaRPr sz="5400" b="0" dirty="0"/>
          </a:p>
        </p:txBody>
      </p:sp>
      <p:sp>
        <p:nvSpPr>
          <p:cNvPr id="214" name="Google Shape;214;p24"/>
          <p:cNvSpPr txBox="1">
            <a:spLocks noGrp="1"/>
          </p:cNvSpPr>
          <p:nvPr>
            <p:ph type="body" idx="1"/>
          </p:nvPr>
        </p:nvSpPr>
        <p:spPr>
          <a:xfrm>
            <a:off x="515206" y="1663699"/>
            <a:ext cx="11159999" cy="6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buClr>
                <a:srgbClr val="FF0000"/>
              </a:buClr>
              <a:buSzPts val="6000"/>
            </a:pPr>
            <a:r>
              <a:rPr lang="en-US" sz="6000" b="0" dirty="0">
                <a:solidFill>
                  <a:srgbClr val="FF0000"/>
                </a:solidFill>
                <a:sym typeface="Varela Round"/>
              </a:rPr>
              <a:t>David Beckham </a:t>
            </a:r>
            <a:r>
              <a:rPr lang="en-US" sz="6000" b="0" dirty="0">
                <a:solidFill>
                  <a:srgbClr val="FF0000"/>
                </a:solidFill>
              </a:rPr>
              <a:t>played for Manchester United, Real Madrid, and AC Milan and in the US Soccer league.</a:t>
            </a:r>
            <a:endParaRPr sz="6000" b="0" dirty="0">
              <a:solidFill>
                <a:srgbClr val="FF0000"/>
              </a:solidFill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207975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sz="5400" b="0" dirty="0"/>
              <a:t>Did you know ? </a:t>
            </a:r>
            <a:endParaRPr sz="5400" b="0" dirty="0"/>
          </a:p>
        </p:txBody>
      </p:sp>
      <p:sp>
        <p:nvSpPr>
          <p:cNvPr id="214" name="Google Shape;214;p24"/>
          <p:cNvSpPr txBox="1">
            <a:spLocks noGrp="1"/>
          </p:cNvSpPr>
          <p:nvPr>
            <p:ph type="body" idx="1"/>
          </p:nvPr>
        </p:nvSpPr>
        <p:spPr>
          <a:xfrm>
            <a:off x="515206" y="1663699"/>
            <a:ext cx="11159999" cy="6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None/>
            </a:pPr>
            <a:r>
              <a:rPr lang="en-US" sz="8800" b="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Lionel </a:t>
            </a:r>
            <a:r>
              <a:rPr lang="en-US" sz="8800" b="0" dirty="0" err="1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Messi</a:t>
            </a:r>
            <a:r>
              <a:rPr lang="en-US" sz="8800" b="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 stopped growing at the age of 11. </a:t>
            </a:r>
            <a:endParaRPr sz="8800" b="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416881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sz="5400" b="0" dirty="0"/>
              <a:t>Did you know ? </a:t>
            </a:r>
            <a:endParaRPr sz="5400" b="0" dirty="0"/>
          </a:p>
        </p:txBody>
      </p:sp>
      <p:sp>
        <p:nvSpPr>
          <p:cNvPr id="214" name="Google Shape;214;p24"/>
          <p:cNvSpPr txBox="1">
            <a:spLocks noGrp="1"/>
          </p:cNvSpPr>
          <p:nvPr>
            <p:ph type="body" idx="1"/>
          </p:nvPr>
        </p:nvSpPr>
        <p:spPr>
          <a:xfrm>
            <a:off x="515206" y="1663699"/>
            <a:ext cx="11159999" cy="6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None/>
            </a:pPr>
            <a:r>
              <a:rPr lang="x-none" sz="4800" b="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Christian Ronaldo</a:t>
            </a:r>
            <a:endParaRPr sz="4800" b="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571500" lvl="0" indent="-495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Varela Round"/>
              <a:buChar char="•"/>
            </a:pPr>
            <a:r>
              <a:rPr lang="x-none" sz="4800" b="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Last name is dos Santos Aveiro</a:t>
            </a:r>
            <a:endParaRPr sz="4800" b="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571500" lvl="0" indent="-495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Varela Round"/>
              <a:buChar char="•"/>
            </a:pPr>
            <a:r>
              <a:rPr lang="x-none" sz="4800" b="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Ronaldo is named after the former President of the US</a:t>
            </a:r>
            <a:r>
              <a:rPr lang="en-US" sz="4800" b="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A,</a:t>
            </a:r>
            <a:r>
              <a:rPr lang="x-none" sz="4800" b="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 Ronald Reagan.</a:t>
            </a:r>
            <a:endParaRPr sz="4800" b="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x-none" sz="5400" b="0" dirty="0">
                <a:solidFill>
                  <a:srgbClr val="C00000"/>
                </a:solidFill>
                <a:latin typeface="Varela Round"/>
                <a:ea typeface="Varela Round"/>
                <a:cs typeface="Varela Round"/>
                <a:sym typeface="Varela Round"/>
              </a:rPr>
              <a:t>Mia Hamm </a:t>
            </a:r>
            <a:endParaRPr sz="5400" b="0" dirty="0">
              <a:solidFill>
                <a:srgbClr val="C0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05" name="Google Shape;205;p23"/>
          <p:cNvSpPr txBox="1">
            <a:spLocks noGrp="1"/>
          </p:cNvSpPr>
          <p:nvPr>
            <p:ph type="body" idx="1"/>
          </p:nvPr>
        </p:nvSpPr>
        <p:spPr>
          <a:xfrm>
            <a:off x="515206" y="933094"/>
            <a:ext cx="11160000" cy="552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0796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Varela Round"/>
              <a:buChar char="•"/>
            </a:pPr>
            <a:r>
              <a:rPr lang="x-none" sz="3600" dirty="0">
                <a:solidFill>
                  <a:srgbClr val="212121"/>
                </a:solidFill>
                <a:latin typeface="Varela Round"/>
                <a:ea typeface="Varela Round"/>
                <a:cs typeface="Varela Round"/>
                <a:sym typeface="Varela Round"/>
              </a:rPr>
              <a:t>born March 17, 1972 </a:t>
            </a:r>
            <a:endParaRPr sz="36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228600" marR="0" lvl="0" indent="-207962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Varela Round"/>
              <a:buChar char="•"/>
            </a:pPr>
            <a:r>
              <a:rPr lang="x-none" sz="3600" dirty="0">
                <a:solidFill>
                  <a:srgbClr val="212121"/>
                </a:solidFill>
                <a:latin typeface="Varela Round"/>
                <a:ea typeface="Varela Round"/>
                <a:cs typeface="Varela Round"/>
                <a:sym typeface="Varela Round"/>
              </a:rPr>
              <a:t>two-time Olympic gold medalist.</a:t>
            </a:r>
            <a:endParaRPr sz="36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228600" marR="0" lvl="0" indent="-207962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Varela Round"/>
              <a:buChar char="•"/>
            </a:pPr>
            <a:r>
              <a:rPr lang="x-none" sz="3600" dirty="0">
                <a:solidFill>
                  <a:srgbClr val="212121"/>
                </a:solidFill>
                <a:latin typeface="Varela Round"/>
                <a:ea typeface="Varela Round"/>
                <a:cs typeface="Varela Round"/>
                <a:sym typeface="Varela Round"/>
              </a:rPr>
              <a:t>two-time FIFA Women’s World </a:t>
            </a:r>
            <a:endParaRPr lang="en-US" sz="3600" dirty="0">
              <a:solidFill>
                <a:srgbClr val="21212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20638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</a:pPr>
            <a:r>
              <a:rPr lang="x-none" sz="3600" dirty="0">
                <a:solidFill>
                  <a:srgbClr val="212121"/>
                </a:solidFill>
                <a:latin typeface="Varela Round"/>
                <a:ea typeface="Varela Round"/>
                <a:cs typeface="Varela Round"/>
                <a:sym typeface="Varela Round"/>
              </a:rPr>
              <a:t>Cup champion</a:t>
            </a:r>
            <a:endParaRPr sz="36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228600" marR="0" lvl="0" indent="-207962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Varela Round"/>
              <a:buChar char="•"/>
            </a:pPr>
            <a:r>
              <a:rPr lang="en-US" sz="3600" dirty="0">
                <a:solidFill>
                  <a:srgbClr val="212121"/>
                </a:solidFill>
                <a:latin typeface="Varela Round"/>
                <a:ea typeface="Varela Round"/>
                <a:cs typeface="Varela Round"/>
                <a:sym typeface="Varela Round"/>
              </a:rPr>
              <a:t>played</a:t>
            </a:r>
            <a:r>
              <a:rPr lang="x-none" sz="3600" dirty="0">
                <a:solidFill>
                  <a:srgbClr val="212121"/>
                </a:solidFill>
                <a:latin typeface="Varela Round"/>
                <a:ea typeface="Varela Round"/>
                <a:cs typeface="Varela Round"/>
                <a:sym typeface="Varela Round"/>
              </a:rPr>
              <a:t> in four FIFA Women’s </a:t>
            </a:r>
            <a:endParaRPr lang="en-US" sz="3600" dirty="0">
              <a:solidFill>
                <a:srgbClr val="21212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20638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</a:pPr>
            <a:r>
              <a:rPr lang="x-none" sz="3600" dirty="0">
                <a:solidFill>
                  <a:srgbClr val="212121"/>
                </a:solidFill>
                <a:latin typeface="Varela Round"/>
                <a:ea typeface="Varela Round"/>
                <a:cs typeface="Varela Round"/>
                <a:sym typeface="Varela Round"/>
              </a:rPr>
              <a:t>World Cup tournaments</a:t>
            </a:r>
            <a:r>
              <a:rPr lang="en-US" sz="3600" dirty="0">
                <a:solidFill>
                  <a:srgbClr val="212121"/>
                </a:solidFill>
                <a:latin typeface="Varela Round"/>
                <a:ea typeface="Varela Round"/>
                <a:cs typeface="Varela Round"/>
                <a:sym typeface="Varela Round"/>
              </a:rPr>
              <a:t>.</a:t>
            </a:r>
            <a:endParaRPr sz="36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228600" marR="0" lvl="0" indent="-207962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Varela Round"/>
              <a:buChar char="•"/>
            </a:pPr>
            <a:r>
              <a:rPr lang="x-none" sz="3600" dirty="0">
                <a:solidFill>
                  <a:srgbClr val="212121"/>
                </a:solidFill>
                <a:latin typeface="Varela Round"/>
                <a:ea typeface="Varela Round"/>
                <a:cs typeface="Varela Round"/>
                <a:sym typeface="Varela Round"/>
              </a:rPr>
              <a:t>led the team at three Olympic Games</a:t>
            </a:r>
            <a:r>
              <a:rPr lang="x-none" sz="4000" dirty="0">
                <a:solidFill>
                  <a:srgbClr val="212121"/>
                </a:solidFill>
                <a:latin typeface="Varela Round"/>
                <a:ea typeface="Varela Round"/>
                <a:cs typeface="Varela Round"/>
                <a:sym typeface="Varela Round"/>
              </a:rPr>
              <a:t>			</a:t>
            </a:r>
            <a:endParaRPr sz="40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228600" marR="0" lvl="0" indent="-207962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Varela Round"/>
              <a:buChar char="•"/>
            </a:pPr>
            <a:r>
              <a:rPr lang="x-none" sz="3600" dirty="0">
                <a:solidFill>
                  <a:srgbClr val="212121"/>
                </a:solidFill>
                <a:sym typeface="Varela Round"/>
              </a:rPr>
              <a:t>held the record for most international goals by a woman or man</a:t>
            </a:r>
            <a:r>
              <a:rPr lang="en-US" sz="3600" dirty="0">
                <a:solidFill>
                  <a:srgbClr val="212121"/>
                </a:solidFill>
                <a:sym typeface="Varela Round"/>
              </a:rPr>
              <a:t> u</a:t>
            </a:r>
            <a:r>
              <a:rPr lang="x-none" sz="3600" dirty="0">
                <a:solidFill>
                  <a:srgbClr val="212121"/>
                </a:solidFill>
                <a:sym typeface="Varela Round"/>
              </a:rPr>
              <a:t>ntil 2013.</a:t>
            </a:r>
            <a:endParaRPr sz="3600" dirty="0">
              <a:solidFill>
                <a:srgbClr val="212121"/>
              </a:solidFill>
              <a:sym typeface="Varela Round"/>
            </a:endParaRPr>
          </a:p>
          <a:p>
            <a:pPr marL="228600" marR="0" lvl="0" indent="-93662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125"/>
              <a:buFont typeface="Arial"/>
              <a:buNone/>
            </a:pPr>
            <a:endParaRPr sz="3600" dirty="0"/>
          </a:p>
        </p:txBody>
      </p:sp>
      <p:sp>
        <p:nvSpPr>
          <p:cNvPr id="206" name="Google Shape;206;p23" descr="Image result for mia hamm"/>
          <p:cNvSpPr/>
          <p:nvPr/>
        </p:nvSpPr>
        <p:spPr>
          <a:xfrm>
            <a:off x="155555" y="-144463"/>
            <a:ext cx="30476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23" descr="Image result for mia ham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2331" y="357582"/>
            <a:ext cx="3808430" cy="317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b="0" dirty="0"/>
              <a:t>Who holds the records?</a:t>
            </a:r>
            <a:r>
              <a:rPr lang="x-none" b="0" dirty="0"/>
              <a:t> </a:t>
            </a:r>
            <a:endParaRPr b="0" dirty="0"/>
          </a:p>
        </p:txBody>
      </p:sp>
      <p:sp>
        <p:nvSpPr>
          <p:cNvPr id="214" name="Google Shape;214;p24"/>
          <p:cNvSpPr txBox="1">
            <a:spLocks noGrp="1"/>
          </p:cNvSpPr>
          <p:nvPr>
            <p:ph type="body" idx="1"/>
          </p:nvPr>
        </p:nvSpPr>
        <p:spPr>
          <a:xfrm>
            <a:off x="515206" y="1235074"/>
            <a:ext cx="11159999" cy="6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lvl="0" indent="-685800" algn="l" rtl="0">
              <a:lnSpc>
                <a:spcPct val="90000"/>
              </a:lnSpc>
              <a:spcBef>
                <a:spcPts val="0"/>
              </a:spcBef>
              <a:buClr>
                <a:srgbClr val="FF0000"/>
              </a:buClr>
              <a:buSzPts val="6000"/>
              <a:buFont typeface="Wingdings" panose="05000000000000000000" pitchFamily="2" charset="2"/>
              <a:buChar char="ü"/>
            </a:pPr>
            <a:r>
              <a:rPr lang="en-US" sz="4800" b="0" dirty="0"/>
              <a:t>Canada’s Christine Sinclair (</a:t>
            </a:r>
            <a:r>
              <a:rPr lang="en-US" b="0" dirty="0"/>
              <a:t>January 2020</a:t>
            </a:r>
            <a:r>
              <a:rPr lang="en-US" sz="4800" b="0" dirty="0"/>
              <a:t>)</a:t>
            </a:r>
          </a:p>
          <a:p>
            <a:pPr marL="685800" lvl="0" indent="-685800" algn="l" rtl="0">
              <a:lnSpc>
                <a:spcPct val="90000"/>
              </a:lnSpc>
              <a:spcBef>
                <a:spcPts val="0"/>
              </a:spcBef>
              <a:buClr>
                <a:srgbClr val="FF0000"/>
              </a:buClr>
              <a:buSzPts val="6000"/>
              <a:buFont typeface="Wingdings" panose="05000000000000000000" pitchFamily="2" charset="2"/>
              <a:buChar char="ü"/>
            </a:pPr>
            <a:endParaRPr lang="en-US" sz="4800" b="0" dirty="0">
              <a:solidFill>
                <a:srgbClr val="FF0000"/>
              </a:solidFill>
              <a:sym typeface="Varela Round"/>
            </a:endParaRPr>
          </a:p>
          <a:p>
            <a:pPr marL="685800" lvl="0" indent="-685800" algn="l" rtl="0">
              <a:lnSpc>
                <a:spcPct val="90000"/>
              </a:lnSpc>
              <a:spcBef>
                <a:spcPts val="0"/>
              </a:spcBef>
              <a:buClr>
                <a:srgbClr val="FF0000"/>
              </a:buClr>
              <a:buSzPts val="6000"/>
              <a:buFont typeface="Wingdings" panose="05000000000000000000" pitchFamily="2" charset="2"/>
              <a:buChar char="ü"/>
            </a:pPr>
            <a:r>
              <a:rPr lang="en-US" sz="4800" b="0" dirty="0">
                <a:sym typeface="Varela Round"/>
              </a:rPr>
              <a:t>Iran’s Ali </a:t>
            </a:r>
            <a:r>
              <a:rPr lang="en-US" sz="4800" b="0" dirty="0" err="1">
                <a:sym typeface="Varela Round"/>
              </a:rPr>
              <a:t>Daei</a:t>
            </a:r>
            <a:r>
              <a:rPr lang="en-US" sz="4800" b="0" dirty="0">
                <a:sym typeface="Varela Round"/>
              </a:rPr>
              <a:t> holds the men’s record with 109 international goals (</a:t>
            </a:r>
            <a:r>
              <a:rPr lang="en-US" b="0" dirty="0">
                <a:sym typeface="Varela Round"/>
              </a:rPr>
              <a:t>but Ronaldo is catching up with 99 so far</a:t>
            </a:r>
            <a:r>
              <a:rPr lang="en-US" sz="4800" b="0" dirty="0">
                <a:sym typeface="Varela Round"/>
              </a:rPr>
              <a:t>).</a:t>
            </a:r>
            <a:endParaRPr sz="4800" b="0" dirty="0"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91872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3"/>
            <a:ext cx="11160000" cy="1512587"/>
          </a:xfrm>
        </p:spPr>
        <p:txBody>
          <a:bodyPr/>
          <a:lstStyle/>
          <a:p>
            <a:r>
              <a:rPr lang="en-US" sz="8800" b="0" dirty="0">
                <a:solidFill>
                  <a:srgbClr val="0070C0"/>
                </a:solidFill>
              </a:rPr>
              <a:t>Can you?</a:t>
            </a:r>
            <a:endParaRPr lang="he-IL" sz="8800" b="0" dirty="0">
              <a:solidFill>
                <a:srgbClr val="0070C0"/>
              </a:solidFill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76200" indent="0" algn="l" rtl="0">
              <a:buSzPct val="65000"/>
              <a:buNone/>
            </a:pPr>
            <a:r>
              <a:rPr lang="en-US" sz="6000" dirty="0"/>
              <a:t>understand and speak about sports and some famous athletes</a:t>
            </a:r>
            <a:endParaRPr lang="he-IL" sz="6000" dirty="0"/>
          </a:p>
        </p:txBody>
      </p:sp>
    </p:spTree>
    <p:extLst>
      <p:ext uri="{BB962C8B-B14F-4D97-AF65-F5344CB8AC3E}">
        <p14:creationId xmlns:p14="http://schemas.microsoft.com/office/powerpoint/2010/main" val="717953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117" y="429345"/>
            <a:ext cx="10871177" cy="3458381"/>
          </a:xfrm>
        </p:spPr>
        <p:txBody>
          <a:bodyPr/>
          <a:lstStyle/>
          <a:p>
            <a:r>
              <a:rPr lang="en-US" sz="8800" b="0" dirty="0"/>
              <a:t>Swimming</a:t>
            </a:r>
            <a:r>
              <a:rPr lang="en-US" dirty="0"/>
              <a:t> </a:t>
            </a: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337" y="3202168"/>
            <a:ext cx="5058331" cy="284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90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5"/>
          <p:cNvSpPr txBox="1">
            <a:spLocks noGrp="1"/>
          </p:cNvSpPr>
          <p:nvPr>
            <p:ph type="title"/>
          </p:nvPr>
        </p:nvSpPr>
        <p:spPr>
          <a:xfrm>
            <a:off x="515206" y="213093"/>
            <a:ext cx="11160000" cy="982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sz="6000" b="0" dirty="0"/>
              <a:t>Did you know ? </a:t>
            </a:r>
            <a:endParaRPr sz="6000" b="0" dirty="0"/>
          </a:p>
        </p:txBody>
      </p:sp>
      <p:sp>
        <p:nvSpPr>
          <p:cNvPr id="221" name="Google Shape;221;p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x-none" sz="6600" dirty="0">
                <a:latin typeface="Varela Round"/>
                <a:ea typeface="Varela Round"/>
                <a:cs typeface="Varela Round"/>
                <a:sym typeface="Varela Round"/>
              </a:rPr>
              <a:t>Only became a competitive sport in the early 1800s. </a:t>
            </a:r>
            <a:endParaRPr sz="6600" dirty="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9218" name="Picture 2" descr="https://image.shutterstock.com/image-photo/female-swimmer-swimming-poolunderwater-photo-260nw-25179428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9"/>
          <a:stretch/>
        </p:blipFill>
        <p:spPr bwMode="auto">
          <a:xfrm>
            <a:off x="4869036" y="3204720"/>
            <a:ext cx="4648287" cy="299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sz="6000" b="0" dirty="0"/>
              <a:t>Did you know ? </a:t>
            </a:r>
            <a:endParaRPr sz="6000" b="0" dirty="0"/>
          </a:p>
        </p:txBody>
      </p:sp>
      <p:sp>
        <p:nvSpPr>
          <p:cNvPr id="221" name="Google Shape;221;p25"/>
          <p:cNvSpPr txBox="1">
            <a:spLocks noGrp="1"/>
          </p:cNvSpPr>
          <p:nvPr>
            <p:ph type="body" idx="1"/>
          </p:nvPr>
        </p:nvSpPr>
        <p:spPr>
          <a:xfrm>
            <a:off x="515205" y="1195757"/>
            <a:ext cx="11563063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x-none" sz="6000" dirty="0">
                <a:latin typeface="Varela Round"/>
                <a:ea typeface="Varela Round"/>
                <a:cs typeface="Varela Round"/>
                <a:sym typeface="Varela Round"/>
              </a:rPr>
              <a:t>It is the second most-watched sport in the Olympic Games (after gymnastics).</a:t>
            </a:r>
            <a:endParaRPr sz="7200" dirty="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0242" name="Picture 2" descr="https://image.shutterstock.com/image-photo/free-style-men-competition-swimming-260nw-241297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28"/>
          <a:stretch/>
        </p:blipFill>
        <p:spPr bwMode="auto">
          <a:xfrm>
            <a:off x="4896760" y="3867125"/>
            <a:ext cx="3837666" cy="237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151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sz="5400" b="0" dirty="0"/>
              <a:t>Did you know ? </a:t>
            </a:r>
            <a:endParaRPr sz="5400" b="0" dirty="0"/>
          </a:p>
        </p:txBody>
      </p:sp>
      <p:sp>
        <p:nvSpPr>
          <p:cNvPr id="221" name="Google Shape;221;p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x-none" sz="6000" dirty="0">
                <a:latin typeface="Varela Round"/>
                <a:ea typeface="Varela Round"/>
                <a:cs typeface="Varela Round"/>
                <a:sym typeface="Varela Round"/>
              </a:rPr>
              <a:t>Pools are usually 25 m</a:t>
            </a:r>
            <a:r>
              <a:rPr lang="en-US" sz="6000" dirty="0" err="1">
                <a:latin typeface="Varela Round"/>
                <a:ea typeface="Varela Round"/>
                <a:cs typeface="Varela Round"/>
                <a:sym typeface="Varela Round"/>
              </a:rPr>
              <a:t>etres</a:t>
            </a:r>
            <a:r>
              <a:rPr lang="x-none" sz="6000" dirty="0">
                <a:latin typeface="Varela Round"/>
                <a:ea typeface="Varela Round"/>
                <a:cs typeface="Varela Round"/>
                <a:sym typeface="Varela Round"/>
              </a:rPr>
              <a:t> long</a:t>
            </a:r>
            <a:r>
              <a:rPr lang="en-US" sz="6000" dirty="0">
                <a:latin typeface="Varela Round"/>
                <a:ea typeface="Varela Round"/>
                <a:cs typeface="Varela Round"/>
                <a:sym typeface="Varela Round"/>
              </a:rPr>
              <a:t>, </a:t>
            </a:r>
            <a:r>
              <a:rPr lang="x-none" sz="6000" dirty="0">
                <a:latin typeface="Varela Round"/>
                <a:ea typeface="Varela Round"/>
                <a:cs typeface="Varela Round"/>
                <a:sym typeface="Varela Round"/>
              </a:rPr>
              <a:t>but also can be 50 m</a:t>
            </a:r>
            <a:r>
              <a:rPr lang="en-US" sz="6000" dirty="0" err="1">
                <a:latin typeface="Varela Round"/>
                <a:ea typeface="Varela Round"/>
                <a:cs typeface="Varela Round"/>
                <a:sym typeface="Varela Round"/>
              </a:rPr>
              <a:t>etres</a:t>
            </a:r>
            <a:r>
              <a:rPr lang="x-none" sz="6000" dirty="0">
                <a:latin typeface="Varela Round"/>
                <a:ea typeface="Varela Round"/>
                <a:cs typeface="Varela Round"/>
                <a:sym typeface="Varela Round"/>
              </a:rPr>
              <a:t> long (Olympic size).</a:t>
            </a:r>
            <a:endParaRPr sz="6000" dirty="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1266" name="Picture 2" descr="https://image.shutterstock.com/image-photo/lanes-competition-swimming-pool-260nw-19741006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72"/>
          <a:stretch/>
        </p:blipFill>
        <p:spPr bwMode="auto">
          <a:xfrm>
            <a:off x="4946236" y="3964306"/>
            <a:ext cx="3597690" cy="225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755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sz="5400" b="0" dirty="0"/>
              <a:t>Did you know ? </a:t>
            </a:r>
            <a:endParaRPr sz="5400" b="0" dirty="0"/>
          </a:p>
        </p:txBody>
      </p:sp>
      <p:sp>
        <p:nvSpPr>
          <p:cNvPr id="221" name="Google Shape;221;p25"/>
          <p:cNvSpPr txBox="1">
            <a:spLocks noGrp="1"/>
          </p:cNvSpPr>
          <p:nvPr>
            <p:ph type="body" idx="1"/>
          </p:nvPr>
        </p:nvSpPr>
        <p:spPr>
          <a:xfrm>
            <a:off x="515206" y="933094"/>
            <a:ext cx="11160000" cy="494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x-none" sz="4000" dirty="0">
                <a:latin typeface="Varela Round"/>
                <a:ea typeface="Varela Round"/>
                <a:cs typeface="Varela Round"/>
                <a:sym typeface="Varela Round"/>
              </a:rPr>
              <a:t>It is considered the </a:t>
            </a:r>
            <a:r>
              <a:rPr lang="en-US" sz="4000" dirty="0">
                <a:latin typeface="Varela Round"/>
                <a:ea typeface="Varela Round"/>
                <a:cs typeface="Varela Round"/>
                <a:sym typeface="Varela Round"/>
              </a:rPr>
              <a:t>hard</a:t>
            </a:r>
            <a:r>
              <a:rPr lang="x-none" sz="4000" dirty="0">
                <a:latin typeface="Varela Round"/>
                <a:ea typeface="Varela Round"/>
                <a:cs typeface="Varela Round"/>
                <a:sym typeface="Varela Round"/>
              </a:rPr>
              <a:t>est sport because the water </a:t>
            </a:r>
            <a:r>
              <a:rPr lang="en-US" sz="4000" dirty="0">
                <a:latin typeface="Varela Round"/>
                <a:ea typeface="Varela Round"/>
                <a:cs typeface="Varela Round"/>
                <a:sym typeface="Varela Round"/>
              </a:rPr>
              <a:t>is pushed with </a:t>
            </a:r>
            <a:r>
              <a:rPr lang="x-none" sz="4000" dirty="0">
                <a:latin typeface="Varela Round"/>
                <a:ea typeface="Varela Round"/>
                <a:cs typeface="Varela Round"/>
                <a:sym typeface="Varela Round"/>
              </a:rPr>
              <a:t>your muscles</a:t>
            </a:r>
            <a:r>
              <a:rPr lang="en-US" sz="4000" dirty="0">
                <a:latin typeface="Varela Round"/>
                <a:ea typeface="Varela Round"/>
                <a:cs typeface="Varela Round"/>
                <a:sym typeface="Varela Round"/>
              </a:rPr>
              <a:t>. This is a lot of exercise for y</a:t>
            </a:r>
            <a:r>
              <a:rPr lang="x-none" sz="4000" dirty="0">
                <a:latin typeface="Varela Round"/>
                <a:ea typeface="Varela Round"/>
                <a:cs typeface="Varela Round"/>
                <a:sym typeface="Varela Round"/>
              </a:rPr>
              <a:t>our body.</a:t>
            </a:r>
            <a:endParaRPr lang="en-US" sz="40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4000" u="sng" dirty="0"/>
              <a:t>Famous swimmers</a:t>
            </a:r>
          </a:p>
          <a:p>
            <a:pPr marL="571500" indent="-5715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</a:pPr>
            <a:r>
              <a:rPr lang="x-none" sz="3600" dirty="0">
                <a:latin typeface="Varela Round"/>
                <a:ea typeface="Varela Round"/>
                <a:cs typeface="Varela Round"/>
                <a:sym typeface="Varela Round"/>
              </a:rPr>
              <a:t>Michael Phelps</a:t>
            </a:r>
            <a:endParaRPr lang="en-US" dirty="0"/>
          </a:p>
          <a:p>
            <a:pPr marL="571500" indent="-5715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</a:pPr>
            <a:r>
              <a:rPr lang="x-none" sz="3600" dirty="0">
                <a:latin typeface="Varela Round"/>
                <a:ea typeface="Varela Round"/>
                <a:cs typeface="Varela Round"/>
                <a:sym typeface="Varela Round"/>
              </a:rPr>
              <a:t>Mark Spitz</a:t>
            </a:r>
            <a:endParaRPr lang="en-US" dirty="0"/>
          </a:p>
          <a:p>
            <a:pPr marL="571500" indent="-5715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</a:pPr>
            <a:r>
              <a:rPr lang="x-none" sz="3600" dirty="0">
                <a:latin typeface="Varela Round"/>
                <a:ea typeface="Varela Round"/>
                <a:cs typeface="Varela Round"/>
                <a:sym typeface="Varela Round"/>
              </a:rPr>
              <a:t>Yakov Toumarkin</a:t>
            </a:r>
            <a:endParaRPr sz="3600" dirty="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2290" name="Picture 2" descr="Swimmers, Swimming, Race, Competi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481" y="2967447"/>
            <a:ext cx="3757613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1602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"/>
          <p:cNvSpPr txBox="1">
            <a:spLocks noGrp="1"/>
          </p:cNvSpPr>
          <p:nvPr>
            <p:ph type="title"/>
          </p:nvPr>
        </p:nvSpPr>
        <p:spPr>
          <a:xfrm>
            <a:off x="515206" y="213093"/>
            <a:ext cx="11160000" cy="982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sz="6000" b="0" dirty="0"/>
              <a:t>Did you know? </a:t>
            </a:r>
            <a:endParaRPr sz="6000" b="0" dirty="0"/>
          </a:p>
        </p:txBody>
      </p:sp>
      <p:sp>
        <p:nvSpPr>
          <p:cNvPr id="234" name="Google Shape;234;p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</a:pPr>
            <a:r>
              <a:rPr lang="x-none" sz="6000" dirty="0">
                <a:latin typeface="Varela Round"/>
                <a:ea typeface="Varela Round"/>
                <a:cs typeface="Varela Round"/>
                <a:sym typeface="Varela Round"/>
              </a:rPr>
              <a:t>At 15 years and 9 months old, </a:t>
            </a:r>
            <a:r>
              <a:rPr lang="x-none" sz="60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rPr>
              <a:t>Michael Phelps </a:t>
            </a:r>
            <a:r>
              <a:rPr lang="x-none" sz="6000" dirty="0">
                <a:latin typeface="Varela Round"/>
                <a:ea typeface="Varela Round"/>
                <a:cs typeface="Varela Round"/>
                <a:sym typeface="Varela Round"/>
              </a:rPr>
              <a:t>was the youngest </a:t>
            </a:r>
            <a:r>
              <a:rPr lang="x-none" sz="600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male </a:t>
            </a:r>
            <a:r>
              <a:rPr lang="x-none" sz="6000" dirty="0">
                <a:latin typeface="Varela Round"/>
                <a:ea typeface="Varela Round"/>
                <a:cs typeface="Varela Round"/>
                <a:sym typeface="Varela Round"/>
              </a:rPr>
              <a:t>to </a:t>
            </a:r>
            <a:r>
              <a:rPr lang="x-none" sz="600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break a world record</a:t>
            </a:r>
            <a:r>
              <a:rPr lang="en-US" sz="6000" dirty="0"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x-none" sz="6000" dirty="0">
                <a:latin typeface="Varela Round"/>
                <a:ea typeface="Varela Round"/>
                <a:cs typeface="Varela Round"/>
                <a:sym typeface="Varela Round"/>
              </a:rPr>
              <a:t>in swimming.</a:t>
            </a:r>
            <a:endParaRPr sz="6000" dirty="0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sz="5400" dirty="0"/>
              <a:t>Did you know? </a:t>
            </a:r>
            <a:endParaRPr sz="5400" dirty="0"/>
          </a:p>
        </p:txBody>
      </p:sp>
      <p:sp>
        <p:nvSpPr>
          <p:cNvPr id="234" name="Google Shape;234;p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200"/>
              <a:buNone/>
            </a:pPr>
            <a:r>
              <a:rPr lang="en-US" sz="5400" dirty="0">
                <a:sym typeface="Varela Round"/>
              </a:rPr>
              <a:t>Mark Spitz </a:t>
            </a:r>
            <a:r>
              <a:rPr lang="en-US" sz="5400" b="0" dirty="0"/>
              <a:t>won </a:t>
            </a:r>
            <a:r>
              <a:rPr lang="en-US" sz="5400" dirty="0">
                <a:solidFill>
                  <a:srgbClr val="FF0000"/>
                </a:solidFill>
              </a:rPr>
              <a:t>SEVEN</a:t>
            </a:r>
            <a:r>
              <a:rPr lang="en-US" sz="5400" b="0" dirty="0"/>
              <a:t> gold medals at the 1972 Summer Olympics in Munich, and then Michael Phelps </a:t>
            </a:r>
            <a:r>
              <a:rPr lang="en-US" sz="5400" b="0" dirty="0">
                <a:solidFill>
                  <a:srgbClr val="FF0000"/>
                </a:solidFill>
              </a:rPr>
              <a:t>broke the record </a:t>
            </a:r>
            <a:r>
              <a:rPr lang="en-US" sz="5400" b="0" dirty="0"/>
              <a:t>in the Beijing Olympics in 2008 .</a:t>
            </a:r>
            <a:endParaRPr sz="5400" dirty="0"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971555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0070C0"/>
                </a:solidFill>
              </a:rPr>
              <a:t>New word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 algn="l" rtl="0">
              <a:buNone/>
            </a:pPr>
            <a:r>
              <a:rPr lang="en-US" sz="3600" dirty="0"/>
              <a:t>backstroke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956" y="1294831"/>
            <a:ext cx="5715000" cy="427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050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alibri"/>
              <a:buNone/>
            </a:pPr>
            <a:r>
              <a:rPr lang="x-none" sz="5400" b="0" dirty="0">
                <a:solidFill>
                  <a:srgbClr val="C00000"/>
                </a:solidFill>
                <a:latin typeface="Varela Round"/>
                <a:ea typeface="Varela Round"/>
                <a:cs typeface="Varela Round"/>
                <a:sym typeface="Varela Round"/>
              </a:rPr>
              <a:t>Yakov Toumarkin</a:t>
            </a:r>
            <a:endParaRPr sz="5400" b="0" dirty="0">
              <a:solidFill>
                <a:srgbClr val="C0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27" name="Google Shape;227;p2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Varela Round"/>
              <a:buChar char="•"/>
            </a:pPr>
            <a:r>
              <a:rPr lang="x-none" sz="4400" dirty="0">
                <a:latin typeface="Varela Round"/>
                <a:ea typeface="Varela Round"/>
                <a:cs typeface="Varela Round"/>
                <a:sym typeface="Varela Round"/>
              </a:rPr>
              <a:t>Born February 15, 1992.</a:t>
            </a:r>
            <a:endParaRPr sz="44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228600" marR="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Varela Round"/>
              <a:buChar char="•"/>
            </a:pPr>
            <a:r>
              <a:rPr lang="en-US" sz="4400" dirty="0">
                <a:latin typeface="Varela Round"/>
                <a:ea typeface="Varela Round"/>
                <a:cs typeface="Varela Round"/>
                <a:sym typeface="Varela Round"/>
              </a:rPr>
              <a:t>He is best at </a:t>
            </a:r>
            <a:r>
              <a:rPr lang="x-none" sz="440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backstroke</a:t>
            </a:r>
            <a:r>
              <a:rPr lang="x-none" sz="4400" dirty="0">
                <a:latin typeface="Varela Round"/>
                <a:ea typeface="Varela Round"/>
                <a:cs typeface="Varela Round"/>
                <a:sym typeface="Varela Round"/>
              </a:rPr>
              <a:t>.</a:t>
            </a:r>
            <a:endParaRPr sz="44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228600" marR="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Varela Round"/>
              <a:buChar char="•"/>
            </a:pPr>
            <a:r>
              <a:rPr lang="en-US" sz="4400" dirty="0">
                <a:latin typeface="Varela Round"/>
                <a:ea typeface="Varela Round"/>
                <a:cs typeface="Varela Round"/>
                <a:sym typeface="Varela Round"/>
              </a:rPr>
              <a:t>T</a:t>
            </a:r>
            <a:r>
              <a:rPr lang="x-none" sz="4400" dirty="0">
                <a:latin typeface="Varela Round"/>
                <a:ea typeface="Varela Round"/>
                <a:cs typeface="Varela Round"/>
                <a:sym typeface="Varela Round"/>
              </a:rPr>
              <a:t>oumarkin represented Israel </a:t>
            </a:r>
            <a:endParaRPr lang="en-US" sz="44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</a:pPr>
            <a:r>
              <a:rPr lang="en-US" sz="44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Varela Round"/>
              </a:rPr>
              <a:t>- </a:t>
            </a:r>
            <a:r>
              <a:rPr lang="x-none" sz="44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Varela Round"/>
              </a:rPr>
              <a:t>2012 Summer Olympics in London. </a:t>
            </a:r>
            <a:endParaRPr lang="en-US" sz="4400" dirty="0">
              <a:solidFill>
                <a:srgbClr val="0070C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</a:pPr>
            <a:r>
              <a:rPr lang="en-US" sz="44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Varela Round"/>
              </a:rPr>
              <a:t>- </a:t>
            </a:r>
            <a:r>
              <a:rPr lang="x-none" sz="44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Varela Round"/>
              </a:rPr>
              <a:t>2016 Olympic Games in Rio. </a:t>
            </a:r>
            <a:endParaRPr sz="4400" dirty="0">
              <a:solidFill>
                <a:srgbClr val="0070C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1600200" lvl="3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1600200" lvl="3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1600200" lvl="3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pic>
        <p:nvPicPr>
          <p:cNvPr id="228" name="Google Shape;228;p26" descr="People, Man, Guy, Swimming, Sports, Ra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3750" y="385362"/>
            <a:ext cx="3461000" cy="2311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5197106"/>
          </a:xfrm>
        </p:spPr>
        <p:txBody>
          <a:bodyPr/>
          <a:lstStyle/>
          <a:p>
            <a:r>
              <a:rPr lang="en-US" sz="16600" b="0" dirty="0"/>
              <a:t>Break</a:t>
            </a:r>
            <a:endParaRPr lang="he-IL" sz="16600" b="0" dirty="0"/>
          </a:p>
        </p:txBody>
      </p:sp>
    </p:spTree>
    <p:extLst>
      <p:ext uri="{BB962C8B-B14F-4D97-AF65-F5344CB8AC3E}">
        <p14:creationId xmlns:p14="http://schemas.microsoft.com/office/powerpoint/2010/main" val="2996244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lef"/>
              <a:buNone/>
            </a:pPr>
            <a:r>
              <a:rPr lang="en-US" sz="6000" b="0" dirty="0">
                <a:solidFill>
                  <a:srgbClr val="0070C0"/>
                </a:solidFill>
              </a:rPr>
              <a:t>T</a:t>
            </a:r>
            <a:r>
              <a:rPr lang="x-none" sz="6000" b="0" dirty="0">
                <a:solidFill>
                  <a:srgbClr val="0070C0"/>
                </a:solidFill>
              </a:rPr>
              <a:t>oday</a:t>
            </a:r>
            <a:r>
              <a:rPr lang="en-US" sz="6000" b="0" dirty="0">
                <a:solidFill>
                  <a:srgbClr val="0070C0"/>
                </a:solidFill>
              </a:rPr>
              <a:t> we will:</a:t>
            </a:r>
            <a:endParaRPr sz="6000" b="0" dirty="0">
              <a:solidFill>
                <a:srgbClr val="0070C0"/>
              </a:solidFill>
            </a:endParaRPr>
          </a:p>
        </p:txBody>
      </p:sp>
      <p:sp>
        <p:nvSpPr>
          <p:cNvPr id="155" name="Google Shape;155;p17"/>
          <p:cNvSpPr txBox="1">
            <a:spLocks noGrp="1"/>
          </p:cNvSpPr>
          <p:nvPr>
            <p:ph type="body" idx="1"/>
          </p:nvPr>
        </p:nvSpPr>
        <p:spPr>
          <a:xfrm>
            <a:off x="515206" y="1480956"/>
            <a:ext cx="11159999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4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Read a</a:t>
            </a:r>
            <a:r>
              <a:rPr lang="x-none" sz="3600" dirty="0">
                <a:solidFill>
                  <a:schemeClr val="tx1"/>
                </a:solidFill>
              </a:rPr>
              <a:t> riddle</a:t>
            </a:r>
            <a:endParaRPr sz="3600" dirty="0">
              <a:solidFill>
                <a:schemeClr val="tx1"/>
              </a:solidFill>
            </a:endParaRPr>
          </a:p>
          <a:p>
            <a:pPr marL="457200" lvl="0" indent="-4572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3400"/>
              <a:buFont typeface="Arial"/>
              <a:buChar char="•"/>
            </a:pPr>
            <a:r>
              <a:rPr lang="x-none" sz="3600" dirty="0">
                <a:solidFill>
                  <a:schemeClr val="tx1"/>
                </a:solidFill>
              </a:rPr>
              <a:t>Learn about sport and some famous athletes </a:t>
            </a:r>
            <a:endParaRPr sz="3600" dirty="0">
              <a:solidFill>
                <a:schemeClr val="tx1"/>
              </a:solidFill>
            </a:endParaRPr>
          </a:p>
          <a:p>
            <a:pPr marL="457200" lvl="0" indent="-4572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3400"/>
              <a:buFont typeface="Arial"/>
              <a:buChar char="•"/>
            </a:pPr>
            <a:r>
              <a:rPr lang="x-none" sz="3600" dirty="0">
                <a:solidFill>
                  <a:schemeClr val="tx1"/>
                </a:solidFill>
              </a:rPr>
              <a:t>Learn about a special event in history</a:t>
            </a:r>
            <a:endParaRPr sz="3600" dirty="0">
              <a:solidFill>
                <a:schemeClr val="tx1"/>
              </a:solidFill>
            </a:endParaRPr>
          </a:p>
          <a:p>
            <a:pPr marL="457200" lvl="0" indent="-4572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3400"/>
              <a:buFont typeface="Arial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Read s</a:t>
            </a:r>
            <a:r>
              <a:rPr lang="x-none" sz="3600" dirty="0">
                <a:solidFill>
                  <a:schemeClr val="tx1"/>
                </a:solidFill>
              </a:rPr>
              <a:t>ports trivia questions</a:t>
            </a:r>
            <a:endParaRPr sz="3600" dirty="0">
              <a:solidFill>
                <a:schemeClr val="tx1"/>
              </a:solidFill>
            </a:endParaRPr>
          </a:p>
          <a:p>
            <a:pPr marL="457200" lvl="0" indent="-4572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3400"/>
              <a:buFont typeface="Arial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Read s</a:t>
            </a:r>
            <a:r>
              <a:rPr lang="x-none" sz="3600" dirty="0">
                <a:solidFill>
                  <a:schemeClr val="tx1"/>
                </a:solidFill>
              </a:rPr>
              <a:t>ome sport jokes </a:t>
            </a:r>
            <a:endParaRPr sz="3600" dirty="0">
              <a:solidFill>
                <a:schemeClr val="tx1"/>
              </a:solidFill>
            </a:endParaRPr>
          </a:p>
          <a:p>
            <a:pPr marL="457200" lvl="0" indent="-4572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3400"/>
              <a:buFont typeface="Arial"/>
              <a:buChar char="•"/>
            </a:pPr>
            <a:r>
              <a:rPr lang="x-none" sz="3600" dirty="0">
                <a:solidFill>
                  <a:schemeClr val="tx1"/>
                </a:solidFill>
              </a:rPr>
              <a:t>Talk about dreams</a:t>
            </a:r>
            <a:endParaRPr sz="3600" dirty="0">
              <a:solidFill>
                <a:schemeClr val="tx1"/>
              </a:solidFill>
            </a:endParaRPr>
          </a:p>
          <a:p>
            <a:pPr marL="457200" lvl="0" indent="-4572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3400"/>
              <a:buFont typeface="Arial"/>
              <a:buChar char="•"/>
            </a:pPr>
            <a:r>
              <a:rPr lang="x-none" sz="3600" dirty="0">
                <a:solidFill>
                  <a:schemeClr val="tx1"/>
                </a:solidFill>
              </a:rPr>
              <a:t>Test your knowledge and</a:t>
            </a:r>
            <a:r>
              <a:rPr lang="en-US" sz="3600" dirty="0">
                <a:solidFill>
                  <a:schemeClr val="tx1"/>
                </a:solidFill>
              </a:rPr>
              <a:t> learn some jokes </a:t>
            </a:r>
            <a:endParaRPr sz="3600" dirty="0">
              <a:solidFill>
                <a:schemeClr val="tx1"/>
              </a:solidFill>
            </a:endParaRPr>
          </a:p>
          <a:p>
            <a:pPr marL="457200" lvl="0" indent="-2413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3400"/>
              <a:buFont typeface="Arial"/>
              <a:buNone/>
            </a:pPr>
            <a:endParaRPr sz="3600" dirty="0"/>
          </a:p>
          <a:p>
            <a:pPr marL="457200" lvl="0" indent="-2413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3400"/>
              <a:buFont typeface="Arial"/>
              <a:buNone/>
            </a:pP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320654"/>
          </a:xfrm>
        </p:spPr>
        <p:txBody>
          <a:bodyPr/>
          <a:lstStyle/>
          <a:p>
            <a:r>
              <a:rPr lang="en-US" sz="9600" b="0" dirty="0"/>
              <a:t>Track and Field </a:t>
            </a:r>
            <a:endParaRPr lang="he-IL" sz="9600" b="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38117" y="3070745"/>
            <a:ext cx="10872000" cy="48983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251" y="3070745"/>
            <a:ext cx="6391074" cy="305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555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FE43FB78-B302-4127-84C4-7FF2AEA034A1}"/>
              </a:ext>
            </a:extLst>
          </p:cNvPr>
          <p:cNvSpPr/>
          <p:nvPr/>
        </p:nvSpPr>
        <p:spPr>
          <a:xfrm>
            <a:off x="-133350" y="5372100"/>
            <a:ext cx="7915275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9" name="Google Shape;249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sz="5400" b="0" dirty="0"/>
              <a:t>Did you know ? </a:t>
            </a:r>
            <a:endParaRPr sz="5400" b="0" dirty="0"/>
          </a:p>
        </p:txBody>
      </p:sp>
      <p:sp>
        <p:nvSpPr>
          <p:cNvPr id="250" name="Google Shape;250;p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70"/>
              <a:buNone/>
            </a:pPr>
            <a:r>
              <a:rPr lang="x-none" sz="6600" b="0" dirty="0">
                <a:latin typeface="Varela Round"/>
                <a:ea typeface="Varela Round"/>
                <a:cs typeface="Varela Round"/>
                <a:sym typeface="Varela Round"/>
              </a:rPr>
              <a:t>It is probably the oldest sport or athletic competition in history. </a:t>
            </a:r>
            <a:endParaRPr sz="6600" b="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70"/>
              <a:buNone/>
            </a:pPr>
            <a:br>
              <a:rPr lang="x-none" sz="6600" dirty="0">
                <a:latin typeface="Varela Round"/>
                <a:ea typeface="Varela Round"/>
                <a:cs typeface="Varela Round"/>
                <a:sym typeface="Varela Round"/>
              </a:rPr>
            </a:br>
            <a:endParaRPr sz="6600" dirty="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026" name="Picture 2" descr="Track, Athletics, 100 Meters, Sp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201" y="4230547"/>
            <a:ext cx="3984009" cy="241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New words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 algn="l" rtl="0">
              <a:buNone/>
            </a:pPr>
            <a:r>
              <a:rPr lang="en-US" sz="3600" dirty="0"/>
              <a:t>                foot					race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890" y="2115403"/>
            <a:ext cx="2612836" cy="3599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554" y="2115402"/>
            <a:ext cx="5346119" cy="352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423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sz="5400" b="0" dirty="0"/>
              <a:t>Did you know ? </a:t>
            </a:r>
            <a:endParaRPr dirty="0"/>
          </a:p>
        </p:txBody>
      </p:sp>
      <p:sp>
        <p:nvSpPr>
          <p:cNvPr id="250" name="Google Shape;250;p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70"/>
              <a:buNone/>
            </a:pPr>
            <a:r>
              <a:rPr lang="x-none" sz="4800" dirty="0">
                <a:latin typeface="Varela Round"/>
                <a:ea typeface="Varela Round"/>
                <a:cs typeface="Varela Round"/>
                <a:sym typeface="Varela Round"/>
              </a:rPr>
              <a:t>The first Olympics had only one event and it was a </a:t>
            </a:r>
            <a:r>
              <a:rPr lang="x-none" sz="480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foot race </a:t>
            </a:r>
            <a:r>
              <a:rPr lang="x-none" sz="4800" dirty="0">
                <a:latin typeface="Varela Round"/>
                <a:ea typeface="Varela Round"/>
                <a:cs typeface="Varela Round"/>
                <a:sym typeface="Varela Round"/>
              </a:rPr>
              <a:t>called the “stadium  footrace”. </a:t>
            </a:r>
            <a:endParaRPr lang="en-US" sz="48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70"/>
              <a:buNone/>
            </a:pPr>
            <a:r>
              <a:rPr lang="x-none" sz="4800" dirty="0">
                <a:latin typeface="Varela Round"/>
                <a:ea typeface="Varela Round"/>
                <a:cs typeface="Varela Round"/>
                <a:sym typeface="Varela Round"/>
              </a:rPr>
              <a:t>The race was around a </a:t>
            </a:r>
            <a:r>
              <a:rPr lang="en-US" sz="4800" dirty="0">
                <a:latin typeface="Varela Round"/>
                <a:ea typeface="Varela Round"/>
                <a:cs typeface="Varela Round"/>
                <a:sym typeface="Varela Round"/>
              </a:rPr>
              <a:t>180 </a:t>
            </a:r>
            <a:r>
              <a:rPr lang="en-US" sz="4800" dirty="0" err="1">
                <a:latin typeface="Varela Round"/>
                <a:ea typeface="Varela Round"/>
                <a:cs typeface="Varela Round"/>
                <a:sym typeface="Varela Round"/>
              </a:rPr>
              <a:t>metres</a:t>
            </a:r>
            <a:r>
              <a:rPr lang="x-none" sz="4800" dirty="0">
                <a:latin typeface="Varela Round"/>
                <a:ea typeface="Varela Round"/>
                <a:cs typeface="Varela Round"/>
                <a:sym typeface="Varela Round"/>
              </a:rPr>
              <a:t>. </a:t>
            </a:r>
            <a:br>
              <a:rPr lang="x-none" sz="4800" dirty="0">
                <a:latin typeface="Varela Round"/>
                <a:ea typeface="Varela Round"/>
                <a:cs typeface="Varela Round"/>
                <a:sym typeface="Varela Round"/>
              </a:rPr>
            </a:br>
            <a:br>
              <a:rPr lang="x-none" sz="4800" dirty="0">
                <a:latin typeface="Varela Round"/>
                <a:ea typeface="Varela Round"/>
                <a:cs typeface="Varela Round"/>
                <a:sym typeface="Varela Round"/>
              </a:rPr>
            </a:br>
            <a:endParaRPr sz="4800" dirty="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026" name="Picture 2" descr="Track, Athletics, 100 Meters, Sp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4244002"/>
            <a:ext cx="2841625" cy="189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30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Did you know ? </a:t>
            </a:r>
            <a:r>
              <a:rPr lang="en-US" dirty="0"/>
              <a:t>-</a:t>
            </a:r>
            <a:r>
              <a:rPr lang="x-none" dirty="0"/>
              <a:t> Track and Field</a:t>
            </a:r>
            <a:endParaRPr dirty="0"/>
          </a:p>
        </p:txBody>
      </p:sp>
      <p:sp>
        <p:nvSpPr>
          <p:cNvPr id="250" name="Google Shape;250;p29"/>
          <p:cNvSpPr txBox="1">
            <a:spLocks noGrp="1"/>
          </p:cNvSpPr>
          <p:nvPr>
            <p:ph type="body" idx="1"/>
          </p:nvPr>
        </p:nvSpPr>
        <p:spPr>
          <a:xfrm>
            <a:off x="515206" y="1185681"/>
            <a:ext cx="10057543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70"/>
              <a:buNone/>
            </a:pPr>
            <a:endParaRPr sz="357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70"/>
              <a:buNone/>
            </a:pPr>
            <a:r>
              <a:rPr lang="x-none" sz="6000" dirty="0">
                <a:latin typeface="Varela Round"/>
                <a:ea typeface="Varela Round"/>
                <a:cs typeface="Varela Round"/>
                <a:sym typeface="Varela Round"/>
              </a:rPr>
              <a:t>The first winner was a man name Coroebus of Elis.</a:t>
            </a:r>
            <a:br>
              <a:rPr lang="x-none" sz="6000" dirty="0">
                <a:latin typeface="Varela Round"/>
                <a:ea typeface="Varela Round"/>
                <a:cs typeface="Varela Round"/>
                <a:sym typeface="Varela Round"/>
              </a:rPr>
            </a:br>
            <a:br>
              <a:rPr lang="x-none" sz="6000" dirty="0">
                <a:latin typeface="Varela Round"/>
                <a:ea typeface="Varela Round"/>
                <a:cs typeface="Varela Round"/>
                <a:sym typeface="Varela Round"/>
              </a:rPr>
            </a:br>
            <a:endParaRPr sz="6000" dirty="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3316" name="Picture 4" descr="https://image.shutterstock.com/image-photo/statue-the-runner-garden-achilleion-260nw-76523078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1"/>
          <a:stretch/>
        </p:blipFill>
        <p:spPr bwMode="auto">
          <a:xfrm>
            <a:off x="4947078" y="3257550"/>
            <a:ext cx="4402487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52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b="0" dirty="0"/>
              <a:t>Did you know ? </a:t>
            </a:r>
            <a:endParaRPr b="0" dirty="0"/>
          </a:p>
        </p:txBody>
      </p:sp>
      <p:sp>
        <p:nvSpPr>
          <p:cNvPr id="241" name="Google Shape;241;p2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x-none" sz="4800" dirty="0">
                <a:latin typeface="Varela Round"/>
                <a:ea typeface="Varela Round"/>
                <a:cs typeface="Varela Round"/>
                <a:sym typeface="Varela Round"/>
              </a:rPr>
              <a:t>Track and Field is a sport that </a:t>
            </a:r>
            <a:r>
              <a:rPr lang="en-US" sz="4800" dirty="0">
                <a:latin typeface="Varela Round"/>
                <a:ea typeface="Varela Round"/>
                <a:cs typeface="Varela Round"/>
                <a:sym typeface="Varela Round"/>
              </a:rPr>
              <a:t>has</a:t>
            </a:r>
            <a:r>
              <a:rPr lang="x-none" sz="4800" dirty="0">
                <a:latin typeface="Varela Round"/>
                <a:ea typeface="Varela Round"/>
                <a:cs typeface="Varela Round"/>
                <a:sym typeface="Varela Round"/>
              </a:rPr>
              <a:t> a number of events. These events include:</a:t>
            </a:r>
            <a:endParaRPr lang="en-US" sz="4800" dirty="0"/>
          </a:p>
          <a:p>
            <a:pPr marL="685800" lvl="0" indent="-685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  <a:latin typeface="Varela Round"/>
                <a:ea typeface="Varela Round"/>
                <a:cs typeface="Varela Round"/>
                <a:sym typeface="Varela Round"/>
              </a:rPr>
              <a:t>r</a:t>
            </a:r>
            <a:r>
              <a:rPr lang="x-none" sz="4800" dirty="0">
                <a:solidFill>
                  <a:schemeClr val="tx1"/>
                </a:solidFill>
                <a:latin typeface="Varela Round"/>
                <a:ea typeface="Varela Round"/>
                <a:cs typeface="Varela Round"/>
                <a:sym typeface="Varela Round"/>
              </a:rPr>
              <a:t>unning</a:t>
            </a:r>
            <a:endParaRPr lang="en-US" sz="4800" dirty="0">
              <a:solidFill>
                <a:schemeClr val="tx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685800" lvl="0" indent="-685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  <a:latin typeface="Varela Round"/>
                <a:ea typeface="Varela Round"/>
                <a:cs typeface="Varela Round"/>
                <a:sym typeface="Varela Round"/>
              </a:rPr>
              <a:t>j</a:t>
            </a:r>
            <a:r>
              <a:rPr lang="x-none" sz="4800" dirty="0">
                <a:solidFill>
                  <a:schemeClr val="tx1"/>
                </a:solidFill>
                <a:latin typeface="Varela Round"/>
                <a:ea typeface="Varela Round"/>
                <a:cs typeface="Varela Round"/>
                <a:sym typeface="Varela Round"/>
              </a:rPr>
              <a:t>umping</a:t>
            </a:r>
            <a:endParaRPr lang="en-US" sz="4800" dirty="0">
              <a:solidFill>
                <a:schemeClr val="tx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685800" lvl="0" indent="-685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x-none" sz="4800" dirty="0">
                <a:solidFill>
                  <a:schemeClr val="tx1"/>
                </a:solidFill>
                <a:latin typeface="Varela Round"/>
                <a:ea typeface="Varela Round"/>
                <a:cs typeface="Varela Round"/>
                <a:sym typeface="Varela Round"/>
              </a:rPr>
              <a:t>throwing </a:t>
            </a:r>
            <a:endParaRPr sz="2800" dirty="0">
              <a:solidFill>
                <a:schemeClr val="tx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43" name="Google Shape;243;p28" descr="Athlete, Running, Track, Track And Fiel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2945" y="2861652"/>
            <a:ext cx="3835305" cy="3331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words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 algn="l" rtl="0">
              <a:buNone/>
            </a:pPr>
            <a:r>
              <a:rPr lang="en-US" sz="3600" dirty="0"/>
              <a:t>    relay events                                      team</a:t>
            </a:r>
          </a:p>
          <a:p>
            <a:pPr marL="76200" indent="0" algn="l" rtl="0">
              <a:buNone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06" y="2135022"/>
            <a:ext cx="4614603" cy="3433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126" y="2135022"/>
            <a:ext cx="5149898" cy="34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741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Did you know ? </a:t>
            </a:r>
            <a:endParaRPr dirty="0"/>
          </a:p>
        </p:txBody>
      </p:sp>
      <p:sp>
        <p:nvSpPr>
          <p:cNvPr id="241" name="Google Shape;241;p28"/>
          <p:cNvSpPr txBox="1">
            <a:spLocks noGrp="1"/>
          </p:cNvSpPr>
          <p:nvPr>
            <p:ph type="body" idx="1"/>
          </p:nvPr>
        </p:nvSpPr>
        <p:spPr>
          <a:xfrm>
            <a:off x="515206" y="1078173"/>
            <a:ext cx="11160000" cy="4797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x-none" sz="6000" b="0" dirty="0">
                <a:latin typeface="Varela Round"/>
                <a:ea typeface="Varela Round"/>
                <a:cs typeface="Varela Round"/>
                <a:sym typeface="Varela Round"/>
              </a:rPr>
              <a:t>Most of the events are individual but </a:t>
            </a:r>
            <a:r>
              <a:rPr lang="en-US" sz="6000" b="0" dirty="0">
                <a:latin typeface="Varela Round"/>
                <a:ea typeface="Varela Round"/>
                <a:cs typeface="Varela Round"/>
                <a:sym typeface="Varela Round"/>
              </a:rPr>
              <a:t>some</a:t>
            </a:r>
            <a:r>
              <a:rPr lang="x-none" sz="6000" b="0" dirty="0">
                <a:latin typeface="Varela Round"/>
                <a:ea typeface="Varela Round"/>
                <a:cs typeface="Varela Round"/>
                <a:sym typeface="Varela Round"/>
              </a:rPr>
              <a:t>,</a:t>
            </a:r>
            <a:r>
              <a:rPr lang="en-US" sz="6000" b="0" dirty="0"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x-none" sz="6000" b="0" dirty="0">
                <a:latin typeface="Varela Round"/>
                <a:ea typeface="Varela Round"/>
                <a:cs typeface="Varela Round"/>
                <a:sym typeface="Varela Round"/>
              </a:rPr>
              <a:t>like </a:t>
            </a:r>
            <a:r>
              <a:rPr lang="en-US" sz="6000" b="0" dirty="0">
                <a:latin typeface="Varela Round"/>
                <a:ea typeface="Varela Round"/>
                <a:cs typeface="Varela Round"/>
                <a:sym typeface="Varela Round"/>
              </a:rPr>
              <a:t>the </a:t>
            </a:r>
            <a:r>
              <a:rPr lang="x-none" sz="6000" b="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relay events</a:t>
            </a:r>
            <a:r>
              <a:rPr lang="x-none" sz="6000" b="0" dirty="0">
                <a:latin typeface="Varela Round"/>
                <a:ea typeface="Varela Round"/>
                <a:cs typeface="Varela Round"/>
                <a:sym typeface="Varela Round"/>
              </a:rPr>
              <a:t>, </a:t>
            </a:r>
            <a:r>
              <a:rPr lang="en-US" sz="6000" dirty="0"/>
              <a:t>there is a</a:t>
            </a:r>
            <a:r>
              <a:rPr lang="x-none" sz="6000" b="0" dirty="0"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x-none" sz="6000" b="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team</a:t>
            </a:r>
            <a:r>
              <a:rPr lang="x-none" sz="6000" b="0" dirty="0">
                <a:latin typeface="Varela Round"/>
                <a:ea typeface="Varela Round"/>
                <a:cs typeface="Varela Round"/>
                <a:sym typeface="Varela Round"/>
              </a:rPr>
              <a:t>. </a:t>
            </a:r>
            <a:endParaRPr sz="6000" b="0" dirty="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43" name="Google Shape;243;p28" descr="Athlete, Running, Track, Track And Fiel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0865" y="3819525"/>
            <a:ext cx="4344110" cy="23649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59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sz="5400" b="0" dirty="0"/>
              <a:t>Did you know ? </a:t>
            </a:r>
            <a:endParaRPr sz="5400" dirty="0"/>
          </a:p>
        </p:txBody>
      </p:sp>
      <p:sp>
        <p:nvSpPr>
          <p:cNvPr id="258" name="Google Shape;258;p30"/>
          <p:cNvSpPr txBox="1">
            <a:spLocks noGrp="1"/>
          </p:cNvSpPr>
          <p:nvPr>
            <p:ph type="body" idx="1"/>
          </p:nvPr>
        </p:nvSpPr>
        <p:spPr>
          <a:xfrm>
            <a:off x="515206" y="933094"/>
            <a:ext cx="11160000" cy="494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600" dirty="0">
                <a:latin typeface="Varela Round"/>
                <a:ea typeface="Varela Round"/>
                <a:cs typeface="Varela Round"/>
                <a:sym typeface="Varela Round"/>
              </a:rPr>
              <a:t>The </a:t>
            </a:r>
            <a:r>
              <a:rPr lang="x-none" sz="3600" dirty="0">
                <a:latin typeface="Varela Round"/>
                <a:ea typeface="Varela Round"/>
                <a:cs typeface="Varela Round"/>
                <a:sym typeface="Varela Round"/>
              </a:rPr>
              <a:t>Greeks added the Pentathlon </a:t>
            </a:r>
            <a:r>
              <a:rPr lang="en-US" sz="3600" dirty="0">
                <a:latin typeface="Varela Round"/>
                <a:ea typeface="Varela Round"/>
                <a:cs typeface="Varela Round"/>
                <a:sym typeface="Varela Round"/>
              </a:rPr>
              <a:t>(</a:t>
            </a:r>
            <a:r>
              <a:rPr lang="en-US" sz="3600" dirty="0" err="1">
                <a:latin typeface="Varela Round"/>
                <a:ea typeface="Varela Round"/>
                <a:cs typeface="Varela Round"/>
                <a:sym typeface="Varela Round"/>
              </a:rPr>
              <a:t>arabic</a:t>
            </a:r>
            <a:r>
              <a:rPr lang="en-US" sz="3600" dirty="0">
                <a:latin typeface="Varela Round"/>
                <a:ea typeface="Varela Round"/>
                <a:cs typeface="Varela Round"/>
                <a:sym typeface="Varela Round"/>
              </a:rPr>
              <a:t>/Hebrew) </a:t>
            </a:r>
            <a:r>
              <a:rPr lang="x-none" sz="3600" dirty="0">
                <a:latin typeface="Varela Round"/>
                <a:ea typeface="Varela Round"/>
                <a:cs typeface="Varela Round"/>
                <a:sym typeface="Varela Round"/>
              </a:rPr>
              <a:t>to the Olympics in 708 BC. In addition to the stadium footrace they added four </a:t>
            </a:r>
            <a:r>
              <a:rPr lang="en-US" sz="3600" dirty="0">
                <a:latin typeface="Varela Round"/>
                <a:ea typeface="Varela Round"/>
                <a:cs typeface="Varela Round"/>
                <a:sym typeface="Varela Round"/>
              </a:rPr>
              <a:t>more</a:t>
            </a:r>
            <a:r>
              <a:rPr lang="x-none" sz="3600" dirty="0">
                <a:latin typeface="Varela Round"/>
                <a:ea typeface="Varela Round"/>
                <a:cs typeface="Varela Round"/>
                <a:sym typeface="Varela Round"/>
              </a:rPr>
              <a:t> events</a:t>
            </a:r>
            <a:r>
              <a:rPr lang="en-US" sz="3600" dirty="0"/>
              <a:t>: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sz="36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571500" indent="-571500" algn="l" rt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x-none" sz="3600" dirty="0">
                <a:latin typeface="Varela Round"/>
                <a:ea typeface="Varela Round"/>
                <a:cs typeface="Varela Round"/>
                <a:sym typeface="Varela Round"/>
              </a:rPr>
              <a:t>javelin </a:t>
            </a:r>
            <a:endParaRPr lang="en-US" sz="2000" dirty="0"/>
          </a:p>
          <a:p>
            <a:pPr marL="571500" indent="-571500" algn="l" rt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3600" dirty="0"/>
              <a:t>d</a:t>
            </a:r>
            <a:r>
              <a:rPr lang="x-none" sz="3600" dirty="0">
                <a:latin typeface="Varela Round"/>
                <a:ea typeface="Varela Round"/>
                <a:cs typeface="Varela Round"/>
                <a:sym typeface="Varela Round"/>
              </a:rPr>
              <a:t>iscus</a:t>
            </a:r>
            <a:endParaRPr lang="en-US" sz="36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571500" indent="-571500" algn="l" rt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x-none" sz="3600" dirty="0">
                <a:latin typeface="Varela Round"/>
                <a:ea typeface="Varela Round"/>
                <a:cs typeface="Varela Round"/>
                <a:sym typeface="Varela Round"/>
              </a:rPr>
              <a:t>long jump</a:t>
            </a:r>
            <a:endParaRPr lang="en-US" sz="2000" dirty="0"/>
          </a:p>
          <a:p>
            <a:pPr marL="571500" indent="-571500" algn="l" rt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x-none" sz="3600" dirty="0">
                <a:latin typeface="Varela Round"/>
                <a:ea typeface="Varela Round"/>
                <a:cs typeface="Varela Round"/>
                <a:sym typeface="Varela Round"/>
              </a:rPr>
              <a:t>wrestling. </a:t>
            </a:r>
            <a:endParaRPr sz="36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br>
              <a:rPr lang="x-none" sz="2800" dirty="0">
                <a:latin typeface="Varela Round"/>
                <a:ea typeface="Varela Round"/>
                <a:cs typeface="Varela Round"/>
                <a:sym typeface="Varela Round"/>
              </a:rPr>
            </a:br>
            <a:endParaRPr dirty="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60" name="Google Shape;260;p30" descr="Track And Field, Javelin, Woman, Fema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2573" y="2673085"/>
            <a:ext cx="2517749" cy="3539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18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alibri"/>
              <a:buNone/>
            </a:pPr>
            <a:r>
              <a:rPr lang="x-none" sz="5400" b="0" dirty="0">
                <a:solidFill>
                  <a:srgbClr val="C00000"/>
                </a:solidFill>
                <a:latin typeface="Varela Round"/>
                <a:ea typeface="Varela Round"/>
                <a:cs typeface="Varela Round"/>
                <a:sym typeface="Varela Round"/>
              </a:rPr>
              <a:t>Usain Bolt</a:t>
            </a:r>
            <a:endParaRPr sz="5400" b="0" dirty="0">
              <a:solidFill>
                <a:srgbClr val="C0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65" name="Google Shape;265;p3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45"/>
              <a:buFont typeface="Varela Round"/>
              <a:buChar char="•"/>
            </a:pPr>
            <a:r>
              <a:rPr lang="en-US" sz="4000" dirty="0"/>
              <a:t>He w</a:t>
            </a:r>
            <a:r>
              <a:rPr lang="x-none" sz="4000" dirty="0">
                <a:latin typeface="Varela Round"/>
                <a:ea typeface="Varela Round"/>
                <a:cs typeface="Varela Round"/>
                <a:sym typeface="Varela Round"/>
              </a:rPr>
              <a:t>as born in 1986 in </a:t>
            </a:r>
            <a:endParaRPr lang="en-US" sz="40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45"/>
              <a:buNone/>
            </a:pPr>
            <a:r>
              <a:rPr lang="x-none" sz="4000" dirty="0">
                <a:latin typeface="Varela Round"/>
                <a:ea typeface="Varela Round"/>
                <a:cs typeface="Varela Round"/>
                <a:sym typeface="Varela Round"/>
              </a:rPr>
              <a:t>Jamaica.</a:t>
            </a:r>
            <a:endParaRPr sz="40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145"/>
              <a:buFont typeface="Varela Round"/>
              <a:buChar char="•"/>
            </a:pPr>
            <a:r>
              <a:rPr lang="x-none" sz="4000" dirty="0"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000" dirty="0">
                <a:latin typeface="Varela Round"/>
                <a:ea typeface="Varela Round"/>
                <a:cs typeface="Varela Round"/>
                <a:sym typeface="Varela Round"/>
              </a:rPr>
              <a:t>He </a:t>
            </a:r>
            <a:r>
              <a:rPr lang="en-US" sz="4000" dirty="0" err="1">
                <a:latin typeface="Varela Round"/>
                <a:ea typeface="Varela Round"/>
                <a:cs typeface="Varela Round"/>
                <a:sym typeface="Varela Round"/>
              </a:rPr>
              <a:t>i</a:t>
            </a:r>
            <a:r>
              <a:rPr lang="x-none" sz="4000" dirty="0">
                <a:latin typeface="Varela Round"/>
                <a:ea typeface="Varela Round"/>
                <a:cs typeface="Varela Round"/>
                <a:sym typeface="Varela Round"/>
              </a:rPr>
              <a:t>s a nine-time Olympic </a:t>
            </a:r>
            <a:endParaRPr lang="en-US" sz="40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145"/>
              <a:buNone/>
            </a:pPr>
            <a:r>
              <a:rPr lang="x-none" sz="4000" dirty="0">
                <a:latin typeface="Varela Round"/>
                <a:ea typeface="Varela Round"/>
                <a:cs typeface="Varela Round"/>
                <a:sym typeface="Varela Round"/>
              </a:rPr>
              <a:t>gold-medal winner. </a:t>
            </a:r>
            <a:endParaRPr sz="40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145"/>
              <a:buFont typeface="Varela Round"/>
              <a:buChar char="•"/>
            </a:pPr>
            <a:r>
              <a:rPr lang="x-none" sz="4000" dirty="0">
                <a:latin typeface="Varela Round"/>
                <a:ea typeface="Varela Round"/>
                <a:cs typeface="Varela Round"/>
                <a:sym typeface="Varela Round"/>
              </a:rPr>
              <a:t>Nickname:"Lightning Bolt". </a:t>
            </a:r>
            <a:endParaRPr sz="40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145"/>
              <a:buFont typeface="Varela Round"/>
              <a:buChar char="•"/>
            </a:pPr>
            <a:r>
              <a:rPr lang="x-none" sz="4000" dirty="0">
                <a:latin typeface="Varela Round"/>
                <a:ea typeface="Varela Round"/>
                <a:cs typeface="Varela Round"/>
                <a:sym typeface="Varela Round"/>
              </a:rPr>
              <a:t>Some people call him </a:t>
            </a:r>
            <a:endParaRPr lang="en-US" sz="40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145"/>
              <a:buNone/>
            </a:pPr>
            <a:r>
              <a:rPr lang="x-none" sz="4000" dirty="0">
                <a:latin typeface="Varela Round"/>
                <a:ea typeface="Varela Round"/>
                <a:cs typeface="Varela Round"/>
                <a:sym typeface="Varela Round"/>
              </a:rPr>
              <a:t>the fastest man in the world. </a:t>
            </a:r>
            <a:endParaRPr sz="4000" dirty="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67" name="Google Shape;267;p31"/>
          <p:cNvPicPr preferRelativeResize="0"/>
          <p:nvPr/>
        </p:nvPicPr>
        <p:blipFill rotWithShape="1">
          <a:blip r:embed="rId3"/>
          <a:stretch/>
        </p:blipFill>
        <p:spPr>
          <a:xfrm>
            <a:off x="8501134" y="1195757"/>
            <a:ext cx="2986016" cy="34125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1138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sz="6000" b="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Varela Round"/>
              </a:rPr>
              <a:t>Before we begin</a:t>
            </a:r>
            <a:r>
              <a:rPr lang="en-US" sz="6000" b="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Varela Round"/>
              </a:rPr>
              <a:t>…</a:t>
            </a:r>
            <a:endParaRPr sz="6000" b="0" dirty="0">
              <a:solidFill>
                <a:srgbClr val="0070C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68" name="Google Shape;168;p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40"/>
              <a:buFont typeface="Arial"/>
              <a:buNone/>
            </a:pPr>
            <a:r>
              <a:rPr lang="x-none" sz="5400" i="0" u="none" strike="noStrike" cap="none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What comes once in a minute, twice in a moment, but never in a thousand years?</a:t>
            </a:r>
            <a:endParaRPr sz="5400" i="0" u="none" strike="noStrike" cap="none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b="0" dirty="0"/>
              <a:t>But do you know about Jesse Owens?</a:t>
            </a:r>
            <a:endParaRPr b="0" dirty="0"/>
          </a:p>
        </p:txBody>
      </p:sp>
      <p:sp>
        <p:nvSpPr>
          <p:cNvPr id="272" name="Google Shape;272;p32"/>
          <p:cNvSpPr txBox="1">
            <a:spLocks noGrp="1"/>
          </p:cNvSpPr>
          <p:nvPr>
            <p:ph type="body" idx="1"/>
          </p:nvPr>
        </p:nvSpPr>
        <p:spPr>
          <a:xfrm>
            <a:off x="678979" y="1072927"/>
            <a:ext cx="7239708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60"/>
              <a:buNone/>
            </a:pPr>
            <a:endParaRPr lang="en-US" sz="32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60"/>
              <a:buNone/>
            </a:pPr>
            <a:r>
              <a:rPr lang="x-none" sz="3200" dirty="0">
                <a:latin typeface="Varela Round"/>
                <a:ea typeface="Varela Round"/>
                <a:cs typeface="Varela Round"/>
                <a:sym typeface="Varela Round"/>
              </a:rPr>
              <a:t>Jesse Owens (1913-1980) was one of the greatest athletes in the history of Olympic sports. </a:t>
            </a:r>
            <a:endParaRPr lang="en-US" sz="32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60"/>
              <a:buNone/>
            </a:pPr>
            <a:r>
              <a:rPr lang="x-none" sz="3200" dirty="0">
                <a:latin typeface="Varela Round"/>
                <a:ea typeface="Varela Round"/>
                <a:cs typeface="Varela Round"/>
                <a:sym typeface="Varela Round"/>
              </a:rPr>
              <a:t>The 1936 Summer Olympics </a:t>
            </a:r>
            <a:endParaRPr lang="en-US" sz="32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60"/>
              <a:buNone/>
            </a:pPr>
            <a:r>
              <a:rPr lang="x-none" sz="3200" dirty="0">
                <a:latin typeface="Varela Round"/>
                <a:ea typeface="Varela Round"/>
                <a:cs typeface="Varela Round"/>
                <a:sym typeface="Varela Round"/>
              </a:rPr>
              <a:t>were held in Berlin, Germany.</a:t>
            </a:r>
            <a:endParaRPr lang="en-US" sz="3200" dirty="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74" name="Google Shape;274;p32" descr="Image result for jesse owens"/>
          <p:cNvPicPr preferRelativeResize="0"/>
          <p:nvPr/>
        </p:nvPicPr>
        <p:blipFill rotWithShape="1">
          <a:blip r:embed="rId3"/>
          <a:stretch/>
        </p:blipFill>
        <p:spPr>
          <a:xfrm flipH="1">
            <a:off x="8067675" y="1072927"/>
            <a:ext cx="3276599" cy="437537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b="0" dirty="0"/>
              <a:t>But do you know about Jesse Owens?</a:t>
            </a:r>
            <a:endParaRPr b="0" dirty="0"/>
          </a:p>
        </p:txBody>
      </p:sp>
      <p:sp>
        <p:nvSpPr>
          <p:cNvPr id="272" name="Google Shape;272;p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60"/>
              <a:buNone/>
            </a:pPr>
            <a:r>
              <a:rPr lang="x-none" sz="4000" b="0" dirty="0">
                <a:latin typeface="Varela Round"/>
                <a:ea typeface="Varela Round"/>
                <a:cs typeface="Varela Round"/>
                <a:sym typeface="Varela Round"/>
              </a:rPr>
              <a:t>Jesse Owens won </a:t>
            </a:r>
            <a:r>
              <a:rPr lang="x-none" sz="4000" b="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four gold medals</a:t>
            </a:r>
            <a:endParaRPr lang="en-US" sz="4000" b="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60"/>
              <a:buNone/>
            </a:pPr>
            <a:r>
              <a:rPr lang="x-none" sz="4000" b="0" dirty="0">
                <a:latin typeface="Varela Round"/>
                <a:ea typeface="Varela Round"/>
                <a:cs typeface="Varela Round"/>
                <a:sym typeface="Varela Round"/>
              </a:rPr>
              <a:t>in the games for the 100 meter sprint, the 200 meter sprint, </a:t>
            </a:r>
            <a:endParaRPr lang="en-US" sz="4000" b="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60"/>
              <a:buNone/>
            </a:pPr>
            <a:r>
              <a:rPr lang="x-none" sz="4000" b="0" dirty="0">
                <a:latin typeface="Varela Round"/>
                <a:ea typeface="Varela Round"/>
                <a:cs typeface="Varela Round"/>
                <a:sym typeface="Varela Round"/>
              </a:rPr>
              <a:t>the 4x100 meter relay, </a:t>
            </a:r>
            <a:endParaRPr lang="en-US" sz="4000" b="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60"/>
              <a:buNone/>
            </a:pPr>
            <a:r>
              <a:rPr lang="x-none" sz="4000" b="0" dirty="0">
                <a:latin typeface="Varela Round"/>
                <a:ea typeface="Varela Round"/>
                <a:cs typeface="Varela Round"/>
                <a:sym typeface="Varela Round"/>
              </a:rPr>
              <a:t>and the long jump.</a:t>
            </a:r>
            <a:endParaRPr sz="4000" b="0" dirty="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598"/>
          <a:stretch/>
        </p:blipFill>
        <p:spPr>
          <a:xfrm>
            <a:off x="6557607" y="2824146"/>
            <a:ext cx="3232586" cy="305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788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0" dirty="0"/>
              <a:t>How about Flo-Jo?</a:t>
            </a:r>
            <a:endParaRPr lang="he-IL" b="0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55575" y="1195757"/>
            <a:ext cx="8291739" cy="4680000"/>
          </a:xfrm>
        </p:spPr>
        <p:txBody>
          <a:bodyPr/>
          <a:lstStyle/>
          <a:p>
            <a:pPr algn="l" rtl="0"/>
            <a:r>
              <a:rPr lang="en-US" sz="3200" dirty="0"/>
              <a:t>Florence Griffith-Joyner (1959 –1998)</a:t>
            </a:r>
          </a:p>
          <a:p>
            <a:pPr algn="l" rtl="0"/>
            <a:r>
              <a:rPr lang="en-US" sz="3200" dirty="0"/>
              <a:t>She is the fastest woman of all time. </a:t>
            </a:r>
          </a:p>
          <a:p>
            <a:pPr algn="l" rtl="0"/>
            <a:r>
              <a:rPr lang="en-US" sz="3200" dirty="0"/>
              <a:t>She set the world records (in 1988) for both the 100 meter and 200 meter sprints. </a:t>
            </a:r>
            <a:endParaRPr lang="en-US" sz="3200" u="sng" dirty="0">
              <a:solidFill>
                <a:schemeClr val="tx1"/>
              </a:solidFill>
            </a:endParaRPr>
          </a:p>
          <a:p>
            <a:pPr algn="l" rtl="0"/>
            <a:endParaRPr lang="he-IL" sz="3200" dirty="0"/>
          </a:p>
        </p:txBody>
      </p:sp>
      <p:sp>
        <p:nvSpPr>
          <p:cNvPr id="4" name="AutoShape 2" descr="Florence Griffith-Joyner at Madame Tussaud's New York | Flick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5364" name="Picture 4" descr="Florence Griffith-Joyner at Madame Tussaud's New York | Flic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506" y="1320800"/>
            <a:ext cx="2709292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1114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Let’s Review </a:t>
            </a:r>
            <a:endParaRPr/>
          </a:p>
        </p:txBody>
      </p:sp>
      <p:graphicFrame>
        <p:nvGraphicFramePr>
          <p:cNvPr id="283" name="Google Shape;283;p33"/>
          <p:cNvGraphicFramePr/>
          <p:nvPr>
            <p:extLst>
              <p:ext uri="{D42A27DB-BD31-4B8C-83A1-F6EECF244321}">
                <p14:modId xmlns:p14="http://schemas.microsoft.com/office/powerpoint/2010/main" val="3377666928"/>
              </p:ext>
            </p:extLst>
          </p:nvPr>
        </p:nvGraphicFramePr>
        <p:xfrm>
          <a:off x="515206" y="933094"/>
          <a:ext cx="11272575" cy="4876900"/>
        </p:xfrm>
        <a:graphic>
          <a:graphicData uri="http://schemas.openxmlformats.org/drawingml/2006/table">
            <a:tbl>
              <a:tblPr firstRow="1" bandRow="1">
                <a:noFill/>
                <a:tableStyleId>{DE66006B-E884-45C6-913C-714B0DADC5F8}</a:tableStyleId>
              </a:tblPr>
              <a:tblGrid>
                <a:gridCol w="561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6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7233"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600" b="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a. Christiano Rinaldo</a:t>
                      </a:r>
                      <a:endParaRPr sz="2600" b="0" u="none" strike="noStrike" cap="none" dirty="0">
                        <a:solidFill>
                          <a:schemeClr val="dk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 u="none" strike="noStrike" cap="none" dirty="0">
                        <a:solidFill>
                          <a:schemeClr val="dk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233"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b. Usain Bolt</a:t>
                      </a:r>
                      <a:endParaRPr sz="2600" u="none" strike="noStrike" cap="none" dirty="0">
                        <a:solidFill>
                          <a:schemeClr val="dk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u="none" strike="noStrike" cap="none" dirty="0">
                        <a:solidFill>
                          <a:schemeClr val="dk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233"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c. Mia Hamm</a:t>
                      </a:r>
                      <a:endParaRPr sz="2600" u="none" strike="noStrike" cap="none" dirty="0">
                        <a:solidFill>
                          <a:schemeClr val="dk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u="none" strike="noStrike" cap="none" dirty="0">
                        <a:solidFill>
                          <a:srgbClr val="FF0000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233"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d. Florence</a:t>
                      </a:r>
                      <a:r>
                        <a:rPr lang="en-US" sz="2600" u="none" strike="noStrike" cap="none" baseline="0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 Griffith Joyner</a:t>
                      </a:r>
                      <a:endParaRPr sz="2600" u="none" strike="noStrike" cap="none" dirty="0">
                        <a:solidFill>
                          <a:schemeClr val="dk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strike="noStrike" cap="none" dirty="0">
                          <a:solidFill>
                            <a:schemeClr val="tx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1. Basketball</a:t>
                      </a:r>
                      <a:endParaRPr sz="2600" u="none" strike="noStrike" cap="none" dirty="0">
                        <a:solidFill>
                          <a:schemeClr val="tx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233"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e. Mark Spitz </a:t>
                      </a:r>
                      <a:endParaRPr sz="2600" u="none" strike="noStrike" cap="none" dirty="0">
                        <a:solidFill>
                          <a:schemeClr val="dk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strike="noStrike" cap="none" dirty="0">
                          <a:solidFill>
                            <a:schemeClr val="tx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2. Swimming</a:t>
                      </a:r>
                      <a:endParaRPr sz="2600" u="none" strike="noStrike" cap="none" dirty="0">
                        <a:solidFill>
                          <a:schemeClr val="tx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233"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f</a:t>
                      </a:r>
                      <a:r>
                        <a:rPr lang="x-none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. Kobe Bryant</a:t>
                      </a:r>
                      <a:endParaRPr sz="2600" u="none" strike="noStrike" cap="none" dirty="0">
                        <a:solidFill>
                          <a:schemeClr val="dk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600" u="none" strike="noStrike" cap="none" dirty="0">
                          <a:solidFill>
                            <a:schemeClr val="tx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3. Soccer / Football</a:t>
                      </a:r>
                      <a:endParaRPr sz="2600" u="none" strike="noStrike" cap="none" dirty="0">
                        <a:solidFill>
                          <a:schemeClr val="tx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233"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g</a:t>
                      </a:r>
                      <a:r>
                        <a:rPr lang="x-none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. Yakov Toumarkin</a:t>
                      </a:r>
                      <a:endParaRPr sz="2600" u="none" strike="noStrike" cap="none" dirty="0">
                        <a:solidFill>
                          <a:schemeClr val="dk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600" u="none" strike="noStrike" cap="none" dirty="0">
                          <a:solidFill>
                            <a:schemeClr val="tx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4. Track and Field </a:t>
                      </a:r>
                      <a:endParaRPr sz="2600" u="none" strike="noStrike" cap="none" dirty="0">
                        <a:solidFill>
                          <a:schemeClr val="tx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233"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h</a:t>
                      </a:r>
                      <a:r>
                        <a:rPr lang="x-none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.  Oscar Robinson</a:t>
                      </a:r>
                      <a:endParaRPr sz="2600" u="none" strike="noStrike" cap="none" dirty="0">
                        <a:solidFill>
                          <a:schemeClr val="dk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u="none" strike="noStrike" cap="none" dirty="0">
                        <a:solidFill>
                          <a:schemeClr val="dk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7233"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strike="noStrike" cap="none" dirty="0" err="1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i</a:t>
                      </a:r>
                      <a:r>
                        <a:rPr lang="x-none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. Jesse Owens</a:t>
                      </a:r>
                      <a:endParaRPr sz="2600" u="none" strike="noStrike" cap="none" dirty="0">
                        <a:solidFill>
                          <a:schemeClr val="dk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u="none" strike="noStrike" cap="none" dirty="0">
                        <a:solidFill>
                          <a:schemeClr val="dk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7233"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j</a:t>
                      </a:r>
                      <a:r>
                        <a:rPr lang="x-none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. Michael Phelps</a:t>
                      </a:r>
                      <a:endParaRPr sz="2600" u="none" strike="noStrike" cap="none" dirty="0">
                        <a:solidFill>
                          <a:schemeClr val="dk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u="none" strike="noStrike" cap="none" dirty="0">
                        <a:solidFill>
                          <a:schemeClr val="dk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Let’s Review </a:t>
            </a:r>
            <a:endParaRPr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e-IL"/>
          </a:p>
        </p:txBody>
      </p:sp>
      <p:graphicFrame>
        <p:nvGraphicFramePr>
          <p:cNvPr id="283" name="Google Shape;283;p33"/>
          <p:cNvGraphicFramePr/>
          <p:nvPr>
            <p:extLst>
              <p:ext uri="{D42A27DB-BD31-4B8C-83A1-F6EECF244321}">
                <p14:modId xmlns:p14="http://schemas.microsoft.com/office/powerpoint/2010/main" val="4277754941"/>
              </p:ext>
            </p:extLst>
          </p:nvPr>
        </p:nvGraphicFramePr>
        <p:xfrm>
          <a:off x="515206" y="933094"/>
          <a:ext cx="11272575" cy="4876900"/>
        </p:xfrm>
        <a:graphic>
          <a:graphicData uri="http://schemas.openxmlformats.org/drawingml/2006/table">
            <a:tbl>
              <a:tblPr firstRow="1" bandRow="1">
                <a:noFill/>
                <a:tableStyleId>{DE66006B-E884-45C6-913C-714B0DADC5F8}</a:tableStyleId>
              </a:tblPr>
              <a:tblGrid>
                <a:gridCol w="561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6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656"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600" b="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a. Christiano Rinaldo</a:t>
                      </a:r>
                      <a:r>
                        <a:rPr lang="en-US" sz="2600" b="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 - </a:t>
                      </a:r>
                      <a:r>
                        <a:rPr lang="en-US" sz="2600" b="0" u="none" strike="noStrike" cap="none" dirty="0">
                          <a:solidFill>
                            <a:srgbClr val="0070C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3</a:t>
                      </a:r>
                      <a:endParaRPr sz="2600" b="0" u="none" strike="noStrike" cap="none" dirty="0">
                        <a:solidFill>
                          <a:srgbClr val="0070C0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 u="none" strike="noStrike" cap="none" dirty="0">
                        <a:solidFill>
                          <a:schemeClr val="dk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56"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b. Usain Bolt</a:t>
                      </a:r>
                      <a:r>
                        <a:rPr lang="en-US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 - </a:t>
                      </a:r>
                      <a:r>
                        <a:rPr lang="en-US" sz="2600" b="0" i="0" u="none" strike="noStrike" cap="none" dirty="0">
                          <a:solidFill>
                            <a:srgbClr val="0070C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4</a:t>
                      </a:r>
                      <a:endParaRPr sz="2600" b="0" i="0" u="none" strike="noStrike" cap="none" dirty="0">
                        <a:solidFill>
                          <a:srgbClr val="0070C0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u="none" strike="noStrike" cap="none" dirty="0">
                        <a:solidFill>
                          <a:schemeClr val="dk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56"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c. Mia Hamm</a:t>
                      </a:r>
                      <a:r>
                        <a:rPr lang="en-US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 - </a:t>
                      </a:r>
                      <a:r>
                        <a:rPr lang="en-US" sz="2600" b="0" i="0" u="none" strike="noStrike" cap="none" dirty="0">
                          <a:solidFill>
                            <a:srgbClr val="0070C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3</a:t>
                      </a:r>
                      <a:endParaRPr sz="2600" b="0" i="0" u="none" strike="noStrike" cap="none" dirty="0">
                        <a:solidFill>
                          <a:srgbClr val="0070C0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u="none" strike="noStrike" cap="none" dirty="0">
                        <a:solidFill>
                          <a:srgbClr val="FF0000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56"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d. Florence</a:t>
                      </a:r>
                      <a:r>
                        <a:rPr lang="en-US" sz="2600" u="none" strike="noStrike" cap="none" baseline="0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 Griffith Joyner - </a:t>
                      </a:r>
                      <a:r>
                        <a:rPr lang="en-US" sz="2600" b="0" i="0" u="none" strike="noStrike" cap="none" dirty="0">
                          <a:solidFill>
                            <a:srgbClr val="0070C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4</a:t>
                      </a:r>
                      <a:endParaRPr sz="2600" b="0" i="0" u="none" strike="noStrike" cap="none" dirty="0">
                        <a:solidFill>
                          <a:srgbClr val="0070C0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strike="noStrike" cap="none" dirty="0">
                          <a:solidFill>
                            <a:schemeClr val="tx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1. Basketball</a:t>
                      </a:r>
                      <a:endParaRPr sz="2600" u="none" strike="noStrike" cap="none" dirty="0">
                        <a:solidFill>
                          <a:schemeClr val="tx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656"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e. Mark Spitz  - </a:t>
                      </a:r>
                      <a:r>
                        <a:rPr lang="en-US" sz="2600" b="0" i="0" u="none" strike="noStrike" cap="none" dirty="0">
                          <a:solidFill>
                            <a:srgbClr val="0070C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2</a:t>
                      </a:r>
                      <a:endParaRPr sz="2600" b="0" i="0" u="none" strike="noStrike" cap="none" dirty="0">
                        <a:solidFill>
                          <a:srgbClr val="0070C0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strike="noStrike" cap="none" dirty="0">
                          <a:solidFill>
                            <a:schemeClr val="tx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2. Swimming</a:t>
                      </a:r>
                      <a:endParaRPr sz="2600" u="none" strike="noStrike" cap="none" dirty="0">
                        <a:solidFill>
                          <a:schemeClr val="tx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656"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f</a:t>
                      </a:r>
                      <a:r>
                        <a:rPr lang="x-none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. Kobe Bryant</a:t>
                      </a:r>
                      <a:r>
                        <a:rPr lang="en-US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 - </a:t>
                      </a:r>
                      <a:r>
                        <a:rPr lang="en-US" sz="2600" b="0" i="0" u="none" strike="noStrike" cap="none" dirty="0">
                          <a:solidFill>
                            <a:srgbClr val="0070C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1</a:t>
                      </a:r>
                      <a:endParaRPr sz="2600" b="0" i="0" u="none" strike="noStrike" cap="none" dirty="0">
                        <a:solidFill>
                          <a:srgbClr val="0070C0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600" u="none" strike="noStrike" cap="none" dirty="0">
                          <a:solidFill>
                            <a:schemeClr val="tx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3. Soccer / Football</a:t>
                      </a:r>
                      <a:endParaRPr sz="2600" u="none" strike="noStrike" cap="none" dirty="0">
                        <a:solidFill>
                          <a:schemeClr val="tx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656"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g</a:t>
                      </a:r>
                      <a:r>
                        <a:rPr lang="x-none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. Yakov Toumarkin</a:t>
                      </a:r>
                      <a:r>
                        <a:rPr lang="en-US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 - </a:t>
                      </a:r>
                      <a:r>
                        <a:rPr lang="en-US" sz="2600" b="0" i="0" u="none" strike="noStrike" cap="none" dirty="0">
                          <a:solidFill>
                            <a:srgbClr val="0070C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2</a:t>
                      </a:r>
                      <a:endParaRPr sz="2600" b="0" i="0" u="none" strike="noStrike" cap="none" dirty="0">
                        <a:solidFill>
                          <a:srgbClr val="0070C0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600" u="none" strike="noStrike" cap="none" dirty="0">
                          <a:solidFill>
                            <a:schemeClr val="tx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4. Track and Field </a:t>
                      </a:r>
                      <a:endParaRPr sz="2600" u="none" strike="noStrike" cap="none" dirty="0">
                        <a:solidFill>
                          <a:schemeClr val="tx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656"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h</a:t>
                      </a:r>
                      <a:r>
                        <a:rPr lang="x-none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.  Oscar Robinson</a:t>
                      </a:r>
                      <a:r>
                        <a:rPr lang="en-US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- </a:t>
                      </a:r>
                      <a:r>
                        <a:rPr lang="en-US" sz="2600" b="0" i="0" u="none" strike="noStrike" cap="none" dirty="0">
                          <a:solidFill>
                            <a:srgbClr val="0070C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1</a:t>
                      </a:r>
                      <a:endParaRPr sz="2600" b="0" i="0" u="none" strike="noStrike" cap="none" dirty="0">
                        <a:solidFill>
                          <a:srgbClr val="0070C0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u="none" strike="noStrike" cap="none" dirty="0">
                        <a:solidFill>
                          <a:schemeClr val="dk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656"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strike="noStrike" cap="none" dirty="0" err="1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i</a:t>
                      </a:r>
                      <a:r>
                        <a:rPr lang="x-none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. Jesse Owens</a:t>
                      </a:r>
                      <a:r>
                        <a:rPr lang="en-US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- </a:t>
                      </a:r>
                      <a:r>
                        <a:rPr lang="en-US" sz="2600" b="0" i="0" u="none" strike="noStrike" cap="none" dirty="0">
                          <a:solidFill>
                            <a:srgbClr val="0070C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4</a:t>
                      </a:r>
                      <a:endParaRPr sz="2600" b="0" i="0" u="none" strike="noStrike" cap="none" dirty="0">
                        <a:solidFill>
                          <a:srgbClr val="0070C0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u="none" strike="noStrike" cap="none" dirty="0">
                        <a:solidFill>
                          <a:schemeClr val="dk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8656"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j</a:t>
                      </a:r>
                      <a:r>
                        <a:rPr lang="x-none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. Michael Phelps</a:t>
                      </a:r>
                      <a:r>
                        <a:rPr lang="en-US" sz="2600" u="none" strike="noStrike" cap="none" dirty="0">
                          <a:solidFill>
                            <a:schemeClr val="dk1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- </a:t>
                      </a:r>
                      <a:r>
                        <a:rPr lang="en-US" sz="2600" b="0" i="0" u="none" strike="noStrike" cap="none" dirty="0">
                          <a:solidFill>
                            <a:srgbClr val="0070C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3</a:t>
                      </a:r>
                      <a:endParaRPr sz="2600" b="0" i="0" u="none" strike="noStrike" cap="none" dirty="0">
                        <a:solidFill>
                          <a:srgbClr val="0070C0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u="none" strike="noStrike" cap="none" dirty="0">
                        <a:solidFill>
                          <a:schemeClr val="dk1"/>
                        </a:solidFill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245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1"/>
          <p:cNvSpPr txBox="1">
            <a:spLocks noGrp="1"/>
          </p:cNvSpPr>
          <p:nvPr>
            <p:ph type="title"/>
          </p:nvPr>
        </p:nvSpPr>
        <p:spPr>
          <a:xfrm>
            <a:off x="515206" y="-218706"/>
            <a:ext cx="11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br>
              <a:rPr lang="en-US" dirty="0"/>
            </a:br>
            <a:br>
              <a:rPr lang="en-US" dirty="0"/>
            </a:br>
            <a:r>
              <a:rPr lang="x-none" b="0" dirty="0"/>
              <a:t>Something to think about before we say goodbye …</a:t>
            </a:r>
            <a:endParaRPr b="0" dirty="0"/>
          </a:p>
        </p:txBody>
      </p:sp>
      <p:pic>
        <p:nvPicPr>
          <p:cNvPr id="347" name="Google Shape;347;p41" descr="Children, Splash, Asia, Sunset, Thailan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/>
          <a:stretch/>
        </p:blipFill>
        <p:spPr>
          <a:xfrm>
            <a:off x="2911474" y="1721381"/>
            <a:ext cx="6080125" cy="39678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b="0" dirty="0"/>
              <a:t>What did we learn today?</a:t>
            </a:r>
            <a:endParaRPr b="0" dirty="0"/>
          </a:p>
        </p:txBody>
      </p:sp>
      <p:sp>
        <p:nvSpPr>
          <p:cNvPr id="354" name="Google Shape;354;p4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arela Round"/>
              <a:buChar char="✔"/>
            </a:pPr>
            <a:r>
              <a:rPr lang="x-none" sz="4000" b="0" dirty="0">
                <a:latin typeface="Varela Round"/>
                <a:ea typeface="Varela Round"/>
                <a:cs typeface="Varela Round"/>
                <a:sym typeface="Varela Round"/>
              </a:rPr>
              <a:t>Basketball and Oscar Robinson</a:t>
            </a:r>
            <a:endParaRPr b="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571500" lvl="0" indent="-571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arela Round"/>
              <a:buChar char="✔"/>
            </a:pPr>
            <a:r>
              <a:rPr lang="x-none" sz="4000" b="0" dirty="0">
                <a:latin typeface="Varela Round"/>
                <a:ea typeface="Varela Round"/>
                <a:cs typeface="Varela Round"/>
                <a:sym typeface="Varela Round"/>
              </a:rPr>
              <a:t>Soccer and Mia Hamm</a:t>
            </a:r>
            <a:endParaRPr b="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571500" lvl="0" indent="-571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arela Round"/>
              <a:buChar char="✔"/>
            </a:pPr>
            <a:r>
              <a:rPr lang="x-none" sz="4000" b="0" dirty="0">
                <a:latin typeface="Varela Round"/>
                <a:ea typeface="Varela Round"/>
                <a:cs typeface="Varela Round"/>
                <a:sym typeface="Varela Round"/>
              </a:rPr>
              <a:t>Swimming and Yakov Toumarkin</a:t>
            </a:r>
            <a:endParaRPr sz="4000" b="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571500" lvl="0" indent="-571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arela Round"/>
              <a:buChar char="✔"/>
            </a:pPr>
            <a:r>
              <a:rPr lang="x-none" sz="4000" b="0" dirty="0">
                <a:latin typeface="Varela Round"/>
                <a:ea typeface="Varela Round"/>
                <a:cs typeface="Varela Round"/>
                <a:sym typeface="Varela Round"/>
              </a:rPr>
              <a:t>Track and Field and Usain Bolt</a:t>
            </a:r>
            <a:endParaRPr b="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571500" lvl="0" indent="-571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arela Round"/>
              <a:buChar char="✔"/>
            </a:pPr>
            <a:r>
              <a:rPr lang="x-none" sz="4000" b="0" dirty="0">
                <a:latin typeface="Varela Round"/>
                <a:ea typeface="Varela Round"/>
                <a:cs typeface="Varela Round"/>
                <a:sym typeface="Varela Round"/>
              </a:rPr>
              <a:t>Olympics 1936 and Jesse Owens</a:t>
            </a:r>
            <a:endParaRPr b="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571500" lvl="0" indent="-571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arela Round"/>
              <a:buChar char="✔"/>
            </a:pPr>
            <a:r>
              <a:rPr lang="x-none" sz="4000" b="0" dirty="0">
                <a:latin typeface="Varela Round"/>
                <a:ea typeface="Varela Round"/>
                <a:cs typeface="Varela Round"/>
                <a:sym typeface="Varela Round"/>
              </a:rPr>
              <a:t>Trivia facts about sport</a:t>
            </a:r>
            <a:endParaRPr b="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br>
              <a:rPr lang="x-none" sz="4000" b="1" dirty="0">
                <a:latin typeface="Varela Round"/>
                <a:ea typeface="Varela Round"/>
                <a:cs typeface="Varela Round"/>
                <a:sym typeface="Varela Round"/>
              </a:rPr>
            </a:br>
            <a:endParaRPr sz="4000" dirty="0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5400"/>
              <a:buFont typeface="Calibri"/>
              <a:buNone/>
            </a:pPr>
            <a:r>
              <a:rPr lang="x-none" sz="5400" b="1">
                <a:solidFill>
                  <a:srgbClr val="00B0F0"/>
                </a:solidFill>
                <a:latin typeface="Varela Round"/>
                <a:ea typeface="Varela Round"/>
                <a:cs typeface="Varela Round"/>
                <a:sym typeface="Varela Round"/>
              </a:rPr>
              <a:t>Jokes and Riddles</a:t>
            </a:r>
            <a:endParaRPr sz="5400" b="1">
              <a:solidFill>
                <a:srgbClr val="00B0F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31" name="Google Shape;331;p39"/>
          <p:cNvSpPr txBox="1">
            <a:spLocks noGrp="1"/>
          </p:cNvSpPr>
          <p:nvPr>
            <p:ph type="body" idx="1"/>
          </p:nvPr>
        </p:nvSpPr>
        <p:spPr>
          <a:xfrm>
            <a:off x="171451" y="1301795"/>
            <a:ext cx="11503756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Varela Round"/>
              <a:buChar char="•"/>
            </a:pPr>
            <a:r>
              <a:rPr lang="x-none" sz="5400" dirty="0">
                <a:latin typeface="Varela Round"/>
                <a:ea typeface="Varela Round"/>
                <a:cs typeface="Varela Round"/>
                <a:sym typeface="Varela Round"/>
              </a:rPr>
              <a:t> Why can't Cinderella play soccer?</a:t>
            </a:r>
            <a:endParaRPr lang="en-US" sz="54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2286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Varela Round"/>
              <a:buChar char="•"/>
            </a:pPr>
            <a:endParaRPr lang="en-US" sz="6000" dirty="0"/>
          </a:p>
          <a:p>
            <a:pPr marL="2286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Varela Round"/>
              <a:buChar char="•"/>
            </a:pPr>
            <a:r>
              <a:rPr lang="x-none" sz="2000" dirty="0">
                <a:latin typeface="Varela Round"/>
                <a:ea typeface="Varela Round"/>
                <a:cs typeface="Varela Round"/>
                <a:sym typeface="Varela Round"/>
              </a:rPr>
              <a:t>			</a:t>
            </a:r>
            <a:endParaRPr sz="200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6386" name="Picture 2" descr="Football, Ball, Sport, Soccer, Foot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568" y="2581274"/>
            <a:ext cx="2905125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5400"/>
              <a:buFont typeface="Calibri"/>
              <a:buNone/>
            </a:pPr>
            <a:r>
              <a:rPr lang="x-none" sz="5400" b="1">
                <a:solidFill>
                  <a:srgbClr val="00B0F0"/>
                </a:solidFill>
                <a:latin typeface="Varela Round"/>
                <a:ea typeface="Varela Round"/>
                <a:cs typeface="Varela Round"/>
                <a:sym typeface="Varela Round"/>
              </a:rPr>
              <a:t>Jokes and Riddles</a:t>
            </a:r>
            <a:endParaRPr sz="5400" b="1">
              <a:solidFill>
                <a:srgbClr val="00B0F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31" name="Google Shape;331;p39"/>
          <p:cNvSpPr txBox="1">
            <a:spLocks noGrp="1"/>
          </p:cNvSpPr>
          <p:nvPr>
            <p:ph type="body" idx="1"/>
          </p:nvPr>
        </p:nvSpPr>
        <p:spPr>
          <a:xfrm>
            <a:off x="515207" y="1301795"/>
            <a:ext cx="11159999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r>
              <a:rPr lang="x-none" sz="5400" dirty="0">
                <a:latin typeface="Varela Round"/>
                <a:ea typeface="Varela Round"/>
                <a:cs typeface="Varela Round"/>
                <a:sym typeface="Varela Round"/>
              </a:rPr>
              <a:t>Why can't Cinderella play soccer?</a:t>
            </a:r>
            <a:endParaRPr lang="en-US" sz="5400"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r>
              <a:rPr lang="en-US" sz="5400" dirty="0">
                <a:latin typeface="Varela Round"/>
                <a:ea typeface="Varela Round"/>
                <a:cs typeface="Varela Round"/>
                <a:sym typeface="Varela Round"/>
              </a:rPr>
              <a:t>She keeps running </a:t>
            </a:r>
            <a:r>
              <a:rPr lang="en-US" sz="5400" dirty="0"/>
              <a:t>away</a:t>
            </a:r>
            <a:r>
              <a:rPr lang="en-US" sz="5400" dirty="0">
                <a:latin typeface="Varela Round"/>
                <a:ea typeface="Varela Round"/>
                <a:cs typeface="Varela Round"/>
                <a:sym typeface="Varela Round"/>
              </a:rPr>
              <a:t> from th</a:t>
            </a:r>
            <a:r>
              <a:rPr lang="en-US" sz="5400" dirty="0"/>
              <a:t>e ball</a:t>
            </a:r>
            <a:r>
              <a:rPr lang="x-none" sz="5400" dirty="0">
                <a:latin typeface="Varela Round"/>
                <a:ea typeface="Varela Round"/>
                <a:cs typeface="Varela Round"/>
                <a:sym typeface="Varela Round"/>
              </a:rPr>
              <a:t>	</a:t>
            </a:r>
            <a:r>
              <a:rPr lang="x-none" sz="2000" dirty="0">
                <a:latin typeface="Varela Round"/>
                <a:ea typeface="Varela Round"/>
                <a:cs typeface="Varela Round"/>
                <a:sym typeface="Varela Round"/>
              </a:rPr>
              <a:t>		</a:t>
            </a:r>
            <a:endParaRPr sz="200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7410" name="Picture 2" descr="Kid, Boy, Fear, Afraid, Child, Run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961" y="3565151"/>
            <a:ext cx="2410278" cy="256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42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5400"/>
              <a:buFont typeface="Calibri"/>
              <a:buNone/>
            </a:pPr>
            <a:r>
              <a:rPr lang="x-none" sz="5400" b="1" dirty="0">
                <a:solidFill>
                  <a:srgbClr val="00B0F0"/>
                </a:solidFill>
                <a:latin typeface="Varela Round"/>
                <a:ea typeface="Varela Round"/>
                <a:cs typeface="Varela Round"/>
                <a:sym typeface="Varela Round"/>
              </a:rPr>
              <a:t>Jokes and Riddles</a:t>
            </a:r>
            <a:endParaRPr sz="5400" b="1" dirty="0">
              <a:solidFill>
                <a:srgbClr val="00B0F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31" name="Google Shape;331;p39"/>
          <p:cNvSpPr txBox="1">
            <a:spLocks noGrp="1"/>
          </p:cNvSpPr>
          <p:nvPr>
            <p:ph type="body" idx="1"/>
          </p:nvPr>
        </p:nvSpPr>
        <p:spPr>
          <a:xfrm>
            <a:off x="515206" y="933094"/>
            <a:ext cx="11159999" cy="246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</a:pPr>
            <a:r>
              <a:rPr lang="x-none" sz="2000" dirty="0">
                <a:latin typeface="Varela Round"/>
                <a:ea typeface="Varela Round"/>
                <a:cs typeface="Varela Round"/>
                <a:sym typeface="Varela Round"/>
              </a:rPr>
              <a:t>			</a:t>
            </a:r>
            <a:endParaRPr sz="200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r>
              <a:rPr lang="x-none" sz="2000" dirty="0">
                <a:latin typeface="Varela Round"/>
                <a:ea typeface="Varela Round"/>
                <a:cs typeface="Varela Round"/>
                <a:sym typeface="Varela Round"/>
              </a:rPr>
              <a:t>			</a:t>
            </a:r>
            <a:endParaRPr sz="200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r>
              <a:rPr lang="x-none" sz="5400" dirty="0">
                <a:latin typeface="Varela Round"/>
                <a:ea typeface="Varela Round"/>
                <a:cs typeface="Varela Round"/>
                <a:sym typeface="Varela Round"/>
              </a:rPr>
              <a:t> What's a golfer's favorite letter?</a:t>
            </a:r>
            <a:endParaRPr lang="en-US" sz="54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endParaRPr lang="en-US" sz="5400" dirty="0"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r>
              <a:rPr lang="x-none" sz="2000" dirty="0">
                <a:latin typeface="Varela Round"/>
                <a:ea typeface="Varela Round"/>
                <a:cs typeface="Varela Round"/>
                <a:sym typeface="Varela Round"/>
              </a:rPr>
              <a:t>			</a:t>
            </a:r>
            <a:endParaRPr sz="200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8434" name="Picture 2" descr="https://image.shutterstock.com/image-photo/golfer-hitting-golf-shot-club-260nw-1700536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1"/>
          <a:stretch/>
        </p:blipFill>
        <p:spPr bwMode="auto">
          <a:xfrm>
            <a:off x="3943803" y="3190875"/>
            <a:ext cx="3724275" cy="242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0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 txBox="1">
            <a:spLocks noGrp="1"/>
          </p:cNvSpPr>
          <p:nvPr>
            <p:ph type="body" idx="1"/>
          </p:nvPr>
        </p:nvSpPr>
        <p:spPr>
          <a:xfrm>
            <a:off x="515206" y="1185680"/>
            <a:ext cx="11159999" cy="469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40"/>
              <a:buFont typeface="Arial"/>
              <a:buNone/>
            </a:pPr>
            <a:r>
              <a:rPr lang="x-none" sz="5400" i="0" u="none" strike="noStrike" cap="none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What comes once in a minute, twice in a moment, but never in a thousand years?</a:t>
            </a:r>
            <a:endParaRPr lang="en-US" sz="5400" i="0" u="none" strike="noStrike" cap="none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40"/>
              <a:buFont typeface="Arial"/>
              <a:buNone/>
            </a:pPr>
            <a:r>
              <a:rPr lang="en-US" sz="5400" dirty="0">
                <a:solidFill>
                  <a:srgbClr val="FF0000"/>
                </a:solidFill>
              </a:rPr>
              <a:t>The letter “m”</a:t>
            </a:r>
            <a:endParaRPr sz="5400" i="0" u="none" strike="noStrike" cap="none" dirty="0">
              <a:solidFill>
                <a:srgbClr val="FF0000"/>
              </a:solidFill>
              <a:sym typeface="Varela Round"/>
            </a:endParaRPr>
          </a:p>
        </p:txBody>
      </p:sp>
      <p:sp>
        <p:nvSpPr>
          <p:cNvPr id="2" name="מציין מיקום טקסט 1"/>
          <p:cNvSpPr>
            <a:spLocks noGrp="1"/>
          </p:cNvSpPr>
          <p:nvPr>
            <p:ph type="body" idx="2"/>
          </p:nvPr>
        </p:nvSpPr>
        <p:spPr>
          <a:xfrm>
            <a:off x="515206" y="1725682"/>
            <a:ext cx="11160000" cy="2760594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he-IL" dirty="0"/>
          </a:p>
        </p:txBody>
      </p:sp>
      <p:sp>
        <p:nvSpPr>
          <p:cNvPr id="8" name="Google Shape;162;p18">
            <a:extLst>
              <a:ext uri="{FF2B5EF4-FFF2-40B4-BE49-F238E27FC236}">
                <a16:creationId xmlns:a16="http://schemas.microsoft.com/office/drawing/2014/main" id="{882D6156-A8AA-4BF9-BB91-C9A7587AF4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1138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sz="6000" b="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Varela Round"/>
              </a:rPr>
              <a:t>Before we begin</a:t>
            </a:r>
            <a:r>
              <a:rPr lang="en-US" sz="6000" b="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Varela Round"/>
              </a:rPr>
              <a:t>…</a:t>
            </a:r>
            <a:endParaRPr sz="6000" b="0" dirty="0">
              <a:solidFill>
                <a:srgbClr val="0070C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93488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5400"/>
              <a:buFont typeface="Calibri"/>
              <a:buNone/>
            </a:pPr>
            <a:r>
              <a:rPr lang="x-none" sz="5400" b="1">
                <a:solidFill>
                  <a:srgbClr val="00B0F0"/>
                </a:solidFill>
                <a:latin typeface="Varela Round"/>
                <a:ea typeface="Varela Round"/>
                <a:cs typeface="Varela Round"/>
                <a:sym typeface="Varela Round"/>
              </a:rPr>
              <a:t>Jokes and Riddles</a:t>
            </a:r>
            <a:endParaRPr sz="5400" b="1">
              <a:solidFill>
                <a:srgbClr val="00B0F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31" name="Google Shape;331;p39"/>
          <p:cNvSpPr txBox="1">
            <a:spLocks noGrp="1"/>
          </p:cNvSpPr>
          <p:nvPr>
            <p:ph type="body" idx="1"/>
          </p:nvPr>
        </p:nvSpPr>
        <p:spPr>
          <a:xfrm>
            <a:off x="515206" y="933094"/>
            <a:ext cx="11159999" cy="246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</a:pPr>
            <a:r>
              <a:rPr lang="x-none" sz="2000" dirty="0">
                <a:latin typeface="Varela Round"/>
                <a:ea typeface="Varela Round"/>
                <a:cs typeface="Varela Round"/>
                <a:sym typeface="Varela Round"/>
              </a:rPr>
              <a:t>			</a:t>
            </a:r>
            <a:endParaRPr sz="200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r>
              <a:rPr lang="x-none" sz="2000" dirty="0">
                <a:latin typeface="Varela Round"/>
                <a:ea typeface="Varela Round"/>
                <a:cs typeface="Varela Round"/>
                <a:sym typeface="Varela Round"/>
              </a:rPr>
              <a:t>			</a:t>
            </a:r>
            <a:endParaRPr sz="200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r>
              <a:rPr lang="x-none" sz="5400" dirty="0">
                <a:latin typeface="Varela Round"/>
                <a:ea typeface="Varela Round"/>
                <a:cs typeface="Varela Round"/>
                <a:sym typeface="Varela Round"/>
              </a:rPr>
              <a:t> What's a golfer's favorite letter?</a:t>
            </a:r>
            <a:endParaRPr lang="en-US" sz="54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endParaRPr lang="en-US" sz="5400" dirty="0"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r>
              <a:rPr lang="en-US" sz="5400" dirty="0">
                <a:latin typeface="Varela Round"/>
                <a:ea typeface="Varela Round"/>
                <a:cs typeface="Varela Round"/>
                <a:sym typeface="Varela Round"/>
              </a:rPr>
              <a:t>T(EE)</a:t>
            </a:r>
            <a:r>
              <a:rPr lang="x-none" sz="5400" dirty="0">
                <a:latin typeface="Varela Round"/>
                <a:ea typeface="Varela Round"/>
                <a:cs typeface="Varela Round"/>
                <a:sym typeface="Varela Round"/>
              </a:rPr>
              <a:t>	</a:t>
            </a:r>
            <a:r>
              <a:rPr lang="x-none" sz="2000" dirty="0">
                <a:latin typeface="Varela Round"/>
                <a:ea typeface="Varela Round"/>
                <a:cs typeface="Varela Round"/>
                <a:sym typeface="Varela Round"/>
              </a:rPr>
              <a:t>			</a:t>
            </a:r>
            <a:endParaRPr sz="200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9458" name="Picture 2" descr="https://image.shutterstock.com/image-photo/close-view-golf-ball-on-260nw-16144154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8"/>
          <a:stretch/>
        </p:blipFill>
        <p:spPr bwMode="auto">
          <a:xfrm>
            <a:off x="5866038" y="3272518"/>
            <a:ext cx="4111625" cy="282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28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5400"/>
              <a:buFont typeface="Calibri"/>
              <a:buNone/>
            </a:pPr>
            <a:r>
              <a:rPr lang="x-none" sz="5400" b="1">
                <a:solidFill>
                  <a:srgbClr val="00B0F0"/>
                </a:solidFill>
                <a:latin typeface="Varela Round"/>
                <a:ea typeface="Varela Round"/>
                <a:cs typeface="Varela Round"/>
                <a:sym typeface="Varela Round"/>
              </a:rPr>
              <a:t>Jokes and Riddles</a:t>
            </a:r>
            <a:endParaRPr sz="5400" b="1">
              <a:solidFill>
                <a:srgbClr val="00B0F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31" name="Google Shape;331;p3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</a:pPr>
            <a:r>
              <a:rPr lang="x-none" sz="2000" dirty="0">
                <a:latin typeface="Varela Round"/>
                <a:ea typeface="Varela Round"/>
                <a:cs typeface="Varela Round"/>
                <a:sym typeface="Varela Round"/>
              </a:rPr>
              <a:t>		</a:t>
            </a:r>
            <a:endParaRPr sz="200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r>
              <a:rPr lang="x-none" sz="6000" dirty="0">
                <a:latin typeface="Varela Round"/>
                <a:ea typeface="Varela Round"/>
                <a:cs typeface="Varela Round"/>
                <a:sym typeface="Varela Round"/>
              </a:rPr>
              <a:t>What animal is best at hitting a baseball?</a:t>
            </a:r>
            <a:endParaRPr lang="en-US" sz="60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endParaRPr lang="en-US" sz="60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r>
              <a:rPr lang="x-none" sz="2000" dirty="0">
                <a:latin typeface="Varela Round"/>
                <a:ea typeface="Varela Round"/>
                <a:cs typeface="Varela Round"/>
                <a:sym typeface="Varela Round"/>
              </a:rPr>
              <a:t>			</a:t>
            </a:r>
            <a:endParaRPr sz="200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r>
              <a:rPr lang="x-none" sz="200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 sz="200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0482" name="Picture 2" descr="https://image.shutterstock.com/image-photo/baseball-pitcher-throwing-ball-selective-260nw-1472863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2"/>
          <a:stretch/>
        </p:blipFill>
        <p:spPr bwMode="auto">
          <a:xfrm>
            <a:off x="4999830" y="3793218"/>
            <a:ext cx="3714750" cy="235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38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5400"/>
              <a:buFont typeface="Calibri"/>
              <a:buNone/>
            </a:pPr>
            <a:r>
              <a:rPr lang="x-none" sz="5400" b="1">
                <a:solidFill>
                  <a:srgbClr val="00B0F0"/>
                </a:solidFill>
                <a:latin typeface="Varela Round"/>
                <a:ea typeface="Varela Round"/>
                <a:cs typeface="Varela Round"/>
                <a:sym typeface="Varela Round"/>
              </a:rPr>
              <a:t>Jokes and Riddles</a:t>
            </a:r>
            <a:endParaRPr sz="5400" b="1">
              <a:solidFill>
                <a:srgbClr val="00B0F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31" name="Google Shape;331;p3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</a:pPr>
            <a:r>
              <a:rPr lang="x-none" sz="2000" dirty="0">
                <a:latin typeface="Varela Round"/>
                <a:ea typeface="Varela Round"/>
                <a:cs typeface="Varela Round"/>
                <a:sym typeface="Varela Round"/>
              </a:rPr>
              <a:t>		</a:t>
            </a:r>
            <a:endParaRPr sz="200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r>
              <a:rPr lang="x-none" sz="6000" dirty="0">
                <a:latin typeface="Varela Round"/>
                <a:ea typeface="Varela Round"/>
                <a:cs typeface="Varela Round"/>
                <a:sym typeface="Varela Round"/>
              </a:rPr>
              <a:t>What animal is best at hitting a baseball?</a:t>
            </a:r>
            <a:endParaRPr lang="en-US" sz="60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endParaRPr lang="en-US" sz="6000" dirty="0"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r>
              <a:rPr lang="en-US" sz="6000" dirty="0">
                <a:latin typeface="Varela Round"/>
                <a:ea typeface="Varela Round"/>
                <a:cs typeface="Varela Round"/>
                <a:sym typeface="Varela Round"/>
              </a:rPr>
              <a:t>A bat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r>
              <a:rPr lang="x-none" sz="2000" dirty="0">
                <a:latin typeface="Varela Round"/>
                <a:ea typeface="Varela Round"/>
                <a:cs typeface="Varela Round"/>
                <a:sym typeface="Varela Round"/>
              </a:rPr>
              <a:t>			</a:t>
            </a:r>
            <a:endParaRPr sz="200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r>
              <a:rPr lang="x-none" sz="200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 sz="200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1506" name="Picture 2" descr="Bat, Silhouette, Halloween, Deco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4295">
            <a:off x="1059543" y="3816123"/>
            <a:ext cx="3922486" cy="196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Baseball Bat, Bat, Racket, Base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47744">
            <a:off x="8225518" y="2785607"/>
            <a:ext cx="2276475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68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5400"/>
              <a:buFont typeface="Calibri"/>
              <a:buNone/>
            </a:pPr>
            <a:r>
              <a:rPr lang="x-none" sz="5400" b="1">
                <a:solidFill>
                  <a:srgbClr val="00B0F0"/>
                </a:solidFill>
                <a:latin typeface="Varela Round"/>
                <a:ea typeface="Varela Round"/>
                <a:cs typeface="Varela Round"/>
                <a:sym typeface="Varela Round"/>
              </a:rPr>
              <a:t>Jokes and Riddles</a:t>
            </a:r>
            <a:endParaRPr sz="5400" b="1">
              <a:solidFill>
                <a:srgbClr val="00B0F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31" name="Google Shape;331;p3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r>
              <a:rPr lang="x-none" sz="6600" dirty="0">
                <a:latin typeface="Varela Round"/>
                <a:ea typeface="Varela Round"/>
                <a:cs typeface="Varela Round"/>
                <a:sym typeface="Varela Round"/>
              </a:rPr>
              <a:t>What is the hardest part about skydiving?</a:t>
            </a:r>
            <a:endParaRPr lang="en-US" sz="66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r>
              <a:rPr lang="x-none" sz="6600" dirty="0">
                <a:latin typeface="Varela Round"/>
                <a:ea typeface="Varela Round"/>
                <a:cs typeface="Varela Round"/>
                <a:sym typeface="Varela Round"/>
              </a:rPr>
              <a:t>	</a:t>
            </a:r>
            <a:r>
              <a:rPr lang="x-none" sz="2000" dirty="0">
                <a:latin typeface="Varela Round"/>
                <a:ea typeface="Varela Round"/>
                <a:cs typeface="Varela Round"/>
                <a:sym typeface="Varela Round"/>
              </a:rPr>
              <a:t>	</a:t>
            </a:r>
            <a:endParaRPr sz="200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2530" name="Picture 2" descr="https://image.shutterstock.com/image-photo/tandem-skydiving-above-white-clouds-260nw-69836799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2"/>
          <a:stretch/>
        </p:blipFill>
        <p:spPr bwMode="auto">
          <a:xfrm>
            <a:off x="4885530" y="3852183"/>
            <a:ext cx="3714750" cy="225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60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5400"/>
              <a:buFont typeface="Calibri"/>
              <a:buNone/>
            </a:pPr>
            <a:r>
              <a:rPr lang="x-none" sz="5400" b="1">
                <a:solidFill>
                  <a:srgbClr val="00B0F0"/>
                </a:solidFill>
                <a:latin typeface="Varela Round"/>
                <a:ea typeface="Varela Round"/>
                <a:cs typeface="Varela Round"/>
                <a:sym typeface="Varela Round"/>
              </a:rPr>
              <a:t>Jokes and Riddles</a:t>
            </a:r>
            <a:endParaRPr sz="5400" b="1">
              <a:solidFill>
                <a:srgbClr val="00B0F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31" name="Google Shape;331;p3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r>
              <a:rPr lang="x-none" sz="6600" dirty="0">
                <a:latin typeface="Varela Round"/>
                <a:ea typeface="Varela Round"/>
                <a:cs typeface="Varela Round"/>
                <a:sym typeface="Varela Round"/>
              </a:rPr>
              <a:t>What is the hardest part about skydiving?</a:t>
            </a:r>
            <a:endParaRPr lang="en-US" sz="66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r>
              <a:rPr lang="en-US" sz="6600" dirty="0">
                <a:latin typeface="Varela Round"/>
                <a:ea typeface="Varela Round"/>
                <a:cs typeface="Varela Round"/>
                <a:sym typeface="Varela Round"/>
              </a:rPr>
              <a:t>   The ground</a:t>
            </a:r>
            <a:r>
              <a:rPr lang="x-none" sz="6600" dirty="0">
                <a:latin typeface="Varela Round"/>
                <a:ea typeface="Varela Round"/>
                <a:cs typeface="Varela Round"/>
                <a:sym typeface="Varela Round"/>
              </a:rPr>
              <a:t>	</a:t>
            </a:r>
            <a:endParaRPr lang="en-US" sz="66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</a:pPr>
            <a:r>
              <a:rPr lang="x-none" sz="2000" dirty="0">
                <a:latin typeface="Varela Round"/>
                <a:ea typeface="Varela Round"/>
                <a:cs typeface="Varela Round"/>
                <a:sym typeface="Varela Round"/>
              </a:rPr>
              <a:t>	</a:t>
            </a:r>
            <a:endParaRPr sz="2000" dirty="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3554" name="Picture 2" descr="Hill, Soil, Grass, Ground, Meadow, G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33" y="3995104"/>
            <a:ext cx="4495346" cy="227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01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he-IL" sz="2000" dirty="0"/>
              <a:t>השימוש ביצירות במהלך שידור זה נעשה לפי סעיף 27א לחוק זכות יוצרים, תשס"ח-2007.</a:t>
            </a:r>
            <a:br>
              <a:rPr lang="he-IL" sz="2000" dirty="0"/>
            </a:br>
            <a:r>
              <a:rPr lang="he-IL" sz="2000" dirty="0"/>
              <a:t>אם הינך בעל הזכויות באחת היצירות, באפשרותך לבקש מאיתנו לחדול מהשימוש ביצירה, </a:t>
            </a:r>
            <a:br>
              <a:rPr lang="he-IL" sz="2000" dirty="0"/>
            </a:br>
            <a:r>
              <a:rPr lang="he-IL" sz="2000" dirty="0"/>
              <a:t>זאת באמצעות פנייה לדוא"ל  </a:t>
            </a:r>
            <a:r>
              <a:rPr lang="en-US" sz="2000" dirty="0"/>
              <a:t>rights@education.gov.il</a:t>
            </a:r>
            <a:endParaRPr lang="he-IL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2016690"/>
          </a:xfrm>
        </p:spPr>
        <p:txBody>
          <a:bodyPr/>
          <a:lstStyle/>
          <a:p>
            <a:r>
              <a:rPr lang="en-US" b="0" dirty="0"/>
              <a:t>Basketball</a:t>
            </a:r>
            <a:endParaRPr lang="he-IL" b="0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17" y="2649255"/>
            <a:ext cx="3237257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21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0070C0"/>
                </a:solidFill>
              </a:rPr>
              <a:t>New words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 algn="l" rtl="0">
              <a:buNone/>
            </a:pPr>
            <a:r>
              <a:rPr lang="en-US" sz="3200" dirty="0"/>
              <a:t>basket                       bucket                peaches          		 </a:t>
            </a:r>
            <a:r>
              <a:rPr lang="en-US" dirty="0"/>
              <a:t>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12" y="1925433"/>
            <a:ext cx="3451785" cy="3451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457" y="2279176"/>
            <a:ext cx="2580574" cy="27568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584" y="2157332"/>
            <a:ext cx="4256611" cy="26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96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15206" y="213093"/>
            <a:ext cx="11160000" cy="10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sz="6600" b="0" dirty="0"/>
              <a:t>Did you know ? </a:t>
            </a:r>
            <a:endParaRPr sz="6600" b="0" dirty="0"/>
          </a:p>
        </p:txBody>
      </p:sp>
      <p:sp>
        <p:nvSpPr>
          <p:cNvPr id="175" name="Google Shape;175;p19"/>
          <p:cNvSpPr txBox="1">
            <a:spLocks noGrp="1"/>
          </p:cNvSpPr>
          <p:nvPr>
            <p:ph type="body" idx="1"/>
          </p:nvPr>
        </p:nvSpPr>
        <p:spPr>
          <a:xfrm>
            <a:off x="515207" y="1487605"/>
            <a:ext cx="11159999" cy="3016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x-none" sz="5400" b="0" dirty="0"/>
              <a:t>Basketball was invented in 1891 by Jim Naismith. </a:t>
            </a:r>
            <a:endParaRPr sz="7200" b="0" dirty="0"/>
          </a:p>
        </p:txBody>
      </p:sp>
      <p:sp>
        <p:nvSpPr>
          <p:cNvPr id="5" name="AutoShape 6" descr="קובץ:Dr. James Naismith.jpg – ויקיפדיה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032" name="Picture 8" descr="Basketball, Ball, Nba, Sport, Basket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06" y="2838900"/>
            <a:ext cx="32385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4017</Words>
  <Application>Microsoft Office PowerPoint</Application>
  <PresentationFormat>מותאם אישית</PresentationFormat>
  <Paragraphs>525</Paragraphs>
  <Slides>65</Slides>
  <Notes>50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65</vt:i4>
      </vt:variant>
    </vt:vector>
  </HeadingPairs>
  <TitlesOfParts>
    <vt:vector size="71" baseType="lpstr">
      <vt:lpstr>Alef</vt:lpstr>
      <vt:lpstr>Varela Round</vt:lpstr>
      <vt:lpstr>Wingdings</vt:lpstr>
      <vt:lpstr>Arial</vt:lpstr>
      <vt:lpstr>Calibri</vt:lpstr>
      <vt:lpstr>ערכת נושא Office</vt:lpstr>
      <vt:lpstr>מערכת שידורים לאומית</vt:lpstr>
      <vt:lpstr>About Sports </vt:lpstr>
      <vt:lpstr>Can you?</vt:lpstr>
      <vt:lpstr>Today we will:</vt:lpstr>
      <vt:lpstr>Before we begin…</vt:lpstr>
      <vt:lpstr>Before we begin…</vt:lpstr>
      <vt:lpstr>Basketball</vt:lpstr>
      <vt:lpstr>New words</vt:lpstr>
      <vt:lpstr>Did you know ? </vt:lpstr>
      <vt:lpstr>Did you know ?</vt:lpstr>
      <vt:lpstr>Did you know ?</vt:lpstr>
      <vt:lpstr>Did you know ?</vt:lpstr>
      <vt:lpstr>Did you know ? </vt:lpstr>
      <vt:lpstr>Did you know ? </vt:lpstr>
      <vt:lpstr>Did you know ? </vt:lpstr>
      <vt:lpstr>Oscar Palmer Robertson</vt:lpstr>
      <vt:lpstr>Soccer</vt:lpstr>
      <vt:lpstr>Did you know?  </vt:lpstr>
      <vt:lpstr>Did you know?  </vt:lpstr>
      <vt:lpstr>New words</vt:lpstr>
      <vt:lpstr>New words</vt:lpstr>
      <vt:lpstr>New words</vt:lpstr>
      <vt:lpstr>Did you know?  </vt:lpstr>
      <vt:lpstr>Did you know?  </vt:lpstr>
      <vt:lpstr>Did you know ? </vt:lpstr>
      <vt:lpstr>Did you know ? </vt:lpstr>
      <vt:lpstr>Did you know ? </vt:lpstr>
      <vt:lpstr>Mia Hamm </vt:lpstr>
      <vt:lpstr>Who holds the records? </vt:lpstr>
      <vt:lpstr>Swimming </vt:lpstr>
      <vt:lpstr>Did you know ? </vt:lpstr>
      <vt:lpstr>Did you know ? </vt:lpstr>
      <vt:lpstr>Did you know ? </vt:lpstr>
      <vt:lpstr>Did you know ? </vt:lpstr>
      <vt:lpstr>Did you know? </vt:lpstr>
      <vt:lpstr>Did you know? </vt:lpstr>
      <vt:lpstr>New word</vt:lpstr>
      <vt:lpstr>Yakov Toumarkin</vt:lpstr>
      <vt:lpstr>Break</vt:lpstr>
      <vt:lpstr>Track and Field </vt:lpstr>
      <vt:lpstr>Did you know ? </vt:lpstr>
      <vt:lpstr>New words</vt:lpstr>
      <vt:lpstr>Did you know ? </vt:lpstr>
      <vt:lpstr>Did you know ? - Track and Field</vt:lpstr>
      <vt:lpstr>Did you know ? </vt:lpstr>
      <vt:lpstr>New words</vt:lpstr>
      <vt:lpstr>Did you know ? </vt:lpstr>
      <vt:lpstr>Did you know ? </vt:lpstr>
      <vt:lpstr>Usain Bolt</vt:lpstr>
      <vt:lpstr>But do you know about Jesse Owens?</vt:lpstr>
      <vt:lpstr>But do you know about Jesse Owens?</vt:lpstr>
      <vt:lpstr>How about Flo-Jo?</vt:lpstr>
      <vt:lpstr>Let’s Review </vt:lpstr>
      <vt:lpstr>Let’s Review </vt:lpstr>
      <vt:lpstr>  Something to think about before we say goodbye …</vt:lpstr>
      <vt:lpstr>What did we learn today?</vt:lpstr>
      <vt:lpstr>Jokes and Riddles</vt:lpstr>
      <vt:lpstr>Jokes and Riddles</vt:lpstr>
      <vt:lpstr>Jokes and Riddles</vt:lpstr>
      <vt:lpstr>Jokes and Riddles</vt:lpstr>
      <vt:lpstr>Jokes and Riddles</vt:lpstr>
      <vt:lpstr>Jokes and Riddles</vt:lpstr>
      <vt:lpstr>Jokes and Riddles</vt:lpstr>
      <vt:lpstr>Jokes and Riddles</vt:lpstr>
      <vt:lpstr>השימוש ביצירות במהלך שידור זה נעשה לפי סעיף 27א לחוק זכות יוצרים, תשס"ח-2007. אם הינך בעל הזכויות באחת היצירות, באפשרותך לבקש מאיתנו לחדול מהשימוש ביצירה,  זאת באמצעות פנייה לדוא"ל  rights@education.gov.il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karen hirschberg</dc:creator>
  <cp:lastModifiedBy>bahaa.misrad@gmail.com</cp:lastModifiedBy>
  <cp:revision>47</cp:revision>
  <dcterms:modified xsi:type="dcterms:W3CDTF">2022-01-04T11:18:01Z</dcterms:modified>
</cp:coreProperties>
</file>