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2190413" cy="6858000"/>
  <p:notesSz cx="6858000" cy="9144000"/>
  <p:embeddedFontLst>
    <p:embeddedFont>
      <p:font typeface="Assistant" panose="020B0604020202020204" charset="-79"/>
      <p:regular r:id="rId51"/>
      <p:bold r:id="rId52"/>
    </p:embeddedFont>
    <p:embeddedFont>
      <p:font typeface="Calibri" panose="020F0502020204030204" pitchFamily="34" charset="0"/>
      <p:regular r:id="rId53"/>
      <p:bold r:id="rId54"/>
      <p:italic r:id="rId55"/>
      <p:boldItalic r:id="rId56"/>
    </p:embeddedFont>
    <p:embeddedFont>
      <p:font typeface="Varela Round" panose="00000500000000000000" pitchFamily="2" charset="-79"/>
      <p:regular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79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7200"/>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8328fc8c4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8328fc8c4f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8328fc8c4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8328fc8c4f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b1b6493def_0_1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b1b6493def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b1b6493def_0_1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328fc8c4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8328fc8c4f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b1b6493def_0_4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b1b6493def_0_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gb1b6493def_0_49: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374c0abdb_0_14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7374c0abdb_0_1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7374c0abdb_0_149: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1e55e7e1d_0_8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1e55e7e1d_0_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gb1e55e7e1d_0_88: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2e06f9e83_6_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2e06f9e83_6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g52e06f9e83_6_0: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7374c0abdb_0_9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7374c0abdb_0_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7374c0abdb_0_92: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3852fd280_0_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73852fd280_0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73852fd280_0_36: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7374c0ade5_0_1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7374c0ade5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7374c0ade5_0_1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73852fd280_0_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73852fd280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g73852fd280_0_20: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7374c0ade5_0_131: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7374c0ade5_0_1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7374c0ade5_0_13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b1e55e7e1d_0_125: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b1e55e7e1d_0_1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b1e55e7e1d_0_125: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b1e55e7e1d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b1e55e7e1d_0_76: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b1e55e7e1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b1e55e7e1d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b1e55e7e1d_0_28: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b1e55e7e1d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gb1e55e7e1d_0_28: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b1e55e7e1d_0_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b1e55e7e1d_0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gb1e55e7e1d_0_36: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b1e55e7e1d_0_5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b1e55e7e1d_0_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b1e55e7e1d_0_52: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b1e55e7e1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b1e55e7e1d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b1e55e7e1d_0_81: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b1e55e7e1d_0_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iw-IL" sz="1900"/>
              <a:t>מה היא הבעיה המועלית בקטע?</a:t>
            </a:r>
            <a:endParaRPr sz="1900"/>
          </a:p>
          <a:p>
            <a:pPr marL="0" lvl="0" indent="0" algn="r" rtl="1">
              <a:spcBef>
                <a:spcPts val="0"/>
              </a:spcBef>
              <a:spcAft>
                <a:spcPts val="0"/>
              </a:spcAft>
              <a:buNone/>
            </a:pPr>
            <a:r>
              <a:rPr lang="iw-IL" sz="1900"/>
              <a:t>מה היא ההצעה המועלית לפתרון הבעיה?</a:t>
            </a:r>
            <a:endParaRPr sz="1900"/>
          </a:p>
        </p:txBody>
      </p:sp>
      <p:sp>
        <p:nvSpPr>
          <p:cNvPr id="87" name="Google Shape;87;gb1e55e7e1d_0_8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a954267a6e_0_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a954267a6e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ga954267a6e_0_10: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b1e55e7e1d_0_6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b1e55e7e1d_0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gb1e55e7e1d_0_69: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b1b6493def_0_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b1b6493def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gb1b6493def_0_3: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8328fc8c4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8328fc8c4f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7374c0abdb_0_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7374c0abdb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81000" algn="r" rtl="1">
              <a:lnSpc>
                <a:spcPct val="150000"/>
              </a:lnSpc>
              <a:spcBef>
                <a:spcPts val="0"/>
              </a:spcBef>
              <a:spcAft>
                <a:spcPts val="0"/>
              </a:spcAft>
              <a:buSzPts val="2400"/>
              <a:buFont typeface="Varela Round"/>
              <a:buChar char="●"/>
            </a:pPr>
            <a:r>
              <a:rPr lang="iw-IL" sz="2400">
                <a:solidFill>
                  <a:srgbClr val="000000"/>
                </a:solidFill>
                <a:latin typeface="Varela Round"/>
                <a:ea typeface="Varela Round"/>
                <a:cs typeface="Varela Round"/>
                <a:sym typeface="Varela Round"/>
              </a:rPr>
              <a:t>עקירת מאות אלפי  אנשים מבתיהם</a:t>
            </a:r>
            <a:endParaRPr sz="2400">
              <a:solidFill>
                <a:srgbClr val="000000"/>
              </a:solidFill>
              <a:latin typeface="Varela Round"/>
              <a:ea typeface="Varela Round"/>
              <a:cs typeface="Varela Round"/>
              <a:sym typeface="Varela Round"/>
            </a:endParaRPr>
          </a:p>
          <a:p>
            <a:pPr marL="457200" lvl="0" indent="-381000" algn="r" rtl="1">
              <a:lnSpc>
                <a:spcPct val="150000"/>
              </a:lnSpc>
              <a:spcBef>
                <a:spcPts val="0"/>
              </a:spcBef>
              <a:spcAft>
                <a:spcPts val="0"/>
              </a:spcAft>
              <a:buSzPts val="2400"/>
              <a:buFont typeface="Varela Round"/>
              <a:buChar char="●"/>
            </a:pPr>
            <a:r>
              <a:rPr lang="iw-IL" sz="2400">
                <a:solidFill>
                  <a:srgbClr val="000000"/>
                </a:solidFill>
                <a:latin typeface="Varela Round"/>
                <a:ea typeface="Varela Round"/>
                <a:cs typeface="Varela Round"/>
                <a:sym typeface="Varela Round"/>
              </a:rPr>
              <a:t>נזקים אקולוגיים</a:t>
            </a:r>
            <a:endParaRPr sz="2400">
              <a:solidFill>
                <a:srgbClr val="000000"/>
              </a:solidFill>
              <a:latin typeface="Varela Round"/>
              <a:ea typeface="Varela Round"/>
              <a:cs typeface="Varela Round"/>
              <a:sym typeface="Varela Round"/>
            </a:endParaRPr>
          </a:p>
          <a:p>
            <a:pPr marL="457200" lvl="0" indent="-381000" algn="r" rtl="1">
              <a:lnSpc>
                <a:spcPct val="150000"/>
              </a:lnSpc>
              <a:spcBef>
                <a:spcPts val="0"/>
              </a:spcBef>
              <a:spcAft>
                <a:spcPts val="0"/>
              </a:spcAft>
              <a:buSzPts val="2400"/>
              <a:buFont typeface="Varela Round"/>
              <a:buChar char="●"/>
            </a:pPr>
            <a:r>
              <a:rPr lang="iw-IL" sz="2400">
                <a:solidFill>
                  <a:srgbClr val="000000"/>
                </a:solidFill>
                <a:latin typeface="Varela Round"/>
                <a:ea typeface="Varela Round"/>
                <a:cs typeface="Varela Round"/>
                <a:sym typeface="Varela Round"/>
              </a:rPr>
              <a:t>הרס של שרידי תרבות</a:t>
            </a:r>
            <a:endParaRPr sz="2400">
              <a:solidFill>
                <a:srgbClr val="000000"/>
              </a:solidFill>
              <a:latin typeface="Varela Round"/>
              <a:ea typeface="Varela Round"/>
              <a:cs typeface="Varela Round"/>
              <a:sym typeface="Varela Round"/>
            </a:endParaRPr>
          </a:p>
          <a:p>
            <a:pPr marL="457200" lvl="0" indent="-381000" algn="r" rtl="1">
              <a:lnSpc>
                <a:spcPct val="150000"/>
              </a:lnSpc>
              <a:spcBef>
                <a:spcPts val="0"/>
              </a:spcBef>
              <a:spcAft>
                <a:spcPts val="0"/>
              </a:spcAft>
              <a:buSzPts val="2400"/>
              <a:buFont typeface="Varela Round"/>
              <a:buChar char="●"/>
            </a:pPr>
            <a:r>
              <a:rPr lang="iw-IL" sz="2400">
                <a:solidFill>
                  <a:srgbClr val="000000"/>
                </a:solidFill>
                <a:latin typeface="Varela Round"/>
                <a:ea typeface="Varela Round"/>
                <a:cs typeface="Varela Round"/>
                <a:sym typeface="Varela Round"/>
              </a:rPr>
              <a:t>מיקום על קו שבר גיאולוגי- סכנת רעידות אדמה ומפולת קרקע </a:t>
            </a:r>
            <a:endParaRPr sz="2400">
              <a:solidFill>
                <a:srgbClr val="000000"/>
              </a:solidFill>
              <a:latin typeface="Varela Round"/>
              <a:ea typeface="Varela Round"/>
              <a:cs typeface="Varela Round"/>
              <a:sym typeface="Varela Round"/>
            </a:endParaRPr>
          </a:p>
          <a:p>
            <a:pPr marL="0" lvl="0" indent="0" algn="l" rtl="0">
              <a:spcBef>
                <a:spcPts val="0"/>
              </a:spcBef>
              <a:spcAft>
                <a:spcPts val="0"/>
              </a:spcAft>
              <a:buNone/>
            </a:pPr>
            <a:endParaRPr/>
          </a:p>
        </p:txBody>
      </p:sp>
      <p:sp>
        <p:nvSpPr>
          <p:cNvPr id="374" name="Google Shape;374;g7374c0abdb_0_7: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7374c0abdb_0_40: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7374c0abdb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g7374c0abdb_0_40: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b1b6493def_0_5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b1b6493def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gb1b6493def_0_55: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8328fc8c4f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8328fc8c4f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374c0abdb_0_25: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374c0abdb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g7374c0abdb_0_25: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7374c0ade5_0_30: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7374c0ade5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g7374c0ade5_0_30: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7347a9703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g7347a97038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8328fc8c4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8328fc8c4f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7374c0ade5_0_39: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7374c0ade5_0_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g7374c0ade5_0_39: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b1e55e7e1d_0_1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b1e55e7e1d_0_1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gb1e55e7e1d_0_110: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7fa2e6a149_0_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7fa2e6a149_0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iw-IL" sz="2200"/>
              <a:t>תלות ברמת חיים, רמת פיתוח, קיום מקורות אנרגיה במדינה</a:t>
            </a:r>
            <a:endParaRPr sz="2200"/>
          </a:p>
        </p:txBody>
      </p:sp>
      <p:sp>
        <p:nvSpPr>
          <p:cNvPr id="452" name="Google Shape;452;g7fa2e6a149_0_5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a954267a6e_0_3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a954267a6e_0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iw-IL" sz="2400"/>
              <a:t>גידול אוכלוסייה מהיר בחלק מהמדינות</a:t>
            </a:r>
            <a:endParaRPr sz="2400"/>
          </a:p>
          <a:p>
            <a:pPr marL="0" lvl="0" indent="0" algn="r" rtl="1">
              <a:spcBef>
                <a:spcPts val="0"/>
              </a:spcBef>
              <a:spcAft>
                <a:spcPts val="0"/>
              </a:spcAft>
              <a:buNone/>
            </a:pPr>
            <a:r>
              <a:rPr lang="iw-IL" sz="2400"/>
              <a:t>מצויות בתהליכי פיתוח מואצים</a:t>
            </a:r>
            <a:endParaRPr sz="2400"/>
          </a:p>
          <a:p>
            <a:pPr marL="0" lvl="0" indent="0" algn="r" rtl="1">
              <a:spcBef>
                <a:spcPts val="0"/>
              </a:spcBef>
              <a:spcAft>
                <a:spcPts val="0"/>
              </a:spcAft>
              <a:buNone/>
            </a:pPr>
            <a:r>
              <a:rPr lang="iw-IL" sz="2400"/>
              <a:t>במפותחות שיפור היעיולות האנרגטית</a:t>
            </a:r>
            <a:endParaRPr sz="2400"/>
          </a:p>
        </p:txBody>
      </p:sp>
      <p:sp>
        <p:nvSpPr>
          <p:cNvPr id="461" name="Google Shape;461;ga954267a6e_0_38: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b1e55e7e1d_0_11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b1e55e7e1d_0_1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81000" algn="r" rtl="1">
              <a:lnSpc>
                <a:spcPct val="150000"/>
              </a:lnSpc>
              <a:spcBef>
                <a:spcPts val="0"/>
              </a:spcBef>
              <a:spcAft>
                <a:spcPts val="0"/>
              </a:spcAft>
              <a:buClr>
                <a:srgbClr val="192A72"/>
              </a:buClr>
              <a:buSzPts val="2400"/>
              <a:buChar char="❖"/>
            </a:pPr>
            <a:r>
              <a:rPr lang="iw-IL" sz="2400">
                <a:solidFill>
                  <a:srgbClr val="192A72"/>
                </a:solidFill>
                <a:latin typeface="Varela Round"/>
                <a:ea typeface="Varela Round"/>
                <a:cs typeface="Varela Round"/>
                <a:sym typeface="Varela Round"/>
              </a:rPr>
              <a:t> למשל: הקטנת השטחים המשמשים לצרכים חשובים אחרים כמו חקלאות, שטחים פתוחים, שמורות טבע וכדומה.</a:t>
            </a:r>
            <a:endParaRPr sz="2400">
              <a:solidFill>
                <a:srgbClr val="192A72"/>
              </a:solidFill>
              <a:latin typeface="Varela Round"/>
              <a:ea typeface="Varela Round"/>
              <a:cs typeface="Varela Round"/>
              <a:sym typeface="Varela Round"/>
            </a:endParaRPr>
          </a:p>
          <a:p>
            <a:pPr marL="0" lvl="0" indent="0" algn="l" rtl="0">
              <a:spcBef>
                <a:spcPts val="600"/>
              </a:spcBef>
              <a:spcAft>
                <a:spcPts val="0"/>
              </a:spcAft>
              <a:buNone/>
            </a:pPr>
            <a:endParaRPr/>
          </a:p>
        </p:txBody>
      </p:sp>
      <p:sp>
        <p:nvSpPr>
          <p:cNvPr id="472" name="Google Shape;472;gb1e55e7e1d_0_116: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a954267a6e_0_8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a954267a6e_0_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ga954267a6e_0_82: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b1e55e7e1d_0_0: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b1e55e7e1d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b1e55e7e1d_0_0: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47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8328fc8c4f_0_110: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8328fc8c4f_0_1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8328fc8c4f_0_110: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b1e55e7e1d_0_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b1e55e7e1d_0_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b1e55e7e1d_0_95: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7374c0abdb_0_7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7374c0abdb_0_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g7374c0abdb_0_73: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ער">
  <p:cSld name="שער">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281" y="2693988"/>
            <a:ext cx="10361851" cy="14700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0"/>
              <a:buFont typeface="Varela Round"/>
              <a:buNone/>
              <a:defRPr sz="6600" b="1" i="0" u="none" strike="noStrike" cap="none">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p:nvPr/>
        </p:nvSpPr>
        <p:spPr>
          <a:xfrm>
            <a:off x="-669982" y="6569428"/>
            <a:ext cx="2623619" cy="45910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 name="Google Shape;18;p2"/>
          <p:cNvSpPr/>
          <p:nvPr/>
        </p:nvSpPr>
        <p:spPr>
          <a:xfrm>
            <a:off x="-1488616" y="6410587"/>
            <a:ext cx="3245977" cy="86423"/>
          </a:xfrm>
          <a:prstGeom prst="roundRect">
            <a:avLst>
              <a:gd name="adj" fmla="val 49359"/>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2"/>
          <p:cNvSpPr/>
          <p:nvPr/>
        </p:nvSpPr>
        <p:spPr>
          <a:xfrm>
            <a:off x="9985182" y="-439221"/>
            <a:ext cx="4205100" cy="63186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2"/>
          <p:cNvSpPr/>
          <p:nvPr/>
        </p:nvSpPr>
        <p:spPr>
          <a:xfrm>
            <a:off x="8258395" y="6565100"/>
            <a:ext cx="4433637" cy="79653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 name="Google Shape;21;p2"/>
          <p:cNvPicPr preferRelativeResize="0"/>
          <p:nvPr/>
        </p:nvPicPr>
        <p:blipFill rotWithShape="1">
          <a:blip r:embed="rId2">
            <a:alphaModFix/>
          </a:blip>
          <a:srcRect l="33058" r="33511" b="26248"/>
          <a:stretch/>
        </p:blipFill>
        <p:spPr>
          <a:xfrm>
            <a:off x="5444576" y="369916"/>
            <a:ext cx="1301261" cy="159743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2" y="213095"/>
            <a:ext cx="12190412" cy="720000"/>
          </a:xfrm>
          <a:noFill/>
        </p:spPr>
        <p:txBody>
          <a:bodyPr vert="horz" lIns="91440" tIns="45720" rIns="91440" bIns="45720" rtlCol="1" anchor="ctr">
            <a:noAutofit/>
          </a:bodyPr>
          <a:lstStyle>
            <a:lvl1pPr>
              <a:defRPr kumimoji="0" lang="he-IL" sz="44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399"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2" y="5878200"/>
            <a:ext cx="4765570"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6588" y="-110812"/>
            <a:ext cx="529942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2" y="6306750"/>
            <a:ext cx="7723425"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extLst>
      <p:ext uri="{BB962C8B-B14F-4D97-AF65-F5344CB8AC3E}">
        <p14:creationId xmlns:p14="http://schemas.microsoft.com/office/powerpoint/2010/main" val="584078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שם השיעור">
  <p:cSld name="שם השיעור">
    <p:spTree>
      <p:nvGrpSpPr>
        <p:cNvPr id="1" name="Shape 22"/>
        <p:cNvGrpSpPr/>
        <p:nvPr/>
      </p:nvGrpSpPr>
      <p:grpSpPr>
        <a:xfrm>
          <a:off x="0" y="0"/>
          <a:ext cx="0" cy="0"/>
          <a:chOff x="0" y="0"/>
          <a:chExt cx="0" cy="0"/>
        </a:xfrm>
      </p:grpSpPr>
      <p:sp>
        <p:nvSpPr>
          <p:cNvPr id="23" name="Google Shape;23;p3"/>
          <p:cNvSpPr/>
          <p:nvPr/>
        </p:nvSpPr>
        <p:spPr>
          <a:xfrm>
            <a:off x="212915" y="1396869"/>
            <a:ext cx="13175666"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Calibri"/>
                <a:ea typeface="Calibri"/>
                <a:cs typeface="Calibri"/>
                <a:sym typeface="Calibri"/>
              </a:rPr>
              <a:t>  </a:t>
            </a:r>
            <a:endParaRPr/>
          </a:p>
        </p:txBody>
      </p:sp>
      <p:sp>
        <p:nvSpPr>
          <p:cNvPr id="24" name="Google Shape;24;p3"/>
          <p:cNvSpPr txBox="1">
            <a:spLocks noGrp="1"/>
          </p:cNvSpPr>
          <p:nvPr>
            <p:ph type="ctrTitle"/>
          </p:nvPr>
        </p:nvSpPr>
        <p:spPr>
          <a:xfrm>
            <a:off x="738940" y="1640910"/>
            <a:ext cx="10871177"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chemeClr val="dk1"/>
              </a:buClr>
              <a:buSzPts val="6600"/>
              <a:buFont typeface="Varela Round"/>
              <a:buNone/>
              <a:defRPr sz="6600" b="1">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p:nvPr/>
        </p:nvSpPr>
        <p:spPr>
          <a:xfrm>
            <a:off x="7328995" y="6579191"/>
            <a:ext cx="5333172"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3"/>
          <p:cNvSpPr/>
          <p:nvPr/>
        </p:nvSpPr>
        <p:spPr>
          <a:xfrm>
            <a:off x="9499907" y="6294300"/>
            <a:ext cx="3049259"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p:nvPr/>
        </p:nvSpPr>
        <p:spPr>
          <a:xfrm>
            <a:off x="9995581" y="-235260"/>
            <a:ext cx="276813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 name="Google Shape;28;p3"/>
          <p:cNvSpPr/>
          <p:nvPr/>
        </p:nvSpPr>
        <p:spPr>
          <a:xfrm>
            <a:off x="-501048" y="163632"/>
            <a:ext cx="1427924"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 name="Google Shape;29;p3"/>
          <p:cNvSpPr txBox="1">
            <a:spLocks noGrp="1"/>
          </p:cNvSpPr>
          <p:nvPr>
            <p:ph type="subTitle" idx="1"/>
          </p:nvPr>
        </p:nvSpPr>
        <p:spPr>
          <a:xfrm>
            <a:off x="738117" y="2918492"/>
            <a:ext cx="10872000" cy="720000"/>
          </a:xfrm>
          <a:prstGeom prst="rect">
            <a:avLst/>
          </a:prstGeom>
          <a:noFill/>
          <a:ln>
            <a:noFill/>
          </a:ln>
        </p:spPr>
        <p:txBody>
          <a:bodyPr spcFirstLastPara="1" wrap="square" lIns="36000" tIns="36000" rIns="36000" bIns="36000" anchor="t" anchorCtr="0">
            <a:noAutofit/>
          </a:bodyPr>
          <a:lstStyle>
            <a:lvl1pPr lvl="0" algn="ctr" rtl="1">
              <a:lnSpc>
                <a:spcPct val="100000"/>
              </a:lnSpc>
              <a:spcBef>
                <a:spcPts val="0"/>
              </a:spcBef>
              <a:spcAft>
                <a:spcPts val="0"/>
              </a:spcAft>
              <a:buClr>
                <a:srgbClr val="002060"/>
              </a:buClr>
              <a:buSzPts val="2800"/>
              <a:buNone/>
              <a:defRPr sz="3600" b="1">
                <a:solidFill>
                  <a:srgbClr val="002060"/>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30" name="Google Shape;30;p3"/>
          <p:cNvSpPr txBox="1">
            <a:spLocks noGrp="1"/>
          </p:cNvSpPr>
          <p:nvPr>
            <p:ph type="body" idx="2"/>
          </p:nvPr>
        </p:nvSpPr>
        <p:spPr>
          <a:xfrm>
            <a:off x="738117" y="3655832"/>
            <a:ext cx="10872000" cy="720000"/>
          </a:xfrm>
          <a:prstGeom prst="rect">
            <a:avLst/>
          </a:prstGeom>
          <a:noFill/>
          <a:ln>
            <a:noFill/>
          </a:ln>
        </p:spPr>
        <p:txBody>
          <a:bodyPr spcFirstLastPara="1" wrap="square" lIns="91425" tIns="45700" rIns="91425" bIns="45700" anchor="t" anchorCtr="0">
            <a:noAutofit/>
          </a:bodyPr>
          <a:lstStyle>
            <a:lvl1pPr marL="457200" lvl="0" indent="-228600" algn="ctr" rtl="1">
              <a:lnSpc>
                <a:spcPct val="100000"/>
              </a:lnSpc>
              <a:spcBef>
                <a:spcPts val="0"/>
              </a:spcBef>
              <a:spcAft>
                <a:spcPts val="0"/>
              </a:spcAft>
              <a:buClr>
                <a:srgbClr val="002060"/>
              </a:buClr>
              <a:buSzPts val="2800"/>
              <a:buFont typeface="Arial"/>
              <a:buNone/>
              <a:defRPr sz="2800" b="1">
                <a:solidFill>
                  <a:srgbClr val="002060"/>
                </a:solidFill>
                <a:latin typeface="Varela Round"/>
                <a:ea typeface="Varela Round"/>
                <a:cs typeface="Varela Round"/>
                <a:sym typeface="Varela Round"/>
              </a:defRPr>
            </a:lvl1pPr>
            <a:lvl2pPr marL="914400" lvl="1" indent="-228600" algn="ctr" rtl="1">
              <a:lnSpc>
                <a:spcPct val="100000"/>
              </a:lnSpc>
              <a:spcBef>
                <a:spcPts val="60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כותרות ותוכן">
  <p:cSld name="2 כותרות ותוכן">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515206" y="213094"/>
            <a:ext cx="11160000"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800"/>
              <a:buFont typeface="Varela Round"/>
              <a:buNone/>
              <a:defRPr sz="48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
          <p:cNvSpPr txBox="1">
            <a:spLocks noGrp="1"/>
          </p:cNvSpPr>
          <p:nvPr>
            <p:ph type="body" idx="1"/>
          </p:nvPr>
        </p:nvSpPr>
        <p:spPr>
          <a:xfrm>
            <a:off x="515206" y="1185681"/>
            <a:ext cx="11159999" cy="540000"/>
          </a:xfrm>
          <a:prstGeom prst="rect">
            <a:avLst/>
          </a:prstGeom>
          <a:noFill/>
          <a:ln>
            <a:noFill/>
          </a:ln>
        </p:spPr>
        <p:txBody>
          <a:bodyPr spcFirstLastPara="1" wrap="square" lIns="91425" tIns="45700" rIns="91425" bIns="45700" anchor="b" anchorCtr="0">
            <a:noAutofit/>
          </a:bodyPr>
          <a:lstStyle>
            <a:lvl1pPr marL="457200" lvl="0" indent="-228600" algn="r" rtl="1">
              <a:spcBef>
                <a:spcPts val="640"/>
              </a:spcBef>
              <a:spcAft>
                <a:spcPts val="0"/>
              </a:spcAft>
              <a:buClr>
                <a:srgbClr val="0070C0"/>
              </a:buClr>
              <a:buSzPts val="3200"/>
              <a:buNone/>
              <a:defRPr sz="3200" b="1">
                <a:solidFill>
                  <a:srgbClr val="0070C0"/>
                </a:solidFill>
                <a:latin typeface="Varela Round"/>
                <a:ea typeface="Varela Round"/>
                <a:cs typeface="Varela Round"/>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34" name="Google Shape;34;p4"/>
          <p:cNvSpPr txBox="1">
            <a:spLocks noGrp="1"/>
          </p:cNvSpPr>
          <p:nvPr>
            <p:ph type="body" idx="2"/>
          </p:nvPr>
        </p:nvSpPr>
        <p:spPr>
          <a:xfrm>
            <a:off x="515206" y="1725681"/>
            <a:ext cx="11160000" cy="4152517"/>
          </a:xfrm>
          <a:prstGeom prst="rect">
            <a:avLst/>
          </a:prstGeom>
          <a:noFill/>
          <a:ln>
            <a:noFill/>
          </a:ln>
        </p:spPr>
        <p:txBody>
          <a:bodyPr spcFirstLastPara="1" wrap="square" lIns="91425" tIns="45700" rIns="91425" bIns="45700" anchor="t" anchorCtr="0">
            <a:no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35" name="Google Shape;35;p4"/>
          <p:cNvSpPr/>
          <p:nvPr/>
        </p:nvSpPr>
        <p:spPr>
          <a:xfrm>
            <a:off x="0" y="5878198"/>
            <a:ext cx="476557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6" name="Google Shape;36;p4"/>
          <p:cNvSpPr/>
          <p:nvPr/>
        </p:nvSpPr>
        <p:spPr>
          <a:xfrm>
            <a:off x="8666586" y="-110812"/>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7" name="Google Shape;37;p4"/>
          <p:cNvSpPr/>
          <p:nvPr/>
        </p:nvSpPr>
        <p:spPr>
          <a:xfrm>
            <a:off x="0" y="6306748"/>
            <a:ext cx="7723426"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פרק חדש">
  <p:cSld name="פרק חדש">
    <p:spTree>
      <p:nvGrpSpPr>
        <p:cNvPr id="1" name="Shape 38"/>
        <p:cNvGrpSpPr/>
        <p:nvPr/>
      </p:nvGrpSpPr>
      <p:grpSpPr>
        <a:xfrm>
          <a:off x="0" y="0"/>
          <a:ext cx="0" cy="0"/>
          <a:chOff x="0" y="0"/>
          <a:chExt cx="0" cy="0"/>
        </a:xfrm>
      </p:grpSpPr>
      <p:sp>
        <p:nvSpPr>
          <p:cNvPr id="39" name="Google Shape;39;p5"/>
          <p:cNvSpPr/>
          <p:nvPr/>
        </p:nvSpPr>
        <p:spPr>
          <a:xfrm>
            <a:off x="212915" y="1396869"/>
            <a:ext cx="13175666"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Calibri"/>
                <a:ea typeface="Calibri"/>
                <a:cs typeface="Calibri"/>
                <a:sym typeface="Calibri"/>
              </a:rPr>
              <a:t>  </a:t>
            </a:r>
            <a:endParaRPr/>
          </a:p>
        </p:txBody>
      </p:sp>
      <p:sp>
        <p:nvSpPr>
          <p:cNvPr id="40" name="Google Shape;40;p5"/>
          <p:cNvSpPr txBox="1">
            <a:spLocks noGrp="1"/>
          </p:cNvSpPr>
          <p:nvPr>
            <p:ph type="ctrTitle"/>
          </p:nvPr>
        </p:nvSpPr>
        <p:spPr>
          <a:xfrm>
            <a:off x="738940" y="1640910"/>
            <a:ext cx="10871177"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chemeClr val="dk1"/>
              </a:buClr>
              <a:buSzPts val="6600"/>
              <a:buFont typeface="Varela Round"/>
              <a:buNone/>
              <a:defRPr sz="6600" b="1">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p:nvPr/>
        </p:nvSpPr>
        <p:spPr>
          <a:xfrm>
            <a:off x="7328995" y="6579191"/>
            <a:ext cx="5333172"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5"/>
          <p:cNvSpPr/>
          <p:nvPr/>
        </p:nvSpPr>
        <p:spPr>
          <a:xfrm>
            <a:off x="9499907" y="6294300"/>
            <a:ext cx="3049259"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 name="Google Shape;43;p5"/>
          <p:cNvSpPr/>
          <p:nvPr/>
        </p:nvSpPr>
        <p:spPr>
          <a:xfrm>
            <a:off x="9995581" y="-235260"/>
            <a:ext cx="276813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 name="Google Shape;44;p5"/>
          <p:cNvSpPr/>
          <p:nvPr/>
        </p:nvSpPr>
        <p:spPr>
          <a:xfrm>
            <a:off x="-501048" y="163632"/>
            <a:ext cx="1427924"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 name="Google Shape;45;p5"/>
          <p:cNvSpPr txBox="1">
            <a:spLocks noGrp="1"/>
          </p:cNvSpPr>
          <p:nvPr>
            <p:ph type="subTitle" idx="1"/>
          </p:nvPr>
        </p:nvSpPr>
        <p:spPr>
          <a:xfrm>
            <a:off x="738117" y="2918493"/>
            <a:ext cx="10872000" cy="642090"/>
          </a:xfrm>
          <a:prstGeom prst="rect">
            <a:avLst/>
          </a:prstGeom>
          <a:noFill/>
          <a:ln>
            <a:noFill/>
          </a:ln>
        </p:spPr>
        <p:txBody>
          <a:bodyPr spcFirstLastPara="1" wrap="square" lIns="36000" tIns="36000" rIns="36000" bIns="36000" anchor="t" anchorCtr="0">
            <a:noAutofit/>
          </a:bodyPr>
          <a:lstStyle>
            <a:lvl1pPr lvl="0" algn="ctr" rtl="1">
              <a:lnSpc>
                <a:spcPct val="100000"/>
              </a:lnSpc>
              <a:spcBef>
                <a:spcPts val="0"/>
              </a:spcBef>
              <a:spcAft>
                <a:spcPts val="0"/>
              </a:spcAft>
              <a:buClr>
                <a:schemeClr val="dk1"/>
              </a:buClr>
              <a:buSzPts val="2800"/>
              <a:buNone/>
              <a:defRPr sz="3200" b="1">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515206" y="213094"/>
            <a:ext cx="11160000"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800"/>
              <a:buFont typeface="Varela Round"/>
              <a:buNone/>
              <a:defRPr sz="4800" b="1">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515206" y="1195757"/>
            <a:ext cx="11160000" cy="4680000"/>
          </a:xfrm>
          <a:prstGeom prst="rect">
            <a:avLst/>
          </a:prstGeom>
          <a:noFill/>
          <a:ln>
            <a:noFill/>
          </a:ln>
        </p:spPr>
        <p:txBody>
          <a:bodyPr spcFirstLastPara="1" wrap="square" lIns="91425" tIns="45700" rIns="91425" bIns="45700" anchor="t" anchorCtr="0">
            <a:noAutofit/>
          </a:bodyPr>
          <a:lstStyle>
            <a:lvl1pPr marL="457200" lvl="0" indent="-381000" algn="r" rtl="1">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49" name="Google Shape;49;p6"/>
          <p:cNvSpPr/>
          <p:nvPr/>
        </p:nvSpPr>
        <p:spPr>
          <a:xfrm>
            <a:off x="0" y="5878198"/>
            <a:ext cx="476557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0" name="Google Shape;50;p6"/>
          <p:cNvSpPr/>
          <p:nvPr/>
        </p:nvSpPr>
        <p:spPr>
          <a:xfrm>
            <a:off x="8666586" y="-110812"/>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1" name="Google Shape;51;p6"/>
          <p:cNvSpPr/>
          <p:nvPr/>
        </p:nvSpPr>
        <p:spPr>
          <a:xfrm>
            <a:off x="0" y="6306748"/>
            <a:ext cx="7723426"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בלבד">
  <p:cSld name="כותרת בלבד">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515206" y="213094"/>
            <a:ext cx="11160000" cy="72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002060"/>
              </a:buClr>
              <a:buSzPts val="4800"/>
              <a:buFont typeface="Varela Round"/>
              <a:buNone/>
              <a:defRPr sz="48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7"/>
          <p:cNvSpPr/>
          <p:nvPr/>
        </p:nvSpPr>
        <p:spPr>
          <a:xfrm>
            <a:off x="0" y="5878198"/>
            <a:ext cx="476557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5" name="Google Shape;55;p7"/>
          <p:cNvSpPr/>
          <p:nvPr/>
        </p:nvSpPr>
        <p:spPr>
          <a:xfrm>
            <a:off x="8666586" y="-110812"/>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6" name="Google Shape;56;p7"/>
          <p:cNvSpPr/>
          <p:nvPr/>
        </p:nvSpPr>
        <p:spPr>
          <a:xfrm>
            <a:off x="0" y="6306748"/>
            <a:ext cx="7723426"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סרט על פורמט מלא">
  <p:cSld name="סרט על פורמט מלא">
    <p:spTree>
      <p:nvGrpSpPr>
        <p:cNvPr id="1" name="Shape 57"/>
        <p:cNvGrpSpPr/>
        <p:nvPr/>
      </p:nvGrpSpPr>
      <p:grpSpPr>
        <a:xfrm>
          <a:off x="0" y="0"/>
          <a:ext cx="0" cy="0"/>
          <a:chOff x="0" y="0"/>
          <a:chExt cx="0" cy="0"/>
        </a:xfrm>
      </p:grpSpPr>
      <p:sp>
        <p:nvSpPr>
          <p:cNvPr id="58" name="Google Shape;58;p8"/>
          <p:cNvSpPr/>
          <p:nvPr/>
        </p:nvSpPr>
        <p:spPr>
          <a:xfrm>
            <a:off x="0" y="5878198"/>
            <a:ext cx="476557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9" name="Google Shape;59;p8"/>
          <p:cNvSpPr/>
          <p:nvPr/>
        </p:nvSpPr>
        <p:spPr>
          <a:xfrm>
            <a:off x="8666586" y="-110812"/>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0" name="Google Shape;60;p8"/>
          <p:cNvSpPr/>
          <p:nvPr/>
        </p:nvSpPr>
        <p:spPr>
          <a:xfrm>
            <a:off x="0" y="6306748"/>
            <a:ext cx="7723426"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1" name="Google Shape;61;p8"/>
          <p:cNvSpPr>
            <a:spLocks noGrp="1"/>
          </p:cNvSpPr>
          <p:nvPr>
            <p:ph type="media" idx="2"/>
          </p:nvPr>
        </p:nvSpPr>
        <p:spPr>
          <a:xfrm>
            <a:off x="193675" y="228600"/>
            <a:ext cx="11780838" cy="6470650"/>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chemeClr val="dk1"/>
              </a:buClr>
              <a:buSzPts val="3200"/>
              <a:buFont typeface="Arial"/>
              <a:buChar char="•"/>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r" rtl="1">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פריסה מותאמת אישית">
  <p:cSld name="פריסה מותאמת אישית">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609521" y="274638"/>
            <a:ext cx="10971372" cy="1143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9"/>
          <p:cNvSpPr txBox="1">
            <a:spLocks noGrp="1"/>
          </p:cNvSpPr>
          <p:nvPr>
            <p:ph type="dt" idx="10"/>
          </p:nvPr>
        </p:nvSpPr>
        <p:spPr>
          <a:xfrm>
            <a:off x="8736463" y="6356351"/>
            <a:ext cx="284443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5" name="Google Shape;65;p9"/>
          <p:cNvSpPr txBox="1">
            <a:spLocks noGrp="1"/>
          </p:cNvSpPr>
          <p:nvPr>
            <p:ph type="ftr" idx="11"/>
          </p:nvPr>
        </p:nvSpPr>
        <p:spPr>
          <a:xfrm>
            <a:off x="4165058" y="6356351"/>
            <a:ext cx="3860297"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6" name="Google Shape;66;p9"/>
          <p:cNvSpPr txBox="1">
            <a:spLocks noGrp="1"/>
          </p:cNvSpPr>
          <p:nvPr>
            <p:ph type="sldNum" idx="12"/>
          </p:nvPr>
        </p:nvSpPr>
        <p:spPr>
          <a:xfrm>
            <a:off x="609521" y="6356351"/>
            <a:ext cx="284443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טקסט גדול-X2">
  <p:cSld name="5_טקסט גדול-X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623800" y="1288473"/>
            <a:ext cx="10871177" cy="5224442"/>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chemeClr val="dk1"/>
              </a:buClr>
              <a:buSzPts val="3600"/>
              <a:buFont typeface="Varela Round"/>
              <a:buNone/>
              <a:defRPr sz="3600">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0"/>
          <p:cNvSpPr/>
          <p:nvPr/>
        </p:nvSpPr>
        <p:spPr>
          <a:xfrm>
            <a:off x="-910298" y="6189198"/>
            <a:ext cx="3068196" cy="1189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 name="Google Shape;70;p10"/>
          <p:cNvSpPr/>
          <p:nvPr/>
        </p:nvSpPr>
        <p:spPr>
          <a:xfrm>
            <a:off x="10081039" y="81721"/>
            <a:ext cx="5299429" cy="221623"/>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1" name="Google Shape;71;p10"/>
          <p:cNvSpPr/>
          <p:nvPr/>
        </p:nvSpPr>
        <p:spPr>
          <a:xfrm>
            <a:off x="-2155406" y="6347803"/>
            <a:ext cx="5558412" cy="47051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2" name="Google Shape;72;p10"/>
          <p:cNvSpPr txBox="1">
            <a:spLocks noGrp="1"/>
          </p:cNvSpPr>
          <p:nvPr>
            <p:ph type="body" idx="1"/>
          </p:nvPr>
        </p:nvSpPr>
        <p:spPr>
          <a:xfrm>
            <a:off x="623807" y="192531"/>
            <a:ext cx="10871170" cy="1009650"/>
          </a:xfrm>
          <a:prstGeom prst="rect">
            <a:avLst/>
          </a:prstGeom>
          <a:noFill/>
          <a:ln>
            <a:noFill/>
          </a:ln>
        </p:spPr>
        <p:txBody>
          <a:bodyPr spcFirstLastPara="1" wrap="square" lIns="91425" tIns="45700" rIns="91425" bIns="45700" anchor="t" anchorCtr="0">
            <a:noAutofit/>
          </a:bodyPr>
          <a:lstStyle>
            <a:lvl1pPr marL="457200" lvl="0" indent="-228600" algn="ctr" rtl="1">
              <a:spcBef>
                <a:spcPts val="560"/>
              </a:spcBef>
              <a:spcAft>
                <a:spcPts val="0"/>
              </a:spcAft>
              <a:buClr>
                <a:schemeClr val="dk1"/>
              </a:buClr>
              <a:buSzPts val="2800"/>
              <a:buNone/>
              <a:defRPr sz="2800">
                <a:latin typeface="Varela Round"/>
                <a:ea typeface="Varela Round"/>
                <a:cs typeface="Varela Round"/>
                <a:sym typeface="Varela Round"/>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521" y="274638"/>
            <a:ext cx="10971372" cy="1143000"/>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521" y="1600201"/>
            <a:ext cx="10971372" cy="4525963"/>
          </a:xfrm>
          <a:prstGeom prst="rect">
            <a:avLst/>
          </a:prstGeom>
          <a:noFill/>
          <a:ln>
            <a:noFill/>
          </a:ln>
        </p:spPr>
        <p:txBody>
          <a:bodyPr spcFirstLastPara="1" wrap="square" lIns="91425" tIns="45700" rIns="91425" bIns="45700" anchor="t" anchorCtr="0">
            <a:no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736463" y="6356351"/>
            <a:ext cx="284443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058" y="6356351"/>
            <a:ext cx="3860297"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09521" y="6356351"/>
            <a:ext cx="284443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google.com/imgres?imgurl=https%3A%2F%2Fget.pxhere.com%2Fphoto%2Flandscape-sand-field-wind-asphalt-vehicle-soil-material-energy-oil-fracking-drilling-construction-equipment-natural-environment-oil-field-890776.jpg&amp;imgrefurl=https%3A%2F%2Fpxhere.com%2Fen%2Fphoto%2F890776&amp;tbnid=hKa4sDrgWEdfsM&amp;vet=12ahUKEwif-_TyzNzoAhUSKhoKHdrHD4MQMygIegUIARDjAQ..i&amp;docid=7Q8AJQJD-3MVGM&amp;w=2048&amp;h=1536&amp;q=%D7%9D%D7%9F%D7%9A%20energy&amp;hl=he&amp;safe=strict&amp;ved=2ahUKEwif-_TyzNzoAhUSKhoKHdrHD4MQMygIegUIARDjAQ"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ideo" Target="https://www.youtube.com/embed/Qjn7jiHKHi8?feature=oembed" TargetMode="Externa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video" Target="https://www.youtube.com/embed/LAwSdCCQTUA?feature=oembed" TargetMode="Externa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maptd.com/worldwide-map-of-nuclear-power-stations-and-earthquake-zone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s://ecowiki.org.il/wiki/%D7%A1%D7%99%D7%91%D7%95%D7%AA_%D7%9E%D7%95%D7%95%D7%AA_%D7%91%D7%99%D7%A9%D7%A8%D7%90%D7%9C" TargetMode="Externa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www.swan.ac.uk/empress/images/DYRYN" TargetMode="External"/><Relationship Id="rId5" Type="http://schemas.openxmlformats.org/officeDocument/2006/relationships/hyperlink" Target="http://www.swan.ac.uk/empress/images/DYRYNDA%20Oil%20suction%20WEB.JPG" TargetMode="Externa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forms.gle/BvGdgy75WYyW2VvN8"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Ljuyf2EVHyk"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hyperlink" Target="https://science.cet.ac.il/science/electricity/energy/sun.asp"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hyperlink" Target="https://www.flickr.com/photos/conifer/16335187396" TargetMode="Externa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hyperlink" Target="https://commons.wikimedia.org/wiki/File:Brigthsource_Tower_Ashalim.jpg"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transitionfarnham.files.wordpress.com/2009/07/desertec.jpg"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video" Target="https://www.youtube.com/embed/kSFy-0xE-1U?feature=oembed" TargetMode="Externa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www.globes.co.il/news/article.aspx?did=100122102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www.osh.org.il/uploadfiles/d_1773_energia-yaruka.pdf"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video" Target="https://www.youtube.com/embed/GVtVP00XgTw?feature=oembed" TargetMode="Externa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video" Target="https://www.youtube.com/embed/zBXf4jogihw?feature=oembed" TargetMode="Externa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hyperlink" Target="https://science.cet.ac.il/science/electricity/energy/water.asp"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video" Target="https://www.youtube.com/embed/9Z-kBW3jsv0?feature=oembed" TargetMode="External"/><Relationship Id="rId5" Type="http://schemas.openxmlformats.org/officeDocument/2006/relationships/image" Target="../media/image31.jpeg"/><Relationship Id="rId4" Type="http://schemas.openxmlformats.org/officeDocument/2006/relationships/hyperlink" Target="https://youtu.be/9Z-kBW3jsv0"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he.wikipedia.org/wiki/%D7%A1%D7%9B%D7%A8" TargetMode="External"/><Relationship Id="rId7" Type="http://schemas.openxmlformats.org/officeDocument/2006/relationships/hyperlink" Target="https://www.google.co.il/maps/place/%D7%A1%D7%9B%D7%A8+%D7%90%D7%99%D7%98%D7%99%D7%99%D7%A4%D7%95,+%D7%A4%D7%A8%D7%92%D7%95%D7%95%D7%90%D7%99%E2%80%AD/@-28.1921415,-59.3414681,5.75z/data=!4m5!3m4!1s0x94f69cb919f7f28b:0x48c1e74cf3a5146d!8m2!3d-25.4072386!4d-54.5947552?hl=iw&amp;authuser=0"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hyperlink" Target="https://he.wikipedia.org/wiki/%D7%91%D7%A8%D7%96%D7%99%D7%9C" TargetMode="External"/><Relationship Id="rId5" Type="http://schemas.openxmlformats.org/officeDocument/2006/relationships/hyperlink" Target="https://he.wikipedia.org/wiki/%D7%A4%D7%A8%D7%A0%D7%94_(%D7%A0%D7%94%D7%A8)" TargetMode="External"/><Relationship Id="rId4" Type="http://schemas.openxmlformats.org/officeDocument/2006/relationships/hyperlink" Target="https://he.wikipedia.org/wiki/%D7%A0%D7%94%D7%A8" TargetMode="External"/><Relationship Id="rId9" Type="http://schemas.openxmlformats.org/officeDocument/2006/relationships/hyperlink" Target="https://commons.wikimedia.org/wiki/File:Itaipu_geral.jpg"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video" Target="https://www.youtube.com/embed/mCRDf7QxjDk?feature=oembed" TargetMode="External"/><Relationship Id="rId5" Type="http://schemas.openxmlformats.org/officeDocument/2006/relationships/image" Target="../media/image33.jpeg"/><Relationship Id="rId4" Type="http://schemas.openxmlformats.org/officeDocument/2006/relationships/hyperlink" Target="https://youtu.be/mCRDf7QxjDk"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google.co.il/url?sa=i&amp;url=https%3A%2F%2Fhe.m.wikipedia.org%2Fwiki%2F%25D7%25A7%25D7%2595%25D7%2591%25D7%25A5%3AGeothermal_energy_methods.png&amp;psig=AOvVaw1_SujBXDJKP7VQY1b4AxUV&amp;ust=1586709438963000&amp;source=images&amp;cd=vfe&amp;ved=0CAIQjRxqFwoTCIiSmrvn4OgCFQAAAAAdAAAAABAJ"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hyperlink" Target="https://www.google.com/url?sa=i&amp;url=https%3A%2F%2Fhe.wikipedia.org%2Fwiki%2F%25D7%2590%25D7%25A0%25D7%25A8%25D7%2592%25D7%2599%25D7%2594_%25D7%2592%25D7%2590%25D7%2595%25D7%25AA%25D7%25A8%25D7%259E%25D7%2599%25D7%25AA&amp;psig=AOvVaw3FxWoLTFKjNzyUeLEPHRVR&amp;ust=1586858743625000&amp;source=images&amp;cd=vfe&amp;ved=0CAIQjRxqFwoTCKiT4c-T5egCFQAAAAAdAAAAABAD" TargetMode="Externa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www.google.com/url?sa=i&amp;url=https%3A%2F%2Fwww.wallpaperflare.com%2Fsearch%3Fwallpaper%3Dcomposted&amp;psig=AOvVaw3okalpIsdN01wNeWJOYsNQ&amp;ust=1586564642690000&amp;source=images&amp;cd=vfe&amp;ved=0CAIQjRxqFwoTCMDSwIbM3OgCFQAAAAAdAAAAABA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ourworldindata.org/grapher/per-capita-energy-use?region=World"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hyperlink" Target="https://ourworldindata.org/grapher/change-energy-consumption?tab=map&amp;time=latest"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view.genial.ly/5fdb267c54ca94100fc1d729/learning-experience-challenges-"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sites.google.com/a/mevogalil.tzafonet.org.il/madaim/home/kitot6/nrgyh-bpwlh"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google.com/url?sa=i&amp;url=https%3A%2F%2Fwww.pxfuel.com%2Fen%2Ffree-photo-ikrvz&amp;psig=AOvVaw3Kl7-QV-KWfV95gOuGEisT&amp;ust=1586564760972000&amp;source=images&amp;cd=vfe&amp;ved=0CAIQjRxqFwoTCKiKx9LM3OgCFQAAAAAdAAAAABAJ"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hyperlink" Target="http://ncsc.co.i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1"/>
          <p:cNvSpPr txBox="1">
            <a:spLocks noGrp="1"/>
          </p:cNvSpPr>
          <p:nvPr>
            <p:ph type="ctrTitle"/>
          </p:nvPr>
        </p:nvSpPr>
        <p:spPr>
          <a:xfrm>
            <a:off x="914281" y="2693988"/>
            <a:ext cx="10361851" cy="1470025"/>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iw-IL"/>
              <a:t>מערכת שידורים לאומית</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0"/>
          <p:cNvSpPr txBox="1">
            <a:spLocks noGrp="1"/>
          </p:cNvSpPr>
          <p:nvPr>
            <p:ph type="title"/>
          </p:nvPr>
        </p:nvSpPr>
        <p:spPr>
          <a:xfrm>
            <a:off x="4511040" y="247802"/>
            <a:ext cx="2052192" cy="72000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002060"/>
              </a:buClr>
              <a:buSzPts val="4800"/>
              <a:buFont typeface="Varela Round"/>
              <a:buNone/>
            </a:pPr>
            <a:r>
              <a:rPr lang="iw-IL" sz="4000" dirty="0">
                <a:solidFill>
                  <a:srgbClr val="192A72"/>
                </a:solidFill>
              </a:rPr>
              <a:t>נפט </a:t>
            </a:r>
            <a:endParaRPr sz="4000" dirty="0">
              <a:solidFill>
                <a:srgbClr val="192A72"/>
              </a:solidFill>
            </a:endParaRPr>
          </a:p>
        </p:txBody>
      </p:sp>
      <p:sp>
        <p:nvSpPr>
          <p:cNvPr id="163" name="Google Shape;163;p20"/>
          <p:cNvSpPr txBox="1">
            <a:spLocks noGrp="1"/>
          </p:cNvSpPr>
          <p:nvPr>
            <p:ph type="body" idx="2"/>
          </p:nvPr>
        </p:nvSpPr>
        <p:spPr>
          <a:xfrm>
            <a:off x="-47294" y="1430327"/>
            <a:ext cx="6142500" cy="4152600"/>
          </a:xfrm>
          <a:prstGeom prst="rect">
            <a:avLst/>
          </a:prstGeom>
          <a:noFill/>
          <a:ln>
            <a:noFill/>
          </a:ln>
        </p:spPr>
        <p:txBody>
          <a:bodyPr spcFirstLastPara="1" wrap="square" lIns="91425" tIns="45700" rIns="91425" bIns="45700" anchor="t" anchorCtr="0">
            <a:noAutofit/>
          </a:bodyPr>
          <a:lstStyle/>
          <a:p>
            <a:pPr marL="0" lvl="0" indent="0" algn="r" rtl="1">
              <a:lnSpc>
                <a:spcPct val="150000"/>
              </a:lnSpc>
              <a:spcBef>
                <a:spcPts val="0"/>
              </a:spcBef>
              <a:spcAft>
                <a:spcPts val="0"/>
              </a:spcAft>
              <a:buClr>
                <a:schemeClr val="dk1"/>
              </a:buClr>
              <a:buSzPts val="1100"/>
              <a:buNone/>
            </a:pPr>
            <a:r>
              <a:rPr lang="iw-IL" dirty="0">
                <a:solidFill>
                  <a:srgbClr val="393A68"/>
                </a:solidFill>
              </a:rPr>
              <a:t> </a:t>
            </a:r>
            <a:r>
              <a:rPr lang="iw-IL" b="1" dirty="0">
                <a:solidFill>
                  <a:srgbClr val="393A68"/>
                </a:solidFill>
              </a:rPr>
              <a:t>חסרונות</a:t>
            </a:r>
            <a:r>
              <a:rPr lang="iw-IL" dirty="0">
                <a:solidFill>
                  <a:srgbClr val="393A68"/>
                </a:solidFill>
              </a:rPr>
              <a:t>:</a:t>
            </a:r>
            <a:endParaRPr dirty="0">
              <a:solidFill>
                <a:srgbClr val="393A68"/>
              </a:solidFill>
            </a:endParaRPr>
          </a:p>
          <a:p>
            <a:pPr lvl="0" indent="-457200" algn="r" rtl="1">
              <a:lnSpc>
                <a:spcPct val="150000"/>
              </a:lnSpc>
              <a:spcBef>
                <a:spcPts val="0"/>
              </a:spcBef>
              <a:spcAft>
                <a:spcPts val="0"/>
              </a:spcAft>
              <a:buClr>
                <a:schemeClr val="dk1"/>
              </a:buClr>
              <a:buSzPts val="1100"/>
              <a:buFont typeface="+mj-lt"/>
              <a:buAutoNum type="arabicPeriod"/>
            </a:pPr>
            <a:r>
              <a:rPr lang="iw-IL" dirty="0">
                <a:solidFill>
                  <a:srgbClr val="393A68"/>
                </a:solidFill>
              </a:rPr>
              <a:t>תנודתיות במחירים</a:t>
            </a:r>
            <a:endParaRPr dirty="0">
              <a:solidFill>
                <a:srgbClr val="393A68"/>
              </a:solidFill>
            </a:endParaRPr>
          </a:p>
          <a:p>
            <a:pPr lvl="0" indent="-457200" algn="r" rtl="1">
              <a:lnSpc>
                <a:spcPct val="150000"/>
              </a:lnSpc>
              <a:spcBef>
                <a:spcPts val="0"/>
              </a:spcBef>
              <a:spcAft>
                <a:spcPts val="0"/>
              </a:spcAft>
              <a:buClr>
                <a:schemeClr val="dk1"/>
              </a:buClr>
              <a:buSzPts val="1100"/>
              <a:buFont typeface="+mj-lt"/>
              <a:buAutoNum type="arabicPeriod"/>
            </a:pPr>
            <a:r>
              <a:rPr lang="iw-IL" dirty="0">
                <a:solidFill>
                  <a:srgbClr val="393A68"/>
                </a:solidFill>
              </a:rPr>
              <a:t>תלות במדינות ערביות / מוסלמיות.</a:t>
            </a:r>
            <a:endParaRPr dirty="0">
              <a:solidFill>
                <a:srgbClr val="393A68"/>
              </a:solidFill>
            </a:endParaRPr>
          </a:p>
          <a:p>
            <a:pPr lvl="0" indent="-457200" algn="r" rtl="1">
              <a:lnSpc>
                <a:spcPct val="150000"/>
              </a:lnSpc>
              <a:spcBef>
                <a:spcPts val="0"/>
              </a:spcBef>
              <a:spcAft>
                <a:spcPts val="0"/>
              </a:spcAft>
              <a:buClr>
                <a:schemeClr val="dk1"/>
              </a:buClr>
              <a:buSzPts val="1100"/>
              <a:buFont typeface="+mj-lt"/>
              <a:buAutoNum type="arabicPeriod"/>
            </a:pPr>
            <a:r>
              <a:rPr lang="iw-IL" dirty="0">
                <a:solidFill>
                  <a:srgbClr val="393A68"/>
                </a:solidFill>
              </a:rPr>
              <a:t>השימוש בו מזהם  אוויר יותר מאנרגיית הגרעין  וממקורות מתחדשים והובלתו עלולה לזהם קרקעות או ים בעת תקלות.</a:t>
            </a:r>
            <a:endParaRPr dirty="0">
              <a:solidFill>
                <a:srgbClr val="393A68"/>
              </a:solidFill>
            </a:endParaRPr>
          </a:p>
          <a:p>
            <a:pPr marL="0" lvl="0" indent="0" algn="r" rtl="1">
              <a:lnSpc>
                <a:spcPct val="150000"/>
              </a:lnSpc>
              <a:spcBef>
                <a:spcPts val="0"/>
              </a:spcBef>
              <a:spcAft>
                <a:spcPts val="0"/>
              </a:spcAft>
              <a:buClr>
                <a:schemeClr val="dk1"/>
              </a:buClr>
              <a:buSzPts val="1100"/>
              <a:buNone/>
            </a:pPr>
            <a:endParaRPr dirty="0">
              <a:solidFill>
                <a:srgbClr val="393A68"/>
              </a:solidFill>
              <a:highlight>
                <a:srgbClr val="00FFFF"/>
              </a:highlight>
            </a:endParaRPr>
          </a:p>
          <a:p>
            <a:pPr marL="0" lvl="0" indent="0" algn="r" rtl="1">
              <a:lnSpc>
                <a:spcPct val="150000"/>
              </a:lnSpc>
              <a:spcBef>
                <a:spcPts val="0"/>
              </a:spcBef>
              <a:spcAft>
                <a:spcPts val="0"/>
              </a:spcAft>
              <a:buClr>
                <a:schemeClr val="dk1"/>
              </a:buClr>
              <a:buSzPts val="1100"/>
              <a:buNone/>
            </a:pPr>
            <a:r>
              <a:rPr lang="iw-IL" dirty="0">
                <a:solidFill>
                  <a:srgbClr val="393A68"/>
                </a:solidFill>
              </a:rPr>
              <a:t> </a:t>
            </a:r>
            <a:endParaRPr dirty="0">
              <a:solidFill>
                <a:srgbClr val="393A68"/>
              </a:solidFill>
              <a:highlight>
                <a:srgbClr val="00FFFF"/>
              </a:highlight>
            </a:endParaRPr>
          </a:p>
          <a:p>
            <a:pPr marL="0" lvl="0" indent="0" algn="r" rtl="1">
              <a:lnSpc>
                <a:spcPct val="150000"/>
              </a:lnSpc>
              <a:spcBef>
                <a:spcPts val="0"/>
              </a:spcBef>
              <a:spcAft>
                <a:spcPts val="0"/>
              </a:spcAft>
              <a:buClr>
                <a:schemeClr val="dk1"/>
              </a:buClr>
              <a:buSzPts val="1100"/>
              <a:buNone/>
            </a:pPr>
            <a:endParaRPr dirty="0">
              <a:solidFill>
                <a:srgbClr val="393A68"/>
              </a:solidFill>
            </a:endParaRPr>
          </a:p>
          <a:p>
            <a:pPr marL="0" lvl="0" indent="0" algn="r" rtl="1">
              <a:lnSpc>
                <a:spcPct val="150000"/>
              </a:lnSpc>
              <a:spcBef>
                <a:spcPts val="0"/>
              </a:spcBef>
              <a:spcAft>
                <a:spcPts val="0"/>
              </a:spcAft>
              <a:buClr>
                <a:schemeClr val="dk1"/>
              </a:buClr>
              <a:buSzPts val="1100"/>
              <a:buNone/>
            </a:pPr>
            <a:r>
              <a:rPr lang="iw-IL" dirty="0">
                <a:solidFill>
                  <a:srgbClr val="393A68"/>
                </a:solidFill>
              </a:rPr>
              <a:t> </a:t>
            </a:r>
            <a:endParaRPr dirty="0">
              <a:solidFill>
                <a:srgbClr val="393A68"/>
              </a:solidFill>
            </a:endParaRPr>
          </a:p>
          <a:p>
            <a:pPr marL="0" lvl="0" indent="0" algn="r" rtl="1">
              <a:lnSpc>
                <a:spcPct val="150000"/>
              </a:lnSpc>
              <a:spcBef>
                <a:spcPts val="0"/>
              </a:spcBef>
              <a:spcAft>
                <a:spcPts val="0"/>
              </a:spcAft>
              <a:buClr>
                <a:schemeClr val="dk1"/>
              </a:buClr>
              <a:buSzPts val="1100"/>
              <a:buNone/>
            </a:pPr>
            <a:endParaRPr dirty="0">
              <a:solidFill>
                <a:srgbClr val="393A68"/>
              </a:solidFill>
            </a:endParaRPr>
          </a:p>
          <a:p>
            <a:pPr marL="342900" lvl="0" indent="-190500" algn="r" rtl="1">
              <a:lnSpc>
                <a:spcPct val="150000"/>
              </a:lnSpc>
              <a:spcBef>
                <a:spcPts val="0"/>
              </a:spcBef>
              <a:spcAft>
                <a:spcPts val="0"/>
              </a:spcAft>
              <a:buClr>
                <a:srgbClr val="002060"/>
              </a:buClr>
              <a:buSzPts val="2400"/>
              <a:buNone/>
            </a:pPr>
            <a:endParaRPr dirty="0">
              <a:solidFill>
                <a:srgbClr val="393A68"/>
              </a:solidFill>
            </a:endParaRPr>
          </a:p>
        </p:txBody>
      </p:sp>
      <p:sp>
        <p:nvSpPr>
          <p:cNvPr id="164" name="Google Shape;164;p20"/>
          <p:cNvSpPr txBox="1"/>
          <p:nvPr/>
        </p:nvSpPr>
        <p:spPr>
          <a:xfrm>
            <a:off x="6957513" y="1352700"/>
            <a:ext cx="4716900" cy="41526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Clr>
                <a:schemeClr val="dk1"/>
              </a:buClr>
              <a:buSzPts val="1100"/>
              <a:buFont typeface="Arial"/>
              <a:buNone/>
            </a:pPr>
            <a:r>
              <a:rPr lang="iw-IL" sz="2400" dirty="0">
                <a:solidFill>
                  <a:srgbClr val="393A68"/>
                </a:solidFill>
                <a:latin typeface="Varela Round"/>
                <a:ea typeface="Varela Round"/>
                <a:cs typeface="Varela Round"/>
                <a:sym typeface="Varela Round"/>
              </a:rPr>
              <a:t>י</a:t>
            </a:r>
            <a:r>
              <a:rPr lang="iw-IL" sz="2400" b="1" dirty="0">
                <a:solidFill>
                  <a:srgbClr val="393A68"/>
                </a:solidFill>
                <a:latin typeface="Varela Round"/>
                <a:ea typeface="Varela Round"/>
                <a:cs typeface="Varela Round"/>
                <a:sym typeface="Varela Round"/>
              </a:rPr>
              <a:t>תרונות:</a:t>
            </a:r>
            <a:endParaRPr sz="2400" b="1" dirty="0">
              <a:solidFill>
                <a:srgbClr val="393A68"/>
              </a:solidFill>
              <a:latin typeface="Varela Round"/>
              <a:ea typeface="Varela Round"/>
              <a:cs typeface="Varela Round"/>
              <a:sym typeface="Varela Round"/>
            </a:endParaRPr>
          </a:p>
          <a:p>
            <a:pPr marL="457200" lvl="0" indent="-457200" algn="r" rtl="1">
              <a:lnSpc>
                <a:spcPct val="150000"/>
              </a:lnSpc>
              <a:spcBef>
                <a:spcPts val="0"/>
              </a:spcBef>
              <a:spcAft>
                <a:spcPts val="0"/>
              </a:spcAft>
              <a:buClr>
                <a:schemeClr val="dk1"/>
              </a:buClr>
              <a:buSzPts val="1100"/>
              <a:buFont typeface="+mj-lt"/>
              <a:buAutoNum type="arabicPeriod"/>
            </a:pPr>
            <a:r>
              <a:rPr lang="iw-IL" sz="2400" dirty="0">
                <a:solidFill>
                  <a:srgbClr val="393A68"/>
                </a:solidFill>
                <a:latin typeface="Varela Round"/>
                <a:ea typeface="Varela Round"/>
                <a:cs typeface="Varela Round"/>
                <a:sym typeface="Varela Round"/>
              </a:rPr>
              <a:t>קל להפקה ולהובלה יותר מפחם.</a:t>
            </a:r>
            <a:endParaRPr sz="2400" dirty="0">
              <a:solidFill>
                <a:srgbClr val="393A68"/>
              </a:solidFill>
              <a:highlight>
                <a:srgbClr val="00FFFF"/>
              </a:highlight>
              <a:latin typeface="Varela Round"/>
              <a:ea typeface="Varela Round"/>
              <a:cs typeface="Varela Round"/>
              <a:sym typeface="Varela Round"/>
            </a:endParaRPr>
          </a:p>
          <a:p>
            <a:pPr marL="457200" lvl="0" indent="-457200" algn="r" rtl="1">
              <a:lnSpc>
                <a:spcPct val="150000"/>
              </a:lnSpc>
              <a:spcBef>
                <a:spcPts val="0"/>
              </a:spcBef>
              <a:spcAft>
                <a:spcPts val="0"/>
              </a:spcAft>
              <a:buClr>
                <a:schemeClr val="dk1"/>
              </a:buClr>
              <a:buSzPts val="1100"/>
              <a:buFont typeface="+mj-lt"/>
              <a:buAutoNum type="arabicPeriod"/>
            </a:pPr>
            <a:r>
              <a:rPr lang="iw-IL" sz="2400" dirty="0">
                <a:solidFill>
                  <a:srgbClr val="393A68"/>
                </a:solidFill>
                <a:latin typeface="Varela Round"/>
                <a:ea typeface="Varela Round"/>
                <a:cs typeface="Varela Round"/>
                <a:sym typeface="Varela Round"/>
              </a:rPr>
              <a:t>משמש גם כחומר גלם חשוב בתעשייה פטרוכימית</a:t>
            </a:r>
            <a:endParaRPr sz="2400" dirty="0">
              <a:solidFill>
                <a:srgbClr val="393A68"/>
              </a:solidFill>
              <a:latin typeface="Varela Round"/>
              <a:ea typeface="Varela Round"/>
              <a:cs typeface="Varela Round"/>
              <a:sym typeface="Varela Round"/>
            </a:endParaRPr>
          </a:p>
          <a:p>
            <a:pPr marL="0" lvl="0" indent="0" algn="r" rtl="1">
              <a:lnSpc>
                <a:spcPct val="150000"/>
              </a:lnSpc>
              <a:spcBef>
                <a:spcPts val="0"/>
              </a:spcBef>
              <a:spcAft>
                <a:spcPts val="0"/>
              </a:spcAft>
              <a:buClr>
                <a:schemeClr val="dk1"/>
              </a:buClr>
              <a:buSzPts val="1100"/>
              <a:buFont typeface="Arial"/>
              <a:buNone/>
            </a:pPr>
            <a:endParaRPr sz="2400" dirty="0">
              <a:solidFill>
                <a:srgbClr val="393A68"/>
              </a:solidFill>
              <a:highlight>
                <a:srgbClr val="00FFFF"/>
              </a:highlight>
              <a:latin typeface="Varela Round"/>
              <a:ea typeface="Varela Round"/>
              <a:cs typeface="Varela Round"/>
              <a:sym typeface="Varela Round"/>
            </a:endParaRPr>
          </a:p>
          <a:p>
            <a:pPr marL="0" lvl="0" indent="0" algn="r" rtl="1">
              <a:lnSpc>
                <a:spcPct val="150000"/>
              </a:lnSpc>
              <a:spcBef>
                <a:spcPts val="0"/>
              </a:spcBef>
              <a:spcAft>
                <a:spcPts val="0"/>
              </a:spcAft>
              <a:buNone/>
            </a:pPr>
            <a:endParaRPr sz="2400" dirty="0">
              <a:solidFill>
                <a:srgbClr val="393A68"/>
              </a:solidFill>
              <a:latin typeface="Varela Round"/>
              <a:ea typeface="Varela Round"/>
              <a:cs typeface="Varela Round"/>
              <a:sym typeface="Varela Round"/>
            </a:endParaRPr>
          </a:p>
        </p:txBody>
      </p:sp>
      <p:pic>
        <p:nvPicPr>
          <p:cNvPr id="165" name="Google Shape;165;p20"/>
          <p:cNvPicPr preferRelativeResize="0"/>
          <p:nvPr/>
        </p:nvPicPr>
        <p:blipFill>
          <a:blip r:embed="rId3">
            <a:alphaModFix/>
          </a:blip>
          <a:stretch>
            <a:fillRect/>
          </a:stretch>
        </p:blipFill>
        <p:spPr>
          <a:xfrm>
            <a:off x="6170082" y="4591853"/>
            <a:ext cx="3041200" cy="2277975"/>
          </a:xfrm>
          <a:prstGeom prst="rect">
            <a:avLst/>
          </a:prstGeom>
          <a:noFill/>
          <a:ln>
            <a:noFill/>
          </a:ln>
        </p:spPr>
      </p:pic>
      <p:sp>
        <p:nvSpPr>
          <p:cNvPr id="166" name="Google Shape;166;p20"/>
          <p:cNvSpPr txBox="1"/>
          <p:nvPr/>
        </p:nvSpPr>
        <p:spPr>
          <a:xfrm>
            <a:off x="9551205" y="5936764"/>
            <a:ext cx="1042800" cy="250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dirty="0"/>
              <a:t>מקור: </a:t>
            </a:r>
            <a:r>
              <a:rPr lang="iw-IL" u="sng" dirty="0">
                <a:latin typeface="Calibri"/>
                <a:ea typeface="Calibri"/>
                <a:cs typeface="Calibri"/>
                <a:sym typeface="Calibri"/>
                <a:hlinkClick r:id="rId4"/>
              </a:rPr>
              <a:t>פיקסר</a:t>
            </a:r>
            <a:endParaRPr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
                                        </p:tgtEl>
                                        <p:attrNameLst>
                                          <p:attrName>style.visibility</p:attrName>
                                        </p:attrNameLst>
                                      </p:cBhvr>
                                      <p:to>
                                        <p:strVal val="visible"/>
                                      </p:to>
                                    </p:set>
                                    <p:animEffect transition="in" filter="fade">
                                      <p:cBhvr>
                                        <p:cTn id="12"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1"/>
          <p:cNvSpPr txBox="1">
            <a:spLocks noGrp="1"/>
          </p:cNvSpPr>
          <p:nvPr>
            <p:ph type="body" idx="1"/>
          </p:nvPr>
        </p:nvSpPr>
        <p:spPr>
          <a:xfrm>
            <a:off x="3637935" y="196662"/>
            <a:ext cx="3524112" cy="5400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iw-IL" sz="4000" dirty="0">
                <a:solidFill>
                  <a:srgbClr val="002060"/>
                </a:solidFill>
              </a:rPr>
              <a:t>גז טבעי </a:t>
            </a:r>
            <a:endParaRPr sz="4000" dirty="0">
              <a:solidFill>
                <a:srgbClr val="002060"/>
              </a:solidFill>
            </a:endParaRPr>
          </a:p>
        </p:txBody>
      </p:sp>
      <p:sp>
        <p:nvSpPr>
          <p:cNvPr id="172" name="Google Shape;172;p21"/>
          <p:cNvSpPr txBox="1">
            <a:spLocks noGrp="1"/>
          </p:cNvSpPr>
          <p:nvPr>
            <p:ph type="body" idx="2"/>
          </p:nvPr>
        </p:nvSpPr>
        <p:spPr>
          <a:xfrm>
            <a:off x="1346542" y="1524487"/>
            <a:ext cx="5280300" cy="4152600"/>
          </a:xfrm>
          <a:prstGeom prst="rect">
            <a:avLst/>
          </a:prstGeom>
          <a:noFill/>
          <a:ln>
            <a:noFill/>
          </a:ln>
        </p:spPr>
        <p:txBody>
          <a:bodyPr spcFirstLastPara="1" wrap="square" lIns="91425" tIns="45700" rIns="91425" bIns="45700" anchor="t" anchorCtr="0">
            <a:noAutofit/>
          </a:bodyPr>
          <a:lstStyle/>
          <a:p>
            <a:pPr marL="0" lvl="0" indent="0" algn="r" rtl="1">
              <a:lnSpc>
                <a:spcPct val="150000"/>
              </a:lnSpc>
              <a:spcBef>
                <a:spcPts val="0"/>
              </a:spcBef>
              <a:spcAft>
                <a:spcPts val="0"/>
              </a:spcAft>
              <a:buClr>
                <a:schemeClr val="dk1"/>
              </a:buClr>
              <a:buSzPts val="1100"/>
              <a:buNone/>
            </a:pPr>
            <a:r>
              <a:rPr lang="iw-IL" b="1" dirty="0">
                <a:solidFill>
                  <a:srgbClr val="0178A2"/>
                </a:solidFill>
              </a:rPr>
              <a:t>חסרונות:</a:t>
            </a:r>
            <a:endParaRPr b="1" dirty="0">
              <a:solidFill>
                <a:srgbClr val="0178A2"/>
              </a:solidFill>
            </a:endParaRPr>
          </a:p>
          <a:p>
            <a:pPr lvl="0" indent="-457200" algn="r" rtl="1">
              <a:lnSpc>
                <a:spcPct val="150000"/>
              </a:lnSpc>
              <a:spcBef>
                <a:spcPts val="0"/>
              </a:spcBef>
              <a:spcAft>
                <a:spcPts val="0"/>
              </a:spcAft>
              <a:buClr>
                <a:schemeClr val="dk1"/>
              </a:buClr>
              <a:buSzPts val="1100"/>
              <a:buFont typeface="+mj-lt"/>
              <a:buAutoNum type="arabicPeriod"/>
            </a:pPr>
            <a:r>
              <a:rPr lang="iw-IL" dirty="0">
                <a:solidFill>
                  <a:srgbClr val="4F4F4F"/>
                </a:solidFill>
              </a:rPr>
              <a:t>תנודתיות במחירים </a:t>
            </a:r>
            <a:endParaRPr dirty="0">
              <a:solidFill>
                <a:srgbClr val="0178A2"/>
              </a:solidFill>
            </a:endParaRPr>
          </a:p>
          <a:p>
            <a:pPr lvl="0" indent="-457200" algn="r" rtl="1">
              <a:lnSpc>
                <a:spcPct val="150000"/>
              </a:lnSpc>
              <a:spcBef>
                <a:spcPts val="0"/>
              </a:spcBef>
              <a:spcAft>
                <a:spcPts val="0"/>
              </a:spcAft>
              <a:buClr>
                <a:schemeClr val="dk1"/>
              </a:buClr>
              <a:buSzPts val="1100"/>
              <a:buFont typeface="+mj-lt"/>
              <a:buAutoNum type="arabicPeriod"/>
            </a:pPr>
            <a:r>
              <a:rPr lang="iw-IL" dirty="0">
                <a:solidFill>
                  <a:srgbClr val="4F4F4F"/>
                </a:solidFill>
              </a:rPr>
              <a:t>מקור מתכלה.</a:t>
            </a:r>
            <a:endParaRPr dirty="0">
              <a:solidFill>
                <a:srgbClr val="4F4F4F"/>
              </a:solidFill>
            </a:endParaRPr>
          </a:p>
          <a:p>
            <a:pPr lvl="0" indent="-457200" algn="r" rtl="1">
              <a:lnSpc>
                <a:spcPct val="150000"/>
              </a:lnSpc>
              <a:spcBef>
                <a:spcPts val="0"/>
              </a:spcBef>
              <a:spcAft>
                <a:spcPts val="0"/>
              </a:spcAft>
              <a:buClr>
                <a:schemeClr val="dk1"/>
              </a:buClr>
              <a:buSzPts val="1100"/>
              <a:buFont typeface="+mj-lt"/>
              <a:buAutoNum type="arabicPeriod"/>
            </a:pPr>
            <a:r>
              <a:rPr lang="iw-IL" dirty="0">
                <a:solidFill>
                  <a:srgbClr val="4F4F4F"/>
                </a:solidFill>
              </a:rPr>
              <a:t>בעייתי בהובלה.</a:t>
            </a:r>
            <a:endParaRPr dirty="0">
              <a:solidFill>
                <a:srgbClr val="4F4F4F"/>
              </a:solidFill>
            </a:endParaRPr>
          </a:p>
          <a:p>
            <a:pPr marL="0" lvl="0" indent="0" algn="r" rtl="1">
              <a:lnSpc>
                <a:spcPct val="150000"/>
              </a:lnSpc>
              <a:spcBef>
                <a:spcPts val="0"/>
              </a:spcBef>
              <a:spcAft>
                <a:spcPts val="0"/>
              </a:spcAft>
              <a:buClr>
                <a:schemeClr val="dk1"/>
              </a:buClr>
              <a:buSzPts val="1100"/>
              <a:buNone/>
            </a:pPr>
            <a:endParaRPr dirty="0">
              <a:solidFill>
                <a:srgbClr val="4F4F4F"/>
              </a:solidFill>
            </a:endParaRPr>
          </a:p>
          <a:p>
            <a:pPr marL="0" lvl="0" indent="0" algn="r" rtl="1">
              <a:lnSpc>
                <a:spcPct val="150000"/>
              </a:lnSpc>
              <a:spcBef>
                <a:spcPts val="0"/>
              </a:spcBef>
              <a:spcAft>
                <a:spcPts val="0"/>
              </a:spcAft>
              <a:buClr>
                <a:schemeClr val="dk1"/>
              </a:buClr>
              <a:buSzPts val="1100"/>
              <a:buNone/>
            </a:pPr>
            <a:endParaRPr dirty="0">
              <a:solidFill>
                <a:srgbClr val="4F4F4F"/>
              </a:solidFill>
            </a:endParaRPr>
          </a:p>
          <a:p>
            <a:pPr marL="342900" lvl="0" indent="-190500" algn="r" rtl="1">
              <a:lnSpc>
                <a:spcPct val="150000"/>
              </a:lnSpc>
              <a:spcBef>
                <a:spcPts val="0"/>
              </a:spcBef>
              <a:spcAft>
                <a:spcPts val="0"/>
              </a:spcAft>
              <a:buClr>
                <a:srgbClr val="002060"/>
              </a:buClr>
              <a:buSzPts val="2400"/>
              <a:buNone/>
            </a:pPr>
            <a:endParaRPr dirty="0"/>
          </a:p>
        </p:txBody>
      </p:sp>
      <p:sp>
        <p:nvSpPr>
          <p:cNvPr id="173" name="Google Shape;173;p21"/>
          <p:cNvSpPr txBox="1"/>
          <p:nvPr/>
        </p:nvSpPr>
        <p:spPr>
          <a:xfrm>
            <a:off x="6971071" y="1524487"/>
            <a:ext cx="4826788" cy="41526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iw-IL" sz="2400" b="1" dirty="0">
                <a:solidFill>
                  <a:srgbClr val="0178A2"/>
                </a:solidFill>
                <a:latin typeface="Varela Round"/>
                <a:ea typeface="Varela Round"/>
                <a:cs typeface="Varela Round"/>
                <a:sym typeface="Varela Round"/>
              </a:rPr>
              <a:t>יתרונות:</a:t>
            </a:r>
            <a:endParaRPr sz="2400" b="1" dirty="0">
              <a:solidFill>
                <a:srgbClr val="0178A2"/>
              </a:solidFill>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solidFill>
                  <a:srgbClr val="4F4F4F"/>
                </a:solidFill>
                <a:latin typeface="Varela Round"/>
                <a:ea typeface="Varela Round"/>
                <a:cs typeface="Varela Round"/>
                <a:sym typeface="Varela Round"/>
              </a:rPr>
              <a:t>מזהם פחות מנפט/פחם.</a:t>
            </a:r>
            <a:endParaRPr sz="2400" dirty="0">
              <a:solidFill>
                <a:srgbClr val="4F4F4F"/>
              </a:solidFill>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solidFill>
                  <a:srgbClr val="4F4F4F"/>
                </a:solidFill>
                <a:latin typeface="Varela Round"/>
                <a:ea typeface="Varela Round"/>
                <a:cs typeface="Varela Round"/>
                <a:sym typeface="Varela Round"/>
              </a:rPr>
              <a:t>עלות נמוכה מפחם/נפט.</a:t>
            </a:r>
            <a:endParaRPr sz="2400" dirty="0">
              <a:solidFill>
                <a:srgbClr val="4F4F4F"/>
              </a:solidFill>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solidFill>
                  <a:srgbClr val="434343"/>
                </a:solidFill>
                <a:latin typeface="Varela Round"/>
                <a:ea typeface="Varela Round"/>
                <a:cs typeface="Varela Round"/>
                <a:sym typeface="Varela Round"/>
              </a:rPr>
              <a:t>יעילות אנרגטית גבוהה</a:t>
            </a:r>
            <a:endParaRPr sz="2400" dirty="0">
              <a:solidFill>
                <a:srgbClr val="434343"/>
              </a:solidFill>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solidFill>
                  <a:srgbClr val="4F4F4F"/>
                </a:solidFill>
                <a:latin typeface="Varela Round"/>
                <a:ea typeface="Varela Round"/>
                <a:cs typeface="Varela Round"/>
                <a:sym typeface="Varela Round"/>
              </a:rPr>
              <a:t>הובלה בצינורות נוחה וזולה יותר.</a:t>
            </a:r>
            <a:endParaRPr sz="2400" dirty="0">
              <a:solidFill>
                <a:srgbClr val="4F4F4F"/>
              </a:solidFill>
              <a:latin typeface="Varela Round"/>
              <a:ea typeface="Varela Round"/>
              <a:cs typeface="Varela Round"/>
              <a:sym typeface="Varela Round"/>
            </a:endParaRPr>
          </a:p>
          <a:p>
            <a:pPr marL="0" lvl="0" indent="0" algn="r" rtl="1">
              <a:lnSpc>
                <a:spcPct val="150000"/>
              </a:lnSpc>
              <a:spcBef>
                <a:spcPts val="0"/>
              </a:spcBef>
              <a:spcAft>
                <a:spcPts val="0"/>
              </a:spcAft>
              <a:buNone/>
            </a:pPr>
            <a:r>
              <a:rPr lang="iw-IL" sz="2400" dirty="0">
                <a:solidFill>
                  <a:srgbClr val="4F4F4F"/>
                </a:solidFill>
                <a:latin typeface="Varela Round"/>
                <a:ea typeface="Varela Round"/>
                <a:cs typeface="Varela Round"/>
                <a:sym typeface="Varela Round"/>
              </a:rPr>
              <a:t>.</a:t>
            </a:r>
            <a:endParaRPr sz="2400" dirty="0">
              <a:solidFill>
                <a:srgbClr val="4F4F4F"/>
              </a:solidFill>
              <a:latin typeface="Varela Round"/>
              <a:ea typeface="Varela Round"/>
              <a:cs typeface="Varela Round"/>
              <a:sym typeface="Varela Round"/>
            </a:endParaRPr>
          </a:p>
          <a:p>
            <a:pPr marL="0" lvl="0" indent="0" algn="r" rtl="1">
              <a:lnSpc>
                <a:spcPct val="150000"/>
              </a:lnSpc>
              <a:spcBef>
                <a:spcPts val="0"/>
              </a:spcBef>
              <a:spcAft>
                <a:spcPts val="0"/>
              </a:spcAft>
              <a:buNone/>
            </a:pPr>
            <a:endParaRPr sz="2400" dirty="0">
              <a:latin typeface="Varela Round"/>
              <a:ea typeface="Varela Round"/>
              <a:cs typeface="Varela Round"/>
              <a:sym typeface="Varela Round"/>
            </a:endParaRPr>
          </a:p>
        </p:txBody>
      </p:sp>
      <p:pic>
        <p:nvPicPr>
          <p:cNvPr id="174" name="Google Shape;174;p21"/>
          <p:cNvPicPr preferRelativeResize="0"/>
          <p:nvPr/>
        </p:nvPicPr>
        <p:blipFill>
          <a:blip r:embed="rId3">
            <a:alphaModFix/>
          </a:blip>
          <a:stretch>
            <a:fillRect/>
          </a:stretch>
        </p:blipFill>
        <p:spPr>
          <a:xfrm rot="-5400000">
            <a:off x="421362" y="-186413"/>
            <a:ext cx="2579075" cy="3421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
                                        </p:tgtEl>
                                        <p:attrNameLst>
                                          <p:attrName>style.visibility</p:attrName>
                                        </p:attrNameLst>
                                      </p:cBhvr>
                                      <p:to>
                                        <p:strVal val="visible"/>
                                      </p:to>
                                    </p:set>
                                    <p:animEffect transition="in" filter="fade">
                                      <p:cBhvr>
                                        <p:cTn id="12"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2"/>
          <p:cNvSpPr txBox="1">
            <a:spLocks noGrp="1"/>
          </p:cNvSpPr>
          <p:nvPr>
            <p:ph type="title"/>
          </p:nvPr>
        </p:nvSpPr>
        <p:spPr>
          <a:xfrm>
            <a:off x="515206" y="213094"/>
            <a:ext cx="11160000" cy="720000"/>
          </a:xfrm>
          <a:prstGeom prst="rect">
            <a:avLst/>
          </a:prstGeom>
        </p:spPr>
        <p:txBody>
          <a:bodyPr spcFirstLastPara="1" wrap="square" lIns="36000" tIns="0" rIns="36000" bIns="0" anchor="ctr" anchorCtr="0">
            <a:noAutofit/>
          </a:bodyPr>
          <a:lstStyle/>
          <a:p>
            <a:pPr marL="0" lvl="0" indent="0" algn="ctr" rtl="1">
              <a:spcBef>
                <a:spcPts val="0"/>
              </a:spcBef>
              <a:spcAft>
                <a:spcPts val="0"/>
              </a:spcAft>
              <a:buNone/>
            </a:pPr>
            <a:r>
              <a:rPr lang="iw-IL" dirty="0"/>
              <a:t>ייצור חשמל מגז </a:t>
            </a:r>
            <a:r>
              <a:rPr lang="iw-IL" sz="2000" dirty="0"/>
              <a:t>עד 1:05</a:t>
            </a:r>
            <a:endParaRPr sz="2000" dirty="0"/>
          </a:p>
        </p:txBody>
      </p:sp>
      <p:sp>
        <p:nvSpPr>
          <p:cNvPr id="182" name="Google Shape;182;p22"/>
          <p:cNvSpPr txBox="1">
            <a:spLocks noGrp="1"/>
          </p:cNvSpPr>
          <p:nvPr>
            <p:ph type="body" idx="1"/>
          </p:nvPr>
        </p:nvSpPr>
        <p:spPr>
          <a:xfrm>
            <a:off x="7926775" y="1566850"/>
            <a:ext cx="3844800" cy="3480300"/>
          </a:xfrm>
          <a:prstGeom prst="rect">
            <a:avLst/>
          </a:prstGeom>
          <a:ln w="28575"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457200" lvl="0" indent="-381000" algn="r" rtl="1">
              <a:spcBef>
                <a:spcPts val="0"/>
              </a:spcBef>
              <a:spcAft>
                <a:spcPts val="0"/>
              </a:spcAft>
              <a:buSzPts val="2400"/>
              <a:buChar char="❖"/>
            </a:pPr>
            <a:r>
              <a:rPr lang="iw-IL"/>
              <a:t>כתבו, תוך כדי צפייה, מהם יתרונות השימוש בגז על פני מקורות אנרגיה אחרים?</a:t>
            </a:r>
            <a:endParaRPr/>
          </a:p>
          <a:p>
            <a:pPr marL="457200" lvl="0" indent="-381000" algn="r" rtl="1">
              <a:spcBef>
                <a:spcPts val="0"/>
              </a:spcBef>
              <a:spcAft>
                <a:spcPts val="0"/>
              </a:spcAft>
              <a:buSzPts val="2400"/>
              <a:buChar char="❖"/>
            </a:pPr>
            <a:r>
              <a:rPr lang="iw-IL"/>
              <a:t>מה היא תחנת כוח משלבת?</a:t>
            </a:r>
            <a:endParaRPr/>
          </a:p>
        </p:txBody>
      </p:sp>
      <p:pic>
        <p:nvPicPr>
          <p:cNvPr id="2" name="Online Media 1" title="טורבינות גז">
            <a:hlinkClick r:id="" action="ppaction://media"/>
            <a:extLst>
              <a:ext uri="{FF2B5EF4-FFF2-40B4-BE49-F238E27FC236}">
                <a16:creationId xmlns:a16="http://schemas.microsoft.com/office/drawing/2014/main" id="{1648B390-F5DE-41CB-9A77-8563734A89D1}"/>
              </a:ext>
            </a:extLst>
          </p:cNvPr>
          <p:cNvPicPr>
            <a:picLocks noRot="1" noChangeAspect="1"/>
          </p:cNvPicPr>
          <p:nvPr>
            <a:videoFile r:link="rId1"/>
          </p:nvPr>
        </p:nvPicPr>
        <p:blipFill>
          <a:blip r:embed="rId4"/>
          <a:stretch>
            <a:fillRect/>
          </a:stretch>
        </p:blipFill>
        <p:spPr>
          <a:xfrm>
            <a:off x="218384" y="1388025"/>
            <a:ext cx="7224687" cy="40819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3"/>
          <p:cNvSpPr txBox="1">
            <a:spLocks noGrp="1"/>
          </p:cNvSpPr>
          <p:nvPr>
            <p:ph type="body" idx="1"/>
          </p:nvPr>
        </p:nvSpPr>
        <p:spPr>
          <a:xfrm>
            <a:off x="-981305" y="288463"/>
            <a:ext cx="9000000" cy="5400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iw-IL" sz="4000" dirty="0">
                <a:solidFill>
                  <a:srgbClr val="393A68"/>
                </a:solidFill>
              </a:rPr>
              <a:t>אנרגיה גרעינית </a:t>
            </a:r>
            <a:endParaRPr sz="4000" dirty="0">
              <a:solidFill>
                <a:srgbClr val="393A68"/>
              </a:solidFill>
            </a:endParaRPr>
          </a:p>
        </p:txBody>
      </p:sp>
      <p:sp>
        <p:nvSpPr>
          <p:cNvPr id="188" name="Google Shape;188;p23"/>
          <p:cNvSpPr txBox="1"/>
          <p:nvPr/>
        </p:nvSpPr>
        <p:spPr>
          <a:xfrm>
            <a:off x="6666875" y="1592450"/>
            <a:ext cx="5217300" cy="45894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iw-IL" sz="2400" b="1" dirty="0">
                <a:solidFill>
                  <a:srgbClr val="0179A2"/>
                </a:solidFill>
                <a:latin typeface="Varela Round"/>
                <a:ea typeface="Varela Round"/>
                <a:cs typeface="Varela Round"/>
                <a:sym typeface="Varela Round"/>
              </a:rPr>
              <a:t>יתרונות:</a:t>
            </a:r>
            <a:endParaRPr sz="2400" dirty="0">
              <a:solidFill>
                <a:srgbClr val="0179A2"/>
              </a:solidFill>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latin typeface="Varela Round"/>
                <a:ea typeface="Varela Round"/>
                <a:cs typeface="Varela Round"/>
                <a:sym typeface="Varela Round"/>
              </a:rPr>
              <a:t>אפשרות לכמויות אנרגיה גדולות ממעט חומר גלם - כדאיות כלכלית</a:t>
            </a:r>
            <a:endParaRPr sz="2400" dirty="0">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latin typeface="Varela Round"/>
                <a:ea typeface="Varela Round"/>
                <a:cs typeface="Varela Round"/>
                <a:sym typeface="Varela Round"/>
              </a:rPr>
              <a:t>אנרגיה נקיה ולא מזהמת את האוויר כל עוד אין תקלה או פיצוץ בכור</a:t>
            </a:r>
            <a:endParaRPr sz="2400" dirty="0">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latin typeface="Varela Round"/>
                <a:ea typeface="Varela Round"/>
                <a:cs typeface="Varela Round"/>
                <a:sym typeface="Varela Round"/>
              </a:rPr>
              <a:t>הקטנת תלות כלכלית ביבוא</a:t>
            </a:r>
            <a:endParaRPr sz="2400" dirty="0">
              <a:latin typeface="Varela Round"/>
              <a:ea typeface="Varela Round"/>
              <a:cs typeface="Varela Round"/>
              <a:sym typeface="Varela Round"/>
            </a:endParaRPr>
          </a:p>
          <a:p>
            <a:pPr marL="0" lvl="0" indent="0" algn="r" rtl="1">
              <a:lnSpc>
                <a:spcPct val="150000"/>
              </a:lnSpc>
              <a:spcBef>
                <a:spcPts val="0"/>
              </a:spcBef>
              <a:spcAft>
                <a:spcPts val="0"/>
              </a:spcAft>
              <a:buNone/>
            </a:pPr>
            <a:endParaRPr sz="2400" b="1" dirty="0">
              <a:latin typeface="Varela Round"/>
              <a:ea typeface="Varela Round"/>
              <a:cs typeface="Varela Round"/>
              <a:sym typeface="Varela Round"/>
            </a:endParaRPr>
          </a:p>
        </p:txBody>
      </p:sp>
      <p:sp>
        <p:nvSpPr>
          <p:cNvPr id="189" name="Google Shape;189;p23"/>
          <p:cNvSpPr txBox="1"/>
          <p:nvPr/>
        </p:nvSpPr>
        <p:spPr>
          <a:xfrm>
            <a:off x="431875" y="1592450"/>
            <a:ext cx="6235000" cy="33567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Clr>
                <a:schemeClr val="dk1"/>
              </a:buClr>
              <a:buSzPts val="1100"/>
              <a:buFont typeface="Arial"/>
              <a:buNone/>
            </a:pPr>
            <a:r>
              <a:rPr lang="iw-IL" sz="2400" b="1" dirty="0">
                <a:solidFill>
                  <a:srgbClr val="0178A2"/>
                </a:solidFill>
                <a:latin typeface="Varela Round"/>
                <a:ea typeface="Varela Round"/>
                <a:cs typeface="Varela Round"/>
                <a:sym typeface="Varela Round"/>
              </a:rPr>
              <a:t>       חסרונות:</a:t>
            </a:r>
            <a:r>
              <a:rPr lang="iw-IL" sz="2400" dirty="0">
                <a:solidFill>
                  <a:srgbClr val="0178A2"/>
                </a:solidFill>
                <a:latin typeface="Varela Round"/>
                <a:ea typeface="Varela Round"/>
                <a:cs typeface="Varela Round"/>
                <a:sym typeface="Varela Round"/>
              </a:rPr>
              <a:t> </a:t>
            </a:r>
            <a:endParaRPr sz="2400" dirty="0">
              <a:solidFill>
                <a:srgbClr val="0178A2"/>
              </a:solidFill>
              <a:latin typeface="Varela Round"/>
              <a:ea typeface="Varela Round"/>
              <a:cs typeface="Varela Round"/>
              <a:sym typeface="Varela Round"/>
            </a:endParaRPr>
          </a:p>
          <a:p>
            <a:pPr marL="457200" lvl="0" indent="-457200" algn="r" rtl="1">
              <a:lnSpc>
                <a:spcPct val="115000"/>
              </a:lnSpc>
              <a:spcBef>
                <a:spcPts val="0"/>
              </a:spcBef>
              <a:spcAft>
                <a:spcPts val="0"/>
              </a:spcAft>
              <a:buClr>
                <a:schemeClr val="dk1"/>
              </a:buClr>
              <a:buSzPts val="1100"/>
              <a:buFont typeface="+mj-lt"/>
              <a:buAutoNum type="arabicPeriod"/>
            </a:pPr>
            <a:r>
              <a:rPr lang="iw-IL" sz="2400" dirty="0">
                <a:solidFill>
                  <a:srgbClr val="4F4F4F"/>
                </a:solidFill>
                <a:latin typeface="Varela Round"/>
                <a:ea typeface="Varela Round"/>
                <a:cs typeface="Varela Round"/>
                <a:sym typeface="Varela Round"/>
              </a:rPr>
              <a:t>הוצאות ראשוניות גבוהות בתשתיות למפעל. </a:t>
            </a:r>
            <a:endParaRPr sz="2400" dirty="0">
              <a:solidFill>
                <a:srgbClr val="4F4F4F"/>
              </a:solidFill>
              <a:latin typeface="Varela Round"/>
              <a:ea typeface="Varela Round"/>
              <a:cs typeface="Varela Round"/>
              <a:sym typeface="Varela Round"/>
            </a:endParaRPr>
          </a:p>
          <a:p>
            <a:pPr marL="457200" lvl="0" indent="-457200" algn="r" rtl="1">
              <a:lnSpc>
                <a:spcPct val="115000"/>
              </a:lnSpc>
              <a:spcBef>
                <a:spcPts val="0"/>
              </a:spcBef>
              <a:spcAft>
                <a:spcPts val="0"/>
              </a:spcAft>
              <a:buClr>
                <a:schemeClr val="dk1"/>
              </a:buClr>
              <a:buSzPts val="1100"/>
              <a:buFont typeface="+mj-lt"/>
              <a:buAutoNum type="arabicPeriod"/>
            </a:pPr>
            <a:r>
              <a:rPr lang="iw-IL" sz="2400" dirty="0">
                <a:solidFill>
                  <a:srgbClr val="4F4F4F"/>
                </a:solidFill>
                <a:latin typeface="Varela Round"/>
                <a:ea typeface="Varela Round"/>
                <a:cs typeface="Varela Round"/>
                <a:sym typeface="Varela Round"/>
              </a:rPr>
              <a:t>דורש מומחים וידע להקמה ולתחזוקת המפעל. </a:t>
            </a:r>
            <a:endParaRPr sz="1800" dirty="0">
              <a:solidFill>
                <a:srgbClr val="FF0000"/>
              </a:solidFill>
              <a:latin typeface="Varela Round"/>
              <a:ea typeface="Varela Round"/>
              <a:cs typeface="Varela Round"/>
              <a:sym typeface="Varela Round"/>
            </a:endParaRPr>
          </a:p>
          <a:p>
            <a:pPr marL="457200" lvl="0" indent="-457200" algn="r" rtl="1">
              <a:lnSpc>
                <a:spcPct val="115000"/>
              </a:lnSpc>
              <a:spcBef>
                <a:spcPts val="0"/>
              </a:spcBef>
              <a:spcAft>
                <a:spcPts val="0"/>
              </a:spcAft>
              <a:buClr>
                <a:schemeClr val="dk1"/>
              </a:buClr>
              <a:buSzPts val="1100"/>
              <a:buFont typeface="+mj-lt"/>
              <a:buAutoNum type="arabicPeriod"/>
            </a:pPr>
            <a:r>
              <a:rPr lang="iw-IL" sz="2400" dirty="0">
                <a:solidFill>
                  <a:srgbClr val="4F4F4F"/>
                </a:solidFill>
                <a:latin typeface="Varela Round"/>
                <a:ea typeface="Varela Round"/>
                <a:cs typeface="Varela Round"/>
                <a:sym typeface="Varela Round"/>
              </a:rPr>
              <a:t>חשש מתאונות  צ'רנוביל ב1986</a:t>
            </a:r>
            <a:endParaRPr sz="2400" dirty="0">
              <a:solidFill>
                <a:srgbClr val="4F4F4F"/>
              </a:solidFill>
              <a:latin typeface="Varela Round"/>
              <a:ea typeface="Varela Round"/>
              <a:cs typeface="Varela Round"/>
              <a:sym typeface="Varela Round"/>
            </a:endParaRPr>
          </a:p>
          <a:p>
            <a:pPr marL="457200" lvl="0" indent="-457200" algn="r" rtl="1">
              <a:lnSpc>
                <a:spcPct val="115000"/>
              </a:lnSpc>
              <a:spcBef>
                <a:spcPts val="0"/>
              </a:spcBef>
              <a:spcAft>
                <a:spcPts val="0"/>
              </a:spcAft>
              <a:buClr>
                <a:schemeClr val="dk1"/>
              </a:buClr>
              <a:buSzPts val="1100"/>
              <a:buFont typeface="+mj-lt"/>
              <a:buAutoNum type="arabicPeriod"/>
            </a:pPr>
            <a:r>
              <a:rPr lang="iw-IL" sz="2400" dirty="0">
                <a:solidFill>
                  <a:srgbClr val="4F4F4F"/>
                </a:solidFill>
                <a:latin typeface="Varela Round"/>
                <a:ea typeface="Varela Round"/>
                <a:cs typeface="Varela Round"/>
                <a:sym typeface="Varela Round"/>
              </a:rPr>
              <a:t>מצריך אתר לקבורת הפסולת</a:t>
            </a:r>
            <a:endParaRPr sz="2400" dirty="0">
              <a:solidFill>
                <a:srgbClr val="4F4F4F"/>
              </a:solidFill>
              <a:latin typeface="Varela Round"/>
              <a:ea typeface="Varela Round"/>
              <a:cs typeface="Varela Round"/>
              <a:sym typeface="Varela Round"/>
            </a:endParaRPr>
          </a:p>
          <a:p>
            <a:pPr marL="457200" lvl="0" indent="-457200" algn="r" rtl="1">
              <a:lnSpc>
                <a:spcPct val="115000"/>
              </a:lnSpc>
              <a:spcBef>
                <a:spcPts val="0"/>
              </a:spcBef>
              <a:spcAft>
                <a:spcPts val="0"/>
              </a:spcAft>
              <a:buClr>
                <a:schemeClr val="dk1"/>
              </a:buClr>
              <a:buSzPts val="1100"/>
              <a:buFont typeface="+mj-lt"/>
              <a:buAutoNum type="arabicPeriod"/>
            </a:pPr>
            <a:r>
              <a:rPr lang="iw-IL" sz="2400" dirty="0">
                <a:solidFill>
                  <a:srgbClr val="4F4F4F"/>
                </a:solidFill>
                <a:latin typeface="Varela Round"/>
                <a:ea typeface="Varela Round"/>
                <a:cs typeface="Varela Round"/>
                <a:sym typeface="Varela Round"/>
              </a:rPr>
              <a:t>מצריך פיקוח הדוק לצמצום הנזקים הנ"ל. </a:t>
            </a:r>
            <a:endParaRPr sz="2400" dirty="0">
              <a:solidFill>
                <a:srgbClr val="4F4F4F"/>
              </a:solidFill>
              <a:latin typeface="Varela Round"/>
              <a:ea typeface="Varela Round"/>
              <a:cs typeface="Varela Round"/>
              <a:sym typeface="Varela Round"/>
            </a:endParaRPr>
          </a:p>
          <a:p>
            <a:pPr marL="0" lvl="0" indent="0" algn="r" rtl="1">
              <a:lnSpc>
                <a:spcPct val="115000"/>
              </a:lnSpc>
              <a:spcBef>
                <a:spcPts val="0"/>
              </a:spcBef>
              <a:spcAft>
                <a:spcPts val="0"/>
              </a:spcAft>
              <a:buNone/>
            </a:pPr>
            <a:endParaRPr sz="2400" dirty="0">
              <a:latin typeface="Varela Round"/>
              <a:ea typeface="Varela Round"/>
              <a:cs typeface="Varela Round"/>
              <a:sym typeface="Varela Round"/>
            </a:endParaRPr>
          </a:p>
        </p:txBody>
      </p:sp>
      <p:pic>
        <p:nvPicPr>
          <p:cNvPr id="190" name="Google Shape;190;p23"/>
          <p:cNvPicPr preferRelativeResize="0"/>
          <p:nvPr/>
        </p:nvPicPr>
        <p:blipFill rotWithShape="1">
          <a:blip r:embed="rId3">
            <a:alphaModFix/>
          </a:blip>
          <a:srcRect l="9254" r="17816"/>
          <a:stretch/>
        </p:blipFill>
        <p:spPr>
          <a:xfrm>
            <a:off x="431875" y="64475"/>
            <a:ext cx="2913525" cy="1997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9"/>
                                        </p:tgtEl>
                                        <p:attrNameLst>
                                          <p:attrName>style.visibility</p:attrName>
                                        </p:attrNameLst>
                                      </p:cBhvr>
                                      <p:to>
                                        <p:strVal val="visible"/>
                                      </p:to>
                                    </p:set>
                                    <p:animEffect transition="in" filter="fade">
                                      <p:cBhvr>
                                        <p:cTn id="12" dur="1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4"/>
          <p:cNvSpPr txBox="1">
            <a:spLocks noGrp="1"/>
          </p:cNvSpPr>
          <p:nvPr>
            <p:ph type="title"/>
          </p:nvPr>
        </p:nvSpPr>
        <p:spPr>
          <a:xfrm>
            <a:off x="515206" y="213094"/>
            <a:ext cx="11160000" cy="720000"/>
          </a:xfrm>
          <a:prstGeom prst="rect">
            <a:avLst/>
          </a:prstGeom>
        </p:spPr>
        <p:txBody>
          <a:bodyPr spcFirstLastPara="1" wrap="square" lIns="36000" tIns="0" rIns="36000" bIns="0" anchor="ctr" anchorCtr="0">
            <a:noAutofit/>
          </a:bodyPr>
          <a:lstStyle/>
          <a:p>
            <a:pPr marL="0" lvl="0" indent="0" algn="ctr" rtl="1">
              <a:spcBef>
                <a:spcPts val="0"/>
              </a:spcBef>
              <a:spcAft>
                <a:spcPts val="0"/>
              </a:spcAft>
              <a:buNone/>
            </a:pPr>
            <a:r>
              <a:rPr lang="iw-IL"/>
              <a:t>אנרגיה גרעינית - </a:t>
            </a:r>
            <a:r>
              <a:rPr lang="iw-IL" sz="2000"/>
              <a:t>עד 0:56</a:t>
            </a:r>
            <a:endParaRPr sz="2000"/>
          </a:p>
        </p:txBody>
      </p:sp>
      <p:sp>
        <p:nvSpPr>
          <p:cNvPr id="198" name="Google Shape;198;p24"/>
          <p:cNvSpPr txBox="1">
            <a:spLocks noGrp="1"/>
          </p:cNvSpPr>
          <p:nvPr>
            <p:ph type="body" idx="1"/>
          </p:nvPr>
        </p:nvSpPr>
        <p:spPr>
          <a:xfrm>
            <a:off x="7910500" y="1670775"/>
            <a:ext cx="3764700" cy="2975700"/>
          </a:xfrm>
          <a:prstGeom prst="rect">
            <a:avLst/>
          </a:prstGeom>
          <a:ln w="28575"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0" lvl="0" indent="0" algn="r" rtl="1">
              <a:spcBef>
                <a:spcPts val="0"/>
              </a:spcBef>
              <a:spcAft>
                <a:spcPts val="600"/>
              </a:spcAft>
              <a:buNone/>
            </a:pPr>
            <a:r>
              <a:rPr lang="iw-IL"/>
              <a:t>כתבו תוך כדי צפייה בסרטון איך מגנים על בני האדם מפני פגיעה קטלנית של הקרינה הנפלטת בזמן ייצור החשמל?</a:t>
            </a:r>
            <a:endParaRPr/>
          </a:p>
        </p:txBody>
      </p:sp>
      <p:pic>
        <p:nvPicPr>
          <p:cNvPr id="2" name="Online Media 1" title="האסון הגרעיני בפוקושימה - הסבר">
            <a:hlinkClick r:id="" action="ppaction://media"/>
            <a:extLst>
              <a:ext uri="{FF2B5EF4-FFF2-40B4-BE49-F238E27FC236}">
                <a16:creationId xmlns:a16="http://schemas.microsoft.com/office/drawing/2014/main" id="{923D10AF-A15D-45A8-B7D7-9A1DF1FA8216}"/>
              </a:ext>
            </a:extLst>
          </p:cNvPr>
          <p:cNvPicPr>
            <a:picLocks noRot="1" noChangeAspect="1"/>
          </p:cNvPicPr>
          <p:nvPr>
            <a:videoFile r:link="rId1"/>
          </p:nvPr>
        </p:nvPicPr>
        <p:blipFill>
          <a:blip r:embed="rId4"/>
          <a:stretch>
            <a:fillRect/>
          </a:stretch>
        </p:blipFill>
        <p:spPr>
          <a:xfrm>
            <a:off x="108155" y="1406013"/>
            <a:ext cx="7587370" cy="42868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5"/>
          <p:cNvPicPr preferRelativeResize="0"/>
          <p:nvPr/>
        </p:nvPicPr>
        <p:blipFill rotWithShape="1">
          <a:blip r:embed="rId3">
            <a:alphaModFix/>
          </a:blip>
          <a:srcRect b="12717"/>
          <a:stretch/>
        </p:blipFill>
        <p:spPr>
          <a:xfrm>
            <a:off x="634500" y="1315850"/>
            <a:ext cx="7668000" cy="4527626"/>
          </a:xfrm>
          <a:prstGeom prst="rect">
            <a:avLst/>
          </a:prstGeom>
          <a:noFill/>
          <a:ln>
            <a:noFill/>
          </a:ln>
        </p:spPr>
      </p:pic>
      <p:sp>
        <p:nvSpPr>
          <p:cNvPr id="205" name="Google Shape;205;p25"/>
          <p:cNvSpPr txBox="1"/>
          <p:nvPr/>
        </p:nvSpPr>
        <p:spPr>
          <a:xfrm>
            <a:off x="4955600" y="5874400"/>
            <a:ext cx="3452400" cy="540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000" u="sng">
                <a:latin typeface="Varela Round"/>
                <a:ea typeface="Varela Round"/>
                <a:cs typeface="Varela Round"/>
                <a:sym typeface="Varela Round"/>
                <a:hlinkClick r:id="rId4"/>
              </a:rPr>
              <a:t>מקור: worldwide</a:t>
            </a:r>
            <a:r>
              <a:rPr lang="iw-IL" sz="1000">
                <a:latin typeface="Varela Round"/>
                <a:ea typeface="Varela Round"/>
                <a:cs typeface="Varela Round"/>
                <a:sym typeface="Varela Round"/>
              </a:rPr>
              <a:t>, יוצר: ג'יימס</a:t>
            </a:r>
            <a:endParaRPr sz="1000">
              <a:latin typeface="Varela Round"/>
              <a:ea typeface="Varela Round"/>
              <a:cs typeface="Varela Round"/>
              <a:sym typeface="Varela Round"/>
            </a:endParaRPr>
          </a:p>
        </p:txBody>
      </p:sp>
      <p:sp>
        <p:nvSpPr>
          <p:cNvPr id="206" name="Google Shape;206;p25"/>
          <p:cNvSpPr txBox="1"/>
          <p:nvPr/>
        </p:nvSpPr>
        <p:spPr>
          <a:xfrm>
            <a:off x="324465" y="141875"/>
            <a:ext cx="11272035" cy="807600"/>
          </a:xfrm>
          <a:prstGeom prst="rect">
            <a:avLst/>
          </a:prstGeom>
          <a:solidFill>
            <a:srgbClr val="FFFFFF"/>
          </a:solid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3700" b="1" dirty="0">
                <a:solidFill>
                  <a:srgbClr val="002060"/>
                </a:solidFill>
                <a:latin typeface="Varela Round"/>
                <a:ea typeface="Varela Round"/>
                <a:cs typeface="Varela Round"/>
                <a:sym typeface="Varela Round"/>
              </a:rPr>
              <a:t>בעקבות רעידת האדמה ביפן בשנת </a:t>
            </a:r>
            <a:r>
              <a:rPr lang="he-IL" sz="3700" b="1" dirty="0">
                <a:solidFill>
                  <a:srgbClr val="002060"/>
                </a:solidFill>
                <a:latin typeface="Varela Round"/>
                <a:ea typeface="Varela Round"/>
                <a:cs typeface="Varela Round"/>
                <a:sym typeface="Varela Round"/>
              </a:rPr>
              <a:t> </a:t>
            </a:r>
            <a:r>
              <a:rPr lang="iw-IL" sz="3700" b="1" dirty="0">
                <a:solidFill>
                  <a:srgbClr val="002060"/>
                </a:solidFill>
                <a:latin typeface="Varela Round"/>
                <a:ea typeface="Varela Round"/>
                <a:cs typeface="Varela Round"/>
                <a:sym typeface="Varela Round"/>
              </a:rPr>
              <a:t>2011 </a:t>
            </a:r>
            <a:r>
              <a:rPr lang="he-IL" sz="3700" b="1" dirty="0">
                <a:solidFill>
                  <a:srgbClr val="002060"/>
                </a:solidFill>
                <a:latin typeface="Varela Round"/>
                <a:ea typeface="Varela Round"/>
                <a:cs typeface="Varela Round"/>
                <a:sym typeface="Varela Round"/>
              </a:rPr>
              <a:t> </a:t>
            </a:r>
            <a:r>
              <a:rPr lang="iw-IL" sz="3700" b="1" dirty="0">
                <a:solidFill>
                  <a:srgbClr val="002060"/>
                </a:solidFill>
                <a:latin typeface="Varela Round"/>
                <a:ea typeface="Varela Round"/>
                <a:cs typeface="Varela Round"/>
                <a:sym typeface="Varela Round"/>
              </a:rPr>
              <a:t>מופו תחנות הכוח המצויות ליד אזורים רגישים לרעידות אדמה.</a:t>
            </a:r>
            <a:endParaRPr sz="3700" b="1" dirty="0">
              <a:solidFill>
                <a:srgbClr val="002060"/>
              </a:solidFill>
              <a:latin typeface="Varela Round"/>
              <a:ea typeface="Varela Round"/>
              <a:cs typeface="Varela Round"/>
              <a:sym typeface="Varela Round"/>
            </a:endParaRPr>
          </a:p>
        </p:txBody>
      </p:sp>
      <p:sp>
        <p:nvSpPr>
          <p:cNvPr id="207" name="Google Shape;207;p25"/>
          <p:cNvSpPr txBox="1"/>
          <p:nvPr/>
        </p:nvSpPr>
        <p:spPr>
          <a:xfrm>
            <a:off x="8100000" y="1830950"/>
            <a:ext cx="3849000" cy="3785100"/>
          </a:xfrm>
          <a:prstGeom prst="rect">
            <a:avLst/>
          </a:prstGeom>
          <a:solidFill>
            <a:srgbClr val="FFFFFF"/>
          </a:solidFill>
          <a:ln>
            <a:noFill/>
          </a:ln>
        </p:spPr>
        <p:txBody>
          <a:bodyPr spcFirstLastPara="1" wrap="square" lIns="91425" tIns="91425" rIns="91425" bIns="91425" anchor="t" anchorCtr="0">
            <a:noAutofit/>
          </a:bodyPr>
          <a:lstStyle/>
          <a:p>
            <a:pPr marL="457200" lvl="0" indent="-381000" algn="r" rtl="1">
              <a:lnSpc>
                <a:spcPct val="150000"/>
              </a:lnSpc>
              <a:spcBef>
                <a:spcPts val="0"/>
              </a:spcBef>
              <a:spcAft>
                <a:spcPts val="0"/>
              </a:spcAft>
              <a:buClr>
                <a:srgbClr val="002060"/>
              </a:buClr>
              <a:buSzPts val="2400"/>
              <a:buFont typeface="Varela Round"/>
              <a:buChar char="❖"/>
            </a:pPr>
            <a:r>
              <a:rPr lang="iw-IL" sz="2400" dirty="0">
                <a:solidFill>
                  <a:srgbClr val="002060"/>
                </a:solidFill>
                <a:latin typeface="Varela Round"/>
                <a:ea typeface="Varela Round"/>
                <a:cs typeface="Varela Round"/>
                <a:sym typeface="Varela Round"/>
              </a:rPr>
              <a:t>התבוננו במפה וציינו מיקום משותף לתחנות הכוח ביפן ובדרום מערב ארצות הברית.</a:t>
            </a:r>
            <a:endParaRPr sz="2400" dirty="0">
              <a:solidFill>
                <a:srgbClr val="002060"/>
              </a:solidFill>
              <a:latin typeface="Varela Round"/>
              <a:ea typeface="Varela Round"/>
              <a:cs typeface="Varela Round"/>
              <a:sym typeface="Varela Round"/>
            </a:endParaRPr>
          </a:p>
          <a:p>
            <a:pPr marL="457200" lvl="0" indent="-381000" algn="r" rtl="1">
              <a:lnSpc>
                <a:spcPct val="150000"/>
              </a:lnSpc>
              <a:spcBef>
                <a:spcPts val="0"/>
              </a:spcBef>
              <a:spcAft>
                <a:spcPts val="0"/>
              </a:spcAft>
              <a:buClr>
                <a:srgbClr val="002060"/>
              </a:buClr>
              <a:buSzPts val="2400"/>
              <a:buFont typeface="Varela Round"/>
              <a:buChar char="❖"/>
            </a:pPr>
            <a:r>
              <a:rPr lang="iw-IL" sz="2400" dirty="0">
                <a:solidFill>
                  <a:srgbClr val="002060"/>
                </a:solidFill>
                <a:latin typeface="Varela Round"/>
                <a:ea typeface="Varela Round"/>
                <a:cs typeface="Varela Round"/>
                <a:sym typeface="Varela Round"/>
              </a:rPr>
              <a:t>לאור הנתונים האם ניתן להקים תחנות כוח לייצור חשמל גרעיני בישראל?   </a:t>
            </a:r>
            <a:endParaRPr sz="2400" dirty="0">
              <a:solidFill>
                <a:srgbClr val="002060"/>
              </a:solidFill>
              <a:latin typeface="Varela Round"/>
              <a:ea typeface="Varela Round"/>
              <a:cs typeface="Varela Round"/>
              <a:sym typeface="Varela Round"/>
            </a:endParaRPr>
          </a:p>
        </p:txBody>
      </p:sp>
      <p:sp>
        <p:nvSpPr>
          <p:cNvPr id="208" name="Google Shape;208;p25"/>
          <p:cNvSpPr/>
          <p:nvPr/>
        </p:nvSpPr>
        <p:spPr>
          <a:xfrm rot="2072038">
            <a:off x="6457068" y="2572077"/>
            <a:ext cx="660969" cy="1005305"/>
          </a:xfrm>
          <a:prstGeom prst="ellipse">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5"/>
          <p:cNvSpPr/>
          <p:nvPr/>
        </p:nvSpPr>
        <p:spPr>
          <a:xfrm rot="-1705251">
            <a:off x="1361890" y="2713279"/>
            <a:ext cx="484721" cy="806893"/>
          </a:xfrm>
          <a:prstGeom prst="ellipse">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5"/>
          <p:cNvSpPr/>
          <p:nvPr/>
        </p:nvSpPr>
        <p:spPr>
          <a:xfrm rot="-870102">
            <a:off x="4669933" y="2907789"/>
            <a:ext cx="338567" cy="881936"/>
          </a:xfrm>
          <a:prstGeom prst="flowChartTerminator">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6"/>
          <p:cNvSpPr txBox="1">
            <a:spLocks noGrp="1"/>
          </p:cNvSpPr>
          <p:nvPr>
            <p:ph type="ctrTitle"/>
          </p:nvPr>
        </p:nvSpPr>
        <p:spPr>
          <a:xfrm>
            <a:off x="797934" y="2348832"/>
            <a:ext cx="10871100" cy="126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dirty="0"/>
              <a:t>גורמי מיקום של תחנות כוח</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7"/>
          <p:cNvSpPr txBox="1">
            <a:spLocks noGrp="1"/>
          </p:cNvSpPr>
          <p:nvPr>
            <p:ph type="body" idx="1"/>
          </p:nvPr>
        </p:nvSpPr>
        <p:spPr>
          <a:xfrm>
            <a:off x="598225" y="296975"/>
            <a:ext cx="11160000" cy="551400"/>
          </a:xfrm>
          <a:prstGeom prst="rect">
            <a:avLst/>
          </a:prstGeom>
        </p:spPr>
        <p:txBody>
          <a:bodyPr spcFirstLastPara="1" wrap="square" lIns="91425" tIns="45700" rIns="91425" bIns="45700" anchor="b" anchorCtr="0">
            <a:noAutofit/>
          </a:bodyPr>
          <a:lstStyle/>
          <a:p>
            <a:pPr marL="0" lvl="0" indent="0" algn="r" rtl="1">
              <a:spcBef>
                <a:spcPts val="640"/>
              </a:spcBef>
              <a:spcAft>
                <a:spcPts val="0"/>
              </a:spcAft>
              <a:buNone/>
            </a:pPr>
            <a:endParaRPr sz="4000" dirty="0">
              <a:solidFill>
                <a:srgbClr val="393A68"/>
              </a:solidFill>
            </a:endParaRPr>
          </a:p>
          <a:p>
            <a:pPr marL="0" lvl="0" indent="0" algn="r" rtl="1">
              <a:spcBef>
                <a:spcPts val="640"/>
              </a:spcBef>
              <a:spcAft>
                <a:spcPts val="0"/>
              </a:spcAft>
              <a:buNone/>
            </a:pPr>
            <a:r>
              <a:rPr lang="iw-IL" sz="4000" dirty="0">
                <a:solidFill>
                  <a:srgbClr val="393A68"/>
                </a:solidFill>
              </a:rPr>
              <a:t>גורמי מיקום של תחנות כוח </a:t>
            </a:r>
            <a:endParaRPr sz="4000" dirty="0">
              <a:solidFill>
                <a:srgbClr val="393A68"/>
              </a:solidFill>
            </a:endParaRPr>
          </a:p>
        </p:txBody>
      </p:sp>
      <p:sp>
        <p:nvSpPr>
          <p:cNvPr id="224" name="Google Shape;224;p27"/>
          <p:cNvSpPr txBox="1">
            <a:spLocks noGrp="1"/>
          </p:cNvSpPr>
          <p:nvPr>
            <p:ph type="body" idx="2"/>
          </p:nvPr>
        </p:nvSpPr>
        <p:spPr>
          <a:xfrm>
            <a:off x="515206" y="848375"/>
            <a:ext cx="11160000" cy="4152600"/>
          </a:xfrm>
          <a:prstGeom prst="rect">
            <a:avLst/>
          </a:prstGeom>
        </p:spPr>
        <p:txBody>
          <a:bodyPr spcFirstLastPara="1" wrap="square" lIns="91425" tIns="45700" rIns="91425" bIns="45700" anchor="t" anchorCtr="0">
            <a:noAutofit/>
          </a:bodyPr>
          <a:lstStyle/>
          <a:p>
            <a:pPr marL="457200" lvl="0" indent="-381000" algn="r" rtl="1">
              <a:lnSpc>
                <a:spcPct val="200000"/>
              </a:lnSpc>
              <a:spcBef>
                <a:spcPts val="0"/>
              </a:spcBef>
              <a:spcAft>
                <a:spcPts val="0"/>
              </a:spcAft>
              <a:buSzPts val="2400"/>
              <a:buChar char="•"/>
            </a:pPr>
            <a:r>
              <a:rPr lang="iw-IL" dirty="0"/>
              <a:t>קירבה לנמל הייבוא- בעיקר לתחנות פחמיות ונפט</a:t>
            </a:r>
            <a:endParaRPr dirty="0"/>
          </a:p>
          <a:p>
            <a:pPr marL="457200" lvl="0" indent="-381000" algn="r" rtl="1">
              <a:lnSpc>
                <a:spcPct val="200000"/>
              </a:lnSpc>
              <a:spcBef>
                <a:spcPts val="0"/>
              </a:spcBef>
              <a:spcAft>
                <a:spcPts val="0"/>
              </a:spcAft>
              <a:buSzPts val="2400"/>
              <a:buChar char="•"/>
            </a:pPr>
            <a:r>
              <a:rPr lang="iw-IL" dirty="0"/>
              <a:t>קירבה לים לקירור הטורבינות של תחנות הפחם והמזוט</a:t>
            </a:r>
            <a:endParaRPr dirty="0"/>
          </a:p>
          <a:p>
            <a:pPr marL="457200" lvl="0" indent="-381000" algn="r" rtl="1">
              <a:lnSpc>
                <a:spcPct val="200000"/>
              </a:lnSpc>
              <a:spcBef>
                <a:spcPts val="0"/>
              </a:spcBef>
              <a:spcAft>
                <a:spcPts val="0"/>
              </a:spcAft>
              <a:buSzPts val="2400"/>
              <a:buChar char="•"/>
            </a:pPr>
            <a:r>
              <a:rPr lang="iw-IL" dirty="0"/>
              <a:t>אזורים מישוריים.</a:t>
            </a:r>
            <a:endParaRPr dirty="0"/>
          </a:p>
          <a:p>
            <a:pPr marL="457200" lvl="0" indent="-381000" algn="r" rtl="1">
              <a:lnSpc>
                <a:spcPct val="200000"/>
              </a:lnSpc>
              <a:spcBef>
                <a:spcPts val="0"/>
              </a:spcBef>
              <a:spcAft>
                <a:spcPts val="0"/>
              </a:spcAft>
              <a:buSzPts val="2400"/>
              <a:buChar char="•"/>
            </a:pPr>
            <a:r>
              <a:rPr lang="iw-IL" dirty="0"/>
              <a:t>קירבה לשוק הצרכנים.</a:t>
            </a:r>
            <a:endParaRPr dirty="0"/>
          </a:p>
          <a:p>
            <a:pPr marL="457200" lvl="0" indent="-381000" algn="r" rtl="1">
              <a:lnSpc>
                <a:spcPct val="200000"/>
              </a:lnSpc>
              <a:spcBef>
                <a:spcPts val="0"/>
              </a:spcBef>
              <a:spcAft>
                <a:spcPts val="0"/>
              </a:spcAft>
              <a:buSzPts val="2400"/>
              <a:buChar char="•"/>
            </a:pPr>
            <a:r>
              <a:rPr lang="iw-IL" dirty="0"/>
              <a:t>במקרה של אנרגיה גרעינית- מיקום במרחק מהאוכלוסייה.</a:t>
            </a:r>
            <a:endParaRPr dirty="0"/>
          </a:p>
          <a:p>
            <a:pPr marL="457200" lvl="0" indent="-381000" algn="r" rtl="1">
              <a:lnSpc>
                <a:spcPct val="200000"/>
              </a:lnSpc>
              <a:spcBef>
                <a:spcPts val="0"/>
              </a:spcBef>
              <a:spcAft>
                <a:spcPts val="0"/>
              </a:spcAft>
              <a:buSzPts val="2400"/>
              <a:buChar char="•"/>
            </a:pPr>
            <a:r>
              <a:rPr lang="iw-IL" dirty="0"/>
              <a:t>תחנות כוח משלבות גז וקיטור- מיקום גמיש.</a:t>
            </a:r>
            <a:endParaRPr dirty="0"/>
          </a:p>
        </p:txBody>
      </p:sp>
      <p:sp>
        <p:nvSpPr>
          <p:cNvPr id="225" name="Google Shape;225;p27"/>
          <p:cNvSpPr txBox="1"/>
          <p:nvPr/>
        </p:nvSpPr>
        <p:spPr>
          <a:xfrm>
            <a:off x="919800" y="3747750"/>
            <a:ext cx="2201400" cy="4104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a:latin typeface="Varela Round"/>
                <a:ea typeface="Varela Round"/>
                <a:cs typeface="Varela Round"/>
                <a:sym typeface="Varela Round"/>
              </a:rPr>
              <a:t>מקור: חברת חשמל</a:t>
            </a:r>
            <a:endParaRPr sz="1200">
              <a:latin typeface="Varela Round"/>
              <a:ea typeface="Varela Round"/>
              <a:cs typeface="Varela Round"/>
              <a:sym typeface="Varela Round"/>
            </a:endParaRPr>
          </a:p>
        </p:txBody>
      </p:sp>
      <p:pic>
        <p:nvPicPr>
          <p:cNvPr id="226" name="Google Shape;226;p27"/>
          <p:cNvPicPr preferRelativeResize="0"/>
          <p:nvPr/>
        </p:nvPicPr>
        <p:blipFill>
          <a:blip r:embed="rId3">
            <a:alphaModFix/>
          </a:blip>
          <a:stretch>
            <a:fillRect/>
          </a:stretch>
        </p:blipFill>
        <p:spPr>
          <a:xfrm>
            <a:off x="136700" y="1089750"/>
            <a:ext cx="3741949" cy="2567450"/>
          </a:xfrm>
          <a:prstGeom prst="rect">
            <a:avLst/>
          </a:prstGeom>
          <a:noFill/>
          <a:ln>
            <a:noFill/>
          </a:ln>
        </p:spPr>
      </p:pic>
      <p:sp>
        <p:nvSpPr>
          <p:cNvPr id="227" name="Google Shape;227;p27"/>
          <p:cNvSpPr txBox="1"/>
          <p:nvPr/>
        </p:nvSpPr>
        <p:spPr>
          <a:xfrm>
            <a:off x="407250" y="388800"/>
            <a:ext cx="3359400" cy="337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000" b="1">
                <a:solidFill>
                  <a:srgbClr val="192A72"/>
                </a:solidFill>
                <a:latin typeface="Varela Round"/>
                <a:ea typeface="Varela Round"/>
                <a:cs typeface="Varela Round"/>
                <a:sym typeface="Varela Round"/>
              </a:rPr>
              <a:t>מיקום תחנות הכוח בישראל </a:t>
            </a:r>
            <a:endParaRPr sz="2000" b="1">
              <a:solidFill>
                <a:srgbClr val="192A72"/>
              </a:solidFill>
              <a:latin typeface="Varela Round"/>
              <a:ea typeface="Varela Round"/>
              <a:cs typeface="Varela Round"/>
              <a:sym typeface="Varela Roun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8"/>
          <p:cNvSpPr txBox="1">
            <a:spLocks noGrp="1"/>
          </p:cNvSpPr>
          <p:nvPr>
            <p:ph type="title"/>
          </p:nvPr>
        </p:nvSpPr>
        <p:spPr>
          <a:xfrm>
            <a:off x="516006" y="632694"/>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sz="4000">
                <a:solidFill>
                  <a:srgbClr val="192A72"/>
                </a:solidFill>
              </a:rPr>
              <a:t>בעיות הקשורות להפעלת תחנות כח ממקורות מתכלים</a:t>
            </a:r>
            <a:endParaRPr sz="4000">
              <a:solidFill>
                <a:srgbClr val="192A72"/>
              </a:solidFill>
            </a:endParaRPr>
          </a:p>
          <a:p>
            <a:pPr marL="0" lvl="0" indent="0" algn="ctr" rtl="1">
              <a:spcBef>
                <a:spcPts val="0"/>
              </a:spcBef>
              <a:spcAft>
                <a:spcPts val="0"/>
              </a:spcAft>
              <a:buNone/>
            </a:pPr>
            <a:endParaRPr sz="2600">
              <a:solidFill>
                <a:srgbClr val="192A72"/>
              </a:solidFill>
            </a:endParaRPr>
          </a:p>
        </p:txBody>
      </p:sp>
      <p:sp>
        <p:nvSpPr>
          <p:cNvPr id="234" name="Google Shape;234;p28"/>
          <p:cNvSpPr txBox="1">
            <a:spLocks noGrp="1"/>
          </p:cNvSpPr>
          <p:nvPr>
            <p:ph type="body" idx="2"/>
          </p:nvPr>
        </p:nvSpPr>
        <p:spPr>
          <a:xfrm>
            <a:off x="664781" y="1539331"/>
            <a:ext cx="11160000" cy="4152600"/>
          </a:xfrm>
          <a:prstGeom prst="rect">
            <a:avLst/>
          </a:prstGeom>
        </p:spPr>
        <p:txBody>
          <a:bodyPr spcFirstLastPara="1" wrap="square" lIns="91425" tIns="45700" rIns="91425" bIns="45700" anchor="t" anchorCtr="0">
            <a:noAutofit/>
          </a:bodyPr>
          <a:lstStyle/>
          <a:p>
            <a:pPr marL="457200" lvl="0" indent="-381000" algn="r" rtl="1">
              <a:lnSpc>
                <a:spcPct val="150000"/>
              </a:lnSpc>
              <a:spcBef>
                <a:spcPts val="0"/>
              </a:spcBef>
              <a:spcAft>
                <a:spcPts val="0"/>
              </a:spcAft>
              <a:buClr>
                <a:srgbClr val="192A72"/>
              </a:buClr>
              <a:buSzPts val="2400"/>
              <a:buAutoNum type="arabicPeriod"/>
            </a:pPr>
            <a:r>
              <a:rPr lang="iw-IL">
                <a:solidFill>
                  <a:srgbClr val="192A72"/>
                </a:solidFill>
              </a:rPr>
              <a:t>זיהום אוויר ועשן</a:t>
            </a:r>
            <a:endParaRPr>
              <a:solidFill>
                <a:srgbClr val="192A72"/>
              </a:solidFill>
            </a:endParaRPr>
          </a:p>
          <a:p>
            <a:pPr marL="457200" lvl="0" indent="-381000" algn="r" rtl="1">
              <a:lnSpc>
                <a:spcPct val="150000"/>
              </a:lnSpc>
              <a:spcBef>
                <a:spcPts val="0"/>
              </a:spcBef>
              <a:spcAft>
                <a:spcPts val="0"/>
              </a:spcAft>
              <a:buClr>
                <a:srgbClr val="192A72"/>
              </a:buClr>
              <a:buSzPts val="2400"/>
              <a:buAutoNum type="arabicPeriod"/>
            </a:pPr>
            <a:r>
              <a:rPr lang="iw-IL">
                <a:solidFill>
                  <a:srgbClr val="192A72"/>
                </a:solidFill>
              </a:rPr>
              <a:t>הגברת גזי חממה</a:t>
            </a:r>
            <a:endParaRPr>
              <a:solidFill>
                <a:srgbClr val="192A72"/>
              </a:solidFill>
            </a:endParaRPr>
          </a:p>
          <a:p>
            <a:pPr marL="457200" lvl="0" indent="-381000" algn="r" rtl="1">
              <a:lnSpc>
                <a:spcPct val="150000"/>
              </a:lnSpc>
              <a:spcBef>
                <a:spcPts val="0"/>
              </a:spcBef>
              <a:spcAft>
                <a:spcPts val="0"/>
              </a:spcAft>
              <a:buClr>
                <a:srgbClr val="192A72"/>
              </a:buClr>
              <a:buSzPts val="2400"/>
              <a:buAutoNum type="arabicPeriod"/>
            </a:pPr>
            <a:r>
              <a:rPr lang="iw-IL">
                <a:solidFill>
                  <a:srgbClr val="192A72"/>
                </a:solidFill>
              </a:rPr>
              <a:t>פגיעה נופית בשל הקמת התחנות.</a:t>
            </a:r>
            <a:endParaRPr>
              <a:solidFill>
                <a:srgbClr val="192A72"/>
              </a:solidFill>
            </a:endParaRPr>
          </a:p>
          <a:p>
            <a:pPr marL="457200" lvl="0" indent="-381000" algn="r" rtl="1">
              <a:lnSpc>
                <a:spcPct val="150000"/>
              </a:lnSpc>
              <a:spcBef>
                <a:spcPts val="0"/>
              </a:spcBef>
              <a:spcAft>
                <a:spcPts val="0"/>
              </a:spcAft>
              <a:buClr>
                <a:srgbClr val="192A72"/>
              </a:buClr>
              <a:buSzPts val="2400"/>
              <a:buAutoNum type="arabicPeriod"/>
            </a:pPr>
            <a:r>
              <a:rPr lang="iw-IL">
                <a:solidFill>
                  <a:srgbClr val="192A72"/>
                </a:solidFill>
              </a:rPr>
              <a:t>תפיסת שטחים פתוחים </a:t>
            </a:r>
            <a:endParaRPr>
              <a:solidFill>
                <a:srgbClr val="192A72"/>
              </a:solidFill>
            </a:endParaRPr>
          </a:p>
          <a:p>
            <a:pPr marL="457200" lvl="0" indent="-381000" algn="r" rtl="1">
              <a:lnSpc>
                <a:spcPct val="150000"/>
              </a:lnSpc>
              <a:spcBef>
                <a:spcPts val="0"/>
              </a:spcBef>
              <a:spcAft>
                <a:spcPts val="0"/>
              </a:spcAft>
              <a:buClr>
                <a:srgbClr val="192A72"/>
              </a:buClr>
              <a:buSzPts val="2400"/>
              <a:buAutoNum type="arabicPeriod"/>
            </a:pPr>
            <a:r>
              <a:rPr lang="iw-IL">
                <a:solidFill>
                  <a:srgbClr val="192A72"/>
                </a:solidFill>
              </a:rPr>
              <a:t>סיכון ביטחוני ובטיחותי</a:t>
            </a:r>
            <a:endParaRPr>
              <a:solidFill>
                <a:srgbClr val="192A72"/>
              </a:solidFill>
            </a:endParaRPr>
          </a:p>
          <a:p>
            <a:pPr marL="457200" lvl="0" indent="0" algn="r" rtl="1">
              <a:lnSpc>
                <a:spcPct val="150000"/>
              </a:lnSpc>
              <a:spcBef>
                <a:spcPts val="600"/>
              </a:spcBef>
              <a:spcAft>
                <a:spcPts val="600"/>
              </a:spcAft>
              <a:buNone/>
            </a:pPr>
            <a:endParaRPr>
              <a:solidFill>
                <a:srgbClr val="192A72"/>
              </a:solidFill>
            </a:endParaRPr>
          </a:p>
        </p:txBody>
      </p:sp>
      <p:pic>
        <p:nvPicPr>
          <p:cNvPr id="235" name="Google Shape;235;p28"/>
          <p:cNvPicPr preferRelativeResize="0"/>
          <p:nvPr/>
        </p:nvPicPr>
        <p:blipFill>
          <a:blip r:embed="rId3">
            <a:alphaModFix/>
          </a:blip>
          <a:stretch>
            <a:fillRect/>
          </a:stretch>
        </p:blipFill>
        <p:spPr>
          <a:xfrm>
            <a:off x="168125" y="1863350"/>
            <a:ext cx="4718875" cy="3214725"/>
          </a:xfrm>
          <a:prstGeom prst="rect">
            <a:avLst/>
          </a:prstGeom>
          <a:noFill/>
          <a:ln>
            <a:noFill/>
          </a:ln>
        </p:spPr>
      </p:pic>
      <p:sp>
        <p:nvSpPr>
          <p:cNvPr id="236" name="Google Shape;236;p28"/>
          <p:cNvSpPr txBox="1"/>
          <p:nvPr/>
        </p:nvSpPr>
        <p:spPr>
          <a:xfrm>
            <a:off x="1325600" y="5029950"/>
            <a:ext cx="2483100" cy="385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100">
                <a:latin typeface="Varela Round"/>
                <a:ea typeface="Varela Round"/>
                <a:cs typeface="Varela Round"/>
                <a:sym typeface="Varela Round"/>
              </a:rPr>
              <a:t>מקור: המשרד לאיכות הסביבה</a:t>
            </a:r>
            <a:endParaRPr sz="1100">
              <a:latin typeface="Varela Round"/>
              <a:ea typeface="Varela Round"/>
              <a:cs typeface="Varela Round"/>
              <a:sym typeface="Varela Round"/>
            </a:endParaRPr>
          </a:p>
        </p:txBody>
      </p:sp>
      <p:pic>
        <p:nvPicPr>
          <p:cNvPr id="237" name="Google Shape;237;p28"/>
          <p:cNvPicPr preferRelativeResize="0"/>
          <p:nvPr/>
        </p:nvPicPr>
        <p:blipFill>
          <a:blip r:embed="rId4">
            <a:alphaModFix/>
          </a:blip>
          <a:stretch>
            <a:fillRect/>
          </a:stretch>
        </p:blipFill>
        <p:spPr>
          <a:xfrm>
            <a:off x="5203975" y="3182075"/>
            <a:ext cx="2784775" cy="3118950"/>
          </a:xfrm>
          <a:prstGeom prst="rect">
            <a:avLst/>
          </a:prstGeom>
          <a:noFill/>
          <a:ln>
            <a:noFill/>
          </a:ln>
        </p:spPr>
      </p:pic>
      <p:sp>
        <p:nvSpPr>
          <p:cNvPr id="238" name="Google Shape;238;p28"/>
          <p:cNvSpPr txBox="1"/>
          <p:nvPr/>
        </p:nvSpPr>
        <p:spPr>
          <a:xfrm>
            <a:off x="2652202" y="5378581"/>
            <a:ext cx="2628900" cy="626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100" u="sng">
                <a:solidFill>
                  <a:schemeClr val="hlink"/>
                </a:solidFill>
                <a:latin typeface="Varela Round"/>
                <a:ea typeface="Varela Round"/>
                <a:cs typeface="Varela Round"/>
                <a:sym typeface="Varela Round"/>
                <a:hlinkClick r:id="rId5"/>
              </a:rPr>
              <a:t>מקור</a:t>
            </a:r>
            <a:r>
              <a:rPr lang="iw-IL" sz="1100">
                <a:latin typeface="Varela Round"/>
                <a:ea typeface="Varela Round"/>
                <a:cs typeface="Varela Round"/>
                <a:sym typeface="Varela Round"/>
              </a:rPr>
              <a:t>: אקוויקי, עבודה עצמית </a:t>
            </a:r>
            <a:endParaRPr sz="1100">
              <a:latin typeface="Varela Round"/>
              <a:ea typeface="Varela Round"/>
              <a:cs typeface="Varela Round"/>
              <a:sym typeface="Varela Round"/>
            </a:endParaRPr>
          </a:p>
        </p:txBody>
      </p:sp>
      <p:sp>
        <p:nvSpPr>
          <p:cNvPr id="239" name="Google Shape;239;p28"/>
          <p:cNvSpPr/>
          <p:nvPr/>
        </p:nvSpPr>
        <p:spPr>
          <a:xfrm>
            <a:off x="6491525" y="5007325"/>
            <a:ext cx="582600" cy="1131900"/>
          </a:xfrm>
          <a:prstGeom prst="roundRect">
            <a:avLst>
              <a:gd name="adj" fmla="val 16667"/>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9"/>
          <p:cNvSpPr txBox="1">
            <a:spLocks noGrp="1"/>
          </p:cNvSpPr>
          <p:nvPr>
            <p:ph type="body" idx="1"/>
          </p:nvPr>
        </p:nvSpPr>
        <p:spPr>
          <a:xfrm>
            <a:off x="455726" y="1963073"/>
            <a:ext cx="5351400" cy="540000"/>
          </a:xfrm>
          <a:prstGeom prst="rect">
            <a:avLst/>
          </a:prstGeom>
        </p:spPr>
        <p:txBody>
          <a:bodyPr spcFirstLastPara="1" wrap="square" lIns="91425" tIns="45700" rIns="91425" bIns="45700" anchor="b" anchorCtr="0">
            <a:noAutofit/>
          </a:bodyPr>
          <a:lstStyle/>
          <a:p>
            <a:pPr marL="0" lvl="0" indent="0" algn="r" rtl="1">
              <a:spcBef>
                <a:spcPts val="640"/>
              </a:spcBef>
              <a:spcAft>
                <a:spcPts val="0"/>
              </a:spcAft>
              <a:buNone/>
            </a:pPr>
            <a:r>
              <a:rPr lang="iw-IL" dirty="0">
                <a:solidFill>
                  <a:srgbClr val="192A72"/>
                </a:solidFill>
              </a:rPr>
              <a:t>דליפת נפט </a:t>
            </a:r>
            <a:endParaRPr dirty="0">
              <a:solidFill>
                <a:srgbClr val="192A72"/>
              </a:solidFill>
            </a:endParaRPr>
          </a:p>
          <a:p>
            <a:pPr marL="0" lvl="0" indent="0" algn="r" rtl="1">
              <a:spcBef>
                <a:spcPts val="640"/>
              </a:spcBef>
              <a:spcAft>
                <a:spcPts val="0"/>
              </a:spcAft>
              <a:buNone/>
            </a:pPr>
            <a:r>
              <a:rPr lang="iw-IL" dirty="0">
                <a:solidFill>
                  <a:srgbClr val="192A72"/>
                </a:solidFill>
              </a:rPr>
              <a:t>ומיכלית נפט בוערת </a:t>
            </a:r>
            <a:endParaRPr dirty="0">
              <a:solidFill>
                <a:srgbClr val="192A72"/>
              </a:solidFill>
            </a:endParaRPr>
          </a:p>
        </p:txBody>
      </p:sp>
      <p:pic>
        <p:nvPicPr>
          <p:cNvPr id="246" name="Google Shape;246;p29"/>
          <p:cNvPicPr preferRelativeResize="0"/>
          <p:nvPr/>
        </p:nvPicPr>
        <p:blipFill>
          <a:blip r:embed="rId3">
            <a:alphaModFix/>
          </a:blip>
          <a:stretch>
            <a:fillRect/>
          </a:stretch>
        </p:blipFill>
        <p:spPr>
          <a:xfrm>
            <a:off x="6096000" y="313488"/>
            <a:ext cx="5715000" cy="3743325"/>
          </a:xfrm>
          <a:prstGeom prst="rect">
            <a:avLst/>
          </a:prstGeom>
          <a:noFill/>
          <a:ln>
            <a:noFill/>
          </a:ln>
        </p:spPr>
      </p:pic>
      <p:pic>
        <p:nvPicPr>
          <p:cNvPr id="247" name="Google Shape;247;p29"/>
          <p:cNvPicPr preferRelativeResize="0"/>
          <p:nvPr/>
        </p:nvPicPr>
        <p:blipFill>
          <a:blip r:embed="rId4">
            <a:alphaModFix/>
          </a:blip>
          <a:stretch>
            <a:fillRect/>
          </a:stretch>
        </p:blipFill>
        <p:spPr>
          <a:xfrm>
            <a:off x="580831" y="2503073"/>
            <a:ext cx="5179848" cy="2870550"/>
          </a:xfrm>
          <a:prstGeom prst="rect">
            <a:avLst/>
          </a:prstGeom>
          <a:noFill/>
          <a:ln>
            <a:noFill/>
          </a:ln>
        </p:spPr>
      </p:pic>
      <p:sp>
        <p:nvSpPr>
          <p:cNvPr id="248" name="Google Shape;248;p29">
            <a:hlinkClick r:id="rId5"/>
          </p:cNvPr>
          <p:cNvSpPr txBox="1"/>
          <p:nvPr/>
        </p:nvSpPr>
        <p:spPr>
          <a:xfrm>
            <a:off x="8096700" y="4359800"/>
            <a:ext cx="1983300" cy="45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49" name="Google Shape;249;p29"/>
          <p:cNvSpPr txBox="1"/>
          <p:nvPr/>
        </p:nvSpPr>
        <p:spPr>
          <a:xfrm>
            <a:off x="3261684" y="5348562"/>
            <a:ext cx="2624100" cy="3633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u="sng" dirty="0">
                <a:latin typeface="Varela Round"/>
                <a:ea typeface="Varela Round"/>
                <a:cs typeface="Varela Round"/>
                <a:sym typeface="Varela Round"/>
                <a:hlinkClick r:id="rId6"/>
              </a:rPr>
              <a:t>מקור: </a:t>
            </a:r>
            <a:r>
              <a:rPr lang="iw-IL" dirty="0"/>
              <a:t> </a:t>
            </a:r>
            <a:endParaRPr sz="1200" dirty="0">
              <a:latin typeface="Varela Round"/>
              <a:ea typeface="Varela Round"/>
              <a:cs typeface="Varela Round"/>
              <a:sym typeface="Varela Round"/>
            </a:endParaRPr>
          </a:p>
        </p:txBody>
      </p:sp>
      <p:sp>
        <p:nvSpPr>
          <p:cNvPr id="250" name="Google Shape;250;p29"/>
          <p:cNvSpPr txBox="1"/>
          <p:nvPr/>
        </p:nvSpPr>
        <p:spPr>
          <a:xfrm>
            <a:off x="7127200" y="4226225"/>
            <a:ext cx="3252000" cy="3633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100" u="sng">
                <a:solidFill>
                  <a:schemeClr val="hlink"/>
                </a:solidFill>
                <a:latin typeface="Varela Round"/>
                <a:ea typeface="Varela Round"/>
                <a:cs typeface="Varela Round"/>
                <a:sym typeface="Varela Round"/>
                <a:hlinkClick r:id="rId6"/>
              </a:rPr>
              <a:t>מקור:</a:t>
            </a:r>
            <a:r>
              <a:rPr lang="iw-IL" sz="1100">
                <a:highlight>
                  <a:srgbClr val="FFFFFF"/>
                </a:highlight>
                <a:latin typeface="Varela Round"/>
                <a:ea typeface="Varela Round"/>
                <a:cs typeface="Varela Round"/>
                <a:sym typeface="Varela Round"/>
              </a:rPr>
              <a:t> </a:t>
            </a:r>
            <a:r>
              <a:rPr lang="iw-IL" sz="1100">
                <a:latin typeface="Varela Round"/>
                <a:ea typeface="Varela Round"/>
                <a:cs typeface="Varela Round"/>
                <a:sym typeface="Varela Round"/>
              </a:rPr>
              <a:t>שם הצלם: פטר דירינדה</a:t>
            </a:r>
            <a:endParaRPr sz="1100">
              <a:latin typeface="Varela Round"/>
              <a:ea typeface="Varela Round"/>
              <a:cs typeface="Varela Round"/>
              <a:sym typeface="Varela Rou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2"/>
          <p:cNvSpPr txBox="1"/>
          <p:nvPr/>
        </p:nvSpPr>
        <p:spPr>
          <a:xfrm>
            <a:off x="1629321" y="2695767"/>
            <a:ext cx="9207201" cy="1924400"/>
          </a:xfrm>
          <a:prstGeom prst="rect">
            <a:avLst/>
          </a:prstGeom>
          <a:noFill/>
          <a:ln>
            <a:noFill/>
          </a:ln>
        </p:spPr>
        <p:txBody>
          <a:bodyPr spcFirstLastPara="1" wrap="square" lIns="121875" tIns="121875" rIns="121875" bIns="121875" anchor="t" anchorCtr="0">
            <a:noAutofit/>
          </a:bodyPr>
          <a:lstStyle/>
          <a:p>
            <a:pPr marL="609539" marR="0" lvl="0" indent="0" algn="r" rtl="1">
              <a:lnSpc>
                <a:spcPct val="15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83" name="Google Shape;83;p12"/>
          <p:cNvSpPr txBox="1">
            <a:spLocks noGrp="1"/>
          </p:cNvSpPr>
          <p:nvPr>
            <p:ph type="ctrTitle"/>
          </p:nvPr>
        </p:nvSpPr>
        <p:spPr>
          <a:xfrm>
            <a:off x="797371" y="1822007"/>
            <a:ext cx="10871100" cy="11511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endParaRPr dirty="0">
              <a:solidFill>
                <a:srgbClr val="002060"/>
              </a:solidFill>
            </a:endParaRPr>
          </a:p>
          <a:p>
            <a:pPr marL="0" lvl="0" indent="0" algn="ctr" rtl="1">
              <a:spcBef>
                <a:spcPts val="0"/>
              </a:spcBef>
              <a:spcAft>
                <a:spcPts val="0"/>
              </a:spcAft>
              <a:buClr>
                <a:srgbClr val="192A72"/>
              </a:buClr>
              <a:buSzPts val="6600"/>
              <a:buFont typeface="Varela Round"/>
              <a:buNone/>
            </a:pPr>
            <a:r>
              <a:rPr lang="iw-IL" dirty="0">
                <a:solidFill>
                  <a:srgbClr val="002060"/>
                </a:solidFill>
              </a:rPr>
              <a:t>גאוגרפיה - אדם וסביבה</a:t>
            </a:r>
            <a:endParaRPr dirty="0">
              <a:solidFill>
                <a:srgbClr val="002060"/>
              </a:solidFill>
            </a:endParaRPr>
          </a:p>
          <a:p>
            <a:pPr marL="0" lvl="0" indent="0" algn="ctr" rtl="1">
              <a:spcBef>
                <a:spcPts val="0"/>
              </a:spcBef>
              <a:spcAft>
                <a:spcPts val="0"/>
              </a:spcAft>
              <a:buClr>
                <a:srgbClr val="192A72"/>
              </a:buClr>
              <a:buSzPts val="6600"/>
              <a:buFont typeface="Varela Round"/>
              <a:buNone/>
            </a:pPr>
            <a:endParaRPr sz="1200" dirty="0">
              <a:solidFill>
                <a:srgbClr val="002060"/>
              </a:solidFill>
            </a:endParaRPr>
          </a:p>
          <a:p>
            <a:pPr marL="0" lvl="0" indent="0" algn="ctr" rtl="1">
              <a:spcBef>
                <a:spcPts val="0"/>
              </a:spcBef>
              <a:spcAft>
                <a:spcPts val="0"/>
              </a:spcAft>
              <a:buClr>
                <a:srgbClr val="192A72"/>
              </a:buClr>
              <a:buSzPts val="6600"/>
              <a:buFont typeface="Varela Round"/>
              <a:buNone/>
            </a:pPr>
            <a:r>
              <a:rPr lang="iw-IL" sz="3600" dirty="0">
                <a:solidFill>
                  <a:srgbClr val="002060"/>
                </a:solidFill>
              </a:rPr>
              <a:t>נושא השיעור - </a:t>
            </a:r>
            <a:r>
              <a:rPr lang="iw-IL" sz="3600" dirty="0">
                <a:solidFill>
                  <a:srgbClr val="192A72"/>
                </a:solidFill>
              </a:rPr>
              <a:t>מקורות אנרגיה במרחב העולמי </a:t>
            </a:r>
            <a:endParaRPr sz="3600" dirty="0">
              <a:solidFill>
                <a:srgbClr val="192A72"/>
              </a:solidFill>
            </a:endParaRPr>
          </a:p>
          <a:p>
            <a:pPr marL="0" lvl="0" indent="0" algn="ctr" rtl="1">
              <a:spcBef>
                <a:spcPts val="0"/>
              </a:spcBef>
              <a:spcAft>
                <a:spcPts val="0"/>
              </a:spcAft>
              <a:buClr>
                <a:srgbClr val="192A72"/>
              </a:buClr>
              <a:buSzPts val="6600"/>
              <a:buFont typeface="Varela Round"/>
              <a:buNone/>
            </a:pPr>
            <a:r>
              <a:rPr lang="iw-IL" sz="3600" dirty="0">
                <a:solidFill>
                  <a:srgbClr val="192A72"/>
                </a:solidFill>
              </a:rPr>
              <a:t>כיתה ח' </a:t>
            </a:r>
            <a:endParaRPr sz="3600" dirty="0">
              <a:solidFill>
                <a:srgbClr val="192A72"/>
              </a:solidFill>
            </a:endParaRPr>
          </a:p>
          <a:p>
            <a:pPr marL="0" lvl="0" indent="0" algn="ctr" rtl="1">
              <a:spcBef>
                <a:spcPts val="0"/>
              </a:spcBef>
              <a:spcAft>
                <a:spcPts val="0"/>
              </a:spcAft>
              <a:buClr>
                <a:srgbClr val="192A72"/>
              </a:buClr>
              <a:buSzPts val="6600"/>
              <a:buFont typeface="Varela Round"/>
              <a:buNone/>
            </a:pPr>
            <a:r>
              <a:rPr lang="iw-IL" sz="2400" dirty="0">
                <a:solidFill>
                  <a:srgbClr val="192A72"/>
                </a:solidFill>
              </a:rPr>
              <a:t>שם המורה: ציונה לוי</a:t>
            </a:r>
            <a:endParaRPr sz="2400" dirty="0">
              <a:solidFill>
                <a:srgbClr val="192A7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txBox="1">
            <a:spLocks noGrp="1"/>
          </p:cNvSpPr>
          <p:nvPr>
            <p:ph type="title"/>
          </p:nvPr>
        </p:nvSpPr>
        <p:spPr>
          <a:xfrm>
            <a:off x="582456" y="510494"/>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sz="4000">
                <a:solidFill>
                  <a:srgbClr val="192A72"/>
                </a:solidFill>
              </a:rPr>
              <a:t>דרכים לצמצום הבעיות הסביבתיות משימוש בדלקי מאובנים להפקת אנרגיה</a:t>
            </a:r>
            <a:endParaRPr sz="4000">
              <a:solidFill>
                <a:srgbClr val="192A72"/>
              </a:solidFill>
            </a:endParaRPr>
          </a:p>
        </p:txBody>
      </p:sp>
      <p:sp>
        <p:nvSpPr>
          <p:cNvPr id="257" name="Google Shape;257;p30"/>
          <p:cNvSpPr txBox="1">
            <a:spLocks noGrp="1"/>
          </p:cNvSpPr>
          <p:nvPr>
            <p:ph type="body" idx="2"/>
          </p:nvPr>
        </p:nvSpPr>
        <p:spPr>
          <a:xfrm>
            <a:off x="515206" y="1725681"/>
            <a:ext cx="11160000" cy="4152600"/>
          </a:xfrm>
          <a:prstGeom prst="rect">
            <a:avLst/>
          </a:prstGeom>
        </p:spPr>
        <p:txBody>
          <a:bodyPr spcFirstLastPara="1" wrap="square" lIns="91425" tIns="45700" rIns="91425" bIns="45700" anchor="t" anchorCtr="0">
            <a:noAutofit/>
          </a:bodyPr>
          <a:lstStyle/>
          <a:p>
            <a:pPr lvl="0" indent="-457200" algn="r" rtl="1">
              <a:lnSpc>
                <a:spcPct val="150000"/>
              </a:lnSpc>
              <a:spcBef>
                <a:spcPts val="0"/>
              </a:spcBef>
              <a:spcAft>
                <a:spcPts val="0"/>
              </a:spcAft>
              <a:buFont typeface="+mj-lt"/>
              <a:buAutoNum type="arabicPeriod"/>
            </a:pPr>
            <a:r>
              <a:rPr lang="iw-IL" dirty="0">
                <a:solidFill>
                  <a:schemeClr val="dk1"/>
                </a:solidFill>
              </a:rPr>
              <a:t>ה</a:t>
            </a:r>
            <a:r>
              <a:rPr lang="iw-IL" b="1" dirty="0">
                <a:solidFill>
                  <a:schemeClr val="dk1"/>
                </a:solidFill>
              </a:rPr>
              <a:t>גבהת ארובות</a:t>
            </a:r>
            <a:r>
              <a:rPr lang="iw-IL" dirty="0">
                <a:solidFill>
                  <a:schemeClr val="dk1"/>
                </a:solidFill>
              </a:rPr>
              <a:t>.</a:t>
            </a:r>
            <a:endParaRPr dirty="0">
              <a:solidFill>
                <a:schemeClr val="dk1"/>
              </a:solidFill>
            </a:endParaRPr>
          </a:p>
          <a:p>
            <a:pPr lvl="0" indent="-457200" algn="r" rtl="1">
              <a:lnSpc>
                <a:spcPct val="150000"/>
              </a:lnSpc>
              <a:spcBef>
                <a:spcPts val="0"/>
              </a:spcBef>
              <a:spcAft>
                <a:spcPts val="0"/>
              </a:spcAft>
              <a:buFont typeface="+mj-lt"/>
              <a:buAutoNum type="arabicPeriod"/>
            </a:pPr>
            <a:r>
              <a:rPr lang="iw-IL" dirty="0">
                <a:solidFill>
                  <a:schemeClr val="dk1"/>
                </a:solidFill>
              </a:rPr>
              <a:t>שימוש </a:t>
            </a:r>
            <a:r>
              <a:rPr lang="iw-IL" b="1" dirty="0">
                <a:solidFill>
                  <a:schemeClr val="dk1"/>
                </a:solidFill>
              </a:rPr>
              <a:t>במסננים</a:t>
            </a:r>
            <a:r>
              <a:rPr lang="iw-IL" dirty="0">
                <a:solidFill>
                  <a:schemeClr val="dk1"/>
                </a:solidFill>
              </a:rPr>
              <a:t> בארובות.</a:t>
            </a:r>
            <a:endParaRPr dirty="0">
              <a:solidFill>
                <a:schemeClr val="dk1"/>
              </a:solidFill>
            </a:endParaRPr>
          </a:p>
          <a:p>
            <a:pPr lvl="0" indent="-457200" algn="r" rtl="1">
              <a:lnSpc>
                <a:spcPct val="150000"/>
              </a:lnSpc>
              <a:spcBef>
                <a:spcPts val="0"/>
              </a:spcBef>
              <a:spcAft>
                <a:spcPts val="0"/>
              </a:spcAft>
              <a:buFont typeface="+mj-lt"/>
              <a:buAutoNum type="arabicPeriod"/>
            </a:pPr>
            <a:r>
              <a:rPr lang="iw-IL" b="1" dirty="0">
                <a:solidFill>
                  <a:schemeClr val="dk1"/>
                </a:solidFill>
              </a:rPr>
              <a:t>שריפת דלקים בטמפרטורות גבוהות</a:t>
            </a:r>
            <a:r>
              <a:rPr lang="iw-IL" dirty="0">
                <a:solidFill>
                  <a:schemeClr val="dk1"/>
                </a:solidFill>
              </a:rPr>
              <a:t> יותר כדי שהעשן ייפלט בגובה רב יותר.</a:t>
            </a:r>
            <a:endParaRPr dirty="0">
              <a:solidFill>
                <a:schemeClr val="dk1"/>
              </a:solidFill>
            </a:endParaRPr>
          </a:p>
          <a:p>
            <a:pPr lvl="0" indent="-457200" algn="r" rtl="1">
              <a:lnSpc>
                <a:spcPct val="150000"/>
              </a:lnSpc>
              <a:spcBef>
                <a:spcPts val="0"/>
              </a:spcBef>
              <a:spcAft>
                <a:spcPts val="0"/>
              </a:spcAft>
              <a:buFont typeface="+mj-lt"/>
              <a:buAutoNum type="arabicPeriod"/>
            </a:pPr>
            <a:r>
              <a:rPr lang="iw-IL" dirty="0">
                <a:solidFill>
                  <a:schemeClr val="dk1"/>
                </a:solidFill>
              </a:rPr>
              <a:t>שימוש גובר ב</a:t>
            </a:r>
            <a:r>
              <a:rPr lang="iw-IL" b="1" dirty="0">
                <a:solidFill>
                  <a:schemeClr val="dk1"/>
                </a:solidFill>
              </a:rPr>
              <a:t>תחנות בקרה </a:t>
            </a:r>
            <a:r>
              <a:rPr lang="he-IL" b="1" dirty="0">
                <a:solidFill>
                  <a:schemeClr val="dk1"/>
                </a:solidFill>
              </a:rPr>
              <a:t>(</a:t>
            </a:r>
            <a:r>
              <a:rPr lang="iw-IL" b="1" dirty="0">
                <a:solidFill>
                  <a:schemeClr val="dk1"/>
                </a:solidFill>
              </a:rPr>
              <a:t>ניטור</a:t>
            </a:r>
            <a:r>
              <a:rPr lang="he-IL" b="1" dirty="0">
                <a:solidFill>
                  <a:schemeClr val="dk1"/>
                </a:solidFill>
              </a:rPr>
              <a:t>)</a:t>
            </a:r>
            <a:endParaRPr b="1" dirty="0">
              <a:solidFill>
                <a:schemeClr val="dk1"/>
              </a:solidFill>
            </a:endParaRPr>
          </a:p>
          <a:p>
            <a:pPr lvl="0" indent="-457200" algn="r" rtl="1">
              <a:lnSpc>
                <a:spcPct val="150000"/>
              </a:lnSpc>
              <a:spcBef>
                <a:spcPts val="0"/>
              </a:spcBef>
              <a:spcAft>
                <a:spcPts val="0"/>
              </a:spcAft>
              <a:buFont typeface="+mj-lt"/>
              <a:buAutoNum type="arabicPeriod"/>
            </a:pPr>
            <a:r>
              <a:rPr lang="iw-IL" dirty="0">
                <a:solidFill>
                  <a:schemeClr val="dk1"/>
                </a:solidFill>
              </a:rPr>
              <a:t>ניתן להשתמש באפר הפחם לייצור מלט ולסלילת כבישים.</a:t>
            </a:r>
            <a:endParaRPr dirty="0">
              <a:solidFill>
                <a:schemeClr val="dk1"/>
              </a:solidFill>
            </a:endParaRPr>
          </a:p>
          <a:p>
            <a:pPr lvl="0" indent="-457200" algn="r" rtl="1">
              <a:lnSpc>
                <a:spcPct val="150000"/>
              </a:lnSpc>
              <a:spcBef>
                <a:spcPts val="0"/>
              </a:spcBef>
              <a:spcAft>
                <a:spcPts val="0"/>
              </a:spcAft>
              <a:buFont typeface="+mj-lt"/>
              <a:buAutoNum type="arabicPeriod"/>
            </a:pPr>
            <a:r>
              <a:rPr lang="iw-IL" dirty="0">
                <a:solidFill>
                  <a:schemeClr val="dk1"/>
                </a:solidFill>
              </a:rPr>
              <a:t>מעבר </a:t>
            </a:r>
            <a:r>
              <a:rPr lang="iw-IL" b="1" dirty="0">
                <a:solidFill>
                  <a:schemeClr val="dk1"/>
                </a:solidFill>
              </a:rPr>
              <a:t>לאנרגיות מתחדשות</a:t>
            </a:r>
            <a:r>
              <a:rPr lang="iw-IL" dirty="0">
                <a:solidFill>
                  <a:schemeClr val="dk1"/>
                </a:solidFill>
              </a:rPr>
              <a:t> ולשימוש ב</a:t>
            </a:r>
            <a:r>
              <a:rPr lang="iw-IL" b="1" dirty="0">
                <a:solidFill>
                  <a:schemeClr val="dk1"/>
                </a:solidFill>
              </a:rPr>
              <a:t>גז טבעי</a:t>
            </a:r>
            <a:endParaRPr b="1" dirty="0">
              <a:solidFill>
                <a:schemeClr val="dk1"/>
              </a:solidFill>
            </a:endParaRPr>
          </a:p>
          <a:p>
            <a:pPr marL="0" lvl="0" indent="0" algn="r" rtl="1">
              <a:lnSpc>
                <a:spcPct val="150000"/>
              </a:lnSpc>
              <a:spcBef>
                <a:spcPts val="0"/>
              </a:spcBef>
              <a:spcAft>
                <a:spcPts val="0"/>
              </a:spcAft>
              <a:buNone/>
            </a:pPr>
            <a:endParaRPr dirty="0">
              <a:solidFill>
                <a:schemeClr val="dk1"/>
              </a:solidFill>
            </a:endParaRPr>
          </a:p>
          <a:p>
            <a:pPr marL="0" lvl="0" indent="0" algn="l" rtl="0">
              <a:lnSpc>
                <a:spcPct val="150000"/>
              </a:lnSpc>
              <a:spcBef>
                <a:spcPts val="0"/>
              </a:spcBef>
              <a:spcAft>
                <a:spcPts val="600"/>
              </a:spcAft>
              <a:buNone/>
            </a:pPr>
            <a:endParaRPr dirty="0"/>
          </a:p>
        </p:txBody>
      </p:sp>
      <p:sp>
        <p:nvSpPr>
          <p:cNvPr id="258" name="Google Shape;258;p30"/>
          <p:cNvSpPr txBox="1"/>
          <p:nvPr/>
        </p:nvSpPr>
        <p:spPr>
          <a:xfrm>
            <a:off x="2919575" y="5810025"/>
            <a:ext cx="4947000" cy="7200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Clr>
                <a:schemeClr val="dk1"/>
              </a:buClr>
              <a:buSzPts val="1100"/>
              <a:buFont typeface="Arial"/>
              <a:buNone/>
            </a:pPr>
            <a:r>
              <a:rPr lang="iw-IL" sz="1100">
                <a:solidFill>
                  <a:schemeClr val="dk1"/>
                </a:solidFill>
                <a:latin typeface="Varela Round"/>
                <a:ea typeface="Varela Round"/>
                <a:cs typeface="Varela Round"/>
                <a:sym typeface="Varela Round"/>
              </a:rPr>
              <a:t>תחנת ניטור אוויר תחבורתית שהוצבה ב"בית הגפן" בחיפה   צילום: צבי רוגר </a:t>
            </a:r>
            <a:endParaRPr sz="1100">
              <a:solidFill>
                <a:schemeClr val="dk1"/>
              </a:solidFill>
              <a:latin typeface="Varela Round"/>
              <a:ea typeface="Varela Round"/>
              <a:cs typeface="Varela Round"/>
              <a:sym typeface="Varela Round"/>
            </a:endParaRPr>
          </a:p>
          <a:p>
            <a:pPr marL="0" lvl="0" indent="0" algn="l" rtl="0">
              <a:spcBef>
                <a:spcPts val="0"/>
              </a:spcBef>
              <a:spcAft>
                <a:spcPts val="0"/>
              </a:spcAft>
              <a:buNone/>
            </a:pPr>
            <a:endParaRPr sz="1100">
              <a:latin typeface="Varela Round"/>
              <a:ea typeface="Varela Round"/>
              <a:cs typeface="Varela Round"/>
              <a:sym typeface="Varela Round"/>
            </a:endParaRPr>
          </a:p>
        </p:txBody>
      </p:sp>
      <p:pic>
        <p:nvPicPr>
          <p:cNvPr id="259" name="Google Shape;259;p30"/>
          <p:cNvPicPr preferRelativeResize="0"/>
          <p:nvPr/>
        </p:nvPicPr>
        <p:blipFill>
          <a:blip r:embed="rId3">
            <a:alphaModFix/>
          </a:blip>
          <a:stretch>
            <a:fillRect/>
          </a:stretch>
        </p:blipFill>
        <p:spPr>
          <a:xfrm>
            <a:off x="413825" y="4580529"/>
            <a:ext cx="2505750" cy="18519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1"/>
          <p:cNvSpPr txBox="1">
            <a:spLocks noGrp="1"/>
          </p:cNvSpPr>
          <p:nvPr>
            <p:ph type="body" idx="1"/>
          </p:nvPr>
        </p:nvSpPr>
        <p:spPr>
          <a:xfrm>
            <a:off x="515206" y="348210"/>
            <a:ext cx="11160000" cy="540000"/>
          </a:xfrm>
          <a:prstGeom prst="rect">
            <a:avLst/>
          </a:prstGeom>
        </p:spPr>
        <p:txBody>
          <a:bodyPr spcFirstLastPara="1" wrap="square" lIns="91425" tIns="45700" rIns="91425" bIns="45700" anchor="b" anchorCtr="0">
            <a:noAutofit/>
          </a:bodyPr>
          <a:lstStyle/>
          <a:p>
            <a:pPr marL="0" lvl="0" indent="0" algn="r" rtl="1">
              <a:spcBef>
                <a:spcPts val="640"/>
              </a:spcBef>
              <a:spcAft>
                <a:spcPts val="0"/>
              </a:spcAft>
              <a:buNone/>
            </a:pPr>
            <a:r>
              <a:rPr lang="iw-IL" dirty="0">
                <a:solidFill>
                  <a:srgbClr val="393A68"/>
                </a:solidFill>
              </a:rPr>
              <a:t>הגבהת ארובות </a:t>
            </a:r>
            <a:endParaRPr dirty="0">
              <a:solidFill>
                <a:srgbClr val="393A68"/>
              </a:solidFill>
            </a:endParaRPr>
          </a:p>
        </p:txBody>
      </p:sp>
      <p:pic>
        <p:nvPicPr>
          <p:cNvPr id="266" name="Google Shape;266;p31"/>
          <p:cNvPicPr preferRelativeResize="0"/>
          <p:nvPr/>
        </p:nvPicPr>
        <p:blipFill rotWithShape="1">
          <a:blip r:embed="rId3">
            <a:alphaModFix/>
          </a:blip>
          <a:srcRect l="-10" t="13606" r="10"/>
          <a:stretch/>
        </p:blipFill>
        <p:spPr>
          <a:xfrm>
            <a:off x="2091771" y="1013948"/>
            <a:ext cx="7465184" cy="4830103"/>
          </a:xfrm>
          <a:prstGeom prst="rect">
            <a:avLst/>
          </a:prstGeom>
          <a:noFill/>
          <a:ln>
            <a:noFill/>
          </a:ln>
        </p:spPr>
      </p:pic>
      <p:sp>
        <p:nvSpPr>
          <p:cNvPr id="267" name="Google Shape;267;p31"/>
          <p:cNvSpPr txBox="1"/>
          <p:nvPr/>
        </p:nvSpPr>
        <p:spPr>
          <a:xfrm>
            <a:off x="7951025" y="6231200"/>
            <a:ext cx="2329200" cy="3699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latin typeface="Calibri"/>
                <a:ea typeface="Calibri"/>
                <a:cs typeface="Calibri"/>
                <a:sym typeface="Calibri"/>
              </a:rPr>
              <a:t>מקור: איגוד ערים שרון - כרמל</a:t>
            </a: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2"/>
          <p:cNvSpPr txBox="1">
            <a:spLocks noGrp="1"/>
          </p:cNvSpPr>
          <p:nvPr>
            <p:ph type="ctrTitle"/>
          </p:nvPr>
        </p:nvSpPr>
        <p:spPr>
          <a:xfrm>
            <a:off x="738940" y="1640910"/>
            <a:ext cx="10871100" cy="126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a:t>סוף חלק ראשון</a:t>
            </a:r>
            <a:endParaRPr/>
          </a:p>
        </p:txBody>
      </p:sp>
      <p:sp>
        <p:nvSpPr>
          <p:cNvPr id="274" name="Google Shape;274;p32"/>
          <p:cNvSpPr txBox="1">
            <a:spLocks noGrp="1"/>
          </p:cNvSpPr>
          <p:nvPr>
            <p:ph type="subTitle" idx="1"/>
          </p:nvPr>
        </p:nvSpPr>
        <p:spPr>
          <a:xfrm>
            <a:off x="738117" y="2918493"/>
            <a:ext cx="10872000" cy="642000"/>
          </a:xfrm>
          <a:prstGeom prst="rect">
            <a:avLst/>
          </a:prstGeom>
        </p:spPr>
        <p:txBody>
          <a:bodyPr spcFirstLastPara="1" wrap="square" lIns="36000" tIns="36000" rIns="36000" bIns="36000" anchor="t" anchorCtr="0">
            <a:noAutofit/>
          </a:bodyPr>
          <a:lstStyle/>
          <a:p>
            <a:pPr marL="0" lvl="0" indent="0" algn="r" rtl="1">
              <a:spcBef>
                <a:spcPts val="0"/>
              </a:spcBef>
              <a:spcAft>
                <a:spcPts val="600"/>
              </a:spcAft>
              <a:buNone/>
            </a:pPr>
            <a:r>
              <a:rPr lang="iw-IL"/>
              <a:t>   הכנסו לגוגל טופס ובחנו את עצמכם   </a:t>
            </a:r>
            <a:r>
              <a:rPr lang="iw-IL" u="sng">
                <a:solidFill>
                  <a:schemeClr val="hlink"/>
                </a:solidFill>
                <a:hlinkClick r:id="rId3"/>
              </a:rPr>
              <a:t>בקישור כאן</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3"/>
          <p:cNvSpPr txBox="1">
            <a:spLocks noGrp="1"/>
          </p:cNvSpPr>
          <p:nvPr>
            <p:ph type="title"/>
          </p:nvPr>
        </p:nvSpPr>
        <p:spPr>
          <a:xfrm>
            <a:off x="515206" y="213094"/>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a:t>נתחיל בחידה. נחזור אליה בסוף היחידה</a:t>
            </a:r>
            <a:endParaRPr/>
          </a:p>
        </p:txBody>
      </p:sp>
      <p:sp>
        <p:nvSpPr>
          <p:cNvPr id="281" name="Google Shape;281;p33"/>
          <p:cNvSpPr txBox="1">
            <a:spLocks noGrp="1"/>
          </p:cNvSpPr>
          <p:nvPr>
            <p:ph type="body" idx="1"/>
          </p:nvPr>
        </p:nvSpPr>
        <p:spPr>
          <a:xfrm>
            <a:off x="515206" y="1185681"/>
            <a:ext cx="11160000" cy="540000"/>
          </a:xfrm>
          <a:prstGeom prst="rect">
            <a:avLst/>
          </a:prstGeom>
        </p:spPr>
        <p:txBody>
          <a:bodyPr spcFirstLastPara="1" wrap="square" lIns="91425" tIns="45700" rIns="91425" bIns="45700" anchor="b" anchorCtr="0">
            <a:noAutofit/>
          </a:bodyPr>
          <a:lstStyle/>
          <a:p>
            <a:pPr marL="0" lvl="0" indent="0" algn="r" rtl="1">
              <a:spcBef>
                <a:spcPts val="640"/>
              </a:spcBef>
              <a:spcAft>
                <a:spcPts val="0"/>
              </a:spcAft>
              <a:buNone/>
            </a:pPr>
            <a:r>
              <a:rPr lang="iw-IL"/>
              <a:t>מהו  מקור אנרגיה מתחדש? </a:t>
            </a:r>
            <a:endParaRPr/>
          </a:p>
        </p:txBody>
      </p:sp>
      <p:sp>
        <p:nvSpPr>
          <p:cNvPr id="282" name="Google Shape;282;p33"/>
          <p:cNvSpPr txBox="1">
            <a:spLocks noGrp="1"/>
          </p:cNvSpPr>
          <p:nvPr>
            <p:ph type="body" idx="2"/>
          </p:nvPr>
        </p:nvSpPr>
        <p:spPr>
          <a:xfrm>
            <a:off x="515206" y="1725681"/>
            <a:ext cx="11160000" cy="415260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endParaRPr>
              <a:solidFill>
                <a:srgbClr val="393A68"/>
              </a:solidFill>
              <a:highlight>
                <a:srgbClr val="FFFFFF"/>
              </a:highlight>
            </a:endParaRPr>
          </a:p>
          <a:p>
            <a:pPr marL="457200" lvl="0" indent="-381000" algn="r" rtl="1">
              <a:spcBef>
                <a:spcPts val="600"/>
              </a:spcBef>
              <a:spcAft>
                <a:spcPts val="0"/>
              </a:spcAft>
              <a:buClr>
                <a:srgbClr val="393A68"/>
              </a:buClr>
              <a:buSzPts val="2400"/>
              <a:buChar char="❖"/>
            </a:pPr>
            <a:r>
              <a:rPr lang="iw-IL">
                <a:solidFill>
                  <a:srgbClr val="393A68"/>
                </a:solidFill>
                <a:highlight>
                  <a:srgbClr val="FFFFFF"/>
                </a:highlight>
              </a:rPr>
              <a:t>מקור אנרגיה אשר ניצולו לא מפחית מכמותו הכוללת.</a:t>
            </a:r>
            <a:endParaRPr>
              <a:solidFill>
                <a:srgbClr val="393A68"/>
              </a:solidFill>
              <a:highlight>
                <a:srgbClr val="FFFFFF"/>
              </a:highlight>
            </a:endParaRPr>
          </a:p>
          <a:p>
            <a:pPr marL="457200" lvl="0" indent="-381000" algn="r" rtl="1">
              <a:spcBef>
                <a:spcPts val="0"/>
              </a:spcBef>
              <a:spcAft>
                <a:spcPts val="0"/>
              </a:spcAft>
              <a:buClr>
                <a:srgbClr val="393A68"/>
              </a:buClr>
              <a:buSzPts val="2400"/>
              <a:buChar char="❖"/>
            </a:pPr>
            <a:endParaRPr>
              <a:solidFill>
                <a:srgbClr val="393A68"/>
              </a:solidFill>
              <a:highlight>
                <a:srgbClr val="FFFFFF"/>
              </a:highlight>
            </a:endParaRPr>
          </a:p>
          <a:p>
            <a:pPr marL="457200" lvl="0" indent="-381000" algn="r" rtl="1">
              <a:spcBef>
                <a:spcPts val="0"/>
              </a:spcBef>
              <a:spcAft>
                <a:spcPts val="0"/>
              </a:spcAft>
              <a:buClr>
                <a:srgbClr val="393A68"/>
              </a:buClr>
              <a:buSzPts val="2400"/>
              <a:buChar char="❖"/>
            </a:pPr>
            <a:r>
              <a:rPr lang="iw-IL">
                <a:solidFill>
                  <a:srgbClr val="393A68"/>
                </a:solidFill>
                <a:highlight>
                  <a:srgbClr val="FFFFFF"/>
                </a:highlight>
              </a:rPr>
              <a:t>מקור אנרגיה אשר לא מזהם את הסביבה.</a:t>
            </a:r>
            <a:endParaRPr>
              <a:solidFill>
                <a:srgbClr val="393A68"/>
              </a:solidFill>
              <a:highlight>
                <a:srgbClr val="FFFFFF"/>
              </a:highlight>
            </a:endParaRPr>
          </a:p>
          <a:p>
            <a:pPr marL="457200" lvl="0" indent="-381000" algn="r" rtl="1">
              <a:spcBef>
                <a:spcPts val="0"/>
              </a:spcBef>
              <a:spcAft>
                <a:spcPts val="0"/>
              </a:spcAft>
              <a:buClr>
                <a:srgbClr val="393A68"/>
              </a:buClr>
              <a:buSzPts val="2400"/>
              <a:buChar char="❖"/>
            </a:pPr>
            <a:endParaRPr>
              <a:solidFill>
                <a:srgbClr val="393A68"/>
              </a:solidFill>
              <a:highlight>
                <a:srgbClr val="FFFFFF"/>
              </a:highlight>
            </a:endParaRPr>
          </a:p>
          <a:p>
            <a:pPr marL="457200" lvl="0" indent="-381000" algn="r" rtl="1">
              <a:spcBef>
                <a:spcPts val="0"/>
              </a:spcBef>
              <a:spcAft>
                <a:spcPts val="0"/>
              </a:spcAft>
              <a:buClr>
                <a:srgbClr val="393A68"/>
              </a:buClr>
              <a:buSzPts val="2400"/>
              <a:buChar char="❖"/>
            </a:pPr>
            <a:r>
              <a:rPr lang="iw-IL">
                <a:solidFill>
                  <a:srgbClr val="393A68"/>
                </a:solidFill>
                <a:highlight>
                  <a:srgbClr val="FFFFFF"/>
                </a:highlight>
              </a:rPr>
              <a:t>מקור אנרגיה חדש שלא נעשה בו שימוש בעבר.</a:t>
            </a:r>
            <a:endParaRPr>
              <a:solidFill>
                <a:srgbClr val="393A68"/>
              </a:solidFill>
              <a:highlight>
                <a:srgbClr val="FFFFFF"/>
              </a:highlight>
            </a:endParaRPr>
          </a:p>
          <a:p>
            <a:pPr marL="457200" lvl="0" indent="-381000" algn="r" rtl="1">
              <a:spcBef>
                <a:spcPts val="0"/>
              </a:spcBef>
              <a:spcAft>
                <a:spcPts val="0"/>
              </a:spcAft>
              <a:buClr>
                <a:srgbClr val="393A68"/>
              </a:buClr>
              <a:buSzPts val="2400"/>
              <a:buChar char="❖"/>
            </a:pPr>
            <a:endParaRPr>
              <a:solidFill>
                <a:srgbClr val="393A68"/>
              </a:solidFill>
              <a:highlight>
                <a:srgbClr val="FFFFFF"/>
              </a:highlight>
            </a:endParaRPr>
          </a:p>
          <a:p>
            <a:pPr marL="457200" lvl="0" indent="-381000" algn="r" rtl="1">
              <a:spcBef>
                <a:spcPts val="0"/>
              </a:spcBef>
              <a:spcAft>
                <a:spcPts val="0"/>
              </a:spcAft>
              <a:buClr>
                <a:srgbClr val="393A68"/>
              </a:buClr>
              <a:buSzPts val="2400"/>
              <a:buChar char="❖"/>
            </a:pPr>
            <a:r>
              <a:rPr lang="iw-IL">
                <a:solidFill>
                  <a:srgbClr val="393A68"/>
                </a:solidFill>
                <a:highlight>
                  <a:srgbClr val="FFFFFF"/>
                </a:highlight>
              </a:rPr>
              <a:t>מקור אנרגיה זול להפקה.</a:t>
            </a:r>
            <a:endParaRPr>
              <a:solidFill>
                <a:srgbClr val="393A68"/>
              </a:solidFill>
              <a:highlight>
                <a:srgbClr val="FFFFFF"/>
              </a:highlight>
            </a:endParaRPr>
          </a:p>
          <a:p>
            <a:pPr marL="0" lvl="0" indent="0" algn="r" rtl="1">
              <a:spcBef>
                <a:spcPts val="600"/>
              </a:spcBef>
              <a:spcAft>
                <a:spcPts val="0"/>
              </a:spcAft>
              <a:buNone/>
            </a:pPr>
            <a:endParaRPr>
              <a:solidFill>
                <a:srgbClr val="393A68"/>
              </a:solidFill>
              <a:highlight>
                <a:srgbClr val="FFFFFF"/>
              </a:highlight>
            </a:endParaRPr>
          </a:p>
          <a:p>
            <a:pPr marL="0" lvl="0" indent="0" algn="r" rtl="1">
              <a:spcBef>
                <a:spcPts val="600"/>
              </a:spcBef>
              <a:spcAft>
                <a:spcPts val="0"/>
              </a:spcAft>
              <a:buNone/>
            </a:pPr>
            <a:endParaRPr>
              <a:solidFill>
                <a:schemeClr val="dk1"/>
              </a:solidFill>
            </a:endParaRPr>
          </a:p>
          <a:p>
            <a:pPr marL="0" lvl="0" indent="0" algn="r" rtl="1">
              <a:spcBef>
                <a:spcPts val="600"/>
              </a:spcBef>
              <a:spcAft>
                <a:spcPts val="600"/>
              </a:spcAft>
              <a:buNone/>
            </a:pPr>
            <a:endParaRPr>
              <a:solidFill>
                <a:srgbClr val="393A68"/>
              </a:solidFill>
              <a:highlight>
                <a:srgbClr val="FFFFFF"/>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34" descr="כיום, אנו מייצרים את רוב האנרגיה שלנו בעיקר על ידי שימוש בגז טבעי, בנפט ובפחם, שהינם משאבים מתכלים העשויים להיגמר ביום מן הימים. לעומתם, אנרגיה מתחדשת - היא אנרגיה הנוצרת מרתימת השמש והרוח, ובעזרתה ניתן לצמצם את פליטת גזי החממה ולתרום לאיכות הסביבה. משרד התשתיות הלאומיות, האנרגיה והמים מוביל את השימוש באנרגיות מתחדשות, שמחזק את העצמאות האנרגטית של מדינת ישראל. מידע מורחב בנושא ניתן למצוא באתר משרד התשתיות הלאומיות, האנרגיה והמים בכתובת: www.energy.gov.il&#10;(הסרטון שודר במהלך 2014 בערוץ 2)" title="Renewable energy -  אנרגיות מתחדשות">
            <a:hlinkClick r:id="rId3"/>
          </p:cNvPr>
          <p:cNvPicPr preferRelativeResize="0"/>
          <p:nvPr/>
        </p:nvPicPr>
        <p:blipFill>
          <a:blip r:embed="rId4">
            <a:alphaModFix/>
          </a:blip>
          <a:stretch>
            <a:fillRect/>
          </a:stretch>
        </p:blipFill>
        <p:spPr>
          <a:xfrm>
            <a:off x="3266875" y="1256538"/>
            <a:ext cx="5793250" cy="4344925"/>
          </a:xfrm>
          <a:prstGeom prst="rect">
            <a:avLst/>
          </a:prstGeom>
          <a:noFill/>
          <a:ln>
            <a:noFill/>
          </a:ln>
        </p:spPr>
      </p:pic>
      <p:sp>
        <p:nvSpPr>
          <p:cNvPr id="288" name="Google Shape;288;p34"/>
          <p:cNvSpPr txBox="1">
            <a:spLocks noGrp="1"/>
          </p:cNvSpPr>
          <p:nvPr>
            <p:ph type="title"/>
          </p:nvPr>
        </p:nvSpPr>
        <p:spPr>
          <a:xfrm>
            <a:off x="515206" y="213094"/>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a:t>ייצור חשמל מאנרגיה מתחדשת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10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5"/>
          <p:cNvSpPr txBox="1">
            <a:spLocks noGrp="1"/>
          </p:cNvSpPr>
          <p:nvPr>
            <p:ph type="body" idx="1"/>
          </p:nvPr>
        </p:nvSpPr>
        <p:spPr>
          <a:xfrm>
            <a:off x="2297125" y="756000"/>
            <a:ext cx="9422100" cy="5826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iw-IL" sz="4000">
                <a:solidFill>
                  <a:srgbClr val="393A68"/>
                </a:solidFill>
                <a:uFill>
                  <a:noFill/>
                </a:uFill>
                <a:hlinkClick r:id="rId3">
                  <a:extLst>
                    <a:ext uri="{A12FA001-AC4F-418D-AE19-62706E023703}">
                      <ahyp:hlinkClr xmlns:ahyp="http://schemas.microsoft.com/office/drawing/2018/hyperlinkcolor" val="tx"/>
                    </a:ext>
                  </a:extLst>
                </a:hlinkClick>
              </a:rPr>
              <a:t>שמש</a:t>
            </a:r>
            <a:endParaRPr sz="4000">
              <a:solidFill>
                <a:srgbClr val="393A68"/>
              </a:solidFill>
            </a:endParaRPr>
          </a:p>
        </p:txBody>
      </p:sp>
      <p:sp>
        <p:nvSpPr>
          <p:cNvPr id="294" name="Google Shape;294;p35"/>
          <p:cNvSpPr txBox="1"/>
          <p:nvPr/>
        </p:nvSpPr>
        <p:spPr>
          <a:xfrm>
            <a:off x="6096000" y="1963875"/>
            <a:ext cx="5623200" cy="41526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iw-IL" sz="2400" b="1" dirty="0">
                <a:solidFill>
                  <a:srgbClr val="192A72"/>
                </a:solidFill>
                <a:latin typeface="Varela Round"/>
                <a:ea typeface="Varela Round"/>
                <a:cs typeface="Varela Round"/>
                <a:sym typeface="Varela Round"/>
              </a:rPr>
              <a:t>יתרונות:</a:t>
            </a:r>
            <a:endParaRPr sz="2400" b="1" dirty="0">
              <a:solidFill>
                <a:srgbClr val="192A72"/>
              </a:solidFill>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solidFill>
                  <a:srgbClr val="192A72"/>
                </a:solidFill>
                <a:latin typeface="Varela Round"/>
                <a:ea typeface="Varela Round"/>
                <a:cs typeface="Varela Round"/>
                <a:sym typeface="Varela Round"/>
              </a:rPr>
              <a:t>אינה מתכלה.</a:t>
            </a:r>
            <a:endParaRPr sz="2400" dirty="0">
              <a:solidFill>
                <a:srgbClr val="192A72"/>
              </a:solidFill>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solidFill>
                  <a:srgbClr val="192A72"/>
                </a:solidFill>
                <a:latin typeface="Varela Round"/>
                <a:ea typeface="Varela Round"/>
                <a:cs typeface="Varela Round"/>
                <a:sym typeface="Varela Round"/>
              </a:rPr>
              <a:t>אינה מזהמת.</a:t>
            </a:r>
            <a:endParaRPr sz="2400" dirty="0">
              <a:solidFill>
                <a:srgbClr val="192A72"/>
              </a:solidFill>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solidFill>
                  <a:srgbClr val="192A72"/>
                </a:solidFill>
                <a:latin typeface="Varela Round"/>
                <a:ea typeface="Varela Round"/>
                <a:cs typeface="Varela Round"/>
                <a:sym typeface="Varela Round"/>
              </a:rPr>
              <a:t>הוצאות שוטפות נמוכות.</a:t>
            </a:r>
            <a:endParaRPr sz="2400" dirty="0">
              <a:solidFill>
                <a:srgbClr val="192A72"/>
              </a:solidFill>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solidFill>
                  <a:srgbClr val="192A72"/>
                </a:solidFill>
                <a:latin typeface="Varela Round"/>
                <a:ea typeface="Varela Round"/>
                <a:cs typeface="Varela Round"/>
                <a:sym typeface="Varela Round"/>
              </a:rPr>
              <a:t>אין צורך בחומרי גלם או בהובלה יקרה ומזהמת.</a:t>
            </a:r>
            <a:endParaRPr sz="2400" dirty="0">
              <a:solidFill>
                <a:srgbClr val="192A72"/>
              </a:solidFill>
              <a:latin typeface="Varela Round"/>
              <a:ea typeface="Varela Round"/>
              <a:cs typeface="Varela Round"/>
              <a:sym typeface="Varela Round"/>
            </a:endParaRPr>
          </a:p>
          <a:p>
            <a:pPr marL="0" lvl="0" indent="0" algn="r" rtl="1">
              <a:lnSpc>
                <a:spcPct val="150000"/>
              </a:lnSpc>
              <a:spcBef>
                <a:spcPts val="0"/>
              </a:spcBef>
              <a:spcAft>
                <a:spcPts val="0"/>
              </a:spcAft>
              <a:buNone/>
            </a:pPr>
            <a:endParaRPr sz="2400" b="1" dirty="0">
              <a:solidFill>
                <a:srgbClr val="192A72"/>
              </a:solidFill>
              <a:latin typeface="Varela Round"/>
              <a:ea typeface="Varela Round"/>
              <a:cs typeface="Varela Round"/>
              <a:sym typeface="Varela Round"/>
            </a:endParaRPr>
          </a:p>
          <a:p>
            <a:pPr marL="0" lvl="0" indent="0" algn="r" rtl="1">
              <a:lnSpc>
                <a:spcPct val="150000"/>
              </a:lnSpc>
              <a:spcBef>
                <a:spcPts val="0"/>
              </a:spcBef>
              <a:spcAft>
                <a:spcPts val="0"/>
              </a:spcAft>
              <a:buNone/>
            </a:pPr>
            <a:endParaRPr sz="2400" b="1" dirty="0">
              <a:solidFill>
                <a:srgbClr val="192A72"/>
              </a:solidFill>
              <a:latin typeface="Varela Round"/>
              <a:ea typeface="Varela Round"/>
              <a:cs typeface="Varela Round"/>
              <a:sym typeface="Varela Round"/>
            </a:endParaRPr>
          </a:p>
        </p:txBody>
      </p:sp>
      <p:sp>
        <p:nvSpPr>
          <p:cNvPr id="295" name="Google Shape;295;p35"/>
          <p:cNvSpPr txBox="1"/>
          <p:nvPr/>
        </p:nvSpPr>
        <p:spPr>
          <a:xfrm>
            <a:off x="218400" y="2112375"/>
            <a:ext cx="5623375" cy="32052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iw-IL" sz="2400" b="1" dirty="0">
                <a:solidFill>
                  <a:srgbClr val="0178A2"/>
                </a:solidFill>
                <a:latin typeface="Varela Round"/>
                <a:ea typeface="Varela Round"/>
                <a:cs typeface="Varela Round"/>
                <a:sym typeface="Varela Round"/>
              </a:rPr>
              <a:t>חסרונות :</a:t>
            </a:r>
            <a:endParaRPr sz="2400" b="1" dirty="0">
              <a:solidFill>
                <a:srgbClr val="0178A2"/>
              </a:solidFill>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latin typeface="Varela Round"/>
                <a:ea typeface="Varela Round"/>
                <a:cs typeface="Varela Round"/>
                <a:sym typeface="Varela Round"/>
              </a:rPr>
              <a:t>מחייב מס' גדול של ימים בהירים. </a:t>
            </a:r>
            <a:endParaRPr sz="2400" dirty="0">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latin typeface="Varela Round"/>
                <a:ea typeface="Varela Round"/>
                <a:cs typeface="Varela Round"/>
                <a:sym typeface="Varela Round"/>
              </a:rPr>
              <a:t>מיקום נוקשה רק באזורים עם קרינת שמש רבה וחזקה ברוב השנה  </a:t>
            </a:r>
            <a:endParaRPr sz="2400" dirty="0">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latin typeface="Varela Round"/>
                <a:ea typeface="Varela Round"/>
                <a:cs typeface="Varela Round"/>
                <a:sym typeface="Varela Round"/>
              </a:rPr>
              <a:t>צורך בשטחים פתוחים נרחבים</a:t>
            </a:r>
            <a:endParaRPr sz="2400" dirty="0">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latin typeface="Varela Round"/>
                <a:ea typeface="Varela Round"/>
                <a:cs typeface="Varela Round"/>
                <a:sym typeface="Varela Round"/>
              </a:rPr>
              <a:t>תלות בתנאי מזג אוויר.</a:t>
            </a:r>
            <a:endParaRPr sz="2400" dirty="0">
              <a:latin typeface="Varela Round"/>
              <a:ea typeface="Varela Round"/>
              <a:cs typeface="Varela Round"/>
              <a:sym typeface="Varela Round"/>
            </a:endParaRPr>
          </a:p>
          <a:p>
            <a:pPr marL="0" lvl="0" indent="0" algn="r" rtl="1">
              <a:lnSpc>
                <a:spcPct val="150000"/>
              </a:lnSpc>
              <a:spcBef>
                <a:spcPts val="0"/>
              </a:spcBef>
              <a:spcAft>
                <a:spcPts val="0"/>
              </a:spcAft>
              <a:buNone/>
            </a:pPr>
            <a:endParaRPr sz="2400" b="1" dirty="0">
              <a:latin typeface="Varela Round"/>
              <a:ea typeface="Varela Round"/>
              <a:cs typeface="Varela Round"/>
              <a:sym typeface="Varela Round"/>
            </a:endParaRPr>
          </a:p>
        </p:txBody>
      </p:sp>
      <p:pic>
        <p:nvPicPr>
          <p:cNvPr id="296" name="Google Shape;296;p35"/>
          <p:cNvPicPr preferRelativeResize="0"/>
          <p:nvPr/>
        </p:nvPicPr>
        <p:blipFill>
          <a:blip r:embed="rId4">
            <a:alphaModFix/>
          </a:blip>
          <a:stretch>
            <a:fillRect/>
          </a:stretch>
        </p:blipFill>
        <p:spPr>
          <a:xfrm>
            <a:off x="218400" y="0"/>
            <a:ext cx="4136000" cy="2326500"/>
          </a:xfrm>
          <a:prstGeom prst="rect">
            <a:avLst/>
          </a:prstGeom>
          <a:noFill/>
          <a:ln>
            <a:noFill/>
          </a:ln>
        </p:spPr>
      </p:pic>
      <p:sp>
        <p:nvSpPr>
          <p:cNvPr id="297" name="Google Shape;297;p35"/>
          <p:cNvSpPr txBox="1"/>
          <p:nvPr/>
        </p:nvSpPr>
        <p:spPr>
          <a:xfrm>
            <a:off x="110550" y="2326500"/>
            <a:ext cx="1028100" cy="367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t>מקור </a:t>
            </a:r>
            <a:r>
              <a:rPr lang="iw-IL" u="sng">
                <a:latin typeface="Calibri"/>
                <a:ea typeface="Calibri"/>
                <a:cs typeface="Calibri"/>
                <a:sym typeface="Calibri"/>
                <a:hlinkClick r:id="rId5"/>
              </a:rPr>
              <a:t>פליקר </a:t>
            </a:r>
            <a:endParaRPr>
              <a:latin typeface="Calibri"/>
              <a:ea typeface="Calibri"/>
              <a:cs typeface="Calibri"/>
              <a:sym typeface="Calibri"/>
            </a:endParaRPr>
          </a:p>
        </p:txBody>
      </p:sp>
      <p:pic>
        <p:nvPicPr>
          <p:cNvPr id="298" name="Google Shape;298;p35"/>
          <p:cNvPicPr preferRelativeResize="0"/>
          <p:nvPr/>
        </p:nvPicPr>
        <p:blipFill>
          <a:blip r:embed="rId6">
            <a:alphaModFix/>
          </a:blip>
          <a:stretch>
            <a:fillRect/>
          </a:stretch>
        </p:blipFill>
        <p:spPr>
          <a:xfrm>
            <a:off x="5841785" y="250325"/>
            <a:ext cx="3574815" cy="2326500"/>
          </a:xfrm>
          <a:prstGeom prst="rect">
            <a:avLst/>
          </a:prstGeom>
          <a:noFill/>
          <a:ln>
            <a:noFill/>
          </a:ln>
        </p:spPr>
      </p:pic>
      <p:sp>
        <p:nvSpPr>
          <p:cNvPr id="299" name="Google Shape;299;p35"/>
          <p:cNvSpPr txBox="1"/>
          <p:nvPr/>
        </p:nvSpPr>
        <p:spPr>
          <a:xfrm>
            <a:off x="6945638" y="2442000"/>
            <a:ext cx="1367100" cy="251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a:latin typeface="Calibri"/>
                <a:ea typeface="Calibri"/>
                <a:cs typeface="Calibri"/>
                <a:sym typeface="Calibri"/>
              </a:rPr>
              <a:t>המוסד לבטיחות ולגהות</a:t>
            </a:r>
            <a:endParaRPr sz="12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1000"/>
                                        <p:tgtEl>
                                          <p:spTgt spid="2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5"/>
                                        </p:tgtEl>
                                        <p:attrNameLst>
                                          <p:attrName>style.visibility</p:attrName>
                                        </p:attrNameLst>
                                      </p:cBhvr>
                                      <p:to>
                                        <p:strVal val="visible"/>
                                      </p:to>
                                    </p:set>
                                    <p:animEffect transition="in" filter="fade">
                                      <p:cBhvr>
                                        <p:cTn id="12" dur="1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6"/>
          <p:cNvSpPr txBox="1">
            <a:spLocks noGrp="1"/>
          </p:cNvSpPr>
          <p:nvPr>
            <p:ph type="body" idx="1"/>
          </p:nvPr>
        </p:nvSpPr>
        <p:spPr>
          <a:xfrm>
            <a:off x="1318854" y="4673300"/>
            <a:ext cx="3630900" cy="540000"/>
          </a:xfrm>
          <a:prstGeom prst="rect">
            <a:avLst/>
          </a:prstGeom>
        </p:spPr>
        <p:txBody>
          <a:bodyPr spcFirstLastPara="1" wrap="square" lIns="91425" tIns="45700" rIns="91425" bIns="45700" anchor="b" anchorCtr="0">
            <a:noAutofit/>
          </a:bodyPr>
          <a:lstStyle/>
          <a:p>
            <a:pPr marL="0" lvl="0" indent="0" algn="r" rtl="1">
              <a:spcBef>
                <a:spcPts val="640"/>
              </a:spcBef>
              <a:spcAft>
                <a:spcPts val="0"/>
              </a:spcAft>
              <a:buNone/>
            </a:pPr>
            <a:r>
              <a:rPr lang="iw-IL" sz="1400" b="0">
                <a:solidFill>
                  <a:schemeClr val="accent1"/>
                </a:solidFill>
              </a:rPr>
              <a:t>מגדל השמש בתחנת ברייטסורס אשלים</a:t>
            </a:r>
            <a:endParaRPr sz="1400">
              <a:solidFill>
                <a:schemeClr val="accent1"/>
              </a:solidFill>
            </a:endParaRPr>
          </a:p>
        </p:txBody>
      </p:sp>
      <p:sp>
        <p:nvSpPr>
          <p:cNvPr id="306" name="Google Shape;306;p36"/>
          <p:cNvSpPr txBox="1">
            <a:spLocks noGrp="1"/>
          </p:cNvSpPr>
          <p:nvPr>
            <p:ph type="body" idx="2"/>
          </p:nvPr>
        </p:nvSpPr>
        <p:spPr>
          <a:xfrm>
            <a:off x="6655500" y="297000"/>
            <a:ext cx="5265000" cy="6021000"/>
          </a:xfrm>
          <a:prstGeom prst="rect">
            <a:avLst/>
          </a:prstGeom>
          <a:ln w="9525"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457200" lvl="0" indent="-368300" algn="r" rtl="1">
              <a:lnSpc>
                <a:spcPct val="150000"/>
              </a:lnSpc>
              <a:spcBef>
                <a:spcPts val="500"/>
              </a:spcBef>
              <a:spcAft>
                <a:spcPts val="0"/>
              </a:spcAft>
              <a:buClr>
                <a:srgbClr val="393A68"/>
              </a:buClr>
              <a:buSzPts val="2200"/>
              <a:buChar char="•"/>
            </a:pPr>
            <a:r>
              <a:rPr lang="iw-IL" sz="2200" b="1" u="sng">
                <a:solidFill>
                  <a:srgbClr val="393A68"/>
                </a:solidFill>
                <a:highlight>
                  <a:srgbClr val="FFFFFF"/>
                </a:highlight>
              </a:rPr>
              <a:t>מגדל שמש</a:t>
            </a:r>
            <a:r>
              <a:rPr lang="iw-IL" sz="2200">
                <a:solidFill>
                  <a:srgbClr val="393A68"/>
                </a:solidFill>
                <a:highlight>
                  <a:srgbClr val="FFFFFF"/>
                </a:highlight>
              </a:rPr>
              <a:t> נועד לקלוט קרינת שמש ממראות המרכזות את אור השמש אל קולט שנמצא בראש המגדל. הקולט מחמם אוויר דחוס המניע את הטורבינה</a:t>
            </a:r>
            <a:endParaRPr sz="2200">
              <a:solidFill>
                <a:srgbClr val="393A68"/>
              </a:solidFill>
              <a:highlight>
                <a:srgbClr val="FFFFFF"/>
              </a:highlight>
            </a:endParaRPr>
          </a:p>
          <a:p>
            <a:pPr marL="0" lvl="0" indent="0" algn="r" rtl="1">
              <a:lnSpc>
                <a:spcPct val="150000"/>
              </a:lnSpc>
              <a:spcBef>
                <a:spcPts val="500"/>
              </a:spcBef>
              <a:spcAft>
                <a:spcPts val="0"/>
              </a:spcAft>
              <a:buClr>
                <a:schemeClr val="dk1"/>
              </a:buClr>
              <a:buSzPts val="1100"/>
              <a:buFont typeface="Arial"/>
              <a:buNone/>
            </a:pPr>
            <a:endParaRPr sz="2200" b="1" u="sng">
              <a:solidFill>
                <a:srgbClr val="393A68"/>
              </a:solidFill>
              <a:highlight>
                <a:srgbClr val="FFFFFF"/>
              </a:highlight>
            </a:endParaRPr>
          </a:p>
          <a:p>
            <a:pPr marL="0" lvl="0" indent="0" algn="r" rtl="1">
              <a:lnSpc>
                <a:spcPct val="150000"/>
              </a:lnSpc>
              <a:spcBef>
                <a:spcPts val="500"/>
              </a:spcBef>
              <a:spcAft>
                <a:spcPts val="0"/>
              </a:spcAft>
              <a:buClr>
                <a:schemeClr val="dk1"/>
              </a:buClr>
              <a:buSzPts val="1100"/>
              <a:buFont typeface="Arial"/>
              <a:buNone/>
            </a:pPr>
            <a:r>
              <a:rPr lang="iw-IL" sz="2200" b="1" u="sng">
                <a:solidFill>
                  <a:srgbClr val="393A68"/>
                </a:solidFill>
                <a:highlight>
                  <a:srgbClr val="FFFFFF"/>
                </a:highlight>
              </a:rPr>
              <a:t>מטרות להקמת מגדל השמש</a:t>
            </a:r>
            <a:r>
              <a:rPr lang="iw-IL" sz="2200" b="1">
                <a:solidFill>
                  <a:srgbClr val="393A68"/>
                </a:solidFill>
                <a:highlight>
                  <a:srgbClr val="FFFFFF"/>
                </a:highlight>
              </a:rPr>
              <a:t>:</a:t>
            </a:r>
            <a:endParaRPr sz="2200" b="1">
              <a:solidFill>
                <a:srgbClr val="393A68"/>
              </a:solidFill>
              <a:highlight>
                <a:srgbClr val="FFFFFF"/>
              </a:highlight>
            </a:endParaRPr>
          </a:p>
          <a:p>
            <a:pPr marL="457200" marR="228600" lvl="0" indent="-368300" algn="r" rtl="1">
              <a:lnSpc>
                <a:spcPct val="150000"/>
              </a:lnSpc>
              <a:spcBef>
                <a:spcPts val="600"/>
              </a:spcBef>
              <a:spcAft>
                <a:spcPts val="0"/>
              </a:spcAft>
              <a:buClr>
                <a:srgbClr val="393A68"/>
              </a:buClr>
              <a:buSzPts val="2200"/>
              <a:buFont typeface="Varela Round"/>
              <a:buChar char="●"/>
            </a:pPr>
            <a:r>
              <a:rPr lang="iw-IL" sz="2200" b="1">
                <a:solidFill>
                  <a:srgbClr val="393A68"/>
                </a:solidFill>
                <a:highlight>
                  <a:srgbClr val="FFFFFF"/>
                </a:highlight>
              </a:rPr>
              <a:t>מטרות כלכליות</a:t>
            </a:r>
            <a:r>
              <a:rPr lang="iw-IL" sz="2200">
                <a:solidFill>
                  <a:srgbClr val="393A68"/>
                </a:solidFill>
                <a:highlight>
                  <a:srgbClr val="FFFFFF"/>
                </a:highlight>
              </a:rPr>
              <a:t>- צמצום הייבוא</a:t>
            </a:r>
            <a:endParaRPr sz="2200">
              <a:solidFill>
                <a:srgbClr val="393A68"/>
              </a:solidFill>
              <a:highlight>
                <a:srgbClr val="FFFFFF"/>
              </a:highlight>
            </a:endParaRPr>
          </a:p>
          <a:p>
            <a:pPr marL="457200" marR="228600" lvl="0" indent="-368300" algn="r" rtl="1">
              <a:lnSpc>
                <a:spcPct val="150000"/>
              </a:lnSpc>
              <a:spcBef>
                <a:spcPts val="0"/>
              </a:spcBef>
              <a:spcAft>
                <a:spcPts val="0"/>
              </a:spcAft>
              <a:buClr>
                <a:srgbClr val="393A68"/>
              </a:buClr>
              <a:buSzPts val="2200"/>
              <a:buFont typeface="Varela Round"/>
              <a:buChar char="●"/>
            </a:pPr>
            <a:r>
              <a:rPr lang="iw-IL" sz="2200" b="1">
                <a:solidFill>
                  <a:srgbClr val="393A68"/>
                </a:solidFill>
                <a:highlight>
                  <a:srgbClr val="FFFFFF"/>
                </a:highlight>
              </a:rPr>
              <a:t>מטרה סביבתית</a:t>
            </a:r>
            <a:r>
              <a:rPr lang="iw-IL" sz="2200">
                <a:solidFill>
                  <a:srgbClr val="393A68"/>
                </a:solidFill>
                <a:highlight>
                  <a:srgbClr val="FFFFFF"/>
                </a:highlight>
              </a:rPr>
              <a:t>: הפחתת הזיהום</a:t>
            </a:r>
            <a:endParaRPr sz="2200">
              <a:solidFill>
                <a:srgbClr val="393A68"/>
              </a:solidFill>
              <a:highlight>
                <a:srgbClr val="FFFFFF"/>
              </a:highlight>
            </a:endParaRPr>
          </a:p>
          <a:p>
            <a:pPr marL="457200" marR="228600" lvl="0" indent="-368300" algn="r" rtl="1">
              <a:lnSpc>
                <a:spcPct val="150000"/>
              </a:lnSpc>
              <a:spcBef>
                <a:spcPts val="0"/>
              </a:spcBef>
              <a:spcAft>
                <a:spcPts val="0"/>
              </a:spcAft>
              <a:buClr>
                <a:srgbClr val="393A68"/>
              </a:buClr>
              <a:buSzPts val="2200"/>
              <a:buFont typeface="Varela Round"/>
              <a:buChar char="●"/>
            </a:pPr>
            <a:r>
              <a:rPr lang="iw-IL" sz="2200" b="1">
                <a:solidFill>
                  <a:srgbClr val="393A68"/>
                </a:solidFill>
                <a:highlight>
                  <a:srgbClr val="FFFFFF"/>
                </a:highlight>
              </a:rPr>
              <a:t>פרוטוקול קיוטו</a:t>
            </a:r>
            <a:r>
              <a:rPr lang="iw-IL" sz="2200">
                <a:solidFill>
                  <a:srgbClr val="393A68"/>
                </a:solidFill>
                <a:highlight>
                  <a:srgbClr val="FFFFFF"/>
                </a:highlight>
              </a:rPr>
              <a:t> עליו חתומה ישראל המתגמל מדינות המקדמות פיתוח אנרגיות מתחדשות.</a:t>
            </a:r>
            <a:endParaRPr sz="2200">
              <a:solidFill>
                <a:srgbClr val="393A68"/>
              </a:solidFill>
              <a:highlight>
                <a:srgbClr val="FFFFFF"/>
              </a:highlight>
            </a:endParaRPr>
          </a:p>
          <a:p>
            <a:pPr marL="0" lvl="0" indent="0" algn="r" rtl="1">
              <a:lnSpc>
                <a:spcPct val="150000"/>
              </a:lnSpc>
              <a:spcBef>
                <a:spcPts val="500"/>
              </a:spcBef>
              <a:spcAft>
                <a:spcPts val="0"/>
              </a:spcAft>
              <a:buClr>
                <a:schemeClr val="dk1"/>
              </a:buClr>
              <a:buSzPts val="1100"/>
              <a:buFont typeface="Arial"/>
              <a:buNone/>
            </a:pPr>
            <a:endParaRPr sz="2200" baseline="30000">
              <a:solidFill>
                <a:srgbClr val="393A68"/>
              </a:solidFill>
              <a:highlight>
                <a:srgbClr val="FFFFFF"/>
              </a:highlight>
            </a:endParaRPr>
          </a:p>
          <a:p>
            <a:pPr marL="0" lvl="0" indent="0" algn="r" rtl="1">
              <a:lnSpc>
                <a:spcPct val="150000"/>
              </a:lnSpc>
              <a:spcBef>
                <a:spcPts val="500"/>
              </a:spcBef>
              <a:spcAft>
                <a:spcPts val="600"/>
              </a:spcAft>
              <a:buNone/>
            </a:pPr>
            <a:endParaRPr sz="2200">
              <a:solidFill>
                <a:srgbClr val="393A68"/>
              </a:solidFill>
            </a:endParaRPr>
          </a:p>
        </p:txBody>
      </p:sp>
      <p:sp>
        <p:nvSpPr>
          <p:cNvPr id="307" name="Google Shape;307;p36"/>
          <p:cNvSpPr txBox="1"/>
          <p:nvPr/>
        </p:nvSpPr>
        <p:spPr>
          <a:xfrm>
            <a:off x="3766025" y="5627075"/>
            <a:ext cx="2520600" cy="439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a:latin typeface="Varela Round"/>
                <a:ea typeface="Varela Round"/>
                <a:cs typeface="Varela Round"/>
                <a:sym typeface="Varela Round"/>
              </a:rPr>
              <a:t>מקור: ויקימדיה קומונס. הצלם</a:t>
            </a:r>
            <a:r>
              <a:rPr lang="iw-IL" sz="1200" u="sng">
                <a:solidFill>
                  <a:schemeClr val="hlink"/>
                </a:solidFill>
                <a:latin typeface="Varela Round"/>
                <a:ea typeface="Varela Round"/>
                <a:cs typeface="Varela Round"/>
                <a:sym typeface="Varela Round"/>
                <a:hlinkClick r:id="rId3"/>
              </a:rPr>
              <a:t>:</a:t>
            </a:r>
            <a:r>
              <a:rPr lang="iw-IL" sz="1200">
                <a:latin typeface="Varela Round"/>
                <a:ea typeface="Varela Round"/>
                <a:cs typeface="Varela Round"/>
                <a:sym typeface="Varela Round"/>
              </a:rPr>
              <a:t>האביר</a:t>
            </a:r>
            <a:endParaRPr sz="1200">
              <a:latin typeface="Varela Round"/>
              <a:ea typeface="Varela Round"/>
              <a:cs typeface="Varela Round"/>
              <a:sym typeface="Varela Round"/>
            </a:endParaRPr>
          </a:p>
        </p:txBody>
      </p:sp>
      <p:pic>
        <p:nvPicPr>
          <p:cNvPr id="308" name="Google Shape;308;p36"/>
          <p:cNvPicPr preferRelativeResize="0"/>
          <p:nvPr/>
        </p:nvPicPr>
        <p:blipFill>
          <a:blip r:embed="rId4">
            <a:alphaModFix/>
          </a:blip>
          <a:stretch>
            <a:fillRect/>
          </a:stretch>
        </p:blipFill>
        <p:spPr>
          <a:xfrm>
            <a:off x="441950" y="679847"/>
            <a:ext cx="5947150" cy="3783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7"/>
          <p:cNvSpPr txBox="1">
            <a:spLocks noGrp="1"/>
          </p:cNvSpPr>
          <p:nvPr>
            <p:ph type="title"/>
          </p:nvPr>
        </p:nvSpPr>
        <p:spPr>
          <a:xfrm>
            <a:off x="515206" y="111694"/>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sz="4000">
                <a:solidFill>
                  <a:srgbClr val="393A68"/>
                </a:solidFill>
              </a:rPr>
              <a:t>מיזם דרזטק</a:t>
            </a:r>
            <a:endParaRPr sz="4000">
              <a:solidFill>
                <a:srgbClr val="393A68"/>
              </a:solidFill>
            </a:endParaRPr>
          </a:p>
        </p:txBody>
      </p:sp>
      <p:sp>
        <p:nvSpPr>
          <p:cNvPr id="315" name="Google Shape;315;p37"/>
          <p:cNvSpPr txBox="1">
            <a:spLocks noGrp="1"/>
          </p:cNvSpPr>
          <p:nvPr>
            <p:ph type="body" idx="2"/>
          </p:nvPr>
        </p:nvSpPr>
        <p:spPr>
          <a:xfrm>
            <a:off x="5568475" y="1352700"/>
            <a:ext cx="6305100" cy="4152600"/>
          </a:xfrm>
          <a:prstGeom prst="rect">
            <a:avLst/>
          </a:prstGeom>
          <a:ln w="9525"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457200" lvl="0" indent="-381000" algn="r" rtl="1">
              <a:lnSpc>
                <a:spcPct val="150000"/>
              </a:lnSpc>
              <a:spcBef>
                <a:spcPts val="0"/>
              </a:spcBef>
              <a:spcAft>
                <a:spcPts val="0"/>
              </a:spcAft>
              <a:buClr>
                <a:srgbClr val="192A72"/>
              </a:buClr>
              <a:buSzPts val="2400"/>
              <a:buFont typeface="Varela Round"/>
              <a:buChar char="❖"/>
            </a:pPr>
            <a:r>
              <a:rPr lang="iw-IL" dirty="0">
                <a:solidFill>
                  <a:srgbClr val="192A72"/>
                </a:solidFill>
                <a:highlight>
                  <a:srgbClr val="FFFFFF"/>
                </a:highlight>
              </a:rPr>
              <a:t>הפרויקט כולל בניית </a:t>
            </a:r>
            <a:r>
              <a:rPr lang="iw-IL" b="1" dirty="0">
                <a:solidFill>
                  <a:srgbClr val="192A72"/>
                </a:solidFill>
                <a:highlight>
                  <a:srgbClr val="FFFFFF"/>
                </a:highlight>
              </a:rPr>
              <a:t>רשת חשמל חדשה ברחבי אירופה, הים התיכון וצפון אפריקה</a:t>
            </a:r>
            <a:r>
              <a:rPr lang="iw-IL" dirty="0">
                <a:solidFill>
                  <a:srgbClr val="192A72"/>
                </a:solidFill>
                <a:highlight>
                  <a:srgbClr val="FFFFFF"/>
                </a:highlight>
              </a:rPr>
              <a:t> הכוללת שילוב של אנרגית שמש, מים ורוח.</a:t>
            </a:r>
            <a:endParaRPr dirty="0">
              <a:solidFill>
                <a:srgbClr val="192A72"/>
              </a:solidFill>
              <a:highlight>
                <a:srgbClr val="FFFFFF"/>
              </a:highlight>
            </a:endParaRPr>
          </a:p>
          <a:p>
            <a:pPr marL="457200" lvl="0" indent="-381000" algn="r" rtl="1">
              <a:lnSpc>
                <a:spcPct val="150000"/>
              </a:lnSpc>
              <a:spcBef>
                <a:spcPts val="0"/>
              </a:spcBef>
              <a:spcAft>
                <a:spcPts val="0"/>
              </a:spcAft>
              <a:buClr>
                <a:srgbClr val="192A72"/>
              </a:buClr>
              <a:buSzPts val="2400"/>
              <a:buFont typeface="Varela Round"/>
              <a:buChar char="❖"/>
            </a:pPr>
            <a:r>
              <a:rPr lang="iw-IL" dirty="0">
                <a:solidFill>
                  <a:srgbClr val="192A72"/>
                </a:solidFill>
                <a:highlight>
                  <a:srgbClr val="FFFFFF"/>
                </a:highlight>
              </a:rPr>
              <a:t>המתקנים יוקמו  במדבר הסהרה שבצפון אפריקה. </a:t>
            </a:r>
            <a:endParaRPr dirty="0">
              <a:solidFill>
                <a:srgbClr val="192A72"/>
              </a:solidFill>
              <a:highlight>
                <a:srgbClr val="FFFFFF"/>
              </a:highlight>
            </a:endParaRPr>
          </a:p>
          <a:p>
            <a:pPr marL="457200" lvl="0" indent="-381000" algn="r" rtl="1">
              <a:lnSpc>
                <a:spcPct val="150000"/>
              </a:lnSpc>
              <a:spcBef>
                <a:spcPts val="0"/>
              </a:spcBef>
              <a:spcAft>
                <a:spcPts val="0"/>
              </a:spcAft>
              <a:buClr>
                <a:srgbClr val="192A72"/>
              </a:buClr>
              <a:buSzPts val="2400"/>
              <a:buFont typeface="Varela Round"/>
              <a:buChar char="❖"/>
            </a:pPr>
            <a:r>
              <a:rPr lang="iw-IL" dirty="0">
                <a:solidFill>
                  <a:srgbClr val="192A72"/>
                </a:solidFill>
                <a:highlight>
                  <a:srgbClr val="FFFFFF"/>
                </a:highlight>
              </a:rPr>
              <a:t>מקימי הפרויקט מצפים לספק עד שנת </a:t>
            </a:r>
            <a:r>
              <a:rPr lang="he-IL" dirty="0">
                <a:solidFill>
                  <a:srgbClr val="192A72"/>
                </a:solidFill>
                <a:highlight>
                  <a:srgbClr val="FFFFFF"/>
                </a:highlight>
              </a:rPr>
              <a:t> </a:t>
            </a:r>
            <a:r>
              <a:rPr lang="iw-IL" dirty="0">
                <a:solidFill>
                  <a:srgbClr val="192A72"/>
                </a:solidFill>
                <a:highlight>
                  <a:srgbClr val="FFFFFF"/>
                </a:highlight>
              </a:rPr>
              <a:t>2050 </a:t>
            </a:r>
            <a:r>
              <a:rPr lang="he-IL" dirty="0">
                <a:solidFill>
                  <a:srgbClr val="192A72"/>
                </a:solidFill>
                <a:highlight>
                  <a:srgbClr val="FFFFFF"/>
                </a:highlight>
              </a:rPr>
              <a:t> </a:t>
            </a:r>
            <a:r>
              <a:rPr lang="iw-IL" dirty="0">
                <a:solidFill>
                  <a:srgbClr val="192A72"/>
                </a:solidFill>
                <a:highlight>
                  <a:srgbClr val="FFFFFF"/>
                </a:highlight>
              </a:rPr>
              <a:t>רבע מצריכת החשמל של אירופה.</a:t>
            </a:r>
            <a:endParaRPr dirty="0">
              <a:solidFill>
                <a:srgbClr val="192A72"/>
              </a:solidFill>
              <a:highlight>
                <a:srgbClr val="FFFFFF"/>
              </a:highlight>
            </a:endParaRPr>
          </a:p>
          <a:p>
            <a:pPr marL="457200" lvl="0" indent="0" algn="r" rtl="1">
              <a:lnSpc>
                <a:spcPct val="150000"/>
              </a:lnSpc>
              <a:spcBef>
                <a:spcPts val="1800"/>
              </a:spcBef>
              <a:spcAft>
                <a:spcPts val="0"/>
              </a:spcAft>
              <a:buNone/>
            </a:pPr>
            <a:endParaRPr dirty="0">
              <a:solidFill>
                <a:srgbClr val="192A72"/>
              </a:solidFill>
              <a:highlight>
                <a:srgbClr val="FFFFFF"/>
              </a:highlight>
            </a:endParaRPr>
          </a:p>
          <a:p>
            <a:pPr marL="457200" lvl="0" indent="0" algn="r" rtl="1">
              <a:lnSpc>
                <a:spcPct val="150000"/>
              </a:lnSpc>
              <a:spcBef>
                <a:spcPts val="1800"/>
              </a:spcBef>
              <a:spcAft>
                <a:spcPts val="1800"/>
              </a:spcAft>
              <a:buNone/>
            </a:pPr>
            <a:endParaRPr dirty="0">
              <a:solidFill>
                <a:srgbClr val="192A72"/>
              </a:solidFill>
              <a:highlight>
                <a:srgbClr val="FFFFFF"/>
              </a:highlight>
            </a:endParaRPr>
          </a:p>
        </p:txBody>
      </p:sp>
      <p:pic>
        <p:nvPicPr>
          <p:cNvPr id="316" name="Google Shape;316;p37"/>
          <p:cNvPicPr preferRelativeResize="0"/>
          <p:nvPr/>
        </p:nvPicPr>
        <p:blipFill>
          <a:blip r:embed="rId3">
            <a:alphaModFix/>
          </a:blip>
          <a:stretch>
            <a:fillRect/>
          </a:stretch>
        </p:blipFill>
        <p:spPr>
          <a:xfrm>
            <a:off x="33475" y="831694"/>
            <a:ext cx="5053275" cy="4906675"/>
          </a:xfrm>
          <a:prstGeom prst="rect">
            <a:avLst/>
          </a:prstGeom>
          <a:noFill/>
          <a:ln>
            <a:noFill/>
          </a:ln>
        </p:spPr>
      </p:pic>
      <p:sp>
        <p:nvSpPr>
          <p:cNvPr id="317" name="Google Shape;317;p37"/>
          <p:cNvSpPr txBox="1"/>
          <p:nvPr/>
        </p:nvSpPr>
        <p:spPr>
          <a:xfrm>
            <a:off x="4213000" y="6026300"/>
            <a:ext cx="1747500" cy="325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u="sng">
                <a:latin typeface="Calibri"/>
                <a:ea typeface="Calibri"/>
                <a:cs typeface="Calibri"/>
                <a:sym typeface="Calibri"/>
                <a:hlinkClick r:id="rId4"/>
              </a:rPr>
              <a:t>מקור- משר התשתיות </a:t>
            </a:r>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8"/>
          <p:cNvSpPr txBox="1">
            <a:spLocks noGrp="1"/>
          </p:cNvSpPr>
          <p:nvPr>
            <p:ph type="title"/>
          </p:nvPr>
        </p:nvSpPr>
        <p:spPr>
          <a:xfrm>
            <a:off x="515206" y="213094"/>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a:t>ייצור אנרגיה מרוח- </a:t>
            </a:r>
            <a:r>
              <a:rPr lang="iw-IL" sz="2000"/>
              <a:t>(עד 0:52) </a:t>
            </a:r>
            <a:endParaRPr sz="2000"/>
          </a:p>
        </p:txBody>
      </p:sp>
      <p:sp>
        <p:nvSpPr>
          <p:cNvPr id="324" name="Google Shape;324;p38"/>
          <p:cNvSpPr txBox="1"/>
          <p:nvPr/>
        </p:nvSpPr>
        <p:spPr>
          <a:xfrm>
            <a:off x="562650" y="5591475"/>
            <a:ext cx="2406600" cy="616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endParaRPr sz="1100">
              <a:latin typeface="Varela Round"/>
              <a:ea typeface="Varela Round"/>
              <a:cs typeface="Varela Round"/>
              <a:sym typeface="Varela Round"/>
            </a:endParaRPr>
          </a:p>
          <a:p>
            <a:pPr marL="0" lvl="0" indent="0" algn="r" rtl="1">
              <a:spcBef>
                <a:spcPts val="0"/>
              </a:spcBef>
              <a:spcAft>
                <a:spcPts val="0"/>
              </a:spcAft>
              <a:buNone/>
            </a:pPr>
            <a:endParaRPr sz="1100">
              <a:latin typeface="Varela Round"/>
              <a:ea typeface="Varela Round"/>
              <a:cs typeface="Varela Round"/>
              <a:sym typeface="Varela Round"/>
            </a:endParaRPr>
          </a:p>
          <a:p>
            <a:pPr marL="0" lvl="0" indent="0" algn="r" rtl="1">
              <a:spcBef>
                <a:spcPts val="0"/>
              </a:spcBef>
              <a:spcAft>
                <a:spcPts val="0"/>
              </a:spcAft>
              <a:buNone/>
            </a:pPr>
            <a:endParaRPr sz="1100">
              <a:latin typeface="Varela Round"/>
              <a:ea typeface="Varela Round"/>
              <a:cs typeface="Varela Round"/>
              <a:sym typeface="Varela Round"/>
            </a:endParaRPr>
          </a:p>
        </p:txBody>
      </p:sp>
      <p:sp>
        <p:nvSpPr>
          <p:cNvPr id="326" name="Google Shape;326;p38"/>
          <p:cNvSpPr txBox="1"/>
          <p:nvPr/>
        </p:nvSpPr>
        <p:spPr>
          <a:xfrm>
            <a:off x="7374194" y="1404000"/>
            <a:ext cx="4586956" cy="38508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457200" lvl="0" indent="-381000" algn="r" rtl="1">
              <a:lnSpc>
                <a:spcPct val="150000"/>
              </a:lnSpc>
              <a:spcBef>
                <a:spcPts val="0"/>
              </a:spcBef>
              <a:spcAft>
                <a:spcPts val="0"/>
              </a:spcAft>
              <a:buSzPts val="2400"/>
              <a:buFont typeface="Varela Round"/>
              <a:buChar char="❖"/>
            </a:pPr>
            <a:r>
              <a:rPr lang="iw-IL" sz="2400">
                <a:latin typeface="Varela Round"/>
                <a:ea typeface="Varela Round"/>
                <a:cs typeface="Varela Round"/>
                <a:sym typeface="Varela Round"/>
              </a:rPr>
              <a:t>כתבו תוך כדי צפייה מהו גורם המיקום החשוב ביותר של חוות רוח?</a:t>
            </a:r>
            <a:endParaRPr sz="2400">
              <a:latin typeface="Varela Round"/>
              <a:ea typeface="Varela Round"/>
              <a:cs typeface="Varela Round"/>
              <a:sym typeface="Varela Round"/>
            </a:endParaRPr>
          </a:p>
          <a:p>
            <a:pPr marL="457200" lvl="0" indent="0" algn="r" rtl="1">
              <a:lnSpc>
                <a:spcPct val="150000"/>
              </a:lnSpc>
              <a:spcBef>
                <a:spcPts val="0"/>
              </a:spcBef>
              <a:spcAft>
                <a:spcPts val="0"/>
              </a:spcAft>
              <a:buNone/>
            </a:pPr>
            <a:endParaRPr sz="2400">
              <a:latin typeface="Varela Round"/>
              <a:ea typeface="Varela Round"/>
              <a:cs typeface="Varela Round"/>
              <a:sym typeface="Varela Round"/>
            </a:endParaRPr>
          </a:p>
          <a:p>
            <a:pPr marL="457200" lvl="0" indent="-381000" algn="r" rtl="1">
              <a:lnSpc>
                <a:spcPct val="150000"/>
              </a:lnSpc>
              <a:spcBef>
                <a:spcPts val="0"/>
              </a:spcBef>
              <a:spcAft>
                <a:spcPts val="0"/>
              </a:spcAft>
              <a:buSzPts val="2400"/>
              <a:buFont typeface="Varela Round"/>
              <a:buChar char="❖"/>
            </a:pPr>
            <a:r>
              <a:rPr lang="iw-IL" sz="2400">
                <a:latin typeface="Varela Round"/>
                <a:ea typeface="Varela Round"/>
                <a:cs typeface="Varela Round"/>
                <a:sym typeface="Varela Round"/>
              </a:rPr>
              <a:t>העלו לפחות קושי/ בעיה אחת במיקומן של התחנות  לייצור חשמל מרוח.</a:t>
            </a:r>
            <a:endParaRPr sz="2400">
              <a:latin typeface="Varela Round"/>
              <a:ea typeface="Varela Round"/>
              <a:cs typeface="Varela Round"/>
              <a:sym typeface="Varela Round"/>
            </a:endParaRPr>
          </a:p>
        </p:txBody>
      </p:sp>
      <p:pic>
        <p:nvPicPr>
          <p:cNvPr id="2" name="Online Media 1" title="חשמל מרוח">
            <a:hlinkClick r:id="" action="ppaction://media"/>
            <a:extLst>
              <a:ext uri="{FF2B5EF4-FFF2-40B4-BE49-F238E27FC236}">
                <a16:creationId xmlns:a16="http://schemas.microsoft.com/office/drawing/2014/main" id="{6C65D2C3-82CD-4DDF-A0D8-E07ACDE0A652}"/>
              </a:ext>
            </a:extLst>
          </p:cNvPr>
          <p:cNvPicPr>
            <a:picLocks noRot="1" noChangeAspect="1"/>
          </p:cNvPicPr>
          <p:nvPr>
            <a:videoFile r:link="rId1"/>
          </p:nvPr>
        </p:nvPicPr>
        <p:blipFill>
          <a:blip r:embed="rId4"/>
          <a:stretch>
            <a:fillRect/>
          </a:stretch>
        </p:blipFill>
        <p:spPr>
          <a:xfrm>
            <a:off x="301430" y="1569697"/>
            <a:ext cx="6581604" cy="37186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a:spLocks noGrp="1"/>
          </p:cNvSpPr>
          <p:nvPr>
            <p:ph type="body" idx="1"/>
          </p:nvPr>
        </p:nvSpPr>
        <p:spPr>
          <a:xfrm>
            <a:off x="2365581" y="642306"/>
            <a:ext cx="9000000" cy="5400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iw-IL" sz="4000">
                <a:solidFill>
                  <a:srgbClr val="393A68"/>
                </a:solidFill>
              </a:rPr>
              <a:t>רוח</a:t>
            </a:r>
            <a:endParaRPr sz="4000">
              <a:solidFill>
                <a:srgbClr val="393A68"/>
              </a:solidFill>
            </a:endParaRPr>
          </a:p>
        </p:txBody>
      </p:sp>
      <p:sp>
        <p:nvSpPr>
          <p:cNvPr id="332" name="Google Shape;332;p39"/>
          <p:cNvSpPr txBox="1">
            <a:spLocks noGrp="1"/>
          </p:cNvSpPr>
          <p:nvPr>
            <p:ph type="body" idx="2"/>
          </p:nvPr>
        </p:nvSpPr>
        <p:spPr>
          <a:xfrm>
            <a:off x="226142" y="1531525"/>
            <a:ext cx="6178408" cy="4226700"/>
          </a:xfrm>
          <a:prstGeom prst="rect">
            <a:avLst/>
          </a:prstGeom>
          <a:noFill/>
          <a:ln>
            <a:noFill/>
          </a:ln>
        </p:spPr>
        <p:txBody>
          <a:bodyPr spcFirstLastPara="1" wrap="square" lIns="91425" tIns="45700" rIns="91425" bIns="45700" anchor="t" anchorCtr="0">
            <a:noAutofit/>
          </a:bodyPr>
          <a:lstStyle/>
          <a:p>
            <a:pPr marL="0" lvl="0" indent="0" algn="r" rtl="1">
              <a:lnSpc>
                <a:spcPct val="150000"/>
              </a:lnSpc>
              <a:spcBef>
                <a:spcPts val="0"/>
              </a:spcBef>
              <a:spcAft>
                <a:spcPts val="0"/>
              </a:spcAft>
              <a:buClr>
                <a:schemeClr val="dk1"/>
              </a:buClr>
              <a:buSzPts val="1100"/>
              <a:buNone/>
            </a:pPr>
            <a:r>
              <a:rPr lang="iw-IL" b="1" dirty="0">
                <a:solidFill>
                  <a:srgbClr val="0179A2"/>
                </a:solidFill>
              </a:rPr>
              <a:t>חסרונות:  </a:t>
            </a:r>
            <a:endParaRPr b="1" dirty="0">
              <a:solidFill>
                <a:srgbClr val="0179A2"/>
              </a:solidFill>
            </a:endParaRPr>
          </a:p>
          <a:p>
            <a:pPr marL="0" lvl="0" indent="0" algn="r" rtl="1">
              <a:lnSpc>
                <a:spcPct val="150000"/>
              </a:lnSpc>
              <a:spcBef>
                <a:spcPts val="0"/>
              </a:spcBef>
              <a:spcAft>
                <a:spcPts val="0"/>
              </a:spcAft>
              <a:buClr>
                <a:schemeClr val="dk1"/>
              </a:buClr>
              <a:buSzPts val="1100"/>
              <a:buNone/>
            </a:pPr>
            <a:r>
              <a:rPr lang="iw-IL" dirty="0">
                <a:solidFill>
                  <a:srgbClr val="000000"/>
                </a:solidFill>
              </a:rPr>
              <a:t>גורמי מיקום נוקשים:  </a:t>
            </a:r>
            <a:endParaRPr dirty="0">
              <a:solidFill>
                <a:srgbClr val="000000"/>
              </a:solidFill>
            </a:endParaRPr>
          </a:p>
          <a:p>
            <a:pPr marL="0" lvl="0" indent="0" algn="r" rtl="1">
              <a:lnSpc>
                <a:spcPct val="150000"/>
              </a:lnSpc>
              <a:spcBef>
                <a:spcPts val="0"/>
              </a:spcBef>
              <a:spcAft>
                <a:spcPts val="0"/>
              </a:spcAft>
              <a:buClr>
                <a:schemeClr val="dk1"/>
              </a:buClr>
              <a:buSzPts val="1100"/>
              <a:buNone/>
            </a:pPr>
            <a:r>
              <a:rPr lang="iw-IL" dirty="0">
                <a:solidFill>
                  <a:srgbClr val="000000"/>
                </a:solidFill>
              </a:rPr>
              <a:t>א. אזורים עם רוח רוב ימות השנה </a:t>
            </a:r>
            <a:endParaRPr sz="1800" dirty="0">
              <a:solidFill>
                <a:srgbClr val="000000"/>
              </a:solidFill>
            </a:endParaRPr>
          </a:p>
          <a:p>
            <a:pPr marL="0" lvl="0" indent="0" algn="r" rtl="1">
              <a:lnSpc>
                <a:spcPct val="150000"/>
              </a:lnSpc>
              <a:spcBef>
                <a:spcPts val="0"/>
              </a:spcBef>
              <a:spcAft>
                <a:spcPts val="0"/>
              </a:spcAft>
              <a:buClr>
                <a:schemeClr val="dk1"/>
              </a:buClr>
              <a:buSzPts val="1100"/>
              <a:buNone/>
            </a:pPr>
            <a:r>
              <a:rPr lang="iw-IL" dirty="0">
                <a:solidFill>
                  <a:srgbClr val="000000"/>
                </a:solidFill>
              </a:rPr>
              <a:t> ב. שטחים פתוחים נרחבים להקמת הטורבינות </a:t>
            </a:r>
            <a:endParaRPr dirty="0">
              <a:solidFill>
                <a:srgbClr val="000000"/>
              </a:solidFill>
              <a:highlight>
                <a:srgbClr val="00FFFF"/>
              </a:highlight>
            </a:endParaRPr>
          </a:p>
          <a:p>
            <a:pPr marL="0" lvl="0" indent="0" algn="r" rtl="1">
              <a:lnSpc>
                <a:spcPct val="150000"/>
              </a:lnSpc>
              <a:spcBef>
                <a:spcPts val="0"/>
              </a:spcBef>
              <a:spcAft>
                <a:spcPts val="0"/>
              </a:spcAft>
              <a:buClr>
                <a:schemeClr val="dk1"/>
              </a:buClr>
              <a:buSzPts val="1100"/>
              <a:buNone/>
            </a:pPr>
            <a:r>
              <a:rPr lang="iw-IL" dirty="0">
                <a:solidFill>
                  <a:srgbClr val="000000"/>
                </a:solidFill>
              </a:rPr>
              <a:t>תלות בתנאי מזג אוויר, זמינות רוח </a:t>
            </a:r>
            <a:endParaRPr dirty="0">
              <a:solidFill>
                <a:srgbClr val="000000"/>
              </a:solidFill>
            </a:endParaRPr>
          </a:p>
          <a:p>
            <a:pPr marL="0" lvl="0" indent="0" algn="r" rtl="1">
              <a:lnSpc>
                <a:spcPct val="150000"/>
              </a:lnSpc>
              <a:spcBef>
                <a:spcPts val="0"/>
              </a:spcBef>
              <a:spcAft>
                <a:spcPts val="0"/>
              </a:spcAft>
              <a:buClr>
                <a:schemeClr val="dk1"/>
              </a:buClr>
              <a:buSzPts val="1100"/>
              <a:buNone/>
            </a:pPr>
            <a:r>
              <a:rPr lang="iw-IL" dirty="0">
                <a:solidFill>
                  <a:srgbClr val="000000"/>
                </a:solidFill>
              </a:rPr>
              <a:t>סכנה  לבעלי כנף נודדים</a:t>
            </a:r>
            <a:endParaRPr dirty="0">
              <a:solidFill>
                <a:srgbClr val="000000"/>
              </a:solidFill>
            </a:endParaRPr>
          </a:p>
          <a:p>
            <a:pPr marL="0" lvl="0" indent="0" algn="r" rtl="1">
              <a:lnSpc>
                <a:spcPct val="150000"/>
              </a:lnSpc>
              <a:spcBef>
                <a:spcPts val="0"/>
              </a:spcBef>
              <a:spcAft>
                <a:spcPts val="0"/>
              </a:spcAft>
              <a:buClr>
                <a:schemeClr val="dk1"/>
              </a:buClr>
              <a:buSzPts val="1100"/>
              <a:buNone/>
            </a:pPr>
            <a:endParaRPr dirty="0">
              <a:solidFill>
                <a:srgbClr val="000000"/>
              </a:solidFill>
            </a:endParaRPr>
          </a:p>
          <a:p>
            <a:pPr marL="0" lvl="0" indent="0" algn="r" rtl="1">
              <a:lnSpc>
                <a:spcPct val="150000"/>
              </a:lnSpc>
              <a:spcBef>
                <a:spcPts val="0"/>
              </a:spcBef>
              <a:spcAft>
                <a:spcPts val="0"/>
              </a:spcAft>
              <a:buClr>
                <a:schemeClr val="dk1"/>
              </a:buClr>
              <a:buSzPts val="1100"/>
              <a:buNone/>
            </a:pPr>
            <a:endParaRPr dirty="0">
              <a:solidFill>
                <a:srgbClr val="000000"/>
              </a:solidFill>
            </a:endParaRPr>
          </a:p>
          <a:p>
            <a:pPr marL="342900" lvl="0" indent="-190500" algn="r" rtl="1">
              <a:lnSpc>
                <a:spcPct val="150000"/>
              </a:lnSpc>
              <a:spcBef>
                <a:spcPts val="0"/>
              </a:spcBef>
              <a:spcAft>
                <a:spcPts val="0"/>
              </a:spcAft>
              <a:buClr>
                <a:srgbClr val="002060"/>
              </a:buClr>
              <a:buSzPts val="2400"/>
              <a:buNone/>
            </a:pPr>
            <a:endParaRPr dirty="0">
              <a:solidFill>
                <a:srgbClr val="000000"/>
              </a:solidFill>
            </a:endParaRPr>
          </a:p>
        </p:txBody>
      </p:sp>
      <p:sp>
        <p:nvSpPr>
          <p:cNvPr id="333" name="Google Shape;333;p39"/>
          <p:cNvSpPr txBox="1"/>
          <p:nvPr/>
        </p:nvSpPr>
        <p:spPr>
          <a:xfrm>
            <a:off x="7114500" y="1568575"/>
            <a:ext cx="4438800" cy="41526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iw-IL" sz="2400" b="1" dirty="0">
                <a:solidFill>
                  <a:srgbClr val="0179A2"/>
                </a:solidFill>
                <a:latin typeface="Varela Round"/>
                <a:ea typeface="Varela Round"/>
                <a:cs typeface="Varela Round"/>
                <a:sym typeface="Varela Round"/>
              </a:rPr>
              <a:t>יתרונות:</a:t>
            </a:r>
            <a:endParaRPr sz="2400" b="1" dirty="0">
              <a:solidFill>
                <a:srgbClr val="0179A2"/>
              </a:solidFill>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solidFill>
                  <a:srgbClr val="4F4F4F"/>
                </a:solidFill>
                <a:latin typeface="Varela Round"/>
                <a:ea typeface="Varela Round"/>
                <a:cs typeface="Varela Round"/>
                <a:sym typeface="Varela Round"/>
              </a:rPr>
              <a:t>אינה מתכלה.</a:t>
            </a:r>
            <a:endParaRPr sz="2400" dirty="0">
              <a:solidFill>
                <a:srgbClr val="4F4F4F"/>
              </a:solidFill>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solidFill>
                  <a:srgbClr val="4F4F4F"/>
                </a:solidFill>
                <a:latin typeface="Varela Round"/>
                <a:ea typeface="Varela Round"/>
                <a:cs typeface="Varela Round"/>
                <a:sym typeface="Varela Round"/>
              </a:rPr>
              <a:t>אינה מזהמת.</a:t>
            </a:r>
            <a:endParaRPr sz="2400" dirty="0">
              <a:solidFill>
                <a:srgbClr val="4F4F4F"/>
              </a:solidFill>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solidFill>
                  <a:srgbClr val="4F4F4F"/>
                </a:solidFill>
                <a:latin typeface="Varela Round"/>
                <a:ea typeface="Varela Round"/>
                <a:cs typeface="Varela Round"/>
                <a:sym typeface="Varela Round"/>
              </a:rPr>
              <a:t>הוצאות שוטפות נמוכות.</a:t>
            </a:r>
            <a:endParaRPr sz="2400" dirty="0">
              <a:solidFill>
                <a:srgbClr val="4F4F4F"/>
              </a:solidFill>
              <a:latin typeface="Varela Round"/>
              <a:ea typeface="Varela Round"/>
              <a:cs typeface="Varela Round"/>
              <a:sym typeface="Varela Round"/>
            </a:endParaRPr>
          </a:p>
          <a:p>
            <a:pPr marL="0" lvl="0" indent="0" algn="r" rtl="1">
              <a:lnSpc>
                <a:spcPct val="150000"/>
              </a:lnSpc>
              <a:spcBef>
                <a:spcPts val="0"/>
              </a:spcBef>
              <a:spcAft>
                <a:spcPts val="0"/>
              </a:spcAft>
              <a:buNone/>
            </a:pPr>
            <a:r>
              <a:rPr lang="iw-IL" sz="2400" dirty="0">
                <a:solidFill>
                  <a:srgbClr val="4F4F4F"/>
                </a:solidFill>
                <a:latin typeface="Varela Round"/>
                <a:ea typeface="Varela Round"/>
                <a:cs typeface="Varela Round"/>
                <a:sym typeface="Varela Round"/>
              </a:rPr>
              <a:t> </a:t>
            </a:r>
            <a:endParaRPr sz="2400" dirty="0">
              <a:solidFill>
                <a:srgbClr val="4F4F4F"/>
              </a:solidFill>
              <a:latin typeface="Varela Round"/>
              <a:ea typeface="Varela Round"/>
              <a:cs typeface="Varela Round"/>
              <a:sym typeface="Varela Round"/>
            </a:endParaRPr>
          </a:p>
          <a:p>
            <a:pPr marL="0" lvl="0" indent="0" algn="r" rtl="1">
              <a:lnSpc>
                <a:spcPct val="150000"/>
              </a:lnSpc>
              <a:spcBef>
                <a:spcPts val="0"/>
              </a:spcBef>
              <a:spcAft>
                <a:spcPts val="0"/>
              </a:spcAft>
              <a:buNone/>
            </a:pPr>
            <a:endParaRPr sz="2400" b="1" dirty="0">
              <a:solidFill>
                <a:srgbClr val="0178A2"/>
              </a:solidFill>
              <a:latin typeface="Varela Round"/>
              <a:ea typeface="Varela Round"/>
              <a:cs typeface="Varela Round"/>
              <a:sym typeface="Varela Round"/>
            </a:endParaRPr>
          </a:p>
        </p:txBody>
      </p:sp>
      <p:pic>
        <p:nvPicPr>
          <p:cNvPr id="334" name="Google Shape;334;p39"/>
          <p:cNvPicPr preferRelativeResize="0"/>
          <p:nvPr/>
        </p:nvPicPr>
        <p:blipFill>
          <a:blip r:embed="rId3">
            <a:alphaModFix/>
          </a:blip>
          <a:stretch>
            <a:fillRect/>
          </a:stretch>
        </p:blipFill>
        <p:spPr>
          <a:xfrm>
            <a:off x="7210725" y="3827425"/>
            <a:ext cx="3926774" cy="2327525"/>
          </a:xfrm>
          <a:prstGeom prst="rect">
            <a:avLst/>
          </a:prstGeom>
          <a:noFill/>
          <a:ln>
            <a:noFill/>
          </a:ln>
        </p:spPr>
      </p:pic>
      <p:sp>
        <p:nvSpPr>
          <p:cNvPr id="335" name="Google Shape;335;p39"/>
          <p:cNvSpPr txBox="1"/>
          <p:nvPr/>
        </p:nvSpPr>
        <p:spPr>
          <a:xfrm>
            <a:off x="9085500" y="6264000"/>
            <a:ext cx="2052000" cy="324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100" u="sng">
                <a:solidFill>
                  <a:schemeClr val="hlink"/>
                </a:solidFill>
                <a:latin typeface="Varela Round"/>
                <a:ea typeface="Varela Round"/>
                <a:cs typeface="Varela Round"/>
                <a:sym typeface="Varela Round"/>
                <a:hlinkClick r:id="rId4"/>
              </a:rPr>
              <a:t>מקור</a:t>
            </a:r>
            <a:r>
              <a:rPr lang="iw-IL" sz="1100">
                <a:latin typeface="Varela Round"/>
                <a:ea typeface="Varela Round"/>
                <a:cs typeface="Varela Round"/>
                <a:sym typeface="Varela Round"/>
              </a:rPr>
              <a:t>: גלובס. צילום קרייטיב</a:t>
            </a:r>
            <a:endParaRPr sz="1100">
              <a:latin typeface="Varela Round"/>
              <a:ea typeface="Varela Round"/>
              <a:cs typeface="Varela Round"/>
              <a:sym typeface="Varela Rou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fade">
                                      <p:cBhvr>
                                        <p:cTn id="12"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1972925" y="514625"/>
            <a:ext cx="9702300" cy="432000"/>
          </a:xfrm>
          <a:prstGeom prst="rect">
            <a:avLst/>
          </a:prstGeom>
        </p:spPr>
        <p:txBody>
          <a:bodyPr spcFirstLastPara="1" wrap="square" lIns="36000" tIns="0" rIns="36000" bIns="0" anchor="ctr" anchorCtr="0">
            <a:noAutofit/>
          </a:bodyPr>
          <a:lstStyle/>
          <a:p>
            <a:pPr marL="0" lvl="0" indent="0" algn="r" rtl="1">
              <a:spcBef>
                <a:spcPts val="0"/>
              </a:spcBef>
              <a:spcAft>
                <a:spcPts val="0"/>
              </a:spcAft>
              <a:buNone/>
            </a:pPr>
            <a:r>
              <a:rPr lang="iw-IL" sz="3200">
                <a:solidFill>
                  <a:srgbClr val="0179A2"/>
                </a:solidFill>
              </a:rPr>
              <a:t>נתחיל את המפגש בקריאת קטע</a:t>
            </a:r>
            <a:endParaRPr sz="3200">
              <a:solidFill>
                <a:srgbClr val="0179A2"/>
              </a:solidFill>
            </a:endParaRPr>
          </a:p>
        </p:txBody>
      </p:sp>
      <p:pic>
        <p:nvPicPr>
          <p:cNvPr id="90" name="Google Shape;90;p13"/>
          <p:cNvPicPr preferRelativeResize="0"/>
          <p:nvPr/>
        </p:nvPicPr>
        <p:blipFill>
          <a:blip r:embed="rId3">
            <a:alphaModFix/>
          </a:blip>
          <a:stretch>
            <a:fillRect/>
          </a:stretch>
        </p:blipFill>
        <p:spPr>
          <a:xfrm>
            <a:off x="340100" y="1325600"/>
            <a:ext cx="11850399" cy="4193200"/>
          </a:xfrm>
          <a:prstGeom prst="rect">
            <a:avLst/>
          </a:prstGeom>
          <a:noFill/>
          <a:ln>
            <a:noFill/>
          </a:ln>
        </p:spPr>
      </p:pic>
      <p:sp>
        <p:nvSpPr>
          <p:cNvPr id="91" name="Google Shape;91;p13"/>
          <p:cNvSpPr txBox="1"/>
          <p:nvPr/>
        </p:nvSpPr>
        <p:spPr>
          <a:xfrm>
            <a:off x="1620000" y="4924475"/>
            <a:ext cx="10570500" cy="432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latin typeface="Calibri"/>
                <a:ea typeface="Calibri"/>
                <a:cs typeface="Calibri"/>
                <a:sym typeface="Calibri"/>
              </a:rPr>
              <a:t>מקור: </a:t>
            </a:r>
            <a:endParaRPr>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0"/>
          <p:cNvSpPr txBox="1">
            <a:spLocks noGrp="1"/>
          </p:cNvSpPr>
          <p:nvPr>
            <p:ph type="title"/>
          </p:nvPr>
        </p:nvSpPr>
        <p:spPr>
          <a:xfrm>
            <a:off x="515206" y="213094"/>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a:t>מפת מקורות אנרגית רוח בישראל </a:t>
            </a:r>
            <a:endParaRPr/>
          </a:p>
        </p:txBody>
      </p:sp>
      <p:sp>
        <p:nvSpPr>
          <p:cNvPr id="342" name="Google Shape;342;p40"/>
          <p:cNvSpPr txBox="1">
            <a:spLocks noGrp="1"/>
          </p:cNvSpPr>
          <p:nvPr>
            <p:ph type="body" idx="2"/>
          </p:nvPr>
        </p:nvSpPr>
        <p:spPr>
          <a:xfrm>
            <a:off x="6507000" y="2009175"/>
            <a:ext cx="4682100" cy="2283900"/>
          </a:xfrm>
          <a:prstGeom prst="rect">
            <a:avLst/>
          </a:prstGeom>
          <a:ln w="28575"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0" lvl="0" indent="0" algn="r" rtl="1">
              <a:lnSpc>
                <a:spcPct val="150000"/>
              </a:lnSpc>
              <a:spcBef>
                <a:spcPts val="0"/>
              </a:spcBef>
              <a:spcAft>
                <a:spcPts val="600"/>
              </a:spcAft>
              <a:buNone/>
            </a:pPr>
            <a:r>
              <a:rPr lang="iw-IL" dirty="0"/>
              <a:t>התבוננו במפה וחישבו </a:t>
            </a:r>
            <a:r>
              <a:rPr lang="he-IL" dirty="0"/>
              <a:t>-</a:t>
            </a:r>
            <a:r>
              <a:rPr lang="iw-IL" dirty="0"/>
              <a:t> מה משותף</a:t>
            </a:r>
            <a:r>
              <a:rPr lang="he-IL" dirty="0"/>
              <a:t> </a:t>
            </a:r>
            <a:r>
              <a:rPr lang="iw-IL" dirty="0"/>
              <a:t>במיקום  של כל המקומות בהם מצויים רוב מקורות אנרגיית הרוח בישראל.</a:t>
            </a:r>
            <a:endParaRPr dirty="0"/>
          </a:p>
        </p:txBody>
      </p:sp>
      <p:pic>
        <p:nvPicPr>
          <p:cNvPr id="343" name="Google Shape;343;p40"/>
          <p:cNvPicPr preferRelativeResize="0"/>
          <p:nvPr/>
        </p:nvPicPr>
        <p:blipFill>
          <a:blip r:embed="rId3">
            <a:alphaModFix/>
          </a:blip>
          <a:stretch>
            <a:fillRect/>
          </a:stretch>
        </p:blipFill>
        <p:spPr>
          <a:xfrm>
            <a:off x="2691300" y="1237538"/>
            <a:ext cx="3815699" cy="4642875"/>
          </a:xfrm>
          <a:prstGeom prst="rect">
            <a:avLst/>
          </a:prstGeom>
          <a:noFill/>
          <a:ln>
            <a:noFill/>
          </a:ln>
        </p:spPr>
      </p:pic>
      <p:sp>
        <p:nvSpPr>
          <p:cNvPr id="344" name="Google Shape;344;p40"/>
          <p:cNvSpPr txBox="1"/>
          <p:nvPr/>
        </p:nvSpPr>
        <p:spPr>
          <a:xfrm>
            <a:off x="3712500" y="5758975"/>
            <a:ext cx="2605500" cy="540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iw-IL" sz="1100">
                <a:solidFill>
                  <a:schemeClr val="dk1"/>
                </a:solidFill>
                <a:latin typeface="Varela Round"/>
                <a:ea typeface="Varela Round"/>
                <a:cs typeface="Varela Round"/>
                <a:sym typeface="Varela Round"/>
              </a:rPr>
              <a:t>מקור: </a:t>
            </a:r>
            <a:r>
              <a:rPr lang="iw-IL" sz="1100" u="sng">
                <a:solidFill>
                  <a:schemeClr val="dk1"/>
                </a:solidFill>
                <a:latin typeface="Varela Round"/>
                <a:ea typeface="Varela Round"/>
                <a:cs typeface="Varela Round"/>
                <a:sym typeface="Varela Round"/>
                <a:hlinkClick r:id="rId4">
                  <a:extLst>
                    <a:ext uri="{A12FA001-AC4F-418D-AE19-62706E023703}">
                      <ahyp:hlinkClr xmlns:ahyp="http://schemas.microsoft.com/office/drawing/2018/hyperlinkcolor" val="tx"/>
                    </a:ext>
                  </a:extLst>
                </a:hlinkClick>
              </a:rPr>
              <a:t>המוסד לבטיחות ולגיהות</a:t>
            </a:r>
            <a:endParaRPr>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1"/>
          <p:cNvSpPr txBox="1">
            <a:spLocks noGrp="1"/>
          </p:cNvSpPr>
          <p:nvPr>
            <p:ph type="body" idx="1"/>
          </p:nvPr>
        </p:nvSpPr>
        <p:spPr>
          <a:xfrm>
            <a:off x="324000" y="5062500"/>
            <a:ext cx="2333100" cy="623400"/>
          </a:xfrm>
          <a:prstGeom prst="rect">
            <a:avLst/>
          </a:prstGeom>
        </p:spPr>
        <p:txBody>
          <a:bodyPr spcFirstLastPara="1" wrap="square" lIns="91425" tIns="45700" rIns="91425" bIns="45700" anchor="b" anchorCtr="0">
            <a:noAutofit/>
          </a:bodyPr>
          <a:lstStyle/>
          <a:p>
            <a:pPr marL="0" lvl="0" indent="0" algn="r" rtl="1">
              <a:spcBef>
                <a:spcPts val="640"/>
              </a:spcBef>
              <a:spcAft>
                <a:spcPts val="0"/>
              </a:spcAft>
              <a:buNone/>
            </a:pPr>
            <a:r>
              <a:rPr lang="iw-IL" sz="1200" b="0">
                <a:solidFill>
                  <a:srgbClr val="000000"/>
                </a:solidFill>
              </a:rPr>
              <a:t>"טורבינות רוח לא בכל מקום"</a:t>
            </a:r>
            <a:endParaRPr sz="1200" b="0">
              <a:solidFill>
                <a:srgbClr val="000000"/>
              </a:solidFill>
            </a:endParaRPr>
          </a:p>
          <a:p>
            <a:pPr marL="0" lvl="0" indent="0" algn="r" rtl="1">
              <a:spcBef>
                <a:spcPts val="640"/>
              </a:spcBef>
              <a:spcAft>
                <a:spcPts val="0"/>
              </a:spcAft>
              <a:buNone/>
            </a:pPr>
            <a:r>
              <a:rPr lang="iw-IL" sz="1200" b="0">
                <a:solidFill>
                  <a:srgbClr val="000000"/>
                </a:solidFill>
              </a:rPr>
              <a:t> סרטון יו טיוב</a:t>
            </a:r>
            <a:endParaRPr sz="1200" b="0">
              <a:solidFill>
                <a:srgbClr val="000000"/>
              </a:solidFill>
            </a:endParaRPr>
          </a:p>
        </p:txBody>
      </p:sp>
      <p:sp>
        <p:nvSpPr>
          <p:cNvPr id="352" name="Google Shape;352;p41"/>
          <p:cNvSpPr txBox="1"/>
          <p:nvPr/>
        </p:nvSpPr>
        <p:spPr>
          <a:xfrm>
            <a:off x="904500" y="140900"/>
            <a:ext cx="10611000" cy="1303500"/>
          </a:xfrm>
          <a:prstGeom prst="rect">
            <a:avLst/>
          </a:prstGeom>
          <a:noFill/>
          <a:ln>
            <a:noFill/>
          </a:ln>
        </p:spPr>
        <p:txBody>
          <a:bodyPr spcFirstLastPara="1" wrap="square" lIns="91425" tIns="91425" rIns="91425" bIns="91425" anchor="t" anchorCtr="0">
            <a:noAutofit/>
          </a:bodyPr>
          <a:lstStyle/>
          <a:p>
            <a:pPr marL="0" lvl="0" indent="0" algn="ctr" rtl="1">
              <a:spcBef>
                <a:spcPts val="640"/>
              </a:spcBef>
              <a:spcAft>
                <a:spcPts val="0"/>
              </a:spcAft>
              <a:buClr>
                <a:schemeClr val="dk1"/>
              </a:buClr>
              <a:buSzPts val="1100"/>
              <a:buFont typeface="Arial"/>
              <a:buNone/>
            </a:pPr>
            <a:r>
              <a:rPr lang="iw-IL" sz="3700" b="1" dirty="0">
                <a:solidFill>
                  <a:srgbClr val="393A68"/>
                </a:solidFill>
                <a:latin typeface="Varela Round"/>
                <a:ea typeface="Varela Round"/>
                <a:cs typeface="Varela Round"/>
                <a:sym typeface="Varela Round"/>
              </a:rPr>
              <a:t>לא הכל ירוק עם הרוח- בעיות סביבתיות הקשורות להפקת אנרגיה מהרוח </a:t>
            </a:r>
            <a:endParaRPr sz="3700" dirty="0">
              <a:solidFill>
                <a:srgbClr val="393A68"/>
              </a:solidFill>
              <a:latin typeface="Calibri"/>
              <a:ea typeface="Calibri"/>
              <a:cs typeface="Calibri"/>
              <a:sym typeface="Calibri"/>
            </a:endParaRPr>
          </a:p>
        </p:txBody>
      </p:sp>
      <p:sp>
        <p:nvSpPr>
          <p:cNvPr id="353" name="Google Shape;353;p41"/>
          <p:cNvSpPr txBox="1"/>
          <p:nvPr/>
        </p:nvSpPr>
        <p:spPr>
          <a:xfrm>
            <a:off x="7954297" y="2011500"/>
            <a:ext cx="4020203" cy="34155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iw-IL" sz="2400" dirty="0">
                <a:latin typeface="Varela Round"/>
                <a:ea typeface="Varela Round"/>
                <a:cs typeface="Varela Round"/>
                <a:sym typeface="Varela Round"/>
              </a:rPr>
              <a:t>כתבו לפניכם תוך כדי צפייה אילו פגיעות צפויות לקרות עם הקמתן של תחנות לייצור חשמל מרוח?</a:t>
            </a:r>
            <a:endParaRPr sz="2400" dirty="0">
              <a:latin typeface="Varela Round"/>
              <a:ea typeface="Varela Round"/>
              <a:cs typeface="Varela Round"/>
              <a:sym typeface="Varela Round"/>
            </a:endParaRPr>
          </a:p>
        </p:txBody>
      </p:sp>
      <p:pic>
        <p:nvPicPr>
          <p:cNvPr id="2" name="Online Media 1" title="טורבינות רוח לא בכל מקום">
            <a:hlinkClick r:id="" action="ppaction://media"/>
            <a:extLst>
              <a:ext uri="{FF2B5EF4-FFF2-40B4-BE49-F238E27FC236}">
                <a16:creationId xmlns:a16="http://schemas.microsoft.com/office/drawing/2014/main" id="{56911F8C-AAAB-47A4-B83C-A79D7A13C13F}"/>
              </a:ext>
            </a:extLst>
          </p:cNvPr>
          <p:cNvPicPr>
            <a:picLocks noRot="1" noChangeAspect="1"/>
          </p:cNvPicPr>
          <p:nvPr>
            <a:videoFile r:link="rId1"/>
          </p:nvPr>
        </p:nvPicPr>
        <p:blipFill>
          <a:blip r:embed="rId4"/>
          <a:stretch>
            <a:fillRect/>
          </a:stretch>
        </p:blipFill>
        <p:spPr>
          <a:xfrm>
            <a:off x="1490550" y="1721250"/>
            <a:ext cx="6045132" cy="3415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2"/>
          <p:cNvSpPr txBox="1">
            <a:spLocks noGrp="1"/>
          </p:cNvSpPr>
          <p:nvPr>
            <p:ph type="title"/>
          </p:nvPr>
        </p:nvSpPr>
        <p:spPr>
          <a:xfrm>
            <a:off x="515206" y="213094"/>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sz="4000" dirty="0"/>
              <a:t>ייצור חשמל הידרואלקטרי</a:t>
            </a:r>
            <a:endParaRPr sz="2000" dirty="0"/>
          </a:p>
        </p:txBody>
      </p:sp>
      <p:sp>
        <p:nvSpPr>
          <p:cNvPr id="361" name="Google Shape;361;p42"/>
          <p:cNvSpPr txBox="1"/>
          <p:nvPr/>
        </p:nvSpPr>
        <p:spPr>
          <a:xfrm>
            <a:off x="7867400" y="2118338"/>
            <a:ext cx="3703500" cy="23838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457200" lvl="0" indent="-381000" algn="r" rtl="1">
              <a:lnSpc>
                <a:spcPct val="150000"/>
              </a:lnSpc>
              <a:spcBef>
                <a:spcPts val="0"/>
              </a:spcBef>
              <a:spcAft>
                <a:spcPts val="0"/>
              </a:spcAft>
              <a:buSzPts val="2400"/>
              <a:buFont typeface="Varela Round"/>
              <a:buChar char="❖"/>
            </a:pPr>
            <a:r>
              <a:rPr lang="iw-IL" sz="2400">
                <a:latin typeface="Varela Round"/>
                <a:ea typeface="Varela Round"/>
                <a:cs typeface="Varela Round"/>
                <a:sym typeface="Varela Round"/>
              </a:rPr>
              <a:t>כתבו לפניכם תוך כדי צפייה בסרטון מהם היתרונות בשימוש במים לייצור חשמל?</a:t>
            </a:r>
            <a:endParaRPr sz="2400">
              <a:latin typeface="Varela Round"/>
              <a:ea typeface="Varela Round"/>
              <a:cs typeface="Varela Round"/>
              <a:sym typeface="Varela Round"/>
            </a:endParaRPr>
          </a:p>
        </p:txBody>
      </p:sp>
      <p:pic>
        <p:nvPicPr>
          <p:cNvPr id="2" name="Online Media 1" title="תחנת כוח הידרואלקטרית">
            <a:hlinkClick r:id="" action="ppaction://media"/>
            <a:extLst>
              <a:ext uri="{FF2B5EF4-FFF2-40B4-BE49-F238E27FC236}">
                <a16:creationId xmlns:a16="http://schemas.microsoft.com/office/drawing/2014/main" id="{D716C0B2-2E48-4AFE-8D91-346FF81E490A}"/>
              </a:ext>
            </a:extLst>
          </p:cNvPr>
          <p:cNvPicPr>
            <a:picLocks noRot="1" noChangeAspect="1"/>
          </p:cNvPicPr>
          <p:nvPr>
            <a:videoFile r:link="rId1"/>
          </p:nvPr>
        </p:nvPicPr>
        <p:blipFill>
          <a:blip r:embed="rId4"/>
          <a:stretch>
            <a:fillRect/>
          </a:stretch>
        </p:blipFill>
        <p:spPr>
          <a:xfrm>
            <a:off x="147484" y="1403759"/>
            <a:ext cx="7312925" cy="41318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3"/>
          <p:cNvSpPr txBox="1">
            <a:spLocks noGrp="1"/>
          </p:cNvSpPr>
          <p:nvPr>
            <p:ph type="body" idx="1"/>
          </p:nvPr>
        </p:nvSpPr>
        <p:spPr>
          <a:xfrm>
            <a:off x="2262750" y="405000"/>
            <a:ext cx="9185100" cy="5571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iw-IL" sz="4000" u="sng">
                <a:solidFill>
                  <a:srgbClr val="393A68"/>
                </a:solidFill>
                <a:hlinkClick r:id="rId3">
                  <a:extLst>
                    <a:ext uri="{A12FA001-AC4F-418D-AE19-62706E023703}">
                      <ahyp:hlinkClr xmlns:ahyp="http://schemas.microsoft.com/office/drawing/2018/hyperlinkcolor" val="tx"/>
                    </a:ext>
                  </a:extLst>
                </a:hlinkClick>
              </a:rPr>
              <a:t>הידרואלקטרי</a:t>
            </a:r>
            <a:r>
              <a:rPr lang="iw-IL" sz="4000">
                <a:solidFill>
                  <a:srgbClr val="393A68"/>
                </a:solidFill>
              </a:rPr>
              <a:t> </a:t>
            </a:r>
            <a:endParaRPr sz="4000">
              <a:solidFill>
                <a:srgbClr val="393A68"/>
              </a:solidFill>
            </a:endParaRPr>
          </a:p>
        </p:txBody>
      </p:sp>
      <p:sp>
        <p:nvSpPr>
          <p:cNvPr id="367" name="Google Shape;367;p43"/>
          <p:cNvSpPr txBox="1">
            <a:spLocks noGrp="1"/>
          </p:cNvSpPr>
          <p:nvPr>
            <p:ph type="body" idx="2"/>
          </p:nvPr>
        </p:nvSpPr>
        <p:spPr>
          <a:xfrm>
            <a:off x="391500" y="962100"/>
            <a:ext cx="6873300" cy="5579700"/>
          </a:xfrm>
          <a:prstGeom prst="rect">
            <a:avLst/>
          </a:prstGeom>
          <a:noFill/>
          <a:ln>
            <a:noFill/>
          </a:ln>
        </p:spPr>
        <p:txBody>
          <a:bodyPr spcFirstLastPara="1" wrap="square" lIns="91425" tIns="45700" rIns="91425" bIns="45700" anchor="t" anchorCtr="0">
            <a:noAutofit/>
          </a:bodyPr>
          <a:lstStyle/>
          <a:p>
            <a:pPr marL="0" lvl="0" indent="0" algn="r" rtl="1">
              <a:lnSpc>
                <a:spcPct val="150000"/>
              </a:lnSpc>
              <a:spcBef>
                <a:spcPts val="0"/>
              </a:spcBef>
              <a:spcAft>
                <a:spcPts val="0"/>
              </a:spcAft>
              <a:buClr>
                <a:schemeClr val="dk1"/>
              </a:buClr>
              <a:buSzPts val="1100"/>
              <a:buNone/>
            </a:pPr>
            <a:r>
              <a:rPr lang="iw-IL" b="1" dirty="0">
                <a:solidFill>
                  <a:srgbClr val="0179A2"/>
                </a:solidFill>
              </a:rPr>
              <a:t>חסרונות: </a:t>
            </a:r>
            <a:endParaRPr b="1" dirty="0">
              <a:solidFill>
                <a:srgbClr val="0179A2"/>
              </a:solidFill>
            </a:endParaRPr>
          </a:p>
          <a:p>
            <a:pPr lvl="0" indent="-457200" algn="r" rtl="1">
              <a:lnSpc>
                <a:spcPct val="150000"/>
              </a:lnSpc>
              <a:spcBef>
                <a:spcPts val="0"/>
              </a:spcBef>
              <a:spcAft>
                <a:spcPts val="0"/>
              </a:spcAft>
              <a:buClr>
                <a:schemeClr val="dk1"/>
              </a:buClr>
              <a:buSzPts val="1100"/>
              <a:buFont typeface="+mj-lt"/>
              <a:buAutoNum type="arabicPeriod"/>
            </a:pPr>
            <a:r>
              <a:rPr lang="iw-IL" dirty="0">
                <a:solidFill>
                  <a:srgbClr val="4F4F4F"/>
                </a:solidFill>
              </a:rPr>
              <a:t>תשתית ראשונית יקרה.</a:t>
            </a:r>
            <a:endParaRPr dirty="0">
              <a:solidFill>
                <a:srgbClr val="4F4F4F"/>
              </a:solidFill>
            </a:endParaRPr>
          </a:p>
          <a:p>
            <a:pPr lvl="0" indent="-457200" algn="r" rtl="1">
              <a:lnSpc>
                <a:spcPct val="150000"/>
              </a:lnSpc>
              <a:spcBef>
                <a:spcPts val="0"/>
              </a:spcBef>
              <a:spcAft>
                <a:spcPts val="0"/>
              </a:spcAft>
              <a:buClr>
                <a:schemeClr val="dk1"/>
              </a:buClr>
              <a:buSzPts val="1100"/>
              <a:buFont typeface="+mj-lt"/>
              <a:buAutoNum type="arabicPeriod"/>
            </a:pPr>
            <a:r>
              <a:rPr lang="iw-IL" b="1" dirty="0">
                <a:solidFill>
                  <a:srgbClr val="4F4F4F"/>
                </a:solidFill>
              </a:rPr>
              <a:t>גורמי מיקום נוקשים:</a:t>
            </a:r>
            <a:r>
              <a:rPr lang="iw-IL" dirty="0">
                <a:solidFill>
                  <a:srgbClr val="4F4F4F"/>
                </a:solidFill>
              </a:rPr>
              <a:t> </a:t>
            </a:r>
            <a:endParaRPr dirty="0">
              <a:solidFill>
                <a:srgbClr val="4F4F4F"/>
              </a:solidFill>
            </a:endParaRPr>
          </a:p>
          <a:p>
            <a:pPr marL="0" lvl="0" indent="0" algn="r" rtl="1">
              <a:lnSpc>
                <a:spcPct val="150000"/>
              </a:lnSpc>
              <a:spcBef>
                <a:spcPts val="0"/>
              </a:spcBef>
              <a:spcAft>
                <a:spcPts val="0"/>
              </a:spcAft>
              <a:buClr>
                <a:schemeClr val="dk1"/>
              </a:buClr>
              <a:buSzPts val="1100"/>
              <a:buNone/>
            </a:pPr>
            <a:r>
              <a:rPr lang="iw-IL" dirty="0">
                <a:solidFill>
                  <a:srgbClr val="4F4F4F"/>
                </a:solidFill>
              </a:rPr>
              <a:t> א. הפעלה דורשת כמויות מים גדולות</a:t>
            </a:r>
            <a:endParaRPr dirty="0">
              <a:solidFill>
                <a:srgbClr val="4F4F4F"/>
              </a:solidFill>
            </a:endParaRPr>
          </a:p>
          <a:p>
            <a:pPr marL="0" lvl="0" indent="0" algn="r" rtl="1">
              <a:lnSpc>
                <a:spcPct val="150000"/>
              </a:lnSpc>
              <a:spcBef>
                <a:spcPts val="0"/>
              </a:spcBef>
              <a:spcAft>
                <a:spcPts val="0"/>
              </a:spcAft>
              <a:buClr>
                <a:schemeClr val="dk1"/>
              </a:buClr>
              <a:buSzPts val="1100"/>
              <a:buNone/>
            </a:pPr>
            <a:r>
              <a:rPr lang="iw-IL" dirty="0">
                <a:solidFill>
                  <a:srgbClr val="4F4F4F"/>
                </a:solidFill>
              </a:rPr>
              <a:t>  ב. זרימת מים יציבה ע"פ השנה  </a:t>
            </a:r>
            <a:endParaRPr dirty="0">
              <a:solidFill>
                <a:srgbClr val="4F4F4F"/>
              </a:solidFill>
            </a:endParaRPr>
          </a:p>
          <a:p>
            <a:pPr marL="0" lvl="0" indent="0" algn="r" rtl="1">
              <a:lnSpc>
                <a:spcPct val="150000"/>
              </a:lnSpc>
              <a:spcBef>
                <a:spcPts val="0"/>
              </a:spcBef>
              <a:spcAft>
                <a:spcPts val="0"/>
              </a:spcAft>
              <a:buClr>
                <a:schemeClr val="dk1"/>
              </a:buClr>
              <a:buSzPts val="1100"/>
              <a:buNone/>
            </a:pPr>
            <a:r>
              <a:rPr lang="iw-IL" dirty="0">
                <a:solidFill>
                  <a:srgbClr val="4F4F4F"/>
                </a:solidFill>
              </a:rPr>
              <a:t> ג. </a:t>
            </a:r>
            <a:r>
              <a:rPr lang="iw-IL" dirty="0">
                <a:solidFill>
                  <a:srgbClr val="000000"/>
                </a:solidFill>
              </a:rPr>
              <a:t>הפרשי גובה טופוגרפיים</a:t>
            </a:r>
            <a:endParaRPr dirty="0">
              <a:solidFill>
                <a:srgbClr val="4F4F4F"/>
              </a:solidFill>
            </a:endParaRPr>
          </a:p>
          <a:p>
            <a:pPr marL="0" lvl="0" indent="0" algn="r" rtl="1">
              <a:lnSpc>
                <a:spcPct val="150000"/>
              </a:lnSpc>
              <a:spcBef>
                <a:spcPts val="0"/>
              </a:spcBef>
              <a:spcAft>
                <a:spcPts val="0"/>
              </a:spcAft>
              <a:buClr>
                <a:schemeClr val="dk1"/>
              </a:buClr>
              <a:buSzPts val="1100"/>
              <a:buNone/>
            </a:pPr>
            <a:r>
              <a:rPr lang="iw-IL" dirty="0">
                <a:solidFill>
                  <a:srgbClr val="4F4F4F"/>
                </a:solidFill>
              </a:rPr>
              <a:t>הקמת התחנה דורשת ביצוע שינויים בנוף</a:t>
            </a:r>
            <a:endParaRPr dirty="0">
              <a:solidFill>
                <a:srgbClr val="4F4F4F"/>
              </a:solidFill>
            </a:endParaRPr>
          </a:p>
          <a:p>
            <a:pPr marL="0" lvl="0" indent="0" algn="r" rtl="1">
              <a:lnSpc>
                <a:spcPct val="150000"/>
              </a:lnSpc>
              <a:spcBef>
                <a:spcPts val="0"/>
              </a:spcBef>
              <a:spcAft>
                <a:spcPts val="0"/>
              </a:spcAft>
              <a:buClr>
                <a:schemeClr val="dk1"/>
              </a:buClr>
              <a:buSzPts val="1100"/>
              <a:buNone/>
            </a:pPr>
            <a:r>
              <a:rPr lang="he-IL" dirty="0">
                <a:solidFill>
                  <a:srgbClr val="4F4F4F"/>
                </a:solidFill>
              </a:rPr>
              <a:t>3. </a:t>
            </a:r>
            <a:r>
              <a:rPr lang="iw-IL" dirty="0">
                <a:solidFill>
                  <a:srgbClr val="4F4F4F"/>
                </a:solidFill>
              </a:rPr>
              <a:t>פגיעה בדגה ובצומח</a:t>
            </a:r>
            <a:endParaRPr dirty="0">
              <a:solidFill>
                <a:srgbClr val="4F4F4F"/>
              </a:solidFill>
            </a:endParaRPr>
          </a:p>
          <a:p>
            <a:pPr marL="0" lvl="0" indent="0" algn="r" rtl="1">
              <a:lnSpc>
                <a:spcPct val="150000"/>
              </a:lnSpc>
              <a:spcBef>
                <a:spcPts val="0"/>
              </a:spcBef>
              <a:spcAft>
                <a:spcPts val="0"/>
              </a:spcAft>
              <a:buClr>
                <a:schemeClr val="dk1"/>
              </a:buClr>
              <a:buSzPts val="1100"/>
              <a:buNone/>
            </a:pPr>
            <a:r>
              <a:rPr lang="he-IL" dirty="0">
                <a:solidFill>
                  <a:srgbClr val="4F4F4F"/>
                </a:solidFill>
              </a:rPr>
              <a:t>4. </a:t>
            </a:r>
            <a:r>
              <a:rPr lang="iw-IL" dirty="0">
                <a:solidFill>
                  <a:srgbClr val="4F4F4F"/>
                </a:solidFill>
              </a:rPr>
              <a:t>באיזורים שיש קיפאון מס' חודשים צריך חלופות.</a:t>
            </a:r>
            <a:endParaRPr dirty="0">
              <a:solidFill>
                <a:srgbClr val="4F4F4F"/>
              </a:solidFill>
            </a:endParaRPr>
          </a:p>
          <a:p>
            <a:pPr marL="0" lvl="0" indent="0" algn="r" rtl="1">
              <a:lnSpc>
                <a:spcPct val="150000"/>
              </a:lnSpc>
              <a:spcBef>
                <a:spcPts val="0"/>
              </a:spcBef>
              <a:spcAft>
                <a:spcPts val="0"/>
              </a:spcAft>
              <a:buClr>
                <a:schemeClr val="dk1"/>
              </a:buClr>
              <a:buSzPts val="1100"/>
              <a:buNone/>
            </a:pPr>
            <a:r>
              <a:rPr lang="iw-IL" dirty="0">
                <a:solidFill>
                  <a:srgbClr val="4F4F4F"/>
                </a:solidFill>
              </a:rPr>
              <a:t> </a:t>
            </a:r>
            <a:endParaRPr dirty="0">
              <a:solidFill>
                <a:srgbClr val="4F4F4F"/>
              </a:solidFill>
            </a:endParaRPr>
          </a:p>
          <a:p>
            <a:pPr marL="0" lvl="0" indent="0" algn="r" rtl="1">
              <a:lnSpc>
                <a:spcPct val="150000"/>
              </a:lnSpc>
              <a:spcBef>
                <a:spcPts val="0"/>
              </a:spcBef>
              <a:spcAft>
                <a:spcPts val="0"/>
              </a:spcAft>
              <a:buClr>
                <a:schemeClr val="dk1"/>
              </a:buClr>
              <a:buSzPts val="1100"/>
              <a:buNone/>
            </a:pPr>
            <a:endParaRPr dirty="0">
              <a:solidFill>
                <a:srgbClr val="4F4F4F"/>
              </a:solidFill>
            </a:endParaRPr>
          </a:p>
          <a:p>
            <a:pPr marL="342900" lvl="0" indent="-190500" algn="r" rtl="1">
              <a:lnSpc>
                <a:spcPct val="150000"/>
              </a:lnSpc>
              <a:spcBef>
                <a:spcPts val="0"/>
              </a:spcBef>
              <a:spcAft>
                <a:spcPts val="0"/>
              </a:spcAft>
              <a:buClr>
                <a:srgbClr val="002060"/>
              </a:buClr>
              <a:buSzPts val="2400"/>
              <a:buNone/>
            </a:pPr>
            <a:endParaRPr dirty="0"/>
          </a:p>
        </p:txBody>
      </p:sp>
      <p:sp>
        <p:nvSpPr>
          <p:cNvPr id="368" name="Google Shape;368;p43"/>
          <p:cNvSpPr txBox="1"/>
          <p:nvPr/>
        </p:nvSpPr>
        <p:spPr>
          <a:xfrm>
            <a:off x="7303400" y="1352700"/>
            <a:ext cx="4474500" cy="41526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iw-IL" sz="2400" b="1" dirty="0">
                <a:solidFill>
                  <a:srgbClr val="0179A2"/>
                </a:solidFill>
                <a:latin typeface="Varela Round"/>
                <a:ea typeface="Varela Round"/>
                <a:cs typeface="Varela Round"/>
                <a:sym typeface="Varela Round"/>
              </a:rPr>
              <a:t>יתרונות:</a:t>
            </a:r>
            <a:endParaRPr sz="2400" b="1" dirty="0">
              <a:solidFill>
                <a:srgbClr val="0179A2"/>
              </a:solidFill>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latin typeface="Varela Round"/>
                <a:ea typeface="Varela Round"/>
                <a:cs typeface="Varela Round"/>
                <a:sym typeface="Varela Round"/>
              </a:rPr>
              <a:t>אינו מתכלה.</a:t>
            </a:r>
            <a:endParaRPr sz="2400" dirty="0">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latin typeface="Varela Round"/>
                <a:ea typeface="Varela Round"/>
                <a:cs typeface="Varela Round"/>
                <a:sym typeface="Varela Round"/>
              </a:rPr>
              <a:t>אינו מזהם.</a:t>
            </a:r>
            <a:endParaRPr sz="2400" dirty="0">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latin typeface="Varela Round"/>
                <a:ea typeface="Varela Round"/>
                <a:cs typeface="Varela Round"/>
                <a:sym typeface="Varela Round"/>
              </a:rPr>
              <a:t>הוצאות שוטפות נמוכות.</a:t>
            </a:r>
            <a:endParaRPr sz="2400" dirty="0">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latin typeface="Varela Round"/>
                <a:ea typeface="Varela Round"/>
                <a:cs typeface="Varela Round"/>
                <a:sym typeface="Varela Round"/>
              </a:rPr>
              <a:t>אין צורך בחומרי גלם ובהובלה יקרה ומזהמת.</a:t>
            </a:r>
            <a:endParaRPr sz="2400" dirty="0">
              <a:latin typeface="Varela Round"/>
              <a:ea typeface="Varela Round"/>
              <a:cs typeface="Varela Round"/>
              <a:sym typeface="Varela Round"/>
            </a:endParaRPr>
          </a:p>
          <a:p>
            <a:pPr marL="457200" lvl="0" indent="-457200" algn="r" rtl="1">
              <a:lnSpc>
                <a:spcPct val="150000"/>
              </a:lnSpc>
              <a:spcBef>
                <a:spcPts val="0"/>
              </a:spcBef>
              <a:spcAft>
                <a:spcPts val="0"/>
              </a:spcAft>
              <a:buFont typeface="+mj-lt"/>
              <a:buAutoNum type="arabicPeriod"/>
            </a:pPr>
            <a:r>
              <a:rPr lang="iw-IL" sz="2400" dirty="0">
                <a:latin typeface="Varela Round"/>
                <a:ea typeface="Varela Round"/>
                <a:cs typeface="Varela Round"/>
                <a:sym typeface="Varela Round"/>
              </a:rPr>
              <a:t>כמויות גדולות של אנרגיה.</a:t>
            </a:r>
            <a:endParaRPr sz="2400" dirty="0">
              <a:latin typeface="Varela Round"/>
              <a:ea typeface="Varela Round"/>
              <a:cs typeface="Varela Round"/>
              <a:sym typeface="Varela Round"/>
            </a:endParaRPr>
          </a:p>
          <a:p>
            <a:pPr marL="0" lvl="0" indent="0" algn="r" rtl="1">
              <a:lnSpc>
                <a:spcPct val="150000"/>
              </a:lnSpc>
              <a:spcBef>
                <a:spcPts val="0"/>
              </a:spcBef>
              <a:spcAft>
                <a:spcPts val="0"/>
              </a:spcAft>
              <a:buNone/>
            </a:pPr>
            <a:endParaRPr sz="2400" b="1" dirty="0">
              <a:latin typeface="Varela Round"/>
              <a:ea typeface="Varela Round"/>
              <a:cs typeface="Varela Round"/>
              <a:sym typeface="Varela Round"/>
            </a:endParaRPr>
          </a:p>
        </p:txBody>
      </p:sp>
      <p:pic>
        <p:nvPicPr>
          <p:cNvPr id="369" name="Google Shape;369;p43"/>
          <p:cNvPicPr preferRelativeResize="0"/>
          <p:nvPr/>
        </p:nvPicPr>
        <p:blipFill>
          <a:blip r:embed="rId4">
            <a:alphaModFix/>
          </a:blip>
          <a:stretch>
            <a:fillRect/>
          </a:stretch>
        </p:blipFill>
        <p:spPr>
          <a:xfrm rot="-5400000">
            <a:off x="1095988" y="-852988"/>
            <a:ext cx="1633500" cy="3663475"/>
          </a:xfrm>
          <a:prstGeom prst="rect">
            <a:avLst/>
          </a:prstGeom>
          <a:noFill/>
          <a:ln>
            <a:noFill/>
          </a:ln>
        </p:spPr>
      </p:pic>
      <p:sp>
        <p:nvSpPr>
          <p:cNvPr id="370" name="Google Shape;370;p43"/>
          <p:cNvSpPr txBox="1"/>
          <p:nvPr/>
        </p:nvSpPr>
        <p:spPr>
          <a:xfrm>
            <a:off x="391500" y="1579500"/>
            <a:ext cx="1404000" cy="378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latin typeface="Varela Round"/>
                <a:ea typeface="Varela Round"/>
                <a:cs typeface="Varela Round"/>
                <a:sym typeface="Varela Round"/>
              </a:rPr>
              <a:t>נהריים</a:t>
            </a:r>
            <a:endParaRPr>
              <a:latin typeface="Varela Round"/>
              <a:ea typeface="Varela Round"/>
              <a:cs typeface="Varela Round"/>
              <a:sym typeface="Varela Rou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1000"/>
                                        <p:tgtEl>
                                          <p:spTgt spid="3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7"/>
                                        </p:tgtEl>
                                        <p:attrNameLst>
                                          <p:attrName>style.visibility</p:attrName>
                                        </p:attrNameLst>
                                      </p:cBhvr>
                                      <p:to>
                                        <p:strVal val="visible"/>
                                      </p:to>
                                    </p:set>
                                    <p:animEffect transition="in" filter="fade">
                                      <p:cBhvr>
                                        <p:cTn id="12" dur="10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4"/>
          <p:cNvSpPr txBox="1">
            <a:spLocks noGrp="1"/>
          </p:cNvSpPr>
          <p:nvPr>
            <p:ph type="title"/>
          </p:nvPr>
        </p:nvSpPr>
        <p:spPr>
          <a:xfrm>
            <a:off x="515206" y="213094"/>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a:t>סכר שלושת הערוצים בסין</a:t>
            </a:r>
            <a:endParaRPr/>
          </a:p>
        </p:txBody>
      </p:sp>
      <p:sp>
        <p:nvSpPr>
          <p:cNvPr id="378" name="Google Shape;378;p44"/>
          <p:cNvSpPr txBox="1"/>
          <p:nvPr/>
        </p:nvSpPr>
        <p:spPr>
          <a:xfrm>
            <a:off x="7707300" y="5340525"/>
            <a:ext cx="3806100" cy="540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endParaRPr sz="1100">
              <a:latin typeface="Varela Round"/>
              <a:ea typeface="Varela Round"/>
              <a:cs typeface="Varela Round"/>
              <a:sym typeface="Varela Round"/>
            </a:endParaRPr>
          </a:p>
        </p:txBody>
      </p:sp>
      <p:sp>
        <p:nvSpPr>
          <p:cNvPr id="379" name="Google Shape;379;p44"/>
          <p:cNvSpPr txBox="1"/>
          <p:nvPr/>
        </p:nvSpPr>
        <p:spPr>
          <a:xfrm>
            <a:off x="176125" y="5973900"/>
            <a:ext cx="2335500" cy="307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u="sng">
                <a:solidFill>
                  <a:schemeClr val="hlink"/>
                </a:solidFill>
                <a:latin typeface="Calibri"/>
                <a:ea typeface="Calibri"/>
                <a:cs typeface="Calibri"/>
                <a:sym typeface="Calibri"/>
                <a:hlinkClick r:id="rId4"/>
              </a:rPr>
              <a:t>כתובת סרטון</a:t>
            </a:r>
            <a:endParaRPr>
              <a:latin typeface="Calibri"/>
              <a:ea typeface="Calibri"/>
              <a:cs typeface="Calibri"/>
              <a:sym typeface="Calibri"/>
            </a:endParaRPr>
          </a:p>
        </p:txBody>
      </p:sp>
      <p:sp>
        <p:nvSpPr>
          <p:cNvPr id="380" name="Google Shape;380;p44"/>
          <p:cNvSpPr txBox="1"/>
          <p:nvPr/>
        </p:nvSpPr>
        <p:spPr>
          <a:xfrm>
            <a:off x="8950500" y="4995000"/>
            <a:ext cx="2052000" cy="5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81" name="Google Shape;381;p44"/>
          <p:cNvSpPr txBox="1"/>
          <p:nvPr/>
        </p:nvSpPr>
        <p:spPr>
          <a:xfrm>
            <a:off x="6909900" y="1411550"/>
            <a:ext cx="4603500" cy="39291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457200" lvl="0" indent="-381000" algn="r" rtl="1">
              <a:lnSpc>
                <a:spcPct val="150000"/>
              </a:lnSpc>
              <a:spcBef>
                <a:spcPts val="0"/>
              </a:spcBef>
              <a:spcAft>
                <a:spcPts val="0"/>
              </a:spcAft>
              <a:buSzPts val="2400"/>
              <a:buFont typeface="Varela Round"/>
              <a:buChar char="❖"/>
            </a:pPr>
            <a:r>
              <a:rPr lang="iw-IL" sz="2400">
                <a:latin typeface="Varela Round"/>
                <a:ea typeface="Varela Round"/>
                <a:cs typeface="Varela Round"/>
                <a:sym typeface="Varela Round"/>
              </a:rPr>
              <a:t>סכר שלות הערוצים מייצר           כ- 11% מצריכת החשמל של סין. </a:t>
            </a:r>
            <a:endParaRPr sz="2400">
              <a:latin typeface="Varela Round"/>
              <a:ea typeface="Varela Round"/>
              <a:cs typeface="Varela Round"/>
              <a:sym typeface="Varela Round"/>
            </a:endParaRPr>
          </a:p>
          <a:p>
            <a:pPr marL="457200" lvl="0" indent="-381000" algn="r" rtl="1">
              <a:lnSpc>
                <a:spcPct val="150000"/>
              </a:lnSpc>
              <a:spcBef>
                <a:spcPts val="0"/>
              </a:spcBef>
              <a:spcAft>
                <a:spcPts val="0"/>
              </a:spcAft>
              <a:buSzPts val="2400"/>
              <a:buFont typeface="Varela Round"/>
              <a:buChar char="❖"/>
            </a:pPr>
            <a:r>
              <a:rPr lang="iw-IL" sz="2400">
                <a:latin typeface="Varela Round"/>
                <a:ea typeface="Varela Round"/>
                <a:cs typeface="Varela Round"/>
                <a:sym typeface="Varela Round"/>
              </a:rPr>
              <a:t>כתבו, תוך כדי צפייה, </a:t>
            </a:r>
            <a:r>
              <a:rPr lang="iw-IL" sz="2400" u="sng">
                <a:latin typeface="Varela Round"/>
                <a:ea typeface="Varela Round"/>
                <a:cs typeface="Varela Round"/>
                <a:sym typeface="Varela Round"/>
              </a:rPr>
              <a:t>ארבע</a:t>
            </a:r>
            <a:r>
              <a:rPr lang="iw-IL" sz="2400">
                <a:latin typeface="Varela Round"/>
                <a:ea typeface="Varela Round"/>
                <a:cs typeface="Varela Round"/>
                <a:sym typeface="Varela Round"/>
              </a:rPr>
              <a:t> תוצאות שליליות של הקמת סכר שלושת הערוצים בסין.</a:t>
            </a:r>
            <a:endParaRPr sz="2400">
              <a:latin typeface="Varela Round"/>
              <a:ea typeface="Varela Round"/>
              <a:cs typeface="Varela Round"/>
              <a:sym typeface="Varela Round"/>
            </a:endParaRPr>
          </a:p>
        </p:txBody>
      </p:sp>
      <p:pic>
        <p:nvPicPr>
          <p:cNvPr id="2" name="Online Media 1" title="סכר שלושת הערוצים השנוי במחלוקת הושלם בסין">
            <a:hlinkClick r:id="" action="ppaction://media"/>
            <a:extLst>
              <a:ext uri="{FF2B5EF4-FFF2-40B4-BE49-F238E27FC236}">
                <a16:creationId xmlns:a16="http://schemas.microsoft.com/office/drawing/2014/main" id="{844D59E1-2B72-4E43-B2DB-926749AD2343}"/>
              </a:ext>
            </a:extLst>
          </p:cNvPr>
          <p:cNvPicPr>
            <a:picLocks noRot="1" noChangeAspect="1"/>
          </p:cNvPicPr>
          <p:nvPr>
            <a:videoFile r:link="rId1"/>
          </p:nvPr>
        </p:nvPicPr>
        <p:blipFill>
          <a:blip r:embed="rId5"/>
          <a:stretch>
            <a:fillRect/>
          </a:stretch>
        </p:blipFill>
        <p:spPr>
          <a:xfrm>
            <a:off x="201055" y="1193344"/>
            <a:ext cx="5889574" cy="44171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5"/>
          <p:cNvSpPr txBox="1">
            <a:spLocks noGrp="1"/>
          </p:cNvSpPr>
          <p:nvPr>
            <p:ph type="body" idx="4294967295"/>
          </p:nvPr>
        </p:nvSpPr>
        <p:spPr>
          <a:xfrm>
            <a:off x="7978675" y="1287550"/>
            <a:ext cx="3889500" cy="4129800"/>
          </a:xfrm>
          <a:prstGeom prst="rect">
            <a:avLst/>
          </a:prstGeom>
          <a:ln w="19050"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0" lvl="0" indent="0" algn="r" rtl="1">
              <a:lnSpc>
                <a:spcPct val="150000"/>
              </a:lnSpc>
              <a:spcBef>
                <a:spcPts val="640"/>
              </a:spcBef>
              <a:spcAft>
                <a:spcPts val="0"/>
              </a:spcAft>
              <a:buNone/>
            </a:pPr>
            <a:r>
              <a:rPr lang="iw-IL" sz="2400">
                <a:solidFill>
                  <a:srgbClr val="393A68"/>
                </a:solidFill>
                <a:latin typeface="Varela Round"/>
                <a:ea typeface="Varela Round"/>
                <a:cs typeface="Varela Round"/>
                <a:sym typeface="Varela Round"/>
              </a:rPr>
              <a:t>סכר אייטפו- </a:t>
            </a:r>
            <a:r>
              <a:rPr lang="iw-IL" sz="2400">
                <a:solidFill>
                  <a:srgbClr val="393A68"/>
                </a:solidFill>
                <a:highlight>
                  <a:srgbClr val="FFFFFF"/>
                </a:highlight>
                <a:latin typeface="Varela Round"/>
                <a:ea typeface="Varela Round"/>
                <a:cs typeface="Varela Round"/>
                <a:sym typeface="Varela Round"/>
              </a:rPr>
              <a:t>הוא </a:t>
            </a:r>
            <a:r>
              <a:rPr lang="iw-IL" sz="2400">
                <a:solidFill>
                  <a:srgbClr val="393A68"/>
                </a:solidFill>
                <a:highlight>
                  <a:srgbClr val="FFFFFF"/>
                </a:highlight>
                <a:uFill>
                  <a:noFill/>
                </a:uFill>
                <a:latin typeface="Varela Round"/>
                <a:ea typeface="Varela Round"/>
                <a:cs typeface="Varela Round"/>
                <a:sym typeface="Varela Round"/>
                <a:hlinkClick r:id="rId3">
                  <a:extLst>
                    <a:ext uri="{A12FA001-AC4F-418D-AE19-62706E023703}">
                      <ahyp:hlinkClr xmlns:ahyp="http://schemas.microsoft.com/office/drawing/2018/hyperlinkcolor" val="tx"/>
                    </a:ext>
                  </a:extLst>
                </a:hlinkClick>
              </a:rPr>
              <a:t>סכר</a:t>
            </a:r>
            <a:r>
              <a:rPr lang="iw-IL" sz="2400">
                <a:solidFill>
                  <a:srgbClr val="393A68"/>
                </a:solidFill>
                <a:highlight>
                  <a:srgbClr val="FFFFFF"/>
                </a:highlight>
                <a:latin typeface="Varela Round"/>
                <a:ea typeface="Varela Round"/>
                <a:cs typeface="Varela Round"/>
                <a:sym typeface="Varela Round"/>
              </a:rPr>
              <a:t> על </a:t>
            </a:r>
            <a:r>
              <a:rPr lang="iw-IL" sz="2400">
                <a:solidFill>
                  <a:srgbClr val="393A68"/>
                </a:solidFill>
                <a:highlight>
                  <a:srgbClr val="FFFFFF"/>
                </a:highlight>
                <a:uFill>
                  <a:noFill/>
                </a:uFill>
                <a:latin typeface="Varela Round"/>
                <a:ea typeface="Varela Round"/>
                <a:cs typeface="Varela Round"/>
                <a:sym typeface="Varela Round"/>
                <a:hlinkClick r:id="rId4">
                  <a:extLst>
                    <a:ext uri="{A12FA001-AC4F-418D-AE19-62706E023703}">
                      <ahyp:hlinkClr xmlns:ahyp="http://schemas.microsoft.com/office/drawing/2018/hyperlinkcolor" val="tx"/>
                    </a:ext>
                  </a:extLst>
                </a:hlinkClick>
              </a:rPr>
              <a:t>נהר</a:t>
            </a:r>
            <a:r>
              <a:rPr lang="iw-IL" sz="2400">
                <a:solidFill>
                  <a:srgbClr val="393A68"/>
                </a:solidFill>
                <a:highlight>
                  <a:srgbClr val="FFFFFF"/>
                </a:highlight>
                <a:latin typeface="Varela Round"/>
                <a:ea typeface="Varela Round"/>
                <a:cs typeface="Varela Round"/>
                <a:sym typeface="Varela Round"/>
              </a:rPr>
              <a:t> </a:t>
            </a:r>
            <a:r>
              <a:rPr lang="iw-IL" sz="2400">
                <a:solidFill>
                  <a:srgbClr val="393A68"/>
                </a:solidFill>
                <a:highlight>
                  <a:srgbClr val="FFFFFF"/>
                </a:highlight>
                <a:uFill>
                  <a:noFill/>
                </a:uFill>
                <a:latin typeface="Varela Round"/>
                <a:ea typeface="Varela Round"/>
                <a:cs typeface="Varela Round"/>
                <a:sym typeface="Varela Round"/>
                <a:hlinkClick r:id="rId5">
                  <a:extLst>
                    <a:ext uri="{A12FA001-AC4F-418D-AE19-62706E023703}">
                      <ahyp:hlinkClr xmlns:ahyp="http://schemas.microsoft.com/office/drawing/2018/hyperlinkcolor" val="tx"/>
                    </a:ext>
                  </a:extLst>
                </a:hlinkClick>
              </a:rPr>
              <a:t>פרנה</a:t>
            </a:r>
            <a:r>
              <a:rPr lang="iw-IL" sz="2400">
                <a:solidFill>
                  <a:srgbClr val="393A68"/>
                </a:solidFill>
                <a:highlight>
                  <a:srgbClr val="FFFFFF"/>
                </a:highlight>
                <a:latin typeface="Varela Round"/>
                <a:ea typeface="Varela Round"/>
                <a:cs typeface="Varela Round"/>
                <a:sym typeface="Varela Round"/>
              </a:rPr>
              <a:t> בגבול בין </a:t>
            </a:r>
            <a:r>
              <a:rPr lang="iw-IL" sz="2400">
                <a:solidFill>
                  <a:srgbClr val="393A68"/>
                </a:solidFill>
                <a:highlight>
                  <a:srgbClr val="FFFFFF"/>
                </a:highlight>
                <a:uFill>
                  <a:noFill/>
                </a:uFill>
                <a:latin typeface="Varela Round"/>
                <a:ea typeface="Varela Round"/>
                <a:cs typeface="Varela Round"/>
                <a:sym typeface="Varela Round"/>
                <a:hlinkClick r:id="rId6">
                  <a:extLst>
                    <a:ext uri="{A12FA001-AC4F-418D-AE19-62706E023703}">
                      <ahyp:hlinkClr xmlns:ahyp="http://schemas.microsoft.com/office/drawing/2018/hyperlinkcolor" val="tx"/>
                    </a:ext>
                  </a:extLst>
                </a:hlinkClick>
              </a:rPr>
              <a:t>ברזיל</a:t>
            </a:r>
            <a:r>
              <a:rPr lang="iw-IL" sz="2400">
                <a:solidFill>
                  <a:srgbClr val="393A68"/>
                </a:solidFill>
                <a:highlight>
                  <a:srgbClr val="FFFFFF"/>
                </a:highlight>
                <a:latin typeface="Varela Round"/>
                <a:ea typeface="Varela Round"/>
                <a:cs typeface="Varela Round"/>
                <a:sym typeface="Varela Round"/>
              </a:rPr>
              <a:t> ופרגוואי.</a:t>
            </a:r>
            <a:endParaRPr sz="2400">
              <a:solidFill>
                <a:srgbClr val="393A68"/>
              </a:solidFill>
              <a:highlight>
                <a:srgbClr val="FFFFFF"/>
              </a:highlight>
              <a:latin typeface="Varela Round"/>
              <a:ea typeface="Varela Round"/>
              <a:cs typeface="Varela Round"/>
              <a:sym typeface="Varela Round"/>
            </a:endParaRPr>
          </a:p>
          <a:p>
            <a:pPr marL="0" lvl="0" indent="0" algn="r" rtl="1">
              <a:lnSpc>
                <a:spcPct val="150000"/>
              </a:lnSpc>
              <a:spcBef>
                <a:spcPts val="640"/>
              </a:spcBef>
              <a:spcAft>
                <a:spcPts val="0"/>
              </a:spcAft>
              <a:buNone/>
            </a:pPr>
            <a:r>
              <a:rPr lang="iw-IL" sz="2400">
                <a:solidFill>
                  <a:srgbClr val="393A68"/>
                </a:solidFill>
                <a:highlight>
                  <a:srgbClr val="FFFFFF"/>
                </a:highlight>
                <a:latin typeface="Varela Round"/>
                <a:ea typeface="Varela Round"/>
                <a:cs typeface="Varela Round"/>
                <a:sym typeface="Varela Round"/>
              </a:rPr>
              <a:t> הסכר מייצר 15% מהחשמל של ברזיל ו-80% מהחשמל של פרגוואי.</a:t>
            </a:r>
            <a:endParaRPr sz="2400">
              <a:solidFill>
                <a:srgbClr val="393A68"/>
              </a:solidFill>
              <a:highlight>
                <a:srgbClr val="FFFFFF"/>
              </a:highlight>
              <a:latin typeface="Varela Round"/>
              <a:ea typeface="Varela Round"/>
              <a:cs typeface="Varela Round"/>
              <a:sym typeface="Varela Round"/>
            </a:endParaRPr>
          </a:p>
          <a:p>
            <a:pPr marL="0" lvl="0" indent="0" algn="r" rtl="1">
              <a:lnSpc>
                <a:spcPct val="150000"/>
              </a:lnSpc>
              <a:spcBef>
                <a:spcPts val="640"/>
              </a:spcBef>
              <a:spcAft>
                <a:spcPts val="0"/>
              </a:spcAft>
              <a:buNone/>
            </a:pPr>
            <a:r>
              <a:rPr lang="iw-IL" sz="2400" u="sng">
                <a:solidFill>
                  <a:srgbClr val="393A68"/>
                </a:solidFill>
                <a:highlight>
                  <a:srgbClr val="FFFFFF"/>
                </a:highlight>
                <a:latin typeface="Varela Round"/>
                <a:ea typeface="Varela Round"/>
                <a:cs typeface="Varela Round"/>
                <a:sym typeface="Varela Round"/>
                <a:hlinkClick r:id="rId7">
                  <a:extLst>
                    <a:ext uri="{A12FA001-AC4F-418D-AE19-62706E023703}">
                      <ahyp:hlinkClr xmlns:ahyp="http://schemas.microsoft.com/office/drawing/2018/hyperlinkcolor" val="tx"/>
                    </a:ext>
                  </a:extLst>
                </a:hlinkClick>
              </a:rPr>
              <a:t>קישור לגוגל מפה</a:t>
            </a:r>
            <a:r>
              <a:rPr lang="iw-IL" sz="2400">
                <a:solidFill>
                  <a:srgbClr val="393A68"/>
                </a:solidFill>
                <a:highlight>
                  <a:srgbClr val="FFFFFF"/>
                </a:highlight>
                <a:latin typeface="Varela Round"/>
                <a:ea typeface="Varela Round"/>
                <a:cs typeface="Varela Round"/>
                <a:sym typeface="Varela Round"/>
              </a:rPr>
              <a:t> </a:t>
            </a:r>
            <a:endParaRPr sz="2400">
              <a:solidFill>
                <a:srgbClr val="393A68"/>
              </a:solidFill>
              <a:latin typeface="Varela Round"/>
              <a:ea typeface="Varela Round"/>
              <a:cs typeface="Varela Round"/>
              <a:sym typeface="Varela Round"/>
            </a:endParaRPr>
          </a:p>
        </p:txBody>
      </p:sp>
      <p:pic>
        <p:nvPicPr>
          <p:cNvPr id="388" name="Google Shape;388;p45"/>
          <p:cNvPicPr preferRelativeResize="0"/>
          <p:nvPr/>
        </p:nvPicPr>
        <p:blipFill>
          <a:blip r:embed="rId8">
            <a:alphaModFix/>
          </a:blip>
          <a:stretch>
            <a:fillRect/>
          </a:stretch>
        </p:blipFill>
        <p:spPr>
          <a:xfrm>
            <a:off x="165700" y="933100"/>
            <a:ext cx="7620000" cy="4838700"/>
          </a:xfrm>
          <a:prstGeom prst="rect">
            <a:avLst/>
          </a:prstGeom>
          <a:noFill/>
          <a:ln>
            <a:noFill/>
          </a:ln>
        </p:spPr>
      </p:pic>
      <p:sp>
        <p:nvSpPr>
          <p:cNvPr id="389" name="Google Shape;389;p45"/>
          <p:cNvSpPr txBox="1"/>
          <p:nvPr/>
        </p:nvSpPr>
        <p:spPr>
          <a:xfrm>
            <a:off x="6222275" y="5911125"/>
            <a:ext cx="3016500" cy="400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u="sng">
                <a:latin typeface="Calibri"/>
                <a:ea typeface="Calibri"/>
                <a:cs typeface="Calibri"/>
                <a:sym typeface="Calibri"/>
                <a:hlinkClick r:id="rId9"/>
              </a:rPr>
              <a:t>מקור- ויקיפדיה</a:t>
            </a:r>
            <a:r>
              <a:rPr lang="iw-IL">
                <a:latin typeface="Calibri"/>
                <a:ea typeface="Calibri"/>
                <a:cs typeface="Calibri"/>
                <a:sym typeface="Calibri"/>
              </a:rPr>
              <a:t>. הצלם ג'ונס דה קרביליו</a:t>
            </a:r>
            <a:endParaRPr>
              <a:latin typeface="Calibri"/>
              <a:ea typeface="Calibri"/>
              <a:cs typeface="Calibri"/>
              <a:sym typeface="Calibri"/>
            </a:endParaRPr>
          </a:p>
        </p:txBody>
      </p:sp>
      <p:sp>
        <p:nvSpPr>
          <p:cNvPr id="390" name="Google Shape;390;p45"/>
          <p:cNvSpPr txBox="1">
            <a:spLocks noGrp="1"/>
          </p:cNvSpPr>
          <p:nvPr>
            <p:ph type="title"/>
          </p:nvPr>
        </p:nvSpPr>
        <p:spPr>
          <a:xfrm>
            <a:off x="515206" y="213094"/>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a:t>סכר אייטפו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6"/>
          <p:cNvSpPr txBox="1">
            <a:spLocks noGrp="1"/>
          </p:cNvSpPr>
          <p:nvPr>
            <p:ph type="title"/>
          </p:nvPr>
        </p:nvSpPr>
        <p:spPr>
          <a:xfrm>
            <a:off x="515206" y="213094"/>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sz="4000" dirty="0"/>
              <a:t>אנרגיה גיאותרמית</a:t>
            </a:r>
            <a:endParaRPr sz="2400" dirty="0"/>
          </a:p>
        </p:txBody>
      </p:sp>
      <p:sp>
        <p:nvSpPr>
          <p:cNvPr id="398" name="Google Shape;398;p46"/>
          <p:cNvSpPr txBox="1"/>
          <p:nvPr/>
        </p:nvSpPr>
        <p:spPr>
          <a:xfrm>
            <a:off x="7098890" y="1714500"/>
            <a:ext cx="4848610" cy="3414600"/>
          </a:xfrm>
          <a:prstGeom prst="rect">
            <a:avLst/>
          </a:prstGeom>
          <a:noFill/>
          <a:ln>
            <a:noFill/>
          </a:ln>
        </p:spPr>
        <p:txBody>
          <a:bodyPr spcFirstLastPara="1" wrap="square" lIns="91425" tIns="91425" rIns="91425" bIns="91425" anchor="t" anchorCtr="0">
            <a:noAutofit/>
          </a:bodyPr>
          <a:lstStyle/>
          <a:p>
            <a:pPr marL="457200" lvl="0" indent="-381000" algn="r" rtl="1">
              <a:lnSpc>
                <a:spcPct val="150000"/>
              </a:lnSpc>
              <a:spcBef>
                <a:spcPts val="0"/>
              </a:spcBef>
              <a:spcAft>
                <a:spcPts val="0"/>
              </a:spcAft>
              <a:buSzPts val="2400"/>
              <a:buFont typeface="Varela Round"/>
              <a:buChar char="❖"/>
            </a:pPr>
            <a:r>
              <a:rPr lang="iw-IL" sz="2400" dirty="0">
                <a:latin typeface="Varela Round"/>
                <a:ea typeface="Varela Round"/>
                <a:cs typeface="Varela Round"/>
                <a:sym typeface="Varela Round"/>
              </a:rPr>
              <a:t>כתבו, תוך כדי צפייה בסרטון,  מהו מקור האנרגיה הגיאותרמית?</a:t>
            </a:r>
            <a:endParaRPr sz="2400" dirty="0">
              <a:latin typeface="Varela Round"/>
              <a:ea typeface="Varela Round"/>
              <a:cs typeface="Varela Round"/>
              <a:sym typeface="Varela Round"/>
            </a:endParaRPr>
          </a:p>
          <a:p>
            <a:pPr marL="457200" lvl="0" indent="0" algn="r" rtl="1">
              <a:lnSpc>
                <a:spcPct val="150000"/>
              </a:lnSpc>
              <a:spcBef>
                <a:spcPts val="0"/>
              </a:spcBef>
              <a:spcAft>
                <a:spcPts val="0"/>
              </a:spcAft>
              <a:buNone/>
            </a:pPr>
            <a:endParaRPr sz="2400" dirty="0">
              <a:latin typeface="Varela Round"/>
              <a:ea typeface="Varela Round"/>
              <a:cs typeface="Varela Round"/>
              <a:sym typeface="Varela Round"/>
            </a:endParaRPr>
          </a:p>
          <a:p>
            <a:pPr marL="457200" lvl="0" indent="-381000" algn="r" rtl="1">
              <a:lnSpc>
                <a:spcPct val="150000"/>
              </a:lnSpc>
              <a:spcBef>
                <a:spcPts val="0"/>
              </a:spcBef>
              <a:spcAft>
                <a:spcPts val="0"/>
              </a:spcAft>
              <a:buSzPts val="2400"/>
              <a:buFont typeface="Varela Round"/>
              <a:buChar char="❖"/>
            </a:pPr>
            <a:r>
              <a:rPr lang="iw-IL" sz="2400" dirty="0">
                <a:latin typeface="Varela Round"/>
                <a:ea typeface="Varela Round"/>
                <a:cs typeface="Varela Round"/>
                <a:sym typeface="Varela Round"/>
              </a:rPr>
              <a:t>מדוע הוא נחשב למקור ידידותי לסביבה?</a:t>
            </a:r>
            <a:endParaRPr sz="2400" dirty="0">
              <a:latin typeface="Varela Round"/>
              <a:ea typeface="Varela Round"/>
              <a:cs typeface="Varela Round"/>
              <a:sym typeface="Varela Round"/>
            </a:endParaRPr>
          </a:p>
        </p:txBody>
      </p:sp>
      <p:sp>
        <p:nvSpPr>
          <p:cNvPr id="399" name="Google Shape;399;p46"/>
          <p:cNvSpPr txBox="1"/>
          <p:nvPr/>
        </p:nvSpPr>
        <p:spPr>
          <a:xfrm>
            <a:off x="5953500" y="5859000"/>
            <a:ext cx="1485000" cy="310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u="sng">
                <a:solidFill>
                  <a:schemeClr val="hlink"/>
                </a:solidFill>
                <a:latin typeface="Calibri"/>
                <a:ea typeface="Calibri"/>
                <a:cs typeface="Calibri"/>
                <a:sym typeface="Calibri"/>
                <a:hlinkClick r:id="rId4"/>
              </a:rPr>
              <a:t>מקור</a:t>
            </a:r>
            <a:r>
              <a:rPr lang="iw-IL">
                <a:latin typeface="Calibri"/>
                <a:ea typeface="Calibri"/>
                <a:cs typeface="Calibri"/>
                <a:sym typeface="Calibri"/>
              </a:rPr>
              <a:t>: יוטיוב.</a:t>
            </a:r>
            <a:endParaRPr>
              <a:latin typeface="Calibri"/>
              <a:ea typeface="Calibri"/>
              <a:cs typeface="Calibri"/>
              <a:sym typeface="Calibri"/>
            </a:endParaRPr>
          </a:p>
        </p:txBody>
      </p:sp>
      <p:pic>
        <p:nvPicPr>
          <p:cNvPr id="2" name="Online Media 1" title="Energy 101: Geothermal Energy">
            <a:hlinkClick r:id="" action="ppaction://media"/>
            <a:extLst>
              <a:ext uri="{FF2B5EF4-FFF2-40B4-BE49-F238E27FC236}">
                <a16:creationId xmlns:a16="http://schemas.microsoft.com/office/drawing/2014/main" id="{4783D434-3734-42B9-8A20-F48AB3C63A5A}"/>
              </a:ext>
            </a:extLst>
          </p:cNvPr>
          <p:cNvPicPr>
            <a:picLocks noRot="1" noChangeAspect="1"/>
          </p:cNvPicPr>
          <p:nvPr>
            <a:videoFile r:link="rId1"/>
          </p:nvPr>
        </p:nvPicPr>
        <p:blipFill>
          <a:blip r:embed="rId5"/>
          <a:stretch>
            <a:fillRect/>
          </a:stretch>
        </p:blipFill>
        <p:spPr>
          <a:xfrm>
            <a:off x="53364" y="1513328"/>
            <a:ext cx="7045526" cy="39807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7"/>
          <p:cNvSpPr txBox="1">
            <a:spLocks noGrp="1"/>
          </p:cNvSpPr>
          <p:nvPr>
            <p:ph type="body" idx="1"/>
          </p:nvPr>
        </p:nvSpPr>
        <p:spPr>
          <a:xfrm>
            <a:off x="7994175" y="325875"/>
            <a:ext cx="3155400" cy="8682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endParaRPr sz="4000">
              <a:solidFill>
                <a:srgbClr val="393A68"/>
              </a:solidFill>
            </a:endParaRPr>
          </a:p>
          <a:p>
            <a:pPr marL="0" lvl="0" indent="0" algn="r" rtl="1">
              <a:spcBef>
                <a:spcPts val="0"/>
              </a:spcBef>
              <a:spcAft>
                <a:spcPts val="0"/>
              </a:spcAft>
              <a:buClr>
                <a:srgbClr val="0070C0"/>
              </a:buClr>
              <a:buSzPts val="3200"/>
              <a:buNone/>
            </a:pPr>
            <a:r>
              <a:rPr lang="iw-IL" sz="4000">
                <a:solidFill>
                  <a:srgbClr val="393A68"/>
                </a:solidFill>
              </a:rPr>
              <a:t>גיאותרמי</a:t>
            </a:r>
            <a:endParaRPr sz="4000">
              <a:solidFill>
                <a:srgbClr val="393A68"/>
              </a:solidFill>
            </a:endParaRPr>
          </a:p>
        </p:txBody>
      </p:sp>
      <p:sp>
        <p:nvSpPr>
          <p:cNvPr id="405" name="Google Shape;405;p47"/>
          <p:cNvSpPr txBox="1"/>
          <p:nvPr/>
        </p:nvSpPr>
        <p:spPr>
          <a:xfrm>
            <a:off x="6096000" y="1603175"/>
            <a:ext cx="5754600" cy="41916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iw-IL" sz="2400" b="1" dirty="0">
                <a:solidFill>
                  <a:srgbClr val="0178A2"/>
                </a:solidFill>
                <a:latin typeface="Varela Round"/>
                <a:ea typeface="Varela Round"/>
                <a:cs typeface="Varela Round"/>
                <a:sym typeface="Varela Round"/>
              </a:rPr>
              <a:t>יתרונות</a:t>
            </a:r>
            <a:endParaRPr sz="2400" b="1" dirty="0">
              <a:solidFill>
                <a:srgbClr val="0179A2"/>
              </a:solidFill>
              <a:latin typeface="Varela Round"/>
              <a:ea typeface="Varela Round"/>
              <a:cs typeface="Varela Round"/>
              <a:sym typeface="Varela Round"/>
            </a:endParaRPr>
          </a:p>
          <a:p>
            <a:pPr marL="0" lvl="0" indent="0" algn="r" rtl="1">
              <a:lnSpc>
                <a:spcPct val="150000"/>
              </a:lnSpc>
              <a:spcBef>
                <a:spcPts val="0"/>
              </a:spcBef>
              <a:spcAft>
                <a:spcPts val="0"/>
              </a:spcAft>
              <a:buNone/>
            </a:pPr>
            <a:r>
              <a:rPr lang="he-IL" sz="2400" dirty="0">
                <a:solidFill>
                  <a:srgbClr val="4F4F4F"/>
                </a:solidFill>
                <a:latin typeface="Varela Round"/>
                <a:ea typeface="Varela Round"/>
                <a:cs typeface="Varela Round"/>
                <a:sym typeface="Varela Round"/>
              </a:rPr>
              <a:t>1. </a:t>
            </a:r>
            <a:r>
              <a:rPr lang="iw-IL" sz="2400" dirty="0">
                <a:highlight>
                  <a:srgbClr val="FFFFFF"/>
                </a:highlight>
                <a:latin typeface="Varela Round"/>
                <a:ea typeface="Varela Round"/>
                <a:cs typeface="Varela Round"/>
                <a:sym typeface="Varela Round"/>
              </a:rPr>
              <a:t>אנרגיה מתחדשת.</a:t>
            </a:r>
            <a:endParaRPr sz="2400" dirty="0">
              <a:highlight>
                <a:srgbClr val="FFFFFF"/>
              </a:highlight>
              <a:latin typeface="Varela Round"/>
              <a:ea typeface="Varela Round"/>
              <a:cs typeface="Varela Round"/>
              <a:sym typeface="Varela Round"/>
            </a:endParaRPr>
          </a:p>
          <a:p>
            <a:pPr marL="0" lvl="0" indent="0" algn="r" rtl="1">
              <a:lnSpc>
                <a:spcPct val="150000"/>
              </a:lnSpc>
              <a:spcBef>
                <a:spcPts val="0"/>
              </a:spcBef>
              <a:spcAft>
                <a:spcPts val="0"/>
              </a:spcAft>
              <a:buNone/>
            </a:pPr>
            <a:r>
              <a:rPr lang="he-IL" sz="2400" dirty="0">
                <a:highlight>
                  <a:srgbClr val="FFFFFF"/>
                </a:highlight>
                <a:latin typeface="Varela Round"/>
                <a:ea typeface="Varela Round"/>
                <a:cs typeface="Varela Round"/>
                <a:sym typeface="Varela Round"/>
              </a:rPr>
              <a:t>2. </a:t>
            </a:r>
            <a:r>
              <a:rPr lang="iw-IL" sz="2400" dirty="0">
                <a:highlight>
                  <a:srgbClr val="FFFFFF"/>
                </a:highlight>
                <a:latin typeface="Varela Round"/>
                <a:ea typeface="Varela Round"/>
                <a:cs typeface="Varela Round"/>
                <a:sym typeface="Varela Round"/>
              </a:rPr>
              <a:t>אינה מזהמת את האוויר </a:t>
            </a:r>
            <a:endParaRPr sz="2400" dirty="0">
              <a:latin typeface="Varela Round"/>
              <a:ea typeface="Varela Round"/>
              <a:cs typeface="Varela Round"/>
              <a:sym typeface="Varela Round"/>
            </a:endParaRPr>
          </a:p>
          <a:p>
            <a:pPr marL="0" lvl="0" indent="0" algn="r" rtl="1">
              <a:lnSpc>
                <a:spcPct val="150000"/>
              </a:lnSpc>
              <a:spcBef>
                <a:spcPts val="0"/>
              </a:spcBef>
              <a:spcAft>
                <a:spcPts val="0"/>
              </a:spcAft>
              <a:buNone/>
            </a:pPr>
            <a:r>
              <a:rPr lang="he-IL" sz="2400" dirty="0">
                <a:highlight>
                  <a:srgbClr val="FFFFFF"/>
                </a:highlight>
                <a:latin typeface="Varela Round"/>
                <a:ea typeface="Varela Round"/>
                <a:cs typeface="Varela Round"/>
                <a:sym typeface="Varela Round"/>
              </a:rPr>
              <a:t>3. </a:t>
            </a:r>
            <a:r>
              <a:rPr lang="iw-IL" sz="2400" dirty="0">
                <a:highlight>
                  <a:srgbClr val="FFFFFF"/>
                </a:highlight>
                <a:latin typeface="Varela Round"/>
                <a:ea typeface="Varela Round"/>
                <a:cs typeface="Varela Round"/>
                <a:sym typeface="Varela Round"/>
              </a:rPr>
              <a:t>תחנת כוח גיאותרמית דורשת מעט מאוד שטח לעומת תחנות כוח המופעלות על פחם או על גרעין.</a:t>
            </a:r>
            <a:endParaRPr sz="2400" dirty="0">
              <a:highlight>
                <a:srgbClr val="FFFFFF"/>
              </a:highlight>
              <a:latin typeface="Varela Round"/>
              <a:ea typeface="Varela Round"/>
              <a:cs typeface="Varela Round"/>
              <a:sym typeface="Varela Round"/>
            </a:endParaRPr>
          </a:p>
          <a:p>
            <a:pPr marL="0" lvl="0" indent="0" algn="r" rtl="1">
              <a:lnSpc>
                <a:spcPct val="150000"/>
              </a:lnSpc>
              <a:spcBef>
                <a:spcPts val="1500"/>
              </a:spcBef>
              <a:spcAft>
                <a:spcPts val="1500"/>
              </a:spcAft>
              <a:buNone/>
            </a:pPr>
            <a:endParaRPr sz="2400" b="1" dirty="0">
              <a:solidFill>
                <a:srgbClr val="0178A2"/>
              </a:solidFill>
              <a:highlight>
                <a:srgbClr val="00FFFF"/>
              </a:highlight>
              <a:latin typeface="Varela Round"/>
              <a:ea typeface="Varela Round"/>
              <a:cs typeface="Varela Round"/>
              <a:sym typeface="Varela Round"/>
            </a:endParaRPr>
          </a:p>
        </p:txBody>
      </p:sp>
      <p:sp>
        <p:nvSpPr>
          <p:cNvPr id="406" name="Google Shape;406;p47"/>
          <p:cNvSpPr txBox="1"/>
          <p:nvPr/>
        </p:nvSpPr>
        <p:spPr>
          <a:xfrm>
            <a:off x="712700" y="1694950"/>
            <a:ext cx="5022600" cy="32052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iw-IL" sz="2400" b="1" dirty="0">
                <a:solidFill>
                  <a:srgbClr val="0178A2"/>
                </a:solidFill>
                <a:latin typeface="Varela Round"/>
                <a:ea typeface="Varela Round"/>
                <a:cs typeface="Varela Round"/>
                <a:sym typeface="Varela Round"/>
              </a:rPr>
              <a:t>חסרונות :</a:t>
            </a:r>
            <a:endParaRPr sz="2400" b="1" dirty="0">
              <a:solidFill>
                <a:srgbClr val="0178A2"/>
              </a:solidFill>
              <a:latin typeface="Varela Round"/>
              <a:ea typeface="Varela Round"/>
              <a:cs typeface="Varela Round"/>
              <a:sym typeface="Varela Round"/>
            </a:endParaRPr>
          </a:p>
          <a:p>
            <a:pPr marL="0" lvl="0" indent="0" algn="r" rtl="1">
              <a:lnSpc>
                <a:spcPct val="150000"/>
              </a:lnSpc>
              <a:spcBef>
                <a:spcPts val="0"/>
              </a:spcBef>
              <a:spcAft>
                <a:spcPts val="0"/>
              </a:spcAft>
              <a:buNone/>
            </a:pPr>
            <a:r>
              <a:rPr lang="he-IL" sz="2400" dirty="0">
                <a:solidFill>
                  <a:srgbClr val="5E5E5E"/>
                </a:solidFill>
                <a:highlight>
                  <a:srgbClr val="FFFFFF"/>
                </a:highlight>
                <a:latin typeface="Varela Round"/>
                <a:ea typeface="Varela Round"/>
                <a:cs typeface="Varela Round"/>
                <a:sym typeface="Varela Round"/>
              </a:rPr>
              <a:t>1. </a:t>
            </a:r>
            <a:r>
              <a:rPr lang="iw-IL" sz="2400" dirty="0">
                <a:highlight>
                  <a:srgbClr val="FFFFFF"/>
                </a:highlight>
                <a:latin typeface="Varela Round"/>
                <a:ea typeface="Varela Round"/>
                <a:cs typeface="Varela Round"/>
                <a:sym typeface="Varela Round"/>
              </a:rPr>
              <a:t>לעיתים ישנה ירידה עם הזמן בחום הקיטור.</a:t>
            </a:r>
            <a:endParaRPr sz="2400" dirty="0">
              <a:highlight>
                <a:srgbClr val="FFFFFF"/>
              </a:highlight>
              <a:latin typeface="Varela Round"/>
              <a:ea typeface="Varela Round"/>
              <a:cs typeface="Varela Round"/>
              <a:sym typeface="Varela Round"/>
            </a:endParaRPr>
          </a:p>
          <a:p>
            <a:pPr marL="0" lvl="0" indent="0" algn="r" rtl="1">
              <a:lnSpc>
                <a:spcPct val="150000"/>
              </a:lnSpc>
              <a:spcBef>
                <a:spcPts val="0"/>
              </a:spcBef>
              <a:spcAft>
                <a:spcPts val="0"/>
              </a:spcAft>
              <a:buNone/>
            </a:pPr>
            <a:r>
              <a:rPr lang="he-IL" sz="2400" dirty="0">
                <a:highlight>
                  <a:srgbClr val="FFFFFF"/>
                </a:highlight>
                <a:latin typeface="Varela Round"/>
                <a:ea typeface="Varela Round"/>
                <a:cs typeface="Varela Round"/>
                <a:sym typeface="Varela Round"/>
              </a:rPr>
              <a:t>2. </a:t>
            </a:r>
            <a:r>
              <a:rPr lang="iw-IL" sz="2400" dirty="0">
                <a:highlight>
                  <a:srgbClr val="FFFFFF"/>
                </a:highlight>
                <a:latin typeface="Varela Round"/>
                <a:ea typeface="Varela Round"/>
                <a:cs typeface="Varela Round"/>
                <a:sym typeface="Varela Round"/>
              </a:rPr>
              <a:t>מצריך לפעמים מקור אנרגיה אחר משלים</a:t>
            </a:r>
            <a:endParaRPr sz="2400" dirty="0">
              <a:highlight>
                <a:srgbClr val="FFFFFF"/>
              </a:highlight>
              <a:latin typeface="Varela Round"/>
              <a:ea typeface="Varela Round"/>
              <a:cs typeface="Varela Round"/>
              <a:sym typeface="Varela Round"/>
            </a:endParaRPr>
          </a:p>
        </p:txBody>
      </p:sp>
      <p:sp>
        <p:nvSpPr>
          <p:cNvPr id="407" name="Google Shape;407;p47"/>
          <p:cNvSpPr txBox="1"/>
          <p:nvPr/>
        </p:nvSpPr>
        <p:spPr>
          <a:xfrm>
            <a:off x="155225" y="1694950"/>
            <a:ext cx="1413000" cy="713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latin typeface="Varela Round"/>
                <a:ea typeface="Varela Round"/>
                <a:cs typeface="Varela Round"/>
                <a:sym typeface="Varela Round"/>
              </a:rPr>
              <a:t>נ</a:t>
            </a:r>
            <a:r>
              <a:rPr lang="iw-IL" u="sng">
                <a:solidFill>
                  <a:schemeClr val="hlink"/>
                </a:solidFill>
                <a:latin typeface="Varela Round"/>
                <a:ea typeface="Varela Round"/>
                <a:cs typeface="Varela Round"/>
                <a:sym typeface="Varela Round"/>
                <a:hlinkClick r:id="rId3"/>
              </a:rPr>
              <a:t>מקור</a:t>
            </a:r>
            <a:endParaRPr>
              <a:latin typeface="Varela Round"/>
              <a:ea typeface="Varela Round"/>
              <a:cs typeface="Varela Round"/>
              <a:sym typeface="Varela Round"/>
            </a:endParaRPr>
          </a:p>
        </p:txBody>
      </p:sp>
      <p:pic>
        <p:nvPicPr>
          <p:cNvPr id="408" name="Google Shape;408;p47"/>
          <p:cNvPicPr preferRelativeResize="0"/>
          <p:nvPr/>
        </p:nvPicPr>
        <p:blipFill>
          <a:blip r:embed="rId4">
            <a:alphaModFix/>
          </a:blip>
          <a:stretch>
            <a:fillRect/>
          </a:stretch>
        </p:blipFill>
        <p:spPr>
          <a:xfrm>
            <a:off x="229971" y="41900"/>
            <a:ext cx="3278301" cy="2246150"/>
          </a:xfrm>
          <a:prstGeom prst="rect">
            <a:avLst/>
          </a:prstGeom>
          <a:noFill/>
          <a:ln>
            <a:noFill/>
          </a:ln>
        </p:spPr>
      </p:pic>
      <p:sp>
        <p:nvSpPr>
          <p:cNvPr id="409" name="Google Shape;409;p47"/>
          <p:cNvSpPr txBox="1"/>
          <p:nvPr/>
        </p:nvSpPr>
        <p:spPr>
          <a:xfrm>
            <a:off x="155225" y="1994350"/>
            <a:ext cx="1968600" cy="293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t>מקור:</a:t>
            </a:r>
            <a:r>
              <a:rPr lang="iw-IL" sz="1000">
                <a:solidFill>
                  <a:srgbClr val="222222"/>
                </a:solidFill>
                <a:highlight>
                  <a:srgbClr val="F8F9FA"/>
                </a:highlight>
              </a:rPr>
              <a:t>USGov</a:t>
            </a:r>
            <a:r>
              <a:rPr lang="iw-IL"/>
              <a:t> </a:t>
            </a:r>
            <a:r>
              <a:rPr lang="iw-IL" u="sng">
                <a:latin typeface="Calibri"/>
                <a:ea typeface="Calibri"/>
                <a:cs typeface="Calibri"/>
                <a:sym typeface="Calibri"/>
                <a:hlinkClick r:id="rId5"/>
              </a:rPr>
              <a:t>ויקיפדיה </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1000"/>
                                        <p:tgtEl>
                                          <p:spTgt spid="4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6"/>
                                        </p:tgtEl>
                                        <p:attrNameLst>
                                          <p:attrName>style.visibility</p:attrName>
                                        </p:attrNameLst>
                                      </p:cBhvr>
                                      <p:to>
                                        <p:strVal val="visible"/>
                                      </p:to>
                                    </p:set>
                                    <p:animEffect transition="in" filter="fade">
                                      <p:cBhvr>
                                        <p:cTn id="12" dur="1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48"/>
          <p:cNvPicPr preferRelativeResize="0"/>
          <p:nvPr/>
        </p:nvPicPr>
        <p:blipFill>
          <a:blip r:embed="rId3">
            <a:alphaModFix/>
          </a:blip>
          <a:stretch>
            <a:fillRect/>
          </a:stretch>
        </p:blipFill>
        <p:spPr>
          <a:xfrm>
            <a:off x="1930875" y="881475"/>
            <a:ext cx="7586624" cy="4440251"/>
          </a:xfrm>
          <a:prstGeom prst="rect">
            <a:avLst/>
          </a:prstGeom>
          <a:noFill/>
          <a:ln>
            <a:noFill/>
          </a:ln>
        </p:spPr>
      </p:pic>
      <p:sp>
        <p:nvSpPr>
          <p:cNvPr id="416" name="Google Shape;416;p48"/>
          <p:cNvSpPr txBox="1"/>
          <p:nvPr/>
        </p:nvSpPr>
        <p:spPr>
          <a:xfrm>
            <a:off x="5818500" y="5321725"/>
            <a:ext cx="2025000" cy="432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latin typeface="Calibri"/>
                <a:ea typeface="Calibri"/>
                <a:cs typeface="Calibri"/>
                <a:sym typeface="Calibri"/>
              </a:rPr>
              <a:t>מקור: בגרות אינדונזיה 2018</a:t>
            </a:r>
            <a:endParaRPr>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9"/>
          <p:cNvSpPr txBox="1">
            <a:spLocks noGrp="1"/>
          </p:cNvSpPr>
          <p:nvPr>
            <p:ph type="title"/>
          </p:nvPr>
        </p:nvSpPr>
        <p:spPr>
          <a:xfrm>
            <a:off x="515206" y="213094"/>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a:t>ייצור חשמל מביומסה</a:t>
            </a:r>
            <a:endParaRPr/>
          </a:p>
        </p:txBody>
      </p:sp>
      <p:pic>
        <p:nvPicPr>
          <p:cNvPr id="423" name="Google Shape;423;p49"/>
          <p:cNvPicPr preferRelativeResize="0"/>
          <p:nvPr/>
        </p:nvPicPr>
        <p:blipFill>
          <a:blip r:embed="rId3">
            <a:alphaModFix/>
          </a:blip>
          <a:stretch>
            <a:fillRect/>
          </a:stretch>
        </p:blipFill>
        <p:spPr>
          <a:xfrm>
            <a:off x="2225241" y="1283225"/>
            <a:ext cx="8680635" cy="4291550"/>
          </a:xfrm>
          <a:prstGeom prst="rect">
            <a:avLst/>
          </a:prstGeom>
          <a:noFill/>
          <a:ln>
            <a:noFill/>
          </a:ln>
        </p:spPr>
      </p:pic>
      <p:sp>
        <p:nvSpPr>
          <p:cNvPr id="424" name="Google Shape;424;p49"/>
          <p:cNvSpPr txBox="1"/>
          <p:nvPr/>
        </p:nvSpPr>
        <p:spPr>
          <a:xfrm>
            <a:off x="9231925" y="5744300"/>
            <a:ext cx="2110200" cy="4251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latin typeface="Calibri"/>
                <a:ea typeface="Calibri"/>
                <a:cs typeface="Calibri"/>
                <a:sym typeface="Calibri"/>
              </a:rPr>
              <a:t>מקור: מדי תע"ש בע"מ</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599656" y="371754"/>
            <a:ext cx="11160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800"/>
              <a:buFont typeface="Varela Round"/>
              <a:buNone/>
            </a:pPr>
            <a:r>
              <a:rPr lang="iw-IL" sz="3200" dirty="0">
                <a:solidFill>
                  <a:srgbClr val="0178A2"/>
                </a:solidFill>
              </a:rPr>
              <a:t>מה נלמד היום </a:t>
            </a:r>
            <a:endParaRPr sz="3200" dirty="0">
              <a:solidFill>
                <a:srgbClr val="0178A2"/>
              </a:solidFill>
            </a:endParaRPr>
          </a:p>
        </p:txBody>
      </p:sp>
      <p:sp>
        <p:nvSpPr>
          <p:cNvPr id="97" name="Google Shape;97;p14"/>
          <p:cNvSpPr txBox="1">
            <a:spLocks noGrp="1"/>
          </p:cNvSpPr>
          <p:nvPr>
            <p:ph type="body" idx="2"/>
          </p:nvPr>
        </p:nvSpPr>
        <p:spPr>
          <a:xfrm>
            <a:off x="1987957" y="1218754"/>
            <a:ext cx="9552000" cy="4163700"/>
          </a:xfrm>
          <a:prstGeom prst="rect">
            <a:avLst/>
          </a:prstGeom>
          <a:noFill/>
          <a:ln>
            <a:noFill/>
          </a:ln>
        </p:spPr>
        <p:txBody>
          <a:bodyPr spcFirstLastPara="1" wrap="square" lIns="91425" tIns="45700" rIns="91425" bIns="45700" anchor="t" anchorCtr="0">
            <a:noAutofit/>
          </a:bodyPr>
          <a:lstStyle/>
          <a:p>
            <a:pPr marL="457200" lvl="0" indent="-381000" algn="r" rtl="1">
              <a:lnSpc>
                <a:spcPct val="200000"/>
              </a:lnSpc>
              <a:spcBef>
                <a:spcPts val="0"/>
              </a:spcBef>
              <a:spcAft>
                <a:spcPts val="0"/>
              </a:spcAft>
              <a:buClr>
                <a:srgbClr val="000000"/>
              </a:buClr>
              <a:buSzPts val="2400"/>
              <a:buChar char="●"/>
            </a:pPr>
            <a:r>
              <a:rPr lang="iw-IL" dirty="0">
                <a:solidFill>
                  <a:srgbClr val="000000"/>
                </a:solidFill>
              </a:rPr>
              <a:t>מיון  מקורות אנרגיה </a:t>
            </a:r>
            <a:endParaRPr dirty="0">
              <a:solidFill>
                <a:srgbClr val="000000"/>
              </a:solidFill>
            </a:endParaRPr>
          </a:p>
          <a:p>
            <a:pPr marL="457200" lvl="0" indent="-381000" algn="r" rtl="1">
              <a:lnSpc>
                <a:spcPct val="200000"/>
              </a:lnSpc>
              <a:spcBef>
                <a:spcPts val="0"/>
              </a:spcBef>
              <a:spcAft>
                <a:spcPts val="0"/>
              </a:spcAft>
              <a:buClr>
                <a:srgbClr val="000000"/>
              </a:buClr>
              <a:buSzPts val="2400"/>
              <a:buChar char="●"/>
            </a:pPr>
            <a:r>
              <a:rPr lang="iw-IL" dirty="0">
                <a:solidFill>
                  <a:srgbClr val="000000"/>
                </a:solidFill>
              </a:rPr>
              <a:t>יתרונות וחסרונות בשימוש במקורות אנרגיה שונים</a:t>
            </a:r>
            <a:endParaRPr dirty="0">
              <a:solidFill>
                <a:srgbClr val="000000"/>
              </a:solidFill>
            </a:endParaRPr>
          </a:p>
          <a:p>
            <a:pPr marL="457200" lvl="0" indent="-381000" algn="r" rtl="1">
              <a:lnSpc>
                <a:spcPct val="200000"/>
              </a:lnSpc>
              <a:spcBef>
                <a:spcPts val="0"/>
              </a:spcBef>
              <a:spcAft>
                <a:spcPts val="0"/>
              </a:spcAft>
              <a:buClr>
                <a:srgbClr val="000000"/>
              </a:buClr>
              <a:buSzPts val="2400"/>
              <a:buChar char="●"/>
            </a:pPr>
            <a:r>
              <a:rPr lang="iw-IL" dirty="0">
                <a:solidFill>
                  <a:srgbClr val="000000"/>
                </a:solidFill>
              </a:rPr>
              <a:t>תנאים פיזיים הדרושים לניצול מקורות אנרגיה שונים</a:t>
            </a:r>
            <a:endParaRPr dirty="0">
              <a:solidFill>
                <a:srgbClr val="000000"/>
              </a:solidFill>
            </a:endParaRPr>
          </a:p>
          <a:p>
            <a:pPr marL="457200" lvl="0" indent="-381000" algn="r" rtl="1">
              <a:lnSpc>
                <a:spcPct val="200000"/>
              </a:lnSpc>
              <a:spcBef>
                <a:spcPts val="0"/>
              </a:spcBef>
              <a:spcAft>
                <a:spcPts val="0"/>
              </a:spcAft>
              <a:buClr>
                <a:srgbClr val="000000"/>
              </a:buClr>
              <a:buSzPts val="2400"/>
              <a:buChar char="●"/>
            </a:pPr>
            <a:r>
              <a:rPr lang="iw-IL" dirty="0">
                <a:solidFill>
                  <a:srgbClr val="000000"/>
                </a:solidFill>
              </a:rPr>
              <a:t>שינויים  שחלו  בשימוש  במקורות  אנרגיה  שונים</a:t>
            </a:r>
            <a:endParaRPr dirty="0">
              <a:solidFill>
                <a:srgbClr val="000000"/>
              </a:solidFill>
            </a:endParaRPr>
          </a:p>
          <a:p>
            <a:pPr marL="457200" lvl="0" indent="-381000" algn="r" rtl="1">
              <a:lnSpc>
                <a:spcPct val="200000"/>
              </a:lnSpc>
              <a:spcBef>
                <a:spcPts val="0"/>
              </a:spcBef>
              <a:spcAft>
                <a:spcPts val="0"/>
              </a:spcAft>
              <a:buClr>
                <a:srgbClr val="000000"/>
              </a:buClr>
              <a:buSzPts val="2400"/>
              <a:buChar char="●"/>
            </a:pPr>
            <a:r>
              <a:rPr lang="iw-IL" dirty="0">
                <a:solidFill>
                  <a:srgbClr val="000000"/>
                </a:solidFill>
              </a:rPr>
              <a:t>אנרגיה  כזרז פיתוח</a:t>
            </a:r>
            <a:endParaRPr dirty="0">
              <a:solidFill>
                <a:srgbClr val="000000"/>
              </a:solidFill>
            </a:endParaRPr>
          </a:p>
          <a:p>
            <a:pPr marL="342900" lvl="0" indent="-190500" algn="r" rtl="1">
              <a:lnSpc>
                <a:spcPct val="200000"/>
              </a:lnSpc>
              <a:spcBef>
                <a:spcPts val="0"/>
              </a:spcBef>
              <a:spcAft>
                <a:spcPts val="0"/>
              </a:spcAft>
              <a:buClr>
                <a:srgbClr val="002060"/>
              </a:buClr>
              <a:buSzPts val="2400"/>
              <a:buNone/>
            </a:pPr>
            <a:endParaRPr dirty="0">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0"/>
          <p:cNvSpPr txBox="1">
            <a:spLocks noGrp="1"/>
          </p:cNvSpPr>
          <p:nvPr>
            <p:ph type="body" idx="1"/>
          </p:nvPr>
        </p:nvSpPr>
        <p:spPr>
          <a:xfrm>
            <a:off x="3950326" y="1467625"/>
            <a:ext cx="7672500" cy="5400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iw-IL" sz="4000">
                <a:solidFill>
                  <a:srgbClr val="393A68"/>
                </a:solidFill>
              </a:rPr>
              <a:t>ביומסה</a:t>
            </a:r>
            <a:endParaRPr sz="4000">
              <a:solidFill>
                <a:srgbClr val="393A68"/>
              </a:solidFill>
            </a:endParaRPr>
          </a:p>
          <a:p>
            <a:pPr marL="0" lvl="0" indent="0" algn="r" rtl="1">
              <a:spcBef>
                <a:spcPts val="0"/>
              </a:spcBef>
              <a:spcAft>
                <a:spcPts val="0"/>
              </a:spcAft>
              <a:buClr>
                <a:srgbClr val="0070C0"/>
              </a:buClr>
              <a:buSzPts val="3200"/>
              <a:buNone/>
            </a:pPr>
            <a:r>
              <a:rPr lang="iw-IL" sz="2400" b="0">
                <a:solidFill>
                  <a:srgbClr val="0070C0"/>
                </a:solidFill>
                <a:highlight>
                  <a:srgbClr val="FFFFFF"/>
                </a:highlight>
              </a:rPr>
              <a:t>אנרגיית ביומסה היא אנרגיה המופקת תוך שימוש בחומרים אורגניים שאינם מאובנים.</a:t>
            </a:r>
            <a:endParaRPr sz="2400">
              <a:solidFill>
                <a:srgbClr val="0070C0"/>
              </a:solidFill>
            </a:endParaRPr>
          </a:p>
        </p:txBody>
      </p:sp>
      <p:sp>
        <p:nvSpPr>
          <p:cNvPr id="430" name="Google Shape;430;p50"/>
          <p:cNvSpPr txBox="1"/>
          <p:nvPr/>
        </p:nvSpPr>
        <p:spPr>
          <a:xfrm>
            <a:off x="7020000" y="2223925"/>
            <a:ext cx="4689000" cy="41526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iw-IL" sz="2400" b="1" dirty="0">
                <a:solidFill>
                  <a:srgbClr val="0178A2"/>
                </a:solidFill>
                <a:latin typeface="Varela Round"/>
                <a:ea typeface="Varela Round"/>
                <a:cs typeface="Varela Round"/>
                <a:sym typeface="Varela Round"/>
              </a:rPr>
              <a:t>יתרונות:</a:t>
            </a:r>
            <a:endParaRPr sz="2400" b="1" dirty="0">
              <a:solidFill>
                <a:srgbClr val="0178A2"/>
              </a:solidFill>
              <a:latin typeface="Varela Round"/>
              <a:ea typeface="Varela Round"/>
              <a:cs typeface="Varela Round"/>
              <a:sym typeface="Varela Round"/>
            </a:endParaRPr>
          </a:p>
          <a:p>
            <a:pPr marL="0" lvl="0" indent="0" algn="r" rtl="1">
              <a:lnSpc>
                <a:spcPct val="150000"/>
              </a:lnSpc>
              <a:spcBef>
                <a:spcPts val="0"/>
              </a:spcBef>
              <a:spcAft>
                <a:spcPts val="0"/>
              </a:spcAft>
              <a:buNone/>
            </a:pPr>
            <a:r>
              <a:rPr lang="he-IL" sz="2400" dirty="0">
                <a:solidFill>
                  <a:srgbClr val="4F4F4F"/>
                </a:solidFill>
                <a:latin typeface="Varela Round"/>
                <a:ea typeface="Varela Round"/>
                <a:cs typeface="Varela Round"/>
                <a:sym typeface="Varela Round"/>
              </a:rPr>
              <a:t>1.</a:t>
            </a:r>
            <a:r>
              <a:rPr lang="iw-IL" sz="2400" dirty="0">
                <a:solidFill>
                  <a:srgbClr val="4F4F4F"/>
                </a:solidFill>
                <a:latin typeface="Varela Round"/>
                <a:ea typeface="Varela Round"/>
                <a:cs typeface="Varela Round"/>
                <a:sym typeface="Varela Round"/>
              </a:rPr>
              <a:t>זול יחסית.</a:t>
            </a:r>
            <a:endParaRPr sz="2400" dirty="0">
              <a:solidFill>
                <a:srgbClr val="4F4F4F"/>
              </a:solidFill>
              <a:latin typeface="Varela Round"/>
              <a:ea typeface="Varela Round"/>
              <a:cs typeface="Varela Round"/>
              <a:sym typeface="Varela Round"/>
            </a:endParaRPr>
          </a:p>
          <a:p>
            <a:pPr marL="0" lvl="0" indent="0" algn="r" rtl="1">
              <a:lnSpc>
                <a:spcPct val="150000"/>
              </a:lnSpc>
              <a:spcBef>
                <a:spcPts val="0"/>
              </a:spcBef>
              <a:spcAft>
                <a:spcPts val="0"/>
              </a:spcAft>
              <a:buNone/>
            </a:pPr>
            <a:r>
              <a:rPr lang="he-IL" sz="2400" dirty="0">
                <a:solidFill>
                  <a:srgbClr val="4F4F4F"/>
                </a:solidFill>
                <a:latin typeface="Varela Round"/>
                <a:ea typeface="Varela Round"/>
                <a:cs typeface="Varela Round"/>
                <a:sym typeface="Varela Round"/>
              </a:rPr>
              <a:t>2. </a:t>
            </a:r>
            <a:r>
              <a:rPr lang="iw-IL" sz="2400" dirty="0">
                <a:solidFill>
                  <a:srgbClr val="4F4F4F"/>
                </a:solidFill>
                <a:latin typeface="Varela Round"/>
                <a:ea typeface="Varela Round"/>
                <a:cs typeface="Varela Round"/>
                <a:sym typeface="Varela Round"/>
              </a:rPr>
              <a:t>זמינה</a:t>
            </a:r>
            <a:endParaRPr sz="2400" dirty="0">
              <a:solidFill>
                <a:srgbClr val="4F4F4F"/>
              </a:solidFill>
              <a:latin typeface="Varela Round"/>
              <a:ea typeface="Varela Round"/>
              <a:cs typeface="Varela Round"/>
              <a:sym typeface="Varela Round"/>
            </a:endParaRPr>
          </a:p>
          <a:p>
            <a:pPr marL="0" lvl="0" indent="0" algn="r" rtl="1">
              <a:lnSpc>
                <a:spcPct val="150000"/>
              </a:lnSpc>
              <a:spcBef>
                <a:spcPts val="0"/>
              </a:spcBef>
              <a:spcAft>
                <a:spcPts val="0"/>
              </a:spcAft>
              <a:buNone/>
            </a:pPr>
            <a:r>
              <a:rPr lang="he-IL" sz="2400" dirty="0">
                <a:solidFill>
                  <a:srgbClr val="4F4F4F"/>
                </a:solidFill>
                <a:latin typeface="Varela Round"/>
                <a:ea typeface="Varela Round"/>
                <a:cs typeface="Varela Round"/>
                <a:sym typeface="Varela Round"/>
              </a:rPr>
              <a:t>3. </a:t>
            </a:r>
            <a:r>
              <a:rPr lang="iw-IL" sz="2400" dirty="0">
                <a:solidFill>
                  <a:srgbClr val="4F4F4F"/>
                </a:solidFill>
                <a:latin typeface="Varela Round"/>
                <a:ea typeface="Varela Round"/>
                <a:cs typeface="Varela Round"/>
                <a:sym typeface="Varela Round"/>
              </a:rPr>
              <a:t>חוסך פינוי אשפה ואתרי אשפה.</a:t>
            </a:r>
            <a:endParaRPr sz="2400" dirty="0">
              <a:solidFill>
                <a:srgbClr val="4F4F4F"/>
              </a:solidFill>
              <a:latin typeface="Varela Round"/>
              <a:ea typeface="Varela Round"/>
              <a:cs typeface="Varela Round"/>
              <a:sym typeface="Varela Round"/>
            </a:endParaRPr>
          </a:p>
          <a:p>
            <a:pPr marL="0" lvl="0" indent="0" algn="r" rtl="1">
              <a:lnSpc>
                <a:spcPct val="150000"/>
              </a:lnSpc>
              <a:spcBef>
                <a:spcPts val="0"/>
              </a:spcBef>
              <a:spcAft>
                <a:spcPts val="0"/>
              </a:spcAft>
              <a:buNone/>
            </a:pPr>
            <a:endParaRPr sz="2400" b="1" dirty="0">
              <a:solidFill>
                <a:srgbClr val="0178A2"/>
              </a:solidFill>
              <a:latin typeface="Varela Round"/>
              <a:ea typeface="Varela Round"/>
              <a:cs typeface="Varela Round"/>
              <a:sym typeface="Varela Round"/>
            </a:endParaRPr>
          </a:p>
        </p:txBody>
      </p:sp>
      <p:sp>
        <p:nvSpPr>
          <p:cNvPr id="431" name="Google Shape;431;p50"/>
          <p:cNvSpPr txBox="1"/>
          <p:nvPr/>
        </p:nvSpPr>
        <p:spPr>
          <a:xfrm>
            <a:off x="157316" y="1737625"/>
            <a:ext cx="6465110" cy="3453300"/>
          </a:xfrm>
          <a:prstGeom prst="rect">
            <a:avLst/>
          </a:prstGeom>
          <a:noFill/>
          <a:ln>
            <a:noFill/>
          </a:ln>
        </p:spPr>
        <p:txBody>
          <a:bodyPr spcFirstLastPara="1" wrap="square" lIns="91425" tIns="91425" rIns="91425" bIns="91425" anchor="t" anchorCtr="0">
            <a:noAutofit/>
          </a:bodyPr>
          <a:lstStyle/>
          <a:p>
            <a:pPr marL="0" lvl="0" indent="0" algn="r" rtl="1">
              <a:lnSpc>
                <a:spcPct val="200000"/>
              </a:lnSpc>
              <a:spcBef>
                <a:spcPts val="0"/>
              </a:spcBef>
              <a:spcAft>
                <a:spcPts val="0"/>
              </a:spcAft>
              <a:buClr>
                <a:schemeClr val="dk1"/>
              </a:buClr>
              <a:buSzPts val="1100"/>
              <a:buFont typeface="Arial"/>
              <a:buNone/>
            </a:pPr>
            <a:r>
              <a:rPr lang="iw-IL" sz="2400" b="1" dirty="0">
                <a:solidFill>
                  <a:srgbClr val="0178A2"/>
                </a:solidFill>
                <a:latin typeface="Varela Round"/>
                <a:ea typeface="Varela Round"/>
                <a:cs typeface="Varela Round"/>
                <a:sym typeface="Varela Round"/>
              </a:rPr>
              <a:t>חסרונות:</a:t>
            </a:r>
            <a:endParaRPr sz="2400" b="1" dirty="0">
              <a:solidFill>
                <a:srgbClr val="0178A2"/>
              </a:solidFill>
              <a:latin typeface="Varela Round"/>
              <a:ea typeface="Varela Round"/>
              <a:cs typeface="Varela Round"/>
              <a:sym typeface="Varela Round"/>
            </a:endParaRPr>
          </a:p>
          <a:p>
            <a:pPr marL="0" lvl="0" indent="0" algn="r" rtl="1">
              <a:lnSpc>
                <a:spcPct val="200000"/>
              </a:lnSpc>
              <a:spcBef>
                <a:spcPts val="0"/>
              </a:spcBef>
              <a:spcAft>
                <a:spcPts val="0"/>
              </a:spcAft>
              <a:buClr>
                <a:schemeClr val="dk1"/>
              </a:buClr>
              <a:buSzPts val="1100"/>
              <a:buFont typeface="Arial"/>
              <a:buNone/>
            </a:pPr>
            <a:r>
              <a:rPr lang="he-IL" sz="2400" dirty="0">
                <a:latin typeface="Varela Round"/>
                <a:ea typeface="Varela Round"/>
                <a:cs typeface="Varela Round"/>
                <a:sym typeface="Varela Round"/>
              </a:rPr>
              <a:t>1. </a:t>
            </a:r>
            <a:r>
              <a:rPr lang="iw-IL" sz="2400" dirty="0">
                <a:latin typeface="Varela Round"/>
                <a:ea typeface="Varela Round"/>
                <a:cs typeface="Varela Round"/>
                <a:sym typeface="Varela Round"/>
              </a:rPr>
              <a:t>מזהם בתהליך השריפה.</a:t>
            </a:r>
            <a:endParaRPr sz="2400" dirty="0">
              <a:latin typeface="Varela Round"/>
              <a:ea typeface="Varela Round"/>
              <a:cs typeface="Varela Round"/>
              <a:sym typeface="Varela Round"/>
            </a:endParaRPr>
          </a:p>
          <a:p>
            <a:pPr marL="0" lvl="0" indent="0" algn="r" rtl="1">
              <a:lnSpc>
                <a:spcPct val="200000"/>
              </a:lnSpc>
              <a:spcBef>
                <a:spcPts val="0"/>
              </a:spcBef>
              <a:spcAft>
                <a:spcPts val="0"/>
              </a:spcAft>
              <a:buNone/>
            </a:pPr>
            <a:r>
              <a:rPr lang="he-IL" sz="2400" dirty="0">
                <a:latin typeface="Varela Round"/>
                <a:ea typeface="Varela Round"/>
                <a:cs typeface="Varela Round"/>
                <a:sym typeface="Varela Round"/>
              </a:rPr>
              <a:t>2. </a:t>
            </a:r>
            <a:r>
              <a:rPr lang="iw-IL" sz="2400" dirty="0">
                <a:latin typeface="Varela Round"/>
                <a:ea typeface="Varela Round"/>
                <a:cs typeface="Varela Round"/>
                <a:sym typeface="Varela Round"/>
              </a:rPr>
              <a:t>הכדאיות תלויה בכמויות האשפה. ככל שהיא גדולה, כך גדלה הכדאיות. </a:t>
            </a:r>
            <a:endParaRPr sz="2400" dirty="0">
              <a:latin typeface="Varela Round"/>
              <a:ea typeface="Varela Round"/>
              <a:cs typeface="Varela Round"/>
              <a:sym typeface="Varela Round"/>
            </a:endParaRPr>
          </a:p>
          <a:p>
            <a:pPr marL="457200" lvl="0" indent="-381000" algn="r" rtl="1">
              <a:lnSpc>
                <a:spcPct val="200000"/>
              </a:lnSpc>
              <a:spcBef>
                <a:spcPts val="0"/>
              </a:spcBef>
              <a:spcAft>
                <a:spcPts val="0"/>
              </a:spcAft>
              <a:buSzPts val="2400"/>
              <a:buFont typeface="Varela Round"/>
              <a:buChar char="●"/>
            </a:pPr>
            <a:r>
              <a:rPr lang="iw-IL" sz="2400" dirty="0">
                <a:latin typeface="Varela Round"/>
                <a:ea typeface="Varela Round"/>
                <a:cs typeface="Varela Round"/>
                <a:sym typeface="Varela Round"/>
              </a:rPr>
              <a:t>מחייב שיתוף של צרכנים (משקים).</a:t>
            </a:r>
            <a:endParaRPr sz="2400" dirty="0">
              <a:latin typeface="Varela Round"/>
              <a:ea typeface="Varela Round"/>
              <a:cs typeface="Varela Round"/>
              <a:sym typeface="Varela Round"/>
            </a:endParaRPr>
          </a:p>
          <a:p>
            <a:pPr marL="457200" lvl="0" indent="-381000" algn="r" rtl="1">
              <a:lnSpc>
                <a:spcPct val="200000"/>
              </a:lnSpc>
              <a:spcBef>
                <a:spcPts val="0"/>
              </a:spcBef>
              <a:spcAft>
                <a:spcPts val="0"/>
              </a:spcAft>
              <a:buSzPts val="2400"/>
              <a:buFont typeface="Varela Round"/>
              <a:buChar char="●"/>
            </a:pPr>
            <a:r>
              <a:rPr lang="iw-IL" sz="2400" dirty="0">
                <a:latin typeface="Varela Round"/>
                <a:ea typeface="Varela Round"/>
                <a:cs typeface="Varela Round"/>
                <a:sym typeface="Varela Round"/>
              </a:rPr>
              <a:t>תלות במשקים חקלאיים אזורי גלעין</a:t>
            </a:r>
            <a:endParaRPr sz="2400" dirty="0">
              <a:latin typeface="Varela Round"/>
              <a:ea typeface="Varela Round"/>
              <a:cs typeface="Varela Round"/>
              <a:sym typeface="Varela Round"/>
            </a:endParaRPr>
          </a:p>
        </p:txBody>
      </p:sp>
      <p:pic>
        <p:nvPicPr>
          <p:cNvPr id="432" name="Google Shape;432;p50"/>
          <p:cNvPicPr preferRelativeResize="0"/>
          <p:nvPr/>
        </p:nvPicPr>
        <p:blipFill>
          <a:blip r:embed="rId3">
            <a:alphaModFix/>
          </a:blip>
          <a:stretch>
            <a:fillRect/>
          </a:stretch>
        </p:blipFill>
        <p:spPr>
          <a:xfrm>
            <a:off x="298350" y="109217"/>
            <a:ext cx="3462925" cy="2309901"/>
          </a:xfrm>
          <a:prstGeom prst="rect">
            <a:avLst/>
          </a:prstGeom>
          <a:noFill/>
          <a:ln>
            <a:noFill/>
          </a:ln>
        </p:spPr>
      </p:pic>
      <p:sp>
        <p:nvSpPr>
          <p:cNvPr id="433" name="Google Shape;433;p50"/>
          <p:cNvSpPr txBox="1"/>
          <p:nvPr/>
        </p:nvSpPr>
        <p:spPr>
          <a:xfrm>
            <a:off x="3950325" y="300125"/>
            <a:ext cx="1277700" cy="3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w-IL" u="sng">
                <a:solidFill>
                  <a:schemeClr val="hlink"/>
                </a:solidFill>
                <a:latin typeface="Calibri"/>
                <a:ea typeface="Calibri"/>
                <a:cs typeface="Calibri"/>
                <a:sym typeface="Calibri"/>
                <a:hlinkClick r:id="rId4"/>
              </a:rPr>
              <a:t>מקור</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1000"/>
                                        <p:tgtEl>
                                          <p:spTgt spid="4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1"/>
                                        </p:tgtEl>
                                        <p:attrNameLst>
                                          <p:attrName>style.visibility</p:attrName>
                                        </p:attrNameLst>
                                      </p:cBhvr>
                                      <p:to>
                                        <p:strVal val="visible"/>
                                      </p:to>
                                    </p:set>
                                    <p:animEffect transition="in" filter="fade">
                                      <p:cBhvr>
                                        <p:cTn id="12" dur="10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1"/>
          <p:cNvSpPr txBox="1">
            <a:spLocks noGrp="1"/>
          </p:cNvSpPr>
          <p:nvPr>
            <p:ph type="title"/>
          </p:nvPr>
        </p:nvSpPr>
        <p:spPr>
          <a:xfrm>
            <a:off x="515206" y="213094"/>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a:t>שאיבת ביו גז מהר הזבל חירייה </a:t>
            </a:r>
            <a:endParaRPr/>
          </a:p>
        </p:txBody>
      </p:sp>
      <p:pic>
        <p:nvPicPr>
          <p:cNvPr id="440" name="Google Shape;440;p51"/>
          <p:cNvPicPr preferRelativeResize="0"/>
          <p:nvPr/>
        </p:nvPicPr>
        <p:blipFill>
          <a:blip r:embed="rId3">
            <a:alphaModFix/>
          </a:blip>
          <a:stretch>
            <a:fillRect/>
          </a:stretch>
        </p:blipFill>
        <p:spPr>
          <a:xfrm>
            <a:off x="2735450" y="1114862"/>
            <a:ext cx="6171026" cy="4628275"/>
          </a:xfrm>
          <a:prstGeom prst="rect">
            <a:avLst/>
          </a:prstGeom>
          <a:noFill/>
          <a:ln>
            <a:noFill/>
          </a:ln>
        </p:spPr>
      </p:pic>
      <p:sp>
        <p:nvSpPr>
          <p:cNvPr id="441" name="Google Shape;441;p51"/>
          <p:cNvSpPr txBox="1"/>
          <p:nvPr/>
        </p:nvSpPr>
        <p:spPr>
          <a:xfrm>
            <a:off x="9246575" y="5878275"/>
            <a:ext cx="1831800" cy="423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latin typeface="Calibri"/>
                <a:ea typeface="Calibri"/>
                <a:cs typeface="Calibri"/>
                <a:sym typeface="Calibri"/>
              </a:rPr>
              <a:t>מקור: איגוד ערים דן</a:t>
            </a:r>
            <a:endParaRPr>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2"/>
          <p:cNvSpPr txBox="1">
            <a:spLocks noGrp="1"/>
          </p:cNvSpPr>
          <p:nvPr>
            <p:ph type="ctrTitle"/>
          </p:nvPr>
        </p:nvSpPr>
        <p:spPr>
          <a:xfrm>
            <a:off x="847095" y="2169000"/>
            <a:ext cx="10871100" cy="126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dirty="0"/>
              <a:t>קשר בין רמת פיתוח </a:t>
            </a:r>
            <a:br>
              <a:rPr lang="he-IL" dirty="0"/>
            </a:br>
            <a:r>
              <a:rPr lang="iw-IL" dirty="0"/>
              <a:t>לייצור אנרגיה</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3"/>
          <p:cNvSpPr txBox="1">
            <a:spLocks noGrp="1"/>
          </p:cNvSpPr>
          <p:nvPr>
            <p:ph type="title"/>
          </p:nvPr>
        </p:nvSpPr>
        <p:spPr>
          <a:xfrm>
            <a:off x="854675" y="200651"/>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sz="4000"/>
              <a:t>צריכת אנרגיה לנפש בין השנים 2019</a:t>
            </a:r>
            <a:endParaRPr sz="4000"/>
          </a:p>
        </p:txBody>
      </p:sp>
      <p:sp>
        <p:nvSpPr>
          <p:cNvPr id="455" name="Google Shape;455;p53"/>
          <p:cNvSpPr txBox="1"/>
          <p:nvPr/>
        </p:nvSpPr>
        <p:spPr>
          <a:xfrm>
            <a:off x="6445850" y="5740725"/>
            <a:ext cx="1548000" cy="3603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100" u="sng">
                <a:solidFill>
                  <a:schemeClr val="hlink"/>
                </a:solidFill>
                <a:latin typeface="Varela Round"/>
                <a:ea typeface="Varela Round"/>
                <a:cs typeface="Varela Round"/>
                <a:sym typeface="Varela Round"/>
                <a:hlinkClick r:id="rId3"/>
              </a:rPr>
              <a:t>מקור: </a:t>
            </a:r>
            <a:r>
              <a:rPr lang="iw-IL" sz="1100">
                <a:latin typeface="Varela Round"/>
                <a:ea typeface="Varela Round"/>
                <a:cs typeface="Varela Round"/>
                <a:sym typeface="Varela Round"/>
              </a:rPr>
              <a:t>העולם שלנו</a:t>
            </a:r>
            <a:endParaRPr sz="1100">
              <a:latin typeface="Varela Round"/>
              <a:ea typeface="Varela Round"/>
              <a:cs typeface="Varela Round"/>
              <a:sym typeface="Varela Round"/>
            </a:endParaRPr>
          </a:p>
        </p:txBody>
      </p:sp>
      <p:pic>
        <p:nvPicPr>
          <p:cNvPr id="456" name="Google Shape;456;p53"/>
          <p:cNvPicPr preferRelativeResize="0"/>
          <p:nvPr/>
        </p:nvPicPr>
        <p:blipFill>
          <a:blip r:embed="rId4">
            <a:alphaModFix/>
          </a:blip>
          <a:stretch>
            <a:fillRect/>
          </a:stretch>
        </p:blipFill>
        <p:spPr>
          <a:xfrm>
            <a:off x="-2625" y="822325"/>
            <a:ext cx="7996475" cy="5016726"/>
          </a:xfrm>
          <a:prstGeom prst="rect">
            <a:avLst/>
          </a:prstGeom>
          <a:noFill/>
          <a:ln>
            <a:noFill/>
          </a:ln>
        </p:spPr>
      </p:pic>
      <p:sp>
        <p:nvSpPr>
          <p:cNvPr id="457" name="Google Shape;457;p53"/>
          <p:cNvSpPr txBox="1"/>
          <p:nvPr/>
        </p:nvSpPr>
        <p:spPr>
          <a:xfrm>
            <a:off x="8015850" y="1721925"/>
            <a:ext cx="3998700" cy="33993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iw-IL" sz="2400">
                <a:latin typeface="Varela Round"/>
                <a:ea typeface="Varela Round"/>
                <a:cs typeface="Varela Round"/>
                <a:sym typeface="Varela Round"/>
              </a:rPr>
              <a:t>שערו מה יכולות להיות הסיבות לצריכת אנרגיה  גבוהה בחלק ממדינות העולם כמו ארצות הברית וקנדה, מדינות מערב אירופה, ערב הסעודית ואוסטרליה? </a:t>
            </a:r>
            <a:endParaRPr sz="2400">
              <a:latin typeface="Varela Round"/>
              <a:ea typeface="Varela Round"/>
              <a:cs typeface="Varela Round"/>
              <a:sym typeface="Varela Roun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54"/>
          <p:cNvPicPr preferRelativeResize="0"/>
          <p:nvPr/>
        </p:nvPicPr>
        <p:blipFill>
          <a:blip r:embed="rId3">
            <a:alphaModFix/>
          </a:blip>
          <a:stretch>
            <a:fillRect/>
          </a:stretch>
        </p:blipFill>
        <p:spPr>
          <a:xfrm>
            <a:off x="192974" y="1037537"/>
            <a:ext cx="8430351" cy="4996424"/>
          </a:xfrm>
          <a:prstGeom prst="rect">
            <a:avLst/>
          </a:prstGeom>
          <a:noFill/>
          <a:ln>
            <a:noFill/>
          </a:ln>
        </p:spPr>
      </p:pic>
      <p:sp>
        <p:nvSpPr>
          <p:cNvPr id="464" name="Google Shape;464;p54"/>
          <p:cNvSpPr txBox="1">
            <a:spLocks noGrp="1"/>
          </p:cNvSpPr>
          <p:nvPr>
            <p:ph type="title"/>
          </p:nvPr>
        </p:nvSpPr>
        <p:spPr>
          <a:xfrm>
            <a:off x="515206" y="213094"/>
            <a:ext cx="11160000" cy="720000"/>
          </a:xfrm>
          <a:prstGeom prst="rect">
            <a:avLst/>
          </a:prstGeom>
        </p:spPr>
        <p:txBody>
          <a:bodyPr spcFirstLastPara="1" wrap="square" lIns="36000" tIns="0" rIns="36000" bIns="0" anchor="ctr" anchorCtr="0">
            <a:noAutofit/>
          </a:bodyPr>
          <a:lstStyle/>
          <a:p>
            <a:pPr marL="0" lvl="0" indent="0" algn="ctr" rtl="1">
              <a:spcBef>
                <a:spcPts val="0"/>
              </a:spcBef>
              <a:spcAft>
                <a:spcPts val="0"/>
              </a:spcAft>
              <a:buNone/>
            </a:pPr>
            <a:r>
              <a:rPr lang="iw-IL" sz="4000"/>
              <a:t>שינויים בצריכת האנרגיה לנפש לשנת 2019</a:t>
            </a:r>
            <a:endParaRPr sz="4000"/>
          </a:p>
        </p:txBody>
      </p:sp>
      <p:sp>
        <p:nvSpPr>
          <p:cNvPr id="465" name="Google Shape;465;p54"/>
          <p:cNvSpPr txBox="1">
            <a:spLocks noGrp="1"/>
          </p:cNvSpPr>
          <p:nvPr>
            <p:ph type="body" idx="1"/>
          </p:nvPr>
        </p:nvSpPr>
        <p:spPr>
          <a:xfrm>
            <a:off x="7778350" y="1195750"/>
            <a:ext cx="4052400" cy="4438134"/>
          </a:xfrm>
          <a:prstGeom prst="rect">
            <a:avLst/>
          </a:prstGeom>
          <a:ln w="28575"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0" lvl="0" indent="0" algn="r" rtl="1">
              <a:lnSpc>
                <a:spcPct val="200000"/>
              </a:lnSpc>
              <a:spcBef>
                <a:spcPts val="0"/>
              </a:spcBef>
              <a:spcAft>
                <a:spcPts val="600"/>
              </a:spcAft>
              <a:buNone/>
            </a:pPr>
            <a:r>
              <a:rPr lang="iw-IL" dirty="0"/>
              <a:t>התבוננו במפה ושערו מדוע דווקא במדינות היותר מפותחות חלה </a:t>
            </a:r>
            <a:r>
              <a:rPr lang="iw-IL" u="sng" dirty="0"/>
              <a:t>ירידה</a:t>
            </a:r>
            <a:r>
              <a:rPr lang="iw-IL" dirty="0"/>
              <a:t> בצריכת האנרגיה לנפש בעוד שבמדינות הפחות מפותחות חלה </a:t>
            </a:r>
            <a:r>
              <a:rPr lang="iw-IL" u="sng" dirty="0"/>
              <a:t>עלייה</a:t>
            </a:r>
            <a:r>
              <a:rPr lang="iw-IL" dirty="0"/>
              <a:t>. </a:t>
            </a:r>
            <a:endParaRPr dirty="0"/>
          </a:p>
        </p:txBody>
      </p:sp>
      <p:sp>
        <p:nvSpPr>
          <p:cNvPr id="466" name="Google Shape;466;p54"/>
          <p:cNvSpPr txBox="1"/>
          <p:nvPr/>
        </p:nvSpPr>
        <p:spPr>
          <a:xfrm>
            <a:off x="7778350" y="6279075"/>
            <a:ext cx="1722000" cy="445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u="sng">
                <a:solidFill>
                  <a:schemeClr val="hlink"/>
                </a:solidFill>
                <a:latin typeface="Varela Round"/>
                <a:ea typeface="Varela Round"/>
                <a:cs typeface="Varela Round"/>
                <a:sym typeface="Varela Round"/>
                <a:hlinkClick r:id="rId4"/>
              </a:rPr>
              <a:t>מקור:</a:t>
            </a:r>
            <a:r>
              <a:rPr lang="iw-IL" sz="1200">
                <a:latin typeface="Varela Round"/>
                <a:ea typeface="Varela Round"/>
                <a:cs typeface="Varela Round"/>
                <a:sym typeface="Varela Round"/>
              </a:rPr>
              <a:t> העולם שלנו.</a:t>
            </a:r>
            <a:endParaRPr sz="1200">
              <a:latin typeface="Varela Round"/>
              <a:ea typeface="Varela Round"/>
              <a:cs typeface="Varela Round"/>
              <a:sym typeface="Varela Round"/>
            </a:endParaRPr>
          </a:p>
        </p:txBody>
      </p:sp>
      <p:sp>
        <p:nvSpPr>
          <p:cNvPr id="467" name="Google Shape;467;p54"/>
          <p:cNvSpPr/>
          <p:nvPr/>
        </p:nvSpPr>
        <p:spPr>
          <a:xfrm>
            <a:off x="712525" y="1499250"/>
            <a:ext cx="2078190" cy="1662552"/>
          </a:xfrm>
          <a:prstGeom prst="flowChartTerminator">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4"/>
          <p:cNvSpPr/>
          <p:nvPr/>
        </p:nvSpPr>
        <p:spPr>
          <a:xfrm>
            <a:off x="4575975" y="1696175"/>
            <a:ext cx="2078190" cy="1662552"/>
          </a:xfrm>
          <a:prstGeom prst="flowChartTerminator">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5"/>
          <p:cNvSpPr txBox="1">
            <a:spLocks noGrp="1"/>
          </p:cNvSpPr>
          <p:nvPr>
            <p:ph type="title"/>
          </p:nvPr>
        </p:nvSpPr>
        <p:spPr>
          <a:xfrm>
            <a:off x="515206" y="442594"/>
            <a:ext cx="11160000" cy="720000"/>
          </a:xfrm>
          <a:prstGeom prst="rect">
            <a:avLst/>
          </a:prstGeom>
        </p:spPr>
        <p:txBody>
          <a:bodyPr spcFirstLastPara="1" wrap="square" lIns="36000" tIns="0" rIns="36000" bIns="0" anchor="ctr" anchorCtr="0">
            <a:noAutofit/>
          </a:bodyPr>
          <a:lstStyle/>
          <a:p>
            <a:pPr marL="0" lvl="0" indent="0" algn="ctr" rtl="1">
              <a:spcBef>
                <a:spcPts val="0"/>
              </a:spcBef>
              <a:spcAft>
                <a:spcPts val="0"/>
              </a:spcAft>
              <a:buNone/>
            </a:pPr>
            <a:r>
              <a:rPr lang="iw-IL" sz="4000" dirty="0"/>
              <a:t>קשיי המדינות הפחות מפותחות </a:t>
            </a:r>
            <a:br>
              <a:rPr lang="he-IL" sz="4000" dirty="0"/>
            </a:br>
            <a:r>
              <a:rPr lang="iw-IL" sz="4000" dirty="0"/>
              <a:t>לעבור לאנרגיות מתחדשות </a:t>
            </a:r>
            <a:endParaRPr sz="4000" dirty="0"/>
          </a:p>
        </p:txBody>
      </p:sp>
      <p:sp>
        <p:nvSpPr>
          <p:cNvPr id="475" name="Google Shape;475;p55"/>
          <p:cNvSpPr txBox="1">
            <a:spLocks noGrp="1"/>
          </p:cNvSpPr>
          <p:nvPr>
            <p:ph type="body" idx="1"/>
          </p:nvPr>
        </p:nvSpPr>
        <p:spPr>
          <a:xfrm>
            <a:off x="609706" y="1573757"/>
            <a:ext cx="11160000" cy="4680000"/>
          </a:xfrm>
          <a:prstGeom prst="rect">
            <a:avLst/>
          </a:prstGeom>
        </p:spPr>
        <p:txBody>
          <a:bodyPr spcFirstLastPara="1" wrap="square" lIns="91425" tIns="45700" rIns="91425" bIns="45700" anchor="t" anchorCtr="0">
            <a:noAutofit/>
          </a:bodyPr>
          <a:lstStyle/>
          <a:p>
            <a:pPr marL="457200" lvl="0" indent="-381000" algn="r" rtl="1">
              <a:lnSpc>
                <a:spcPct val="200000"/>
              </a:lnSpc>
              <a:spcBef>
                <a:spcPts val="0"/>
              </a:spcBef>
              <a:spcAft>
                <a:spcPts val="0"/>
              </a:spcAft>
              <a:buClr>
                <a:srgbClr val="192A72"/>
              </a:buClr>
              <a:buSzPts val="2400"/>
              <a:buChar char="❖"/>
            </a:pPr>
            <a:r>
              <a:rPr lang="iw-IL">
                <a:solidFill>
                  <a:srgbClr val="192A72"/>
                </a:solidFill>
              </a:rPr>
              <a:t>עלויות גבוהות של  ההקמה והשימוש של תחנות , הפולטות  כמות נמוכה של פחמן דו-חמצני וגזי חממה אחרים.</a:t>
            </a:r>
            <a:endParaRPr>
              <a:solidFill>
                <a:srgbClr val="192A72"/>
              </a:solidFill>
            </a:endParaRPr>
          </a:p>
          <a:p>
            <a:pPr marL="457200" lvl="0" indent="-381000" algn="r" rtl="1">
              <a:lnSpc>
                <a:spcPct val="200000"/>
              </a:lnSpc>
              <a:spcBef>
                <a:spcPts val="0"/>
              </a:spcBef>
              <a:spcAft>
                <a:spcPts val="0"/>
              </a:spcAft>
              <a:buClr>
                <a:srgbClr val="192A72"/>
              </a:buClr>
              <a:buSzPts val="2400"/>
              <a:buChar char="❖"/>
            </a:pPr>
            <a:r>
              <a:rPr lang="iw-IL">
                <a:solidFill>
                  <a:srgbClr val="192A72"/>
                </a:solidFill>
              </a:rPr>
              <a:t>צריכת אנרגיה מתכלה  רבה בחלק מהמדינות הפחות-מפותחות בשל תהליכי פיתוח מואצים.</a:t>
            </a:r>
            <a:endParaRPr>
              <a:solidFill>
                <a:srgbClr val="192A72"/>
              </a:solidFill>
            </a:endParaRPr>
          </a:p>
          <a:p>
            <a:pPr marL="457200" lvl="0" indent="-381000" algn="r" rtl="1">
              <a:lnSpc>
                <a:spcPct val="200000"/>
              </a:lnSpc>
              <a:spcBef>
                <a:spcPts val="0"/>
              </a:spcBef>
              <a:spcAft>
                <a:spcPts val="0"/>
              </a:spcAft>
              <a:buClr>
                <a:srgbClr val="192A72"/>
              </a:buClr>
              <a:buSzPts val="2400"/>
              <a:buChar char="❖"/>
            </a:pPr>
            <a:r>
              <a:rPr lang="iw-IL">
                <a:solidFill>
                  <a:srgbClr val="192A72"/>
                </a:solidFill>
              </a:rPr>
              <a:t>השימוש בטכנולוגיות החדשות ובמקורות האנרגיה המתחדשים עלול לגרום לתוצאות שליליות ולנזקים סביבתיים.</a:t>
            </a:r>
            <a:endParaRPr>
              <a:solidFill>
                <a:srgbClr val="192A72"/>
              </a:solidFill>
            </a:endParaRPr>
          </a:p>
          <a:p>
            <a:pPr marL="457200" lvl="0" indent="0" algn="r" rtl="1">
              <a:lnSpc>
                <a:spcPct val="200000"/>
              </a:lnSpc>
              <a:spcBef>
                <a:spcPts val="600"/>
              </a:spcBef>
              <a:spcAft>
                <a:spcPts val="600"/>
              </a:spcAft>
              <a:buNone/>
            </a:pPr>
            <a:endParaRPr>
              <a:solidFill>
                <a:srgbClr val="192A7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6"/>
          <p:cNvSpPr txBox="1">
            <a:spLocks noGrp="1"/>
          </p:cNvSpPr>
          <p:nvPr>
            <p:ph type="title"/>
          </p:nvPr>
        </p:nvSpPr>
        <p:spPr>
          <a:xfrm>
            <a:off x="515206" y="213094"/>
            <a:ext cx="11160000" cy="72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dirty="0"/>
              <a:t>זוכרים את החידה? </a:t>
            </a:r>
            <a:r>
              <a:rPr lang="he-IL" dirty="0"/>
              <a:t> </a:t>
            </a:r>
            <a:r>
              <a:rPr lang="iw-IL" dirty="0"/>
              <a:t>נסו לענות עליה כעת</a:t>
            </a:r>
            <a:endParaRPr dirty="0"/>
          </a:p>
        </p:txBody>
      </p:sp>
      <p:sp>
        <p:nvSpPr>
          <p:cNvPr id="482" name="Google Shape;482;p56"/>
          <p:cNvSpPr txBox="1">
            <a:spLocks noGrp="1"/>
          </p:cNvSpPr>
          <p:nvPr>
            <p:ph type="body" idx="1"/>
          </p:nvPr>
        </p:nvSpPr>
        <p:spPr>
          <a:xfrm>
            <a:off x="515206" y="1185681"/>
            <a:ext cx="11160000" cy="540000"/>
          </a:xfrm>
          <a:prstGeom prst="rect">
            <a:avLst/>
          </a:prstGeom>
        </p:spPr>
        <p:txBody>
          <a:bodyPr spcFirstLastPara="1" wrap="square" lIns="91425" tIns="45700" rIns="91425" bIns="45700" anchor="b" anchorCtr="0">
            <a:noAutofit/>
          </a:bodyPr>
          <a:lstStyle/>
          <a:p>
            <a:pPr marL="0" lvl="0" indent="0" algn="r" rtl="1">
              <a:spcBef>
                <a:spcPts val="640"/>
              </a:spcBef>
              <a:spcAft>
                <a:spcPts val="0"/>
              </a:spcAft>
              <a:buNone/>
            </a:pPr>
            <a:r>
              <a:rPr lang="iw-IL"/>
              <a:t>מהו  מקור אנרגיה מתחדש? </a:t>
            </a:r>
            <a:endParaRPr/>
          </a:p>
        </p:txBody>
      </p:sp>
      <p:sp>
        <p:nvSpPr>
          <p:cNvPr id="483" name="Google Shape;483;p56"/>
          <p:cNvSpPr txBox="1">
            <a:spLocks noGrp="1"/>
          </p:cNvSpPr>
          <p:nvPr>
            <p:ph type="body" idx="2"/>
          </p:nvPr>
        </p:nvSpPr>
        <p:spPr>
          <a:xfrm>
            <a:off x="515206" y="1725681"/>
            <a:ext cx="11160000" cy="415260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endParaRPr>
              <a:solidFill>
                <a:srgbClr val="393A68"/>
              </a:solidFill>
              <a:highlight>
                <a:srgbClr val="FFFFFF"/>
              </a:highlight>
            </a:endParaRPr>
          </a:p>
          <a:p>
            <a:pPr marL="457200" lvl="0" indent="-381000" algn="r" rtl="1">
              <a:spcBef>
                <a:spcPts val="600"/>
              </a:spcBef>
              <a:spcAft>
                <a:spcPts val="0"/>
              </a:spcAft>
              <a:buClr>
                <a:srgbClr val="393A68"/>
              </a:buClr>
              <a:buSzPts val="2400"/>
              <a:buChar char="❖"/>
            </a:pPr>
            <a:r>
              <a:rPr lang="iw-IL">
                <a:solidFill>
                  <a:srgbClr val="393A68"/>
                </a:solidFill>
                <a:highlight>
                  <a:srgbClr val="FFFFFF"/>
                </a:highlight>
              </a:rPr>
              <a:t>מקור אנרגיה אשר ניצולו לא מפחית מכמותו הכוללת.</a:t>
            </a:r>
            <a:endParaRPr>
              <a:solidFill>
                <a:srgbClr val="393A68"/>
              </a:solidFill>
              <a:highlight>
                <a:srgbClr val="FFFFFF"/>
              </a:highlight>
            </a:endParaRPr>
          </a:p>
          <a:p>
            <a:pPr marL="457200" lvl="0" indent="-381000" algn="r" rtl="1">
              <a:spcBef>
                <a:spcPts val="0"/>
              </a:spcBef>
              <a:spcAft>
                <a:spcPts val="0"/>
              </a:spcAft>
              <a:buClr>
                <a:srgbClr val="393A68"/>
              </a:buClr>
              <a:buSzPts val="2400"/>
              <a:buChar char="❖"/>
            </a:pPr>
            <a:endParaRPr>
              <a:solidFill>
                <a:srgbClr val="393A68"/>
              </a:solidFill>
              <a:highlight>
                <a:srgbClr val="FFFFFF"/>
              </a:highlight>
            </a:endParaRPr>
          </a:p>
          <a:p>
            <a:pPr marL="457200" lvl="0" indent="-381000" algn="r" rtl="1">
              <a:spcBef>
                <a:spcPts val="0"/>
              </a:spcBef>
              <a:spcAft>
                <a:spcPts val="0"/>
              </a:spcAft>
              <a:buClr>
                <a:srgbClr val="393A68"/>
              </a:buClr>
              <a:buSzPts val="2400"/>
              <a:buChar char="❖"/>
            </a:pPr>
            <a:r>
              <a:rPr lang="iw-IL">
                <a:solidFill>
                  <a:srgbClr val="393A68"/>
                </a:solidFill>
                <a:highlight>
                  <a:srgbClr val="FFFFFF"/>
                </a:highlight>
              </a:rPr>
              <a:t>מקור אנרגיה אשר לא מזהם את הסביבה.</a:t>
            </a:r>
            <a:endParaRPr>
              <a:solidFill>
                <a:srgbClr val="393A68"/>
              </a:solidFill>
              <a:highlight>
                <a:srgbClr val="FFFFFF"/>
              </a:highlight>
            </a:endParaRPr>
          </a:p>
          <a:p>
            <a:pPr marL="457200" lvl="0" indent="-381000" algn="r" rtl="1">
              <a:spcBef>
                <a:spcPts val="0"/>
              </a:spcBef>
              <a:spcAft>
                <a:spcPts val="0"/>
              </a:spcAft>
              <a:buClr>
                <a:srgbClr val="393A68"/>
              </a:buClr>
              <a:buSzPts val="2400"/>
              <a:buChar char="❖"/>
            </a:pPr>
            <a:endParaRPr>
              <a:solidFill>
                <a:srgbClr val="393A68"/>
              </a:solidFill>
              <a:highlight>
                <a:srgbClr val="FFFFFF"/>
              </a:highlight>
            </a:endParaRPr>
          </a:p>
          <a:p>
            <a:pPr marL="457200" lvl="0" indent="-381000" algn="r" rtl="1">
              <a:spcBef>
                <a:spcPts val="0"/>
              </a:spcBef>
              <a:spcAft>
                <a:spcPts val="0"/>
              </a:spcAft>
              <a:buClr>
                <a:srgbClr val="393A68"/>
              </a:buClr>
              <a:buSzPts val="2400"/>
              <a:buChar char="❖"/>
            </a:pPr>
            <a:r>
              <a:rPr lang="iw-IL">
                <a:solidFill>
                  <a:srgbClr val="393A68"/>
                </a:solidFill>
                <a:highlight>
                  <a:srgbClr val="FFFFFF"/>
                </a:highlight>
              </a:rPr>
              <a:t>מקור אנרגיה חדש שלא נעשה בו שימוש בעבר.</a:t>
            </a:r>
            <a:endParaRPr>
              <a:solidFill>
                <a:srgbClr val="393A68"/>
              </a:solidFill>
              <a:highlight>
                <a:srgbClr val="FFFFFF"/>
              </a:highlight>
            </a:endParaRPr>
          </a:p>
          <a:p>
            <a:pPr marL="457200" lvl="0" indent="-381000" algn="r" rtl="1">
              <a:spcBef>
                <a:spcPts val="0"/>
              </a:spcBef>
              <a:spcAft>
                <a:spcPts val="0"/>
              </a:spcAft>
              <a:buClr>
                <a:srgbClr val="393A68"/>
              </a:buClr>
              <a:buSzPts val="2400"/>
              <a:buChar char="❖"/>
            </a:pPr>
            <a:endParaRPr>
              <a:solidFill>
                <a:srgbClr val="393A68"/>
              </a:solidFill>
              <a:highlight>
                <a:srgbClr val="FFFFFF"/>
              </a:highlight>
            </a:endParaRPr>
          </a:p>
          <a:p>
            <a:pPr marL="457200" lvl="0" indent="-381000" algn="r" rtl="1">
              <a:spcBef>
                <a:spcPts val="0"/>
              </a:spcBef>
              <a:spcAft>
                <a:spcPts val="0"/>
              </a:spcAft>
              <a:buClr>
                <a:srgbClr val="393A68"/>
              </a:buClr>
              <a:buSzPts val="2400"/>
              <a:buChar char="❖"/>
            </a:pPr>
            <a:r>
              <a:rPr lang="iw-IL">
                <a:solidFill>
                  <a:srgbClr val="393A68"/>
                </a:solidFill>
                <a:highlight>
                  <a:srgbClr val="FFFFFF"/>
                </a:highlight>
              </a:rPr>
              <a:t>מקור אנרגיה זול להפקה.</a:t>
            </a:r>
            <a:endParaRPr>
              <a:solidFill>
                <a:srgbClr val="393A68"/>
              </a:solidFill>
              <a:highlight>
                <a:srgbClr val="FFFFFF"/>
              </a:highlight>
            </a:endParaRPr>
          </a:p>
          <a:p>
            <a:pPr marL="0" lvl="0" indent="0" algn="r" rtl="1">
              <a:spcBef>
                <a:spcPts val="600"/>
              </a:spcBef>
              <a:spcAft>
                <a:spcPts val="0"/>
              </a:spcAft>
              <a:buNone/>
            </a:pPr>
            <a:endParaRPr>
              <a:solidFill>
                <a:srgbClr val="393A68"/>
              </a:solidFill>
              <a:highlight>
                <a:srgbClr val="FFFFFF"/>
              </a:highlight>
            </a:endParaRPr>
          </a:p>
          <a:p>
            <a:pPr marL="0" lvl="0" indent="0" algn="r" rtl="1">
              <a:spcBef>
                <a:spcPts val="600"/>
              </a:spcBef>
              <a:spcAft>
                <a:spcPts val="0"/>
              </a:spcAft>
              <a:buNone/>
            </a:pPr>
            <a:endParaRPr>
              <a:solidFill>
                <a:schemeClr val="dk1"/>
              </a:solidFill>
            </a:endParaRPr>
          </a:p>
          <a:p>
            <a:pPr marL="0" lvl="0" indent="0" algn="r" rtl="1">
              <a:spcBef>
                <a:spcPts val="600"/>
              </a:spcBef>
              <a:spcAft>
                <a:spcPts val="600"/>
              </a:spcAft>
              <a:buNone/>
            </a:pPr>
            <a:endParaRPr>
              <a:solidFill>
                <a:srgbClr val="393A68"/>
              </a:solidFill>
              <a:highlight>
                <a:srgbClr val="FFFFFF"/>
              </a:high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7"/>
          <p:cNvSpPr txBox="1">
            <a:spLocks noGrp="1"/>
          </p:cNvSpPr>
          <p:nvPr>
            <p:ph type="ctrTitle"/>
          </p:nvPr>
        </p:nvSpPr>
        <p:spPr>
          <a:xfrm>
            <a:off x="738940" y="1640910"/>
            <a:ext cx="10871100" cy="126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a:t>סוף חלק שני </a:t>
            </a:r>
            <a:endParaRPr/>
          </a:p>
        </p:txBody>
      </p:sp>
      <p:sp>
        <p:nvSpPr>
          <p:cNvPr id="490" name="Google Shape;490;p57"/>
          <p:cNvSpPr txBox="1">
            <a:spLocks noGrp="1"/>
          </p:cNvSpPr>
          <p:nvPr>
            <p:ph type="subTitle" idx="1"/>
          </p:nvPr>
        </p:nvSpPr>
        <p:spPr>
          <a:xfrm>
            <a:off x="738117" y="2918493"/>
            <a:ext cx="10872000" cy="642000"/>
          </a:xfrm>
          <a:prstGeom prst="rect">
            <a:avLst/>
          </a:prstGeom>
        </p:spPr>
        <p:txBody>
          <a:bodyPr spcFirstLastPara="1" wrap="square" lIns="36000" tIns="36000" rIns="36000" bIns="36000" anchor="t" anchorCtr="0">
            <a:noAutofit/>
          </a:bodyPr>
          <a:lstStyle/>
          <a:p>
            <a:pPr marL="0" lvl="0" indent="0" algn="ctr" rtl="1">
              <a:spcBef>
                <a:spcPts val="0"/>
              </a:spcBef>
              <a:spcAft>
                <a:spcPts val="600"/>
              </a:spcAft>
              <a:buNone/>
            </a:pPr>
            <a:r>
              <a:rPr lang="iw-IL"/>
              <a:t>הכנסו </a:t>
            </a:r>
            <a:r>
              <a:rPr lang="iw-IL" u="sng">
                <a:solidFill>
                  <a:schemeClr val="hlink"/>
                </a:solidFill>
                <a:hlinkClick r:id="rId3"/>
              </a:rPr>
              <a:t>לקישור</a:t>
            </a:r>
            <a:r>
              <a:rPr lang="iw-IL"/>
              <a:t> וחשפו את תמונת מקור האנרגיה ככל שתענו נכון על השאלות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3F6F61-4567-462B-A618-70CBC508D8B8}"/>
              </a:ext>
            </a:extLst>
          </p:cNvPr>
          <p:cNvPicPr>
            <a:picLocks noChangeAspect="1"/>
          </p:cNvPicPr>
          <p:nvPr/>
        </p:nvPicPr>
        <p:blipFill rotWithShape="1">
          <a:blip r:embed="rId2"/>
          <a:srcRect l="39172" r="34234" b="66411"/>
          <a:stretch/>
        </p:blipFill>
        <p:spPr>
          <a:xfrm>
            <a:off x="4775373" y="447"/>
            <a:ext cx="3241542" cy="1838237"/>
          </a:xfrm>
          <a:prstGeom prst="rect">
            <a:avLst/>
          </a:prstGeom>
        </p:spPr>
      </p:pic>
      <p:sp>
        <p:nvSpPr>
          <p:cNvPr id="4" name="תיבת טקסט 3">
            <a:extLst>
              <a:ext uri="{FF2B5EF4-FFF2-40B4-BE49-F238E27FC236}">
                <a16:creationId xmlns:a16="http://schemas.microsoft.com/office/drawing/2014/main" id="{904EE8F9-32B7-45EB-8FC4-CC451E605118}"/>
              </a:ext>
            </a:extLst>
          </p:cNvPr>
          <p:cNvSpPr txBox="1"/>
          <p:nvPr/>
        </p:nvSpPr>
        <p:spPr>
          <a:xfrm>
            <a:off x="1385275" y="3016166"/>
            <a:ext cx="10434938" cy="1815882"/>
          </a:xfrm>
          <a:prstGeom prst="rect">
            <a:avLst/>
          </a:prstGeom>
          <a:noFill/>
        </p:spPr>
        <p:txBody>
          <a:bodyPr wrap="square" rtlCol="1">
            <a:spAutoFit/>
          </a:bodyPr>
          <a:lstStyle/>
          <a:p>
            <a:pPr marL="895261" algn="just"/>
            <a:r>
              <a:rPr lang="he-IL" sz="2800" dirty="0">
                <a:solidFill>
                  <a:srgbClr val="192A72"/>
                </a:solidFill>
                <a:latin typeface="Varela Round" panose="00000500000000000000" pitchFamily="2" charset="-79"/>
                <a:cs typeface="Varela Round" panose="00000500000000000000" pitchFamily="2" charset="-79"/>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lang="en-US" sz="2800" dirty="0">
                <a:solidFill>
                  <a:srgbClr val="192A72"/>
                </a:solidFill>
                <a:latin typeface="Varela Round" panose="00000500000000000000" pitchFamily="2" charset="-79"/>
                <a:cs typeface="Varela Round" panose="00000500000000000000" pitchFamily="2" charset="-79"/>
              </a:rPr>
              <a:t>rights@education.gov.il</a:t>
            </a:r>
            <a:endParaRPr lang="he-IL" sz="2800" dirty="0">
              <a:solidFill>
                <a:srgbClr val="192A72"/>
              </a:solidFill>
              <a:latin typeface="Varela Round" panose="00000500000000000000" pitchFamily="2" charset="-79"/>
              <a:cs typeface="Varela Round" panose="00000500000000000000" pitchFamily="2" charset="-79"/>
            </a:endParaRPr>
          </a:p>
        </p:txBody>
      </p:sp>
      <p:sp>
        <p:nvSpPr>
          <p:cNvPr id="5" name="מלבן 4">
            <a:extLst>
              <a:ext uri="{FF2B5EF4-FFF2-40B4-BE49-F238E27FC236}">
                <a16:creationId xmlns:a16="http://schemas.microsoft.com/office/drawing/2014/main" id="{0276247E-F89D-4BE1-B3D6-7FE06BEB5A42}"/>
              </a:ext>
            </a:extLst>
          </p:cNvPr>
          <p:cNvSpPr/>
          <p:nvPr/>
        </p:nvSpPr>
        <p:spPr>
          <a:xfrm>
            <a:off x="795" y="1838683"/>
            <a:ext cx="12188825" cy="763286"/>
          </a:xfrm>
          <a:prstGeom prst="rect">
            <a:avLst/>
          </a:prstGeom>
        </p:spPr>
        <p:txBody>
          <a:bodyPr wrap="square">
            <a:spAutoFit/>
          </a:bodyPr>
          <a:lstStyle/>
          <a:p>
            <a:pPr algn="ctr">
              <a:lnSpc>
                <a:spcPct val="150000"/>
              </a:lnSpc>
            </a:pPr>
            <a:r>
              <a:rPr lang="he-IL" sz="3200" b="1" dirty="0">
                <a:solidFill>
                  <a:srgbClr val="192A72"/>
                </a:solidFill>
                <a:latin typeface="Varela Round" panose="00000500000000000000" pitchFamily="2" charset="-79"/>
                <a:cs typeface="Varela Round" panose="00000500000000000000" pitchFamily="2" charset="-79"/>
              </a:rPr>
              <a:t>שימוש ביצירות מוגנות בזכויות יוצרים ואיתור בעלי זכויות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516000" y="135324"/>
            <a:ext cx="11160000" cy="54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800"/>
              <a:buFont typeface="Varela Round"/>
              <a:buNone/>
            </a:pPr>
            <a:r>
              <a:rPr lang="iw-IL" sz="3600">
                <a:solidFill>
                  <a:srgbClr val="192A72"/>
                </a:solidFill>
              </a:rPr>
              <a:t>מקורות אנרגיה  </a:t>
            </a:r>
            <a:endParaRPr sz="3600"/>
          </a:p>
        </p:txBody>
      </p:sp>
      <p:sp>
        <p:nvSpPr>
          <p:cNvPr id="103" name="Google Shape;103;p15"/>
          <p:cNvSpPr txBox="1">
            <a:spLocks noGrp="1"/>
          </p:cNvSpPr>
          <p:nvPr>
            <p:ph type="body" idx="1"/>
          </p:nvPr>
        </p:nvSpPr>
        <p:spPr>
          <a:xfrm>
            <a:off x="427281" y="827856"/>
            <a:ext cx="11160000" cy="5400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iw-IL"/>
              <a:t>הבחנה בין מקורות אנרגיה מתכלים למקורות אנרגיה מתחדשים</a:t>
            </a:r>
            <a:endParaRPr/>
          </a:p>
          <a:p>
            <a:pPr marL="0" lvl="0" indent="0" algn="r" rtl="1">
              <a:spcBef>
                <a:spcPts val="0"/>
              </a:spcBef>
              <a:spcAft>
                <a:spcPts val="0"/>
              </a:spcAft>
              <a:buClr>
                <a:srgbClr val="0070C0"/>
              </a:buClr>
              <a:buSzPts val="3200"/>
              <a:buNone/>
            </a:pPr>
            <a:endParaRPr sz="1400">
              <a:solidFill>
                <a:srgbClr val="FF0000"/>
              </a:solidFill>
            </a:endParaRPr>
          </a:p>
        </p:txBody>
      </p:sp>
      <p:sp>
        <p:nvSpPr>
          <p:cNvPr id="104" name="Google Shape;104;p15"/>
          <p:cNvSpPr/>
          <p:nvPr/>
        </p:nvSpPr>
        <p:spPr>
          <a:xfrm>
            <a:off x="6650600" y="1523725"/>
            <a:ext cx="4171500" cy="8061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iw-IL" sz="3000" b="1">
                <a:latin typeface="Varela Round"/>
                <a:ea typeface="Varela Round"/>
                <a:cs typeface="Varela Round"/>
                <a:sym typeface="Varela Round"/>
              </a:rPr>
              <a:t>מתכלים-דלקי מאובנים </a:t>
            </a:r>
            <a:endParaRPr sz="3000" b="1">
              <a:latin typeface="Varela Round"/>
              <a:ea typeface="Varela Round"/>
              <a:cs typeface="Varela Round"/>
              <a:sym typeface="Varela Round"/>
            </a:endParaRPr>
          </a:p>
        </p:txBody>
      </p:sp>
      <p:sp>
        <p:nvSpPr>
          <p:cNvPr id="105" name="Google Shape;105;p15"/>
          <p:cNvSpPr/>
          <p:nvPr/>
        </p:nvSpPr>
        <p:spPr>
          <a:xfrm>
            <a:off x="7657975" y="2604313"/>
            <a:ext cx="19635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iw-IL" sz="2400">
                <a:latin typeface="Varela Round"/>
                <a:ea typeface="Varela Round"/>
                <a:cs typeface="Varela Round"/>
                <a:sym typeface="Varela Round"/>
              </a:rPr>
              <a:t>פחם </a:t>
            </a:r>
            <a:endParaRPr sz="2400">
              <a:latin typeface="Varela Round"/>
              <a:ea typeface="Varela Round"/>
              <a:cs typeface="Varela Round"/>
              <a:sym typeface="Varela Round"/>
            </a:endParaRPr>
          </a:p>
        </p:txBody>
      </p:sp>
      <p:sp>
        <p:nvSpPr>
          <p:cNvPr id="106" name="Google Shape;106;p15"/>
          <p:cNvSpPr/>
          <p:nvPr/>
        </p:nvSpPr>
        <p:spPr>
          <a:xfrm>
            <a:off x="7745950" y="3684925"/>
            <a:ext cx="19635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iw-IL" sz="2400">
                <a:latin typeface="Varela Round"/>
                <a:ea typeface="Varela Round"/>
                <a:cs typeface="Varela Round"/>
                <a:sym typeface="Varela Round"/>
              </a:rPr>
              <a:t>נפט</a:t>
            </a:r>
            <a:endParaRPr sz="2400">
              <a:latin typeface="Varela Round"/>
              <a:ea typeface="Varela Round"/>
              <a:cs typeface="Varela Round"/>
              <a:sym typeface="Varela Round"/>
            </a:endParaRPr>
          </a:p>
        </p:txBody>
      </p:sp>
      <p:sp>
        <p:nvSpPr>
          <p:cNvPr id="107" name="Google Shape;107;p15"/>
          <p:cNvSpPr/>
          <p:nvPr/>
        </p:nvSpPr>
        <p:spPr>
          <a:xfrm>
            <a:off x="7745950" y="4576425"/>
            <a:ext cx="19635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iw-IL" sz="2400">
                <a:latin typeface="Assistant"/>
                <a:ea typeface="Assistant"/>
                <a:cs typeface="Assistant"/>
                <a:sym typeface="Assistant"/>
              </a:rPr>
              <a:t>גז </a:t>
            </a:r>
            <a:endParaRPr sz="2400">
              <a:latin typeface="Assistant"/>
              <a:ea typeface="Assistant"/>
              <a:cs typeface="Assistant"/>
              <a:sym typeface="Assistant"/>
            </a:endParaRPr>
          </a:p>
        </p:txBody>
      </p:sp>
      <p:sp>
        <p:nvSpPr>
          <p:cNvPr id="108" name="Google Shape;108;p15"/>
          <p:cNvSpPr/>
          <p:nvPr/>
        </p:nvSpPr>
        <p:spPr>
          <a:xfrm>
            <a:off x="7745950" y="5546425"/>
            <a:ext cx="19635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iw-IL" sz="2400">
                <a:latin typeface="Varela Round"/>
                <a:ea typeface="Varela Round"/>
                <a:cs typeface="Varela Round"/>
                <a:sym typeface="Varela Round"/>
              </a:rPr>
              <a:t>גרעיני </a:t>
            </a:r>
            <a:endParaRPr sz="2400">
              <a:latin typeface="Varela Round"/>
              <a:ea typeface="Varela Round"/>
              <a:cs typeface="Varela Round"/>
              <a:sym typeface="Varela Round"/>
            </a:endParaRPr>
          </a:p>
        </p:txBody>
      </p:sp>
      <p:sp>
        <p:nvSpPr>
          <p:cNvPr id="109" name="Google Shape;109;p15"/>
          <p:cNvSpPr/>
          <p:nvPr/>
        </p:nvSpPr>
        <p:spPr>
          <a:xfrm>
            <a:off x="2268025" y="1449375"/>
            <a:ext cx="4171500" cy="806100"/>
          </a:xfrm>
          <a:prstGeom prst="ellipse">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iw-IL" sz="3000" b="1">
                <a:latin typeface="Varela Round"/>
                <a:ea typeface="Varela Round"/>
                <a:cs typeface="Varela Round"/>
                <a:sym typeface="Varela Round"/>
              </a:rPr>
              <a:t>מתחדשים- אנרגיה ירוקה  </a:t>
            </a:r>
            <a:endParaRPr sz="3000" b="1">
              <a:latin typeface="Varela Round"/>
              <a:ea typeface="Varela Round"/>
              <a:cs typeface="Varela Round"/>
              <a:sym typeface="Varela Round"/>
            </a:endParaRPr>
          </a:p>
        </p:txBody>
      </p:sp>
      <p:sp>
        <p:nvSpPr>
          <p:cNvPr id="110" name="Google Shape;110;p15"/>
          <p:cNvSpPr/>
          <p:nvPr/>
        </p:nvSpPr>
        <p:spPr>
          <a:xfrm>
            <a:off x="838225" y="5065613"/>
            <a:ext cx="19635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iw-IL" sz="2400">
                <a:latin typeface="Varela Round"/>
                <a:ea typeface="Varela Round"/>
                <a:cs typeface="Varela Round"/>
                <a:sym typeface="Varela Round"/>
              </a:rPr>
              <a:t>ביומסה </a:t>
            </a:r>
            <a:endParaRPr sz="2400">
              <a:latin typeface="Varela Round"/>
              <a:ea typeface="Varela Round"/>
              <a:cs typeface="Varela Round"/>
              <a:sym typeface="Varela Round"/>
            </a:endParaRPr>
          </a:p>
        </p:txBody>
      </p:sp>
      <p:sp>
        <p:nvSpPr>
          <p:cNvPr id="111" name="Google Shape;111;p15"/>
          <p:cNvSpPr/>
          <p:nvPr/>
        </p:nvSpPr>
        <p:spPr>
          <a:xfrm>
            <a:off x="3012800" y="4173375"/>
            <a:ext cx="19635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iw-IL" sz="2400">
                <a:latin typeface="Varela Round"/>
                <a:ea typeface="Varela Round"/>
                <a:cs typeface="Varela Round"/>
                <a:sym typeface="Varela Round"/>
              </a:rPr>
              <a:t>שמש </a:t>
            </a:r>
            <a:endParaRPr sz="2400">
              <a:latin typeface="Varela Round"/>
              <a:ea typeface="Varela Round"/>
              <a:cs typeface="Varela Round"/>
              <a:sym typeface="Varela Round"/>
            </a:endParaRPr>
          </a:p>
        </p:txBody>
      </p:sp>
      <p:sp>
        <p:nvSpPr>
          <p:cNvPr id="112" name="Google Shape;112;p15"/>
          <p:cNvSpPr/>
          <p:nvPr/>
        </p:nvSpPr>
        <p:spPr>
          <a:xfrm>
            <a:off x="2877150" y="3288363"/>
            <a:ext cx="19635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iw-IL" sz="2400">
                <a:latin typeface="Varela Round"/>
                <a:ea typeface="Varela Round"/>
                <a:cs typeface="Varela Round"/>
                <a:sym typeface="Varela Round"/>
              </a:rPr>
              <a:t>רוח</a:t>
            </a:r>
            <a:endParaRPr sz="2400">
              <a:latin typeface="Varela Round"/>
              <a:ea typeface="Varela Round"/>
              <a:cs typeface="Varela Round"/>
              <a:sym typeface="Varela Round"/>
            </a:endParaRPr>
          </a:p>
        </p:txBody>
      </p:sp>
      <p:sp>
        <p:nvSpPr>
          <p:cNvPr id="113" name="Google Shape;113;p15"/>
          <p:cNvSpPr/>
          <p:nvPr/>
        </p:nvSpPr>
        <p:spPr>
          <a:xfrm>
            <a:off x="2623050" y="2403375"/>
            <a:ext cx="29307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iw-IL" sz="2400">
                <a:latin typeface="Varela Round"/>
                <a:ea typeface="Varela Round"/>
                <a:cs typeface="Varela Round"/>
                <a:sym typeface="Varela Round"/>
              </a:rPr>
              <a:t>הידרואלקטרי </a:t>
            </a:r>
            <a:endParaRPr sz="2400">
              <a:latin typeface="Varela Round"/>
              <a:ea typeface="Varela Round"/>
              <a:cs typeface="Varela Round"/>
              <a:sym typeface="Varela Round"/>
            </a:endParaRPr>
          </a:p>
        </p:txBody>
      </p:sp>
      <p:sp>
        <p:nvSpPr>
          <p:cNvPr id="114" name="Google Shape;114;p15"/>
          <p:cNvSpPr/>
          <p:nvPr/>
        </p:nvSpPr>
        <p:spPr>
          <a:xfrm>
            <a:off x="3012800" y="5065613"/>
            <a:ext cx="1963500" cy="806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iw-IL" sz="2400">
                <a:latin typeface="Varela Round"/>
                <a:ea typeface="Varela Round"/>
                <a:cs typeface="Varela Round"/>
                <a:sym typeface="Varela Round"/>
              </a:rPr>
              <a:t>גיאותרמי</a:t>
            </a:r>
            <a:endParaRPr sz="2400">
              <a:latin typeface="Varela Round"/>
              <a:ea typeface="Varela Round"/>
              <a:cs typeface="Varela Round"/>
              <a:sym typeface="Varela Rou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10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1000"/>
                                        <p:tgtEl>
                                          <p:spTgt spid="1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fade">
                                      <p:cBhvr>
                                        <p:cTn id="22" dur="1000"/>
                                        <p:tgtEl>
                                          <p:spTgt spid="1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3"/>
                                        </p:tgtEl>
                                        <p:attrNameLst>
                                          <p:attrName>style.visibility</p:attrName>
                                        </p:attrNameLst>
                                      </p:cBhvr>
                                      <p:to>
                                        <p:strVal val="visible"/>
                                      </p:to>
                                    </p:set>
                                    <p:animEffect transition="in" filter="fade">
                                      <p:cBhvr>
                                        <p:cTn id="27" dur="1000"/>
                                        <p:tgtEl>
                                          <p:spTgt spid="1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2"/>
                                        </p:tgtEl>
                                        <p:attrNameLst>
                                          <p:attrName>style.visibility</p:attrName>
                                        </p:attrNameLst>
                                      </p:cBhvr>
                                      <p:to>
                                        <p:strVal val="visible"/>
                                      </p:to>
                                    </p:set>
                                    <p:animEffect transition="in" filter="fade">
                                      <p:cBhvr>
                                        <p:cTn id="32" dur="1000"/>
                                        <p:tgtEl>
                                          <p:spTgt spid="1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1"/>
                                        </p:tgtEl>
                                        <p:attrNameLst>
                                          <p:attrName>style.visibility</p:attrName>
                                        </p:attrNameLst>
                                      </p:cBhvr>
                                      <p:to>
                                        <p:strVal val="visible"/>
                                      </p:to>
                                    </p:set>
                                    <p:animEffect transition="in" filter="fade">
                                      <p:cBhvr>
                                        <p:cTn id="37" dur="1000"/>
                                        <p:tgtEl>
                                          <p:spTgt spid="1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4"/>
                                        </p:tgtEl>
                                        <p:attrNameLst>
                                          <p:attrName>style.visibility</p:attrName>
                                        </p:attrNameLst>
                                      </p:cBhvr>
                                      <p:to>
                                        <p:strVal val="visible"/>
                                      </p:to>
                                    </p:set>
                                    <p:animEffect transition="in" filter="fade">
                                      <p:cBhvr>
                                        <p:cTn id="42" dur="1000"/>
                                        <p:tgtEl>
                                          <p:spTgt spid="1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fade">
                                      <p:cBhvr>
                                        <p:cTn id="47"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515206" y="213094"/>
            <a:ext cx="11160000" cy="72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121" name="Google Shape;121;p16"/>
          <p:cNvSpPr txBox="1">
            <a:spLocks noGrp="1"/>
          </p:cNvSpPr>
          <p:nvPr>
            <p:ph type="body" idx="1"/>
          </p:nvPr>
        </p:nvSpPr>
        <p:spPr>
          <a:xfrm>
            <a:off x="515206" y="1185681"/>
            <a:ext cx="11160000" cy="540000"/>
          </a:xfrm>
          <a:prstGeom prst="rect">
            <a:avLst/>
          </a:prstGeom>
        </p:spPr>
        <p:txBody>
          <a:bodyPr spcFirstLastPara="1" wrap="square" lIns="91425" tIns="45700" rIns="91425" bIns="45700" anchor="b" anchorCtr="0">
            <a:noAutofit/>
          </a:bodyPr>
          <a:lstStyle/>
          <a:p>
            <a:pPr marL="0" lvl="0" indent="0" algn="l" rtl="0">
              <a:spcBef>
                <a:spcPts val="640"/>
              </a:spcBef>
              <a:spcAft>
                <a:spcPts val="0"/>
              </a:spcAft>
              <a:buNone/>
            </a:pPr>
            <a:endParaRPr/>
          </a:p>
        </p:txBody>
      </p:sp>
      <p:sp>
        <p:nvSpPr>
          <p:cNvPr id="122" name="Google Shape;122;p16"/>
          <p:cNvSpPr txBox="1">
            <a:spLocks noGrp="1"/>
          </p:cNvSpPr>
          <p:nvPr>
            <p:ph type="body" idx="2"/>
          </p:nvPr>
        </p:nvSpPr>
        <p:spPr>
          <a:xfrm>
            <a:off x="515206" y="1725681"/>
            <a:ext cx="11160000" cy="4152600"/>
          </a:xfrm>
          <a:prstGeom prst="rect">
            <a:avLst/>
          </a:prstGeom>
        </p:spPr>
        <p:txBody>
          <a:bodyPr spcFirstLastPara="1" wrap="square" lIns="91425" tIns="45700" rIns="91425" bIns="45700" anchor="t" anchorCtr="0">
            <a:noAutofit/>
          </a:bodyPr>
          <a:lstStyle/>
          <a:p>
            <a:pPr marL="0" lvl="0" indent="0" algn="l" rtl="0">
              <a:spcBef>
                <a:spcPts val="0"/>
              </a:spcBef>
              <a:spcAft>
                <a:spcPts val="600"/>
              </a:spcAft>
              <a:buNone/>
            </a:pPr>
            <a:endParaRPr/>
          </a:p>
        </p:txBody>
      </p:sp>
      <p:pic>
        <p:nvPicPr>
          <p:cNvPr id="123" name="Google Shape;123;p16"/>
          <p:cNvPicPr preferRelativeResize="0"/>
          <p:nvPr/>
        </p:nvPicPr>
        <p:blipFill rotWithShape="1">
          <a:blip r:embed="rId3">
            <a:alphaModFix/>
          </a:blip>
          <a:srcRect l="12171" r="11568"/>
          <a:stretch/>
        </p:blipFill>
        <p:spPr>
          <a:xfrm>
            <a:off x="104437" y="87400"/>
            <a:ext cx="11983123" cy="6857101"/>
          </a:xfrm>
          <a:prstGeom prst="rect">
            <a:avLst/>
          </a:prstGeom>
          <a:noFill/>
          <a:ln>
            <a:noFill/>
          </a:ln>
        </p:spPr>
      </p:pic>
      <p:sp>
        <p:nvSpPr>
          <p:cNvPr id="124" name="Google Shape;124;p16"/>
          <p:cNvSpPr/>
          <p:nvPr/>
        </p:nvSpPr>
        <p:spPr>
          <a:xfrm>
            <a:off x="734150" y="2937100"/>
            <a:ext cx="2305500" cy="3450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iw-IL">
                <a:highlight>
                  <a:srgbClr val="FFFF00"/>
                </a:highlight>
                <a:latin typeface="Varela Round"/>
                <a:ea typeface="Varela Round"/>
                <a:cs typeface="Varela Round"/>
                <a:sym typeface="Varela Round"/>
              </a:rPr>
              <a:t>פחם מובא לנמל הפחם</a:t>
            </a:r>
            <a:endParaRPr>
              <a:highlight>
                <a:srgbClr val="FFFF00"/>
              </a:highlight>
              <a:latin typeface="Varela Round"/>
              <a:ea typeface="Varela Round"/>
              <a:cs typeface="Varela Round"/>
              <a:sym typeface="Varela Round"/>
            </a:endParaRPr>
          </a:p>
        </p:txBody>
      </p:sp>
      <p:sp>
        <p:nvSpPr>
          <p:cNvPr id="125" name="Google Shape;125;p16"/>
          <p:cNvSpPr/>
          <p:nvPr/>
        </p:nvSpPr>
        <p:spPr>
          <a:xfrm rot="5400563">
            <a:off x="6015208" y="2459222"/>
            <a:ext cx="1831800" cy="24024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iw-IL">
                <a:highlight>
                  <a:srgbClr val="FFFF00"/>
                </a:highlight>
                <a:latin typeface="Varela Round"/>
                <a:ea typeface="Varela Round"/>
                <a:cs typeface="Varela Round"/>
                <a:sym typeface="Varela Round"/>
              </a:rPr>
              <a:t> מערכת קירור </a:t>
            </a:r>
            <a:endParaRPr>
              <a:highlight>
                <a:srgbClr val="FFFF00"/>
              </a:highlight>
              <a:latin typeface="Varela Round"/>
              <a:ea typeface="Varela Round"/>
              <a:cs typeface="Varela Round"/>
              <a:sym typeface="Varela Round"/>
            </a:endParaRPr>
          </a:p>
        </p:txBody>
      </p:sp>
      <p:sp>
        <p:nvSpPr>
          <p:cNvPr id="126" name="Google Shape;126;p16"/>
          <p:cNvSpPr/>
          <p:nvPr/>
        </p:nvSpPr>
        <p:spPr>
          <a:xfrm>
            <a:off x="4328750" y="4021025"/>
            <a:ext cx="1831800" cy="2652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iw-IL">
                <a:highlight>
                  <a:srgbClr val="FFFF00"/>
                </a:highlight>
                <a:latin typeface="Varela Round"/>
                <a:ea typeface="Varela Round"/>
                <a:cs typeface="Varela Round"/>
                <a:sym typeface="Varela Round"/>
              </a:rPr>
              <a:t>דוד השריפה </a:t>
            </a:r>
            <a:endParaRPr>
              <a:highlight>
                <a:srgbClr val="FFFF00"/>
              </a:highlight>
              <a:latin typeface="Varela Round"/>
              <a:ea typeface="Varela Round"/>
              <a:cs typeface="Varela Round"/>
              <a:sym typeface="Varela Round"/>
            </a:endParaRPr>
          </a:p>
        </p:txBody>
      </p:sp>
      <p:sp>
        <p:nvSpPr>
          <p:cNvPr id="127" name="Google Shape;127;p16"/>
          <p:cNvSpPr/>
          <p:nvPr/>
        </p:nvSpPr>
        <p:spPr>
          <a:xfrm>
            <a:off x="3338150" y="1978250"/>
            <a:ext cx="1831800" cy="2652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iw-IL" sz="2400">
                <a:highlight>
                  <a:srgbClr val="FFFF00"/>
                </a:highlight>
                <a:latin typeface="Varela Round"/>
                <a:ea typeface="Varela Round"/>
                <a:cs typeface="Varela Round"/>
                <a:sym typeface="Varela Round"/>
              </a:rPr>
              <a:t>ארובה </a:t>
            </a:r>
            <a:endParaRPr sz="2400">
              <a:highlight>
                <a:srgbClr val="FFFF00"/>
              </a:highlight>
              <a:latin typeface="Varela Round"/>
              <a:ea typeface="Varela Round"/>
              <a:cs typeface="Varela Round"/>
              <a:sym typeface="Varela Round"/>
            </a:endParaRPr>
          </a:p>
        </p:txBody>
      </p:sp>
      <p:sp>
        <p:nvSpPr>
          <p:cNvPr id="128" name="Google Shape;128;p16"/>
          <p:cNvSpPr/>
          <p:nvPr/>
        </p:nvSpPr>
        <p:spPr>
          <a:xfrm>
            <a:off x="6802325" y="4311150"/>
            <a:ext cx="1831800" cy="2652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iw-IL">
                <a:highlight>
                  <a:srgbClr val="FFFF00"/>
                </a:highlight>
                <a:latin typeface="Varela Round"/>
                <a:ea typeface="Varela Round"/>
                <a:cs typeface="Varela Round"/>
                <a:sym typeface="Varela Round"/>
              </a:rPr>
              <a:t>טורבינה </a:t>
            </a:r>
            <a:endParaRPr>
              <a:highlight>
                <a:srgbClr val="FFFF00"/>
              </a:highlight>
              <a:latin typeface="Varela Round"/>
              <a:ea typeface="Varela Round"/>
              <a:cs typeface="Varela Round"/>
              <a:sym typeface="Varela Round"/>
            </a:endParaRPr>
          </a:p>
        </p:txBody>
      </p:sp>
      <p:sp>
        <p:nvSpPr>
          <p:cNvPr id="129" name="Google Shape;129;p16"/>
          <p:cNvSpPr/>
          <p:nvPr/>
        </p:nvSpPr>
        <p:spPr>
          <a:xfrm>
            <a:off x="8845050" y="2600050"/>
            <a:ext cx="1831800" cy="1831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iw-IL">
                <a:highlight>
                  <a:srgbClr val="FFFF00"/>
                </a:highlight>
                <a:latin typeface="Varela Round"/>
                <a:ea typeface="Varela Round"/>
                <a:cs typeface="Varela Round"/>
                <a:sym typeface="Varela Round"/>
              </a:rPr>
              <a:t>כבלי חשמל </a:t>
            </a:r>
            <a:endParaRPr>
              <a:highlight>
                <a:srgbClr val="FFFF00"/>
              </a:highlight>
              <a:latin typeface="Varela Round"/>
              <a:ea typeface="Varela Round"/>
              <a:cs typeface="Varela Round"/>
              <a:sym typeface="Varela Round"/>
            </a:endParaRPr>
          </a:p>
        </p:txBody>
      </p:sp>
      <p:sp>
        <p:nvSpPr>
          <p:cNvPr id="130" name="Google Shape;130;p16"/>
          <p:cNvSpPr/>
          <p:nvPr/>
        </p:nvSpPr>
        <p:spPr>
          <a:xfrm>
            <a:off x="9466375" y="4103075"/>
            <a:ext cx="1831800" cy="2652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iw-IL">
                <a:highlight>
                  <a:srgbClr val="FFFF00"/>
                </a:highlight>
                <a:latin typeface="Varela Round"/>
                <a:ea typeface="Varela Round"/>
                <a:cs typeface="Varela Round"/>
                <a:sym typeface="Varela Round"/>
              </a:rPr>
              <a:t>גנרטור </a:t>
            </a:r>
            <a:endParaRPr>
              <a:highlight>
                <a:srgbClr val="FFFF00"/>
              </a:highlight>
              <a:latin typeface="Varela Round"/>
              <a:ea typeface="Varela Round"/>
              <a:cs typeface="Varela Round"/>
              <a:sym typeface="Varela Round"/>
            </a:endParaRPr>
          </a:p>
        </p:txBody>
      </p:sp>
      <p:sp>
        <p:nvSpPr>
          <p:cNvPr id="131" name="Google Shape;131;p16"/>
          <p:cNvSpPr txBox="1"/>
          <p:nvPr/>
        </p:nvSpPr>
        <p:spPr>
          <a:xfrm>
            <a:off x="104425" y="6285300"/>
            <a:ext cx="2212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w-IL" u="sng">
                <a:latin typeface="Calibri"/>
                <a:ea typeface="Calibri"/>
                <a:cs typeface="Calibri"/>
                <a:sym typeface="Calibri"/>
                <a:hlinkClick r:id="rId4"/>
              </a:rPr>
              <a:t>מקור - מבוא גולן אתר ביה"ס</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fade">
                                      <p:cBhvr>
                                        <p:cTn id="12" dur="1000"/>
                                        <p:tgtEl>
                                          <p:spTgt spid="1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fade">
                                      <p:cBhvr>
                                        <p:cTn id="17" dur="1000"/>
                                        <p:tgtEl>
                                          <p:spTgt spid="1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fade">
                                      <p:cBhvr>
                                        <p:cTn id="22" dur="1000"/>
                                        <p:tgtEl>
                                          <p:spTgt spid="1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5"/>
                                        </p:tgtEl>
                                        <p:attrNameLst>
                                          <p:attrName>style.visibility</p:attrName>
                                        </p:attrNameLst>
                                      </p:cBhvr>
                                      <p:to>
                                        <p:strVal val="visible"/>
                                      </p:to>
                                    </p:set>
                                    <p:animEffect transition="in" filter="fade">
                                      <p:cBhvr>
                                        <p:cTn id="27" dur="1000"/>
                                        <p:tgtEl>
                                          <p:spTgt spid="1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0"/>
                                        </p:tgtEl>
                                        <p:attrNameLst>
                                          <p:attrName>style.visibility</p:attrName>
                                        </p:attrNameLst>
                                      </p:cBhvr>
                                      <p:to>
                                        <p:strVal val="visible"/>
                                      </p:to>
                                    </p:set>
                                    <p:animEffect transition="in" filter="fade">
                                      <p:cBhvr>
                                        <p:cTn id="32" dur="1000"/>
                                        <p:tgtEl>
                                          <p:spTgt spid="1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7"/>
          <p:cNvSpPr txBox="1">
            <a:spLocks noGrp="1"/>
          </p:cNvSpPr>
          <p:nvPr>
            <p:ph type="ctrTitle"/>
          </p:nvPr>
        </p:nvSpPr>
        <p:spPr>
          <a:xfrm>
            <a:off x="738940" y="1640910"/>
            <a:ext cx="10871100" cy="1260000"/>
          </a:xfrm>
          <a:prstGeom prst="rect">
            <a:avLst/>
          </a:prstGeom>
        </p:spPr>
        <p:txBody>
          <a:bodyPr spcFirstLastPara="1" wrap="square" lIns="91425" tIns="45700" rIns="91425" bIns="45700" anchor="ctr" anchorCtr="0">
            <a:noAutofit/>
          </a:bodyPr>
          <a:lstStyle/>
          <a:p>
            <a:pPr marL="0" lvl="0" indent="0" algn="ctr" rtl="1">
              <a:spcBef>
                <a:spcPts val="0"/>
              </a:spcBef>
              <a:spcAft>
                <a:spcPts val="0"/>
              </a:spcAft>
              <a:buNone/>
            </a:pPr>
            <a:r>
              <a:rPr lang="iw-IL"/>
              <a:t>מקורות אנרגיה מתכלים</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8"/>
          <p:cNvSpPr txBox="1">
            <a:spLocks noGrp="1"/>
          </p:cNvSpPr>
          <p:nvPr>
            <p:ph type="body" idx="1"/>
          </p:nvPr>
        </p:nvSpPr>
        <p:spPr>
          <a:xfrm>
            <a:off x="-1789085" y="388950"/>
            <a:ext cx="9000000" cy="540000"/>
          </a:xfrm>
          <a:prstGeom prst="rect">
            <a:avLst/>
          </a:prstGeom>
          <a:noFill/>
          <a:ln>
            <a:noFill/>
          </a:ln>
        </p:spPr>
        <p:txBody>
          <a:bodyPr spcFirstLastPara="1" wrap="square" lIns="91425" tIns="45700" rIns="91425" bIns="45700" anchor="b" anchorCtr="0">
            <a:noAutofit/>
          </a:bodyPr>
          <a:lstStyle/>
          <a:p>
            <a:pPr marL="0" lvl="0" indent="0" algn="r" rtl="1">
              <a:spcBef>
                <a:spcPts val="0"/>
              </a:spcBef>
              <a:spcAft>
                <a:spcPts val="0"/>
              </a:spcAft>
              <a:buClr>
                <a:srgbClr val="0070C0"/>
              </a:buClr>
              <a:buSzPts val="3200"/>
              <a:buNone/>
            </a:pPr>
            <a:r>
              <a:rPr lang="iw-IL" dirty="0"/>
              <a:t>פחם </a:t>
            </a:r>
            <a:endParaRPr dirty="0"/>
          </a:p>
        </p:txBody>
      </p:sp>
      <p:sp>
        <p:nvSpPr>
          <p:cNvPr id="144" name="Google Shape;144;p18"/>
          <p:cNvSpPr txBox="1">
            <a:spLocks noGrp="1"/>
          </p:cNvSpPr>
          <p:nvPr>
            <p:ph type="body" idx="2"/>
          </p:nvPr>
        </p:nvSpPr>
        <p:spPr>
          <a:xfrm>
            <a:off x="92555" y="1352325"/>
            <a:ext cx="5407800" cy="4212600"/>
          </a:xfrm>
          <a:prstGeom prst="rect">
            <a:avLst/>
          </a:prstGeom>
          <a:noFill/>
          <a:ln>
            <a:noFill/>
          </a:ln>
        </p:spPr>
        <p:txBody>
          <a:bodyPr spcFirstLastPara="1" wrap="square" lIns="91425" tIns="45700" rIns="91425" bIns="45700" anchor="t" anchorCtr="0">
            <a:noAutofit/>
          </a:bodyPr>
          <a:lstStyle/>
          <a:p>
            <a:pPr marL="0" lvl="0" indent="0" algn="r" rtl="1">
              <a:lnSpc>
                <a:spcPct val="150000"/>
              </a:lnSpc>
              <a:spcBef>
                <a:spcPts val="0"/>
              </a:spcBef>
              <a:spcAft>
                <a:spcPts val="0"/>
              </a:spcAft>
              <a:buClr>
                <a:schemeClr val="dk1"/>
              </a:buClr>
              <a:buSzPts val="1100"/>
              <a:buNone/>
            </a:pPr>
            <a:r>
              <a:rPr lang="iw-IL" b="1" dirty="0">
                <a:solidFill>
                  <a:srgbClr val="0179A2"/>
                </a:solidFill>
              </a:rPr>
              <a:t>חסרונות</a:t>
            </a:r>
            <a:endParaRPr b="1" dirty="0">
              <a:solidFill>
                <a:srgbClr val="0179A2"/>
              </a:solidFill>
            </a:endParaRPr>
          </a:p>
          <a:p>
            <a:pPr lvl="0" indent="-457200" algn="r" rtl="1">
              <a:lnSpc>
                <a:spcPct val="150000"/>
              </a:lnSpc>
              <a:spcBef>
                <a:spcPts val="0"/>
              </a:spcBef>
              <a:spcAft>
                <a:spcPts val="0"/>
              </a:spcAft>
              <a:buClr>
                <a:schemeClr val="dk1"/>
              </a:buClr>
              <a:buSzPts val="1100"/>
              <a:buFont typeface="+mj-lt"/>
              <a:buAutoNum type="arabicPeriod"/>
            </a:pPr>
            <a:r>
              <a:rPr lang="iw-IL" dirty="0">
                <a:solidFill>
                  <a:srgbClr val="4F4F4F"/>
                </a:solidFill>
              </a:rPr>
              <a:t>מזהם בהפקה, </a:t>
            </a:r>
            <a:r>
              <a:rPr lang="he-IL" dirty="0">
                <a:solidFill>
                  <a:srgbClr val="4F4F4F"/>
                </a:solidFill>
              </a:rPr>
              <a:t> </a:t>
            </a:r>
            <a:r>
              <a:rPr lang="iw-IL" dirty="0">
                <a:solidFill>
                  <a:srgbClr val="4F4F4F"/>
                </a:solidFill>
              </a:rPr>
              <a:t>בהובלה, באיחסון.</a:t>
            </a:r>
            <a:endParaRPr dirty="0">
              <a:solidFill>
                <a:srgbClr val="4F4F4F"/>
              </a:solidFill>
            </a:endParaRPr>
          </a:p>
          <a:p>
            <a:pPr lvl="0" indent="-457200" algn="r" rtl="1">
              <a:lnSpc>
                <a:spcPct val="150000"/>
              </a:lnSpc>
              <a:spcBef>
                <a:spcPts val="0"/>
              </a:spcBef>
              <a:spcAft>
                <a:spcPts val="0"/>
              </a:spcAft>
              <a:buClr>
                <a:schemeClr val="dk1"/>
              </a:buClr>
              <a:buSzPts val="1100"/>
              <a:buFont typeface="+mj-lt"/>
              <a:buAutoNum type="arabicPeriod"/>
            </a:pPr>
            <a:r>
              <a:rPr lang="iw-IL" dirty="0">
                <a:solidFill>
                  <a:srgbClr val="4F4F4F"/>
                </a:solidFill>
              </a:rPr>
              <a:t>בשימוש רמת הזיהום תלויה באיכות הפחם וברמת התפעול </a:t>
            </a:r>
            <a:r>
              <a:rPr lang="he-IL" dirty="0">
                <a:solidFill>
                  <a:srgbClr val="4F4F4F"/>
                </a:solidFill>
              </a:rPr>
              <a:t>(</a:t>
            </a:r>
            <a:r>
              <a:rPr lang="iw-IL" dirty="0">
                <a:solidFill>
                  <a:srgbClr val="4F4F4F"/>
                </a:solidFill>
              </a:rPr>
              <a:t>גיל התחנה מסננים גובה ארובות</a:t>
            </a:r>
            <a:r>
              <a:rPr lang="he-IL" dirty="0">
                <a:solidFill>
                  <a:srgbClr val="4F4F4F"/>
                </a:solidFill>
              </a:rPr>
              <a:t>)</a:t>
            </a:r>
            <a:endParaRPr dirty="0">
              <a:solidFill>
                <a:srgbClr val="4F4F4F"/>
              </a:solidFill>
            </a:endParaRPr>
          </a:p>
          <a:p>
            <a:pPr lvl="0" indent="-457200" algn="r" rtl="1">
              <a:lnSpc>
                <a:spcPct val="150000"/>
              </a:lnSpc>
              <a:spcBef>
                <a:spcPts val="0"/>
              </a:spcBef>
              <a:spcAft>
                <a:spcPts val="0"/>
              </a:spcAft>
              <a:buClr>
                <a:schemeClr val="dk1"/>
              </a:buClr>
              <a:buSzPts val="1100"/>
              <a:buFont typeface="+mj-lt"/>
              <a:buAutoNum type="arabicPeriod"/>
            </a:pPr>
            <a:r>
              <a:rPr lang="iw-IL" dirty="0">
                <a:solidFill>
                  <a:srgbClr val="4F4F4F"/>
                </a:solidFill>
              </a:rPr>
              <a:t>אחסנה בעייתית מסוכנת יש להרטיב  ולקרר למניעת דלקות.</a:t>
            </a:r>
            <a:endParaRPr dirty="0">
              <a:solidFill>
                <a:srgbClr val="4F4F4F"/>
              </a:solidFill>
            </a:endParaRPr>
          </a:p>
          <a:p>
            <a:pPr marL="342900" lvl="0" indent="-190500" algn="r" rtl="1">
              <a:lnSpc>
                <a:spcPct val="150000"/>
              </a:lnSpc>
              <a:spcBef>
                <a:spcPts val="0"/>
              </a:spcBef>
              <a:spcAft>
                <a:spcPts val="0"/>
              </a:spcAft>
              <a:buClr>
                <a:srgbClr val="002060"/>
              </a:buClr>
              <a:buSzPts val="2400"/>
              <a:buNone/>
            </a:pPr>
            <a:endParaRPr dirty="0"/>
          </a:p>
        </p:txBody>
      </p:sp>
      <p:sp>
        <p:nvSpPr>
          <p:cNvPr id="145" name="Google Shape;145;p18"/>
          <p:cNvSpPr txBox="1"/>
          <p:nvPr/>
        </p:nvSpPr>
        <p:spPr>
          <a:xfrm>
            <a:off x="5612115" y="1352325"/>
            <a:ext cx="6107700" cy="43662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Clr>
                <a:schemeClr val="dk1"/>
              </a:buClr>
              <a:buSzPts val="1100"/>
              <a:buFont typeface="Arial"/>
              <a:buNone/>
            </a:pPr>
            <a:r>
              <a:rPr lang="iw-IL" sz="2400" b="1" dirty="0">
                <a:solidFill>
                  <a:srgbClr val="0178A2"/>
                </a:solidFill>
                <a:latin typeface="Varela Round"/>
                <a:ea typeface="Varela Round"/>
                <a:cs typeface="Varela Round"/>
                <a:sym typeface="Varela Round"/>
              </a:rPr>
              <a:t>יתרונות:</a:t>
            </a:r>
            <a:endParaRPr sz="2400" b="1" dirty="0">
              <a:solidFill>
                <a:srgbClr val="0178A2"/>
              </a:solidFill>
              <a:latin typeface="Varela Round"/>
              <a:ea typeface="Varela Round"/>
              <a:cs typeface="Varela Round"/>
              <a:sym typeface="Varela Round"/>
            </a:endParaRPr>
          </a:p>
          <a:p>
            <a:pPr marL="457200" lvl="0" indent="-457200" algn="r" rtl="1">
              <a:lnSpc>
                <a:spcPct val="150000"/>
              </a:lnSpc>
              <a:spcBef>
                <a:spcPts val="0"/>
              </a:spcBef>
              <a:spcAft>
                <a:spcPts val="0"/>
              </a:spcAft>
              <a:buClr>
                <a:schemeClr val="dk1"/>
              </a:buClr>
              <a:buSzPts val="1100"/>
              <a:buAutoNum type="arabicPeriod"/>
            </a:pPr>
            <a:r>
              <a:rPr lang="iw-IL" sz="2400" dirty="0">
                <a:solidFill>
                  <a:srgbClr val="4F4F4F"/>
                </a:solidFill>
                <a:latin typeface="Varela Round"/>
                <a:ea typeface="Varela Round"/>
                <a:cs typeface="Varela Round"/>
                <a:sym typeface="Varela Round"/>
              </a:rPr>
              <a:t>זמין - תפרוסת רחבה בעולם</a:t>
            </a:r>
            <a:r>
              <a:rPr lang="iw-IL" sz="2400" dirty="0">
                <a:solidFill>
                  <a:srgbClr val="FF0000"/>
                </a:solidFill>
                <a:latin typeface="Varela Round"/>
                <a:ea typeface="Varela Round"/>
                <a:cs typeface="Varela Round"/>
                <a:sym typeface="Varela Round"/>
              </a:rPr>
              <a:t> </a:t>
            </a:r>
            <a:r>
              <a:rPr lang="iw-IL" sz="2400" dirty="0">
                <a:latin typeface="Varela Round"/>
                <a:ea typeface="Varela Round"/>
                <a:cs typeface="Varela Round"/>
                <a:sym typeface="Varela Round"/>
              </a:rPr>
              <a:t>ולכן זול יותר</a:t>
            </a:r>
            <a:endParaRPr lang="he-IL" sz="2400" dirty="0">
              <a:latin typeface="Varela Round"/>
              <a:ea typeface="Varela Round"/>
              <a:cs typeface="Varela Round"/>
              <a:sym typeface="Varela Round"/>
            </a:endParaRPr>
          </a:p>
          <a:p>
            <a:pPr marL="457200" lvl="0" indent="-457200" algn="r" rtl="1">
              <a:lnSpc>
                <a:spcPct val="150000"/>
              </a:lnSpc>
              <a:spcBef>
                <a:spcPts val="0"/>
              </a:spcBef>
              <a:spcAft>
                <a:spcPts val="0"/>
              </a:spcAft>
              <a:buClr>
                <a:schemeClr val="dk1"/>
              </a:buClr>
              <a:buSzPts val="1100"/>
              <a:buAutoNum type="arabicPeriod"/>
            </a:pPr>
            <a:r>
              <a:rPr lang="iw-IL" sz="2400" dirty="0">
                <a:solidFill>
                  <a:srgbClr val="4F4F4F"/>
                </a:solidFill>
                <a:latin typeface="Varela Round"/>
                <a:ea typeface="Varela Round"/>
                <a:cs typeface="Varela Round"/>
                <a:sym typeface="Varela Round"/>
              </a:rPr>
              <a:t> מיובא ממדינות ידידותיות לישראל</a:t>
            </a:r>
            <a:endParaRPr lang="he-IL" sz="2400" dirty="0">
              <a:solidFill>
                <a:srgbClr val="4F4F4F"/>
              </a:solidFill>
              <a:latin typeface="Varela Round"/>
              <a:ea typeface="Varela Round"/>
              <a:cs typeface="Varela Round"/>
              <a:sym typeface="Varela Round"/>
            </a:endParaRPr>
          </a:p>
          <a:p>
            <a:pPr marL="457200" lvl="0" indent="-457200" algn="r" rtl="1">
              <a:lnSpc>
                <a:spcPct val="150000"/>
              </a:lnSpc>
              <a:spcBef>
                <a:spcPts val="0"/>
              </a:spcBef>
              <a:spcAft>
                <a:spcPts val="0"/>
              </a:spcAft>
              <a:buClr>
                <a:schemeClr val="dk1"/>
              </a:buClr>
              <a:buSzPts val="1100"/>
              <a:buFont typeface="+mj-lt"/>
              <a:buAutoNum type="arabicPeriod"/>
            </a:pPr>
            <a:r>
              <a:rPr lang="iw-IL" sz="2400" dirty="0">
                <a:solidFill>
                  <a:srgbClr val="4F4F4F"/>
                </a:solidFill>
                <a:latin typeface="Varela Round"/>
                <a:ea typeface="Varela Round"/>
                <a:cs typeface="Varela Round"/>
                <a:sym typeface="Varela Round"/>
              </a:rPr>
              <a:t>גם מקור אנרגיה וגם ח.ג.לתעשיות .</a:t>
            </a:r>
            <a:endParaRPr sz="2400" dirty="0">
              <a:solidFill>
                <a:srgbClr val="4F4F4F"/>
              </a:solidFill>
              <a:latin typeface="Varela Round"/>
              <a:ea typeface="Varela Round"/>
              <a:cs typeface="Varela Round"/>
              <a:sym typeface="Varela Round"/>
            </a:endParaRPr>
          </a:p>
          <a:p>
            <a:pPr marL="457200" lvl="0" indent="-457200" algn="r" rtl="1">
              <a:lnSpc>
                <a:spcPct val="150000"/>
              </a:lnSpc>
              <a:spcBef>
                <a:spcPts val="0"/>
              </a:spcBef>
              <a:spcAft>
                <a:spcPts val="0"/>
              </a:spcAft>
              <a:buClr>
                <a:schemeClr val="dk1"/>
              </a:buClr>
              <a:buSzPts val="1100"/>
              <a:buFont typeface="+mj-lt"/>
              <a:buAutoNum type="arabicPeriod"/>
            </a:pPr>
            <a:r>
              <a:rPr lang="iw-IL" sz="2400" dirty="0">
                <a:solidFill>
                  <a:srgbClr val="4F4F4F"/>
                </a:solidFill>
                <a:latin typeface="Varela Round"/>
                <a:ea typeface="Varela Round"/>
                <a:cs typeface="Varela Round"/>
                <a:sym typeface="Varela Round"/>
              </a:rPr>
              <a:t>אי תלות בנפט. </a:t>
            </a:r>
            <a:endParaRPr sz="2400" dirty="0">
              <a:solidFill>
                <a:srgbClr val="4F4F4F"/>
              </a:solidFill>
              <a:latin typeface="Varela Round"/>
              <a:ea typeface="Varela Round"/>
              <a:cs typeface="Varela Round"/>
              <a:sym typeface="Varela Round"/>
            </a:endParaRPr>
          </a:p>
          <a:p>
            <a:pPr marL="457200" lvl="0" indent="-457200" algn="r" rtl="1">
              <a:lnSpc>
                <a:spcPct val="150000"/>
              </a:lnSpc>
              <a:spcBef>
                <a:spcPts val="0"/>
              </a:spcBef>
              <a:spcAft>
                <a:spcPts val="0"/>
              </a:spcAft>
              <a:buClr>
                <a:schemeClr val="dk1"/>
              </a:buClr>
              <a:buSzPts val="1100"/>
              <a:buFont typeface="+mj-lt"/>
              <a:buAutoNum type="arabicPeriod"/>
            </a:pPr>
            <a:r>
              <a:rPr lang="iw-IL" sz="2400" dirty="0">
                <a:solidFill>
                  <a:srgbClr val="434343"/>
                </a:solidFill>
                <a:latin typeface="Varela Round"/>
                <a:ea typeface="Varela Round"/>
                <a:cs typeface="Varela Round"/>
                <a:sym typeface="Varela Round"/>
              </a:rPr>
              <a:t>מחירו יציב יחסית ללא תנודות</a:t>
            </a:r>
            <a:endParaRPr sz="2400" dirty="0">
              <a:solidFill>
                <a:srgbClr val="434343"/>
              </a:solidFill>
              <a:latin typeface="Varela Round"/>
              <a:ea typeface="Varela Round"/>
              <a:cs typeface="Varela Round"/>
              <a:sym typeface="Varela Round"/>
            </a:endParaRPr>
          </a:p>
          <a:p>
            <a:pPr lvl="0" algn="r" rtl="1">
              <a:lnSpc>
                <a:spcPct val="150000"/>
              </a:lnSpc>
              <a:spcBef>
                <a:spcPts val="0"/>
              </a:spcBef>
              <a:spcAft>
                <a:spcPts val="0"/>
              </a:spcAft>
              <a:buClr>
                <a:schemeClr val="dk1"/>
              </a:buClr>
              <a:buSzPts val="1100"/>
            </a:pPr>
            <a:endParaRPr sz="2400" dirty="0">
              <a:solidFill>
                <a:srgbClr val="4F4F4F"/>
              </a:solidFill>
              <a:highlight>
                <a:srgbClr val="00FFFF"/>
              </a:highlight>
              <a:latin typeface="Varela Round"/>
              <a:ea typeface="Varela Round"/>
              <a:cs typeface="Varela Round"/>
              <a:sym typeface="Varela Round"/>
            </a:endParaRPr>
          </a:p>
          <a:p>
            <a:pPr marL="342900" lvl="0" indent="-190500" algn="r" rtl="1">
              <a:lnSpc>
                <a:spcPct val="150000"/>
              </a:lnSpc>
              <a:spcBef>
                <a:spcPts val="0"/>
              </a:spcBef>
              <a:spcAft>
                <a:spcPts val="0"/>
              </a:spcAft>
              <a:buClr>
                <a:srgbClr val="002060"/>
              </a:buClr>
              <a:buSzPts val="2400"/>
              <a:buFont typeface="Arial"/>
              <a:buNone/>
            </a:pPr>
            <a:endParaRPr sz="2400" dirty="0">
              <a:solidFill>
                <a:schemeClr val="dk1"/>
              </a:solidFill>
              <a:latin typeface="Varela Round"/>
              <a:ea typeface="Varela Round"/>
              <a:cs typeface="Varela Round"/>
              <a:sym typeface="Varela Round"/>
            </a:endParaRPr>
          </a:p>
          <a:p>
            <a:pPr marL="0" lvl="0" indent="0" algn="r" rtl="1">
              <a:lnSpc>
                <a:spcPct val="150000"/>
              </a:lnSpc>
              <a:spcBef>
                <a:spcPts val="0"/>
              </a:spcBef>
              <a:spcAft>
                <a:spcPts val="0"/>
              </a:spcAft>
              <a:buNone/>
            </a:pPr>
            <a:endParaRPr sz="2400" dirty="0">
              <a:latin typeface="Varela Round"/>
              <a:ea typeface="Varela Round"/>
              <a:cs typeface="Varela Round"/>
              <a:sym typeface="Varela Round"/>
            </a:endParaRPr>
          </a:p>
        </p:txBody>
      </p:sp>
      <p:pic>
        <p:nvPicPr>
          <p:cNvPr id="146" name="Google Shape;146;p18"/>
          <p:cNvPicPr preferRelativeResize="0"/>
          <p:nvPr/>
        </p:nvPicPr>
        <p:blipFill>
          <a:blip r:embed="rId3">
            <a:alphaModFix/>
          </a:blip>
          <a:stretch>
            <a:fillRect/>
          </a:stretch>
        </p:blipFill>
        <p:spPr>
          <a:xfrm>
            <a:off x="5703555" y="4810838"/>
            <a:ext cx="2493102" cy="1508173"/>
          </a:xfrm>
          <a:prstGeom prst="rect">
            <a:avLst/>
          </a:prstGeom>
          <a:noFill/>
          <a:ln>
            <a:noFill/>
          </a:ln>
        </p:spPr>
      </p:pic>
      <p:sp>
        <p:nvSpPr>
          <p:cNvPr id="147" name="Google Shape;147;p18"/>
          <p:cNvSpPr txBox="1"/>
          <p:nvPr/>
        </p:nvSpPr>
        <p:spPr>
          <a:xfrm>
            <a:off x="7552365" y="6319011"/>
            <a:ext cx="1113600" cy="3663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dirty="0"/>
              <a:t>מקור:</a:t>
            </a:r>
            <a:r>
              <a:rPr lang="iw-IL" u="sng" dirty="0">
                <a:latin typeface="Calibri"/>
                <a:ea typeface="Calibri"/>
                <a:cs typeface="Calibri"/>
                <a:sym typeface="Calibri"/>
                <a:hlinkClick r:id="rId4"/>
              </a:rPr>
              <a:t>פיקסל</a:t>
            </a:r>
            <a:endParaRPr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10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9"/>
          <p:cNvSpPr txBox="1">
            <a:spLocks noGrp="1"/>
          </p:cNvSpPr>
          <p:nvPr>
            <p:ph type="body" idx="1"/>
          </p:nvPr>
        </p:nvSpPr>
        <p:spPr>
          <a:xfrm>
            <a:off x="5247435" y="573700"/>
            <a:ext cx="6590400" cy="1391400"/>
          </a:xfrm>
          <a:prstGeom prst="rect">
            <a:avLst/>
          </a:prstGeom>
        </p:spPr>
        <p:txBody>
          <a:bodyPr spcFirstLastPara="1" wrap="square" lIns="91425" tIns="45700" rIns="91425" bIns="45700" anchor="b" anchorCtr="0">
            <a:noAutofit/>
          </a:bodyPr>
          <a:lstStyle/>
          <a:p>
            <a:pPr marL="0" lvl="0" indent="0" algn="ctr" rtl="1">
              <a:spcBef>
                <a:spcPts val="0"/>
              </a:spcBef>
              <a:spcAft>
                <a:spcPts val="0"/>
              </a:spcAft>
              <a:buClr>
                <a:schemeClr val="dk1"/>
              </a:buClr>
              <a:buSzPts val="1100"/>
              <a:buFont typeface="Arial"/>
              <a:buNone/>
            </a:pPr>
            <a:r>
              <a:rPr lang="iw-IL" sz="4000" dirty="0">
                <a:solidFill>
                  <a:srgbClr val="192A72"/>
                </a:solidFill>
              </a:rPr>
              <a:t>איך נראה פחם בטבע?</a:t>
            </a:r>
            <a:endParaRPr sz="4000" dirty="0">
              <a:solidFill>
                <a:srgbClr val="192A72"/>
              </a:solidFill>
            </a:endParaRPr>
          </a:p>
          <a:p>
            <a:pPr marL="0" lvl="0" indent="0" algn="r" rtl="1">
              <a:spcBef>
                <a:spcPts val="640"/>
              </a:spcBef>
              <a:spcAft>
                <a:spcPts val="0"/>
              </a:spcAft>
              <a:buNone/>
            </a:pPr>
            <a:endParaRPr sz="4000" dirty="0">
              <a:solidFill>
                <a:srgbClr val="192A72"/>
              </a:solidFill>
            </a:endParaRPr>
          </a:p>
        </p:txBody>
      </p:sp>
      <p:pic>
        <p:nvPicPr>
          <p:cNvPr id="154" name="Google Shape;154;p19"/>
          <p:cNvPicPr preferRelativeResize="0"/>
          <p:nvPr/>
        </p:nvPicPr>
        <p:blipFill>
          <a:blip r:embed="rId3">
            <a:alphaModFix/>
          </a:blip>
          <a:stretch>
            <a:fillRect/>
          </a:stretch>
        </p:blipFill>
        <p:spPr>
          <a:xfrm>
            <a:off x="206200" y="-6"/>
            <a:ext cx="4221800" cy="2812776"/>
          </a:xfrm>
          <a:prstGeom prst="rect">
            <a:avLst/>
          </a:prstGeom>
          <a:noFill/>
          <a:ln>
            <a:noFill/>
          </a:ln>
        </p:spPr>
      </p:pic>
      <p:sp>
        <p:nvSpPr>
          <p:cNvPr id="155" name="Google Shape;155;p19"/>
          <p:cNvSpPr txBox="1"/>
          <p:nvPr/>
        </p:nvSpPr>
        <p:spPr>
          <a:xfrm>
            <a:off x="999000" y="2829650"/>
            <a:ext cx="3091500" cy="540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200" u="sng">
                <a:solidFill>
                  <a:schemeClr val="hlink"/>
                </a:solidFill>
                <a:latin typeface="Varela Round"/>
                <a:ea typeface="Varela Round"/>
                <a:cs typeface="Varela Round"/>
                <a:sym typeface="Varela Round"/>
                <a:hlinkClick r:id="rId4"/>
              </a:rPr>
              <a:t>מקור</a:t>
            </a:r>
            <a:r>
              <a:rPr lang="iw-IL" sz="1200">
                <a:latin typeface="Varela Round"/>
                <a:ea typeface="Varela Round"/>
                <a:cs typeface="Varela Round"/>
                <a:sym typeface="Varela Round"/>
              </a:rPr>
              <a:t>: החברה הלאומית לאספקת פחם</a:t>
            </a:r>
            <a:endParaRPr sz="1200">
              <a:latin typeface="Varela Round"/>
              <a:ea typeface="Varela Round"/>
              <a:cs typeface="Varela Round"/>
              <a:sym typeface="Varela Round"/>
            </a:endParaRPr>
          </a:p>
        </p:txBody>
      </p:sp>
      <p:pic>
        <p:nvPicPr>
          <p:cNvPr id="156" name="Google Shape;156;p19"/>
          <p:cNvPicPr preferRelativeResize="0"/>
          <p:nvPr/>
        </p:nvPicPr>
        <p:blipFill>
          <a:blip r:embed="rId5">
            <a:alphaModFix/>
          </a:blip>
          <a:stretch>
            <a:fillRect/>
          </a:stretch>
        </p:blipFill>
        <p:spPr>
          <a:xfrm>
            <a:off x="4598724" y="2829650"/>
            <a:ext cx="5184000" cy="3454650"/>
          </a:xfrm>
          <a:prstGeom prst="rect">
            <a:avLst/>
          </a:prstGeom>
          <a:noFill/>
          <a:ln>
            <a:noFill/>
          </a:ln>
        </p:spPr>
      </p:pic>
      <p:sp>
        <p:nvSpPr>
          <p:cNvPr id="157" name="Google Shape;157;p19"/>
          <p:cNvSpPr txBox="1"/>
          <p:nvPr/>
        </p:nvSpPr>
        <p:spPr>
          <a:xfrm>
            <a:off x="9452600" y="4760300"/>
            <a:ext cx="2306700" cy="1524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700" b="1">
                <a:latin typeface="Varela Round"/>
                <a:ea typeface="Varela Round"/>
                <a:cs typeface="Varela Round"/>
                <a:sym typeface="Varela Round"/>
              </a:rPr>
              <a:t>שכבת פחם בנובה סקוצ'ה</a:t>
            </a:r>
            <a:endParaRPr sz="1700" b="1">
              <a:latin typeface="Varela Round"/>
              <a:ea typeface="Varela Round"/>
              <a:cs typeface="Varela Round"/>
              <a:sym typeface="Varela Round"/>
            </a:endParaRPr>
          </a:p>
          <a:p>
            <a:pPr marL="0" lvl="0" indent="0" algn="r" rtl="1">
              <a:spcBef>
                <a:spcPts val="0"/>
              </a:spcBef>
              <a:spcAft>
                <a:spcPts val="0"/>
              </a:spcAft>
              <a:buNone/>
            </a:pPr>
            <a:endParaRPr b="1">
              <a:latin typeface="Varela Round"/>
              <a:ea typeface="Varela Round"/>
              <a:cs typeface="Varela Round"/>
              <a:sym typeface="Varela Round"/>
            </a:endParaRPr>
          </a:p>
          <a:p>
            <a:pPr marL="0" lvl="0" indent="0" algn="r" rtl="1">
              <a:spcBef>
                <a:spcPts val="0"/>
              </a:spcBef>
              <a:spcAft>
                <a:spcPts val="0"/>
              </a:spcAft>
              <a:buNone/>
            </a:pPr>
            <a:endParaRPr b="1">
              <a:latin typeface="Varela Round"/>
              <a:ea typeface="Varela Round"/>
              <a:cs typeface="Varela Round"/>
              <a:sym typeface="Varela Round"/>
            </a:endParaRPr>
          </a:p>
          <a:p>
            <a:pPr marL="0" lvl="0" indent="0" algn="r" rtl="1">
              <a:spcBef>
                <a:spcPts val="0"/>
              </a:spcBef>
              <a:spcAft>
                <a:spcPts val="0"/>
              </a:spcAft>
              <a:buNone/>
            </a:pPr>
            <a:r>
              <a:rPr lang="iw-IL" sz="1200" b="1">
                <a:latin typeface="Varela Round"/>
                <a:ea typeface="Varela Round"/>
                <a:cs typeface="Varela Round"/>
                <a:sym typeface="Varela Round"/>
              </a:rPr>
              <a:t>מקור: ויקימדיה קומונס הצלם:רייגל מ.סי</a:t>
            </a:r>
            <a:endParaRPr sz="1200" b="1">
              <a:latin typeface="Varela Round"/>
              <a:ea typeface="Varela Round"/>
              <a:cs typeface="Varela Round"/>
              <a:sym typeface="Varela Round"/>
            </a:endParaRPr>
          </a:p>
        </p:txBody>
      </p:sp>
    </p:spTree>
  </p:cSld>
  <p:clrMapOvr>
    <a:masterClrMapping/>
  </p:clrMapOvr>
</p:sld>
</file>

<file path=ppt/theme/theme1.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TotalTime>
  <Words>1687</Words>
  <Application>Microsoft Office PowerPoint</Application>
  <PresentationFormat>Custom</PresentationFormat>
  <Paragraphs>332</Paragraphs>
  <Slides>48</Slides>
  <Notes>47</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Calibri</vt:lpstr>
      <vt:lpstr>Varela Round</vt:lpstr>
      <vt:lpstr>Arial</vt:lpstr>
      <vt:lpstr>Assistant</vt:lpstr>
      <vt:lpstr>ערכת נושא Office</vt:lpstr>
      <vt:lpstr>מערכת שידורים לאומית</vt:lpstr>
      <vt:lpstr> גאוגרפיה - אדם וסביבה  נושא השיעור - מקורות אנרגיה במרחב העולמי  כיתה ח'  שם המורה: ציונה לוי</vt:lpstr>
      <vt:lpstr>נתחיל את המפגש בקריאת קטע</vt:lpstr>
      <vt:lpstr>מה נלמד היום </vt:lpstr>
      <vt:lpstr>מקורות אנרגיה  </vt:lpstr>
      <vt:lpstr>PowerPoint Presentation</vt:lpstr>
      <vt:lpstr>מקורות אנרגיה מתכלים</vt:lpstr>
      <vt:lpstr>PowerPoint Presentation</vt:lpstr>
      <vt:lpstr>PowerPoint Presentation</vt:lpstr>
      <vt:lpstr>נפט </vt:lpstr>
      <vt:lpstr>PowerPoint Presentation</vt:lpstr>
      <vt:lpstr>ייצור חשמל מגז עד 1:05</vt:lpstr>
      <vt:lpstr>PowerPoint Presentation</vt:lpstr>
      <vt:lpstr>אנרגיה גרעינית - עד 0:56</vt:lpstr>
      <vt:lpstr>PowerPoint Presentation</vt:lpstr>
      <vt:lpstr>גורמי מיקום של תחנות כוח</vt:lpstr>
      <vt:lpstr>PowerPoint Presentation</vt:lpstr>
      <vt:lpstr>בעיות הקשורות להפעלת תחנות כח ממקורות מתכלים </vt:lpstr>
      <vt:lpstr>PowerPoint Presentation</vt:lpstr>
      <vt:lpstr>דרכים לצמצום הבעיות הסביבתיות משימוש בדלקי מאובנים להפקת אנרגיה</vt:lpstr>
      <vt:lpstr>PowerPoint Presentation</vt:lpstr>
      <vt:lpstr>סוף חלק ראשון</vt:lpstr>
      <vt:lpstr>נתחיל בחידה. נחזור אליה בסוף היחידה</vt:lpstr>
      <vt:lpstr>ייצור חשמל מאנרגיה מתחדשת </vt:lpstr>
      <vt:lpstr>PowerPoint Presentation</vt:lpstr>
      <vt:lpstr>PowerPoint Presentation</vt:lpstr>
      <vt:lpstr>מיזם דרזטק</vt:lpstr>
      <vt:lpstr>ייצור אנרגיה מרוח- (עד 0:52) </vt:lpstr>
      <vt:lpstr>PowerPoint Presentation</vt:lpstr>
      <vt:lpstr>מפת מקורות אנרגית רוח בישראל </vt:lpstr>
      <vt:lpstr>PowerPoint Presentation</vt:lpstr>
      <vt:lpstr>ייצור חשמל הידרואלקטרי</vt:lpstr>
      <vt:lpstr>PowerPoint Presentation</vt:lpstr>
      <vt:lpstr>סכר שלושת הערוצים בסין</vt:lpstr>
      <vt:lpstr>סכר אייטפו </vt:lpstr>
      <vt:lpstr>אנרגיה גיאותרמית</vt:lpstr>
      <vt:lpstr>PowerPoint Presentation</vt:lpstr>
      <vt:lpstr>PowerPoint Presentation</vt:lpstr>
      <vt:lpstr>ייצור חשמל מביומסה</vt:lpstr>
      <vt:lpstr>PowerPoint Presentation</vt:lpstr>
      <vt:lpstr>שאיבת ביו גז מהר הזבל חירייה </vt:lpstr>
      <vt:lpstr>קשר בין רמת פיתוח  לייצור אנרגיה</vt:lpstr>
      <vt:lpstr>צריכת אנרגיה לנפש בין השנים 2019</vt:lpstr>
      <vt:lpstr>שינויים בצריכת האנרגיה לנפש לשנת 2019</vt:lpstr>
      <vt:lpstr>קשיי המדינות הפחות מפותחות  לעבור לאנרגיות מתחדשות </vt:lpstr>
      <vt:lpstr>זוכרים את החידה?  נסו לענות עליה כעת</vt:lpstr>
      <vt:lpstr>סוף חלק שני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Anat</dc:creator>
  <cp:lastModifiedBy>Anat Kaldaron</cp:lastModifiedBy>
  <cp:revision>4</cp:revision>
  <dcterms:modified xsi:type="dcterms:W3CDTF">2020-12-29T12:48:53Z</dcterms:modified>
</cp:coreProperties>
</file>