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57" r:id="rId2"/>
    <p:sldId id="262" r:id="rId3"/>
    <p:sldId id="263" r:id="rId4"/>
    <p:sldId id="288" r:id="rId5"/>
    <p:sldId id="301" r:id="rId6"/>
    <p:sldId id="310" r:id="rId7"/>
    <p:sldId id="309" r:id="rId8"/>
    <p:sldId id="315" r:id="rId9"/>
    <p:sldId id="338" r:id="rId10"/>
    <p:sldId id="316" r:id="rId11"/>
    <p:sldId id="341" r:id="rId12"/>
    <p:sldId id="317" r:id="rId13"/>
    <p:sldId id="312" r:id="rId14"/>
    <p:sldId id="318" r:id="rId15"/>
    <p:sldId id="311" r:id="rId16"/>
    <p:sldId id="314" r:id="rId17"/>
    <p:sldId id="313" r:id="rId18"/>
    <p:sldId id="340" r:id="rId19"/>
    <p:sldId id="319" r:id="rId20"/>
    <p:sldId id="320" r:id="rId21"/>
    <p:sldId id="339" r:id="rId22"/>
    <p:sldId id="321" r:id="rId23"/>
    <p:sldId id="332" r:id="rId24"/>
    <p:sldId id="333" r:id="rId25"/>
    <p:sldId id="275" r:id="rId2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92D050"/>
    <a:srgbClr val="6CF0FF"/>
    <a:srgbClr val="E0E0E0"/>
    <a:srgbClr val="E6E6E6"/>
    <a:srgbClr val="11A4AB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900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965" y="53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Varela Round" panose="00000500000000000000" pitchFamily="2" charset="-79"/>
              </a:defRPr>
            </a:lvl1pPr>
          </a:lstStyle>
          <a:p>
            <a:fld id="{5EC061A6-0796-4DA4-BCCF-C39215C865B3}" type="datetimeFigureOut">
              <a:rPr lang="he-IL" smtClean="0"/>
              <a:pPr/>
              <a:t>כ"ג/טבת/תשפ"א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Varela Round" panose="00000500000000000000" pitchFamily="2" charset="-79"/>
              </a:defRPr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00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1454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3705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9844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2289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865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73" y="1185681"/>
            <a:ext cx="1116145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  <a:defRPr sz="3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1116145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99868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כ"ג/טבת/תשפ"א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  <p:sldLayoutId id="2147483678" r:id="rId1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rnl42Jkaoo&amp;t=30s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Prnl42Jkaoo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32rB20Cx6J0?feature=oembed" TargetMode="Externa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qdDVtFvJwUc?feature=oembed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ygJfsjfcok8?feature=oembed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sMVCcT_2V4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FF4FE988-C0E9-4B28-A1A4-3650F3524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57993" y="297819"/>
            <a:ext cx="7912289" cy="226281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פאולו </a:t>
            </a:r>
            <a:r>
              <a:rPr lang="he-IL" b="1" dirty="0" err="1"/>
              <a:t>קואלו</a:t>
            </a:r>
            <a:r>
              <a:rPr lang="en-US" b="1" dirty="0"/>
              <a:t>,</a:t>
            </a:r>
            <a:r>
              <a:rPr lang="he-IL" b="1" dirty="0"/>
              <a:t> מתוך הספר 'האלכימאי' (עמ' 30 בספר הלימוד):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 err="1"/>
              <a:t>קואלו</a:t>
            </a:r>
            <a:r>
              <a:rPr lang="he-IL" dirty="0"/>
              <a:t> מתאר את האהבה לאחר שהנער, סנטיאגו, פוגש את האישה הצעירה:</a:t>
            </a: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CADC9E76-6CC0-4BEA-B2C9-43190943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155448"/>
            <a:ext cx="9326881" cy="720000"/>
          </a:xfrm>
        </p:spPr>
        <p:txBody>
          <a:bodyPr/>
          <a:lstStyle/>
          <a:p>
            <a:r>
              <a:rPr lang="he-IL" sz="3600" dirty="0"/>
              <a:t>אריך פרום </a:t>
            </a:r>
            <a:r>
              <a:rPr lang="he-IL" sz="3600" dirty="0" err="1"/>
              <a:t>ופאולו</a:t>
            </a:r>
            <a:r>
              <a:rPr lang="he-IL" sz="3600" dirty="0"/>
              <a:t> </a:t>
            </a:r>
            <a:r>
              <a:rPr lang="he-IL" sz="3600" dirty="0" err="1"/>
              <a:t>קואלו</a:t>
            </a:r>
            <a:r>
              <a:rPr lang="he-IL" sz="3600" dirty="0"/>
              <a:t>-מנוגדים או משלימים?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D723FC8-E66F-4BC6-9610-68A5C3584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720" y="0"/>
            <a:ext cx="1794820" cy="311850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8B4BCFE-61CB-4CE7-AC61-1916950BDCD7}"/>
              </a:ext>
            </a:extLst>
          </p:cNvPr>
          <p:cNvSpPr/>
          <p:nvPr/>
        </p:nvSpPr>
        <p:spPr>
          <a:xfrm>
            <a:off x="231219" y="2560634"/>
            <a:ext cx="9870282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e-IL" sz="2400" dirty="0"/>
              <a:t>"באותו זמן נדמה כאילו עמד הזמן מלכת...</a:t>
            </a:r>
            <a:r>
              <a:rPr lang="en-US" sz="2400" dirty="0"/>
              <a:t> </a:t>
            </a:r>
            <a:r>
              <a:rPr lang="he-IL" sz="2400" dirty="0"/>
              <a:t>כהביט בעיניה השחורות וראה את שפתיה בין צחוק לשתיקה, למד את החלק החשוב ביותר של השפה שכל אחד בעולם יכול להבין בליבו: האהבה.</a:t>
            </a:r>
          </a:p>
          <a:p>
            <a:r>
              <a:rPr lang="he-IL" sz="2400" dirty="0"/>
              <a:t>[</a:t>
            </a:r>
            <a:r>
              <a:rPr lang="en-US" sz="2400" dirty="0"/>
              <a:t>…</a:t>
            </a:r>
            <a:r>
              <a:rPr lang="he-IL" sz="2400" dirty="0"/>
              <a:t>]</a:t>
            </a:r>
          </a:p>
          <a:p>
            <a:r>
              <a:rPr lang="he-IL" sz="2400" dirty="0"/>
              <a:t>זאת שפת העולם </a:t>
            </a:r>
            <a:r>
              <a:rPr lang="he-IL" sz="2400" dirty="0" err="1"/>
              <a:t>בטהרתה</a:t>
            </a:r>
            <a:r>
              <a:rPr lang="he-IL" sz="2400" dirty="0"/>
              <a:t>. שום הסבר לא נדרש לה, כשם שהיקום הנע</a:t>
            </a:r>
            <a:r>
              <a:rPr lang="en-US" sz="2400" dirty="0"/>
              <a:t> </a:t>
            </a:r>
            <a:r>
              <a:rPr lang="he-IL" sz="2400" dirty="0"/>
              <a:t>בתוך הנצח אינו צריך הסבר. מה שהרגיש הנער היה שברגע הזה הוא עומד מול האישה של חייו, וגם היא בלי מילים ידעה זאת." </a:t>
            </a:r>
          </a:p>
        </p:txBody>
      </p:sp>
    </p:spTree>
    <p:extLst>
      <p:ext uri="{BB962C8B-B14F-4D97-AF65-F5344CB8AC3E}">
        <p14:creationId xmlns:p14="http://schemas.microsoft.com/office/powerpoint/2010/main" val="2022292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0A1B915A-2D03-485B-BEBB-D494E5EADC0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אריך פְרוֹם (1900 - 1980) היה פסיכולוג חברתי, ופילוסוף יהודי-גרמני, בעל שם בינלאומי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r>
              <a:rPr lang="he-IL" dirty="0"/>
              <a:t>פרום ניסה לעמוד על מקומו של האדם בחברה, וכיצד החברה משפיעה על האדם. 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r>
              <a:rPr lang="he-IL" dirty="0"/>
              <a:t>הוא חקר את מקומם של מניעים נפשיים בהנעת תהליכים חברתיים-היסטוריים. 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r>
              <a:rPr lang="he-IL" dirty="0"/>
              <a:t>אריך פרום הושפע מהשקפותיהם של זיגמונד פרויד, אלפרד אדלר וקרל מרקס וניסה לשלב בין היבטים שונים של השקפותיהם בתורתו הפסיכולוגית.</a:t>
            </a: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05F1D85F-3AED-4A31-A523-9027CB0A6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מי אתה אריך פרום?</a:t>
            </a:r>
          </a:p>
        </p:txBody>
      </p:sp>
    </p:spTree>
    <p:extLst>
      <p:ext uri="{BB962C8B-B14F-4D97-AF65-F5344CB8AC3E}">
        <p14:creationId xmlns:p14="http://schemas.microsoft.com/office/powerpoint/2010/main" val="3582600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A15F6880-62E8-4178-A133-86F9AC62D0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52430" y="1038121"/>
            <a:ext cx="7685569" cy="406243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sz="1600" b="1" dirty="0"/>
              <a:t>אריך פרום, בספרו "אומנות האהבה" </a:t>
            </a:r>
            <a:r>
              <a:rPr lang="he-IL" sz="1600" dirty="0"/>
              <a:t>(עמ' 28-29 בספר הלימוד)</a:t>
            </a:r>
          </a:p>
          <a:p>
            <a:pPr>
              <a:lnSpc>
                <a:spcPct val="170000"/>
              </a:lnSpc>
            </a:pPr>
            <a:r>
              <a:rPr lang="he-IL" sz="1800" dirty="0"/>
              <a:t>אריך פרום מדגיש את שלוש ההנחות השגויות של אנשים ביחס לאהבה. [ראו על כך "</a:t>
            </a:r>
            <a:r>
              <a:rPr lang="he-IL" sz="1800" dirty="0">
                <a:hlinkClick r:id="rId3"/>
              </a:rPr>
              <a:t>קצרצרים</a:t>
            </a:r>
            <a:r>
              <a:rPr lang="he-IL" sz="1800" dirty="0"/>
              <a:t>". ] </a:t>
            </a:r>
          </a:p>
          <a:p>
            <a:pPr>
              <a:lnSpc>
                <a:spcPct val="170000"/>
              </a:lnSpc>
            </a:pPr>
            <a:endParaRPr lang="he-IL" sz="1800" dirty="0"/>
          </a:p>
          <a:p>
            <a:pPr>
              <a:lnSpc>
                <a:spcPct val="170000"/>
              </a:lnSpc>
            </a:pPr>
            <a:r>
              <a:rPr lang="he-IL" sz="1800" dirty="0"/>
              <a:t>אחת מהן היא ההבדל שבין אהבה להתאהבות.</a:t>
            </a:r>
          </a:p>
          <a:p>
            <a:pPr>
              <a:lnSpc>
                <a:spcPct val="170000"/>
              </a:lnSpc>
            </a:pPr>
            <a:r>
              <a:rPr lang="he-IL" sz="1800" dirty="0"/>
              <a:t>על פי דברי המדענים אולי ברורים יותר דבריו של פרום:</a:t>
            </a:r>
          </a:p>
          <a:p>
            <a:pPr>
              <a:lnSpc>
                <a:spcPct val="170000"/>
              </a:lnSpc>
            </a:pPr>
            <a:r>
              <a:rPr lang="he-IL" sz="1800" dirty="0"/>
              <a:t> התאהבות כאירוע קצר וחריף היא בעיקרה פעולה כימית במוח.</a:t>
            </a:r>
          </a:p>
          <a:p>
            <a:pPr>
              <a:lnSpc>
                <a:spcPct val="170000"/>
              </a:lnSpc>
            </a:pPr>
            <a:r>
              <a:rPr lang="he-IL" sz="1800" dirty="0"/>
              <a:t>אהבה היא הדבר היציב יותר והבטוח, שצפוי להאריך ימים אם יתנהל נכונה: </a:t>
            </a:r>
            <a:r>
              <a:rPr lang="he-IL" sz="1800" b="1" dirty="0">
                <a:solidFill>
                  <a:srgbClr val="C00000"/>
                </a:solidFill>
              </a:rPr>
              <a:t>לעבודה הזוגית קודמת עבודה אישית!</a:t>
            </a: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FFC5B982-F888-4305-BF56-11D344AD9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74" y="182986"/>
            <a:ext cx="9802206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אריך פרום, בין אהבה להתאהבות</a:t>
            </a:r>
            <a:br>
              <a:rPr lang="he-IL" dirty="0"/>
            </a:br>
            <a:r>
              <a:rPr lang="he-IL" dirty="0"/>
              <a:t> </a:t>
            </a:r>
          </a:p>
        </p:txBody>
      </p:sp>
      <p:pic>
        <p:nvPicPr>
          <p:cNvPr id="3074" name="Picture 2" descr="silhouette of person's hands forming heart">
            <a:extLst>
              <a:ext uri="{FF2B5EF4-FFF2-40B4-BE49-F238E27FC236}">
                <a16:creationId xmlns:a16="http://schemas.microsoft.com/office/drawing/2014/main" id="{FDB42543-60D5-4792-8131-96F1CAA6C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1341275"/>
            <a:ext cx="2590800" cy="172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nline Media 3" title="אריך פרום- אמנות האהבה">
            <a:hlinkClick r:id="" action="ppaction://media"/>
            <a:extLst>
              <a:ext uri="{FF2B5EF4-FFF2-40B4-BE49-F238E27FC236}">
                <a16:creationId xmlns:a16="http://schemas.microsoft.com/office/drawing/2014/main" id="{973BE06D-17B5-470A-88E0-191DE9AA57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4778" y="3268876"/>
            <a:ext cx="261002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8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5272B2AC-E430-4351-86A8-BE8437585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57" y="1654343"/>
            <a:ext cx="2320935" cy="2011477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ב. אהבה אופקית ואנכית 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465115" y="927022"/>
            <a:ext cx="11161453" cy="457200"/>
          </a:xfrm>
        </p:spPr>
        <p:txBody>
          <a:bodyPr/>
          <a:lstStyle/>
          <a:p>
            <a:r>
              <a:rPr lang="he-IL" dirty="0"/>
              <a:t>מן המקרא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6818" y="1480291"/>
            <a:ext cx="9502218" cy="4738559"/>
          </a:xfrm>
        </p:spPr>
        <p:txBody>
          <a:bodyPr>
            <a:normAutofit fontScale="92500" lnSpcReduction="20000"/>
          </a:bodyPr>
          <a:lstStyle/>
          <a:p>
            <a:r>
              <a:rPr lang="he-IL" sz="3200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וְהָיָה בַיּום הַהוּא נְאֻם ה', תִּקְרְאִי אִישִׁי וְלא תִקְרְאִי לִי עוד בַּעְלִי ...</a:t>
            </a:r>
            <a:r>
              <a:rPr lang="he-IL" sz="32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</a:p>
          <a:p>
            <a:pPr marL="0" indent="0">
              <a:buNone/>
            </a:pPr>
            <a:r>
              <a:rPr lang="he-IL" sz="3200" b="1" i="0" dirty="0" err="1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וְאֵרַשְׂתִּיך</a:t>
            </a:r>
            <a:r>
              <a:rPr lang="he-IL" sz="3200" b="1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ְ לִי לְעוֹלָם </a:t>
            </a:r>
          </a:p>
          <a:p>
            <a:pPr marL="0" indent="0">
              <a:buNone/>
            </a:pPr>
            <a:r>
              <a:rPr lang="he-IL" sz="3200" b="0" i="0" dirty="0" err="1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וְאֵרַשְׂתִּיך</a:t>
            </a:r>
            <a:r>
              <a:rPr lang="he-IL" sz="3200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ְ לִי בְּצֶדֶק וּבְמִשְׁפָּט וּבְחֶסֶד וּבְרַחֲמִים. </a:t>
            </a:r>
          </a:p>
          <a:p>
            <a:pPr marL="0" indent="0">
              <a:buNone/>
            </a:pPr>
            <a:r>
              <a:rPr lang="he-IL" sz="3200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וְאֵרַשְׂתִּיך</a:t>
            </a:r>
            <a:r>
              <a:rPr lang="he-IL" sz="32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ְ לִי בֶּאֱמוּנָה; וְיָדַעַתְּ אֶת ה'.</a:t>
            </a:r>
            <a:r>
              <a:rPr lang="he-IL" sz="3200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(הושע, ב'</a:t>
            </a:r>
            <a:r>
              <a:rPr lang="he-IL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he-IL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0" i="0" dirty="0" err="1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כא-כב</a:t>
            </a:r>
            <a:r>
              <a:rPr lang="he-IL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marL="0" indent="0">
              <a:buNone/>
            </a:pPr>
            <a:endParaRPr lang="he-IL" b="0" i="0" dirty="0">
              <a:solidFill>
                <a:srgbClr val="20212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3200" b="0" i="0" dirty="0">
                <a:solidFill>
                  <a:schemeClr val="bg2">
                    <a:lumMod val="10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כּה אָמַר ה' זָכַרְתִּי לָךְ חֶסֶד נְעוּרַיִךְ </a:t>
            </a:r>
            <a:r>
              <a:rPr lang="he-IL" sz="3200" b="1" i="0" dirty="0">
                <a:solidFill>
                  <a:schemeClr val="bg2">
                    <a:lumMod val="10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אַהֲבַת </a:t>
            </a:r>
            <a:r>
              <a:rPr lang="he-IL" sz="3200" b="1" i="0" dirty="0" err="1">
                <a:solidFill>
                  <a:schemeClr val="bg2">
                    <a:lumMod val="10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כְּלוּלתָיִך</a:t>
            </a:r>
            <a:r>
              <a:rPr lang="he-IL" sz="3200" i="0" dirty="0">
                <a:solidFill>
                  <a:schemeClr val="bg2">
                    <a:lumMod val="10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ְ                                 </a:t>
            </a:r>
            <a:r>
              <a:rPr lang="he-IL" sz="3200" b="0" i="0" dirty="0">
                <a:solidFill>
                  <a:schemeClr val="bg2">
                    <a:lumMod val="10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לֶכְתֵּךְ אַחֲרַי בַּמִּדְבָּר בְּאֶרֶץ לא זְרוּעָה. </a:t>
            </a:r>
            <a:r>
              <a:rPr lang="he-IL" b="0" i="0" dirty="0">
                <a:solidFill>
                  <a:schemeClr val="bg2">
                    <a:lumMod val="10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(ירמיה, ב',</a:t>
            </a:r>
            <a:r>
              <a:rPr lang="en-US" b="0" i="0" dirty="0">
                <a:solidFill>
                  <a:schemeClr val="bg2">
                    <a:lumMod val="10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0" i="0" dirty="0">
                <a:solidFill>
                  <a:schemeClr val="bg2">
                    <a:lumMod val="10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ב')</a:t>
            </a:r>
          </a:p>
          <a:p>
            <a:endParaRPr lang="he-IL" b="0" i="0" dirty="0">
              <a:solidFill>
                <a:schemeClr val="bg2">
                  <a:lumMod val="10000"/>
                </a:schemeClr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altLang="he-IL" sz="32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שְׁמַע יִשְׂרָאֵל ה' </a:t>
            </a:r>
            <a:r>
              <a:rPr lang="he-IL" altLang="he-IL" sz="3200" dirty="0" err="1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אֱלֹהֵינו</a:t>
            </a:r>
            <a:r>
              <a:rPr lang="he-IL" altLang="he-IL" sz="32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ּ ה' אֶחָד. </a:t>
            </a:r>
          </a:p>
          <a:p>
            <a:pPr marL="0" indent="0">
              <a:buNone/>
            </a:pPr>
            <a:r>
              <a:rPr lang="he-IL" altLang="he-IL" sz="32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ו</a:t>
            </a:r>
            <a:r>
              <a:rPr lang="he-IL" altLang="he-IL" sz="3200" b="1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ְאָהַבְתָּ אֵת ה' </a:t>
            </a:r>
            <a:r>
              <a:rPr lang="he-IL" altLang="he-IL" sz="3200" b="1" dirty="0" err="1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אֱלֹהֶיך</a:t>
            </a:r>
            <a:r>
              <a:rPr lang="he-IL" altLang="he-IL" sz="3200" b="1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ָ </a:t>
            </a:r>
            <a:r>
              <a:rPr lang="he-IL" altLang="he-IL" sz="32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בְּכָל לְבָבְךָ וּבְכָל נַפְשְׁךָ וּבְכָל מְאֹדֶךָ" </a:t>
            </a:r>
          </a:p>
          <a:p>
            <a:pPr marL="0" indent="0">
              <a:buNone/>
            </a:pPr>
            <a:r>
              <a:rPr lang="he-IL" altLang="he-IL" sz="32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</a:t>
            </a:r>
            <a:r>
              <a:rPr lang="he-IL" altLang="he-IL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(דברים, ו', ד'-ה')</a:t>
            </a:r>
            <a:r>
              <a:rPr lang="he-IL" altLang="he-IL" sz="1600" dirty="0">
                <a:solidFill>
                  <a:schemeClr val="tx1"/>
                </a:solidFill>
              </a:rPr>
              <a:t> </a:t>
            </a:r>
            <a:endParaRPr lang="he-IL" altLang="he-IL" sz="2800" dirty="0">
              <a:solidFill>
                <a:schemeClr val="tx1"/>
              </a:solidFill>
            </a:endParaRPr>
          </a:p>
          <a:p>
            <a:endParaRPr lang="he-IL" sz="3200" b="0" i="0" dirty="0">
              <a:solidFill>
                <a:schemeClr val="bg2">
                  <a:lumMod val="10000"/>
                </a:schemeClr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3200" dirty="0">
              <a:solidFill>
                <a:srgbClr val="20212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3200" b="0" i="0" dirty="0">
              <a:solidFill>
                <a:srgbClr val="20212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3600" b="0" i="0" dirty="0">
              <a:solidFill>
                <a:srgbClr val="20212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3600" dirty="0">
              <a:solidFill>
                <a:srgbClr val="20212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3600" b="0" i="0" dirty="0">
              <a:solidFill>
                <a:srgbClr val="20212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rgbClr val="20212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61082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21B9FC-D4F2-4ED5-AD4A-DC96B949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-131862"/>
            <a:ext cx="9802368" cy="720000"/>
          </a:xfrm>
        </p:spPr>
        <p:txBody>
          <a:bodyPr/>
          <a:lstStyle/>
          <a:p>
            <a:r>
              <a:rPr lang="he-IL" dirty="0"/>
              <a:t>הגדרות והסבר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F1EFD84-BF0B-43C4-9016-E74AAB2AD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470247" y="566928"/>
            <a:ext cx="11161453" cy="457200"/>
          </a:xfrm>
        </p:spPr>
        <p:txBody>
          <a:bodyPr/>
          <a:lstStyle/>
          <a:p>
            <a:r>
              <a:rPr lang="he-IL" dirty="0"/>
              <a:t> אהבה אופקית (=ארצית)  ואהבה אנכית (=שמיימית)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BF87F47-50B2-45EA-8171-5E9DAD3008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72720" y="1189644"/>
            <a:ext cx="11636087" cy="4634864"/>
          </a:xfrm>
        </p:spPr>
        <p:txBody>
          <a:bodyPr>
            <a:normAutofit fontScale="85000" lnSpcReduction="10000"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אופקית</a:t>
            </a: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=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בין בני אדם / בין בני אדם ובעלי חיים, ישויות החיות על אותו ציר אופקי, על אותו מישור.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אנכית</a:t>
            </a: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=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בין אדם לבין מהויות רוחניות או מופשטות וכלליות יותר – אלוהים, החכמה, הטבע, היקום.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אולי באהבה אנכית אפשר לדבר גם על מדרג, משהו שהוא יותר או אחר.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שני סוגי אהבות אלו מזינים זה את זה ומבהירים האחד את השני. לעיתים הם מצביעים על תלות ביניהם ולעיתים מוצגים זה מול זה רק 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</a:rPr>
              <a:t>לצורך </a:t>
            </a: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המחשה.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כך נראה בתנ"ך ביטויים רבים של אהבה בין האדם לאל המובאים דרך מושגים ארציים של חתן וכלה או אב ובנו </a:t>
            </a:r>
            <a:r>
              <a:rPr lang="he-IL" sz="28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("</a:t>
            </a:r>
            <a:r>
              <a:rPr lang="he-IL" sz="28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בָּנִים אַתֶּם לַה' </a:t>
            </a:r>
            <a:r>
              <a:rPr lang="he-IL" sz="2800" b="0" i="0" dirty="0" err="1">
                <a:solidFill>
                  <a:schemeClr val="accent5">
                    <a:lumMod val="50000"/>
                  </a:schemeClr>
                </a:solidFill>
                <a:effectLst/>
              </a:rPr>
              <a:t>אֱלֹהֵיכֶם</a:t>
            </a:r>
            <a:r>
              <a:rPr lang="he-IL" sz="28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", דברים י"ד, א')  </a:t>
            </a:r>
            <a:r>
              <a:rPr lang="he-IL" sz="28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וכפי שעוד נראה.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9684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/>
              <a:t>מושג מפתח מאהבה שמימית המוצב באהבה ארצית: "אייכה?"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   "אייכה". מילים ולחן: שולי רנד. ביצוע: שולי רנד ועידן עמדי.</a:t>
            </a:r>
          </a:p>
        </p:txBody>
      </p:sp>
      <p:pic>
        <p:nvPicPr>
          <p:cNvPr id="5" name="Online Media 4" title="עידן עמדי ושולי רנד - אייכה">
            <a:hlinkClick r:id="" action="ppaction://media"/>
            <a:extLst>
              <a:ext uri="{FF2B5EF4-FFF2-40B4-BE49-F238E27FC236}">
                <a16:creationId xmlns:a16="http://schemas.microsoft.com/office/drawing/2014/main" id="{5A164107-0C54-44D3-82C9-7C07F514AB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1600" y="1706880"/>
            <a:ext cx="6868160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D6D652-A5D5-4106-B794-38A8AE15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e-IL" dirty="0"/>
            </a:br>
            <a:r>
              <a:rPr lang="he-IL" dirty="0"/>
              <a:t>מילה אחת, ושימושיה רבים</a:t>
            </a:r>
            <a:br>
              <a:rPr lang="he-IL" dirty="0"/>
            </a:b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42D6CFF-722A-4B2A-B6BE-D836346439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5783" y="1066388"/>
            <a:ext cx="8075538" cy="3522187"/>
          </a:xfrm>
        </p:spPr>
        <p:txBody>
          <a:bodyPr>
            <a:normAutofit fontScale="92500" lnSpcReduction="20000"/>
          </a:bodyPr>
          <a:lstStyle/>
          <a:p>
            <a:r>
              <a:rPr lang="he-IL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בראשית, ג': </a:t>
            </a:r>
          </a:p>
          <a:p>
            <a:pPr marL="0" indent="0">
              <a:buNone/>
            </a:pPr>
            <a:r>
              <a:rPr lang="he-IL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"וַיִּשְׁמְעוּ אֶת קוֹל ה' </a:t>
            </a:r>
            <a:r>
              <a:rPr lang="he-IL" b="0" i="0" dirty="0" err="1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אֱלֹהִים</a:t>
            </a:r>
            <a:r>
              <a:rPr lang="he-IL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מִתְהַלֵּךְ בַּגָּן לְרוּחַ הַיּוֹם ... </a:t>
            </a:r>
          </a:p>
          <a:p>
            <a:pPr marL="0" indent="0">
              <a:buNone/>
            </a:pPr>
            <a:r>
              <a:rPr lang="he-IL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וַיִּקְרָא ה' </a:t>
            </a:r>
            <a:r>
              <a:rPr lang="he-IL" b="0" i="0" dirty="0" err="1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אֱלֹהִים</a:t>
            </a:r>
            <a:r>
              <a:rPr lang="he-IL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אֶל הָאָדָם וַיֹּאמֶר לוֹ </a:t>
            </a:r>
            <a:r>
              <a:rPr lang="he-IL" b="0" i="0" dirty="0"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אַיֶּכָּה</a:t>
            </a:r>
            <a:r>
              <a:rPr lang="he-IL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".</a:t>
            </a:r>
          </a:p>
          <a:p>
            <a:r>
              <a:rPr lang="he-IL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שולי רנד</a:t>
            </a:r>
            <a:r>
              <a:rPr lang="he-IL" sz="32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  </a:t>
            </a:r>
          </a:p>
          <a:p>
            <a:pPr marL="0" indent="0">
              <a:buNone/>
            </a:pPr>
            <a:r>
              <a:rPr lang="he-IL" sz="32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400" b="0" i="0" dirty="0">
                <a:solidFill>
                  <a:srgbClr val="202124"/>
                </a:solidFill>
                <a:effectLst/>
              </a:rPr>
              <a:t>קולות מהעבר לוחשים לי לעצור / אבל אני מוסיף בחושך לחתור / </a:t>
            </a:r>
          </a:p>
          <a:p>
            <a:pPr marL="0" indent="0">
              <a:buNone/>
            </a:pPr>
            <a:r>
              <a:rPr lang="he-IL" sz="2400" b="0" i="0" dirty="0">
                <a:solidFill>
                  <a:srgbClr val="202124"/>
                </a:solidFill>
                <a:effectLst/>
              </a:rPr>
              <a:t>ושואל ומבקש</a:t>
            </a:r>
            <a:br>
              <a:rPr lang="he-IL" sz="2400" dirty="0"/>
            </a:br>
            <a:r>
              <a:rPr lang="he-IL" sz="2400" b="0" i="0" dirty="0">
                <a:solidFill>
                  <a:srgbClr val="202124"/>
                </a:solidFill>
                <a:effectLst/>
              </a:rPr>
              <a:t>איי-איי-אייכה </a:t>
            </a:r>
            <a:r>
              <a:rPr lang="he-IL" b="0" i="0" dirty="0">
                <a:solidFill>
                  <a:srgbClr val="202124"/>
                </a:solidFill>
                <a:effectLst/>
              </a:rPr>
              <a:t>/ </a:t>
            </a:r>
            <a:r>
              <a:rPr lang="he-IL" sz="2400" b="0" i="0" dirty="0">
                <a:solidFill>
                  <a:srgbClr val="202124"/>
                </a:solidFill>
                <a:effectLst/>
              </a:rPr>
              <a:t>איי-איי-אייכה </a:t>
            </a:r>
            <a:r>
              <a:rPr lang="he-IL" b="0" i="0" dirty="0">
                <a:solidFill>
                  <a:srgbClr val="202124"/>
                </a:solidFill>
                <a:effectLst/>
              </a:rPr>
              <a:t>/ </a:t>
            </a:r>
            <a:r>
              <a:rPr lang="he-IL" sz="2400" b="0" i="0" dirty="0">
                <a:solidFill>
                  <a:srgbClr val="FF0000"/>
                </a:solidFill>
                <a:effectLst/>
              </a:rPr>
              <a:t>אייכה</a:t>
            </a:r>
            <a:r>
              <a:rPr lang="he-IL" sz="2400" b="0" i="0" dirty="0">
                <a:solidFill>
                  <a:srgbClr val="202124"/>
                </a:solidFill>
                <a:effectLst/>
              </a:rPr>
              <a:t>?!"</a:t>
            </a:r>
          </a:p>
          <a:p>
            <a:pPr marL="0" indent="0">
              <a:buNone/>
            </a:pPr>
            <a:endParaRPr lang="he-IL" sz="2400" b="0" i="0" dirty="0">
              <a:solidFill>
                <a:srgbClr val="202124"/>
              </a:solidFill>
              <a:effectLst/>
            </a:endParaRPr>
          </a:p>
          <a:p>
            <a:r>
              <a:rPr lang="he-IL" dirty="0">
                <a:solidFill>
                  <a:srgbClr val="202124"/>
                </a:solidFill>
              </a:rPr>
              <a:t>ח"נ ביאליק: </a:t>
            </a:r>
            <a:endParaRPr lang="he-IL" sz="32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243103F-0F69-4FAE-A9D2-2D46B819299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32345" y="4088011"/>
            <a:ext cx="4462413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</a:rPr>
              <a:t>מִמְּקוֹם שֶׁאַתְּ נִסְתֶּרֶת שָׁם,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</a:rPr>
              <a:t>יְחִידַת חַיַּי וּשְׁכִינַת </a:t>
            </a:r>
            <a:r>
              <a:rPr kumimoji="0" lang="he-IL" altLang="he-IL" sz="2400" b="0" i="0" u="none" strike="noStrike" cap="none" normalizeH="0" baseline="0" dirty="0" err="1">
                <a:ln>
                  <a:noFill/>
                </a:ln>
                <a:solidFill>
                  <a:srgbClr val="242424"/>
                </a:solidFill>
                <a:effectLst/>
                <a:latin typeface="Alef"/>
              </a:rPr>
              <a:t>מַאֲוַיַּי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</a:rPr>
              <a:t> –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ela Round" panose="00000500000000000000" pitchFamily="2" charset="-79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</a:rPr>
              <a:t>הִגָּלִי-נָא וּמַהֲרִי בֹאִי,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</a:rPr>
              <a:t>בֹּאִי אֱלֵי מַחֲבוֹאִי;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ela Round" panose="00000500000000000000" pitchFamily="2" charset="-79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</a:rPr>
              <a:t>וּבְעוֹד יֵשׁ גְּאֻלָּה לִי – צְאִי וּגְאָלִי</a:t>
            </a:r>
            <a:r>
              <a:rPr kumimoji="0" lang="he-IL" alt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</a:rPr>
              <a:t>...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lef"/>
              </a:rPr>
              <a:t>אַיֵּךְ?</a:t>
            </a:r>
            <a:br>
              <a:rPr kumimoji="0" lang="he-IL" altLang="he-IL" sz="14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</a:rPr>
            </a:b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46718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אהבה ארצית כסתירה לאהבה שמיימית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1888562" y="999143"/>
            <a:ext cx="11161453" cy="457200"/>
          </a:xfrm>
        </p:spPr>
        <p:txBody>
          <a:bodyPr/>
          <a:lstStyle/>
          <a:p>
            <a:r>
              <a:rPr lang="he-IL" dirty="0"/>
              <a:t>אגדה מוסלמית </a:t>
            </a:r>
            <a:r>
              <a:rPr lang="he-IL" sz="1600" dirty="0"/>
              <a:t>(עמ' 190 בספר הלימוד)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9959" y="1580038"/>
            <a:ext cx="8349006" cy="459149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e-IL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היו שחשבו שאהבה אופקית ואנכית אינן יכולות לגור בכפיפה אחת,</a:t>
            </a:r>
          </a:p>
          <a:p>
            <a:pPr marL="0" indent="0">
              <a:buNone/>
            </a:pPr>
            <a:r>
              <a:rPr lang="he-IL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וזו בהכרח תבוא על חשבון האחרת:</a:t>
            </a:r>
          </a:p>
          <a:p>
            <a:pPr marL="0" indent="0">
              <a:buNone/>
            </a:pPr>
            <a:endParaRPr lang="he-IL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dirty="0"/>
              <a:t>יום אחד החזיק </a:t>
            </a:r>
            <a:r>
              <a:rPr lang="he-IL" dirty="0" err="1"/>
              <a:t>פודיאל</a:t>
            </a:r>
            <a:r>
              <a:rPr lang="he-IL" dirty="0"/>
              <a:t> בחיקו את ילדו בן הארבע וניסה לנשק אותו, כדרך האבות המנשקים את בניהם הרכים. </a:t>
            </a:r>
          </a:p>
          <a:p>
            <a:pPr marL="0" indent="0">
              <a:buNone/>
            </a:pPr>
            <a:r>
              <a:rPr lang="he-IL" dirty="0"/>
              <a:t>אמר הילד:  ״אבא, האם אתה אוהב אותי?"</a:t>
            </a:r>
          </a:p>
          <a:p>
            <a:pPr marL="0" indent="0">
              <a:buNone/>
            </a:pPr>
            <a:r>
              <a:rPr lang="he-IL" dirty="0"/>
              <a:t>- "כן״, השיב </a:t>
            </a:r>
            <a:r>
              <a:rPr lang="he-IL" dirty="0" err="1"/>
              <a:t>פודיאל</a:t>
            </a:r>
            <a:r>
              <a:rPr lang="he-IL" dirty="0"/>
              <a:t>. </a:t>
            </a:r>
          </a:p>
          <a:p>
            <a:pPr marL="0" indent="0">
              <a:buNone/>
            </a:pPr>
            <a:r>
              <a:rPr lang="he-IL" dirty="0"/>
              <a:t>- המשיך הילד ושאל: ״האם אתה אוהב את אלוהים?״ </a:t>
            </a:r>
          </a:p>
          <a:p>
            <a:pPr marL="0" indent="0">
              <a:buNone/>
            </a:pPr>
            <a:r>
              <a:rPr lang="he-IL" dirty="0"/>
              <a:t>- ״כן״, השיב האב.</a:t>
            </a:r>
          </a:p>
          <a:p>
            <a:pPr marL="0" indent="0">
              <a:buNone/>
            </a:pPr>
            <a:r>
              <a:rPr lang="he-IL" dirty="0"/>
              <a:t>״ לא הסתפק הילד בתשובת אביו, ושאל: ״כמה לבבות יש לך?״</a:t>
            </a:r>
          </a:p>
          <a:p>
            <a:pPr marL="0" indent="0">
              <a:buNone/>
            </a:pPr>
            <a:r>
              <a:rPr lang="he-IL" dirty="0"/>
              <a:t>״אחד."</a:t>
            </a:r>
          </a:p>
          <a:p>
            <a:pPr marL="0" indent="0">
              <a:buNone/>
            </a:pPr>
            <a:r>
              <a:rPr lang="he-IL" dirty="0"/>
              <a:t>אם כך, התפלא הילד ושאל: ״איך תוכל לאהוב שניים בלב אחד?״</a:t>
            </a:r>
          </a:p>
          <a:p>
            <a:pPr marL="0" indent="0">
              <a:buNone/>
            </a:pPr>
            <a:r>
              <a:rPr lang="he-IL" dirty="0" err="1"/>
              <a:t>פודיאל</a:t>
            </a:r>
            <a:r>
              <a:rPr lang="he-IL" dirty="0"/>
              <a:t> החל מטיח בראשו, הוא ניחם על אהבתו לילד, והקדיש ליבו כליל לאלוהים.</a:t>
            </a:r>
          </a:p>
        </p:txBody>
      </p:sp>
      <p:pic>
        <p:nvPicPr>
          <p:cNvPr id="5122" name="Picture 2" descr="child and parent hands photography">
            <a:extLst>
              <a:ext uri="{FF2B5EF4-FFF2-40B4-BE49-F238E27FC236}">
                <a16:creationId xmlns:a16="http://schemas.microsoft.com/office/drawing/2014/main" id="{14197AA6-52FB-457C-96C8-E06FC4DF4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058" y="1580038"/>
            <a:ext cx="3297983" cy="24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422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02463EB-F6EC-4281-A12E-28EFDE98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אז מה עושים? 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65DF1E0-03F2-48BC-9B02-EFA8D8868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האם באמת יש סתירה בין אהבה שמימית לארצית?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F388FF7-342C-43D9-B693-968D8E0FA4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9427013" cy="3522187"/>
          </a:xfrm>
        </p:spPr>
        <p:txBody>
          <a:bodyPr/>
          <a:lstStyle/>
          <a:p>
            <a:r>
              <a:rPr lang="he-IL" dirty="0"/>
              <a:t>כולנו מרגישים כמובן שלא כך הוא...</a:t>
            </a:r>
          </a:p>
          <a:p>
            <a:r>
              <a:rPr lang="he-IL" dirty="0"/>
              <a:t>אנחנו חווים אהבה מסוגים שונים כלפי דברים שונים:</a:t>
            </a:r>
          </a:p>
          <a:p>
            <a:r>
              <a:rPr lang="he-IL" dirty="0"/>
              <a:t>למשל אני, אני  אוהב שוקולד ועוגות גבינה...</a:t>
            </a:r>
          </a:p>
          <a:p>
            <a:r>
              <a:rPr lang="he-IL" dirty="0"/>
              <a:t>ואני אוהב את אשתי [גם בלי צמות] וגם את הילדים שלי</a:t>
            </a:r>
          </a:p>
          <a:p>
            <a:r>
              <a:rPr lang="he-IL" dirty="0"/>
              <a:t>ואני אוהב אפילו את התלמידים שלי ...</a:t>
            </a:r>
          </a:p>
          <a:p>
            <a:r>
              <a:rPr lang="he-IL" dirty="0"/>
              <a:t>ובכל זאת- אני מרגיש שאני אוהב גם את אלוהים.</a:t>
            </a:r>
          </a:p>
          <a:p>
            <a:r>
              <a:rPr lang="he-IL" dirty="0"/>
              <a:t>בהמשך נעמיק עוד ונראה שלא חייבת להיות סתירה בין הדברים וכאמור, הם סוגים שונים של אהבות היכולים להזין זה את זה!</a:t>
            </a:r>
          </a:p>
        </p:txBody>
      </p:sp>
    </p:spTree>
    <p:extLst>
      <p:ext uri="{BB962C8B-B14F-4D97-AF65-F5344CB8AC3E}">
        <p14:creationId xmlns:p14="http://schemas.microsoft.com/office/powerpoint/2010/main" val="4085711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1E1917F-FA62-4C6F-80D5-776CF3D06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2913256" y="807304"/>
            <a:ext cx="11161453" cy="457200"/>
          </a:xfrm>
        </p:spPr>
        <p:txBody>
          <a:bodyPr/>
          <a:lstStyle/>
          <a:p>
            <a:r>
              <a:rPr lang="he-IL" dirty="0"/>
              <a:t>פרנץ </a:t>
            </a:r>
            <a:r>
              <a:rPr lang="he-IL" dirty="0" err="1"/>
              <a:t>רוזנצוויג</a:t>
            </a:r>
            <a:r>
              <a:rPr lang="he-IL" dirty="0"/>
              <a:t> </a:t>
            </a:r>
            <a:r>
              <a:rPr lang="he-IL" sz="2000" dirty="0"/>
              <a:t>(עמ' 34 בספר הלימוד)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C7ECE94-F3A1-4822-AB31-F3330BEDB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1" y="1332648"/>
            <a:ext cx="11287758" cy="444632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he-IL" sz="1800" i="0" dirty="0">
                <a:solidFill>
                  <a:srgbClr val="202122"/>
                </a:solidFill>
                <a:effectLst/>
              </a:rPr>
              <a:t>פרנץ </a:t>
            </a:r>
            <a:r>
              <a:rPr lang="he-IL" sz="1800" i="0" dirty="0" err="1">
                <a:solidFill>
                  <a:srgbClr val="202122"/>
                </a:solidFill>
                <a:effectLst/>
              </a:rPr>
              <a:t>רוזנצוויג</a:t>
            </a:r>
            <a:r>
              <a:rPr lang="he-IL" sz="1800" i="0" dirty="0">
                <a:solidFill>
                  <a:srgbClr val="202122"/>
                </a:solidFill>
                <a:effectLst/>
              </a:rPr>
              <a:t> – פילוסוף יהודי-גרמני, מחנך ומתרגם. 1886-1929</a:t>
            </a:r>
          </a:p>
          <a:p>
            <a:pPr>
              <a:lnSpc>
                <a:spcPct val="170000"/>
              </a:lnSpc>
            </a:pPr>
            <a:r>
              <a:rPr lang="he-IL" sz="1800" i="0" dirty="0">
                <a:solidFill>
                  <a:srgbClr val="202122"/>
                </a:solidFill>
                <a:effectLst/>
              </a:rPr>
              <a:t>הפילוסופיה הדתית שפיתח נעשתה לאור מקורות היהדות. הוא ייחס ערך שווה ושותפות הדדית ליהדות ולנצרות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sz="1800" dirty="0">
                <a:solidFill>
                  <a:srgbClr val="202122"/>
                </a:solidFill>
              </a:rPr>
              <a:t>       </a:t>
            </a:r>
            <a:r>
              <a:rPr lang="he-IL" sz="1800" i="0" dirty="0">
                <a:solidFill>
                  <a:srgbClr val="202122"/>
                </a:solidFill>
                <a:effectLst/>
              </a:rPr>
              <a:t> והניח בכך תשתית לדיאלוג בין-דתי. </a:t>
            </a:r>
          </a:p>
          <a:p>
            <a:pPr>
              <a:lnSpc>
                <a:spcPct val="170000"/>
              </a:lnSpc>
            </a:pPr>
            <a:r>
              <a:rPr lang="he-IL" sz="1800" i="0" dirty="0">
                <a:solidFill>
                  <a:srgbClr val="202122"/>
                </a:solidFill>
                <a:effectLst/>
              </a:rPr>
              <a:t>בין היתר היה שותף למרטין בובר בתרגום התנ"ך לגרמנית. </a:t>
            </a:r>
          </a:p>
          <a:p>
            <a:pPr>
              <a:lnSpc>
                <a:spcPct val="170000"/>
              </a:lnSpc>
            </a:pPr>
            <a:r>
              <a:rPr lang="he-IL" sz="1800" i="0" dirty="0">
                <a:solidFill>
                  <a:srgbClr val="202122"/>
                </a:solidFill>
                <a:effectLst/>
              </a:rPr>
              <a:t>בספרו המפורסם 'כוכב הגאולה' הוא כותב כי על מנת להגיע ליחס של זיקה עם האל, האדם צריך להיענות לצו המקראי של  </a:t>
            </a:r>
            <a:r>
              <a:rPr lang="he-IL" sz="1800" i="0" dirty="0">
                <a:solidFill>
                  <a:srgbClr val="C00000"/>
                </a:solidFill>
                <a:effectLst/>
              </a:rPr>
              <a:t>'ואהבת'</a:t>
            </a:r>
            <a:r>
              <a:rPr lang="he-IL" sz="1800" i="0" dirty="0">
                <a:solidFill>
                  <a:srgbClr val="202122"/>
                </a:solidFill>
                <a:effectLst/>
              </a:rPr>
              <a:t>.        </a:t>
            </a:r>
          </a:p>
          <a:p>
            <a:pPr>
              <a:lnSpc>
                <a:spcPct val="170000"/>
              </a:lnSpc>
            </a:pPr>
            <a:r>
              <a:rPr lang="he-IL" sz="1800" i="0" dirty="0">
                <a:solidFill>
                  <a:srgbClr val="202122"/>
                </a:solidFill>
                <a:effectLst/>
              </a:rPr>
              <a:t>פסוק זה הוא בעיניו בסיס ליחסי אדם - אל.</a:t>
            </a:r>
          </a:p>
          <a:p>
            <a:pPr>
              <a:lnSpc>
                <a:spcPct val="170000"/>
              </a:lnSpc>
            </a:pPr>
            <a:r>
              <a:rPr lang="he-IL" sz="1800" i="0" dirty="0">
                <a:solidFill>
                  <a:srgbClr val="202122"/>
                </a:solidFill>
                <a:effectLst/>
              </a:rPr>
              <a:t> על האדם לשאוף להיות ביחס של זיקה מתוך צו 'ואהבת'. על האדם לדחות מצבים המונעים ממנו זיקה לאל ולקרב אליו את מצבי האהבה. </a:t>
            </a:r>
            <a:r>
              <a:rPr lang="he-IL" sz="1800" i="0" dirty="0" err="1">
                <a:solidFill>
                  <a:srgbClr val="202122"/>
                </a:solidFill>
                <a:effectLst/>
              </a:rPr>
              <a:t>רוזנצווייג</a:t>
            </a:r>
            <a:r>
              <a:rPr lang="he-IL" sz="1800" i="0" dirty="0">
                <a:solidFill>
                  <a:srgbClr val="202122"/>
                </a:solidFill>
                <a:effectLst/>
              </a:rPr>
              <a:t> רואה בצו 'ואהבת' כמצווה הראשונה, אשר ממנה נגזרות שאר המשמעויות, כפי שתיכף נראה....</a:t>
            </a:r>
          </a:p>
          <a:p>
            <a:pPr marL="0" indent="0">
              <a:lnSpc>
                <a:spcPct val="170000"/>
              </a:lnSpc>
              <a:buNone/>
            </a:pPr>
            <a:endParaRPr lang="he-IL" sz="1800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DA585C9-4ABC-4B36-8DF7-EEF07AD93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ג. האם ניתן לצוות על אהבה?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4735677-7CEB-4AA1-9B9B-3DFC9AB6D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5504" cy="206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34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מָה זֹאת אָהֲבָה? 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מחשבת ישראל, ביה"ס התיכון הממלכתי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אבי יפרח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6E9A58-29FD-4E6D-8636-982594DD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/>
              <a:t>פרנץ </a:t>
            </a:r>
            <a:r>
              <a:rPr lang="he-IL" sz="3200" dirty="0" err="1"/>
              <a:t>רוזנצוויג</a:t>
            </a:r>
            <a:r>
              <a:rPr lang="he-IL" sz="3200" dirty="0"/>
              <a:t>, מתוך: כוכב הגאולה, עמ' 208 -209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34C1A25-FE8C-47AC-98F1-C7C2FA0B3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2837585" y="993110"/>
            <a:ext cx="11161453" cy="457200"/>
          </a:xfrm>
        </p:spPr>
        <p:txBody>
          <a:bodyPr/>
          <a:lstStyle/>
          <a:p>
            <a:r>
              <a:rPr lang="he-IL" dirty="0"/>
              <a:t>השאלה ....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E52723B-A40E-477E-A49E-6CBB3B851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16357" y="1771443"/>
            <a:ext cx="7808594" cy="331511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he-IL" dirty="0"/>
              <a:t>"מהי זו מצוות כל המצוות? התשובה לשאלה זו ידועה לכול.</a:t>
            </a:r>
          </a:p>
          <a:p>
            <a:pPr marL="0" indent="0">
              <a:buNone/>
            </a:pPr>
            <a:r>
              <a:rPr lang="he-IL" dirty="0"/>
              <a:t>  מיליוני פיות מעידים עליה השכם והערב: </a:t>
            </a:r>
          </a:p>
          <a:p>
            <a:pPr marL="0" indent="0">
              <a:buNone/>
            </a:pPr>
            <a:r>
              <a:rPr lang="he-IL" dirty="0"/>
              <a:t>  </a:t>
            </a:r>
            <a:r>
              <a:rPr lang="he-IL" b="1" i="1" dirty="0">
                <a:solidFill>
                  <a:srgbClr val="FF0000"/>
                </a:solidFill>
              </a:rPr>
              <a:t>"ואהבת את ה' אלוהיך בכל לבבך ובכל נפשך ובכל מאודך</a:t>
            </a:r>
            <a:r>
              <a:rPr lang="en-US" b="1" i="1" dirty="0">
                <a:solidFill>
                  <a:srgbClr val="FF0000"/>
                </a:solidFill>
              </a:rPr>
              <a:t>.</a:t>
            </a:r>
            <a:r>
              <a:rPr lang="he-IL" b="1" i="1" dirty="0">
                <a:solidFill>
                  <a:srgbClr val="FF0000"/>
                </a:solidFill>
              </a:rPr>
              <a:t>"</a:t>
            </a:r>
          </a:p>
          <a:p>
            <a:r>
              <a:rPr lang="he-IL" dirty="0"/>
              <a:t>'ואהבת' – איזה פרדוקס טמון כאן:                                                   </a:t>
            </a:r>
            <a:r>
              <a:rPr lang="he-IL" sz="3200" b="1" dirty="0"/>
              <a:t>ו</a:t>
            </a:r>
            <a:r>
              <a:rPr lang="he-IL" sz="2800" b="1" dirty="0"/>
              <a:t>כי ניתן לצוות על אהבה? </a:t>
            </a:r>
            <a:endParaRPr lang="he-IL" b="1" dirty="0"/>
          </a:p>
          <a:p>
            <a:pPr marL="0" indent="0">
              <a:buNone/>
            </a:pPr>
            <a:r>
              <a:rPr lang="he-IL" dirty="0"/>
              <a:t>וכי אין האהבה גורל והתקפות?"*</a:t>
            </a:r>
          </a:p>
          <a:p>
            <a:endParaRPr lang="he-IL" dirty="0"/>
          </a:p>
          <a:p>
            <a:pPr marL="0" indent="0">
              <a:buNone/>
            </a:pPr>
            <a:r>
              <a:rPr lang="he-IL" sz="1900" dirty="0"/>
              <a:t>*= שאינן תלויים ברצון חופשי ובבחירה תבונית אלא פועלים באופן בלתי נשלט.</a:t>
            </a:r>
          </a:p>
        </p:txBody>
      </p:sp>
    </p:spTree>
    <p:extLst>
      <p:ext uri="{BB962C8B-B14F-4D97-AF65-F5344CB8AC3E}">
        <p14:creationId xmlns:p14="http://schemas.microsoft.com/office/powerpoint/2010/main" val="3677111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74A7B08-B628-4F10-BA64-38E11C8DE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Justin Bieber - Love Me</a:t>
            </a:r>
            <a:endParaRPr lang="he-IL" sz="3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E8E16FF-4171-4ABB-A19F-33E8AA295B2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e-IL" sz="2800" dirty="0">
                <a:solidFill>
                  <a:srgbClr val="C00000"/>
                </a:solidFill>
              </a:rPr>
              <a:t>לפני שנשיב שימו לב למילים בשיר הבא: </a:t>
            </a:r>
          </a:p>
          <a:p>
            <a:pPr algn="r"/>
            <a:r>
              <a:rPr lang="en-US" sz="2000" i="0" dirty="0">
                <a:solidFill>
                  <a:srgbClr val="202124"/>
                </a:solidFill>
                <a:effectLst/>
              </a:rPr>
              <a:t>Love me, Love me</a:t>
            </a:r>
            <a:br>
              <a:rPr lang="en-US" sz="2000" i="0" dirty="0">
                <a:solidFill>
                  <a:srgbClr val="202124"/>
                </a:solidFill>
                <a:effectLst/>
              </a:rPr>
            </a:br>
            <a:r>
              <a:rPr lang="en-US" sz="2000" i="0" dirty="0">
                <a:solidFill>
                  <a:srgbClr val="202124"/>
                </a:solidFill>
                <a:effectLst/>
              </a:rPr>
              <a:t>Say that you love me</a:t>
            </a:r>
            <a:br>
              <a:rPr lang="en-US" sz="2000" i="0" dirty="0">
                <a:solidFill>
                  <a:srgbClr val="202124"/>
                </a:solidFill>
                <a:effectLst/>
              </a:rPr>
            </a:br>
            <a:r>
              <a:rPr lang="en-US" sz="2000" i="0" dirty="0">
                <a:solidFill>
                  <a:srgbClr val="202124"/>
                </a:solidFill>
                <a:effectLst/>
              </a:rPr>
              <a:t>Fool me, fool me</a:t>
            </a:r>
            <a:br>
              <a:rPr lang="en-US" sz="2000" i="0" dirty="0">
                <a:solidFill>
                  <a:srgbClr val="202124"/>
                </a:solidFill>
                <a:effectLst/>
              </a:rPr>
            </a:br>
            <a:r>
              <a:rPr lang="en-US" sz="2000" i="0" dirty="0">
                <a:solidFill>
                  <a:srgbClr val="202124"/>
                </a:solidFill>
                <a:effectLst/>
              </a:rPr>
              <a:t>Oh how you do me</a:t>
            </a:r>
            <a:br>
              <a:rPr lang="en-US" sz="2000" i="0" dirty="0">
                <a:solidFill>
                  <a:srgbClr val="202124"/>
                </a:solidFill>
                <a:effectLst/>
              </a:rPr>
            </a:br>
            <a:r>
              <a:rPr lang="en-US" sz="2000" i="0" dirty="0">
                <a:solidFill>
                  <a:srgbClr val="202124"/>
                </a:solidFill>
                <a:effectLst/>
              </a:rPr>
              <a:t>Kiss me, kiss me</a:t>
            </a:r>
            <a:br>
              <a:rPr lang="en-US" sz="2000" i="0" dirty="0">
                <a:solidFill>
                  <a:srgbClr val="202124"/>
                </a:solidFill>
                <a:effectLst/>
              </a:rPr>
            </a:br>
            <a:r>
              <a:rPr lang="en-US" sz="2000" i="0" dirty="0">
                <a:solidFill>
                  <a:srgbClr val="202124"/>
                </a:solidFill>
                <a:effectLst/>
              </a:rPr>
              <a:t>Say that you miss me</a:t>
            </a:r>
            <a:br>
              <a:rPr lang="en-US" sz="2000" i="0" dirty="0">
                <a:solidFill>
                  <a:srgbClr val="202124"/>
                </a:solidFill>
                <a:effectLst/>
              </a:rPr>
            </a:br>
            <a:r>
              <a:rPr lang="en-US" sz="2000" i="0" dirty="0">
                <a:solidFill>
                  <a:srgbClr val="202124"/>
                </a:solidFill>
                <a:effectLst/>
              </a:rPr>
              <a:t>Tell me what I </a:t>
            </a:r>
            <a:r>
              <a:rPr lang="en-US" sz="2000" i="0" dirty="0" err="1">
                <a:solidFill>
                  <a:srgbClr val="202124"/>
                </a:solidFill>
                <a:effectLst/>
              </a:rPr>
              <a:t>wanna</a:t>
            </a:r>
            <a:r>
              <a:rPr lang="en-US" sz="2000" i="0" dirty="0">
                <a:solidFill>
                  <a:srgbClr val="202124"/>
                </a:solidFill>
                <a:effectLst/>
              </a:rPr>
              <a:t> hear</a:t>
            </a:r>
            <a:br>
              <a:rPr lang="en-US" sz="2000" i="0" dirty="0">
                <a:solidFill>
                  <a:srgbClr val="202124"/>
                </a:solidFill>
                <a:effectLst/>
              </a:rPr>
            </a:br>
            <a:endParaRPr lang="en-US" sz="2000" i="0" dirty="0">
              <a:solidFill>
                <a:srgbClr val="202124"/>
              </a:solidFill>
              <a:effectLst/>
            </a:endParaRPr>
          </a:p>
          <a:p>
            <a:pPr marL="0" indent="0">
              <a:buNone/>
            </a:pPr>
            <a:endParaRPr lang="he-IL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e-IL" sz="3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כיצד הוא מצווה על האהבה, מה פתאום? </a:t>
            </a:r>
          </a:p>
          <a:p>
            <a:pPr marL="0" indent="0">
              <a:buNone/>
            </a:pPr>
            <a:r>
              <a:rPr lang="he-IL" sz="3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ברור שהוא שר כך כי הוא אוהב בעצמו ומצפה להדדיות. כשהוא "פוקד": אהבי אותי - הוא מביע את אהבתו </a:t>
            </a:r>
            <a:r>
              <a:rPr lang="he-IL" sz="3100" dirty="0">
                <a:solidFill>
                  <a:srgbClr val="C00000"/>
                </a:solidFill>
              </a:rPr>
              <a:t>כרגע</a:t>
            </a:r>
            <a:r>
              <a:rPr lang="he-IL" sz="3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 כי כל ציווי - תוקפו בהווה.</a:t>
            </a:r>
          </a:p>
          <a:p>
            <a:endParaRPr lang="he-IL" sz="1600" dirty="0"/>
          </a:p>
        </p:txBody>
      </p:sp>
      <p:pic>
        <p:nvPicPr>
          <p:cNvPr id="5" name="Online Media 4" title="Justin Bieber - Love Me (Official Music Video)">
            <a:hlinkClick r:id="" action="ppaction://media"/>
            <a:extLst>
              <a:ext uri="{FF2B5EF4-FFF2-40B4-BE49-F238E27FC236}">
                <a16:creationId xmlns:a16="http://schemas.microsoft.com/office/drawing/2014/main" id="{23F86E3D-474D-4B4F-8109-BA22BD0555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" y="1567973"/>
            <a:ext cx="4112048" cy="232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1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F918C8D-1692-4719-8294-E5C70686B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252073"/>
            <a:ext cx="11161453" cy="457200"/>
          </a:xfrm>
        </p:spPr>
        <p:txBody>
          <a:bodyPr/>
          <a:lstStyle/>
          <a:p>
            <a:r>
              <a:rPr lang="he-IL" dirty="0"/>
              <a:t>והתשובה...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5780360-3E5C-4479-A9BD-E799C6428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52450" y="826293"/>
            <a:ext cx="10245469" cy="450288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e-IL" dirty="0"/>
              <a:t>אמנם כן, אי אפשר לצוות על אהבה. אין צד שלישי יכול לצוותה ולכפותה. אבל </a:t>
            </a:r>
            <a:r>
              <a:rPr lang="he-IL" dirty="0">
                <a:solidFill>
                  <a:srgbClr val="FF0000"/>
                </a:solidFill>
              </a:rPr>
              <a:t>האחד</a:t>
            </a:r>
            <a:r>
              <a:rPr lang="he-IL" dirty="0"/>
              <a:t> יכול. מצוות האהבה יכולה לבוא מפי האוהב בלבד. האוהב בלבד יכול לומר ואומר: אהב אותי!        בפיו אין מצוות האהבה מצווה נוכרייה אלא קול האהבה גופה.</a:t>
            </a:r>
          </a:p>
          <a:p>
            <a:r>
              <a:rPr lang="he-IL" dirty="0"/>
              <a:t>קריאת האוהב: "אהב אותי" היא המבע המושלם, הלשון הטהורה של האהבה ... הציווי הוא הווה טהור. אין בו כל ציפייה לעתיד, אין הוא יכול אלא לשוות לנגדו את הציות לאלתר ... </a:t>
            </a:r>
          </a:p>
          <a:p>
            <a:r>
              <a:rPr lang="he-IL" b="1" dirty="0">
                <a:solidFill>
                  <a:srgbClr val="C00000"/>
                </a:solidFill>
              </a:rPr>
              <a:t>החוק מתחשב בזמנים בעתיד, בהתמד. המצווה - יודעת רק את הרגע.</a:t>
            </a:r>
          </a:p>
          <a:p>
            <a:r>
              <a:rPr lang="he-IL" dirty="0"/>
              <a:t>מטר ציוויים יורד ומחיה כר-ירוק של ההווה, ציוויים שצלילם שונה זה מזה אך כוונתם אחת תמיד: 'משכני אחריך', 'פתחי לי', 'שובי </a:t>
            </a:r>
            <a:r>
              <a:rPr lang="he-IL" dirty="0" err="1"/>
              <a:t>שובי</a:t>
            </a:r>
            <a:r>
              <a:rPr lang="he-IL" dirty="0"/>
              <a:t>'...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07046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4055F25-2DE4-4855-98F0-356978FA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81074"/>
            <a:ext cx="9802368" cy="720000"/>
          </a:xfrm>
        </p:spPr>
        <p:txBody>
          <a:bodyPr/>
          <a:lstStyle/>
          <a:p>
            <a:r>
              <a:rPr lang="he-IL" dirty="0"/>
              <a:t>לסיכום ...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D99056D-E21A-4E75-A060-80A7A95E8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923415" y="768675"/>
            <a:ext cx="9802368" cy="431447"/>
          </a:xfrm>
        </p:spPr>
        <p:txBody>
          <a:bodyPr/>
          <a:lstStyle/>
          <a:p>
            <a:r>
              <a:rPr lang="he-IL" dirty="0"/>
              <a:t>מה למדנו בשיעור?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BD8F063-027A-4E9F-BE79-AD5CDE39F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98046" y="1200122"/>
            <a:ext cx="10504674" cy="346062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he-IL" sz="2000" dirty="0"/>
              <a:t>קצת על מושג האהבה, ומה חושבים עליה: שאלת השאלות הלא פתורה- מה זאת אהבה. פגשנו את המשוררים, הביולוגים, הסופרים והפילוסופים</a:t>
            </a:r>
          </a:p>
          <a:p>
            <a:pPr>
              <a:lnSpc>
                <a:spcPct val="170000"/>
              </a:lnSpc>
            </a:pPr>
            <a:r>
              <a:rPr lang="he-IL" sz="2000" dirty="0"/>
              <a:t>על אהבה אופקית ואהבה אנכית- הסברנו את המושגים ותהינו אם יש סתירה ביניהם.</a:t>
            </a:r>
          </a:p>
          <a:p>
            <a:pPr>
              <a:lnSpc>
                <a:spcPct val="170000"/>
              </a:lnSpc>
            </a:pPr>
            <a:r>
              <a:rPr lang="he-IL" sz="2000" dirty="0"/>
              <a:t>ושאלנו: האם וכיצד ניתן לצוות על אהבה?</a:t>
            </a:r>
          </a:p>
          <a:p>
            <a:pPr>
              <a:lnSpc>
                <a:spcPct val="170000"/>
              </a:lnSpc>
            </a:pPr>
            <a:r>
              <a:rPr lang="he-IL" sz="2000" dirty="0"/>
              <a:t>והתשובה: </a:t>
            </a:r>
          </a:p>
          <a:p>
            <a:pPr>
              <a:lnSpc>
                <a:spcPct val="170000"/>
              </a:lnSpc>
            </a:pPr>
            <a:r>
              <a:rPr lang="he-IL" sz="2000" dirty="0"/>
              <a:t>אי אפשר באמת לצוות- הקריאה לצד השני לאהוב באה מצד האוהב עצמו ומשקפת מצב של הווה. של מה שאני מרגיש עכשיו. </a:t>
            </a:r>
          </a:p>
          <a:p>
            <a:pPr>
              <a:lnSpc>
                <a:spcPct val="170000"/>
              </a:lnSpc>
            </a:pPr>
            <a:r>
              <a:rPr lang="he-IL" sz="2000" b="1" dirty="0"/>
              <a:t>ציווי לעומת חוק חל רק על ההווה ולכן חשוב "לחדש את הנדרים" בכל יום מחדש. </a:t>
            </a:r>
          </a:p>
        </p:txBody>
      </p:sp>
    </p:spTree>
    <p:extLst>
      <p:ext uri="{BB962C8B-B14F-4D97-AF65-F5344CB8AC3E}">
        <p14:creationId xmlns:p14="http://schemas.microsoft.com/office/powerpoint/2010/main" val="930321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E993983-3348-4B85-B2EF-D229EBF8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dirty="0"/>
              <a:t>מקווה שנהניתם</a:t>
            </a:r>
            <a:endParaRPr lang="he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72EBD07-5637-46EF-A670-51DFDE03F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2300"/>
              <a:t>להתראות בשיעורים הבאים...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98F33A3-5D86-4389-97D7-239EAD902C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t="13905" b="25903"/>
          <a:stretch/>
        </p:blipFill>
        <p:spPr>
          <a:xfrm>
            <a:off x="1989617" y="1607201"/>
            <a:ext cx="8212766" cy="4152517"/>
          </a:xfrm>
          <a:prstGeom prst="rect">
            <a:avLst/>
          </a:prstGeom>
          <a:noFill/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62C821C-5CD2-400A-8619-E8332A003D4B}"/>
              </a:ext>
            </a:extLst>
          </p:cNvPr>
          <p:cNvSpPr txBox="1"/>
          <p:nvPr/>
        </p:nvSpPr>
        <p:spPr>
          <a:xfrm>
            <a:off x="0" y="6116353"/>
            <a:ext cx="7951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0" i="0" dirty="0">
                <a:solidFill>
                  <a:srgbClr val="54595D"/>
                </a:solidFill>
                <a:effectLst/>
                <a:latin typeface="Varela Round" panose="00000500000000000000" pitchFamily="2" charset="-79"/>
              </a:rPr>
              <a:t> ציור משנת 1901 </a:t>
            </a:r>
            <a:r>
              <a:rPr lang="en-US" b="0" i="0" dirty="0">
                <a:solidFill>
                  <a:srgbClr val="54595D"/>
                </a:solidFill>
                <a:effectLst/>
                <a:latin typeface="Varela Round" panose="00000500000000000000" pitchFamily="2" charset="-79"/>
              </a:rPr>
              <a:t>Th. J. - </a:t>
            </a:r>
            <a:r>
              <a:rPr lang="en-US" b="0" i="0" dirty="0" err="1">
                <a:solidFill>
                  <a:srgbClr val="54595D"/>
                </a:solidFill>
                <a:effectLst/>
                <a:latin typeface="Varela Round" panose="00000500000000000000" pitchFamily="2" charset="-79"/>
              </a:rPr>
              <a:t>Ravnen</a:t>
            </a:r>
            <a:r>
              <a:rPr lang="en-US" b="0" i="0" dirty="0">
                <a:solidFill>
                  <a:srgbClr val="54595D"/>
                </a:solidFill>
                <a:effectLst/>
                <a:latin typeface="Varela Round" panose="00000500000000000000" pitchFamily="2" charset="-79"/>
              </a:rPr>
              <a:t>,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66385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1">
            <a:extLst>
              <a:ext uri="{FF2B5EF4-FFF2-40B4-BE49-F238E27FC236}">
                <a16:creationId xmlns:a16="http://schemas.microsoft.com/office/drawing/2014/main" id="{5A6CF38E-0D0B-4031-8179-11A6F1F7F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6788" y="0"/>
            <a:ext cx="3241964" cy="1838476"/>
          </a:xfrm>
          <a:prstGeom prst="rect">
            <a:avLst/>
          </a:prstGeom>
        </p:spPr>
      </p:pic>
      <p:sp>
        <p:nvSpPr>
          <p:cNvPr id="6" name="תיבת טקסט 3">
            <a:extLst>
              <a:ext uri="{FF2B5EF4-FFF2-40B4-BE49-F238E27FC236}">
                <a16:creationId xmlns:a16="http://schemas.microsoft.com/office/drawing/2014/main" id="{8C778269-0F30-4EB6-AA94-D8C0FAD1A49A}"/>
              </a:ext>
            </a:extLst>
          </p:cNvPr>
          <p:cNvSpPr txBox="1"/>
          <p:nvPr/>
        </p:nvSpPr>
        <p:spPr>
          <a:xfrm>
            <a:off x="862756" y="2947002"/>
            <a:ext cx="11174412" cy="26184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ctr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4">
            <a:extLst>
              <a:ext uri="{FF2B5EF4-FFF2-40B4-BE49-F238E27FC236}">
                <a16:creationId xmlns:a16="http://schemas.microsoft.com/office/drawing/2014/main" id="{C5E90B35-D09A-4A6C-82ED-EF82D8D0BAA5}"/>
              </a:ext>
            </a:extLst>
          </p:cNvPr>
          <p:cNvSpPr/>
          <p:nvPr/>
        </p:nvSpPr>
        <p:spPr>
          <a:xfrm>
            <a:off x="1589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290726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1024128" y="359417"/>
            <a:ext cx="9802368" cy="720000"/>
          </a:xfrm>
        </p:spPr>
        <p:txBody>
          <a:bodyPr/>
          <a:lstStyle/>
          <a:p>
            <a:r>
              <a:rPr lang="he-IL" dirty="0"/>
              <a:t>מה נלמד היום?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716436" y="1331674"/>
            <a:ext cx="8397084" cy="4611559"/>
          </a:xfrm>
        </p:spPr>
        <p:txBody>
          <a:bodyPr>
            <a:normAutofit/>
          </a:bodyPr>
          <a:lstStyle/>
          <a:p>
            <a:r>
              <a:rPr lang="he-IL" dirty="0">
                <a:sym typeface="Varela Round"/>
              </a:rPr>
              <a:t>מבוא לאהבה מתוך ספר הלימוד 'את שאהבה נפשי'</a:t>
            </a:r>
          </a:p>
          <a:p>
            <a:r>
              <a:rPr lang="he-IL" dirty="0">
                <a:sym typeface="Varela Round"/>
              </a:rPr>
              <a:t>נשאל, מה זאת אהבה, ונחשוב </a:t>
            </a:r>
            <a:r>
              <a:rPr lang="he-IL" b="1" dirty="0">
                <a:solidFill>
                  <a:schemeClr val="tx2"/>
                </a:solidFill>
                <a:sym typeface="Varela Round"/>
              </a:rPr>
              <a:t>ה</a:t>
            </a:r>
            <a:r>
              <a:rPr lang="he-IL" dirty="0">
                <a:sym typeface="Varela Round"/>
              </a:rPr>
              <a:t>אם יש לנו תשובה לכך ...</a:t>
            </a:r>
          </a:p>
          <a:p>
            <a:r>
              <a:rPr lang="he-IL" dirty="0">
                <a:sym typeface="Varela Round"/>
              </a:rPr>
              <a:t>נדבר על 'אהבה אופקית' ו'אהבה אנכית' ומה שביניהן. </a:t>
            </a:r>
          </a:p>
          <a:p>
            <a:r>
              <a:rPr lang="he-IL" dirty="0">
                <a:sym typeface="Varela Round"/>
              </a:rPr>
              <a:t>נלמד על 'שיר השירים', על הקשר של מגילה זו לאהבה, </a:t>
            </a:r>
          </a:p>
          <a:p>
            <a:pPr marL="0" indent="0">
              <a:buNone/>
            </a:pPr>
            <a:r>
              <a:rPr lang="he-IL" dirty="0">
                <a:sym typeface="Varela Round"/>
              </a:rPr>
              <a:t>    ונשאל כמובן - </a:t>
            </a:r>
            <a:r>
              <a:rPr lang="he-IL" b="1" dirty="0">
                <a:solidFill>
                  <a:srgbClr val="FF0000"/>
                </a:solidFill>
                <a:sym typeface="Varela Round"/>
              </a:rPr>
              <a:t>ב</a:t>
            </a:r>
            <a:r>
              <a:rPr lang="he-IL" dirty="0">
                <a:solidFill>
                  <a:srgbClr val="FF0000"/>
                </a:solidFill>
                <a:sym typeface="Varela Round"/>
              </a:rPr>
              <a:t>איזו אהבה </a:t>
            </a:r>
            <a:r>
              <a:rPr lang="he-IL" b="1" dirty="0">
                <a:solidFill>
                  <a:srgbClr val="FF0000"/>
                </a:solidFill>
                <a:sym typeface="Varela Round"/>
              </a:rPr>
              <a:t>מדובר?</a:t>
            </a:r>
            <a:r>
              <a:rPr lang="he-IL" dirty="0">
                <a:solidFill>
                  <a:srgbClr val="FF0000"/>
                </a:solidFill>
                <a:sym typeface="Varela Round"/>
              </a:rPr>
              <a:t> </a:t>
            </a:r>
            <a:r>
              <a:rPr lang="he-IL" dirty="0">
                <a:sym typeface="Varela Round"/>
              </a:rPr>
              <a:t>...</a:t>
            </a:r>
          </a:p>
          <a:p>
            <a:r>
              <a:rPr lang="he-IL" dirty="0">
                <a:sym typeface="Varela Round"/>
              </a:rPr>
              <a:t>ובין לבין נזכיר לא מעט טקסטים מרתקים מכל הזמנים.</a:t>
            </a:r>
          </a:p>
          <a:p>
            <a:r>
              <a:rPr lang="he-IL" dirty="0">
                <a:sym typeface="Varela Round"/>
              </a:rPr>
              <a:t>                      </a:t>
            </a:r>
            <a:r>
              <a:rPr lang="he-IL" b="1" dirty="0">
                <a:sym typeface="Varela Round"/>
              </a:rPr>
              <a:t>אז קדימה – נצא לדרך!</a:t>
            </a:r>
            <a:endParaRPr lang="he-IL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4A27387B-BBC8-4524-B5D3-79872AF4D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193" y="719417"/>
            <a:ext cx="1880807" cy="24279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שיעור מספר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b="1" dirty="0"/>
              <a:t>א. מבוא לאהבה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א. מה זאת אהבה?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2400" dirty="0"/>
              <a:t>.</a:t>
            </a:r>
          </a:p>
          <a:p>
            <a:r>
              <a:rPr lang="he-IL" sz="2400" dirty="0"/>
              <a:t>   "מה זאת אהבה".   מילים: אהוד מנור. לחן: מתי כספי. ביצוע: ריקי גל ומתי כספי </a:t>
            </a:r>
          </a:p>
          <a:p>
            <a:endParaRPr lang="he-IL" sz="2400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4585" y="1667906"/>
            <a:ext cx="11161453" cy="3522187"/>
          </a:xfrm>
        </p:spPr>
        <p:txBody>
          <a:bodyPr/>
          <a:lstStyle/>
          <a:p>
            <a:r>
              <a:rPr lang="he-IL" dirty="0"/>
              <a:t>נפתח בשיר – שימו לב למילים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Online Media 2" title="מתי כספי וריקי גל - מה זאת אהבה">
            <a:hlinkClick r:id="" action="ppaction://media"/>
            <a:extLst>
              <a:ext uri="{FF2B5EF4-FFF2-40B4-BE49-F238E27FC236}">
                <a16:creationId xmlns:a16="http://schemas.microsoft.com/office/drawing/2014/main" id="{1F3A5C9F-6BAB-42B5-8E34-CAA8110C42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808480"/>
            <a:ext cx="682752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זאת אהבה?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2400" dirty="0"/>
              <a:t>.</a:t>
            </a:r>
          </a:p>
          <a:p>
            <a:r>
              <a:rPr lang="he-IL" sz="2400" dirty="0"/>
              <a:t>   "מה זאת אהבה".   מילים: אהוד מנור. לחן: מתי כספי. ביצוע: ריקי גל ומתי כספי </a:t>
            </a:r>
          </a:p>
          <a:p>
            <a:endParaRPr lang="he-IL" sz="2400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4585" y="1667906"/>
            <a:ext cx="11161453" cy="3522187"/>
          </a:xfrm>
        </p:spPr>
        <p:txBody>
          <a:bodyPr/>
          <a:lstStyle/>
          <a:p>
            <a:endParaRPr lang="he-IL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br>
              <a:rPr lang="he-IL" dirty="0"/>
            </a:br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E4372414-C4CC-4994-A5B5-AA3F9A08C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712559"/>
              </p:ext>
            </p:extLst>
          </p:nvPr>
        </p:nvGraphicFramePr>
        <p:xfrm>
          <a:off x="212610" y="1572769"/>
          <a:ext cx="8629733" cy="4480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16578">
                  <a:extLst>
                    <a:ext uri="{9D8B030D-6E8A-4147-A177-3AD203B41FA5}">
                      <a16:colId xmlns:a16="http://schemas.microsoft.com/office/drawing/2014/main" val="2567573609"/>
                    </a:ext>
                  </a:extLst>
                </a:gridCol>
                <a:gridCol w="2368441">
                  <a:extLst>
                    <a:ext uri="{9D8B030D-6E8A-4147-A177-3AD203B41FA5}">
                      <a16:colId xmlns:a16="http://schemas.microsoft.com/office/drawing/2014/main" val="4147532925"/>
                    </a:ext>
                  </a:extLst>
                </a:gridCol>
                <a:gridCol w="3244714">
                  <a:extLst>
                    <a:ext uri="{9D8B030D-6E8A-4147-A177-3AD203B41FA5}">
                      <a16:colId xmlns:a16="http://schemas.microsoft.com/office/drawing/2014/main" val="82905246"/>
                    </a:ext>
                  </a:extLst>
                </a:gridCol>
              </a:tblGrid>
              <a:tr h="2162627">
                <a:tc>
                  <a:txBody>
                    <a:bodyPr/>
                    <a:lstStyle/>
                    <a:p>
                      <a:pPr rtl="1"/>
                      <a:r>
                        <a:rPr lang="he-IL" sz="24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arela Round" panose="00000500000000000000" pitchFamily="2" charset="-79"/>
                        </a:rPr>
                        <a:t>גן עדן די קטן</a:t>
                      </a:r>
                      <a:br>
                        <a:rPr lang="he-IL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he-IL" sz="24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arela Round" panose="00000500000000000000" pitchFamily="2" charset="-79"/>
                        </a:rPr>
                        <a:t>וגבולו </a:t>
                      </a:r>
                      <a:r>
                        <a:rPr lang="he-IL" sz="24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arela Round" panose="00000500000000000000" pitchFamily="2" charset="-79"/>
                        </a:rPr>
                        <a:t>גיהנום</a:t>
                      </a:r>
                      <a:r>
                        <a:rPr lang="he-IL" sz="24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arela Round" panose="00000500000000000000" pitchFamily="2" charset="-79"/>
                        </a:rPr>
                        <a:t>.</a:t>
                      </a:r>
                      <a:br>
                        <a:rPr lang="he-IL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he-IL" sz="24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arela Round" panose="00000500000000000000" pitchFamily="2" charset="-79"/>
                        </a:rPr>
                        <a:t>מלאכים עפים,</a:t>
                      </a:r>
                      <a:br>
                        <a:rPr lang="he-IL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he-IL" sz="24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arela Round" panose="00000500000000000000" pitchFamily="2" charset="-79"/>
                        </a:rPr>
                        <a:t>אך כנפי השלג חרוכות,</a:t>
                      </a:r>
                      <a:br>
                        <a:rPr lang="he-IL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he-IL" sz="24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arela Round" panose="00000500000000000000" pitchFamily="2" charset="-79"/>
                        </a:rPr>
                        <a:t>עיניים עייפות, אדומות</a:t>
                      </a:r>
                      <a:endParaRPr lang="he-IL" sz="24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b="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עוד נשיקה אחת,</a:t>
                      </a:r>
                      <a:br>
                        <a:rPr lang="he-IL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he-IL" sz="2400" b="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עד אובדן נשימה.</a:t>
                      </a:r>
                      <a:br>
                        <a:rPr lang="he-IL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he-IL" sz="2400" b="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כשהלב נשבר,</a:t>
                      </a:r>
                      <a:br>
                        <a:rPr lang="he-IL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he-IL" sz="2400" b="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הכאב מתוק </a:t>
                      </a:r>
                    </a:p>
                    <a:p>
                      <a:pPr rtl="1"/>
                      <a:r>
                        <a:rPr lang="he-IL" sz="2400" b="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העונג הוא מר</a:t>
                      </a:r>
                      <a:endParaRPr lang="he-IL" sz="24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b="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מה זאת אהבה?</a:t>
                      </a:r>
                      <a:br>
                        <a:rPr lang="he-IL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he-IL" sz="2400" b="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מה היא מבקשת?</a:t>
                      </a:r>
                      <a:br>
                        <a:rPr lang="he-IL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he-IL" sz="2400" b="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את ימי את </a:t>
                      </a:r>
                      <a:r>
                        <a:rPr lang="he-IL" sz="2400" b="0" i="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לילותי</a:t>
                      </a:r>
                      <a:r>
                        <a:rPr lang="he-IL" sz="2400" b="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rtl="1"/>
                      <a:r>
                        <a:rPr lang="he-IL" sz="2400" b="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ולא די ...</a:t>
                      </a:r>
                      <a:br>
                        <a:rPr lang="he-IL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endParaRPr lang="he-IL" sz="24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rtl="1"/>
                      <a:r>
                        <a:rPr lang="he-IL" sz="2400" b="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מה זאת אהבה?</a:t>
                      </a:r>
                      <a:br>
                        <a:rPr lang="he-IL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he-IL" sz="2400" b="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מה היא מחדירה לעורקי</a:t>
                      </a:r>
                      <a:br>
                        <a:rPr lang="he-IL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he-IL" sz="2400" b="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</a:t>
                      </a:r>
                    </a:p>
                    <a:p>
                      <a:pPr rtl="1"/>
                      <a:r>
                        <a:rPr lang="he-IL" sz="2400" b="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שאוכל כך להמשיך </a:t>
                      </a:r>
                    </a:p>
                    <a:p>
                      <a:pPr rtl="1"/>
                      <a:r>
                        <a:rPr lang="he-IL" sz="2400" b="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ללא תנאי</a:t>
                      </a:r>
                      <a:br>
                        <a:rPr lang="he-IL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he-IL" sz="2400" b="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שאוכל כך להמשיך ...</a:t>
                      </a:r>
                      <a:br>
                        <a:rPr lang="he-IL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he-IL" sz="2400" b="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כל חיי.</a:t>
                      </a:r>
                      <a:endParaRPr lang="he-IL" sz="24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218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94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אהבה בעיני המדענים ...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229444" y="987668"/>
            <a:ext cx="11161453" cy="457200"/>
          </a:xfrm>
        </p:spPr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על פי מאמרו של צבי ינאי, 'אהבה עד כלות' ( עמ' 16 בספר הלימוד)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35720" y="1681094"/>
            <a:ext cx="7506937" cy="5454996"/>
          </a:xfrm>
        </p:spPr>
        <p:txBody>
          <a:bodyPr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רגש האהבה היה ונשאר תופעה בלתי מובנת, מסתורי כפי שהיה לפני אלפי שנים, ... היותו סגור לכל ניסיון להבינו עושה רגש אנושי ייחודי זה אתגר גם למדענים, וראשונים לכולם - הביולוגים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הלן פישר מאמצת דעתם של ביוכימאים בני זמננו, שהריגוש העמוק, המכונה שיכרון אהבה, מתחיל במולקולה קטנה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henyl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thyl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mine</a:t>
            </a:r>
            <a:r>
              <a:rPr lang="he-I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PEA</a:t>
            </a:r>
            <a:r>
              <a:rPr lang="he-I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המשתחררת במוח ומחוללת תחושה של רוממות רוח, רינת לב ואופוריה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PEA </a:t>
            </a:r>
            <a:r>
              <a:rPr lang="he-I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היא אמפטמין טבעי, היוצר עירור מוחי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דעת הפסיכיאטר מיכאל </a:t>
            </a:r>
            <a:r>
              <a:rPr lang="he-IL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ליבוביץ</a:t>
            </a:r>
            <a:r>
              <a:rPr lang="he-I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ועמיתו דונלד קליין הגיעו למסקנה זו במהלך טיפולם ב"חולי אהבה", שבלהיטותם לאהוב הם נוטים לקשור קשרים בלתי אפשריים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clear flask tubes lot">
            <a:extLst>
              <a:ext uri="{FF2B5EF4-FFF2-40B4-BE49-F238E27FC236}">
                <a16:creationId xmlns:a16="http://schemas.microsoft.com/office/drawing/2014/main" id="{92ADEA43-6473-45CC-A7FF-FDF7721F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03" y="1686847"/>
            <a:ext cx="4080577" cy="27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7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FA87C25B-8D1D-421A-8229-7B32809F1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193" y="551819"/>
            <a:ext cx="7374961" cy="5991221"/>
          </a:xfrm>
        </p:spPr>
        <p:txBody>
          <a:bodyPr>
            <a:normAutofit fontScale="70000" lnSpcReduction="20000"/>
          </a:bodyPr>
          <a:lstStyle/>
          <a:p>
            <a:pPr algn="r" rtl="1">
              <a:lnSpc>
                <a:spcPct val="170000"/>
              </a:lnSpc>
              <a:spcAft>
                <a:spcPts val="800"/>
              </a:spcAft>
            </a:pPr>
            <a:r>
              <a:rPr lang="he-I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קשרים אלה מסתיימים אחרי זמן מה במפח נפש, מצב הגורם להם לפתח לאלתר קשר כושל חדש. שני החוקרים מאמינים, כי תנודות חריפות אלו מייאוש לרוממות רוח נובעות ממחסור</a:t>
            </a: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ב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PEA</a:t>
            </a: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70000"/>
              </a:lnSpc>
              <a:spcAft>
                <a:spcPts val="800"/>
              </a:spcAft>
            </a:pPr>
            <a:r>
              <a:rPr lang="he-I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האהבה נשחקת, הם טוענים, כיוון שקצות העצבים במוח מסתגלים עם הזמן לנוכחות</a:t>
            </a: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ה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PEA </a:t>
            </a: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he-I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או שרמתו יורדת בהדרגה עקב דחיקתן האיטית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של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מולקולות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PEA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</a:t>
            </a:r>
            <a:r>
              <a:rPr lang="he-IL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על ידי אנדורפינים מוחיים .</a:t>
            </a:r>
          </a:p>
          <a:p>
            <a:pPr algn="r" rtl="1">
              <a:lnSpc>
                <a:spcPct val="170000"/>
              </a:lnSpc>
              <a:spcAft>
                <a:spcPts val="800"/>
              </a:spcAft>
            </a:pPr>
            <a:r>
              <a:rPr lang="he-IL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כך או כך, המוח אינו יכול לפרנס לאורך זמן את רמת העירור הגבוהה הדרושה לשיכרון חושים ולריגוש רומנטי</a:t>
            </a:r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70000"/>
              </a:lnSpc>
              <a:spcAft>
                <a:spcPts val="800"/>
              </a:spcAft>
            </a:pPr>
            <a:r>
              <a:rPr lang="he-IL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את מקומם תופס תהליך ההתקשרות, המגרה את המוח להפיק אנדורפינים, ואלה מרגיעים את סערת הנפש הראשונית ומנחילים לבני הזוג תחושת ביטחון, יציבות ורוגע, החיונית </a:t>
            </a:r>
            <a:r>
              <a:rPr lang="he-IL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לתיפקודם</a:t>
            </a:r>
            <a:r>
              <a:rPr lang="he-IL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היומיומי התקין</a:t>
            </a:r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70000"/>
              </a:lnSpc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he-IL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עם זאת, יש  להדגיש, ששיכרון אהבה אינו רק תופעה ביולוגית-גנטית, כי אם גם תרבותית</a:t>
            </a:r>
            <a:r>
              <a:rPr lang="en-US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endParaRPr lang="he-IL" dirty="0"/>
          </a:p>
        </p:txBody>
      </p:sp>
      <p:pic>
        <p:nvPicPr>
          <p:cNvPr id="2050" name="Picture 2" descr="plasma ball digital wallpaper">
            <a:extLst>
              <a:ext uri="{FF2B5EF4-FFF2-40B4-BE49-F238E27FC236}">
                <a16:creationId xmlns:a16="http://schemas.microsoft.com/office/drawing/2014/main" id="{D7C941C9-8314-40F5-B263-FD5151B2B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03" y="714918"/>
            <a:ext cx="4178097" cy="278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56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CCB19609-8232-460B-9B1E-C1DD690BEB0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i="0" dirty="0">
                <a:effectLst/>
                <a:latin typeface="Roboto" panose="02000000000000000000" pitchFamily="2" charset="0"/>
              </a:rPr>
              <a:t>בית ספר לרגשות: מה זאת אהבה? (סרטון 15)</a:t>
            </a:r>
          </a:p>
          <a:p>
            <a:pPr marL="0" indent="0">
              <a:buNone/>
            </a:pPr>
            <a:r>
              <a:rPr lang="he-IL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במסגרת </a:t>
            </a:r>
            <a:r>
              <a:rPr lang="he-IL" i="0" dirty="0" err="1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הפרוייקט</a:t>
            </a:r>
            <a:r>
              <a:rPr lang="he-IL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 "בית ספר לרגשות" שהתלווה </a:t>
            </a:r>
            <a:r>
              <a:rPr lang="he-IL" i="0" dirty="0" err="1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לתכנית</a:t>
            </a:r>
            <a:r>
              <a:rPr lang="he-IL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 הטלוויזיה "שיחת נפש" בהנחיית פרופ' יורם יובל, צולמו 19 קטעים קצרים בהם פרופ' יובל מדבר על מגוון נושאים הקשורים לרגשות. כל קטע סוקר במבט-על היבטים פסיכולוגיים </a:t>
            </a:r>
            <a:r>
              <a:rPr lang="he-IL" i="0" dirty="0" err="1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ונוירוביולוגיים</a:t>
            </a:r>
            <a:r>
              <a:rPr lang="he-IL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 של הנושא הנדון. </a:t>
            </a:r>
          </a:p>
          <a:p>
            <a:pPr marL="0" indent="0">
              <a:buNone/>
            </a:pPr>
            <a:r>
              <a:rPr lang="he-IL" dirty="0">
                <a:solidFill>
                  <a:srgbClr val="FF0000"/>
                </a:solidFill>
                <a:latin typeface="Roboto" panose="02000000000000000000" pitchFamily="2" charset="0"/>
              </a:rPr>
              <a:t>אז לסיכום של פרופ' יורם יובל</a:t>
            </a:r>
            <a:r>
              <a:rPr lang="he-IL" dirty="0">
                <a:solidFill>
                  <a:srgbClr val="030303"/>
                </a:solidFill>
                <a:latin typeface="Roboto" panose="02000000000000000000" pitchFamily="2" charset="0"/>
              </a:rPr>
              <a:t>: מה זאת אהבה? היא תמהיל של שלושה מרכיבים:</a:t>
            </a:r>
          </a:p>
          <a:p>
            <a:pPr marL="457200" indent="-457200">
              <a:buAutoNum type="arabicPeriod"/>
            </a:pPr>
            <a:r>
              <a:rPr lang="he-IL" dirty="0">
                <a:solidFill>
                  <a:srgbClr val="030303"/>
                </a:solidFill>
                <a:latin typeface="Roboto" panose="02000000000000000000" pitchFamily="2" charset="0"/>
              </a:rPr>
              <a:t>תשוקה מינית</a:t>
            </a:r>
          </a:p>
          <a:p>
            <a:pPr marL="457200" indent="-457200">
              <a:buAutoNum type="arabicPeriod"/>
            </a:pPr>
            <a:r>
              <a:rPr lang="he-IL" dirty="0">
                <a:solidFill>
                  <a:srgbClr val="030303"/>
                </a:solidFill>
                <a:latin typeface="Roboto" panose="02000000000000000000" pitchFamily="2" charset="0"/>
              </a:rPr>
              <a:t>התאהבות רומנטית</a:t>
            </a:r>
          </a:p>
          <a:p>
            <a:pPr marL="457200" indent="-457200">
              <a:buAutoNum type="arabicPeriod"/>
            </a:pPr>
            <a:r>
              <a:rPr lang="he-IL" dirty="0">
                <a:solidFill>
                  <a:srgbClr val="030303"/>
                </a:solidFill>
                <a:latin typeface="Roboto" panose="02000000000000000000" pitchFamily="2" charset="0"/>
              </a:rPr>
              <a:t>רעות, חברות –בתקווה שתחזיק לאורך זמן...</a:t>
            </a:r>
          </a:p>
          <a:p>
            <a:pPr marL="457200" indent="-457200">
              <a:buAutoNum type="arabicPeriod"/>
            </a:pP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413B8641-0187-4B96-B84E-3B49DA496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אופציה נוספת לצופים בבית...</a:t>
            </a:r>
          </a:p>
        </p:txBody>
      </p:sp>
      <p:pic>
        <p:nvPicPr>
          <p:cNvPr id="4" name="Online Media 3" title="בית ספר לרגשות: מה זאת אהבה? (סרטון 15)">
            <a:hlinkClick r:id="" action="ppaction://media"/>
            <a:extLst>
              <a:ext uri="{FF2B5EF4-FFF2-40B4-BE49-F238E27FC236}">
                <a16:creationId xmlns:a16="http://schemas.microsoft.com/office/drawing/2014/main" id="{3DBF0011-9267-4EE1-9843-B3D73A6C25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3482340"/>
            <a:ext cx="4500880" cy="337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9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6840</TotalTime>
  <Words>2414</Words>
  <Application>Microsoft Office PowerPoint</Application>
  <PresentationFormat>Widescreen</PresentationFormat>
  <Paragraphs>214</Paragraphs>
  <Slides>25</Slides>
  <Notes>10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Alef</vt:lpstr>
      <vt:lpstr>Arial</vt:lpstr>
      <vt:lpstr>Calibri</vt:lpstr>
      <vt:lpstr>David</vt:lpstr>
      <vt:lpstr>Roboto</vt:lpstr>
      <vt:lpstr>Varela Round</vt:lpstr>
      <vt:lpstr>ערכת נושא Office</vt:lpstr>
      <vt:lpstr>מערכת שידורים לאומית</vt:lpstr>
      <vt:lpstr>מָה זֹאת אָהֲבָה? </vt:lpstr>
      <vt:lpstr>מה נלמד היום?</vt:lpstr>
      <vt:lpstr>שיעור מספר 1</vt:lpstr>
      <vt:lpstr>א. מה זאת אהבה?</vt:lpstr>
      <vt:lpstr>מה זאת אהבה?</vt:lpstr>
      <vt:lpstr>אהבה בעיני המדענים ...</vt:lpstr>
      <vt:lpstr>PowerPoint Presentation</vt:lpstr>
      <vt:lpstr>אופציה נוספת לצופים בבית...</vt:lpstr>
      <vt:lpstr>אריך פרום ופאולו קואלו-מנוגדים או משלימים?</vt:lpstr>
      <vt:lpstr>מי אתה אריך פרום?</vt:lpstr>
      <vt:lpstr> אריך פרום, בין אהבה להתאהבות  </vt:lpstr>
      <vt:lpstr>ב. אהבה אופקית ואנכית </vt:lpstr>
      <vt:lpstr>הגדרות והסבר</vt:lpstr>
      <vt:lpstr>מושג מפתח מאהבה שמימית המוצב באהבה ארצית: "אייכה?"</vt:lpstr>
      <vt:lpstr> מילה אחת, ושימושיה רבים </vt:lpstr>
      <vt:lpstr>אהבה ארצית כסתירה לאהבה שמיימית</vt:lpstr>
      <vt:lpstr>אז מה עושים? </vt:lpstr>
      <vt:lpstr>ג. האם ניתן לצוות על אהבה?</vt:lpstr>
      <vt:lpstr>פרנץ רוזנצוויג, מתוך: כוכב הגאולה, עמ' 208 -209</vt:lpstr>
      <vt:lpstr>Justin Bieber - Love Me</vt:lpstr>
      <vt:lpstr>PowerPoint Presentation</vt:lpstr>
      <vt:lpstr>לסיכום ...</vt:lpstr>
      <vt:lpstr>מקווה שנהניתם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אבי יפרח</dc:creator>
  <cp:lastModifiedBy>Anat Kaldaron</cp:lastModifiedBy>
  <cp:revision>35</cp:revision>
  <dcterms:created xsi:type="dcterms:W3CDTF">2020-12-26T19:36:12Z</dcterms:created>
  <dcterms:modified xsi:type="dcterms:W3CDTF">2021-01-09T11:33:11Z</dcterms:modified>
</cp:coreProperties>
</file>