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8"/>
  </p:notesMasterIdLst>
  <p:sldIdLst>
    <p:sldId id="257" r:id="rId2"/>
    <p:sldId id="262" r:id="rId3"/>
    <p:sldId id="263" r:id="rId4"/>
    <p:sldId id="299" r:id="rId5"/>
    <p:sldId id="300" r:id="rId6"/>
    <p:sldId id="301" r:id="rId7"/>
    <p:sldId id="311" r:id="rId8"/>
    <p:sldId id="309" r:id="rId9"/>
    <p:sldId id="310" r:id="rId10"/>
    <p:sldId id="302" r:id="rId11"/>
    <p:sldId id="290" r:id="rId12"/>
    <p:sldId id="294" r:id="rId13"/>
    <p:sldId id="303" r:id="rId14"/>
    <p:sldId id="305" r:id="rId15"/>
    <p:sldId id="306" r:id="rId16"/>
    <p:sldId id="304" r:id="rId17"/>
  </p:sldIdLst>
  <p:sldSz cx="12190413"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A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snapToObjects="1">
      <p:cViewPr varScale="1">
        <p:scale>
          <a:sx n="58" d="100"/>
          <a:sy n="58" d="100"/>
        </p:scale>
        <p:origin x="964" y="68"/>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ז'/חשון/תשפ"ב</a:t>
            </a:fld>
            <a:endParaRPr lang="he-IL"/>
          </a:p>
        </p:txBody>
      </p:sp>
      <p:sp>
        <p:nvSpPr>
          <p:cNvPr id="4" name="מציין מיקום של תמונת שקופית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45629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24704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04978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00336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20620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982536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363626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281" y="2693988"/>
            <a:ext cx="10361851"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69982" y="6569428"/>
            <a:ext cx="2623619"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1488616" y="6410587"/>
            <a:ext cx="3245977"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85182" y="-439221"/>
            <a:ext cx="4205100"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מעוגל 9"/>
          <p:cNvSpPr/>
          <p:nvPr userDrawn="1"/>
        </p:nvSpPr>
        <p:spPr>
          <a:xfrm>
            <a:off x="8258395" y="6565100"/>
            <a:ext cx="4433637"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4576" y="369916"/>
            <a:ext cx="1301261" cy="159743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2"/>
            <a:ext cx="10872000" cy="72000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738117" y="3655832"/>
            <a:ext cx="10872000" cy="720000"/>
          </a:xfrm>
        </p:spPr>
        <p:txBody>
          <a:bodyP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p:spPr>
        <p:txBody>
          <a:bodyPr lIns="36000" tIns="0" rIns="36000" bIns="0">
            <a:noAutofit/>
          </a:bodyPr>
          <a:lstStyle>
            <a:lvl1pPr>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06" y="1195757"/>
            <a:ext cx="11160000" cy="4680000"/>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06" y="1185681"/>
            <a:ext cx="11159999" cy="540000"/>
          </a:xfrm>
        </p:spPr>
        <p:txBody>
          <a:bodyPr anchor="b">
            <a:noAutofit/>
          </a:bodyPr>
          <a:lstStyle>
            <a:lvl1pPr marL="0" indent="0">
              <a:buNone/>
              <a:defRPr sz="3200" b="1">
                <a:solidFill>
                  <a:srgbClr val="0070C0"/>
                </a:solidFill>
                <a:latin typeface="Varela Round" pitchFamily="2" charset="-79"/>
                <a:cs typeface="Varela Round"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06" y="1725681"/>
            <a:ext cx="11160000" cy="4152517"/>
          </a:xfrm>
        </p:spPr>
        <p:txBody>
          <a:bodyPr>
            <a:normAutofit/>
          </a:bodyPr>
          <a:lstStyle>
            <a:lvl1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1" name="מלבן מעוגל 10"/>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2" name="מלבן מעוגל 11"/>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סרט על פורמט מלא">
    <p:spTree>
      <p:nvGrpSpPr>
        <p:cNvPr id="1" name=""/>
        <p:cNvGrpSpPr/>
        <p:nvPr/>
      </p:nvGrpSpPr>
      <p:grpSpPr>
        <a:xfrm>
          <a:off x="0" y="0"/>
          <a:ext cx="0" cy="0"/>
          <a:chOff x="0" y="0"/>
          <a:chExt cx="0" cy="0"/>
        </a:xfrm>
      </p:grpSpPr>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193675" y="228600"/>
            <a:ext cx="11780838" cy="6470650"/>
          </a:xfrm>
        </p:spPr>
        <p:txBody>
          <a:bodyPr/>
          <a:lstStyle>
            <a:lvl1pPr>
              <a:defRPr>
                <a:latin typeface="Varela Round" panose="00000500000000000000" pitchFamily="2" charset="-79"/>
                <a:cs typeface="Varela Round" panose="00000500000000000000" pitchFamily="2" charset="-79"/>
              </a:defRPr>
            </a:lvl1pPr>
          </a:lstStyle>
          <a:p>
            <a:r>
              <a:rPr lang="he-IL" dirty="0"/>
              <a:t>מיועד לסרטים</a:t>
            </a:r>
          </a:p>
        </p:txBody>
      </p:sp>
    </p:spTree>
    <p:extLst>
      <p:ext uri="{BB962C8B-B14F-4D97-AF65-F5344CB8AC3E}">
        <p14:creationId xmlns:p14="http://schemas.microsoft.com/office/powerpoint/2010/main" val="36877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7485228-0E29-4D12-A6E9-299A5C766D4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8088C8B4-22B8-402C-8100-ED5EA1F70D17}"/>
              </a:ext>
            </a:extLst>
          </p:cNvPr>
          <p:cNvSpPr>
            <a:spLocks noGrp="1"/>
          </p:cNvSpPr>
          <p:nvPr>
            <p:ph type="dt" sz="half" idx="10"/>
          </p:nvPr>
        </p:nvSpPr>
        <p:spPr/>
        <p:txBody>
          <a:bodyPr/>
          <a:lstStyle/>
          <a:p>
            <a:fld id="{BB6F552B-607E-4869-A917-C44959BDCB12}" type="datetimeFigureOut">
              <a:rPr lang="he-IL" smtClean="0"/>
              <a:pPr/>
              <a:t>ז'/חשון/תשפ"ב</a:t>
            </a:fld>
            <a:endParaRPr lang="he-IL"/>
          </a:p>
        </p:txBody>
      </p:sp>
      <p:sp>
        <p:nvSpPr>
          <p:cNvPr id="4" name="מציין מיקום של כותרת תחתונה 3">
            <a:extLst>
              <a:ext uri="{FF2B5EF4-FFF2-40B4-BE49-F238E27FC236}">
                <a16:creationId xmlns:a16="http://schemas.microsoft.com/office/drawing/2014/main" id="{C3864E2F-0B6E-4A5C-BFAA-22472070C587}"/>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5645161E-6299-41F9-9211-72210EFA3ACB}"/>
              </a:ext>
            </a:extLst>
          </p:cNvPr>
          <p:cNvSpPr>
            <a:spLocks noGrp="1"/>
          </p:cNvSpPr>
          <p:nvPr>
            <p:ph type="sldNum" sz="quarter" idx="12"/>
          </p:nvPr>
        </p:nvSpPr>
        <p:spPr/>
        <p:txBody>
          <a:bodyPr/>
          <a:lstStyle/>
          <a:p>
            <a:fld id="{16478A40-4CDB-4A89-A7AB-ED0E5AEAC786}" type="slidenum">
              <a:rPr lang="he-IL" smtClean="0"/>
              <a:pPr/>
              <a:t>‹#›</a:t>
            </a:fld>
            <a:endParaRPr lang="he-IL"/>
          </a:p>
        </p:txBody>
      </p:sp>
    </p:spTree>
    <p:extLst>
      <p:ext uri="{BB962C8B-B14F-4D97-AF65-F5344CB8AC3E}">
        <p14:creationId xmlns:p14="http://schemas.microsoft.com/office/powerpoint/2010/main" val="2120090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623800" y="1288473"/>
            <a:ext cx="10871177" cy="5224442"/>
          </a:xfrm>
          <a:prstGeom prst="rect">
            <a:avLst/>
          </a:prstGeom>
        </p:spPr>
        <p:txBody>
          <a:bodyPr anchor="ctr">
            <a:noAutofit/>
          </a:bodyPr>
          <a:lstStyle>
            <a:lvl1pPr algn="ctr">
              <a:defRPr sz="3600">
                <a:latin typeface="Varela Round" panose="00000500000000000000" pitchFamily="2" charset="-79"/>
                <a:cs typeface="Varela Round" panose="00000500000000000000" pitchFamily="2" charset="-79"/>
              </a:defRPr>
            </a:lvl1pPr>
          </a:lstStyle>
          <a:p>
            <a:r>
              <a:rPr lang="he-IL" dirty="0"/>
              <a:t>לחץ כדי לערוך סגנון טקסט של תבנית בסיס</a:t>
            </a:r>
          </a:p>
        </p:txBody>
      </p:sp>
      <p:sp>
        <p:nvSpPr>
          <p:cNvPr id="7" name="מלבן מעוגל 6"/>
          <p:cNvSpPr/>
          <p:nvPr userDrawn="1"/>
        </p:nvSpPr>
        <p:spPr>
          <a:xfrm>
            <a:off x="-910298" y="6189198"/>
            <a:ext cx="3068196"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0081039" y="81721"/>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2155406" y="6347803"/>
            <a:ext cx="5558412"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9" name="מציין מיקום טקסט 3"/>
          <p:cNvSpPr>
            <a:spLocks noGrp="1"/>
          </p:cNvSpPr>
          <p:nvPr>
            <p:ph type="body" sz="quarter" idx="10" hasCustomPrompt="1"/>
          </p:nvPr>
        </p:nvSpPr>
        <p:spPr>
          <a:xfrm>
            <a:off x="623807" y="192531"/>
            <a:ext cx="10871170" cy="1009650"/>
          </a:xfrm>
          <a:prstGeom prst="rect">
            <a:avLst/>
          </a:prstGeom>
        </p:spPr>
        <p:txBody>
          <a:bodyPr/>
          <a:lstStyle>
            <a:lvl1pPr marL="0" indent="0" algn="ctr">
              <a:buNone/>
              <a:defRPr sz="2800">
                <a:latin typeface="Varela Round" panose="00000500000000000000" pitchFamily="2" charset="-79"/>
                <a:cs typeface="Varela Round" panose="00000500000000000000" pitchFamily="2" charset="-79"/>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3975921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ז'/חשון/תשפ"ב</a:t>
            </a:fld>
            <a:endParaRPr lang="he-IL"/>
          </a:p>
        </p:txBody>
      </p:sp>
      <p:sp>
        <p:nvSpPr>
          <p:cNvPr id="5" name="מציין מיקום של כותרת תחתונה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50" r:id="rId3"/>
    <p:sldLayoutId id="2147483653" r:id="rId4"/>
    <p:sldLayoutId id="2147483663" r:id="rId5"/>
    <p:sldLayoutId id="2147483666" r:id="rId6"/>
    <p:sldLayoutId id="2147483667" r:id="rId7"/>
    <p:sldLayoutId id="2147483665" r:id="rId8"/>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4.xml"/><Relationship Id="rId1" Type="http://schemas.openxmlformats.org/officeDocument/2006/relationships/video" Target="https://www.youtube.com/embed/vf7-C52Fxn4"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2" name="Rectangle 1">
            <a:extLst>
              <a:ext uri="{FF2B5EF4-FFF2-40B4-BE49-F238E27FC236}">
                <a16:creationId xmlns:a16="http://schemas.microsoft.com/office/drawing/2014/main" id="{3A906223-DC23-4D95-8059-CB90AF497BED}"/>
              </a:ext>
            </a:extLst>
          </p:cNvPr>
          <p:cNvSpPr/>
          <p:nvPr/>
        </p:nvSpPr>
        <p:spPr>
          <a:xfrm>
            <a:off x="0" y="4299857"/>
            <a:ext cx="8458200" cy="2558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כותרת 1">
            <a:extLst>
              <a:ext uri="{FF2B5EF4-FFF2-40B4-BE49-F238E27FC236}">
                <a16:creationId xmlns:a16="http://schemas.microsoft.com/office/drawing/2014/main" id="{384336C0-3222-41AC-8570-0FB2DC8EA186}"/>
              </a:ext>
            </a:extLst>
          </p:cNvPr>
          <p:cNvSpPr>
            <a:spLocks noGrp="1"/>
          </p:cNvSpPr>
          <p:nvPr>
            <p:ph type="title"/>
          </p:nvPr>
        </p:nvSpPr>
        <p:spPr>
          <a:xfrm>
            <a:off x="838091" y="190955"/>
            <a:ext cx="10514231" cy="712559"/>
          </a:xfrm>
        </p:spPr>
        <p:txBody>
          <a:bodyPr/>
          <a:lstStyle/>
          <a:p>
            <a:pPr algn="ctr"/>
            <a:r>
              <a:rPr lang="ar-SA" sz="3600" b="1" dirty="0">
                <a:latin typeface="Arial" panose="020B0604020202020204" pitchFamily="34" charset="0"/>
                <a:ea typeface="Verdana" panose="020B0604030504040204" pitchFamily="34" charset="0"/>
                <a:cs typeface="Arial" panose="020B0604020202020204" pitchFamily="34" charset="0"/>
              </a:rPr>
              <a:t>الاستنتاج في نصّ: الحيوانات المرضى بالطاعون</a:t>
            </a:r>
            <a:endParaRPr lang="en-US" sz="3600" b="1" dirty="0">
              <a:latin typeface="Arial" panose="020B0604020202020204" pitchFamily="34" charset="0"/>
              <a:ea typeface="Verdana" panose="020B0604030504040204" pitchFamily="34" charset="0"/>
              <a:cs typeface="Arial" panose="020B0604020202020204" pitchFamily="34" charset="0"/>
            </a:endParaRPr>
          </a:p>
        </p:txBody>
      </p:sp>
      <p:sp>
        <p:nvSpPr>
          <p:cNvPr id="6" name="מציין מיקום תוכן 2">
            <a:extLst>
              <a:ext uri="{FF2B5EF4-FFF2-40B4-BE49-F238E27FC236}">
                <a16:creationId xmlns:a16="http://schemas.microsoft.com/office/drawing/2014/main" id="{D0C4242F-61B6-45A2-8150-13EC0E3CA23B}"/>
              </a:ext>
            </a:extLst>
          </p:cNvPr>
          <p:cNvSpPr txBox="1">
            <a:spLocks/>
          </p:cNvSpPr>
          <p:nvPr/>
        </p:nvSpPr>
        <p:spPr>
          <a:xfrm>
            <a:off x="206833" y="1005663"/>
            <a:ext cx="7141024" cy="4628963"/>
          </a:xfrm>
          <a:prstGeom prst="rect">
            <a:avLst/>
          </a:prstGeom>
        </p:spPr>
        <p:txBody>
          <a:bodyPr>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ts val="2500"/>
              </a:lnSpc>
            </a:pPr>
            <a:r>
              <a:rPr lang="ar-SA" sz="2200" dirty="0">
                <a:solidFill>
                  <a:srgbClr val="192A72"/>
                </a:solidFill>
                <a:latin typeface="Arial" panose="020B0604020202020204" pitchFamily="34" charset="0"/>
                <a:cs typeface="Arial" panose="020B0604020202020204" pitchFamily="34" charset="0"/>
              </a:rPr>
              <a:t>ما هي الحقائق التي يمكننا التوصّل إليها من خلال قراءة نصّ "الحيوانات المرضى بالطاعون"؟</a:t>
            </a:r>
          </a:p>
          <a:p>
            <a:pPr marL="0" indent="0" algn="just">
              <a:lnSpc>
                <a:spcPts val="2500"/>
              </a:lnSpc>
              <a:buFont typeface="Arial" pitchFamily="34" charset="0"/>
              <a:buNone/>
            </a:pPr>
            <a:r>
              <a:rPr lang="ar-SA" sz="2200" dirty="0">
                <a:solidFill>
                  <a:srgbClr val="192A72"/>
                </a:solidFill>
                <a:latin typeface="Arial" panose="020B0604020202020204" pitchFamily="34" charset="0"/>
                <a:cs typeface="Arial" panose="020B0604020202020204" pitchFamily="34" charset="0"/>
              </a:rPr>
              <a:t>(السلطة بيد الأقوى، التعاون والشورى عند المصائب، الحيوانات تساير القويّ ولا تنتقده)</a:t>
            </a:r>
            <a:endParaRPr lang="en-US" sz="2200" dirty="0">
              <a:solidFill>
                <a:srgbClr val="192A72"/>
              </a:solidFill>
              <a:latin typeface="Arial" panose="020B0604020202020204" pitchFamily="34" charset="0"/>
              <a:cs typeface="Arial" panose="020B0604020202020204" pitchFamily="34" charset="0"/>
            </a:endParaRPr>
          </a:p>
          <a:p>
            <a:pPr algn="just">
              <a:lnSpc>
                <a:spcPts val="2500"/>
              </a:lnSpc>
            </a:pPr>
            <a:r>
              <a:rPr lang="ar-SA" sz="2200" dirty="0">
                <a:solidFill>
                  <a:srgbClr val="192A72"/>
                </a:solidFill>
                <a:latin typeface="Arial" panose="020B0604020202020204" pitchFamily="34" charset="0"/>
                <a:cs typeface="Arial" panose="020B0604020202020204" pitchFamily="34" charset="0"/>
              </a:rPr>
              <a:t>ما هو تفسير كلّ موقفٍ من مواقف الحيوانات في النصّ؟ (دوافع)</a:t>
            </a:r>
            <a:endParaRPr lang="en-US" sz="2200" dirty="0">
              <a:solidFill>
                <a:srgbClr val="192A72"/>
              </a:solidFill>
              <a:latin typeface="Arial" panose="020B0604020202020204" pitchFamily="34" charset="0"/>
              <a:cs typeface="Arial" panose="020B0604020202020204" pitchFamily="34" charset="0"/>
            </a:endParaRPr>
          </a:p>
          <a:p>
            <a:pPr algn="just">
              <a:lnSpc>
                <a:spcPts val="2500"/>
              </a:lnSpc>
            </a:pPr>
            <a:r>
              <a:rPr lang="ar-SA" sz="2200" dirty="0">
                <a:solidFill>
                  <a:srgbClr val="192A72"/>
                </a:solidFill>
                <a:latin typeface="Arial" panose="020B0604020202020204" pitchFamily="34" charset="0"/>
                <a:cs typeface="Arial" panose="020B0604020202020204" pitchFamily="34" charset="0"/>
              </a:rPr>
              <a:t>الأسد:____________________________________.</a:t>
            </a:r>
            <a:endParaRPr lang="en-US" sz="2200" dirty="0">
              <a:solidFill>
                <a:srgbClr val="192A72"/>
              </a:solidFill>
              <a:latin typeface="Arial" panose="020B0604020202020204" pitchFamily="34" charset="0"/>
              <a:cs typeface="Arial" panose="020B0604020202020204" pitchFamily="34" charset="0"/>
            </a:endParaRPr>
          </a:p>
          <a:p>
            <a:pPr algn="just">
              <a:lnSpc>
                <a:spcPts val="2500"/>
              </a:lnSpc>
            </a:pPr>
            <a:r>
              <a:rPr lang="ar-SA" sz="2200" dirty="0">
                <a:solidFill>
                  <a:srgbClr val="192A72"/>
                </a:solidFill>
                <a:latin typeface="Arial" panose="020B0604020202020204" pitchFamily="34" charset="0"/>
                <a:cs typeface="Arial" panose="020B0604020202020204" pitchFamily="34" charset="0"/>
              </a:rPr>
              <a:t>النمر:____________________________________.</a:t>
            </a:r>
            <a:endParaRPr lang="en-US" sz="2200" dirty="0">
              <a:solidFill>
                <a:srgbClr val="192A72"/>
              </a:solidFill>
              <a:latin typeface="Arial" panose="020B0604020202020204" pitchFamily="34" charset="0"/>
              <a:cs typeface="Arial" panose="020B0604020202020204" pitchFamily="34" charset="0"/>
            </a:endParaRPr>
          </a:p>
          <a:p>
            <a:pPr algn="just">
              <a:lnSpc>
                <a:spcPts val="2500"/>
              </a:lnSpc>
            </a:pPr>
            <a:r>
              <a:rPr lang="ar-SA" sz="2200" dirty="0">
                <a:solidFill>
                  <a:srgbClr val="192A72"/>
                </a:solidFill>
                <a:latin typeface="Arial" panose="020B0604020202020204" pitchFamily="34" charset="0"/>
                <a:cs typeface="Arial" panose="020B0604020202020204" pitchFamily="34" charset="0"/>
              </a:rPr>
              <a:t>الثعلب:_____________________________________.</a:t>
            </a:r>
            <a:endParaRPr lang="en-US" sz="2200" dirty="0">
              <a:solidFill>
                <a:srgbClr val="192A72"/>
              </a:solidFill>
              <a:latin typeface="Arial" panose="020B0604020202020204" pitchFamily="34" charset="0"/>
              <a:cs typeface="Arial" panose="020B0604020202020204" pitchFamily="34" charset="0"/>
            </a:endParaRPr>
          </a:p>
          <a:p>
            <a:pPr algn="just">
              <a:lnSpc>
                <a:spcPts val="2500"/>
              </a:lnSpc>
            </a:pPr>
            <a:r>
              <a:rPr lang="ar-SA" sz="2200" dirty="0">
                <a:solidFill>
                  <a:srgbClr val="192A72"/>
                </a:solidFill>
                <a:latin typeface="Arial" panose="020B0604020202020204" pitchFamily="34" charset="0"/>
                <a:cs typeface="Arial" panose="020B0604020202020204" pitchFamily="34" charset="0"/>
              </a:rPr>
              <a:t>الذئب:______</a:t>
            </a:r>
            <a:r>
              <a:rPr lang="he-IL" sz="2200" dirty="0">
                <a:solidFill>
                  <a:srgbClr val="192A72"/>
                </a:solidFill>
                <a:latin typeface="Arial" panose="020B0604020202020204" pitchFamily="34" charset="0"/>
                <a:cs typeface="Arial" panose="020B0604020202020204" pitchFamily="34" charset="0"/>
              </a:rPr>
              <a:t>_</a:t>
            </a:r>
            <a:r>
              <a:rPr lang="ar-SA" sz="2200" dirty="0">
                <a:solidFill>
                  <a:srgbClr val="192A72"/>
                </a:solidFill>
                <a:latin typeface="Arial" panose="020B0604020202020204" pitchFamily="34" charset="0"/>
                <a:cs typeface="Arial" panose="020B0604020202020204" pitchFamily="34" charset="0"/>
              </a:rPr>
              <a:t>_____________________________.</a:t>
            </a:r>
            <a:endParaRPr lang="en-US" sz="2200" dirty="0">
              <a:solidFill>
                <a:srgbClr val="192A72"/>
              </a:solidFill>
              <a:latin typeface="Arial" panose="020B0604020202020204" pitchFamily="34" charset="0"/>
              <a:cs typeface="Arial" panose="020B0604020202020204" pitchFamily="34" charset="0"/>
            </a:endParaRPr>
          </a:p>
          <a:p>
            <a:pPr algn="just">
              <a:lnSpc>
                <a:spcPts val="2500"/>
              </a:lnSpc>
            </a:pPr>
            <a:r>
              <a:rPr lang="ar-SA" sz="2200" dirty="0">
                <a:solidFill>
                  <a:srgbClr val="192A72"/>
                </a:solidFill>
                <a:latin typeface="Arial" panose="020B0604020202020204" pitchFamily="34" charset="0"/>
                <a:cs typeface="Arial" panose="020B0604020202020204" pitchFamily="34" charset="0"/>
              </a:rPr>
              <a:t>الدبّ:____________</a:t>
            </a:r>
            <a:r>
              <a:rPr lang="he-IL" sz="2200" dirty="0">
                <a:solidFill>
                  <a:srgbClr val="192A72"/>
                </a:solidFill>
                <a:latin typeface="Arial" panose="020B0604020202020204" pitchFamily="34" charset="0"/>
                <a:cs typeface="Arial" panose="020B0604020202020204" pitchFamily="34" charset="0"/>
              </a:rPr>
              <a:t>_</a:t>
            </a:r>
            <a:r>
              <a:rPr lang="ar-SA" sz="2200" dirty="0">
                <a:solidFill>
                  <a:srgbClr val="192A72"/>
                </a:solidFill>
                <a:latin typeface="Arial" panose="020B0604020202020204" pitchFamily="34" charset="0"/>
                <a:cs typeface="Arial" panose="020B0604020202020204" pitchFamily="34" charset="0"/>
              </a:rPr>
              <a:t>________________________</a:t>
            </a:r>
            <a:r>
              <a:rPr lang="he-IL" sz="2200" dirty="0">
                <a:solidFill>
                  <a:srgbClr val="192A72"/>
                </a:solidFill>
                <a:latin typeface="Arial" panose="020B0604020202020204" pitchFamily="34" charset="0"/>
                <a:cs typeface="Arial" panose="020B0604020202020204" pitchFamily="34" charset="0"/>
              </a:rPr>
              <a:t>.</a:t>
            </a:r>
            <a:endParaRPr lang="en-US" sz="2200" dirty="0">
              <a:solidFill>
                <a:srgbClr val="192A72"/>
              </a:solidFill>
              <a:latin typeface="Arial" panose="020B0604020202020204" pitchFamily="34" charset="0"/>
              <a:cs typeface="Arial" panose="020B0604020202020204" pitchFamily="34" charset="0"/>
            </a:endParaRPr>
          </a:p>
          <a:p>
            <a:pPr algn="just">
              <a:lnSpc>
                <a:spcPts val="2500"/>
              </a:lnSpc>
            </a:pPr>
            <a:r>
              <a:rPr lang="ar-SA" sz="2200" dirty="0">
                <a:solidFill>
                  <a:srgbClr val="192A72"/>
                </a:solidFill>
                <a:latin typeface="Arial" panose="020B0604020202020204" pitchFamily="34" charset="0"/>
                <a:cs typeface="Arial" panose="020B0604020202020204" pitchFamily="34" charset="0"/>
              </a:rPr>
              <a:t>الحمار:____________________________________.</a:t>
            </a:r>
            <a:endParaRPr lang="en-US" sz="2200" dirty="0">
              <a:solidFill>
                <a:srgbClr val="192A72"/>
              </a:solidFill>
              <a:latin typeface="Arial" panose="020B0604020202020204" pitchFamily="34" charset="0"/>
              <a:cs typeface="Arial" panose="020B0604020202020204" pitchFamily="34" charset="0"/>
            </a:endParaRPr>
          </a:p>
          <a:p>
            <a:pPr algn="just">
              <a:lnSpc>
                <a:spcPts val="2500"/>
              </a:lnSpc>
            </a:pPr>
            <a:r>
              <a:rPr lang="ar-SA" sz="2200" dirty="0">
                <a:solidFill>
                  <a:srgbClr val="192A72"/>
                </a:solidFill>
                <a:latin typeface="Arial" panose="020B0604020202020204" pitchFamily="34" charset="0"/>
                <a:cs typeface="Arial" panose="020B0604020202020204" pitchFamily="34" charset="0"/>
              </a:rPr>
              <a:t>ما هي العبر والمفاهيم البشريّة التي يمكن استخراجها من النصّ بعد قراءته؟</a:t>
            </a:r>
          </a:p>
          <a:p>
            <a:pPr marL="0" indent="0" algn="just">
              <a:lnSpc>
                <a:spcPts val="2500"/>
              </a:lnSpc>
              <a:buFont typeface="Arial" pitchFamily="34" charset="0"/>
              <a:buNone/>
            </a:pPr>
            <a:r>
              <a:rPr lang="ar-SA" sz="2200" dirty="0">
                <a:solidFill>
                  <a:srgbClr val="192A72"/>
                </a:solidFill>
                <a:latin typeface="Arial" panose="020B0604020202020204" pitchFamily="34" charset="0"/>
                <a:cs typeface="Arial" panose="020B0604020202020204" pitchFamily="34" charset="0"/>
              </a:rPr>
              <a:t>(الحقّ في صفّ الأقوى، القويّ يظلم الضعيف، حرّية التعبير عن الرأي، الناس يميلون لصاحب السلطة)</a:t>
            </a:r>
            <a:endParaRPr lang="en-US" sz="2200" dirty="0">
              <a:solidFill>
                <a:srgbClr val="192A72"/>
              </a:solidFill>
              <a:latin typeface="Arial" panose="020B0604020202020204" pitchFamily="34" charset="0"/>
              <a:cs typeface="Arial" panose="020B0604020202020204" pitchFamily="34" charset="0"/>
            </a:endParaRPr>
          </a:p>
        </p:txBody>
      </p:sp>
      <p:sp>
        <p:nvSpPr>
          <p:cNvPr id="10" name="מציין מיקום תוכן 3">
            <a:extLst>
              <a:ext uri="{FF2B5EF4-FFF2-40B4-BE49-F238E27FC236}">
                <a16:creationId xmlns:a16="http://schemas.microsoft.com/office/drawing/2014/main" id="{1E89053E-B3BC-4DF1-84AE-B34D4A3480D3}"/>
              </a:ext>
            </a:extLst>
          </p:cNvPr>
          <p:cNvSpPr txBox="1">
            <a:spLocks/>
          </p:cNvSpPr>
          <p:nvPr/>
        </p:nvSpPr>
        <p:spPr>
          <a:xfrm>
            <a:off x="7609115" y="1118052"/>
            <a:ext cx="4484914" cy="4351338"/>
          </a:xfrm>
          <a:prstGeom prst="rect">
            <a:avLst/>
          </a:prstGeom>
        </p:spPr>
        <p:txBody>
          <a:bodyPr>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ar-SA" sz="2200" dirty="0">
                <a:solidFill>
                  <a:srgbClr val="192A72"/>
                </a:solidFill>
                <a:latin typeface="Arial" panose="020B0604020202020204" pitchFamily="34" charset="0"/>
                <a:cs typeface="Arial" panose="020B0604020202020204" pitchFamily="34" charset="0"/>
              </a:rPr>
              <a:t>يمكننا استنتاج بعض المفاهيم في النصّ من خلال مرحلتين اثنتين:</a:t>
            </a:r>
            <a:endParaRPr lang="en-US" sz="2200" dirty="0">
              <a:solidFill>
                <a:srgbClr val="192A72"/>
              </a:solidFill>
              <a:latin typeface="Arial" panose="020B0604020202020204" pitchFamily="34" charset="0"/>
              <a:cs typeface="Arial" panose="020B0604020202020204" pitchFamily="34" charset="0"/>
            </a:endParaRPr>
          </a:p>
          <a:p>
            <a:pPr marL="0" indent="0" algn="just">
              <a:buFont typeface="Arial" pitchFamily="34" charset="0"/>
              <a:buNone/>
            </a:pPr>
            <a:r>
              <a:rPr lang="ar-SA" sz="2200" dirty="0">
                <a:solidFill>
                  <a:srgbClr val="192A72"/>
                </a:solidFill>
                <a:latin typeface="Arial" panose="020B0604020202020204" pitchFamily="34" charset="0"/>
                <a:cs typeface="Arial" panose="020B0604020202020204" pitchFamily="34" charset="0"/>
              </a:rPr>
              <a:t>  </a:t>
            </a:r>
            <a:r>
              <a:rPr lang="ar-SA" sz="2200" b="1" dirty="0">
                <a:solidFill>
                  <a:srgbClr val="192A72"/>
                </a:solidFill>
                <a:latin typeface="Arial" panose="020B0604020202020204" pitchFamily="34" charset="0"/>
                <a:cs typeface="Arial" panose="020B0604020202020204" pitchFamily="34" charset="0"/>
              </a:rPr>
              <a:t>1 </a:t>
            </a:r>
            <a:r>
              <a:rPr lang="ar-SA" sz="2200" dirty="0">
                <a:solidFill>
                  <a:srgbClr val="192A72"/>
                </a:solidFill>
                <a:latin typeface="Arial" panose="020B0604020202020204" pitchFamily="34" charset="0"/>
                <a:cs typeface="Arial" panose="020B0604020202020204" pitchFamily="34" charset="0"/>
              </a:rPr>
              <a:t>تحديد معطيات النصّ بشكلٍ واضحٍ ومفهومٍ.</a:t>
            </a:r>
            <a:endParaRPr lang="en-US" sz="2200" dirty="0">
              <a:solidFill>
                <a:srgbClr val="192A72"/>
              </a:solidFill>
              <a:latin typeface="Arial" panose="020B0604020202020204" pitchFamily="34" charset="0"/>
              <a:cs typeface="Arial" panose="020B0604020202020204" pitchFamily="34" charset="0"/>
            </a:endParaRPr>
          </a:p>
          <a:p>
            <a:pPr marL="0" indent="0" algn="just">
              <a:buFont typeface="Arial" pitchFamily="34" charset="0"/>
              <a:buNone/>
            </a:pPr>
            <a:r>
              <a:rPr lang="ar-SA" sz="2200" dirty="0">
                <a:solidFill>
                  <a:srgbClr val="192A72"/>
                </a:solidFill>
                <a:latin typeface="Arial" panose="020B0604020202020204" pitchFamily="34" charset="0"/>
                <a:cs typeface="Arial" panose="020B0604020202020204" pitchFamily="34" charset="0"/>
              </a:rPr>
              <a:t>  </a:t>
            </a:r>
            <a:r>
              <a:rPr lang="ar-SA" sz="2200" b="1" dirty="0">
                <a:solidFill>
                  <a:srgbClr val="192A72"/>
                </a:solidFill>
                <a:latin typeface="Arial" panose="020B0604020202020204" pitchFamily="34" charset="0"/>
                <a:cs typeface="Arial" panose="020B0604020202020204" pitchFamily="34" charset="0"/>
              </a:rPr>
              <a:t>2</a:t>
            </a:r>
            <a:r>
              <a:rPr lang="ar-SA" sz="2200" dirty="0">
                <a:solidFill>
                  <a:srgbClr val="192A72"/>
                </a:solidFill>
                <a:latin typeface="Arial" panose="020B0604020202020204" pitchFamily="34" charset="0"/>
                <a:cs typeface="Arial" panose="020B0604020202020204" pitchFamily="34" charset="0"/>
              </a:rPr>
              <a:t> تفسير المواقف المعطاة في النصّ.</a:t>
            </a:r>
            <a:endParaRPr lang="en-US" sz="2200" dirty="0">
              <a:solidFill>
                <a:srgbClr val="192A72"/>
              </a:solidFill>
              <a:latin typeface="Arial" panose="020B0604020202020204" pitchFamily="34" charset="0"/>
              <a:cs typeface="Arial" panose="020B0604020202020204" pitchFamily="34" charset="0"/>
            </a:endParaRPr>
          </a:p>
          <a:p>
            <a:pPr marL="0" indent="0" algn="just">
              <a:buFont typeface="Arial" pitchFamily="34" charset="0"/>
              <a:buNone/>
            </a:pPr>
            <a:r>
              <a:rPr lang="ar-SA" sz="2200" dirty="0">
                <a:solidFill>
                  <a:srgbClr val="192A72"/>
                </a:solidFill>
                <a:latin typeface="Arial" panose="020B0604020202020204" pitchFamily="34" charset="0"/>
                <a:cs typeface="Arial" panose="020B0604020202020204" pitchFamily="34" charset="0"/>
              </a:rPr>
              <a:t> تذكّروا: عندما نودّ أن نستنتج شيئًا؛ نبدأ من العامّ إلى الخاصّ ومن الكلّ إلى الجزء..</a:t>
            </a:r>
            <a:endParaRPr lang="en-US" sz="2200" dirty="0">
              <a:solidFill>
                <a:srgbClr val="192A72"/>
              </a:solidFill>
              <a:latin typeface="Arial" panose="020B0604020202020204" pitchFamily="34" charset="0"/>
              <a:cs typeface="Arial" panose="020B0604020202020204" pitchFamily="34" charset="0"/>
            </a:endParaRPr>
          </a:p>
        </p:txBody>
      </p:sp>
      <p:cxnSp>
        <p:nvCxnSpPr>
          <p:cNvPr id="11" name="Straight Connector 10">
            <a:extLst>
              <a:ext uri="{FF2B5EF4-FFF2-40B4-BE49-F238E27FC236}">
                <a16:creationId xmlns:a16="http://schemas.microsoft.com/office/drawing/2014/main" id="{51179357-25CE-4256-9DA0-EC4C9034B496}"/>
              </a:ext>
            </a:extLst>
          </p:cNvPr>
          <p:cNvCxnSpPr/>
          <p:nvPr/>
        </p:nvCxnSpPr>
        <p:spPr>
          <a:xfrm>
            <a:off x="7500258" y="1108339"/>
            <a:ext cx="0" cy="4946121"/>
          </a:xfrm>
          <a:prstGeom prst="line">
            <a:avLst/>
          </a:prstGeom>
          <a:ln w="57150">
            <a:solidFill>
              <a:srgbClr val="D5EFB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495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barn(inVertical)">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Effect transition="in" filter="barn(inVertical)">
                                      <p:cBhvr>
                                        <p:cTn id="17" dur="500"/>
                                        <p:tgtEl>
                                          <p:spTgt spid="1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0">
                                            <p:txEl>
                                              <p:pRg st="2" end="2"/>
                                            </p:txEl>
                                          </p:spTgt>
                                        </p:tgtEl>
                                        <p:attrNameLst>
                                          <p:attrName>style.visibility</p:attrName>
                                        </p:attrNameLst>
                                      </p:cBhvr>
                                      <p:to>
                                        <p:strVal val="visible"/>
                                      </p:to>
                                    </p:set>
                                    <p:animEffect transition="in" filter="barn(inVertical)">
                                      <p:cBhvr>
                                        <p:cTn id="22" dur="500"/>
                                        <p:tgtEl>
                                          <p:spTgt spid="1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0">
                                            <p:txEl>
                                              <p:pRg st="3" end="3"/>
                                            </p:txEl>
                                          </p:spTgt>
                                        </p:tgtEl>
                                        <p:attrNameLst>
                                          <p:attrName>style.visibility</p:attrName>
                                        </p:attrNameLst>
                                      </p:cBhvr>
                                      <p:to>
                                        <p:strVal val="visible"/>
                                      </p:to>
                                    </p:set>
                                    <p:animEffect transition="in" filter="barn(inVertical)">
                                      <p:cBhvr>
                                        <p:cTn id="27" dur="500"/>
                                        <p:tgtEl>
                                          <p:spTgt spid="10">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Effect transition="in" filter="barn(inVertical)">
                                      <p:cBhvr>
                                        <p:cTn id="32" dur="500"/>
                                        <p:tgtEl>
                                          <p:spTgt spid="6">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Effect transition="in" filter="barn(inVertical)">
                                      <p:cBhvr>
                                        <p:cTn id="37" dur="500"/>
                                        <p:tgtEl>
                                          <p:spTgt spid="6">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6">
                                            <p:txEl>
                                              <p:pRg st="2" end="2"/>
                                            </p:txEl>
                                          </p:spTgt>
                                        </p:tgtEl>
                                        <p:attrNameLst>
                                          <p:attrName>style.visibility</p:attrName>
                                        </p:attrNameLst>
                                      </p:cBhvr>
                                      <p:to>
                                        <p:strVal val="visible"/>
                                      </p:to>
                                    </p:set>
                                    <p:animEffect transition="in" filter="barn(inVertical)">
                                      <p:cBhvr>
                                        <p:cTn id="42" dur="500"/>
                                        <p:tgtEl>
                                          <p:spTgt spid="6">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6">
                                            <p:txEl>
                                              <p:pRg st="3" end="3"/>
                                            </p:txEl>
                                          </p:spTgt>
                                        </p:tgtEl>
                                        <p:attrNameLst>
                                          <p:attrName>style.visibility</p:attrName>
                                        </p:attrNameLst>
                                      </p:cBhvr>
                                      <p:to>
                                        <p:strVal val="visible"/>
                                      </p:to>
                                    </p:set>
                                    <p:animEffect transition="in" filter="barn(inVertical)">
                                      <p:cBhvr>
                                        <p:cTn id="47" dur="500"/>
                                        <p:tgtEl>
                                          <p:spTgt spid="6">
                                            <p:txEl>
                                              <p:pRg st="3" end="3"/>
                                            </p:txEl>
                                          </p:spTgt>
                                        </p:tgtEl>
                                      </p:cBhvr>
                                    </p:animEffect>
                                  </p:childTnLst>
                                </p:cTn>
                              </p:par>
                              <p:par>
                                <p:cTn id="48" presetID="16" presetClass="entr" presetSubtype="21" fill="hold" nodeType="withEffect">
                                  <p:stCondLst>
                                    <p:cond delay="0"/>
                                  </p:stCondLst>
                                  <p:childTnLst>
                                    <p:set>
                                      <p:cBhvr>
                                        <p:cTn id="49" dur="1" fill="hold">
                                          <p:stCondLst>
                                            <p:cond delay="0"/>
                                          </p:stCondLst>
                                        </p:cTn>
                                        <p:tgtEl>
                                          <p:spTgt spid="6">
                                            <p:txEl>
                                              <p:pRg st="4" end="4"/>
                                            </p:txEl>
                                          </p:spTgt>
                                        </p:tgtEl>
                                        <p:attrNameLst>
                                          <p:attrName>style.visibility</p:attrName>
                                        </p:attrNameLst>
                                      </p:cBhvr>
                                      <p:to>
                                        <p:strVal val="visible"/>
                                      </p:to>
                                    </p:set>
                                    <p:animEffect transition="in" filter="barn(inVertical)">
                                      <p:cBhvr>
                                        <p:cTn id="50" dur="500"/>
                                        <p:tgtEl>
                                          <p:spTgt spid="6">
                                            <p:txEl>
                                              <p:pRg st="4" end="4"/>
                                            </p:txEl>
                                          </p:spTgt>
                                        </p:tgtEl>
                                      </p:cBhvr>
                                    </p:animEffect>
                                  </p:childTnLst>
                                </p:cTn>
                              </p:par>
                              <p:par>
                                <p:cTn id="51" presetID="16" presetClass="entr" presetSubtype="21" fill="hold" nodeType="withEffect">
                                  <p:stCondLst>
                                    <p:cond delay="0"/>
                                  </p:stCondLst>
                                  <p:childTnLst>
                                    <p:set>
                                      <p:cBhvr>
                                        <p:cTn id="52" dur="1" fill="hold">
                                          <p:stCondLst>
                                            <p:cond delay="0"/>
                                          </p:stCondLst>
                                        </p:cTn>
                                        <p:tgtEl>
                                          <p:spTgt spid="6">
                                            <p:txEl>
                                              <p:pRg st="5" end="5"/>
                                            </p:txEl>
                                          </p:spTgt>
                                        </p:tgtEl>
                                        <p:attrNameLst>
                                          <p:attrName>style.visibility</p:attrName>
                                        </p:attrNameLst>
                                      </p:cBhvr>
                                      <p:to>
                                        <p:strVal val="visible"/>
                                      </p:to>
                                    </p:set>
                                    <p:animEffect transition="in" filter="barn(inVertical)">
                                      <p:cBhvr>
                                        <p:cTn id="53" dur="500"/>
                                        <p:tgtEl>
                                          <p:spTgt spid="6">
                                            <p:txEl>
                                              <p:pRg st="5" end="5"/>
                                            </p:txEl>
                                          </p:spTgt>
                                        </p:tgtEl>
                                      </p:cBhvr>
                                    </p:animEffect>
                                  </p:childTnLst>
                                </p:cTn>
                              </p:par>
                              <p:par>
                                <p:cTn id="54" presetID="16" presetClass="entr" presetSubtype="21" fill="hold" nodeType="withEffect">
                                  <p:stCondLst>
                                    <p:cond delay="0"/>
                                  </p:stCondLst>
                                  <p:childTnLst>
                                    <p:set>
                                      <p:cBhvr>
                                        <p:cTn id="55" dur="1" fill="hold">
                                          <p:stCondLst>
                                            <p:cond delay="0"/>
                                          </p:stCondLst>
                                        </p:cTn>
                                        <p:tgtEl>
                                          <p:spTgt spid="6">
                                            <p:txEl>
                                              <p:pRg st="6" end="6"/>
                                            </p:txEl>
                                          </p:spTgt>
                                        </p:tgtEl>
                                        <p:attrNameLst>
                                          <p:attrName>style.visibility</p:attrName>
                                        </p:attrNameLst>
                                      </p:cBhvr>
                                      <p:to>
                                        <p:strVal val="visible"/>
                                      </p:to>
                                    </p:set>
                                    <p:animEffect transition="in" filter="barn(inVertical)">
                                      <p:cBhvr>
                                        <p:cTn id="56" dur="500"/>
                                        <p:tgtEl>
                                          <p:spTgt spid="6">
                                            <p:txEl>
                                              <p:pRg st="6" end="6"/>
                                            </p:txEl>
                                          </p:spTgt>
                                        </p:tgtEl>
                                      </p:cBhvr>
                                    </p:animEffect>
                                  </p:childTnLst>
                                </p:cTn>
                              </p:par>
                              <p:par>
                                <p:cTn id="57" presetID="16" presetClass="entr" presetSubtype="21" fill="hold" nodeType="withEffect">
                                  <p:stCondLst>
                                    <p:cond delay="0"/>
                                  </p:stCondLst>
                                  <p:childTnLst>
                                    <p:set>
                                      <p:cBhvr>
                                        <p:cTn id="58" dur="1" fill="hold">
                                          <p:stCondLst>
                                            <p:cond delay="0"/>
                                          </p:stCondLst>
                                        </p:cTn>
                                        <p:tgtEl>
                                          <p:spTgt spid="6">
                                            <p:txEl>
                                              <p:pRg st="7" end="7"/>
                                            </p:txEl>
                                          </p:spTgt>
                                        </p:tgtEl>
                                        <p:attrNameLst>
                                          <p:attrName>style.visibility</p:attrName>
                                        </p:attrNameLst>
                                      </p:cBhvr>
                                      <p:to>
                                        <p:strVal val="visible"/>
                                      </p:to>
                                    </p:set>
                                    <p:animEffect transition="in" filter="barn(inVertical)">
                                      <p:cBhvr>
                                        <p:cTn id="59" dur="500"/>
                                        <p:tgtEl>
                                          <p:spTgt spid="6">
                                            <p:txEl>
                                              <p:pRg st="7" end="7"/>
                                            </p:txEl>
                                          </p:spTgt>
                                        </p:tgtEl>
                                      </p:cBhvr>
                                    </p:animEffect>
                                  </p:childTnLst>
                                </p:cTn>
                              </p:par>
                              <p:par>
                                <p:cTn id="60" presetID="16" presetClass="entr" presetSubtype="21" fill="hold" nodeType="withEffect">
                                  <p:stCondLst>
                                    <p:cond delay="0"/>
                                  </p:stCondLst>
                                  <p:childTnLst>
                                    <p:set>
                                      <p:cBhvr>
                                        <p:cTn id="61" dur="1" fill="hold">
                                          <p:stCondLst>
                                            <p:cond delay="0"/>
                                          </p:stCondLst>
                                        </p:cTn>
                                        <p:tgtEl>
                                          <p:spTgt spid="6">
                                            <p:txEl>
                                              <p:pRg st="8" end="8"/>
                                            </p:txEl>
                                          </p:spTgt>
                                        </p:tgtEl>
                                        <p:attrNameLst>
                                          <p:attrName>style.visibility</p:attrName>
                                        </p:attrNameLst>
                                      </p:cBhvr>
                                      <p:to>
                                        <p:strVal val="visible"/>
                                      </p:to>
                                    </p:set>
                                    <p:animEffect transition="in" filter="barn(inVertical)">
                                      <p:cBhvr>
                                        <p:cTn id="62" dur="500"/>
                                        <p:tgtEl>
                                          <p:spTgt spid="6">
                                            <p:txEl>
                                              <p:pRg st="8" end="8"/>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6">
                                            <p:txEl>
                                              <p:pRg st="9" end="9"/>
                                            </p:txEl>
                                          </p:spTgt>
                                        </p:tgtEl>
                                        <p:attrNameLst>
                                          <p:attrName>style.visibility</p:attrName>
                                        </p:attrNameLst>
                                      </p:cBhvr>
                                      <p:to>
                                        <p:strVal val="visible"/>
                                      </p:to>
                                    </p:set>
                                    <p:animEffect transition="in" filter="barn(inVertical)">
                                      <p:cBhvr>
                                        <p:cTn id="67" dur="500"/>
                                        <p:tgtEl>
                                          <p:spTgt spid="6">
                                            <p:txEl>
                                              <p:pRg st="9" end="9"/>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6">
                                            <p:txEl>
                                              <p:pRg st="10" end="10"/>
                                            </p:txEl>
                                          </p:spTgt>
                                        </p:tgtEl>
                                        <p:attrNameLst>
                                          <p:attrName>style.visibility</p:attrName>
                                        </p:attrNameLst>
                                      </p:cBhvr>
                                      <p:to>
                                        <p:strVal val="visible"/>
                                      </p:to>
                                    </p:set>
                                    <p:animEffect transition="in" filter="barn(inVertical)">
                                      <p:cBhvr>
                                        <p:cTn id="72"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D1B6AE8-EADE-4849-9678-BFE0CF09F24D}"/>
              </a:ext>
            </a:extLst>
          </p:cNvPr>
          <p:cNvSpPr/>
          <p:nvPr/>
        </p:nvSpPr>
        <p:spPr>
          <a:xfrm>
            <a:off x="0" y="4299857"/>
            <a:ext cx="8458200" cy="2558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E9A6F54-B3C4-4322-9999-0D404C0B1C43}"/>
              </a:ext>
            </a:extLst>
          </p:cNvPr>
          <p:cNvSpPr>
            <a:spLocks noGrp="1"/>
          </p:cNvSpPr>
          <p:nvPr>
            <p:ph type="title"/>
          </p:nvPr>
        </p:nvSpPr>
        <p:spPr>
          <a:xfrm>
            <a:off x="515206" y="6266"/>
            <a:ext cx="11160000" cy="720000"/>
          </a:xfrm>
        </p:spPr>
        <p:txBody>
          <a:bodyPr/>
          <a:lstStyle/>
          <a:p>
            <a:r>
              <a:rPr lang="ar-SA" sz="4400" dirty="0">
                <a:cs typeface="+mn-cs"/>
              </a:rPr>
              <a:t>شريط فيديو</a:t>
            </a:r>
            <a:endParaRPr lang="he-IL" sz="4400" dirty="0">
              <a:cs typeface="+mn-cs"/>
            </a:endParaRPr>
          </a:p>
        </p:txBody>
      </p:sp>
      <p:sp>
        <p:nvSpPr>
          <p:cNvPr id="3" name="מציין מיקום טקסט 2">
            <a:extLst>
              <a:ext uri="{FF2B5EF4-FFF2-40B4-BE49-F238E27FC236}">
                <a16:creationId xmlns:a16="http://schemas.microsoft.com/office/drawing/2014/main" id="{7006D59A-6889-4D4C-A5CA-6B2C8442CF69}"/>
              </a:ext>
            </a:extLst>
          </p:cNvPr>
          <p:cNvSpPr>
            <a:spLocks noGrp="1"/>
          </p:cNvSpPr>
          <p:nvPr>
            <p:ph type="body" sz="quarter" idx="3"/>
          </p:nvPr>
        </p:nvSpPr>
        <p:spPr>
          <a:xfrm>
            <a:off x="602291" y="628292"/>
            <a:ext cx="11159999" cy="540000"/>
          </a:xfrm>
        </p:spPr>
        <p:txBody>
          <a:bodyPr/>
          <a:lstStyle/>
          <a:p>
            <a:pPr algn="ctr"/>
            <a:r>
              <a:rPr lang="ar-SA" sz="2800" dirty="0">
                <a:cs typeface="+mn-cs"/>
              </a:rPr>
              <a:t>مسرحيّة قصيدة الحيوانات المرضى بالطاعون</a:t>
            </a:r>
            <a:endParaRPr lang="he-IL" sz="2800" dirty="0">
              <a:cs typeface="+mn-cs"/>
            </a:endParaRPr>
          </a:p>
        </p:txBody>
      </p:sp>
      <p:pic>
        <p:nvPicPr>
          <p:cNvPr id="5" name="vf7-C52Fxn4"/>
          <p:cNvPicPr>
            <a:picLocks noGrp="1" noRot="1" noChangeAspect="1"/>
          </p:cNvPicPr>
          <p:nvPr>
            <p:ph sz="quarter" idx="4"/>
            <a:videoFile r:link="rId1"/>
          </p:nvPr>
        </p:nvPicPr>
        <p:blipFill>
          <a:blip r:embed="rId3"/>
          <a:stretch>
            <a:fillRect/>
          </a:stretch>
        </p:blipFill>
        <p:spPr>
          <a:xfrm>
            <a:off x="1108756" y="1171590"/>
            <a:ext cx="9787844" cy="5505662"/>
          </a:xfrm>
          <a:prstGeom prst="rect">
            <a:avLst/>
          </a:prstGeom>
        </p:spPr>
      </p:pic>
    </p:spTree>
    <p:extLst>
      <p:ext uri="{BB962C8B-B14F-4D97-AF65-F5344CB8AC3E}">
        <p14:creationId xmlns:p14="http://schemas.microsoft.com/office/powerpoint/2010/main" val="3778259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191322"/>
            <a:ext cx="11160000" cy="720000"/>
          </a:xfrm>
        </p:spPr>
        <p:txBody>
          <a:bodyPr/>
          <a:lstStyle/>
          <a:p>
            <a:r>
              <a:rPr lang="ar-SA" sz="4400" dirty="0">
                <a:cs typeface="+mn-cs"/>
              </a:rPr>
              <a:t>أسئلةٌ تعتمد مهارة الاستنتاج</a:t>
            </a:r>
            <a:endParaRPr lang="en-US" sz="4400" dirty="0">
              <a:cs typeface="+mn-cs"/>
            </a:endParaRPr>
          </a:p>
        </p:txBody>
      </p:sp>
      <p:sp>
        <p:nvSpPr>
          <p:cNvPr id="3" name="מציין מיקום תוכן 2"/>
          <p:cNvSpPr>
            <a:spLocks noGrp="1"/>
          </p:cNvSpPr>
          <p:nvPr>
            <p:ph idx="1"/>
          </p:nvPr>
        </p:nvSpPr>
        <p:spPr>
          <a:xfrm>
            <a:off x="947057" y="847414"/>
            <a:ext cx="10728149" cy="4680000"/>
          </a:xfrm>
        </p:spPr>
        <p:txBody>
          <a:bodyPr>
            <a:noAutofit/>
          </a:bodyPr>
          <a:lstStyle/>
          <a:p>
            <a:pPr marL="0" indent="0">
              <a:buNone/>
            </a:pPr>
            <a:r>
              <a:rPr lang="ar-SA" sz="2500" b="1" dirty="0">
                <a:cs typeface="+mn-cs"/>
              </a:rPr>
              <a:t>1</a:t>
            </a:r>
            <a:r>
              <a:rPr lang="ar-SA" sz="2500" dirty="0">
                <a:cs typeface="+mn-cs"/>
              </a:rPr>
              <a:t>. ما هي الفكرة المركزيّة في النصّ؟</a:t>
            </a:r>
          </a:p>
          <a:p>
            <a:pPr marL="0" indent="0">
              <a:buNone/>
            </a:pPr>
            <a:r>
              <a:rPr lang="ar-SA" sz="2500" b="1" dirty="0">
                <a:cs typeface="+mn-cs"/>
              </a:rPr>
              <a:t>2</a:t>
            </a:r>
            <a:r>
              <a:rPr lang="ar-SA" sz="2500" dirty="0">
                <a:cs typeface="+mn-cs"/>
              </a:rPr>
              <a:t>. ما علاقة اعتراف الحيوانات بذنوبهم مع الوباء؟ كيف برهن الأسد تلك العلاقة؟ </a:t>
            </a:r>
          </a:p>
          <a:p>
            <a:pPr marL="0" indent="0">
              <a:buNone/>
            </a:pPr>
            <a:r>
              <a:rPr lang="ar-SA" sz="2500" b="1" dirty="0">
                <a:cs typeface="+mn-cs"/>
              </a:rPr>
              <a:t>3</a:t>
            </a:r>
            <a:r>
              <a:rPr lang="ar-SA" sz="2500" dirty="0">
                <a:cs typeface="+mn-cs"/>
              </a:rPr>
              <a:t>. ما هو المشترك بين ذنوب الحيوانات؟</a:t>
            </a:r>
          </a:p>
          <a:p>
            <a:pPr marL="0" indent="0">
              <a:buNone/>
            </a:pPr>
            <a:r>
              <a:rPr lang="ar-SA" sz="2500" b="1" dirty="0">
                <a:cs typeface="+mn-cs"/>
              </a:rPr>
              <a:t>4. </a:t>
            </a:r>
            <a:r>
              <a:rPr lang="ar-SA" sz="2500" dirty="0">
                <a:cs typeface="+mn-cs"/>
              </a:rPr>
              <a:t>كيف يمكن تفسير كلماتٍ وردت في النصّ مثل: "كلّ قوم، على الخَلق، أهل البلد، مال الوقف، قربانًا"؟ بأيّ بيئةٍ ترتبط هذه الألفاظ؟ </a:t>
            </a:r>
          </a:p>
          <a:p>
            <a:pPr marL="0" indent="0">
              <a:buNone/>
            </a:pPr>
            <a:r>
              <a:rPr lang="ar-SA" sz="2500" b="1" dirty="0">
                <a:cs typeface="+mn-cs"/>
              </a:rPr>
              <a:t>5</a:t>
            </a:r>
            <a:r>
              <a:rPr lang="ar-SA" sz="2500" dirty="0">
                <a:cs typeface="+mn-cs"/>
              </a:rPr>
              <a:t>. ما الذي يثبتُ أنّ ذنب الحمار أعظم من ذنب غيره؟ </a:t>
            </a:r>
          </a:p>
        </p:txBody>
      </p:sp>
    </p:spTree>
    <p:extLst>
      <p:ext uri="{BB962C8B-B14F-4D97-AF65-F5344CB8AC3E}">
        <p14:creationId xmlns:p14="http://schemas.microsoft.com/office/powerpoint/2010/main" val="167047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45752"/>
            <a:ext cx="11160000" cy="720000"/>
          </a:xfrm>
        </p:spPr>
        <p:txBody>
          <a:bodyPr/>
          <a:lstStyle/>
          <a:p>
            <a:r>
              <a:rPr lang="ar-SA" sz="4400" dirty="0">
                <a:cs typeface="+mn-cs"/>
              </a:rPr>
              <a:t>أسئلةٌ تعتمد مهارة الاستنتاج</a:t>
            </a:r>
            <a:endParaRPr lang="en-US" sz="4400" dirty="0">
              <a:cs typeface="+mn-cs"/>
            </a:endParaRPr>
          </a:p>
        </p:txBody>
      </p:sp>
      <p:sp>
        <p:nvSpPr>
          <p:cNvPr id="3" name="מציין מיקום תוכן 2"/>
          <p:cNvSpPr>
            <a:spLocks noGrp="1"/>
          </p:cNvSpPr>
          <p:nvPr>
            <p:ph idx="1"/>
          </p:nvPr>
        </p:nvSpPr>
        <p:spPr>
          <a:xfrm>
            <a:off x="195943" y="999814"/>
            <a:ext cx="11479263" cy="4680000"/>
          </a:xfrm>
        </p:spPr>
        <p:txBody>
          <a:bodyPr>
            <a:noAutofit/>
          </a:bodyPr>
          <a:lstStyle/>
          <a:p>
            <a:pPr marL="0" indent="0">
              <a:buNone/>
            </a:pPr>
            <a:r>
              <a:rPr lang="ar-SA" sz="2500" b="1" dirty="0">
                <a:cs typeface="+mn-cs"/>
              </a:rPr>
              <a:t>6</a:t>
            </a:r>
            <a:r>
              <a:rPr lang="ar-SA" sz="2500" dirty="0">
                <a:cs typeface="+mn-cs"/>
              </a:rPr>
              <a:t>. لماذا كان الحمار آخر المعترفين بذنوبهم في النصّ؟ </a:t>
            </a:r>
          </a:p>
          <a:p>
            <a:pPr marL="0" indent="0">
              <a:buNone/>
            </a:pPr>
            <a:r>
              <a:rPr lang="ar-SA" sz="2500" b="1" dirty="0">
                <a:cs typeface="+mn-cs"/>
              </a:rPr>
              <a:t>7</a:t>
            </a:r>
            <a:r>
              <a:rPr lang="ar-SA" sz="2500" dirty="0">
                <a:cs typeface="+mn-cs"/>
              </a:rPr>
              <a:t>. من كان أوّل من أصدر حكمًا على الحمار؟ ولماذا أصدره قبل التحقّق من الشريعة والقانون؟</a:t>
            </a:r>
          </a:p>
          <a:p>
            <a:pPr marL="0" indent="0">
              <a:buNone/>
            </a:pPr>
            <a:r>
              <a:rPr lang="ar-SA" sz="2500" b="1" dirty="0">
                <a:cs typeface="+mn-cs"/>
              </a:rPr>
              <a:t>8</a:t>
            </a:r>
            <a:r>
              <a:rPr lang="ar-SA" sz="2500" dirty="0">
                <a:cs typeface="+mn-cs"/>
              </a:rPr>
              <a:t>. أيّ الحيوانات كان يشعر بالخوف؟ وما هو دليل خوفه في النصّ؟</a:t>
            </a:r>
          </a:p>
          <a:p>
            <a:pPr marL="0" indent="0">
              <a:buNone/>
            </a:pPr>
            <a:r>
              <a:rPr lang="ar-SA" sz="2500" b="1" dirty="0">
                <a:cs typeface="+mn-cs"/>
              </a:rPr>
              <a:t>9</a:t>
            </a:r>
            <a:r>
              <a:rPr lang="ar-SA" sz="2500" dirty="0">
                <a:cs typeface="+mn-cs"/>
              </a:rPr>
              <a:t>. ما الذي نتعلّمه من النصّ؟</a:t>
            </a:r>
          </a:p>
          <a:p>
            <a:pPr marL="0" indent="0">
              <a:buNone/>
            </a:pPr>
            <a:r>
              <a:rPr lang="ar-SA" sz="2500" b="1" dirty="0">
                <a:cs typeface="+mn-cs"/>
              </a:rPr>
              <a:t>10</a:t>
            </a:r>
            <a:r>
              <a:rPr lang="ar-SA" sz="2500" dirty="0">
                <a:cs typeface="+mn-cs"/>
              </a:rPr>
              <a:t>. كيف يمكننا وصف الواقع من خلال ما وصفته القصيدة؟ علّل.</a:t>
            </a:r>
            <a:endParaRPr lang="en-US" sz="2500" dirty="0">
              <a:cs typeface="+mn-cs"/>
            </a:endParaRPr>
          </a:p>
        </p:txBody>
      </p:sp>
    </p:spTree>
    <p:extLst>
      <p:ext uri="{BB962C8B-B14F-4D97-AF65-F5344CB8AC3E}">
        <p14:creationId xmlns:p14="http://schemas.microsoft.com/office/powerpoint/2010/main" val="4193159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1">
            <a:extLst>
              <a:ext uri="{FF2B5EF4-FFF2-40B4-BE49-F238E27FC236}">
                <a16:creationId xmlns:a16="http://schemas.microsoft.com/office/drawing/2014/main" id="{87C9742C-80ED-4CE6-B6B9-B25D03E5192A}"/>
              </a:ext>
            </a:extLst>
          </p:cNvPr>
          <p:cNvSpPr txBox="1">
            <a:spLocks/>
          </p:cNvSpPr>
          <p:nvPr/>
        </p:nvSpPr>
        <p:spPr>
          <a:xfrm>
            <a:off x="914281" y="1513114"/>
            <a:ext cx="10361851" cy="3182471"/>
          </a:xfrm>
          <a:prstGeom prst="rect">
            <a:avLst/>
          </a:prstGeom>
        </p:spPr>
        <p:txBody>
          <a:bodyPr vert="horz" lIns="36000" tIns="0" rIns="36000" bIns="0" rtlCol="1" anchor="ctr">
            <a:normAutofit/>
          </a:bodyPr>
          <a:lstStyle>
            <a:lvl1pPr algn="ctr" defTabSz="914400" rtl="1" eaLnBrk="1" latinLnBrk="0" hangingPunct="1">
              <a:spcBef>
                <a:spcPct val="0"/>
              </a:spcBef>
              <a:buNone/>
              <a:defRPr sz="4800" b="1" kern="1200">
                <a:solidFill>
                  <a:srgbClr val="002060"/>
                </a:solidFill>
                <a:latin typeface="Varela Round" pitchFamily="2" charset="-79"/>
                <a:ea typeface="+mj-ea"/>
                <a:cs typeface="Varela Round" pitchFamily="2" charset="-79"/>
              </a:defRPr>
            </a:lvl1pPr>
          </a:lstStyle>
          <a:p>
            <a:r>
              <a:rPr lang="ar-SA" sz="3200" b="0">
                <a:cs typeface="+mn-cs"/>
              </a:rPr>
              <a:t>مهمّة بيتيّة</a:t>
            </a:r>
            <a:br>
              <a:rPr lang="ar-SA" sz="3200" b="0">
                <a:cs typeface="+mn-cs"/>
              </a:rPr>
            </a:br>
            <a:r>
              <a:rPr lang="ar-SA" sz="3200" b="0">
                <a:cs typeface="+mn-cs"/>
              </a:rPr>
              <a:t>اكتبوا رسالةً موجّهةً للأسد تحاولون فيها ثنيهُ (منعه) عن تنفيذ حكمه في الحمار، تعرضون فيها الحكم العادل من وجهة نظركم، مقترحين عليه طريقةً أخرى للوقاية من الوباء الخطر.</a:t>
            </a:r>
            <a:endParaRPr lang="en-US" sz="3200" b="0" dirty="0">
              <a:cs typeface="+mn-cs"/>
            </a:endParaRPr>
          </a:p>
        </p:txBody>
      </p:sp>
    </p:spTree>
    <p:extLst>
      <p:ext uri="{BB962C8B-B14F-4D97-AF65-F5344CB8AC3E}">
        <p14:creationId xmlns:p14="http://schemas.microsoft.com/office/powerpoint/2010/main" val="4037140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a:extLst>
              <a:ext uri="{FF2B5EF4-FFF2-40B4-BE49-F238E27FC236}">
                <a16:creationId xmlns:a16="http://schemas.microsoft.com/office/drawing/2014/main" id="{A03CE63B-7748-49B0-A602-B803D260EB2E}"/>
              </a:ext>
            </a:extLst>
          </p:cNvPr>
          <p:cNvSpPr txBox="1">
            <a:spLocks/>
          </p:cNvSpPr>
          <p:nvPr/>
        </p:nvSpPr>
        <p:spPr>
          <a:xfrm>
            <a:off x="914280" y="1373522"/>
            <a:ext cx="10361851" cy="3164540"/>
          </a:xfrm>
          <a:prstGeom prst="rect">
            <a:avLst/>
          </a:prstGeom>
        </p:spPr>
        <p:txBody>
          <a:bodyPr vert="horz" lIns="36000" tIns="0" rIns="36000" bIns="0" rtlCol="1" anchor="ctr">
            <a:normAutofit/>
          </a:bodyPr>
          <a:lstStyle>
            <a:lvl1pPr algn="ctr" defTabSz="914400" rtl="1" eaLnBrk="1" latinLnBrk="0" hangingPunct="1">
              <a:spcBef>
                <a:spcPct val="0"/>
              </a:spcBef>
              <a:buNone/>
              <a:defRPr sz="4800" b="1" kern="1200">
                <a:solidFill>
                  <a:srgbClr val="002060"/>
                </a:solidFill>
                <a:latin typeface="Varela Round" pitchFamily="2" charset="-79"/>
                <a:ea typeface="+mj-ea"/>
                <a:cs typeface="Varela Round" pitchFamily="2" charset="-79"/>
              </a:defRPr>
            </a:lvl1pPr>
          </a:lstStyle>
          <a:p>
            <a:pPr>
              <a:lnSpc>
                <a:spcPct val="150000"/>
              </a:lnSpc>
            </a:pPr>
            <a:r>
              <a:rPr lang="ar-SA" sz="4000" dirty="0">
                <a:cs typeface="+mn-cs"/>
              </a:rPr>
              <a:t>نرجو أن تكونوا قد استفدتم من الدرس واستمتعتم. </a:t>
            </a:r>
            <a:br>
              <a:rPr lang="ar-SA" sz="4000" dirty="0">
                <a:cs typeface="+mn-cs"/>
              </a:rPr>
            </a:br>
            <a:r>
              <a:rPr lang="ar-SA" sz="4000" dirty="0">
                <a:cs typeface="+mn-cs"/>
              </a:rPr>
              <a:t>شكرًا لكم وإلى لقاءٍ مع درسٍ آخرَ..</a:t>
            </a:r>
            <a:endParaRPr lang="en-US" sz="4000" dirty="0">
              <a:cs typeface="+mn-cs"/>
            </a:endParaRPr>
          </a:p>
        </p:txBody>
      </p:sp>
    </p:spTree>
    <p:extLst>
      <p:ext uri="{BB962C8B-B14F-4D97-AF65-F5344CB8AC3E}">
        <p14:creationId xmlns:p14="http://schemas.microsoft.com/office/powerpoint/2010/main" val="4115457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תוכן 3">
            <a:extLst>
              <a:ext uri="{FF2B5EF4-FFF2-40B4-BE49-F238E27FC236}">
                <a16:creationId xmlns:a16="http://schemas.microsoft.com/office/drawing/2014/main" id="{C032C155-1CB4-48DD-909A-F87FC64854C3}"/>
              </a:ext>
            </a:extLst>
          </p:cNvPr>
          <p:cNvSpPr txBox="1">
            <a:spLocks/>
          </p:cNvSpPr>
          <p:nvPr/>
        </p:nvSpPr>
        <p:spPr>
          <a:xfrm>
            <a:off x="1160462" y="2624459"/>
            <a:ext cx="9778478" cy="2391669"/>
          </a:xfrm>
          <a:prstGeom prst="rect">
            <a:avLst/>
          </a:prstGeom>
        </p:spPr>
        <p:txBody>
          <a:bodyPr>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ts val="3500"/>
              </a:lnSpc>
              <a:buClr>
                <a:srgbClr val="000000"/>
              </a:buClr>
              <a:buFont typeface="Arial" pitchFamily="34" charset="0"/>
              <a:buNone/>
            </a:pPr>
            <a:r>
              <a:rPr lang="he-IL" sz="2400" kern="0" dirty="0">
                <a:solidFill>
                  <a:srgbClr val="002060"/>
                </a:solidFill>
                <a:latin typeface="Varela Round" panose="00000500000000000000" pitchFamily="2" charset="-79"/>
                <a:ea typeface="Arial"/>
                <a:cs typeface="Varela Round" panose="00000500000000000000" pitchFamily="2" charset="-79"/>
                <a:sym typeface="Arial"/>
              </a:rPr>
              <a:t>השימוש ביצירות במהלך שידור זה נעשה לפי סעיף 27א לחוק זכות יוצרים, תשס"ח-2007 .</a:t>
            </a:r>
          </a:p>
          <a:p>
            <a:pPr marL="0" indent="0" algn="ctr">
              <a:lnSpc>
                <a:spcPts val="3500"/>
              </a:lnSpc>
              <a:buClr>
                <a:srgbClr val="000000"/>
              </a:buClr>
              <a:buFont typeface="Arial" pitchFamily="34" charset="0"/>
              <a:buNone/>
            </a:pPr>
            <a:r>
              <a:rPr lang="he-IL" sz="2400" kern="0" dirty="0">
                <a:solidFill>
                  <a:srgbClr val="002060"/>
                </a:solidFill>
                <a:latin typeface="Varela Round" panose="00000500000000000000" pitchFamily="2" charset="-79"/>
                <a:ea typeface="Arial"/>
                <a:cs typeface="Varela Round" panose="00000500000000000000" pitchFamily="2" charset="-79"/>
                <a:sym typeface="Arial"/>
              </a:rPr>
              <a:t>אם הינך בעל הזכויות באחת היצירות, באפשרותך לבקש מאיתנו לחדול מהשימוש ביצירה, זאת באמצעות פנייה לדוא"ל </a:t>
            </a:r>
            <a:r>
              <a:rPr lang="en-US" sz="2400" u="sng" kern="0" dirty="0">
                <a:solidFill>
                  <a:srgbClr val="002060"/>
                </a:solidFill>
                <a:latin typeface="Varela Round" panose="00000500000000000000" pitchFamily="2" charset="-79"/>
                <a:ea typeface="Arial"/>
                <a:cs typeface="Varela Round" panose="00000500000000000000" pitchFamily="2" charset="-79"/>
                <a:sym typeface="Arial"/>
              </a:rPr>
              <a:t>rights@education.gov.il</a:t>
            </a:r>
          </a:p>
          <a:p>
            <a:pPr marL="0" indent="0" algn="ctr">
              <a:lnSpc>
                <a:spcPts val="3500"/>
              </a:lnSpc>
              <a:buClr>
                <a:srgbClr val="000000"/>
              </a:buClr>
              <a:buFont typeface="Arial" pitchFamily="34" charset="0"/>
              <a:buNone/>
            </a:pPr>
            <a:endParaRPr lang="en-US" sz="2400" dirty="0">
              <a:solidFill>
                <a:srgbClr val="002060"/>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557284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3217985"/>
            <a:ext cx="9207201" cy="1081453"/>
          </a:xfrm>
          <a:prstGeom prst="rect">
            <a:avLst/>
          </a:prstGeom>
          <a:noFill/>
          <a:ln>
            <a:noFill/>
          </a:ln>
        </p:spPr>
        <p:txBody>
          <a:bodyPr spcFirstLastPara="1" wrap="square" lIns="121888" tIns="121888" rIns="121888" bIns="121888" anchor="t" anchorCtr="0">
            <a:noAutofit/>
          </a:bodyPr>
          <a:lstStyle/>
          <a:p>
            <a:pPr marL="609539">
              <a:lnSpc>
                <a:spcPct val="150000"/>
              </a:lnSpc>
            </a:pPr>
            <a:endParaRPr sz="2000" dirty="0"/>
          </a:p>
        </p:txBody>
      </p:sp>
      <p:sp>
        <p:nvSpPr>
          <p:cNvPr id="5" name="כותרת 4"/>
          <p:cNvSpPr>
            <a:spLocks noGrp="1"/>
          </p:cNvSpPr>
          <p:nvPr>
            <p:ph type="ctrTitle"/>
          </p:nvPr>
        </p:nvSpPr>
        <p:spPr>
          <a:xfrm>
            <a:off x="738940" y="1561263"/>
            <a:ext cx="10871177" cy="1723554"/>
          </a:xfrm>
        </p:spPr>
        <p:txBody>
          <a:bodyPr/>
          <a:lstStyle/>
          <a:p>
            <a:r>
              <a:rPr lang="ar-SA" sz="4800" dirty="0">
                <a:solidFill>
                  <a:srgbClr val="192A72"/>
                </a:solidFill>
                <a:cs typeface="+mn-cs"/>
              </a:rPr>
              <a:t>الحيوانات المرضى بالطاعون: تحليل النصّ بمهارة الاستنتاج</a:t>
            </a:r>
            <a:endParaRPr lang="he-IL" sz="4800" dirty="0">
              <a:solidFill>
                <a:srgbClr val="192A72"/>
              </a:solidFill>
              <a:cs typeface="+mn-cs"/>
            </a:endParaRPr>
          </a:p>
        </p:txBody>
      </p:sp>
      <p:sp>
        <p:nvSpPr>
          <p:cNvPr id="7" name="כותרת משנה 6"/>
          <p:cNvSpPr>
            <a:spLocks noGrp="1"/>
          </p:cNvSpPr>
          <p:nvPr>
            <p:ph type="subTitle" idx="1"/>
          </p:nvPr>
        </p:nvSpPr>
        <p:spPr>
          <a:xfrm>
            <a:off x="738117" y="3358662"/>
            <a:ext cx="10872000" cy="765200"/>
          </a:xfrm>
        </p:spPr>
        <p:txBody>
          <a:bodyPr/>
          <a:lstStyle/>
          <a:p>
            <a:r>
              <a:rPr lang="ar-SA" sz="4000" dirty="0">
                <a:cs typeface="+mn-cs"/>
                <a:sym typeface="Varela Round"/>
              </a:rPr>
              <a:t>أدبٌ عربيٌّ للصفوف السابعة</a:t>
            </a:r>
            <a:endParaRPr lang="he-IL" sz="4000" dirty="0">
              <a:cs typeface="+mn-cs"/>
              <a:sym typeface="Varela Round"/>
            </a:endParaRPr>
          </a:p>
        </p:txBody>
      </p:sp>
      <p:sp>
        <p:nvSpPr>
          <p:cNvPr id="4" name="מציין מיקום תוכן 3"/>
          <p:cNvSpPr>
            <a:spLocks noGrp="1"/>
          </p:cNvSpPr>
          <p:nvPr>
            <p:ph idx="10"/>
          </p:nvPr>
        </p:nvSpPr>
        <p:spPr>
          <a:xfrm>
            <a:off x="584005" y="4510991"/>
            <a:ext cx="10872000" cy="992993"/>
          </a:xfrm>
        </p:spPr>
        <p:txBody>
          <a:bodyPr/>
          <a:lstStyle/>
          <a:p>
            <a:r>
              <a:rPr lang="ar-SA" sz="3600" dirty="0">
                <a:cs typeface="+mn-cs"/>
                <a:sym typeface="Varela Round"/>
              </a:rPr>
              <a:t>اسم المعلّم</a:t>
            </a:r>
            <a:r>
              <a:rPr lang="he-IL" sz="3600" dirty="0">
                <a:cs typeface="+mn-cs"/>
                <a:sym typeface="Varela Round"/>
              </a:rPr>
              <a:t>:</a:t>
            </a:r>
            <a:r>
              <a:rPr lang="ar-SA" sz="3600" dirty="0">
                <a:cs typeface="+mn-cs"/>
                <a:sym typeface="Varela Round"/>
              </a:rPr>
              <a:t> د. صالح عبّود</a:t>
            </a:r>
            <a:endParaRPr lang="he-IL" sz="3600" dirty="0">
              <a:cs typeface="+mn-cs"/>
              <a:sym typeface="Varela Roun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arn(inVertical)">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arn(inVertical)">
                                      <p:cBhvr>
                                        <p:cTn id="1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a:xfrm>
            <a:off x="515206" y="49805"/>
            <a:ext cx="11160000" cy="720000"/>
          </a:xfrm>
        </p:spPr>
        <p:txBody>
          <a:bodyPr/>
          <a:lstStyle/>
          <a:p>
            <a:r>
              <a:rPr lang="ar-SA" sz="4400" dirty="0">
                <a:solidFill>
                  <a:srgbClr val="192A72"/>
                </a:solidFill>
                <a:cs typeface="+mn-cs"/>
              </a:rPr>
              <a:t>ماذا نتعلّم اليوم؟</a:t>
            </a:r>
            <a:endParaRPr lang="he-IL" sz="4400" dirty="0">
              <a:solidFill>
                <a:srgbClr val="192A72"/>
              </a:solidFill>
              <a:cs typeface="+mn-cs"/>
            </a:endParaRPr>
          </a:p>
        </p:txBody>
      </p:sp>
      <p:sp>
        <p:nvSpPr>
          <p:cNvPr id="3" name="מציין מיקום טקסט 2"/>
          <p:cNvSpPr>
            <a:spLocks noGrp="1"/>
          </p:cNvSpPr>
          <p:nvPr>
            <p:ph type="body" sz="quarter" idx="3"/>
          </p:nvPr>
        </p:nvSpPr>
        <p:spPr>
          <a:xfrm>
            <a:off x="2642548" y="691560"/>
            <a:ext cx="9000000" cy="475129"/>
          </a:xfrm>
        </p:spPr>
        <p:txBody>
          <a:bodyPr/>
          <a:lstStyle/>
          <a:p>
            <a:r>
              <a:rPr lang="ar-SA" dirty="0">
                <a:cs typeface="+mn-cs"/>
                <a:sym typeface="Varela Round"/>
              </a:rPr>
              <a:t>سنتعلّم اليوم مهارة الاستنتاج</a:t>
            </a:r>
            <a:endParaRPr lang="he-IL" dirty="0">
              <a:cs typeface="+mn-cs"/>
            </a:endParaRPr>
          </a:p>
        </p:txBody>
      </p:sp>
      <p:sp>
        <p:nvSpPr>
          <p:cNvPr id="8" name="מציין מיקום תוכן 7"/>
          <p:cNvSpPr>
            <a:spLocks noGrp="1"/>
          </p:cNvSpPr>
          <p:nvPr>
            <p:ph sz="quarter" idx="4"/>
          </p:nvPr>
        </p:nvSpPr>
        <p:spPr>
          <a:xfrm>
            <a:off x="304800" y="1188461"/>
            <a:ext cx="11370406" cy="5020999"/>
          </a:xfrm>
        </p:spPr>
        <p:txBody>
          <a:bodyPr>
            <a:noAutofit/>
          </a:bodyPr>
          <a:lstStyle/>
          <a:p>
            <a:pPr marL="0" indent="0" algn="just">
              <a:buNone/>
            </a:pPr>
            <a:r>
              <a:rPr lang="ar-SA" sz="2000" dirty="0">
                <a:solidFill>
                  <a:srgbClr val="192A72"/>
                </a:solidFill>
                <a:cs typeface="+mn-cs"/>
              </a:rPr>
              <a:t>مهارة الاستنتاج تكمن في قدرة الطالب على استخراج نتائج أو مفاهيم عامّةٍ من خلال تفاصيل ومعلوماتٍ جزئيّةٍ حقيقيّةٍ أو خياليّةٍ معيّنةٍ.</a:t>
            </a:r>
          </a:p>
          <a:p>
            <a:pPr marL="0" indent="0" algn="just">
              <a:buNone/>
            </a:pPr>
            <a:r>
              <a:rPr lang="ar-SA" sz="2000" dirty="0">
                <a:solidFill>
                  <a:srgbClr val="192A72"/>
                </a:solidFill>
                <a:cs typeface="+mn-cs"/>
              </a:rPr>
              <a:t>الاستنتاج هو مهارةٌ عاليةٌ دقيقةٌ يقوم من خلالها الطالب باستخراج قانونٍ أو استنباط فرضيّةٍ أو إجابةٍ لسؤالٍ من خلال تفكيرٍ وربطٍ بين معلوماتٍ وتفاصيل معيّنةٍ تؤدّي إلى فهمٍ لمعلومةٍ جديدةٍ غير مصرّحٍ بها في النصّ. تحتاج مهارة الاستنتاج عمقًا في التفكير الدقيق والملاحظة والإدراك وصولًا إلى الفهم والاستيعاب الشامل للمحتوى.</a:t>
            </a:r>
          </a:p>
          <a:p>
            <a:pPr marL="0" indent="0" algn="just">
              <a:buNone/>
            </a:pPr>
            <a:r>
              <a:rPr lang="ar-SA" sz="2000" dirty="0">
                <a:solidFill>
                  <a:srgbClr val="192A72"/>
                </a:solidFill>
                <a:cs typeface="+mn-cs"/>
              </a:rPr>
              <a:t>هدف استخدام استراتيجيّة الاستنتاج هو تعزيز الفهم من خلال: استخلاص فكرةٍ جديدةٍ، تكوين </a:t>
            </a:r>
            <a:r>
              <a:rPr lang="ar-SA" sz="2000" dirty="0" err="1">
                <a:solidFill>
                  <a:srgbClr val="192A72"/>
                </a:solidFill>
                <a:cs typeface="+mn-cs"/>
              </a:rPr>
              <a:t>تبصراتٍ</a:t>
            </a:r>
            <a:r>
              <a:rPr lang="ar-SA" sz="2000" dirty="0">
                <a:solidFill>
                  <a:srgbClr val="192A72"/>
                </a:solidFill>
                <a:cs typeface="+mn-cs"/>
              </a:rPr>
              <a:t> جديدةٍ تعتمد على المعلومات، تكوين تعميماتٍ، تطبيق مبادئ معيّنةٍ، وكلّ ذلك مرهونٌ بقدرة الطالب في مهارة الاستنتاج.</a:t>
            </a:r>
          </a:p>
          <a:p>
            <a:pPr marL="0" indent="0" algn="just">
              <a:buNone/>
            </a:pPr>
            <a:r>
              <a:rPr lang="ar-SA" sz="2000" dirty="0">
                <a:solidFill>
                  <a:srgbClr val="192A72"/>
                </a:solidFill>
                <a:cs typeface="+mn-cs"/>
              </a:rPr>
              <a:t>يمكننا فحص قدرتنا في مهارة الاستنتاج من خلال ما يمكن تسميته: مغامرة منتصف الطريق"، والمقصود فيها: أن نقرأ أيّ نصٍّ، طويلًا كان أم قصيرًا، من منتصفه لا من أوّله، ثمّ نحاول استنتاج النصف الأوّل منه، والذي لم نقرأه سابقًا، وندوّن استنتاجاتنا المتوقَّعَة، ثمّ نفحصها ونقيّمها بعد قيامنا بقراءة ما لم نقرأهُ، ونتأكّد من صحّة ما استنتجناه وتوقّعناه، وهي طريقةٌ قابلةٌ وناجعةٌ لتدريبنا على مهارة الاستنتاج.</a:t>
            </a:r>
          </a:p>
          <a:p>
            <a:pPr marL="0" indent="0" algn="just">
              <a:buNone/>
            </a:pPr>
            <a:r>
              <a:rPr lang="ar-SA" sz="2000" dirty="0">
                <a:solidFill>
                  <a:srgbClr val="192A72"/>
                </a:solidFill>
                <a:cs typeface="+mn-cs"/>
              </a:rPr>
              <a:t>خلال عمليّة الاستنتاج، يستعين الطالب بمهاراتٍ تفكيريّةٍ أخرى، يحتاجها كي يتمّ الاستنتاج بشكلٍ سليمٍ وناجعٍ، ومن تلك المهارات المساعدة: مهارة التصنيف، المقارنة وغيرها.</a:t>
            </a:r>
          </a:p>
          <a:p>
            <a:pPr marL="0" indent="0" algn="just">
              <a:buNone/>
            </a:pPr>
            <a:r>
              <a:rPr lang="ar-SA" sz="2000" dirty="0">
                <a:solidFill>
                  <a:srgbClr val="192A72"/>
                </a:solidFill>
                <a:cs typeface="+mn-cs"/>
              </a:rPr>
              <a:t>تعالوا ننتقل إلى تجربةٍ سريعةٍ في مهارة الاستنتاج...</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arn(inVertical)">
                                      <p:cBhvr>
                                        <p:cTn id="17" dur="500"/>
                                        <p:tgtEl>
                                          <p:spTgt spid="8">
                                            <p:txEl>
                                              <p:pRg st="0" end="0"/>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Effect transition="in" filter="barn(inVertical)">
                                      <p:cBhvr>
                                        <p:cTn id="20" dur="500"/>
                                        <p:tgtEl>
                                          <p:spTgt spid="8">
                                            <p:txEl>
                                              <p:pRg st="1" end="1"/>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animEffect transition="in" filter="barn(inVertical)">
                                      <p:cBhvr>
                                        <p:cTn id="23" dur="500"/>
                                        <p:tgtEl>
                                          <p:spTgt spid="8">
                                            <p:txEl>
                                              <p:pRg st="2" end="2"/>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8">
                                            <p:txEl>
                                              <p:pRg st="3" end="3"/>
                                            </p:txEl>
                                          </p:spTgt>
                                        </p:tgtEl>
                                        <p:attrNameLst>
                                          <p:attrName>style.visibility</p:attrName>
                                        </p:attrNameLst>
                                      </p:cBhvr>
                                      <p:to>
                                        <p:strVal val="visible"/>
                                      </p:to>
                                    </p:set>
                                    <p:animEffect transition="in" filter="barn(inVertical)">
                                      <p:cBhvr>
                                        <p:cTn id="26" dur="500"/>
                                        <p:tgtEl>
                                          <p:spTgt spid="8">
                                            <p:txEl>
                                              <p:pRg st="3" end="3"/>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8">
                                            <p:txEl>
                                              <p:pRg st="4" end="4"/>
                                            </p:txEl>
                                          </p:spTgt>
                                        </p:tgtEl>
                                        <p:attrNameLst>
                                          <p:attrName>style.visibility</p:attrName>
                                        </p:attrNameLst>
                                      </p:cBhvr>
                                      <p:to>
                                        <p:strVal val="visible"/>
                                      </p:to>
                                    </p:set>
                                    <p:animEffect transition="in" filter="barn(inVertical)">
                                      <p:cBhvr>
                                        <p:cTn id="29" dur="500"/>
                                        <p:tgtEl>
                                          <p:spTgt spid="8">
                                            <p:txEl>
                                              <p:pRg st="4" end="4"/>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barn(inVertical)">
                                      <p:cBhvr>
                                        <p:cTn id="32"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11" name="כותרת 1">
            <a:extLst>
              <a:ext uri="{FF2B5EF4-FFF2-40B4-BE49-F238E27FC236}">
                <a16:creationId xmlns:a16="http://schemas.microsoft.com/office/drawing/2014/main" id="{147591FB-F484-41C8-BE9C-F4657E339764}"/>
              </a:ext>
            </a:extLst>
          </p:cNvPr>
          <p:cNvSpPr>
            <a:spLocks noGrp="1"/>
          </p:cNvSpPr>
          <p:nvPr>
            <p:ph type="title"/>
          </p:nvPr>
        </p:nvSpPr>
        <p:spPr>
          <a:xfrm>
            <a:off x="839679" y="365126"/>
            <a:ext cx="10514231" cy="571045"/>
          </a:xfrm>
          <a:solidFill>
            <a:schemeClr val="bg1"/>
          </a:solidFill>
        </p:spPr>
        <p:txBody>
          <a:bodyPr/>
          <a:lstStyle/>
          <a:p>
            <a:pPr algn="ctr"/>
            <a:r>
              <a:rPr lang="ar-SA" dirty="0">
                <a:latin typeface="Arial" panose="020B0604020202020204" pitchFamily="34" charset="0"/>
                <a:cs typeface="Arial" panose="020B0604020202020204" pitchFamily="34" charset="0"/>
              </a:rPr>
              <a:t>الاستنتاج: نموذجٌ تطبيقيٌّ</a:t>
            </a:r>
            <a:endParaRPr lang="en-US" dirty="0">
              <a:latin typeface="Arial" panose="020B0604020202020204" pitchFamily="34" charset="0"/>
              <a:cs typeface="Arial" panose="020B0604020202020204" pitchFamily="34" charset="0"/>
            </a:endParaRPr>
          </a:p>
        </p:txBody>
      </p:sp>
      <p:sp>
        <p:nvSpPr>
          <p:cNvPr id="12" name="מציין מיקום טקסט 4">
            <a:extLst>
              <a:ext uri="{FF2B5EF4-FFF2-40B4-BE49-F238E27FC236}">
                <a16:creationId xmlns:a16="http://schemas.microsoft.com/office/drawing/2014/main" id="{813C4436-F284-4800-8FC2-1BCC4EE78CAB}"/>
              </a:ext>
            </a:extLst>
          </p:cNvPr>
          <p:cNvSpPr>
            <a:spLocks noGrp="1"/>
          </p:cNvSpPr>
          <p:nvPr>
            <p:ph type="body" sz="quarter" idx="3"/>
          </p:nvPr>
        </p:nvSpPr>
        <p:spPr>
          <a:xfrm>
            <a:off x="6367340" y="781049"/>
            <a:ext cx="5182513" cy="823912"/>
          </a:xfrm>
          <a:solidFill>
            <a:schemeClr val="bg1"/>
          </a:solidFill>
        </p:spPr>
        <p:txBody>
          <a:bodyPr>
            <a:normAutofit/>
          </a:bodyPr>
          <a:lstStyle/>
          <a:p>
            <a:r>
              <a:rPr lang="ar-SA" dirty="0">
                <a:latin typeface="Arial" panose="020B0604020202020204" pitchFamily="34" charset="0"/>
                <a:cs typeface="Arial" panose="020B0604020202020204" pitchFamily="34" charset="0"/>
              </a:rPr>
              <a:t>نصّ غاندي وحذاؤه الضائع</a:t>
            </a:r>
            <a:endParaRPr lang="en-US" dirty="0">
              <a:latin typeface="Arial" panose="020B0604020202020204" pitchFamily="34" charset="0"/>
              <a:cs typeface="Arial" panose="020B0604020202020204" pitchFamily="34" charset="0"/>
            </a:endParaRPr>
          </a:p>
        </p:txBody>
      </p:sp>
      <p:sp>
        <p:nvSpPr>
          <p:cNvPr id="13" name="מציין מיקום תוכן 5">
            <a:extLst>
              <a:ext uri="{FF2B5EF4-FFF2-40B4-BE49-F238E27FC236}">
                <a16:creationId xmlns:a16="http://schemas.microsoft.com/office/drawing/2014/main" id="{CE69960A-BCED-4D8C-8E34-487561B3C47D}"/>
              </a:ext>
            </a:extLst>
          </p:cNvPr>
          <p:cNvSpPr>
            <a:spLocks noGrp="1"/>
          </p:cNvSpPr>
          <p:nvPr>
            <p:ph sz="quarter" idx="4"/>
          </p:nvPr>
        </p:nvSpPr>
        <p:spPr>
          <a:xfrm>
            <a:off x="1197525" y="1637619"/>
            <a:ext cx="10339629" cy="3684588"/>
          </a:xfrm>
          <a:solidFill>
            <a:schemeClr val="bg1"/>
          </a:solidFill>
        </p:spPr>
        <p:txBody>
          <a:bodyPr>
            <a:normAutofit/>
          </a:bodyPr>
          <a:lstStyle/>
          <a:p>
            <a:pPr marL="0" indent="0" algn="just">
              <a:lnSpc>
                <a:spcPct val="150000"/>
              </a:lnSpc>
              <a:buNone/>
            </a:pPr>
            <a:r>
              <a:rPr lang="ar-SA" sz="2500" dirty="0">
                <a:latin typeface="Arial" panose="020B0604020202020204" pitchFamily="34" charset="0"/>
                <a:cs typeface="Arial" panose="020B0604020202020204" pitchFamily="34" charset="0"/>
              </a:rPr>
              <a:t>يُحكى أنّ غاندي زعيم الهند كان يركض بسرعةٍ ليلحق بالقطار، والذي كان قد بدأ بالتحرّك، ولكنّ إحدى فردتي حذائه سقطت أثناء صعودِه على القطار؛ فخلع فردة حذائه الثّانية، ورماها قريبًا من الفردة الأولى؛ فاستغرب أصدقاؤه وسألوه: "لماذا رميت فردة حذائك الأخرى؟"، فقال غاندي: "أردتُ للفقير الذي يجد الحذاء أن يجد الفردتين كي يكون قادرًا على استخدامِهما، فهو لن يستفيد إن وجد فردةً واحدةً، كما أنّني لن أستفيد منها أيضاً! </a:t>
            </a:r>
            <a:endParaRPr lang="en-US"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0565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barn(inVertical)">
                                      <p:cBhvr>
                                        <p:cTn id="12" dur="500"/>
                                        <p:tgtEl>
                                          <p:spTgt spid="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3">
                                            <p:bg/>
                                          </p:spTgt>
                                        </p:tgtEl>
                                        <p:attrNameLst>
                                          <p:attrName>style.visibility</p:attrName>
                                        </p:attrNameLst>
                                      </p:cBhvr>
                                      <p:to>
                                        <p:strVal val="visible"/>
                                      </p:to>
                                    </p:set>
                                    <p:animEffect transition="in" filter="barn(inVertical)">
                                      <p:cBhvr>
                                        <p:cTn id="17" dur="500"/>
                                        <p:tgtEl>
                                          <p:spTgt spid="13">
                                            <p:bg/>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3">
                                            <p:txEl>
                                              <p:pRg st="0" end="0"/>
                                            </p:txEl>
                                          </p:spTgt>
                                        </p:tgtEl>
                                        <p:attrNameLst>
                                          <p:attrName>style.visibility</p:attrName>
                                        </p:attrNameLst>
                                      </p:cBhvr>
                                      <p:to>
                                        <p:strVal val="visible"/>
                                      </p:to>
                                    </p:set>
                                    <p:animEffect transition="in" filter="barn(inVertical)">
                                      <p:cBhvr>
                                        <p:cTn id="22"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14" name="כותרת 1">
            <a:extLst>
              <a:ext uri="{FF2B5EF4-FFF2-40B4-BE49-F238E27FC236}">
                <a16:creationId xmlns:a16="http://schemas.microsoft.com/office/drawing/2014/main" id="{45320092-AEA7-47A9-8676-C3E0AC0901FA}"/>
              </a:ext>
            </a:extLst>
          </p:cNvPr>
          <p:cNvSpPr>
            <a:spLocks noGrp="1"/>
          </p:cNvSpPr>
          <p:nvPr>
            <p:ph type="title"/>
          </p:nvPr>
        </p:nvSpPr>
        <p:spPr>
          <a:xfrm>
            <a:off x="739679" y="104776"/>
            <a:ext cx="10514231" cy="1147082"/>
          </a:xfrm>
          <a:solidFill>
            <a:schemeClr val="bg1"/>
          </a:solidFill>
        </p:spPr>
        <p:txBody>
          <a:bodyPr/>
          <a:lstStyle/>
          <a:p>
            <a:pPr algn="ctr"/>
            <a:r>
              <a:rPr lang="ar-SA" dirty="0">
                <a:solidFill>
                  <a:srgbClr val="192A72"/>
                </a:solidFill>
                <a:latin typeface="Arial" panose="020B0604020202020204" pitchFamily="34" charset="0"/>
                <a:cs typeface="Arial" panose="020B0604020202020204" pitchFamily="34" charset="0"/>
              </a:rPr>
              <a:t>الاستنتاج: نموذجٌ تطبيقيٌّ</a:t>
            </a:r>
            <a:endParaRPr lang="en-US" dirty="0">
              <a:solidFill>
                <a:srgbClr val="192A72"/>
              </a:solidFill>
              <a:latin typeface="Arial" panose="020B0604020202020204" pitchFamily="34" charset="0"/>
              <a:cs typeface="Arial" panose="020B0604020202020204" pitchFamily="34" charset="0"/>
            </a:endParaRPr>
          </a:p>
        </p:txBody>
      </p:sp>
      <p:sp>
        <p:nvSpPr>
          <p:cNvPr id="15" name="מציין מיקום טקסט 2">
            <a:extLst>
              <a:ext uri="{FF2B5EF4-FFF2-40B4-BE49-F238E27FC236}">
                <a16:creationId xmlns:a16="http://schemas.microsoft.com/office/drawing/2014/main" id="{6BB4A263-341B-400B-A092-B6122EBE8935}"/>
              </a:ext>
            </a:extLst>
          </p:cNvPr>
          <p:cNvSpPr txBox="1">
            <a:spLocks/>
          </p:cNvSpPr>
          <p:nvPr/>
        </p:nvSpPr>
        <p:spPr>
          <a:xfrm>
            <a:off x="6326079" y="1020196"/>
            <a:ext cx="5157116" cy="823912"/>
          </a:xfrm>
          <a:prstGeom prst="rect">
            <a:avLst/>
          </a:prstGeom>
          <a:solidFill>
            <a:schemeClr val="bg1"/>
          </a:solidFill>
        </p:spPr>
        <p:txBody>
          <a:bodyPr>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ar-SA" b="1" dirty="0">
                <a:solidFill>
                  <a:srgbClr val="0070C0"/>
                </a:solidFill>
                <a:latin typeface="Arial" panose="020B0604020202020204" pitchFamily="34" charset="0"/>
                <a:cs typeface="Arial" panose="020B0604020202020204" pitchFamily="34" charset="0"/>
              </a:rPr>
              <a:t>أسئلة استنتاج حول النصّ</a:t>
            </a:r>
            <a:endParaRPr lang="en-US" b="1" dirty="0">
              <a:solidFill>
                <a:srgbClr val="0070C0"/>
              </a:solidFill>
              <a:latin typeface="Arial" panose="020B0604020202020204" pitchFamily="34" charset="0"/>
              <a:cs typeface="Arial" panose="020B0604020202020204" pitchFamily="34" charset="0"/>
            </a:endParaRPr>
          </a:p>
        </p:txBody>
      </p:sp>
      <p:sp>
        <p:nvSpPr>
          <p:cNvPr id="16" name="מציין מיקום תוכן 3">
            <a:extLst>
              <a:ext uri="{FF2B5EF4-FFF2-40B4-BE49-F238E27FC236}">
                <a16:creationId xmlns:a16="http://schemas.microsoft.com/office/drawing/2014/main" id="{68AD308B-0922-41D5-8363-D339D349372F}"/>
              </a:ext>
            </a:extLst>
          </p:cNvPr>
          <p:cNvSpPr txBox="1">
            <a:spLocks/>
          </p:cNvSpPr>
          <p:nvPr/>
        </p:nvSpPr>
        <p:spPr>
          <a:xfrm>
            <a:off x="1118963" y="1677761"/>
            <a:ext cx="10414231" cy="3684588"/>
          </a:xfrm>
          <a:prstGeom prst="rect">
            <a:avLst/>
          </a:prstGeom>
          <a:solidFill>
            <a:schemeClr val="bg1"/>
          </a:solidFill>
        </p:spPr>
        <p:txBody>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lgn="just">
              <a:lnSpc>
                <a:spcPct val="150000"/>
              </a:lnSpc>
              <a:buFont typeface="Arial" pitchFamily="34" charset="0"/>
              <a:buAutoNum type="arabicPeriod"/>
            </a:pPr>
            <a:r>
              <a:rPr lang="ar-SA" sz="2500" b="1" dirty="0">
                <a:solidFill>
                  <a:srgbClr val="192A72"/>
                </a:solidFill>
                <a:latin typeface="Arial" panose="020B0604020202020204" pitchFamily="34" charset="0"/>
                <a:cs typeface="Arial" panose="020B0604020202020204" pitchFamily="34" charset="0"/>
              </a:rPr>
              <a:t>ما هي صفات غاندي التي يمكن استنتاجها من النصّ؟</a:t>
            </a:r>
          </a:p>
          <a:p>
            <a:pPr marL="0" indent="0" algn="just">
              <a:lnSpc>
                <a:spcPct val="150000"/>
              </a:lnSpc>
              <a:buFont typeface="Arial" pitchFamily="34" charset="0"/>
              <a:buNone/>
            </a:pPr>
            <a:r>
              <a:rPr lang="ar-SA" sz="2500" dirty="0">
                <a:solidFill>
                  <a:srgbClr val="192A72"/>
                </a:solidFill>
                <a:latin typeface="Arial" panose="020B0604020202020204" pitchFamily="34" charset="0"/>
                <a:cs typeface="Arial" panose="020B0604020202020204" pitchFamily="34" charset="0"/>
              </a:rPr>
              <a:t>(الزهد، التفكير بغيره، الاهتمام بالفقراء، الحكمة، الذكاء..)</a:t>
            </a:r>
          </a:p>
          <a:p>
            <a:pPr marL="0" indent="0" algn="just">
              <a:lnSpc>
                <a:spcPct val="150000"/>
              </a:lnSpc>
              <a:buFont typeface="Arial" pitchFamily="34" charset="0"/>
              <a:buNone/>
            </a:pPr>
            <a:r>
              <a:rPr lang="ar-SA" sz="2500" b="1" dirty="0">
                <a:solidFill>
                  <a:srgbClr val="192A72"/>
                </a:solidFill>
                <a:latin typeface="Arial" panose="020B0604020202020204" pitchFamily="34" charset="0"/>
                <a:cs typeface="Arial" panose="020B0604020202020204" pitchFamily="34" charset="0"/>
              </a:rPr>
              <a:t>2</a:t>
            </a:r>
            <a:r>
              <a:rPr lang="ar-SA" sz="2500" dirty="0">
                <a:solidFill>
                  <a:srgbClr val="192A72"/>
                </a:solidFill>
                <a:latin typeface="Arial" panose="020B0604020202020204" pitchFamily="34" charset="0"/>
                <a:cs typeface="Arial" panose="020B0604020202020204" pitchFamily="34" charset="0"/>
              </a:rPr>
              <a:t>. </a:t>
            </a:r>
            <a:r>
              <a:rPr lang="ar-SA" sz="2500" b="1" dirty="0">
                <a:solidFill>
                  <a:srgbClr val="192A72"/>
                </a:solidFill>
                <a:latin typeface="Arial" panose="020B0604020202020204" pitchFamily="34" charset="0"/>
                <a:cs typeface="Arial" panose="020B0604020202020204" pitchFamily="34" charset="0"/>
              </a:rPr>
              <a:t>ما الذي فعله غاندي للفقير الذي سيجد الحذاء بفردتين؟ </a:t>
            </a:r>
          </a:p>
          <a:p>
            <a:pPr marL="0" indent="0" algn="just">
              <a:lnSpc>
                <a:spcPct val="150000"/>
              </a:lnSpc>
              <a:buFont typeface="Arial" pitchFamily="34" charset="0"/>
              <a:buNone/>
            </a:pPr>
            <a:r>
              <a:rPr lang="ar-SA" sz="2500" dirty="0">
                <a:solidFill>
                  <a:srgbClr val="192A72"/>
                </a:solidFill>
                <a:latin typeface="Arial" panose="020B0604020202020204" pitchFamily="34" charset="0"/>
                <a:cs typeface="Arial" panose="020B0604020202020204" pitchFamily="34" charset="0"/>
              </a:rPr>
              <a:t>(سبّب له السعادة)</a:t>
            </a:r>
          </a:p>
          <a:p>
            <a:pPr marL="514350" indent="-514350">
              <a:lnSpc>
                <a:spcPct val="150000"/>
              </a:lnSpc>
              <a:buFont typeface="Arial" pitchFamily="34" charset="0"/>
              <a:buAutoNum type="arabicPeriod"/>
            </a:pPr>
            <a:endParaRPr lang="en-US" sz="2500" dirty="0">
              <a:solidFill>
                <a:srgbClr val="192A7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1093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
                                            <p:bg/>
                                          </p:spTgt>
                                        </p:tgtEl>
                                        <p:attrNameLst>
                                          <p:attrName>style.visibility</p:attrName>
                                        </p:attrNameLst>
                                      </p:cBhvr>
                                      <p:to>
                                        <p:strVal val="visible"/>
                                      </p:to>
                                    </p:set>
                                    <p:animEffect transition="in" filter="barn(inVertical)">
                                      <p:cBhvr>
                                        <p:cTn id="12" dur="500"/>
                                        <p:tgtEl>
                                          <p:spTgt spid="15">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5">
                                            <p:txEl>
                                              <p:pRg st="0" end="0"/>
                                            </p:txEl>
                                          </p:spTgt>
                                        </p:tgtEl>
                                        <p:attrNameLst>
                                          <p:attrName>style.visibility</p:attrName>
                                        </p:attrNameLst>
                                      </p:cBhvr>
                                      <p:to>
                                        <p:strVal val="visible"/>
                                      </p:to>
                                    </p:set>
                                    <p:animEffect transition="in" filter="barn(inVertical)">
                                      <p:cBhvr>
                                        <p:cTn id="17" dur="500"/>
                                        <p:tgtEl>
                                          <p:spTgt spid="1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6">
                                            <p:txEl>
                                              <p:pRg st="0" end="0"/>
                                            </p:txEl>
                                          </p:spTgt>
                                        </p:tgtEl>
                                        <p:attrNameLst>
                                          <p:attrName>style.visibility</p:attrName>
                                        </p:attrNameLst>
                                      </p:cBhvr>
                                      <p:to>
                                        <p:strVal val="visible"/>
                                      </p:to>
                                    </p:set>
                                    <p:animEffect transition="in" filter="barn(inVertical)">
                                      <p:cBhvr>
                                        <p:cTn id="22" dur="500"/>
                                        <p:tgtEl>
                                          <p:spTgt spid="1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6">
                                            <p:txEl>
                                              <p:pRg st="1" end="1"/>
                                            </p:txEl>
                                          </p:spTgt>
                                        </p:tgtEl>
                                        <p:attrNameLst>
                                          <p:attrName>style.visibility</p:attrName>
                                        </p:attrNameLst>
                                      </p:cBhvr>
                                      <p:to>
                                        <p:strVal val="visible"/>
                                      </p:to>
                                    </p:set>
                                    <p:animEffect transition="in" filter="barn(inVertical)">
                                      <p:cBhvr>
                                        <p:cTn id="27" dur="500"/>
                                        <p:tgtEl>
                                          <p:spTgt spid="16">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6">
                                            <p:txEl>
                                              <p:pRg st="2" end="2"/>
                                            </p:txEl>
                                          </p:spTgt>
                                        </p:tgtEl>
                                        <p:attrNameLst>
                                          <p:attrName>style.visibility</p:attrName>
                                        </p:attrNameLst>
                                      </p:cBhvr>
                                      <p:to>
                                        <p:strVal val="visible"/>
                                      </p:to>
                                    </p:set>
                                    <p:animEffect transition="in" filter="barn(inVertical)">
                                      <p:cBhvr>
                                        <p:cTn id="32" dur="500"/>
                                        <p:tgtEl>
                                          <p:spTgt spid="16">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6">
                                            <p:txEl>
                                              <p:pRg st="3" end="3"/>
                                            </p:txEl>
                                          </p:spTgt>
                                        </p:tgtEl>
                                        <p:attrNameLst>
                                          <p:attrName>style.visibility</p:attrName>
                                        </p:attrNameLst>
                                      </p:cBhvr>
                                      <p:to>
                                        <p:strVal val="visible"/>
                                      </p:to>
                                    </p:set>
                                    <p:animEffect transition="in" filter="barn(inVertical)">
                                      <p:cBhvr>
                                        <p:cTn id="37" dur="500"/>
                                        <p:tgtEl>
                                          <p:spTgt spid="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Google Shape;55;p13">
            <a:extLst>
              <a:ext uri="{FF2B5EF4-FFF2-40B4-BE49-F238E27FC236}">
                <a16:creationId xmlns:a16="http://schemas.microsoft.com/office/drawing/2014/main" id="{B5CD0D74-DD67-4025-970C-FE64008C2483}"/>
              </a:ext>
            </a:extLst>
          </p:cNvPr>
          <p:cNvSpPr txBox="1"/>
          <p:nvPr/>
        </p:nvSpPr>
        <p:spPr>
          <a:xfrm>
            <a:off x="1629321" y="3783105"/>
            <a:ext cx="9207201" cy="45719"/>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latin typeface="Arial" panose="020B0604020202020204" pitchFamily="34" charset="0"/>
              <a:cs typeface="Arial" panose="020B0604020202020204" pitchFamily="34" charset="0"/>
            </a:endParaRPr>
          </a:p>
        </p:txBody>
      </p:sp>
      <p:sp>
        <p:nvSpPr>
          <p:cNvPr id="8" name="כותרת 4">
            <a:extLst>
              <a:ext uri="{FF2B5EF4-FFF2-40B4-BE49-F238E27FC236}">
                <a16:creationId xmlns:a16="http://schemas.microsoft.com/office/drawing/2014/main" id="{884144DF-B66F-48D5-B213-C39383F83B0A}"/>
              </a:ext>
            </a:extLst>
          </p:cNvPr>
          <p:cNvSpPr txBox="1">
            <a:spLocks/>
          </p:cNvSpPr>
          <p:nvPr/>
        </p:nvSpPr>
        <p:spPr>
          <a:xfrm>
            <a:off x="659617" y="180575"/>
            <a:ext cx="10871177" cy="1111623"/>
          </a:xfrm>
          <a:prstGeom prst="rect">
            <a:avLst/>
          </a:prstGeo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ar-SA" sz="4400" dirty="0">
                <a:solidFill>
                  <a:srgbClr val="192A72"/>
                </a:solidFill>
                <a:latin typeface="Arial" panose="020B0604020202020204" pitchFamily="34" charset="0"/>
                <a:cs typeface="Arial" panose="020B0604020202020204" pitchFamily="34" charset="0"/>
              </a:rPr>
              <a:t>نصّ الحيوانات المرضى بالطاعون</a:t>
            </a:r>
          </a:p>
        </p:txBody>
      </p:sp>
      <p:sp>
        <p:nvSpPr>
          <p:cNvPr id="9" name="כותרת משנה 6">
            <a:extLst>
              <a:ext uri="{FF2B5EF4-FFF2-40B4-BE49-F238E27FC236}">
                <a16:creationId xmlns:a16="http://schemas.microsoft.com/office/drawing/2014/main" id="{A3626CEE-2E61-4D9D-A653-A6A17DB7CFAA}"/>
              </a:ext>
            </a:extLst>
          </p:cNvPr>
          <p:cNvSpPr txBox="1">
            <a:spLocks/>
          </p:cNvSpPr>
          <p:nvPr/>
        </p:nvSpPr>
        <p:spPr>
          <a:xfrm>
            <a:off x="549297" y="1230518"/>
            <a:ext cx="11367247" cy="4396964"/>
          </a:xfrm>
          <a:prstGeom prst="rect">
            <a:avLst/>
          </a:prstGeom>
        </p:spPr>
        <p:txBody>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ar-SA" sz="2500" b="1" u="sng" dirty="0">
                <a:solidFill>
                  <a:srgbClr val="192A72"/>
                </a:solidFill>
                <a:latin typeface="Arial" panose="020B0604020202020204" pitchFamily="34" charset="0"/>
                <a:cs typeface="Arial" panose="020B0604020202020204" pitchFamily="34" charset="0"/>
                <a:sym typeface="Varela Round"/>
              </a:rPr>
              <a:t>ينتمي النصّ إلى الشعر القصصيّ، </a:t>
            </a:r>
            <a:r>
              <a:rPr lang="ar-SA" sz="2500" dirty="0">
                <a:solidFill>
                  <a:srgbClr val="002060"/>
                </a:solidFill>
                <a:latin typeface="Arial" panose="020B0604020202020204" pitchFamily="34" charset="0"/>
                <a:cs typeface="Arial" panose="020B0604020202020204" pitchFamily="34" charset="0"/>
              </a:rPr>
              <a:t>وهو جنسٌ أدبيٌّ يُعبَّر عنه من خلال سرد الوقائع أو الحوادث شعرًا لا نثرًا (موزونًا أو غير موزونٍ) على شكل القصّة بعناصرها الفنّيّة مستعينًا بالخيال والرمز.</a:t>
            </a:r>
            <a:endParaRPr lang="en-US" sz="2500" dirty="0">
              <a:solidFill>
                <a:srgbClr val="002060"/>
              </a:solidFill>
              <a:latin typeface="Arial" panose="020B0604020202020204" pitchFamily="34" charset="0"/>
              <a:cs typeface="Arial" panose="020B0604020202020204" pitchFamily="34" charset="0"/>
            </a:endParaRPr>
          </a:p>
          <a:p>
            <a:pPr marL="0" indent="0" algn="just">
              <a:buNone/>
            </a:pPr>
            <a:endParaRPr lang="ar-SA" sz="2500" dirty="0">
              <a:solidFill>
                <a:srgbClr val="192A72"/>
              </a:solidFill>
              <a:latin typeface="Arial" panose="020B0604020202020204" pitchFamily="34" charset="0"/>
              <a:cs typeface="Arial" panose="020B0604020202020204" pitchFamily="34" charset="0"/>
              <a:sym typeface="Varela Round"/>
            </a:endParaRPr>
          </a:p>
          <a:p>
            <a:pPr algn="just"/>
            <a:r>
              <a:rPr lang="ar-SA" sz="2500" b="1" u="sng" dirty="0">
                <a:solidFill>
                  <a:srgbClr val="192A72"/>
                </a:solidFill>
                <a:latin typeface="Arial" panose="020B0604020202020204" pitchFamily="34" charset="0"/>
                <a:cs typeface="Arial" panose="020B0604020202020204" pitchFamily="34" charset="0"/>
                <a:sym typeface="Varela Round"/>
              </a:rPr>
              <a:t>خصائص الشعر القصصيّ:</a:t>
            </a:r>
          </a:p>
          <a:p>
            <a:pPr marL="514350" indent="-514350" algn="just">
              <a:buFont typeface="Arial" pitchFamily="34" charset="0"/>
              <a:buAutoNum type="arabicPeriod"/>
            </a:pPr>
            <a:r>
              <a:rPr lang="ar-SA" sz="2500" dirty="0">
                <a:solidFill>
                  <a:srgbClr val="192A72"/>
                </a:solidFill>
                <a:latin typeface="Arial" panose="020B0604020202020204" pitchFamily="34" charset="0"/>
                <a:cs typeface="Arial" panose="020B0604020202020204" pitchFamily="34" charset="0"/>
                <a:sym typeface="Varela Round"/>
              </a:rPr>
              <a:t>السرد: أي تقديم القصّة وروايتها.</a:t>
            </a:r>
          </a:p>
          <a:p>
            <a:pPr marL="514350" indent="-514350" algn="just">
              <a:buFont typeface="Arial" pitchFamily="34" charset="0"/>
              <a:buAutoNum type="arabicPeriod"/>
            </a:pPr>
            <a:r>
              <a:rPr lang="ar-SA" sz="2500" dirty="0">
                <a:solidFill>
                  <a:srgbClr val="192A72"/>
                </a:solidFill>
                <a:latin typeface="Arial" panose="020B0604020202020204" pitchFamily="34" charset="0"/>
                <a:cs typeface="Arial" panose="020B0604020202020204" pitchFamily="34" charset="0"/>
                <a:sym typeface="Varela Round"/>
              </a:rPr>
              <a:t>الوصف: أي إبراز ملامح شخصيّات القصّة.</a:t>
            </a:r>
          </a:p>
          <a:p>
            <a:pPr marL="514350" indent="-514350" algn="just">
              <a:buFont typeface="Arial" pitchFamily="34" charset="0"/>
              <a:buAutoNum type="arabicPeriod"/>
            </a:pPr>
            <a:r>
              <a:rPr lang="ar-SA" sz="2500" dirty="0">
                <a:solidFill>
                  <a:srgbClr val="192A72"/>
                </a:solidFill>
                <a:latin typeface="Arial" panose="020B0604020202020204" pitchFamily="34" charset="0"/>
                <a:cs typeface="Arial" panose="020B0604020202020204" pitchFamily="34" charset="0"/>
                <a:sym typeface="Varela Round"/>
              </a:rPr>
              <a:t>الحوار: كلام يعرض موقف الشخصيّة مع غيرها. </a:t>
            </a:r>
          </a:p>
        </p:txBody>
      </p:sp>
    </p:spTree>
    <p:extLst>
      <p:ext uri="{BB962C8B-B14F-4D97-AF65-F5344CB8AC3E}">
        <p14:creationId xmlns:p14="http://schemas.microsoft.com/office/powerpoint/2010/main" val="1117452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barn(inVertical)">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barn(inVertical)">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barn(inVertical)">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barn(inVertical)">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barn(inVertical)">
                                      <p:cBhvr>
                                        <p:cTn id="32"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11" name="Rectangle 10">
            <a:extLst>
              <a:ext uri="{FF2B5EF4-FFF2-40B4-BE49-F238E27FC236}">
                <a16:creationId xmlns:a16="http://schemas.microsoft.com/office/drawing/2014/main" id="{C79DB52F-F823-4EAE-B4AA-9D199DC778D0}"/>
              </a:ext>
            </a:extLst>
          </p:cNvPr>
          <p:cNvSpPr/>
          <p:nvPr/>
        </p:nvSpPr>
        <p:spPr>
          <a:xfrm>
            <a:off x="0" y="5214257"/>
            <a:ext cx="8458200" cy="10232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כותרת 1">
            <a:extLst>
              <a:ext uri="{FF2B5EF4-FFF2-40B4-BE49-F238E27FC236}">
                <a16:creationId xmlns:a16="http://schemas.microsoft.com/office/drawing/2014/main" id="{D66EF6F7-F88E-4875-B6DB-6E3AC4C4DF9F}"/>
              </a:ext>
            </a:extLst>
          </p:cNvPr>
          <p:cNvSpPr>
            <a:spLocks noGrp="1"/>
          </p:cNvSpPr>
          <p:nvPr>
            <p:ph type="title"/>
          </p:nvPr>
        </p:nvSpPr>
        <p:spPr>
          <a:xfrm>
            <a:off x="838091" y="49836"/>
            <a:ext cx="10514231" cy="715437"/>
          </a:xfrm>
        </p:spPr>
        <p:txBody>
          <a:bodyPr>
            <a:noAutofit/>
          </a:bodyPr>
          <a:lstStyle/>
          <a:p>
            <a:pPr algn="ctr"/>
            <a:r>
              <a:rPr lang="ar-SA" sz="2400" b="1" dirty="0">
                <a:solidFill>
                  <a:srgbClr val="002060"/>
                </a:solidFill>
                <a:latin typeface="Arial" panose="020B0604020202020204" pitchFamily="34" charset="0"/>
                <a:cs typeface="Arial" panose="020B0604020202020204" pitchFamily="34" charset="0"/>
              </a:rPr>
              <a:t>يُحكى أنّ الطاعون قد حلّ بسكّان الغابة؛ فاجتمعت الحيوانات لمناقشة هذا الأمر، ودار بينها الحوار الآتي:</a:t>
            </a:r>
            <a:endParaRPr lang="en-US" sz="2400" b="1" dirty="0">
              <a:solidFill>
                <a:srgbClr val="002060"/>
              </a:solidFill>
              <a:latin typeface="Arial" panose="020B0604020202020204" pitchFamily="34" charset="0"/>
              <a:cs typeface="Arial" panose="020B0604020202020204" pitchFamily="34" charset="0"/>
            </a:endParaRPr>
          </a:p>
        </p:txBody>
      </p:sp>
      <p:sp>
        <p:nvSpPr>
          <p:cNvPr id="6" name="מציין מיקום תוכן 2">
            <a:extLst>
              <a:ext uri="{FF2B5EF4-FFF2-40B4-BE49-F238E27FC236}">
                <a16:creationId xmlns:a16="http://schemas.microsoft.com/office/drawing/2014/main" id="{E80B9802-560C-4DEC-B72E-34E50BAD477D}"/>
              </a:ext>
            </a:extLst>
          </p:cNvPr>
          <p:cNvSpPr txBox="1">
            <a:spLocks/>
          </p:cNvSpPr>
          <p:nvPr/>
        </p:nvSpPr>
        <p:spPr>
          <a:xfrm>
            <a:off x="838091" y="710845"/>
            <a:ext cx="5180925" cy="5361010"/>
          </a:xfrm>
          <a:prstGeom prst="rect">
            <a:avLst/>
          </a:prstGeom>
        </p:spPr>
        <p:txBody>
          <a:bodyPr>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ar-SA" sz="1200">
                <a:solidFill>
                  <a:srgbClr val="002060"/>
                </a:solidFill>
                <a:latin typeface="Arial" panose="020B0604020202020204" pitchFamily="34" charset="0"/>
                <a:cs typeface="Arial" panose="020B0604020202020204" pitchFamily="34" charset="0"/>
              </a:rPr>
              <a:t>والآن مالك يا حمار لزمت صمتك مستريحًا</a:t>
            </a:r>
            <a:br>
              <a:rPr lang="en-US" sz="1200">
                <a:solidFill>
                  <a:srgbClr val="002060"/>
                </a:solidFill>
                <a:latin typeface="Arial" panose="020B0604020202020204" pitchFamily="34" charset="0"/>
                <a:cs typeface="Arial" panose="020B0604020202020204" pitchFamily="34" charset="0"/>
              </a:rPr>
            </a:br>
            <a:r>
              <a:rPr lang="ar-SA" sz="1200">
                <a:solidFill>
                  <a:srgbClr val="002060"/>
                </a:solidFill>
                <a:latin typeface="Arial" panose="020B0604020202020204" pitchFamily="34" charset="0"/>
                <a:cs typeface="Arial" panose="020B0604020202020204" pitchFamily="34" charset="0"/>
              </a:rPr>
              <a:t>ذي سكتة الجاني يخاف إذا تكلّم أن يبوحا</a:t>
            </a:r>
            <a:br>
              <a:rPr lang="en-US" sz="1200">
                <a:solidFill>
                  <a:srgbClr val="002060"/>
                </a:solidFill>
                <a:latin typeface="Arial" panose="020B0604020202020204" pitchFamily="34" charset="0"/>
                <a:cs typeface="Arial" panose="020B0604020202020204" pitchFamily="34" charset="0"/>
              </a:rPr>
            </a:br>
            <a:r>
              <a:rPr lang="ar-SA" sz="1200" u="sng">
                <a:solidFill>
                  <a:srgbClr val="002060"/>
                </a:solidFill>
                <a:latin typeface="Arial" panose="020B0604020202020204" pitchFamily="34" charset="0"/>
                <a:cs typeface="Arial" panose="020B0604020202020204" pitchFamily="34" charset="0"/>
              </a:rPr>
              <a:t>الذئب</a:t>
            </a:r>
            <a:r>
              <a:rPr lang="en-US" sz="1200">
                <a:solidFill>
                  <a:srgbClr val="002060"/>
                </a:solidFill>
                <a:latin typeface="Arial" panose="020B0604020202020204" pitchFamily="34" charset="0"/>
                <a:cs typeface="Arial" panose="020B0604020202020204" pitchFamily="34" charset="0"/>
              </a:rPr>
              <a:t> : </a:t>
            </a:r>
            <a:r>
              <a:rPr lang="ar-SA" sz="1200">
                <a:solidFill>
                  <a:srgbClr val="002060"/>
                </a:solidFill>
                <a:latin typeface="Arial" panose="020B0604020202020204" pitchFamily="34" charset="0"/>
                <a:cs typeface="Arial" panose="020B0604020202020204" pitchFamily="34" charset="0"/>
              </a:rPr>
              <a:t>ماذا جنيتَ؟</a:t>
            </a:r>
            <a:br>
              <a:rPr lang="en-US" sz="1200">
                <a:solidFill>
                  <a:srgbClr val="002060"/>
                </a:solidFill>
                <a:latin typeface="Arial" panose="020B0604020202020204" pitchFamily="34" charset="0"/>
                <a:cs typeface="Arial" panose="020B0604020202020204" pitchFamily="34" charset="0"/>
              </a:rPr>
            </a:br>
            <a:r>
              <a:rPr lang="ar-SA" sz="1200" u="sng">
                <a:solidFill>
                  <a:srgbClr val="002060"/>
                </a:solidFill>
                <a:latin typeface="Arial" panose="020B0604020202020204" pitchFamily="34" charset="0"/>
                <a:cs typeface="Arial" panose="020B0604020202020204" pitchFamily="34" charset="0"/>
              </a:rPr>
              <a:t>الدبّ</a:t>
            </a:r>
            <a:r>
              <a:rPr lang="en-US" sz="1200">
                <a:solidFill>
                  <a:srgbClr val="002060"/>
                </a:solidFill>
                <a:latin typeface="Arial" panose="020B0604020202020204" pitchFamily="34" charset="0"/>
                <a:cs typeface="Arial" panose="020B0604020202020204" pitchFamily="34" charset="0"/>
              </a:rPr>
              <a:t> : </a:t>
            </a:r>
            <a:r>
              <a:rPr lang="ar-SA" sz="1200">
                <a:solidFill>
                  <a:srgbClr val="002060"/>
                </a:solidFill>
                <a:latin typeface="Arial" panose="020B0604020202020204" pitchFamily="34" charset="0"/>
                <a:cs typeface="Arial" panose="020B0604020202020204" pitchFamily="34" charset="0"/>
              </a:rPr>
              <a:t>ماذا ارتكبتَ؟</a:t>
            </a:r>
            <a:br>
              <a:rPr lang="en-US" sz="1200">
                <a:solidFill>
                  <a:srgbClr val="002060"/>
                </a:solidFill>
                <a:latin typeface="Arial" panose="020B0604020202020204" pitchFamily="34" charset="0"/>
                <a:cs typeface="Arial" panose="020B0604020202020204" pitchFamily="34" charset="0"/>
              </a:rPr>
            </a:br>
            <a:r>
              <a:rPr lang="ar-SA" sz="1200" u="sng">
                <a:solidFill>
                  <a:srgbClr val="002060"/>
                </a:solidFill>
                <a:latin typeface="Arial" panose="020B0604020202020204" pitchFamily="34" charset="0"/>
                <a:cs typeface="Arial" panose="020B0604020202020204" pitchFamily="34" charset="0"/>
              </a:rPr>
              <a:t>الحمار</a:t>
            </a:r>
            <a:r>
              <a:rPr lang="en-US" sz="1200">
                <a:solidFill>
                  <a:srgbClr val="002060"/>
                </a:solidFill>
                <a:latin typeface="Arial" panose="020B0604020202020204" pitchFamily="34" charset="0"/>
                <a:cs typeface="Arial" panose="020B0604020202020204" pitchFamily="34" charset="0"/>
              </a:rPr>
              <a:t> :</a:t>
            </a:r>
            <a:r>
              <a:rPr lang="ar-SA" sz="1200">
                <a:solidFill>
                  <a:srgbClr val="002060"/>
                </a:solidFill>
                <a:latin typeface="Arial" panose="020B0604020202020204" pitchFamily="34" charset="0"/>
                <a:cs typeface="Arial" panose="020B0604020202020204" pitchFamily="34" charset="0"/>
              </a:rPr>
              <a:t>أنا ما جنيت، ولست أذكر أن لي عملًا قبيحًا</a:t>
            </a:r>
            <a:br>
              <a:rPr lang="en-US" sz="1200">
                <a:solidFill>
                  <a:srgbClr val="002060"/>
                </a:solidFill>
                <a:latin typeface="Arial" panose="020B0604020202020204" pitchFamily="34" charset="0"/>
                <a:cs typeface="Arial" panose="020B0604020202020204" pitchFamily="34" charset="0"/>
              </a:rPr>
            </a:br>
            <a:r>
              <a:rPr lang="ar-SA" sz="1200" u="sng">
                <a:solidFill>
                  <a:srgbClr val="002060"/>
                </a:solidFill>
                <a:latin typeface="Arial" panose="020B0604020202020204" pitchFamily="34" charset="0"/>
                <a:cs typeface="Arial" panose="020B0604020202020204" pitchFamily="34" charset="0"/>
              </a:rPr>
              <a:t>الذئب</a:t>
            </a:r>
            <a:r>
              <a:rPr lang="en-US" sz="1200">
                <a:solidFill>
                  <a:srgbClr val="002060"/>
                </a:solidFill>
                <a:latin typeface="Arial" panose="020B0604020202020204" pitchFamily="34" charset="0"/>
                <a:cs typeface="Arial" panose="020B0604020202020204" pitchFamily="34" charset="0"/>
              </a:rPr>
              <a:t> :</a:t>
            </a:r>
            <a:r>
              <a:rPr lang="ar-SA" sz="1200">
                <a:solidFill>
                  <a:srgbClr val="002060"/>
                </a:solidFill>
                <a:latin typeface="Arial" panose="020B0604020202020204" pitchFamily="34" charset="0"/>
                <a:cs typeface="Arial" panose="020B0604020202020204" pitchFamily="34" charset="0"/>
              </a:rPr>
              <a:t>قل لي متى أصبحت يا أدنى الورى فطنًا فصيحًا</a:t>
            </a:r>
            <a:br>
              <a:rPr lang="en-US" sz="1200">
                <a:solidFill>
                  <a:srgbClr val="002060"/>
                </a:solidFill>
                <a:latin typeface="Arial" panose="020B0604020202020204" pitchFamily="34" charset="0"/>
                <a:cs typeface="Arial" panose="020B0604020202020204" pitchFamily="34" charset="0"/>
              </a:rPr>
            </a:br>
            <a:r>
              <a:rPr lang="ar-SA" sz="1200" u="sng">
                <a:solidFill>
                  <a:srgbClr val="002060"/>
                </a:solidFill>
                <a:latin typeface="Arial" panose="020B0604020202020204" pitchFamily="34" charset="0"/>
                <a:cs typeface="Arial" panose="020B0604020202020204" pitchFamily="34" charset="0"/>
              </a:rPr>
              <a:t>الأسد</a:t>
            </a:r>
            <a:r>
              <a:rPr lang="en-US" sz="1200">
                <a:solidFill>
                  <a:srgbClr val="002060"/>
                </a:solidFill>
                <a:latin typeface="Arial" panose="020B0604020202020204" pitchFamily="34" charset="0"/>
                <a:cs typeface="Arial" panose="020B0604020202020204" pitchFamily="34" charset="0"/>
              </a:rPr>
              <a:t> :</a:t>
            </a:r>
            <a:r>
              <a:rPr lang="ar-SA" sz="1200">
                <a:solidFill>
                  <a:srgbClr val="002060"/>
                </a:solidFill>
                <a:latin typeface="Arial" panose="020B0604020202020204" pitchFamily="34" charset="0"/>
                <a:cs typeface="Arial" panose="020B0604020202020204" pitchFamily="34" charset="0"/>
              </a:rPr>
              <a:t>دعه يقول لعلّ في أقواله رأيًا فصيحًا</a:t>
            </a:r>
            <a:br>
              <a:rPr lang="en-US" sz="1200">
                <a:solidFill>
                  <a:srgbClr val="002060"/>
                </a:solidFill>
                <a:latin typeface="Arial" panose="020B0604020202020204" pitchFamily="34" charset="0"/>
                <a:cs typeface="Arial" panose="020B0604020202020204" pitchFamily="34" charset="0"/>
              </a:rPr>
            </a:br>
            <a:r>
              <a:rPr lang="ar-SA" sz="1200" u="sng">
                <a:solidFill>
                  <a:srgbClr val="002060"/>
                </a:solidFill>
                <a:latin typeface="Arial" panose="020B0604020202020204" pitchFamily="34" charset="0"/>
                <a:cs typeface="Arial" panose="020B0604020202020204" pitchFamily="34" charset="0"/>
              </a:rPr>
              <a:t>الحمار</a:t>
            </a:r>
            <a:r>
              <a:rPr lang="en-US" sz="1200">
                <a:solidFill>
                  <a:srgbClr val="002060"/>
                </a:solidFill>
                <a:latin typeface="Arial" panose="020B0604020202020204" pitchFamily="34" charset="0"/>
                <a:cs typeface="Arial" panose="020B0604020202020204" pitchFamily="34" charset="0"/>
              </a:rPr>
              <a:t> :</a:t>
            </a:r>
            <a:r>
              <a:rPr lang="ar-SA" sz="1200">
                <a:solidFill>
                  <a:srgbClr val="002060"/>
                </a:solidFill>
                <a:latin typeface="Arial" panose="020B0604020202020204" pitchFamily="34" charset="0"/>
                <a:cs typeface="Arial" panose="020B0604020202020204" pitchFamily="34" charset="0"/>
              </a:rPr>
              <a:t>قد كنت يومًا جائعًا والليل يوشك أن يلوحــا</a:t>
            </a:r>
            <a:br>
              <a:rPr lang="en-US" sz="1200">
                <a:solidFill>
                  <a:srgbClr val="002060"/>
                </a:solidFill>
                <a:latin typeface="Arial" panose="020B0604020202020204" pitchFamily="34" charset="0"/>
                <a:cs typeface="Arial" panose="020B0604020202020204" pitchFamily="34" charset="0"/>
              </a:rPr>
            </a:br>
            <a:r>
              <a:rPr lang="ar-SA" sz="1200">
                <a:solidFill>
                  <a:srgbClr val="002060"/>
                </a:solidFill>
                <a:latin typeface="Arial" panose="020B0604020202020204" pitchFamily="34" charset="0"/>
                <a:cs typeface="Arial" panose="020B0604020202020204" pitchFamily="34" charset="0"/>
              </a:rPr>
              <a:t>والأرض تبعث حرّها ويكاد جسمي أن يسوحا</a:t>
            </a:r>
            <a:br>
              <a:rPr lang="en-US" sz="1200">
                <a:solidFill>
                  <a:srgbClr val="002060"/>
                </a:solidFill>
                <a:latin typeface="Arial" panose="020B0604020202020204" pitchFamily="34" charset="0"/>
                <a:cs typeface="Arial" panose="020B0604020202020204" pitchFamily="34" charset="0"/>
              </a:rPr>
            </a:br>
            <a:r>
              <a:rPr lang="ar-SA" sz="1200">
                <a:solidFill>
                  <a:srgbClr val="002060"/>
                </a:solidFill>
                <a:latin typeface="Arial" panose="020B0604020202020204" pitchFamily="34" charset="0"/>
                <a:cs typeface="Arial" panose="020B0604020202020204" pitchFamily="34" charset="0"/>
              </a:rPr>
              <a:t>فمررت قرب الدير أشكو في الفؤاد له جروحا</a:t>
            </a:r>
            <a:br>
              <a:rPr lang="en-US" sz="1200">
                <a:solidFill>
                  <a:srgbClr val="002060"/>
                </a:solidFill>
                <a:latin typeface="Arial" panose="020B0604020202020204" pitchFamily="34" charset="0"/>
                <a:cs typeface="Arial" panose="020B0604020202020204" pitchFamily="34" charset="0"/>
              </a:rPr>
            </a:br>
            <a:r>
              <a:rPr lang="ar-SA" sz="1200">
                <a:solidFill>
                  <a:srgbClr val="002060"/>
                </a:solidFill>
                <a:latin typeface="Arial" panose="020B0604020202020204" pitchFamily="34" charset="0"/>
                <a:cs typeface="Arial" panose="020B0604020202020204" pitchFamily="34" charset="0"/>
              </a:rPr>
              <a:t>وتكاد رجلي أن تزلَّ وكاد جفني أن ينوحــا</a:t>
            </a:r>
            <a:br>
              <a:rPr lang="en-US" sz="1200">
                <a:solidFill>
                  <a:srgbClr val="002060"/>
                </a:solidFill>
                <a:latin typeface="Arial" panose="020B0604020202020204" pitchFamily="34" charset="0"/>
                <a:cs typeface="Arial" panose="020B0604020202020204" pitchFamily="34" charset="0"/>
              </a:rPr>
            </a:br>
            <a:r>
              <a:rPr lang="ar-SA" sz="1200">
                <a:solidFill>
                  <a:srgbClr val="002060"/>
                </a:solidFill>
                <a:latin typeface="Arial" panose="020B0604020202020204" pitchFamily="34" charset="0"/>
                <a:cs typeface="Arial" panose="020B0604020202020204" pitchFamily="34" charset="0"/>
              </a:rPr>
              <a:t>فوجدت عشبًا ذابلًا في بعض ساحته طريحـا</a:t>
            </a:r>
            <a:br>
              <a:rPr lang="en-US" sz="1200">
                <a:solidFill>
                  <a:srgbClr val="002060"/>
                </a:solidFill>
                <a:latin typeface="Arial" panose="020B0604020202020204" pitchFamily="34" charset="0"/>
                <a:cs typeface="Arial" panose="020B0604020202020204" pitchFamily="34" charset="0"/>
              </a:rPr>
            </a:br>
            <a:r>
              <a:rPr lang="ar-SA" sz="1200">
                <a:solidFill>
                  <a:srgbClr val="002060"/>
                </a:solidFill>
                <a:latin typeface="Arial" panose="020B0604020202020204" pitchFamily="34" charset="0"/>
                <a:cs typeface="Arial" panose="020B0604020202020204" pitchFamily="34" charset="0"/>
              </a:rPr>
              <a:t>وتمثّل الشيطان يغريني ويبدو لـي نصيحـا</a:t>
            </a:r>
            <a:br>
              <a:rPr lang="en-US" sz="1200">
                <a:solidFill>
                  <a:srgbClr val="002060"/>
                </a:solidFill>
                <a:latin typeface="Arial" panose="020B0604020202020204" pitchFamily="34" charset="0"/>
                <a:cs typeface="Arial" panose="020B0604020202020204" pitchFamily="34" charset="0"/>
              </a:rPr>
            </a:br>
            <a:r>
              <a:rPr lang="ar-SA" sz="1200" u="sng">
                <a:solidFill>
                  <a:srgbClr val="002060"/>
                </a:solidFill>
                <a:latin typeface="Arial" panose="020B0604020202020204" pitchFamily="34" charset="0"/>
                <a:cs typeface="Arial" panose="020B0604020202020204" pitchFamily="34" charset="0"/>
              </a:rPr>
              <a:t>الثعلب</a:t>
            </a:r>
            <a:r>
              <a:rPr lang="en-US" sz="1200">
                <a:solidFill>
                  <a:srgbClr val="002060"/>
                </a:solidFill>
                <a:latin typeface="Arial" panose="020B0604020202020204" pitchFamily="34" charset="0"/>
                <a:cs typeface="Arial" panose="020B0604020202020204" pitchFamily="34" charset="0"/>
              </a:rPr>
              <a:t> : </a:t>
            </a:r>
            <a:r>
              <a:rPr lang="ar-SA" sz="1200">
                <a:solidFill>
                  <a:srgbClr val="002060"/>
                </a:solidFill>
                <a:latin typeface="Arial" panose="020B0604020202020204" pitchFamily="34" charset="0"/>
                <a:cs typeface="Arial" panose="020B0604020202020204" pitchFamily="34" charset="0"/>
              </a:rPr>
              <a:t>أأكلت منه؟</a:t>
            </a:r>
            <a:br>
              <a:rPr lang="en-US" sz="1200">
                <a:solidFill>
                  <a:srgbClr val="002060"/>
                </a:solidFill>
                <a:latin typeface="Arial" panose="020B0604020202020204" pitchFamily="34" charset="0"/>
                <a:cs typeface="Arial" panose="020B0604020202020204" pitchFamily="34" charset="0"/>
              </a:rPr>
            </a:br>
            <a:r>
              <a:rPr lang="ar-SA" sz="1200" u="sng">
                <a:solidFill>
                  <a:srgbClr val="002060"/>
                </a:solidFill>
                <a:latin typeface="Arial" panose="020B0604020202020204" pitchFamily="34" charset="0"/>
                <a:cs typeface="Arial" panose="020B0604020202020204" pitchFamily="34" charset="0"/>
              </a:rPr>
              <a:t>الحمار</a:t>
            </a:r>
            <a:r>
              <a:rPr lang="en-US" sz="1200">
                <a:solidFill>
                  <a:srgbClr val="002060"/>
                </a:solidFill>
                <a:latin typeface="Arial" panose="020B0604020202020204" pitchFamily="34" charset="0"/>
                <a:cs typeface="Arial" panose="020B0604020202020204" pitchFamily="34" charset="0"/>
              </a:rPr>
              <a:t> : </a:t>
            </a:r>
            <a:r>
              <a:rPr lang="ar-SA" sz="1200">
                <a:solidFill>
                  <a:srgbClr val="002060"/>
                </a:solidFill>
                <a:latin typeface="Arial" panose="020B0604020202020204" pitchFamily="34" charset="0"/>
                <a:cs typeface="Arial" panose="020B0604020202020204" pitchFamily="34" charset="0"/>
              </a:rPr>
              <a:t>نعم أكلت</a:t>
            </a:r>
            <a:br>
              <a:rPr lang="en-US" sz="1200">
                <a:solidFill>
                  <a:srgbClr val="002060"/>
                </a:solidFill>
                <a:latin typeface="Arial" panose="020B0604020202020204" pitchFamily="34" charset="0"/>
                <a:cs typeface="Arial" panose="020B0604020202020204" pitchFamily="34" charset="0"/>
              </a:rPr>
            </a:br>
            <a:r>
              <a:rPr lang="ar-SA" sz="1200" u="sng">
                <a:solidFill>
                  <a:srgbClr val="002060"/>
                </a:solidFill>
                <a:latin typeface="Arial" panose="020B0604020202020204" pitchFamily="34" charset="0"/>
                <a:cs typeface="Arial" panose="020B0604020202020204" pitchFamily="34" charset="0"/>
              </a:rPr>
              <a:t>النمر</a:t>
            </a:r>
            <a:r>
              <a:rPr lang="en-US" sz="1200">
                <a:solidFill>
                  <a:srgbClr val="002060"/>
                </a:solidFill>
                <a:latin typeface="Arial" panose="020B0604020202020204" pitchFamily="34" charset="0"/>
                <a:cs typeface="Arial" panose="020B0604020202020204" pitchFamily="34" charset="0"/>
              </a:rPr>
              <a:t> :</a:t>
            </a:r>
            <a:r>
              <a:rPr lang="ar-SA" sz="1200">
                <a:solidFill>
                  <a:srgbClr val="002060"/>
                </a:solidFill>
                <a:latin typeface="Arial" panose="020B0604020202020204" pitchFamily="34" charset="0"/>
                <a:cs typeface="Arial" panose="020B0604020202020204" pitchFamily="34" charset="0"/>
              </a:rPr>
              <a:t>قد اعترفت</a:t>
            </a:r>
            <a:br>
              <a:rPr lang="en-US" sz="1200">
                <a:solidFill>
                  <a:srgbClr val="002060"/>
                </a:solidFill>
                <a:latin typeface="Arial" panose="020B0604020202020204" pitchFamily="34" charset="0"/>
                <a:cs typeface="Arial" panose="020B0604020202020204" pitchFamily="34" charset="0"/>
              </a:rPr>
            </a:br>
            <a:r>
              <a:rPr lang="ar-SA" sz="1200" u="sng">
                <a:solidFill>
                  <a:srgbClr val="002060"/>
                </a:solidFill>
                <a:latin typeface="Arial" panose="020B0604020202020204" pitchFamily="34" charset="0"/>
                <a:cs typeface="Arial" panose="020B0604020202020204" pitchFamily="34" charset="0"/>
              </a:rPr>
              <a:t>الثعلب</a:t>
            </a:r>
            <a:r>
              <a:rPr lang="en-US" sz="1200">
                <a:solidFill>
                  <a:srgbClr val="002060"/>
                </a:solidFill>
                <a:latin typeface="Arial" panose="020B0604020202020204" pitchFamily="34" charset="0"/>
                <a:cs typeface="Arial" panose="020B0604020202020204" pitchFamily="34" charset="0"/>
              </a:rPr>
              <a:t> : </a:t>
            </a:r>
            <a:r>
              <a:rPr lang="ar-SA" sz="1200">
                <a:solidFill>
                  <a:srgbClr val="002060"/>
                </a:solidFill>
                <a:latin typeface="Arial" panose="020B0604020202020204" pitchFamily="34" charset="0"/>
                <a:cs typeface="Arial" panose="020B0604020202020204" pitchFamily="34" charset="0"/>
              </a:rPr>
              <a:t>كن الذبيحا</a:t>
            </a:r>
            <a:br>
              <a:rPr lang="en-US" sz="1200">
                <a:solidFill>
                  <a:srgbClr val="002060"/>
                </a:solidFill>
                <a:latin typeface="Arial" panose="020B0604020202020204" pitchFamily="34" charset="0"/>
                <a:cs typeface="Arial" panose="020B0604020202020204" pitchFamily="34" charset="0"/>
              </a:rPr>
            </a:br>
            <a:r>
              <a:rPr lang="ar-SA" sz="1200" u="sng">
                <a:solidFill>
                  <a:srgbClr val="002060"/>
                </a:solidFill>
                <a:latin typeface="Arial" panose="020B0604020202020204" pitchFamily="34" charset="0"/>
                <a:cs typeface="Arial" panose="020B0604020202020204" pitchFamily="34" charset="0"/>
              </a:rPr>
              <a:t>الثعلب</a:t>
            </a:r>
            <a:r>
              <a:rPr lang="en-US" sz="1200">
                <a:solidFill>
                  <a:srgbClr val="002060"/>
                </a:solidFill>
                <a:latin typeface="Arial" panose="020B0604020202020204" pitchFamily="34" charset="0"/>
                <a:cs typeface="Arial" panose="020B0604020202020204" pitchFamily="34" charset="0"/>
              </a:rPr>
              <a:t> :</a:t>
            </a:r>
            <a:r>
              <a:rPr lang="ar-SA" sz="1200">
                <a:solidFill>
                  <a:srgbClr val="002060"/>
                </a:solidFill>
                <a:latin typeface="Arial" panose="020B0604020202020204" pitchFamily="34" charset="0"/>
                <a:cs typeface="Arial" panose="020B0604020202020204" pitchFamily="34" charset="0"/>
              </a:rPr>
              <a:t>إنّي سأرجع للشريعة كي أرى النصّ الصريحا</a:t>
            </a:r>
            <a:br>
              <a:rPr lang="en-US" sz="1200">
                <a:solidFill>
                  <a:srgbClr val="002060"/>
                </a:solidFill>
                <a:latin typeface="Arial" panose="020B0604020202020204" pitchFamily="34" charset="0"/>
                <a:cs typeface="Arial" panose="020B0604020202020204" pitchFamily="34" charset="0"/>
              </a:rPr>
            </a:br>
            <a:r>
              <a:rPr lang="ar-SA" sz="1200">
                <a:solidFill>
                  <a:srgbClr val="002060"/>
                </a:solidFill>
                <a:latin typeface="Arial" panose="020B0604020202020204" pitchFamily="34" charset="0"/>
                <a:cs typeface="Arial" panose="020B0604020202020204" pitchFamily="34" charset="0"/>
              </a:rPr>
              <a:t>"من مسّ مال الوقف في قانوننا دمه أبيحا"</a:t>
            </a:r>
            <a:br>
              <a:rPr lang="en-US" sz="1200">
                <a:solidFill>
                  <a:srgbClr val="002060"/>
                </a:solidFill>
                <a:latin typeface="Arial" panose="020B0604020202020204" pitchFamily="34" charset="0"/>
                <a:cs typeface="Arial" panose="020B0604020202020204" pitchFamily="34" charset="0"/>
              </a:rPr>
            </a:br>
            <a:r>
              <a:rPr lang="ar-SA" sz="1200">
                <a:solidFill>
                  <a:srgbClr val="002060"/>
                </a:solidFill>
                <a:latin typeface="Arial" panose="020B0604020202020204" pitchFamily="34" charset="0"/>
                <a:cs typeface="Arial" panose="020B0604020202020204" pitchFamily="34" charset="0"/>
              </a:rPr>
              <a:t>الأسد</a:t>
            </a:r>
            <a:r>
              <a:rPr lang="en-US" sz="1200">
                <a:solidFill>
                  <a:srgbClr val="002060"/>
                </a:solidFill>
                <a:latin typeface="Arial" panose="020B0604020202020204" pitchFamily="34" charset="0"/>
                <a:cs typeface="Arial" panose="020B0604020202020204" pitchFamily="34" charset="0"/>
              </a:rPr>
              <a:t> :</a:t>
            </a:r>
            <a:r>
              <a:rPr lang="ar-SA" sz="1200">
                <a:solidFill>
                  <a:srgbClr val="002060"/>
                </a:solidFill>
                <a:latin typeface="Arial" panose="020B0604020202020204" pitchFamily="34" charset="0"/>
                <a:cs typeface="Arial" panose="020B0604020202020204" pitchFamily="34" charset="0"/>
              </a:rPr>
              <a:t>هذا الذي جلب الوباء بأكله مال الصوامع واستحلّ دماءنا</a:t>
            </a:r>
            <a:br>
              <a:rPr lang="en-US" sz="1200">
                <a:solidFill>
                  <a:srgbClr val="002060"/>
                </a:solidFill>
                <a:latin typeface="Arial" panose="020B0604020202020204" pitchFamily="34" charset="0"/>
                <a:cs typeface="Arial" panose="020B0604020202020204" pitchFamily="34" charset="0"/>
              </a:rPr>
            </a:br>
            <a:r>
              <a:rPr lang="ar-SA" sz="1200">
                <a:solidFill>
                  <a:srgbClr val="002060"/>
                </a:solidFill>
                <a:latin typeface="Arial" panose="020B0604020202020204" pitchFamily="34" charset="0"/>
                <a:cs typeface="Arial" panose="020B0604020202020204" pitchFamily="34" charset="0"/>
              </a:rPr>
              <a:t>فخذوا احرقوه واجعلوا من جسمه لله قربانــًا يكون شفاءنا</a:t>
            </a:r>
            <a:br>
              <a:rPr lang="en-US" sz="1200">
                <a:solidFill>
                  <a:srgbClr val="002060"/>
                </a:solidFill>
                <a:latin typeface="Arial" panose="020B0604020202020204" pitchFamily="34" charset="0"/>
                <a:cs typeface="Arial" panose="020B0604020202020204" pitchFamily="34" charset="0"/>
              </a:rPr>
            </a:br>
            <a:r>
              <a:rPr lang="ar-SA" sz="1200" u="sng">
                <a:solidFill>
                  <a:srgbClr val="002060"/>
                </a:solidFill>
                <a:latin typeface="Arial" panose="020B0604020202020204" pitchFamily="34" charset="0"/>
                <a:cs typeface="Arial" panose="020B0604020202020204" pitchFamily="34" charset="0"/>
              </a:rPr>
              <a:t>النمر</a:t>
            </a:r>
            <a:r>
              <a:rPr lang="en-US" sz="1200">
                <a:solidFill>
                  <a:srgbClr val="002060"/>
                </a:solidFill>
                <a:latin typeface="Arial" panose="020B0604020202020204" pitchFamily="34" charset="0"/>
                <a:cs typeface="Arial" panose="020B0604020202020204" pitchFamily="34" charset="0"/>
              </a:rPr>
              <a:t> : </a:t>
            </a:r>
            <a:r>
              <a:rPr lang="ar-SA" sz="1200">
                <a:solidFill>
                  <a:srgbClr val="002060"/>
                </a:solidFill>
                <a:latin typeface="Arial" panose="020B0604020202020204" pitchFamily="34" charset="0"/>
                <a:cs typeface="Arial" panose="020B0604020202020204" pitchFamily="34" charset="0"/>
              </a:rPr>
              <a:t>هيّا</a:t>
            </a:r>
            <a:br>
              <a:rPr lang="en-US" sz="1200">
                <a:solidFill>
                  <a:srgbClr val="002060"/>
                </a:solidFill>
                <a:latin typeface="Arial" panose="020B0604020202020204" pitchFamily="34" charset="0"/>
                <a:cs typeface="Arial" panose="020B0604020202020204" pitchFamily="34" charset="0"/>
              </a:rPr>
            </a:br>
            <a:r>
              <a:rPr lang="ar-SA" sz="1200" u="sng">
                <a:solidFill>
                  <a:srgbClr val="002060"/>
                </a:solidFill>
                <a:latin typeface="Arial" panose="020B0604020202020204" pitchFamily="34" charset="0"/>
                <a:cs typeface="Arial" panose="020B0604020202020204" pitchFamily="34" charset="0"/>
              </a:rPr>
              <a:t>الأسد</a:t>
            </a:r>
            <a:r>
              <a:rPr lang="en-US" sz="1200">
                <a:solidFill>
                  <a:srgbClr val="002060"/>
                </a:solidFill>
                <a:latin typeface="Arial" panose="020B0604020202020204" pitchFamily="34" charset="0"/>
                <a:cs typeface="Arial" panose="020B0604020202020204" pitchFamily="34" charset="0"/>
              </a:rPr>
              <a:t> : </a:t>
            </a:r>
            <a:r>
              <a:rPr lang="ar-SA" sz="1200">
                <a:solidFill>
                  <a:srgbClr val="002060"/>
                </a:solidFill>
                <a:latin typeface="Arial" panose="020B0604020202020204" pitchFamily="34" charset="0"/>
                <a:cs typeface="Arial" panose="020B0604020202020204" pitchFamily="34" charset="0"/>
              </a:rPr>
              <a:t>اسحبوه</a:t>
            </a:r>
            <a:br>
              <a:rPr lang="en-US" sz="1200">
                <a:solidFill>
                  <a:srgbClr val="002060"/>
                </a:solidFill>
                <a:latin typeface="Arial" panose="020B0604020202020204" pitchFamily="34" charset="0"/>
                <a:cs typeface="Arial" panose="020B0604020202020204" pitchFamily="34" charset="0"/>
              </a:rPr>
            </a:br>
            <a:r>
              <a:rPr lang="ar-SA" sz="1200" u="sng">
                <a:solidFill>
                  <a:srgbClr val="002060"/>
                </a:solidFill>
                <a:latin typeface="Arial" panose="020B0604020202020204" pitchFamily="34" charset="0"/>
                <a:cs typeface="Arial" panose="020B0604020202020204" pitchFamily="34" charset="0"/>
              </a:rPr>
              <a:t>الثعلب</a:t>
            </a:r>
            <a:r>
              <a:rPr lang="en-US" sz="1200">
                <a:solidFill>
                  <a:srgbClr val="002060"/>
                </a:solidFill>
                <a:latin typeface="Arial" panose="020B0604020202020204" pitchFamily="34" charset="0"/>
                <a:cs typeface="Arial" panose="020B0604020202020204" pitchFamily="34" charset="0"/>
              </a:rPr>
              <a:t> : </a:t>
            </a:r>
            <a:r>
              <a:rPr lang="ar-SA" sz="1200">
                <a:solidFill>
                  <a:srgbClr val="002060"/>
                </a:solidFill>
                <a:latin typeface="Arial" panose="020B0604020202020204" pitchFamily="34" charset="0"/>
                <a:cs typeface="Arial" panose="020B0604020202020204" pitchFamily="34" charset="0"/>
              </a:rPr>
              <a:t>اخرج بنا</a:t>
            </a:r>
            <a:br>
              <a:rPr lang="en-US" sz="1200">
                <a:solidFill>
                  <a:srgbClr val="002060"/>
                </a:solidFill>
                <a:latin typeface="Arial" panose="020B0604020202020204" pitchFamily="34" charset="0"/>
                <a:cs typeface="Arial" panose="020B0604020202020204" pitchFamily="34" charset="0"/>
              </a:rPr>
            </a:br>
            <a:r>
              <a:rPr lang="ar-SA" sz="1200" u="sng">
                <a:solidFill>
                  <a:srgbClr val="002060"/>
                </a:solidFill>
                <a:latin typeface="Arial" panose="020B0604020202020204" pitchFamily="34" charset="0"/>
                <a:cs typeface="Arial" panose="020B0604020202020204" pitchFamily="34" charset="0"/>
              </a:rPr>
              <a:t>النمر</a:t>
            </a:r>
            <a:r>
              <a:rPr lang="en-US" sz="1200">
                <a:solidFill>
                  <a:srgbClr val="002060"/>
                </a:solidFill>
                <a:latin typeface="Arial" panose="020B0604020202020204" pitchFamily="34" charset="0"/>
                <a:cs typeface="Arial" panose="020B0604020202020204" pitchFamily="34" charset="0"/>
              </a:rPr>
              <a:t> : </a:t>
            </a:r>
            <a:r>
              <a:rPr lang="ar-SA" sz="1200">
                <a:solidFill>
                  <a:srgbClr val="002060"/>
                </a:solidFill>
                <a:latin typeface="Arial" panose="020B0604020202020204" pitchFamily="34" charset="0"/>
                <a:cs typeface="Arial" panose="020B0604020202020204" pitchFamily="34" charset="0"/>
              </a:rPr>
              <a:t>لا عاش شخصٌ لا يريد هناءنا</a:t>
            </a:r>
            <a:br>
              <a:rPr lang="en-US" sz="1200">
                <a:solidFill>
                  <a:srgbClr val="002060"/>
                </a:solidFill>
                <a:latin typeface="Arial" panose="020B0604020202020204" pitchFamily="34" charset="0"/>
                <a:cs typeface="Arial" panose="020B0604020202020204" pitchFamily="34" charset="0"/>
              </a:rPr>
            </a:br>
            <a:r>
              <a:rPr lang="ar-SA" sz="1200" u="sng">
                <a:solidFill>
                  <a:srgbClr val="002060"/>
                </a:solidFill>
                <a:latin typeface="Arial" panose="020B0604020202020204" pitchFamily="34" charset="0"/>
                <a:cs typeface="Arial" panose="020B0604020202020204" pitchFamily="34" charset="0"/>
              </a:rPr>
              <a:t>الثعلب</a:t>
            </a:r>
            <a:r>
              <a:rPr lang="en-US" sz="1200">
                <a:solidFill>
                  <a:srgbClr val="002060"/>
                </a:solidFill>
                <a:latin typeface="Arial" panose="020B0604020202020204" pitchFamily="34" charset="0"/>
                <a:cs typeface="Arial" panose="020B0604020202020204" pitchFamily="34" charset="0"/>
              </a:rPr>
              <a:t> :</a:t>
            </a:r>
            <a:endParaRPr lang="ar-SA" sz="1200">
              <a:solidFill>
                <a:srgbClr val="002060"/>
              </a:solidFill>
              <a:latin typeface="Arial" panose="020B0604020202020204" pitchFamily="34" charset="0"/>
              <a:cs typeface="Arial" panose="020B0604020202020204" pitchFamily="34" charset="0"/>
            </a:endParaRPr>
          </a:p>
          <a:p>
            <a:pPr marL="0" indent="0" algn="ctr">
              <a:buFont typeface="Arial" pitchFamily="34" charset="0"/>
              <a:buNone/>
            </a:pPr>
            <a:r>
              <a:rPr lang="ar-SA" sz="1200">
                <a:solidFill>
                  <a:srgbClr val="002060"/>
                </a:solidFill>
                <a:latin typeface="Arial" panose="020B0604020202020204" pitchFamily="34" charset="0"/>
                <a:cs typeface="Arial" panose="020B0604020202020204" pitchFamily="34" charset="0"/>
              </a:rPr>
              <a:t>إنّ الفتى إن كان ذا بطشٍ مساوئه شريفة</a:t>
            </a:r>
            <a:endParaRPr lang="en-US" sz="1200">
              <a:solidFill>
                <a:srgbClr val="002060"/>
              </a:solidFill>
              <a:latin typeface="Arial" panose="020B0604020202020204" pitchFamily="34" charset="0"/>
              <a:cs typeface="Arial" panose="020B0604020202020204" pitchFamily="34" charset="0"/>
            </a:endParaRPr>
          </a:p>
          <a:p>
            <a:pPr marL="0" indent="0" algn="ctr">
              <a:buFont typeface="Arial" pitchFamily="34" charset="0"/>
              <a:buNone/>
            </a:pPr>
            <a:r>
              <a:rPr lang="ar-SA" sz="1200">
                <a:solidFill>
                  <a:srgbClr val="002060"/>
                </a:solidFill>
                <a:latin typeface="Arial" panose="020B0604020202020204" pitchFamily="34" charset="0"/>
                <a:cs typeface="Arial" panose="020B0604020202020204" pitchFamily="34" charset="0"/>
              </a:rPr>
              <a:t>لكن إذا كان الضعيف فإنّ حجّته ضعيفة</a:t>
            </a:r>
            <a:endParaRPr lang="en-US" sz="1200" dirty="0">
              <a:solidFill>
                <a:srgbClr val="002060"/>
              </a:solidFill>
              <a:latin typeface="Arial" panose="020B0604020202020204" pitchFamily="34" charset="0"/>
              <a:cs typeface="Arial" panose="020B0604020202020204" pitchFamily="34" charset="0"/>
            </a:endParaRPr>
          </a:p>
        </p:txBody>
      </p:sp>
      <p:sp>
        <p:nvSpPr>
          <p:cNvPr id="10" name="מציין מיקום תוכן 3">
            <a:extLst>
              <a:ext uri="{FF2B5EF4-FFF2-40B4-BE49-F238E27FC236}">
                <a16:creationId xmlns:a16="http://schemas.microsoft.com/office/drawing/2014/main" id="{A306789E-E4EE-4B45-947A-E0131937388D}"/>
              </a:ext>
            </a:extLst>
          </p:cNvPr>
          <p:cNvSpPr txBox="1">
            <a:spLocks/>
          </p:cNvSpPr>
          <p:nvPr/>
        </p:nvSpPr>
        <p:spPr>
          <a:xfrm>
            <a:off x="6171396" y="710844"/>
            <a:ext cx="5180925" cy="5361011"/>
          </a:xfrm>
          <a:prstGeom prst="rect">
            <a:avLst/>
          </a:prstGeom>
        </p:spPr>
        <p:txBody>
          <a:bodyPr>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ar-SA" sz="1200" u="sng" dirty="0">
                <a:solidFill>
                  <a:srgbClr val="002060"/>
                </a:solidFill>
                <a:latin typeface="Arial" panose="020B0604020202020204" pitchFamily="34" charset="0"/>
                <a:cs typeface="Arial" panose="020B0604020202020204" pitchFamily="34" charset="0"/>
              </a:rPr>
              <a:t>الأسد</a:t>
            </a:r>
            <a:r>
              <a:rPr lang="en-US" sz="1200" dirty="0">
                <a:solidFill>
                  <a:srgbClr val="002060"/>
                </a:solidFill>
                <a:latin typeface="Arial" panose="020B0604020202020204" pitchFamily="34" charset="0"/>
                <a:cs typeface="Arial" panose="020B0604020202020204" pitchFamily="34" charset="0"/>
              </a:rPr>
              <a:t> :</a:t>
            </a:r>
            <a:r>
              <a:rPr lang="ar-SA" sz="1200" dirty="0">
                <a:solidFill>
                  <a:srgbClr val="002060"/>
                </a:solidFill>
                <a:latin typeface="Arial" panose="020B0604020202020204" pitchFamily="34" charset="0"/>
                <a:cs typeface="Arial" panose="020B0604020202020204" pitchFamily="34" charset="0"/>
              </a:rPr>
              <a:t>نحن اجتمعنا ها هنا حتّى نرى في أمرنا</a:t>
            </a:r>
            <a:br>
              <a:rPr lang="en-US" sz="1200" dirty="0">
                <a:solidFill>
                  <a:srgbClr val="002060"/>
                </a:solidFill>
                <a:latin typeface="Arial" panose="020B0604020202020204" pitchFamily="34" charset="0"/>
                <a:cs typeface="Arial" panose="020B0604020202020204" pitchFamily="34" charset="0"/>
              </a:rPr>
            </a:br>
            <a:r>
              <a:rPr lang="ar-SA" sz="1200" dirty="0">
                <a:solidFill>
                  <a:srgbClr val="002060"/>
                </a:solidFill>
                <a:latin typeface="Arial" panose="020B0604020202020204" pitchFamily="34" charset="0"/>
                <a:cs typeface="Arial" panose="020B0604020202020204" pitchFamily="34" charset="0"/>
              </a:rPr>
              <a:t>حلّ بنا الطاعون المرض الملعون</a:t>
            </a:r>
          </a:p>
          <a:p>
            <a:pPr marL="0" indent="0" algn="ctr">
              <a:buFont typeface="Arial" pitchFamily="34" charset="0"/>
              <a:buNone/>
            </a:pPr>
            <a:r>
              <a:rPr lang="ar-SA" sz="1200" dirty="0">
                <a:solidFill>
                  <a:srgbClr val="002060"/>
                </a:solidFill>
                <a:latin typeface="Arial" panose="020B0604020202020204" pitchFamily="34" charset="0"/>
                <a:cs typeface="Arial" panose="020B0604020202020204" pitchFamily="34" charset="0"/>
              </a:rPr>
              <a:t>بُعدًا له من داء مُستصعب الشفاء</a:t>
            </a:r>
            <a:br>
              <a:rPr lang="en-US" sz="1200" dirty="0">
                <a:solidFill>
                  <a:srgbClr val="002060"/>
                </a:solidFill>
                <a:latin typeface="Arial" panose="020B0604020202020204" pitchFamily="34" charset="0"/>
                <a:cs typeface="Arial" panose="020B0604020202020204" pitchFamily="34" charset="0"/>
              </a:rPr>
            </a:br>
            <a:r>
              <a:rPr lang="ar-SA" sz="1200" dirty="0">
                <a:solidFill>
                  <a:srgbClr val="002060"/>
                </a:solidFill>
                <a:latin typeface="Arial" panose="020B0604020202020204" pitchFamily="34" charset="0"/>
                <a:cs typeface="Arial" panose="020B0604020202020204" pitchFamily="34" charset="0"/>
              </a:rPr>
              <a:t>وقد روَوا أنّ السلف قِدَمًا أسرُّوا للخلف</a:t>
            </a:r>
            <a:br>
              <a:rPr lang="en-US" sz="1200" dirty="0">
                <a:solidFill>
                  <a:srgbClr val="002060"/>
                </a:solidFill>
                <a:latin typeface="Arial" panose="020B0604020202020204" pitchFamily="34" charset="0"/>
                <a:cs typeface="Arial" panose="020B0604020202020204" pitchFamily="34" charset="0"/>
              </a:rPr>
            </a:br>
            <a:r>
              <a:rPr lang="ar-SA" sz="1200" dirty="0">
                <a:solidFill>
                  <a:srgbClr val="002060"/>
                </a:solidFill>
                <a:latin typeface="Arial" panose="020B0604020202020204" pitchFamily="34" charset="0"/>
                <a:cs typeface="Arial" panose="020B0604020202020204" pitchFamily="34" charset="0"/>
              </a:rPr>
              <a:t>أنّ الوباء يَقرب من كلّ قومٍ أذنبوا</a:t>
            </a:r>
            <a:br>
              <a:rPr lang="en-US" sz="1200" dirty="0">
                <a:solidFill>
                  <a:srgbClr val="002060"/>
                </a:solidFill>
                <a:latin typeface="Arial" panose="020B0604020202020204" pitchFamily="34" charset="0"/>
                <a:cs typeface="Arial" panose="020B0604020202020204" pitchFamily="34" charset="0"/>
              </a:rPr>
            </a:br>
            <a:r>
              <a:rPr lang="ar-SA" sz="1200" dirty="0">
                <a:solidFill>
                  <a:srgbClr val="002060"/>
                </a:solidFill>
                <a:latin typeface="Arial" panose="020B0604020202020204" pitchFamily="34" charset="0"/>
                <a:cs typeface="Arial" panose="020B0604020202020204" pitchFamily="34" charset="0"/>
              </a:rPr>
              <a:t>لكنّهم إن أعرضوا عنه يزول المرض</a:t>
            </a:r>
            <a:br>
              <a:rPr lang="en-US" sz="1200" dirty="0">
                <a:solidFill>
                  <a:srgbClr val="002060"/>
                </a:solidFill>
                <a:latin typeface="Arial" panose="020B0604020202020204" pitchFamily="34" charset="0"/>
                <a:cs typeface="Arial" panose="020B0604020202020204" pitchFamily="34" charset="0"/>
              </a:rPr>
            </a:br>
            <a:r>
              <a:rPr lang="ar-SA" sz="1200" dirty="0">
                <a:solidFill>
                  <a:srgbClr val="002060"/>
                </a:solidFill>
                <a:latin typeface="Arial" panose="020B0604020202020204" pitchFamily="34" charset="0"/>
                <a:cs typeface="Arial" panose="020B0604020202020204" pitchFamily="34" charset="0"/>
              </a:rPr>
              <a:t>فَلنعترف بما بدر منّا وما عنّا استتر</a:t>
            </a:r>
            <a:br>
              <a:rPr lang="en-US" sz="1200" dirty="0">
                <a:solidFill>
                  <a:srgbClr val="002060"/>
                </a:solidFill>
                <a:latin typeface="Arial" panose="020B0604020202020204" pitchFamily="34" charset="0"/>
                <a:cs typeface="Arial" panose="020B0604020202020204" pitchFamily="34" charset="0"/>
              </a:rPr>
            </a:br>
            <a:r>
              <a:rPr lang="ar-SA" sz="1200" dirty="0">
                <a:solidFill>
                  <a:srgbClr val="002060"/>
                </a:solidFill>
                <a:latin typeface="Arial" panose="020B0604020202020204" pitchFamily="34" charset="0"/>
                <a:cs typeface="Arial" panose="020B0604020202020204" pitchFamily="34" charset="0"/>
              </a:rPr>
              <a:t>ثمّ نضحّي المفسدا ومن على الخلق اعتدى</a:t>
            </a:r>
            <a:br>
              <a:rPr lang="en-US" sz="1200" dirty="0">
                <a:solidFill>
                  <a:srgbClr val="002060"/>
                </a:solidFill>
                <a:latin typeface="Arial" panose="020B0604020202020204" pitchFamily="34" charset="0"/>
                <a:cs typeface="Arial" panose="020B0604020202020204" pitchFamily="34" charset="0"/>
              </a:rPr>
            </a:br>
            <a:r>
              <a:rPr lang="ar-SA" sz="1200" u="sng" dirty="0">
                <a:solidFill>
                  <a:srgbClr val="002060"/>
                </a:solidFill>
                <a:latin typeface="Arial" panose="020B0604020202020204" pitchFamily="34" charset="0"/>
                <a:cs typeface="Arial" panose="020B0604020202020204" pitchFamily="34" charset="0"/>
              </a:rPr>
              <a:t>النمر</a:t>
            </a:r>
            <a:r>
              <a:rPr lang="en-US" sz="1200" dirty="0">
                <a:solidFill>
                  <a:srgbClr val="002060"/>
                </a:solidFill>
                <a:latin typeface="Arial" panose="020B0604020202020204" pitchFamily="34" charset="0"/>
                <a:cs typeface="Arial" panose="020B0604020202020204" pitchFamily="34" charset="0"/>
              </a:rPr>
              <a:t> :</a:t>
            </a:r>
            <a:r>
              <a:rPr lang="ar-SA" sz="1200" dirty="0">
                <a:solidFill>
                  <a:srgbClr val="002060"/>
                </a:solidFill>
                <a:latin typeface="Arial" panose="020B0604020202020204" pitchFamily="34" charset="0"/>
                <a:cs typeface="Arial" panose="020B0604020202020204" pitchFamily="34" charset="0"/>
              </a:rPr>
              <a:t>هذا هو الرأي الصواب يعيش مولانا الأسد</a:t>
            </a:r>
            <a:br>
              <a:rPr lang="en-US" sz="1200" dirty="0">
                <a:solidFill>
                  <a:srgbClr val="002060"/>
                </a:solidFill>
                <a:latin typeface="Arial" panose="020B0604020202020204" pitchFamily="34" charset="0"/>
                <a:cs typeface="Arial" panose="020B0604020202020204" pitchFamily="34" charset="0"/>
              </a:rPr>
            </a:br>
            <a:r>
              <a:rPr lang="ar-SA" sz="1200" u="sng" dirty="0">
                <a:solidFill>
                  <a:srgbClr val="002060"/>
                </a:solidFill>
                <a:latin typeface="Arial" panose="020B0604020202020204" pitchFamily="34" charset="0"/>
                <a:cs typeface="Arial" panose="020B0604020202020204" pitchFamily="34" charset="0"/>
              </a:rPr>
              <a:t>الثعلب</a:t>
            </a:r>
            <a:r>
              <a:rPr lang="en-US" sz="1200" dirty="0">
                <a:solidFill>
                  <a:srgbClr val="002060"/>
                </a:solidFill>
                <a:latin typeface="Arial" panose="020B0604020202020204" pitchFamily="34" charset="0"/>
                <a:cs typeface="Arial" panose="020B0604020202020204" pitchFamily="34" charset="0"/>
              </a:rPr>
              <a:t> :</a:t>
            </a:r>
            <a:r>
              <a:rPr lang="ar-SA" sz="1200" dirty="0">
                <a:solidFill>
                  <a:srgbClr val="002060"/>
                </a:solidFill>
                <a:latin typeface="Arial" panose="020B0604020202020204" pitchFamily="34" charset="0"/>
                <a:cs typeface="Arial" panose="020B0604020202020204" pitchFamily="34" charset="0"/>
              </a:rPr>
              <a:t>كلٌّ سيبدي رأيه ليردّ عن أهل البلد</a:t>
            </a:r>
            <a:br>
              <a:rPr lang="en-US" sz="1200" dirty="0">
                <a:solidFill>
                  <a:srgbClr val="002060"/>
                </a:solidFill>
                <a:latin typeface="Arial" panose="020B0604020202020204" pitchFamily="34" charset="0"/>
                <a:cs typeface="Arial" panose="020B0604020202020204" pitchFamily="34" charset="0"/>
              </a:rPr>
            </a:br>
            <a:r>
              <a:rPr lang="ar-SA" sz="1200" u="sng" dirty="0">
                <a:solidFill>
                  <a:srgbClr val="002060"/>
                </a:solidFill>
                <a:latin typeface="Arial" panose="020B0604020202020204" pitchFamily="34" charset="0"/>
                <a:cs typeface="Arial" panose="020B0604020202020204" pitchFamily="34" charset="0"/>
              </a:rPr>
              <a:t>الأسد</a:t>
            </a:r>
            <a:r>
              <a:rPr lang="en-US" sz="1200" dirty="0">
                <a:solidFill>
                  <a:srgbClr val="002060"/>
                </a:solidFill>
                <a:latin typeface="Arial" panose="020B0604020202020204" pitchFamily="34" charset="0"/>
                <a:cs typeface="Arial" panose="020B0604020202020204" pitchFamily="34" charset="0"/>
              </a:rPr>
              <a:t> :</a:t>
            </a:r>
            <a:r>
              <a:rPr lang="ar-SA" sz="1200" dirty="0">
                <a:solidFill>
                  <a:srgbClr val="002060"/>
                </a:solidFill>
                <a:latin typeface="Arial" panose="020B0604020202020204" pitchFamily="34" charset="0"/>
                <a:cs typeface="Arial" panose="020B0604020202020204" pitchFamily="34" charset="0"/>
              </a:rPr>
              <a:t>فإليكم يا قوم رأيي إنّه الرأي الصريح</a:t>
            </a:r>
            <a:br>
              <a:rPr lang="en-US" sz="1200" dirty="0">
                <a:solidFill>
                  <a:srgbClr val="002060"/>
                </a:solidFill>
                <a:latin typeface="Arial" panose="020B0604020202020204" pitchFamily="34" charset="0"/>
                <a:cs typeface="Arial" panose="020B0604020202020204" pitchFamily="34" charset="0"/>
              </a:rPr>
            </a:br>
            <a:r>
              <a:rPr lang="ar-SA" sz="1200" dirty="0">
                <a:solidFill>
                  <a:srgbClr val="002060"/>
                </a:solidFill>
                <a:latin typeface="Arial" panose="020B0604020202020204" pitchFamily="34" charset="0"/>
                <a:cs typeface="Arial" panose="020B0604020202020204" pitchFamily="34" charset="0"/>
              </a:rPr>
              <a:t>كم من قتيلٍ قد تركت على الفلاة ومن جريح</a:t>
            </a:r>
            <a:br>
              <a:rPr lang="en-US" sz="1200" dirty="0">
                <a:solidFill>
                  <a:srgbClr val="002060"/>
                </a:solidFill>
                <a:latin typeface="Arial" panose="020B0604020202020204" pitchFamily="34" charset="0"/>
                <a:cs typeface="Arial" panose="020B0604020202020204" pitchFamily="34" charset="0"/>
              </a:rPr>
            </a:br>
            <a:r>
              <a:rPr lang="ar-SA" sz="1200" dirty="0">
                <a:solidFill>
                  <a:srgbClr val="002060"/>
                </a:solidFill>
                <a:latin typeface="Arial" panose="020B0604020202020204" pitchFamily="34" charset="0"/>
                <a:cs typeface="Arial" panose="020B0604020202020204" pitchFamily="34" charset="0"/>
              </a:rPr>
              <a:t>وَتركت خلفهم نساءً عند أيتامٍ تصيح</a:t>
            </a:r>
            <a:br>
              <a:rPr lang="en-US" sz="1200" dirty="0">
                <a:solidFill>
                  <a:srgbClr val="002060"/>
                </a:solidFill>
                <a:latin typeface="Arial" panose="020B0604020202020204" pitchFamily="34" charset="0"/>
                <a:cs typeface="Arial" panose="020B0604020202020204" pitchFamily="34" charset="0"/>
              </a:rPr>
            </a:br>
            <a:r>
              <a:rPr lang="ar-SA" sz="1200" dirty="0">
                <a:solidFill>
                  <a:srgbClr val="002060"/>
                </a:solidFill>
                <a:latin typeface="Arial" panose="020B0604020202020204" pitchFamily="34" charset="0"/>
                <a:cs typeface="Arial" panose="020B0604020202020204" pitchFamily="34" charset="0"/>
              </a:rPr>
              <a:t>هل تحسبوني مذنبًا؟</a:t>
            </a:r>
            <a:br>
              <a:rPr lang="en-US" sz="1200" dirty="0">
                <a:solidFill>
                  <a:srgbClr val="002060"/>
                </a:solidFill>
                <a:latin typeface="Arial" panose="020B0604020202020204" pitchFamily="34" charset="0"/>
                <a:cs typeface="Arial" panose="020B0604020202020204" pitchFamily="34" charset="0"/>
              </a:rPr>
            </a:br>
            <a:r>
              <a:rPr lang="ar-SA" sz="1200" u="sng" dirty="0">
                <a:solidFill>
                  <a:srgbClr val="002060"/>
                </a:solidFill>
                <a:latin typeface="Arial" panose="020B0604020202020204" pitchFamily="34" charset="0"/>
                <a:cs typeface="Arial" panose="020B0604020202020204" pitchFamily="34" charset="0"/>
              </a:rPr>
              <a:t>الثعلب</a:t>
            </a:r>
            <a:r>
              <a:rPr lang="en-US" sz="1200" dirty="0">
                <a:solidFill>
                  <a:srgbClr val="002060"/>
                </a:solidFill>
                <a:latin typeface="Arial" panose="020B0604020202020204" pitchFamily="34" charset="0"/>
                <a:cs typeface="Arial" panose="020B0604020202020204" pitchFamily="34" charset="0"/>
              </a:rPr>
              <a:t> :</a:t>
            </a:r>
            <a:r>
              <a:rPr lang="ar-SA" sz="1200" dirty="0">
                <a:solidFill>
                  <a:srgbClr val="002060"/>
                </a:solidFill>
                <a:latin typeface="Arial" panose="020B0604020202020204" pitchFamily="34" charset="0"/>
                <a:cs typeface="Arial" panose="020B0604020202020204" pitchFamily="34" charset="0"/>
              </a:rPr>
              <a:t>بل أنت أهلٌ للمديح</a:t>
            </a:r>
            <a:br>
              <a:rPr lang="en-US" sz="1200" dirty="0">
                <a:solidFill>
                  <a:srgbClr val="002060"/>
                </a:solidFill>
                <a:latin typeface="Arial" panose="020B0604020202020204" pitchFamily="34" charset="0"/>
                <a:cs typeface="Arial" panose="020B0604020202020204" pitchFamily="34" charset="0"/>
              </a:rPr>
            </a:br>
            <a:r>
              <a:rPr lang="ar-SA" sz="1200" dirty="0">
                <a:solidFill>
                  <a:srgbClr val="002060"/>
                </a:solidFill>
                <a:latin typeface="Arial" panose="020B0604020202020204" pitchFamily="34" charset="0"/>
                <a:cs typeface="Arial" panose="020B0604020202020204" pitchFamily="34" charset="0"/>
              </a:rPr>
              <a:t>اقتل جميع الناس يا ملك الوحوش لنستريح</a:t>
            </a:r>
            <a:br>
              <a:rPr lang="en-US" sz="1200" dirty="0">
                <a:solidFill>
                  <a:srgbClr val="002060"/>
                </a:solidFill>
                <a:latin typeface="Arial" panose="020B0604020202020204" pitchFamily="34" charset="0"/>
                <a:cs typeface="Arial" panose="020B0604020202020204" pitchFamily="34" charset="0"/>
              </a:rPr>
            </a:br>
            <a:r>
              <a:rPr lang="ar-SA" sz="1200" u="sng" dirty="0">
                <a:solidFill>
                  <a:srgbClr val="002060"/>
                </a:solidFill>
                <a:latin typeface="Arial" panose="020B0604020202020204" pitchFamily="34" charset="0"/>
                <a:cs typeface="Arial" panose="020B0604020202020204" pitchFamily="34" charset="0"/>
              </a:rPr>
              <a:t>النمر</a:t>
            </a:r>
            <a:r>
              <a:rPr lang="en-US" sz="1200" dirty="0">
                <a:solidFill>
                  <a:srgbClr val="002060"/>
                </a:solidFill>
                <a:latin typeface="Arial" panose="020B0604020202020204" pitchFamily="34" charset="0"/>
                <a:cs typeface="Arial" panose="020B0604020202020204" pitchFamily="34" charset="0"/>
              </a:rPr>
              <a:t> :</a:t>
            </a:r>
            <a:r>
              <a:rPr lang="ar-SA" sz="1200" dirty="0">
                <a:solidFill>
                  <a:srgbClr val="002060"/>
                </a:solidFill>
                <a:latin typeface="Arial" panose="020B0604020202020204" pitchFamily="34" charset="0"/>
                <a:cs typeface="Arial" panose="020B0604020202020204" pitchFamily="34" charset="0"/>
              </a:rPr>
              <a:t>أمّا أنا فلقد نشرت على جميع الأرض خوفًا</a:t>
            </a:r>
            <a:br>
              <a:rPr lang="en-US" sz="1200" dirty="0">
                <a:solidFill>
                  <a:srgbClr val="002060"/>
                </a:solidFill>
                <a:latin typeface="Arial" panose="020B0604020202020204" pitchFamily="34" charset="0"/>
                <a:cs typeface="Arial" panose="020B0604020202020204" pitchFamily="34" charset="0"/>
              </a:rPr>
            </a:br>
            <a:r>
              <a:rPr lang="ar-SA" sz="1200" dirty="0">
                <a:solidFill>
                  <a:srgbClr val="002060"/>
                </a:solidFill>
                <a:latin typeface="Arial" panose="020B0604020202020204" pitchFamily="34" charset="0"/>
                <a:cs typeface="Arial" panose="020B0604020202020204" pitchFamily="34" charset="0"/>
              </a:rPr>
              <a:t>أمضي إذا نزل الظلام فأخطف الأطفال خطفًا</a:t>
            </a:r>
            <a:br>
              <a:rPr lang="en-US" sz="1200" dirty="0">
                <a:solidFill>
                  <a:srgbClr val="002060"/>
                </a:solidFill>
                <a:latin typeface="Arial" panose="020B0604020202020204" pitchFamily="34" charset="0"/>
                <a:cs typeface="Arial" panose="020B0604020202020204" pitchFamily="34" charset="0"/>
              </a:rPr>
            </a:br>
            <a:r>
              <a:rPr lang="ar-SA" sz="1200" dirty="0">
                <a:solidFill>
                  <a:srgbClr val="002060"/>
                </a:solidFill>
                <a:latin typeface="Arial" panose="020B0604020202020204" pitchFamily="34" charset="0"/>
                <a:cs typeface="Arial" panose="020B0604020202020204" pitchFamily="34" charset="0"/>
              </a:rPr>
              <a:t>ولكم أتيت مظالمًا لا أستطيع لهنّ وصفًا</a:t>
            </a:r>
            <a:br>
              <a:rPr lang="en-US" sz="1200" dirty="0">
                <a:solidFill>
                  <a:srgbClr val="002060"/>
                </a:solidFill>
                <a:latin typeface="Arial" panose="020B0604020202020204" pitchFamily="34" charset="0"/>
                <a:cs typeface="Arial" panose="020B0604020202020204" pitchFamily="34" charset="0"/>
              </a:rPr>
            </a:br>
            <a:r>
              <a:rPr lang="ar-SA" sz="1200" dirty="0">
                <a:solidFill>
                  <a:srgbClr val="002060"/>
                </a:solidFill>
                <a:latin typeface="Arial" panose="020B0604020202020204" pitchFamily="34" charset="0"/>
                <a:cs typeface="Arial" panose="020B0604020202020204" pitchFamily="34" charset="0"/>
              </a:rPr>
              <a:t>هل تحسبوني مذنبًا؟</a:t>
            </a:r>
            <a:br>
              <a:rPr lang="en-US" sz="1200" dirty="0">
                <a:solidFill>
                  <a:srgbClr val="002060"/>
                </a:solidFill>
                <a:latin typeface="Arial" panose="020B0604020202020204" pitchFamily="34" charset="0"/>
                <a:cs typeface="Arial" panose="020B0604020202020204" pitchFamily="34" charset="0"/>
              </a:rPr>
            </a:br>
            <a:r>
              <a:rPr lang="ar-SA" sz="1200" u="sng" dirty="0">
                <a:solidFill>
                  <a:srgbClr val="002060"/>
                </a:solidFill>
                <a:latin typeface="Arial" panose="020B0604020202020204" pitchFamily="34" charset="0"/>
                <a:cs typeface="Arial" panose="020B0604020202020204" pitchFamily="34" charset="0"/>
              </a:rPr>
              <a:t>الثعلب</a:t>
            </a:r>
            <a:r>
              <a:rPr lang="en-US" sz="1200" dirty="0">
                <a:solidFill>
                  <a:srgbClr val="002060"/>
                </a:solidFill>
                <a:latin typeface="Arial" panose="020B0604020202020204" pitchFamily="34" charset="0"/>
                <a:cs typeface="Arial" panose="020B0604020202020204" pitchFamily="34" charset="0"/>
              </a:rPr>
              <a:t> :</a:t>
            </a:r>
            <a:r>
              <a:rPr lang="ar-SA" sz="1200" dirty="0">
                <a:solidFill>
                  <a:srgbClr val="002060"/>
                </a:solidFill>
                <a:latin typeface="Arial" panose="020B0604020202020204" pitchFamily="34" charset="0"/>
                <a:cs typeface="Arial" panose="020B0604020202020204" pitchFamily="34" charset="0"/>
              </a:rPr>
              <a:t> لا، والذي خلق الأناما</a:t>
            </a:r>
            <a:br>
              <a:rPr lang="en-US" sz="1200" dirty="0">
                <a:solidFill>
                  <a:srgbClr val="002060"/>
                </a:solidFill>
                <a:latin typeface="Arial" panose="020B0604020202020204" pitchFamily="34" charset="0"/>
                <a:cs typeface="Arial" panose="020B0604020202020204" pitchFamily="34" charset="0"/>
              </a:rPr>
            </a:br>
            <a:r>
              <a:rPr lang="ar-SA" sz="1200" u="sng" dirty="0">
                <a:solidFill>
                  <a:srgbClr val="002060"/>
                </a:solidFill>
                <a:latin typeface="Arial" panose="020B0604020202020204" pitchFamily="34" charset="0"/>
                <a:cs typeface="Arial" panose="020B0604020202020204" pitchFamily="34" charset="0"/>
              </a:rPr>
              <a:t>الدبّ</a:t>
            </a:r>
            <a:r>
              <a:rPr lang="en-US" sz="1200" dirty="0">
                <a:solidFill>
                  <a:srgbClr val="002060"/>
                </a:solidFill>
                <a:latin typeface="Arial" panose="020B0604020202020204" pitchFamily="34" charset="0"/>
                <a:cs typeface="Arial" panose="020B0604020202020204" pitchFamily="34" charset="0"/>
              </a:rPr>
              <a:t> :</a:t>
            </a:r>
            <a:r>
              <a:rPr lang="ar-SA" sz="1200" dirty="0">
                <a:solidFill>
                  <a:srgbClr val="002060"/>
                </a:solidFill>
                <a:latin typeface="Arial" panose="020B0604020202020204" pitchFamily="34" charset="0"/>
                <a:cs typeface="Arial" panose="020B0604020202020204" pitchFamily="34" charset="0"/>
              </a:rPr>
              <a:t>إنّي أُغير على المزارع آكلًا أثمارها</a:t>
            </a:r>
            <a:br>
              <a:rPr lang="en-US" sz="1200" dirty="0">
                <a:solidFill>
                  <a:srgbClr val="002060"/>
                </a:solidFill>
                <a:latin typeface="Arial" panose="020B0604020202020204" pitchFamily="34" charset="0"/>
                <a:cs typeface="Arial" panose="020B0604020202020204" pitchFamily="34" charset="0"/>
              </a:rPr>
            </a:br>
            <a:r>
              <a:rPr lang="ar-SA" sz="1200" dirty="0">
                <a:solidFill>
                  <a:srgbClr val="002060"/>
                </a:solidFill>
                <a:latin typeface="Arial" panose="020B0604020202020204" pitchFamily="34" charset="0"/>
                <a:cs typeface="Arial" panose="020B0604020202020204" pitchFamily="34" charset="0"/>
              </a:rPr>
              <a:t>وإذا مررت بقريةٍ خنقت يداي صغارها</a:t>
            </a:r>
            <a:br>
              <a:rPr lang="en-US" sz="1200" dirty="0">
                <a:solidFill>
                  <a:srgbClr val="002060"/>
                </a:solidFill>
                <a:latin typeface="Arial" panose="020B0604020202020204" pitchFamily="34" charset="0"/>
                <a:cs typeface="Arial" panose="020B0604020202020204" pitchFamily="34" charset="0"/>
              </a:rPr>
            </a:br>
            <a:r>
              <a:rPr lang="ar-SA" sz="1200" dirty="0">
                <a:solidFill>
                  <a:srgbClr val="002060"/>
                </a:solidFill>
                <a:latin typeface="Arial" panose="020B0604020202020204" pitchFamily="34" charset="0"/>
                <a:cs typeface="Arial" panose="020B0604020202020204" pitchFamily="34" charset="0"/>
              </a:rPr>
              <a:t>وأفرّ إن بدت السيوف وأتقّي أخطارها</a:t>
            </a:r>
            <a:br>
              <a:rPr lang="en-US" sz="1200" dirty="0">
                <a:solidFill>
                  <a:srgbClr val="002060"/>
                </a:solidFill>
                <a:latin typeface="Arial" panose="020B0604020202020204" pitchFamily="34" charset="0"/>
                <a:cs typeface="Arial" panose="020B0604020202020204" pitchFamily="34" charset="0"/>
              </a:rPr>
            </a:br>
            <a:r>
              <a:rPr lang="ar-SA" sz="1200" dirty="0">
                <a:solidFill>
                  <a:srgbClr val="002060"/>
                </a:solidFill>
                <a:latin typeface="Arial" panose="020B0604020202020204" pitchFamily="34" charset="0"/>
                <a:cs typeface="Arial" panose="020B0604020202020204" pitchFamily="34" charset="0"/>
              </a:rPr>
              <a:t>هل ذاك فيّ مذمّةٌ؟</a:t>
            </a:r>
            <a:br>
              <a:rPr lang="en-US" sz="1200" dirty="0">
                <a:solidFill>
                  <a:srgbClr val="002060"/>
                </a:solidFill>
                <a:latin typeface="Arial" panose="020B0604020202020204" pitchFamily="34" charset="0"/>
                <a:cs typeface="Arial" panose="020B0604020202020204" pitchFamily="34" charset="0"/>
              </a:rPr>
            </a:br>
            <a:r>
              <a:rPr lang="ar-SA" sz="1200" u="sng" dirty="0">
                <a:solidFill>
                  <a:srgbClr val="002060"/>
                </a:solidFill>
                <a:latin typeface="Arial" panose="020B0604020202020204" pitchFamily="34" charset="0"/>
                <a:cs typeface="Arial" panose="020B0604020202020204" pitchFamily="34" charset="0"/>
              </a:rPr>
              <a:t>النمر</a:t>
            </a:r>
            <a:r>
              <a:rPr lang="en-US" sz="1200" dirty="0">
                <a:solidFill>
                  <a:srgbClr val="002060"/>
                </a:solidFill>
                <a:latin typeface="Arial" panose="020B0604020202020204" pitchFamily="34" charset="0"/>
                <a:cs typeface="Arial" panose="020B0604020202020204" pitchFamily="34" charset="0"/>
              </a:rPr>
              <a:t> :</a:t>
            </a:r>
            <a:r>
              <a:rPr lang="ar-SA" sz="1200" dirty="0">
                <a:solidFill>
                  <a:srgbClr val="002060"/>
                </a:solidFill>
                <a:latin typeface="Arial" panose="020B0604020202020204" pitchFamily="34" charset="0"/>
                <a:cs typeface="Arial" panose="020B0604020202020204" pitchFamily="34" charset="0"/>
              </a:rPr>
              <a:t>حاشاك أن تختارها</a:t>
            </a:r>
          </a:p>
          <a:p>
            <a:pPr marL="0" indent="0" algn="ctr">
              <a:buFont typeface="Arial" pitchFamily="34" charset="0"/>
              <a:buNone/>
            </a:pPr>
            <a:r>
              <a:rPr lang="ar-SA" sz="1200" u="sng" dirty="0">
                <a:solidFill>
                  <a:srgbClr val="002060"/>
                </a:solidFill>
                <a:latin typeface="Arial" panose="020B0604020202020204" pitchFamily="34" charset="0"/>
                <a:cs typeface="Arial" panose="020B0604020202020204" pitchFamily="34" charset="0"/>
              </a:rPr>
              <a:t>الثعلب</a:t>
            </a:r>
            <a:r>
              <a:rPr lang="en-US" sz="1200" dirty="0">
                <a:solidFill>
                  <a:srgbClr val="002060"/>
                </a:solidFill>
                <a:latin typeface="Arial" panose="020B0604020202020204" pitchFamily="34" charset="0"/>
                <a:cs typeface="Arial" panose="020B0604020202020204" pitchFamily="34" charset="0"/>
              </a:rPr>
              <a:t> :</a:t>
            </a:r>
            <a:r>
              <a:rPr lang="ar-SA" sz="1200" dirty="0">
                <a:solidFill>
                  <a:srgbClr val="002060"/>
                </a:solidFill>
                <a:latin typeface="Arial" panose="020B0604020202020204" pitchFamily="34" charset="0"/>
                <a:cs typeface="Arial" panose="020B0604020202020204" pitchFamily="34" charset="0"/>
              </a:rPr>
              <a:t>شرّ المنازل للفتى ما ليس ينفع أو يضرّ</a:t>
            </a:r>
            <a:br>
              <a:rPr lang="en-US" sz="1200" dirty="0">
                <a:solidFill>
                  <a:srgbClr val="002060"/>
                </a:solidFill>
                <a:latin typeface="Arial" panose="020B0604020202020204" pitchFamily="34" charset="0"/>
                <a:cs typeface="Arial" panose="020B0604020202020204" pitchFamily="34" charset="0"/>
              </a:rPr>
            </a:br>
            <a:r>
              <a:rPr lang="ar-SA" sz="1200" dirty="0">
                <a:solidFill>
                  <a:srgbClr val="002060"/>
                </a:solidFill>
                <a:latin typeface="Arial" panose="020B0604020202020204" pitchFamily="34" charset="0"/>
                <a:cs typeface="Arial" panose="020B0604020202020204" pitchFamily="34" charset="0"/>
              </a:rPr>
              <a:t>إنّ الشجاع إذا رأى خطرًا يحيط به يفرّ</a:t>
            </a:r>
            <a:br>
              <a:rPr lang="en-US" sz="1200" dirty="0">
                <a:solidFill>
                  <a:srgbClr val="002060"/>
                </a:solidFill>
                <a:latin typeface="Arial" panose="020B0604020202020204" pitchFamily="34" charset="0"/>
                <a:cs typeface="Arial" panose="020B0604020202020204" pitchFamily="34" charset="0"/>
              </a:rPr>
            </a:br>
            <a:r>
              <a:rPr lang="ar-SA" sz="1200" dirty="0">
                <a:solidFill>
                  <a:srgbClr val="002060"/>
                </a:solidFill>
                <a:latin typeface="Arial" panose="020B0604020202020204" pitchFamily="34" charset="0"/>
                <a:cs typeface="Arial" panose="020B0604020202020204" pitchFamily="34" charset="0"/>
              </a:rPr>
              <a:t>(ملتفتًا إلى الحمار)</a:t>
            </a:r>
            <a:br>
              <a:rPr lang="en-US" sz="1200" dirty="0">
                <a:solidFill>
                  <a:srgbClr val="002060"/>
                </a:solidFill>
                <a:latin typeface="Arial" panose="020B0604020202020204" pitchFamily="34" charset="0"/>
                <a:cs typeface="Arial" panose="020B0604020202020204" pitchFamily="34" charset="0"/>
              </a:rPr>
            </a:br>
            <a:endParaRPr lang="en-US" sz="12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2899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barn(inVertical)">
                                      <p:cBhvr>
                                        <p:cTn id="12" dur="500"/>
                                        <p:tgtEl>
                                          <p:spTgt spid="10">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barn(inVertical)">
                                      <p:cBhvr>
                                        <p:cTn id="15" dur="500"/>
                                        <p:tgtEl>
                                          <p:spTgt spid="10">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10">
                                            <p:txEl>
                                              <p:pRg st="2" end="2"/>
                                            </p:txEl>
                                          </p:spTgt>
                                        </p:tgtEl>
                                        <p:attrNameLst>
                                          <p:attrName>style.visibility</p:attrName>
                                        </p:attrNameLst>
                                      </p:cBhvr>
                                      <p:to>
                                        <p:strVal val="visible"/>
                                      </p:to>
                                    </p:set>
                                    <p:animEffect transition="in" filter="barn(inVertical)">
                                      <p:cBhvr>
                                        <p:cTn id="18" dur="500"/>
                                        <p:tgtEl>
                                          <p:spTgt spid="10">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barn(inVertical)">
                                      <p:cBhvr>
                                        <p:cTn id="23" dur="500"/>
                                        <p:tgtEl>
                                          <p:spTgt spid="6">
                                            <p:txEl>
                                              <p:pRg st="0" end="0"/>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animEffect transition="in" filter="barn(inVertical)">
                                      <p:cBhvr>
                                        <p:cTn id="26" dur="500"/>
                                        <p:tgtEl>
                                          <p:spTgt spid="6">
                                            <p:txEl>
                                              <p:pRg st="1" end="1"/>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barn(inVertical)">
                                      <p:cBhvr>
                                        <p:cTn id="29"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14" name="Rectangle 13">
            <a:extLst>
              <a:ext uri="{FF2B5EF4-FFF2-40B4-BE49-F238E27FC236}">
                <a16:creationId xmlns:a16="http://schemas.microsoft.com/office/drawing/2014/main" id="{227A7EFC-004E-4A90-927F-36B7BE27214C}"/>
              </a:ext>
            </a:extLst>
          </p:cNvPr>
          <p:cNvSpPr/>
          <p:nvPr/>
        </p:nvSpPr>
        <p:spPr>
          <a:xfrm>
            <a:off x="0" y="4299858"/>
            <a:ext cx="8458200" cy="25581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כותרת 1">
            <a:extLst>
              <a:ext uri="{FF2B5EF4-FFF2-40B4-BE49-F238E27FC236}">
                <a16:creationId xmlns:a16="http://schemas.microsoft.com/office/drawing/2014/main" id="{A82CC329-88AB-4750-B71E-886C5A6688BD}"/>
              </a:ext>
            </a:extLst>
          </p:cNvPr>
          <p:cNvSpPr>
            <a:spLocks noGrp="1"/>
          </p:cNvSpPr>
          <p:nvPr>
            <p:ph type="title"/>
          </p:nvPr>
        </p:nvSpPr>
        <p:spPr>
          <a:xfrm>
            <a:off x="838091" y="234896"/>
            <a:ext cx="10514231" cy="715437"/>
          </a:xfrm>
        </p:spPr>
        <p:txBody>
          <a:bodyPr>
            <a:noAutofit/>
          </a:bodyPr>
          <a:lstStyle/>
          <a:p>
            <a:pPr algn="ctr"/>
            <a:r>
              <a:rPr lang="ar-SA" sz="2800" b="1" dirty="0">
                <a:solidFill>
                  <a:srgbClr val="002060"/>
                </a:solidFill>
                <a:latin typeface="Sakkal Majalla" panose="02000000000000000000" pitchFamily="2" charset="-78"/>
                <a:cs typeface="+mn-cs"/>
              </a:rPr>
              <a:t>يُحكى أنّ الطاعون قد حلّ بسكّان الغابة؛ فاجتمعت الحيوانات لمناقشة هذا الأمر، ودار بينها الحوار الآتي:</a:t>
            </a:r>
            <a:endParaRPr lang="en-US" sz="2800" b="1" dirty="0">
              <a:solidFill>
                <a:srgbClr val="002060"/>
              </a:solidFill>
              <a:latin typeface="Sakkal Majalla" panose="02000000000000000000" pitchFamily="2" charset="-78"/>
              <a:cs typeface="+mn-cs"/>
            </a:endParaRPr>
          </a:p>
        </p:txBody>
      </p:sp>
      <p:sp>
        <p:nvSpPr>
          <p:cNvPr id="12" name="מציין מיקום תוכן 3">
            <a:extLst>
              <a:ext uri="{FF2B5EF4-FFF2-40B4-BE49-F238E27FC236}">
                <a16:creationId xmlns:a16="http://schemas.microsoft.com/office/drawing/2014/main" id="{42245BF6-C703-48FE-BCAB-B674E435816B}"/>
              </a:ext>
            </a:extLst>
          </p:cNvPr>
          <p:cNvSpPr txBox="1">
            <a:spLocks/>
          </p:cNvSpPr>
          <p:nvPr/>
        </p:nvSpPr>
        <p:spPr>
          <a:xfrm>
            <a:off x="4637424" y="793636"/>
            <a:ext cx="5191007" cy="4685193"/>
          </a:xfrm>
          <a:prstGeom prst="rect">
            <a:avLst/>
          </a:prstGeom>
        </p:spPr>
        <p:txBody>
          <a:bodyPr>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الثعلب</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بل أنت أهلٌ للمديح</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اقتل جميع الناس يا ملك الوحوش لنستريح</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النمر</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أمّا أنا فلقد نشرت على جميع الأرض خوفًا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أمضي إذا نزل الظلام فأخطف الأطفال خطفًا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ولكم أتيت مظالمًا لا أستطيع لهنّ وصفًا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هل تحسبوني مذنبًا؟</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الثعلب</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 لا، والذي خلق الأناما</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الدبّ</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إنّي أُغير على المزارع آكلًا أثمارها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وإذا مررت بقريةٍ خنقت يداي صغارها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وأفرّ إن بدت السيوف وأتقّي أخطارها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هل ذاك فيّ مذمّةٌ؟</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النمر</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حاشاك أن تختارها</a:t>
            </a:r>
          </a:p>
          <a:p>
            <a:pPr marL="0" indent="0" algn="ctr">
              <a:buFont typeface="Arial" pitchFamily="34" charset="0"/>
              <a:buNone/>
            </a:pPr>
            <a:r>
              <a:rPr lang="ar-SA" sz="2200" u="sng" dirty="0">
                <a:solidFill>
                  <a:srgbClr val="002060"/>
                </a:solidFill>
                <a:latin typeface="Sakkal Majalla" panose="02000000000000000000" pitchFamily="2" charset="-78"/>
              </a:rPr>
              <a:t>الثعلب</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شرّ المنازل للفتى ما ليس ينفع أو يضرّ</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إنّ الشجاع إذا رأى خطرًا يحيط به يفرّ</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(ملتفتًا إلى الحمار)</a:t>
            </a:r>
            <a:br>
              <a:rPr lang="en-US" sz="2200" dirty="0">
                <a:solidFill>
                  <a:srgbClr val="002060"/>
                </a:solidFill>
                <a:latin typeface="Sakkal Majalla" panose="02000000000000000000" pitchFamily="2" charset="-78"/>
              </a:rPr>
            </a:br>
            <a:endParaRPr lang="en-US" sz="2200" dirty="0">
              <a:solidFill>
                <a:srgbClr val="002060"/>
              </a:solidFill>
              <a:latin typeface="Sakkal Majalla" panose="02000000000000000000" pitchFamily="2" charset="-78"/>
            </a:endParaRPr>
          </a:p>
        </p:txBody>
      </p:sp>
      <p:sp>
        <p:nvSpPr>
          <p:cNvPr id="13" name="מציין מיקום תוכן 3">
            <a:extLst>
              <a:ext uri="{FF2B5EF4-FFF2-40B4-BE49-F238E27FC236}">
                <a16:creationId xmlns:a16="http://schemas.microsoft.com/office/drawing/2014/main" id="{CD961BD0-036C-440B-B68E-5A2BCE62B95E}"/>
              </a:ext>
            </a:extLst>
          </p:cNvPr>
          <p:cNvSpPr txBox="1">
            <a:spLocks/>
          </p:cNvSpPr>
          <p:nvPr/>
        </p:nvSpPr>
        <p:spPr>
          <a:xfrm>
            <a:off x="-195943" y="976383"/>
            <a:ext cx="5430493" cy="4723491"/>
          </a:xfrm>
          <a:prstGeom prst="rect">
            <a:avLst/>
          </a:prstGeom>
        </p:spPr>
        <p:txBody>
          <a:bodyPr vert="horz" lIns="91440" tIns="45720" rIns="91440" bIns="45720" rtlCol="1">
            <a:noAutofit/>
          </a:bodyPr>
          <a:lstStyle>
            <a:lvl1pPr marL="228577" indent="-228577" algn="r" defTabSz="914309"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31" indent="-228577" algn="r" defTabSz="914309"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6" indent="-228577" algn="r" defTabSz="914309"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40" indent="-228577" algn="r" defTabSz="914309"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94" indent="-228577" algn="r" defTabSz="914309"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9" indent="-228577" algn="r" defTabSz="914309"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03" indent="-228577" algn="r" defTabSz="914309"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57" indent="-228577" algn="r" defTabSz="914309"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11" indent="-228577" algn="r" defTabSz="914309"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الثعلب</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بل أنت أهلٌ للمديح</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اقتل جميع الناس يا ملك الوحوش لنستريح</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النمر</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أمّا أنا فلقد نشرت على جميع الأرض خوفًا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أمضي إذا نزل الظلام فأخطف الأطفال خطفًا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ولكم أتيت مظالمًا لا أستطيع لهنّ وصفًا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هل تحسبوني مذنبًا؟</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الثعلب</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 لا، والذي خلق الأناما</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الدبّ</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إنّي أُغير على المزارع آكلًا أثمارها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وإذا مررت بقريةٍ خنقت يداي صغارها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وأفرّ إن بدت السيوف وأتقّي أخطارها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هل ذاك فيّ مذمّةٌ؟</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النمر</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حاشاك أن تختارها</a:t>
            </a:r>
          </a:p>
          <a:p>
            <a:pPr marL="0" indent="0" algn="ctr">
              <a:buFont typeface="Arial" panose="020B0604020202020204" pitchFamily="34" charset="0"/>
              <a:buNone/>
            </a:pPr>
            <a:r>
              <a:rPr lang="ar-SA" sz="2200" u="sng" dirty="0">
                <a:solidFill>
                  <a:srgbClr val="002060"/>
                </a:solidFill>
                <a:latin typeface="Sakkal Majalla" panose="02000000000000000000" pitchFamily="2" charset="-78"/>
              </a:rPr>
              <a:t>الثعلب</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شرّ المنازل للفتى ما ليس ينفع أو يضرّ</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إنّ الشجاع إذا رأى خطرًا يحيط به يفرّ</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(ملتفتًا إلى الحمار)</a:t>
            </a:r>
            <a:br>
              <a:rPr lang="en-US" sz="2200" dirty="0">
                <a:solidFill>
                  <a:srgbClr val="002060"/>
                </a:solidFill>
                <a:latin typeface="Sakkal Majalla" panose="02000000000000000000" pitchFamily="2" charset="-78"/>
              </a:rPr>
            </a:br>
            <a:endParaRPr lang="en-US" sz="2200" dirty="0">
              <a:solidFill>
                <a:srgbClr val="002060"/>
              </a:solidFill>
              <a:latin typeface="Sakkal Majalla" panose="02000000000000000000" pitchFamily="2" charset="-78"/>
            </a:endParaRPr>
          </a:p>
        </p:txBody>
      </p:sp>
    </p:spTree>
    <p:extLst>
      <p:ext uri="{BB962C8B-B14F-4D97-AF65-F5344CB8AC3E}">
        <p14:creationId xmlns:p14="http://schemas.microsoft.com/office/powerpoint/2010/main" val="3377251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nodeType="withEffect">
                                  <p:stCondLst>
                                    <p:cond delay="0"/>
                                  </p:stCondLst>
                                  <p:childTnLst>
                                    <p:set>
                                      <p:cBhvr>
                                        <p:cTn id="9" dur="1" fill="hold">
                                          <p:stCondLst>
                                            <p:cond delay="0"/>
                                          </p:stCondLst>
                                        </p:cTn>
                                        <p:tgtEl>
                                          <p:spTgt spid="12">
                                            <p:txEl>
                                              <p:pRg st="0" end="0"/>
                                            </p:txEl>
                                          </p:spTgt>
                                        </p:tgtEl>
                                        <p:attrNameLst>
                                          <p:attrName>style.visibility</p:attrName>
                                        </p:attrNameLst>
                                      </p:cBhvr>
                                      <p:to>
                                        <p:strVal val="visible"/>
                                      </p:to>
                                    </p:set>
                                    <p:animEffect transition="in" filter="barn(inVertical)">
                                      <p:cBhvr>
                                        <p:cTn id="10" dur="500"/>
                                        <p:tgtEl>
                                          <p:spTgt spid="12">
                                            <p:txEl>
                                              <p:pRg st="0" end="0"/>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12">
                                            <p:txEl>
                                              <p:pRg st="1" end="1"/>
                                            </p:txEl>
                                          </p:spTgt>
                                        </p:tgtEl>
                                        <p:attrNameLst>
                                          <p:attrName>style.visibility</p:attrName>
                                        </p:attrNameLst>
                                      </p:cBhvr>
                                      <p:to>
                                        <p:strVal val="visible"/>
                                      </p:to>
                                    </p:set>
                                    <p:animEffect transition="in" filter="barn(inVertical)">
                                      <p:cBhvr>
                                        <p:cTn id="13" dur="500"/>
                                        <p:tgtEl>
                                          <p:spTgt spid="12">
                                            <p:txEl>
                                              <p:pRg st="1" end="1"/>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13">
                                            <p:txEl>
                                              <p:pRg st="0" end="0"/>
                                            </p:txEl>
                                          </p:spTgt>
                                        </p:tgtEl>
                                        <p:attrNameLst>
                                          <p:attrName>style.visibility</p:attrName>
                                        </p:attrNameLst>
                                      </p:cBhvr>
                                      <p:to>
                                        <p:strVal val="visible"/>
                                      </p:to>
                                    </p:set>
                                    <p:animEffect transition="in" filter="barn(inVertical)">
                                      <p:cBhvr>
                                        <p:cTn id="16" dur="500"/>
                                        <p:tgtEl>
                                          <p:spTgt spid="13">
                                            <p:txEl>
                                              <p:pRg st="0" end="0"/>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13">
                                            <p:txEl>
                                              <p:pRg st="1" end="1"/>
                                            </p:txEl>
                                          </p:spTgt>
                                        </p:tgtEl>
                                        <p:attrNameLst>
                                          <p:attrName>style.visibility</p:attrName>
                                        </p:attrNameLst>
                                      </p:cBhvr>
                                      <p:to>
                                        <p:strVal val="visible"/>
                                      </p:to>
                                    </p:set>
                                    <p:animEffect transition="in" filter="barn(inVertical)">
                                      <p:cBhvr>
                                        <p:cTn id="19"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5" name="Rectangle 4">
            <a:extLst>
              <a:ext uri="{FF2B5EF4-FFF2-40B4-BE49-F238E27FC236}">
                <a16:creationId xmlns:a16="http://schemas.microsoft.com/office/drawing/2014/main" id="{2B8A52FC-80EC-4491-BA0F-A8FBDC93A2C5}"/>
              </a:ext>
            </a:extLst>
          </p:cNvPr>
          <p:cNvSpPr/>
          <p:nvPr/>
        </p:nvSpPr>
        <p:spPr>
          <a:xfrm>
            <a:off x="0" y="4299858"/>
            <a:ext cx="8458200" cy="25581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0472DB45-0D7B-49C2-8129-77F3460F5431}"/>
              </a:ext>
            </a:extLst>
          </p:cNvPr>
          <p:cNvSpPr>
            <a:spLocks noGrp="1"/>
          </p:cNvSpPr>
          <p:nvPr>
            <p:ph type="title"/>
          </p:nvPr>
        </p:nvSpPr>
        <p:spPr>
          <a:xfrm>
            <a:off x="838091" y="278437"/>
            <a:ext cx="10514231" cy="715437"/>
          </a:xfrm>
        </p:spPr>
        <p:txBody>
          <a:bodyPr>
            <a:noAutofit/>
          </a:bodyPr>
          <a:lstStyle/>
          <a:p>
            <a:pPr algn="ctr"/>
            <a:r>
              <a:rPr lang="ar-SA" sz="2800" b="1" dirty="0">
                <a:solidFill>
                  <a:srgbClr val="002060"/>
                </a:solidFill>
                <a:latin typeface="Sakkal Majalla" panose="02000000000000000000" pitchFamily="2" charset="-78"/>
                <a:cs typeface="+mn-cs"/>
              </a:rPr>
              <a:t>يُحكى أنّ الطاعون قد حلّ بسكّان الغابة؛ فاجتمعت الحيوانات لمناقشة هذا الأمر، ودار بينها الحوار الآتي:</a:t>
            </a:r>
            <a:endParaRPr lang="en-US" sz="2800" b="1" dirty="0">
              <a:solidFill>
                <a:srgbClr val="002060"/>
              </a:solidFill>
              <a:latin typeface="Sakkal Majalla" panose="02000000000000000000" pitchFamily="2" charset="-78"/>
              <a:cs typeface="+mn-cs"/>
            </a:endParaRPr>
          </a:p>
        </p:txBody>
      </p:sp>
      <p:sp>
        <p:nvSpPr>
          <p:cNvPr id="3" name="מציין מיקום תוכן 2">
            <a:extLst>
              <a:ext uri="{FF2B5EF4-FFF2-40B4-BE49-F238E27FC236}">
                <a16:creationId xmlns:a16="http://schemas.microsoft.com/office/drawing/2014/main" id="{6F6C82F2-D134-4AA0-B3FC-45502B1A6EB1}"/>
              </a:ext>
            </a:extLst>
          </p:cNvPr>
          <p:cNvSpPr txBox="1">
            <a:spLocks/>
          </p:cNvSpPr>
          <p:nvPr/>
        </p:nvSpPr>
        <p:spPr>
          <a:xfrm>
            <a:off x="0" y="779438"/>
            <a:ext cx="6345686" cy="3066496"/>
          </a:xfrm>
          <a:prstGeom prst="rect">
            <a:avLst/>
          </a:prstGeom>
        </p:spPr>
        <p:txBody>
          <a:bodyPr>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الثعلب</a:t>
            </a:r>
            <a:r>
              <a:rPr lang="en-US" sz="2200" dirty="0">
                <a:solidFill>
                  <a:srgbClr val="002060"/>
                </a:solidFill>
                <a:latin typeface="Sakkal Majalla" panose="02000000000000000000" pitchFamily="2" charset="-78"/>
              </a:rPr>
              <a:t> : </a:t>
            </a:r>
            <a:r>
              <a:rPr lang="ar-SA" sz="2200" dirty="0">
                <a:solidFill>
                  <a:srgbClr val="002060"/>
                </a:solidFill>
                <a:latin typeface="Sakkal Majalla" panose="02000000000000000000" pitchFamily="2" charset="-78"/>
              </a:rPr>
              <a:t>أأكلت منه؟</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الحمار</a:t>
            </a:r>
            <a:r>
              <a:rPr lang="en-US" sz="2200" dirty="0">
                <a:solidFill>
                  <a:srgbClr val="002060"/>
                </a:solidFill>
                <a:latin typeface="Sakkal Majalla" panose="02000000000000000000" pitchFamily="2" charset="-78"/>
              </a:rPr>
              <a:t> : </a:t>
            </a:r>
            <a:r>
              <a:rPr lang="ar-SA" sz="2200" dirty="0">
                <a:solidFill>
                  <a:srgbClr val="002060"/>
                </a:solidFill>
                <a:latin typeface="Sakkal Majalla" panose="02000000000000000000" pitchFamily="2" charset="-78"/>
              </a:rPr>
              <a:t>نعم أكلت</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النمر</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قد اعترفت</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الثعلب</a:t>
            </a:r>
            <a:r>
              <a:rPr lang="en-US" sz="2200" dirty="0">
                <a:solidFill>
                  <a:srgbClr val="002060"/>
                </a:solidFill>
                <a:latin typeface="Sakkal Majalla" panose="02000000000000000000" pitchFamily="2" charset="-78"/>
              </a:rPr>
              <a:t> : </a:t>
            </a:r>
            <a:r>
              <a:rPr lang="ar-SA" sz="2200" dirty="0">
                <a:solidFill>
                  <a:srgbClr val="002060"/>
                </a:solidFill>
                <a:latin typeface="Sakkal Majalla" panose="02000000000000000000" pitchFamily="2" charset="-78"/>
              </a:rPr>
              <a:t>كن الذبيحا</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الثعلب</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إنّي سأرجع للشريعة كي أرى النصّ الصريحا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"من مسّ مال الوقف في قانوننا دمه أبيحا"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الأسد</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هذا الذي جلب الوباء بأكله مال الصوامع واستحلّ دماءنا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فخذوا احرقوه واجعلوا من جسمه لله قربانــًا يكون شفاءنا</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النمر</a:t>
            </a:r>
            <a:r>
              <a:rPr lang="en-US" sz="2200" dirty="0">
                <a:solidFill>
                  <a:srgbClr val="002060"/>
                </a:solidFill>
                <a:latin typeface="Sakkal Majalla" panose="02000000000000000000" pitchFamily="2" charset="-78"/>
              </a:rPr>
              <a:t> : </a:t>
            </a:r>
            <a:r>
              <a:rPr lang="ar-SA" sz="2200" dirty="0">
                <a:solidFill>
                  <a:srgbClr val="002060"/>
                </a:solidFill>
                <a:latin typeface="Sakkal Majalla" panose="02000000000000000000" pitchFamily="2" charset="-78"/>
              </a:rPr>
              <a:t>هيّا</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الأسد</a:t>
            </a:r>
            <a:r>
              <a:rPr lang="en-US" sz="2200" dirty="0">
                <a:solidFill>
                  <a:srgbClr val="002060"/>
                </a:solidFill>
                <a:latin typeface="Sakkal Majalla" panose="02000000000000000000" pitchFamily="2" charset="-78"/>
              </a:rPr>
              <a:t> : </a:t>
            </a:r>
            <a:r>
              <a:rPr lang="ar-SA" sz="2200" dirty="0">
                <a:solidFill>
                  <a:srgbClr val="002060"/>
                </a:solidFill>
                <a:latin typeface="Sakkal Majalla" panose="02000000000000000000" pitchFamily="2" charset="-78"/>
              </a:rPr>
              <a:t>اسحبوه</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الثعلب</a:t>
            </a:r>
            <a:r>
              <a:rPr lang="en-US" sz="2200" dirty="0">
                <a:solidFill>
                  <a:srgbClr val="002060"/>
                </a:solidFill>
                <a:latin typeface="Sakkal Majalla" panose="02000000000000000000" pitchFamily="2" charset="-78"/>
              </a:rPr>
              <a:t> : </a:t>
            </a:r>
            <a:r>
              <a:rPr lang="ar-SA" sz="2200" dirty="0">
                <a:solidFill>
                  <a:srgbClr val="002060"/>
                </a:solidFill>
                <a:latin typeface="Sakkal Majalla" panose="02000000000000000000" pitchFamily="2" charset="-78"/>
              </a:rPr>
              <a:t>اخرج بنا</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النمر</a:t>
            </a:r>
            <a:r>
              <a:rPr lang="en-US" sz="2200" dirty="0">
                <a:solidFill>
                  <a:srgbClr val="002060"/>
                </a:solidFill>
                <a:latin typeface="Sakkal Majalla" panose="02000000000000000000" pitchFamily="2" charset="-78"/>
              </a:rPr>
              <a:t> : </a:t>
            </a:r>
            <a:r>
              <a:rPr lang="ar-SA" sz="2200" dirty="0">
                <a:solidFill>
                  <a:srgbClr val="002060"/>
                </a:solidFill>
                <a:latin typeface="Sakkal Majalla" panose="02000000000000000000" pitchFamily="2" charset="-78"/>
              </a:rPr>
              <a:t>لا عاش شخصٌ لا يريد هناءنا</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الثعلب</a:t>
            </a:r>
            <a:r>
              <a:rPr lang="en-US" sz="2200" dirty="0">
                <a:solidFill>
                  <a:srgbClr val="002060"/>
                </a:solidFill>
                <a:latin typeface="Sakkal Majalla" panose="02000000000000000000" pitchFamily="2" charset="-78"/>
              </a:rPr>
              <a:t> :</a:t>
            </a:r>
            <a:endParaRPr lang="ar-SA" sz="2200" dirty="0">
              <a:solidFill>
                <a:srgbClr val="002060"/>
              </a:solidFill>
              <a:latin typeface="Sakkal Majalla" panose="02000000000000000000" pitchFamily="2" charset="-78"/>
            </a:endParaRPr>
          </a:p>
          <a:p>
            <a:pPr marL="0" indent="0" algn="ctr">
              <a:buFont typeface="Arial" pitchFamily="34" charset="0"/>
              <a:buNone/>
            </a:pPr>
            <a:r>
              <a:rPr lang="ar-SA" sz="2200" dirty="0">
                <a:solidFill>
                  <a:srgbClr val="002060"/>
                </a:solidFill>
                <a:latin typeface="Sakkal Majalla" panose="02000000000000000000" pitchFamily="2" charset="-78"/>
              </a:rPr>
              <a:t>إنّ الفتى إن كان ذا بطشٍ مساوئه شريفة</a:t>
            </a:r>
            <a:endParaRPr lang="en-US" sz="2200" dirty="0">
              <a:solidFill>
                <a:srgbClr val="002060"/>
              </a:solidFill>
              <a:latin typeface="Sakkal Majalla" panose="02000000000000000000" pitchFamily="2" charset="-78"/>
            </a:endParaRPr>
          </a:p>
          <a:p>
            <a:pPr marL="0" indent="0" algn="ctr">
              <a:buFont typeface="Arial" pitchFamily="34" charset="0"/>
              <a:buNone/>
            </a:pPr>
            <a:r>
              <a:rPr lang="ar-SA" sz="2200" dirty="0">
                <a:solidFill>
                  <a:srgbClr val="002060"/>
                </a:solidFill>
                <a:latin typeface="Sakkal Majalla" panose="02000000000000000000" pitchFamily="2" charset="-78"/>
              </a:rPr>
              <a:t>لكن إذا كان الضعيف فإنّ حجّته ضعيفة</a:t>
            </a:r>
            <a:endParaRPr lang="en-US" sz="2200" dirty="0">
              <a:solidFill>
                <a:srgbClr val="002060"/>
              </a:solidFill>
              <a:latin typeface="Sakkal Majalla" panose="02000000000000000000" pitchFamily="2" charset="-78"/>
            </a:endParaRPr>
          </a:p>
        </p:txBody>
      </p:sp>
      <p:sp>
        <p:nvSpPr>
          <p:cNvPr id="4" name="מציין מיקום תוכן 2">
            <a:extLst>
              <a:ext uri="{FF2B5EF4-FFF2-40B4-BE49-F238E27FC236}">
                <a16:creationId xmlns:a16="http://schemas.microsoft.com/office/drawing/2014/main" id="{295ED629-9874-431E-8691-BB64D7CDD245}"/>
              </a:ext>
            </a:extLst>
          </p:cNvPr>
          <p:cNvSpPr txBox="1">
            <a:spLocks/>
          </p:cNvSpPr>
          <p:nvPr/>
        </p:nvSpPr>
        <p:spPr>
          <a:xfrm>
            <a:off x="5561291" y="1266018"/>
            <a:ext cx="6575427" cy="2456896"/>
          </a:xfrm>
          <a:prstGeom prst="rect">
            <a:avLst/>
          </a:prstGeom>
        </p:spPr>
        <p:txBody>
          <a:bodyPr vert="horz" lIns="91440" tIns="45720" rIns="91440" bIns="45720" rtlCol="1">
            <a:noAutofit/>
          </a:bodyPr>
          <a:lstStyle>
            <a:lvl1pPr marL="228577" indent="-228577" algn="r" defTabSz="914309"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31" indent="-228577" algn="r" defTabSz="914309"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6" indent="-228577" algn="r" defTabSz="914309"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40" indent="-228577" algn="r" defTabSz="914309"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94" indent="-228577" algn="r" defTabSz="914309"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9" indent="-228577" algn="r" defTabSz="914309"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03" indent="-228577" algn="r" defTabSz="914309"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57" indent="-228577" algn="r" defTabSz="914309"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11" indent="-228577" algn="r" defTabSz="914309"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ar-SA" sz="2200" dirty="0">
                <a:solidFill>
                  <a:srgbClr val="002060"/>
                </a:solidFill>
                <a:latin typeface="Sakkal Majalla" panose="02000000000000000000" pitchFamily="2" charset="-78"/>
              </a:rPr>
              <a:t>والآن مالك يا حمار لزمت صمتك مستريحًا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ذي سكتة الجاني يخاف إذا تكلّم أن يبوحا</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الذئب</a:t>
            </a:r>
            <a:r>
              <a:rPr lang="en-US" sz="2200" dirty="0">
                <a:solidFill>
                  <a:srgbClr val="002060"/>
                </a:solidFill>
                <a:latin typeface="Sakkal Majalla" panose="02000000000000000000" pitchFamily="2" charset="-78"/>
              </a:rPr>
              <a:t> : </a:t>
            </a:r>
            <a:r>
              <a:rPr lang="ar-SA" sz="2200" dirty="0">
                <a:solidFill>
                  <a:srgbClr val="002060"/>
                </a:solidFill>
                <a:latin typeface="Sakkal Majalla" panose="02000000000000000000" pitchFamily="2" charset="-78"/>
              </a:rPr>
              <a:t>ماذا جنيتَ؟</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الدبّ</a:t>
            </a:r>
            <a:r>
              <a:rPr lang="en-US" sz="2200" dirty="0">
                <a:solidFill>
                  <a:srgbClr val="002060"/>
                </a:solidFill>
                <a:latin typeface="Sakkal Majalla" panose="02000000000000000000" pitchFamily="2" charset="-78"/>
              </a:rPr>
              <a:t> : </a:t>
            </a:r>
            <a:r>
              <a:rPr lang="ar-SA" sz="2200" dirty="0">
                <a:solidFill>
                  <a:srgbClr val="002060"/>
                </a:solidFill>
                <a:latin typeface="Sakkal Majalla" panose="02000000000000000000" pitchFamily="2" charset="-78"/>
              </a:rPr>
              <a:t>ماذا ارتكبتَ؟</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الحمار</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أنا ما جنيت، ولست أذكر أن لي عملًا قبيحًا</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الذئب</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قل لي متى أصبحت يا أدنى الورى فطنًا فصيحًا</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الأسد</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دعه يقول لعلّ في أقواله رأيًا فصيحًا</a:t>
            </a:r>
            <a:br>
              <a:rPr lang="en-US" sz="2200" dirty="0">
                <a:solidFill>
                  <a:srgbClr val="002060"/>
                </a:solidFill>
                <a:latin typeface="Sakkal Majalla" panose="02000000000000000000" pitchFamily="2" charset="-78"/>
              </a:rPr>
            </a:br>
            <a:r>
              <a:rPr lang="ar-SA" sz="2200" u="sng" dirty="0">
                <a:solidFill>
                  <a:srgbClr val="002060"/>
                </a:solidFill>
                <a:latin typeface="Sakkal Majalla" panose="02000000000000000000" pitchFamily="2" charset="-78"/>
              </a:rPr>
              <a:t>الحمار</a:t>
            </a:r>
            <a:r>
              <a:rPr lang="en-US" sz="2200" dirty="0">
                <a:solidFill>
                  <a:srgbClr val="002060"/>
                </a:solidFill>
                <a:latin typeface="Sakkal Majalla" panose="02000000000000000000" pitchFamily="2" charset="-78"/>
              </a:rPr>
              <a:t> :</a:t>
            </a:r>
            <a:r>
              <a:rPr lang="ar-SA" sz="2200" dirty="0">
                <a:solidFill>
                  <a:srgbClr val="002060"/>
                </a:solidFill>
                <a:latin typeface="Sakkal Majalla" panose="02000000000000000000" pitchFamily="2" charset="-78"/>
              </a:rPr>
              <a:t>قد كنت يومًا جائعًا والليل يوشك أن يلوحــا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والأرض تبعث حرّها ويكاد جسمي أن يسوحا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فمررت قرب الدير أشكو في الفؤاد له جروحا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وتكاد رجلي أن تزلَّ وكاد جفني أن ينوحــا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فوجدت عشبًا ذابلًا في بعض ساحته طريحـا</a:t>
            </a:r>
            <a:br>
              <a:rPr lang="en-US" sz="2200" dirty="0">
                <a:solidFill>
                  <a:srgbClr val="002060"/>
                </a:solidFill>
                <a:latin typeface="Sakkal Majalla" panose="02000000000000000000" pitchFamily="2" charset="-78"/>
              </a:rPr>
            </a:br>
            <a:r>
              <a:rPr lang="ar-SA" sz="2200" dirty="0">
                <a:solidFill>
                  <a:srgbClr val="002060"/>
                </a:solidFill>
                <a:latin typeface="Sakkal Majalla" panose="02000000000000000000" pitchFamily="2" charset="-78"/>
              </a:rPr>
              <a:t>وتمثّل الشيطان يغريني ويبدو لـي نصيحـا</a:t>
            </a:r>
            <a:br>
              <a:rPr lang="en-US" sz="2200" dirty="0">
                <a:solidFill>
                  <a:srgbClr val="002060"/>
                </a:solidFill>
                <a:latin typeface="Sakkal Majalla" panose="02000000000000000000" pitchFamily="2" charset="-78"/>
              </a:rPr>
            </a:br>
            <a:endParaRPr lang="en-US" sz="2200" dirty="0">
              <a:solidFill>
                <a:srgbClr val="002060"/>
              </a:solidFill>
              <a:latin typeface="Sakkal Majalla" panose="02000000000000000000" pitchFamily="2" charset="-78"/>
            </a:endParaRPr>
          </a:p>
        </p:txBody>
      </p:sp>
    </p:spTree>
    <p:extLst>
      <p:ext uri="{BB962C8B-B14F-4D97-AF65-F5344CB8AC3E}">
        <p14:creationId xmlns:p14="http://schemas.microsoft.com/office/powerpoint/2010/main" val="1750109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barn(inVertical)">
                                      <p:cBhvr>
                                        <p:cTn id="23"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1194</TotalTime>
  <Words>1823</Words>
  <Application>Microsoft Office PowerPoint</Application>
  <PresentationFormat>מותאם אישית</PresentationFormat>
  <Paragraphs>79</Paragraphs>
  <Slides>16</Slides>
  <Notes>9</Notes>
  <HiddenSlides>0</HiddenSlides>
  <MMClips>1</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16</vt:i4>
      </vt:variant>
    </vt:vector>
  </HeadingPairs>
  <TitlesOfParts>
    <vt:vector size="21" baseType="lpstr">
      <vt:lpstr>Arial</vt:lpstr>
      <vt:lpstr>Calibri</vt:lpstr>
      <vt:lpstr>Sakkal Majalla</vt:lpstr>
      <vt:lpstr>Varela Round</vt:lpstr>
      <vt:lpstr>ערכת נושא Office</vt:lpstr>
      <vt:lpstr>מערכת שידורים לאומית</vt:lpstr>
      <vt:lpstr>الحيوانات المرضى بالطاعون: تحليل النصّ بمهارة الاستنتاج</vt:lpstr>
      <vt:lpstr>ماذا نتعلّم اليوم؟</vt:lpstr>
      <vt:lpstr>الاستنتاج: نموذجٌ تطبيقيٌّ</vt:lpstr>
      <vt:lpstr>الاستنتاج: نموذجٌ تطبيقيٌّ</vt:lpstr>
      <vt:lpstr>מצגת של PowerPoint‏</vt:lpstr>
      <vt:lpstr>يُحكى أنّ الطاعون قد حلّ بسكّان الغابة؛ فاجتمعت الحيوانات لمناقشة هذا الأمر، ودار بينها الحوار الآتي:</vt:lpstr>
      <vt:lpstr>يُحكى أنّ الطاعون قد حلّ بسكّان الغابة؛ فاجتمعت الحيوانات لمناقشة هذا الأمر، ودار بينها الحوار الآتي:</vt:lpstr>
      <vt:lpstr>يُحكى أنّ الطاعون قد حلّ بسكّان الغابة؛ فاجتمعت الحيوانات لمناقشة هذا الأمر، ودار بينها الحوار الآتي:</vt:lpstr>
      <vt:lpstr>الاستنتاج في نصّ: الحيوانات المرضى بالطاعون</vt:lpstr>
      <vt:lpstr>شريط فيديو</vt:lpstr>
      <vt:lpstr>أسئلةٌ تعتمد مهارة الاستنتاج</vt:lpstr>
      <vt:lpstr>أسئلةٌ تعتمد مهارة الاستنتاج</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bahaa.misrad@gmail.com</cp:lastModifiedBy>
  <cp:revision>110</cp:revision>
  <dcterms:created xsi:type="dcterms:W3CDTF">2020-03-15T19:13:03Z</dcterms:created>
  <dcterms:modified xsi:type="dcterms:W3CDTF">2021-10-13T11:20:37Z</dcterms:modified>
</cp:coreProperties>
</file>