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Varela Round" panose="020B0604020202020204" charset="-79"/>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1" roundtripDataSignature="AMtx7mjdYdmZcy9DXRAkUPkraqBfVHYp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85ED26-5A25-449F-821B-DC82069F6286}">
  <a:tblStyle styleId="{7985ED26-5A25-449F-821B-DC82069F6286}"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8" y="52"/>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r" rtl="1">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aa9f8d8d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8aa9f8d8dd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33" name="Google Shape;233;g8aa9f8d8dd_0_97: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8aa9f8d8dd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8aa9f8d8dd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43" name="Google Shape;243;g8aa9f8d8dd_0_78: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8aa9f8d8dd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8aa9f8d8dd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53" name="Google Shape;253;g8aa9f8d8dd_0_86: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aa9f8d8dd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8aa9f8d8dd_0_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63" name="Google Shape;263;g8aa9f8d8dd_0_106: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aa9f8d8dd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8aa9f8d8d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8aa9f8d8dd_0_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8aa9f8d8d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aa9f8d8dd_0_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g8aa9f8d8d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aa9f8d8dd_0_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g8aa9f8d8dd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201d2626e_0_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8201d2626e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8201d2626e_0_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8201d2626e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8aa9f8d8dd_0_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8aa9f8d8dd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8201d2626e_0_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g8201d2626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8aa9f8d8dd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g8aa9f8d8d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8aa9f8d8dd_0_1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8aa9f8d8dd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8aa9f8d8dd_0_1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g8aa9f8d8dd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endParaRPr/>
          </a:p>
        </p:txBody>
      </p:sp>
      <p:sp>
        <p:nvSpPr>
          <p:cNvPr id="176" name="Google Shape;176;p5: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201d262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8201d262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186" name="Google Shape;186;g8201d2626e_0_9: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201d262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8201d2626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02" name="Google Shape;202;g8201d2626e_0_0: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None/>
            </a:pPr>
            <a:endParaRPr/>
          </a:p>
        </p:txBody>
      </p:sp>
      <p:sp>
        <p:nvSpPr>
          <p:cNvPr id="213" name="Google Shape;213;p6: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aa9f8d8dd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8aa9f8d8dd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endParaRPr/>
          </a:p>
        </p:txBody>
      </p:sp>
      <p:sp>
        <p:nvSpPr>
          <p:cNvPr id="223" name="Google Shape;223;g8aa9f8d8dd_0_70:notes"/>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lvl="0" indent="0" algn="l" rtl="1">
              <a:spcBef>
                <a:spcPts val="0"/>
              </a:spcBef>
              <a:spcAft>
                <a:spcPts val="0"/>
              </a:spcAft>
              <a:buNone/>
            </a:pPr>
            <a:fld id="{00000000-1234-1234-1234-123412341234}" type="slidenum">
              <a:rPr lang="iw-I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 מערכת שידורים לאומית">
  <p:cSld name="שער - מערכת שידורים לאומית">
    <p:spTree>
      <p:nvGrpSpPr>
        <p:cNvPr id="1" name="Shape 19"/>
        <p:cNvGrpSpPr/>
        <p:nvPr/>
      </p:nvGrpSpPr>
      <p:grpSpPr>
        <a:xfrm>
          <a:off x="0" y="0"/>
          <a:ext cx="0" cy="0"/>
          <a:chOff x="0" y="0"/>
          <a:chExt cx="0" cy="0"/>
        </a:xfrm>
      </p:grpSpPr>
      <p:sp>
        <p:nvSpPr>
          <p:cNvPr id="20" name="Google Shape;20;p17"/>
          <p:cNvSpPr txBox="1">
            <a:spLocks noGrp="1"/>
          </p:cNvSpPr>
          <p:nvPr>
            <p:ph type="ctrTitle"/>
          </p:nvPr>
        </p:nvSpPr>
        <p:spPr>
          <a:xfrm>
            <a:off x="516000" y="2693989"/>
            <a:ext cx="11160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Arial"/>
              <a:buNone/>
              <a:defRPr sz="6601" b="1" i="0" u="none" strike="noStrike" cap="none">
                <a:solidFill>
                  <a:srgbClr val="192A7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 name="Google Shape;22;p17"/>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3" name="Google Shape;23;p17"/>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17"/>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5" name="Google Shape;25;p17"/>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
        <p:nvSpPr>
          <p:cNvPr id="26" name="Google Shape;26;p17"/>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 name="Google Shape;27;p17"/>
          <p:cNvSpPr/>
          <p:nvPr/>
        </p:nvSpPr>
        <p:spPr>
          <a:xfrm>
            <a:off x="-1356361" y="6875979"/>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8" name="Google Shape;28;p17"/>
          <p:cNvSpPr/>
          <p:nvPr/>
        </p:nvSpPr>
        <p:spPr>
          <a:xfrm rot="5400000">
            <a:off x="10129568" y="1977381"/>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 name="Google Shape;29;p17"/>
          <p:cNvSpPr/>
          <p:nvPr/>
        </p:nvSpPr>
        <p:spPr>
          <a:xfrm>
            <a:off x="-3261642" y="347118"/>
            <a:ext cx="3246401" cy="730473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פרטי השיעור, מקצוע ומורה">
  <p:cSld name="פרטי השיעור, מקצוע ומורה">
    <p:spTree>
      <p:nvGrpSpPr>
        <p:cNvPr id="1" name="Shape 30"/>
        <p:cNvGrpSpPr/>
        <p:nvPr/>
      </p:nvGrpSpPr>
      <p:grpSpPr>
        <a:xfrm>
          <a:off x="0" y="0"/>
          <a:ext cx="0" cy="0"/>
          <a:chOff x="0" y="0"/>
          <a:chExt cx="0" cy="0"/>
        </a:xfrm>
      </p:grpSpPr>
      <p:sp>
        <p:nvSpPr>
          <p:cNvPr id="31" name="Google Shape;31;p18"/>
          <p:cNvSpPr/>
          <p:nvPr/>
        </p:nvSpPr>
        <p:spPr>
          <a:xfrm>
            <a:off x="212943" y="1396870"/>
            <a:ext cx="14000014" cy="2978963"/>
          </a:xfrm>
          <a:prstGeom prst="roundRect">
            <a:avLst>
              <a:gd name="adj" fmla="val 50000"/>
            </a:avLst>
          </a:prstGeom>
          <a:solidFill>
            <a:srgbClr val="E0E0E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Arial"/>
                <a:ea typeface="Arial"/>
                <a:cs typeface="Arial"/>
                <a:sym typeface="Arial"/>
              </a:rPr>
              <a:t>  </a:t>
            </a:r>
            <a:endParaRPr/>
          </a:p>
        </p:txBody>
      </p:sp>
      <p:sp>
        <p:nvSpPr>
          <p:cNvPr id="32" name="Google Shape;32;p18"/>
          <p:cNvSpPr/>
          <p:nvPr/>
        </p:nvSpPr>
        <p:spPr>
          <a:xfrm>
            <a:off x="7329949" y="6240593"/>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3" name="Google Shape;33;p18"/>
          <p:cNvSpPr/>
          <p:nvPr/>
        </p:nvSpPr>
        <p:spPr>
          <a:xfrm>
            <a:off x="-501113" y="872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Google Shape;34;p18"/>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18"/>
          <p:cNvSpPr/>
          <p:nvPr/>
        </p:nvSpPr>
        <p:spPr>
          <a:xfrm>
            <a:off x="9066088" y="5930032"/>
            <a:ext cx="529942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18"/>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7" name="Google Shape;37;p18"/>
          <p:cNvSpPr/>
          <p:nvPr/>
        </p:nvSpPr>
        <p:spPr>
          <a:xfrm>
            <a:off x="-1356361" y="6875979"/>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18"/>
          <p:cNvSpPr/>
          <p:nvPr/>
        </p:nvSpPr>
        <p:spPr>
          <a:xfrm rot="5400000">
            <a:off x="10107940"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18"/>
          <p:cNvSpPr/>
          <p:nvPr/>
        </p:nvSpPr>
        <p:spPr>
          <a:xfrm>
            <a:off x="-3246402" y="-426720"/>
            <a:ext cx="3246401" cy="807856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0" name="Google Shape;40;p18"/>
          <p:cNvSpPr txBox="1">
            <a:spLocks noGrp="1"/>
          </p:cNvSpPr>
          <p:nvPr>
            <p:ph type="ctrTitle"/>
          </p:nvPr>
        </p:nvSpPr>
        <p:spPr>
          <a:xfrm>
            <a:off x="696000" y="1400768"/>
            <a:ext cx="10800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chemeClr val="dk1"/>
              </a:buClr>
              <a:buSzPts val="6600"/>
              <a:buFont typeface="Arial"/>
              <a:buNone/>
              <a:defRPr sz="66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8"/>
          <p:cNvSpPr txBox="1">
            <a:spLocks noGrp="1"/>
          </p:cNvSpPr>
          <p:nvPr>
            <p:ph type="subTitle" idx="1"/>
          </p:nvPr>
        </p:nvSpPr>
        <p:spPr>
          <a:xfrm>
            <a:off x="696000" y="2798300"/>
            <a:ext cx="10800000" cy="7200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3600" b="1">
                <a:solidFill>
                  <a:srgbClr val="002060"/>
                </a:solidFill>
                <a:latin typeface="Arial"/>
                <a:ea typeface="Arial"/>
                <a:cs typeface="Arial"/>
                <a:sym typeface="Arial"/>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2" name="Google Shape;42;p18"/>
          <p:cNvSpPr txBox="1">
            <a:spLocks noGrp="1"/>
          </p:cNvSpPr>
          <p:nvPr>
            <p:ph type="body" idx="2"/>
          </p:nvPr>
        </p:nvSpPr>
        <p:spPr>
          <a:xfrm>
            <a:off x="696000" y="3655832"/>
            <a:ext cx="10800000"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2800" b="1">
                <a:solidFill>
                  <a:srgbClr val="002060"/>
                </a:solidFill>
                <a:latin typeface="Arial"/>
                <a:ea typeface="Arial"/>
                <a:cs typeface="Arial"/>
                <a:sym typeface="Arial"/>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3" name="Google Shape;43;p18"/>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Arial"/>
                <a:ea typeface="Arial"/>
                <a:cs typeface="Arial"/>
                <a:sym typeface="Arial"/>
              </a:rPr>
              <a:t>‹#›</a:t>
            </a:fld>
            <a:endParaRPr sz="1800" b="0" i="0" u="none" strike="noStrike" cap="none">
              <a:solidFill>
                <a:srgbClr val="A5A5A5"/>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ותוכן פריסה 3" type="obj">
  <p:cSld name="OBJEC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1024128" y="152134"/>
            <a:ext cx="9802368"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Arial"/>
              <a:buNone/>
              <a:defRPr sz="4400" b="1">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1024128" y="1049185"/>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Arial"/>
                <a:ea typeface="Arial"/>
                <a:cs typeface="Arial"/>
                <a:sym typeface="Arial"/>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Arial"/>
                <a:ea typeface="Arial"/>
                <a:cs typeface="Arial"/>
                <a:sym typeface="Arial"/>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47" name="Google Shape;47;p19"/>
          <p:cNvSpPr/>
          <p:nvPr/>
        </p:nvSpPr>
        <p:spPr>
          <a:xfrm>
            <a:off x="-234936" y="5807316"/>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8" name="Google Shape;48;p19"/>
          <p:cNvSpPr/>
          <p:nvPr/>
        </p:nvSpPr>
        <p:spPr>
          <a:xfrm>
            <a:off x="11218431" y="239177"/>
            <a:ext cx="1706880" cy="458399"/>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 name="Google Shape;49;p19"/>
          <p:cNvSpPr/>
          <p:nvPr/>
        </p:nvSpPr>
        <p:spPr>
          <a:xfrm>
            <a:off x="-388620" y="6235866"/>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0" name="Google Shape;50;p19"/>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19"/>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2" name="Google Shape;52;p19"/>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 name="Google Shape;53;p19"/>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4" name="Google Shape;54;p19"/>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D8D8D8"/>
                </a:solidFill>
                <a:latin typeface="Arial"/>
                <a:ea typeface="Arial"/>
                <a:cs typeface="Arial"/>
                <a:sym typeface="Arial"/>
              </a:rPr>
              <a:t>‹#›</a:t>
            </a:fld>
            <a:endParaRPr sz="1800" b="0" i="0" u="none" strike="noStrike" cap="none">
              <a:solidFill>
                <a:srgbClr val="D8D8D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55"/>
        <p:cNvGrpSpPr/>
        <p:nvPr/>
      </p:nvGrpSpPr>
      <p:grpSpPr>
        <a:xfrm>
          <a:off x="0" y="0"/>
          <a:ext cx="0" cy="0"/>
          <a:chOff x="0" y="0"/>
          <a:chExt cx="0" cy="0"/>
        </a:xfrm>
      </p:grpSpPr>
      <p:sp>
        <p:nvSpPr>
          <p:cNvPr id="56" name="Google Shape;56;p20"/>
          <p:cNvSpPr/>
          <p:nvPr/>
        </p:nvSpPr>
        <p:spPr>
          <a:xfrm>
            <a:off x="212943" y="1396870"/>
            <a:ext cx="14129222" cy="2978963"/>
          </a:xfrm>
          <a:prstGeom prst="roundRect">
            <a:avLst>
              <a:gd name="adj" fmla="val 50000"/>
            </a:avLst>
          </a:prstGeom>
          <a:solidFill>
            <a:srgbClr val="E0E0E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192A72"/>
                </a:solidFill>
                <a:latin typeface="Arial"/>
                <a:ea typeface="Arial"/>
                <a:cs typeface="Arial"/>
                <a:sym typeface="Arial"/>
              </a:rPr>
              <a:t>  </a:t>
            </a:r>
            <a:endParaRPr/>
          </a:p>
        </p:txBody>
      </p:sp>
      <p:sp>
        <p:nvSpPr>
          <p:cNvPr id="57" name="Google Shape;57;p20"/>
          <p:cNvSpPr txBox="1">
            <a:spLocks noGrp="1"/>
          </p:cNvSpPr>
          <p:nvPr>
            <p:ph type="ctrTitle"/>
          </p:nvPr>
        </p:nvSpPr>
        <p:spPr>
          <a:xfrm>
            <a:off x="696000" y="1959646"/>
            <a:ext cx="10800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Arial"/>
              <a:buNone/>
              <a:defRPr sz="6601" b="1">
                <a:solidFill>
                  <a:srgbClr val="192A7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0"/>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p20"/>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0" name="Google Shape;60;p20"/>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1" name="Google Shape;61;p20"/>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2" name="Google Shape;62;p20"/>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Google Shape;63;p20"/>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Google Shape;64;p20"/>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5" name="Google Shape;65;p20"/>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6" name="Google Shape;66;p20"/>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Arial"/>
                <a:ea typeface="Arial"/>
                <a:cs typeface="Arial"/>
                <a:sym typeface="Arial"/>
              </a:rPr>
              <a:t>‹#›</a:t>
            </a:fld>
            <a:endParaRPr sz="1800" b="0" i="0" u="none" strike="noStrike" cap="none">
              <a:solidFill>
                <a:srgbClr val="A5A5A5"/>
              </a:solidFill>
              <a:latin typeface="Arial"/>
              <a:ea typeface="Arial"/>
              <a:cs typeface="Arial"/>
              <a:sym typeface="Arial"/>
            </a:endParaRPr>
          </a:p>
        </p:txBody>
      </p:sp>
      <p:sp>
        <p:nvSpPr>
          <p:cNvPr id="67" name="Google Shape;67;p20"/>
          <p:cNvSpPr txBox="1">
            <a:spLocks noGrp="1"/>
          </p:cNvSpPr>
          <p:nvPr>
            <p:ph type="body" idx="1"/>
          </p:nvPr>
        </p:nvSpPr>
        <p:spPr>
          <a:xfrm>
            <a:off x="1461052" y="3379305"/>
            <a:ext cx="9203635" cy="804863"/>
          </a:xfrm>
          <a:prstGeom prst="rect">
            <a:avLst/>
          </a:prstGeom>
          <a:noFill/>
          <a:ln>
            <a:noFill/>
          </a:ln>
        </p:spPr>
        <p:txBody>
          <a:bodyPr spcFirstLastPara="1" wrap="square" lIns="91425" tIns="45700" rIns="91425" bIns="45700" anchor="t" anchorCtr="0">
            <a:normAutofit/>
          </a:bodyPr>
          <a:lstStyle>
            <a:lvl1pPr marL="457200" lvl="0" indent="-228600" algn="ctr">
              <a:spcBef>
                <a:spcPts val="640"/>
              </a:spcBef>
              <a:spcAft>
                <a:spcPts val="0"/>
              </a:spcAft>
              <a:buClr>
                <a:schemeClr val="dk1"/>
              </a:buClr>
              <a:buSzPts val="3200"/>
              <a:buNone/>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ותוכן פריסה 2">
  <p:cSld name="כותרת ותוכן פריסה 2">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a:off x="515273" y="1024128"/>
            <a:ext cx="11161453" cy="457200"/>
          </a:xfrm>
          <a:prstGeom prst="rect">
            <a:avLst/>
          </a:prstGeom>
          <a:noFill/>
          <a:ln>
            <a:noFill/>
          </a:ln>
        </p:spPr>
        <p:txBody>
          <a:bodyPr spcFirstLastPara="1" wrap="square" lIns="0" tIns="0" rIns="0" bIns="0" anchor="ctr" anchorCtr="0">
            <a:noAutofit/>
          </a:bodyPr>
          <a:lstStyle>
            <a:lvl1pPr marL="457200" lvl="0" indent="-228600" algn="r" rtl="1">
              <a:spcBef>
                <a:spcPts val="600"/>
              </a:spcBef>
              <a:spcAft>
                <a:spcPts val="0"/>
              </a:spcAft>
              <a:buClr>
                <a:srgbClr val="12B4BC"/>
              </a:buClr>
              <a:buSzPts val="3000"/>
              <a:buNone/>
              <a:defRPr sz="3000" b="1">
                <a:solidFill>
                  <a:srgbClr val="12B4BC"/>
                </a:solidFill>
                <a:latin typeface="Arial"/>
                <a:ea typeface="Arial"/>
                <a:cs typeface="Arial"/>
                <a:sym typeface="Arial"/>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71" name="Google Shape;71;p21"/>
          <p:cNvSpPr txBox="1">
            <a:spLocks noGrp="1"/>
          </p:cNvSpPr>
          <p:nvPr>
            <p:ph type="body" idx="2"/>
          </p:nvPr>
        </p:nvSpPr>
        <p:spPr>
          <a:xfrm>
            <a:off x="515273" y="1567973"/>
            <a:ext cx="11161453" cy="352218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Arial"/>
                <a:ea typeface="Arial"/>
                <a:cs typeface="Arial"/>
                <a:sym typeface="Arial"/>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Arial"/>
                <a:ea typeface="Arial"/>
                <a:cs typeface="Arial"/>
                <a:sym typeface="Arial"/>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72" name="Google Shape;72;p21"/>
          <p:cNvSpPr/>
          <p:nvPr/>
        </p:nvSpPr>
        <p:spPr>
          <a:xfrm>
            <a:off x="-1377633" y="110284"/>
            <a:ext cx="2105524"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21"/>
          <p:cNvSpPr/>
          <p:nvPr/>
        </p:nvSpPr>
        <p:spPr>
          <a:xfrm>
            <a:off x="-1729189" y="435139"/>
            <a:ext cx="2615798" cy="32187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 name="Google Shape;74;p21"/>
          <p:cNvSpPr/>
          <p:nvPr/>
        </p:nvSpPr>
        <p:spPr>
          <a:xfrm>
            <a:off x="9323387" y="5555326"/>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5" name="Google Shape;75;p21"/>
          <p:cNvSpPr/>
          <p:nvPr/>
        </p:nvSpPr>
        <p:spPr>
          <a:xfrm>
            <a:off x="8679109" y="6024163"/>
            <a:ext cx="4127100"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6" name="Google Shape;76;p21"/>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Arial"/>
                <a:ea typeface="Arial"/>
                <a:cs typeface="Arial"/>
                <a:sym typeface="Arial"/>
              </a:rPr>
              <a:t>‹#›</a:t>
            </a:fld>
            <a:endParaRPr sz="1800" b="0" i="0" u="none" strike="noStrike" cap="none">
              <a:solidFill>
                <a:srgbClr val="A5A5A5"/>
              </a:solidFill>
              <a:latin typeface="Arial"/>
              <a:ea typeface="Arial"/>
              <a:cs typeface="Arial"/>
              <a:sym typeface="Arial"/>
            </a:endParaRPr>
          </a:p>
        </p:txBody>
      </p:sp>
      <p:sp>
        <p:nvSpPr>
          <p:cNvPr id="77" name="Google Shape;77;p21"/>
          <p:cNvSpPr/>
          <p:nvPr/>
        </p:nvSpPr>
        <p:spPr>
          <a:xfrm>
            <a:off x="11005702" y="5213334"/>
            <a:ext cx="2372591" cy="25130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21"/>
          <p:cNvSpPr/>
          <p:nvPr/>
        </p:nvSpPr>
        <p:spPr>
          <a:xfrm rot="5400000">
            <a:off x="10107940" y="1954539"/>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9" name="Google Shape;79;p21"/>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ותוכן פריסה 1">
  <p:cSld name="כותרת ותוכן פריסה 1">
    <p:spTree>
      <p:nvGrpSpPr>
        <p:cNvPr id="1" name="Shape 80"/>
        <p:cNvGrpSpPr/>
        <p:nvPr/>
      </p:nvGrpSpPr>
      <p:grpSpPr>
        <a:xfrm>
          <a:off x="0" y="0"/>
          <a:ext cx="0" cy="0"/>
          <a:chOff x="0" y="0"/>
          <a:chExt cx="0" cy="0"/>
        </a:xfrm>
      </p:grpSpPr>
      <p:sp>
        <p:nvSpPr>
          <p:cNvPr id="81" name="Google Shape;81;p22"/>
          <p:cNvSpPr/>
          <p:nvPr/>
        </p:nvSpPr>
        <p:spPr>
          <a:xfrm>
            <a:off x="6581228" y="6447542"/>
            <a:ext cx="5993234"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22"/>
          <p:cNvSpPr/>
          <p:nvPr/>
        </p:nvSpPr>
        <p:spPr>
          <a:xfrm>
            <a:off x="9704146" y="5381191"/>
            <a:ext cx="3496396" cy="442359"/>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22"/>
          <p:cNvSpPr txBox="1">
            <a:spLocks noGrp="1"/>
          </p:cNvSpPr>
          <p:nvPr>
            <p:ph type="body" idx="1"/>
          </p:nvPr>
        </p:nvSpPr>
        <p:spPr>
          <a:xfrm>
            <a:off x="515273" y="998859"/>
            <a:ext cx="11161453" cy="4062435"/>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Arial"/>
                <a:ea typeface="Arial"/>
                <a:cs typeface="Arial"/>
                <a:sym typeface="Arial"/>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Arial"/>
                <a:ea typeface="Arial"/>
                <a:cs typeface="Arial"/>
                <a:sym typeface="Arial"/>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84" name="Google Shape;84;p22"/>
          <p:cNvSpPr txBox="1">
            <a:spLocks noGrp="1"/>
          </p:cNvSpPr>
          <p:nvPr>
            <p:ph type="title"/>
          </p:nvPr>
        </p:nvSpPr>
        <p:spPr>
          <a:xfrm>
            <a:off x="1024128" y="155448"/>
            <a:ext cx="9802206"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2"/>
          <p:cNvSpPr/>
          <p:nvPr/>
        </p:nvSpPr>
        <p:spPr>
          <a:xfrm>
            <a:off x="-1226982" y="101748"/>
            <a:ext cx="2160598" cy="21681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22"/>
          <p:cNvSpPr/>
          <p:nvPr/>
        </p:nvSpPr>
        <p:spPr>
          <a:xfrm>
            <a:off x="-2054055" y="390797"/>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 name="Google Shape;87;p22"/>
          <p:cNvSpPr/>
          <p:nvPr/>
        </p:nvSpPr>
        <p:spPr>
          <a:xfrm>
            <a:off x="7978665" y="5944772"/>
            <a:ext cx="4766811" cy="381549"/>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22"/>
          <p:cNvSpPr/>
          <p:nvPr/>
        </p:nvSpPr>
        <p:spPr>
          <a:xfrm rot="5400000">
            <a:off x="9936561" y="2157343"/>
            <a:ext cx="735717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9" name="Google Shape;89;p22"/>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Arial"/>
                <a:ea typeface="Arial"/>
                <a:cs typeface="Arial"/>
                <a:sym typeface="Arial"/>
              </a:rPr>
              <a:t>‹#›</a:t>
            </a:fld>
            <a:endParaRPr sz="1800" b="0" i="0" u="none" strike="noStrike" cap="none">
              <a:solidFill>
                <a:srgbClr val="A5A5A5"/>
              </a:solidFill>
              <a:latin typeface="Arial"/>
              <a:ea typeface="Arial"/>
              <a:cs typeface="Arial"/>
              <a:sym typeface="Arial"/>
            </a:endParaRPr>
          </a:p>
        </p:txBody>
      </p:sp>
      <p:sp>
        <p:nvSpPr>
          <p:cNvPr id="90" name="Google Shape;90;p22"/>
          <p:cNvSpPr/>
          <p:nvPr/>
        </p:nvSpPr>
        <p:spPr>
          <a:xfrm>
            <a:off x="5903744" y="6876112"/>
            <a:ext cx="6894095" cy="149330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1" name="Google Shape;91;p22"/>
          <p:cNvSpPr/>
          <p:nvPr/>
        </p:nvSpPr>
        <p:spPr>
          <a:xfrm>
            <a:off x="-2191928" y="-31850"/>
            <a:ext cx="2165034"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ותוכן פריסה 5">
  <p:cSld name="כותרת ותוכן פריסה 5">
    <p:spTree>
      <p:nvGrpSpPr>
        <p:cNvPr id="1" name="Shape 92"/>
        <p:cNvGrpSpPr/>
        <p:nvPr/>
      </p:nvGrpSpPr>
      <p:grpSpPr>
        <a:xfrm>
          <a:off x="0" y="0"/>
          <a:ext cx="0" cy="0"/>
          <a:chOff x="0" y="0"/>
          <a:chExt cx="0" cy="0"/>
        </a:xfrm>
      </p:grpSpPr>
      <p:sp>
        <p:nvSpPr>
          <p:cNvPr id="93" name="Google Shape;93;p23"/>
          <p:cNvSpPr/>
          <p:nvPr/>
        </p:nvSpPr>
        <p:spPr>
          <a:xfrm>
            <a:off x="-2429707" y="195047"/>
            <a:ext cx="2969302" cy="24759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4" name="Google Shape;94;p23"/>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3"/>
          <p:cNvSpPr txBox="1">
            <a:spLocks noGrp="1"/>
          </p:cNvSpPr>
          <p:nvPr>
            <p:ph type="body" idx="1"/>
          </p:nvPr>
        </p:nvSpPr>
        <p:spPr>
          <a:xfrm>
            <a:off x="1026926" y="1025601"/>
            <a:ext cx="9802368" cy="431447"/>
          </a:xfrm>
          <a:prstGeom prst="rect">
            <a:avLst/>
          </a:prstGeom>
          <a:noFill/>
          <a:ln>
            <a:noFill/>
          </a:ln>
        </p:spPr>
        <p:txBody>
          <a:bodyPr spcFirstLastPara="1" wrap="square" lIns="91425" tIns="45700" rIns="91425" bIns="45700" anchor="ctr" anchorCtr="0">
            <a:noAutofit/>
          </a:bodyPr>
          <a:lstStyle>
            <a:lvl1pPr marL="457200" lvl="0" indent="-228600" algn="r" rtl="1">
              <a:spcBef>
                <a:spcPts val="600"/>
              </a:spcBef>
              <a:spcAft>
                <a:spcPts val="0"/>
              </a:spcAft>
              <a:buClr>
                <a:srgbClr val="12B4BC"/>
              </a:buClr>
              <a:buSzPts val="3000"/>
              <a:buNone/>
              <a:defRPr sz="3000" b="1">
                <a:solidFill>
                  <a:srgbClr val="12B4BC"/>
                </a:solidFill>
                <a:latin typeface="Arial"/>
                <a:ea typeface="Arial"/>
                <a:cs typeface="Arial"/>
                <a:sym typeface="Arial"/>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96" name="Google Shape;96;p23"/>
          <p:cNvSpPr txBox="1">
            <a:spLocks noGrp="1"/>
          </p:cNvSpPr>
          <p:nvPr>
            <p:ph type="body" idx="2"/>
          </p:nvPr>
        </p:nvSpPr>
        <p:spPr>
          <a:xfrm>
            <a:off x="1026927" y="1710442"/>
            <a:ext cx="8212766"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Arial"/>
                <a:ea typeface="Arial"/>
                <a:cs typeface="Arial"/>
                <a:sym typeface="Arial"/>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Arial"/>
                <a:ea typeface="Arial"/>
                <a:cs typeface="Arial"/>
                <a:sym typeface="Arial"/>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97" name="Google Shape;97;p23"/>
          <p:cNvSpPr/>
          <p:nvPr/>
        </p:nvSpPr>
        <p:spPr>
          <a:xfrm>
            <a:off x="9974795" y="5878199"/>
            <a:ext cx="4766811" cy="35766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8" name="Google Shape;98;p23"/>
          <p:cNvSpPr/>
          <p:nvPr/>
        </p:nvSpPr>
        <p:spPr>
          <a:xfrm>
            <a:off x="-2017472" y="518276"/>
            <a:ext cx="2969302" cy="36951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9" name="Google Shape;99;p23"/>
          <p:cNvSpPr/>
          <p:nvPr/>
        </p:nvSpPr>
        <p:spPr>
          <a:xfrm>
            <a:off x="8144699" y="6307826"/>
            <a:ext cx="5175721"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23"/>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1" name="Google Shape;101;p23"/>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2" name="Google Shape;102;p23"/>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3" name="Google Shape;103;p23"/>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4" name="Google Shape;104;p23"/>
          <p:cNvSpPr txBox="1"/>
          <p:nvPr/>
        </p:nvSpPr>
        <p:spPr>
          <a:xfrm>
            <a:off x="-162210" y="6389199"/>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A5A5A5"/>
                </a:solidFill>
                <a:latin typeface="Arial"/>
                <a:ea typeface="Arial"/>
                <a:cs typeface="Arial"/>
                <a:sym typeface="Arial"/>
              </a:rPr>
              <a:t>‹#›</a:t>
            </a:fld>
            <a:endParaRPr sz="1800" b="0" i="0" u="none" strike="noStrike" cap="none">
              <a:solidFill>
                <a:srgbClr val="A5A5A5"/>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כותרת בלבד פריסה 4">
  <p:cSld name="כותרת בלבד פריסה 4">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lvl1pPr marR="0" lvl="0" algn="ctr" rtl="1">
              <a:lnSpc>
                <a:spcPct val="100000"/>
              </a:lnSpc>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24"/>
          <p:cNvSpPr/>
          <p:nvPr/>
        </p:nvSpPr>
        <p:spPr>
          <a:xfrm>
            <a:off x="11497481" y="487099"/>
            <a:ext cx="1576672" cy="289443"/>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8" name="Google Shape;108;p24"/>
          <p:cNvSpPr/>
          <p:nvPr/>
        </p:nvSpPr>
        <p:spPr>
          <a:xfrm>
            <a:off x="11150538" y="127099"/>
            <a:ext cx="1879662" cy="28944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9" name="Google Shape;109;p24"/>
          <p:cNvSpPr/>
          <p:nvPr/>
        </p:nvSpPr>
        <p:spPr>
          <a:xfrm>
            <a:off x="-487680" y="5923581"/>
            <a:ext cx="3133018"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24"/>
          <p:cNvSpPr/>
          <p:nvPr/>
        </p:nvSpPr>
        <p:spPr>
          <a:xfrm>
            <a:off x="-976438" y="6359813"/>
            <a:ext cx="7301038" cy="65808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24"/>
          <p:cNvSpPr/>
          <p:nvPr/>
        </p:nvSpPr>
        <p:spPr>
          <a:xfrm rot="5400000">
            <a:off x="9360284" y="2733622"/>
            <a:ext cx="6987520" cy="1297194"/>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24"/>
          <p:cNvSpPr txBox="1"/>
          <p:nvPr/>
        </p:nvSpPr>
        <p:spPr>
          <a:xfrm>
            <a:off x="-131730" y="6361368"/>
            <a:ext cx="812800" cy="52120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iw-IL" sz="1800" b="0" i="0" u="none" strike="noStrike" cap="none">
                <a:solidFill>
                  <a:srgbClr val="D8D8D8"/>
                </a:solidFill>
                <a:latin typeface="Arial"/>
                <a:ea typeface="Arial"/>
                <a:cs typeface="Arial"/>
                <a:sym typeface="Arial"/>
              </a:rPr>
              <a:t>‹#›</a:t>
            </a:fld>
            <a:endParaRPr sz="1800" b="0" i="0" u="none" strike="noStrike" cap="none">
              <a:solidFill>
                <a:srgbClr val="D8D8D8"/>
              </a:solidFill>
              <a:latin typeface="Arial"/>
              <a:ea typeface="Arial"/>
              <a:cs typeface="Arial"/>
              <a:sym typeface="Arial"/>
            </a:endParaRPr>
          </a:p>
        </p:txBody>
      </p:sp>
      <p:sp>
        <p:nvSpPr>
          <p:cNvPr id="113" name="Google Shape;113;p24"/>
          <p:cNvSpPr/>
          <p:nvPr/>
        </p:nvSpPr>
        <p:spPr>
          <a:xfrm rot="-5400000">
            <a:off x="5821949" y="1027133"/>
            <a:ext cx="521207" cy="12218895"/>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4" name="Google Shape;114;p24"/>
          <p:cNvSpPr/>
          <p:nvPr/>
        </p:nvSpPr>
        <p:spPr>
          <a:xfrm rot="5400000">
            <a:off x="5683838" y="-6805249"/>
            <a:ext cx="947627" cy="1263971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24"/>
          <p:cNvSpPr/>
          <p:nvPr/>
        </p:nvSpPr>
        <p:spPr>
          <a:xfrm>
            <a:off x="-2001567" y="-416688"/>
            <a:ext cx="1974672" cy="8068538"/>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6" name="Google Shape;116;p24"/>
          <p:cNvSpPr txBox="1">
            <a:spLocks noGrp="1"/>
          </p:cNvSpPr>
          <p:nvPr>
            <p:ph type="body" idx="1"/>
          </p:nvPr>
        </p:nvSpPr>
        <p:spPr>
          <a:xfrm>
            <a:off x="2951578" y="1212161"/>
            <a:ext cx="7885112" cy="4090988"/>
          </a:xfrm>
          <a:prstGeom prst="rect">
            <a:avLst/>
          </a:prstGeom>
          <a:noFill/>
          <a:ln>
            <a:noFill/>
          </a:ln>
        </p:spPr>
        <p:txBody>
          <a:bodyPr spcFirstLastPara="1" wrap="square" lIns="91425" tIns="45700" rIns="91425" bIns="45700" anchor="t" anchorCtr="0">
            <a:normAutofit/>
          </a:bodyPr>
          <a:lstStyle>
            <a:lvl1pPr marL="457200" lvl="0" indent="-406400" algn="r" rtl="1">
              <a:spcBef>
                <a:spcPts val="560"/>
              </a:spcBef>
              <a:spcAft>
                <a:spcPts val="0"/>
              </a:spcAft>
              <a:buClr>
                <a:schemeClr val="dk1"/>
              </a:buClr>
              <a:buSzPts val="2800"/>
              <a:buChar char="•"/>
              <a:defRPr sz="2800"/>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ראשית ושתי תמונות">
  <p:cSld name="כותרת ראשית ושתי תמונות">
    <p:spTree>
      <p:nvGrpSpPr>
        <p:cNvPr id="1" name="Shape 130"/>
        <p:cNvGrpSpPr/>
        <p:nvPr/>
      </p:nvGrpSpPr>
      <p:grpSpPr>
        <a:xfrm>
          <a:off x="0" y="0"/>
          <a:ext cx="0" cy="0"/>
          <a:chOff x="0" y="0"/>
          <a:chExt cx="0" cy="0"/>
        </a:xfrm>
      </p:grpSpPr>
      <p:sp>
        <p:nvSpPr>
          <p:cNvPr id="131" name="Google Shape;131;p26"/>
          <p:cNvSpPr>
            <a:spLocks noGrp="1"/>
          </p:cNvSpPr>
          <p:nvPr>
            <p:ph type="pic" idx="2"/>
          </p:nvPr>
        </p:nvSpPr>
        <p:spPr>
          <a:xfrm>
            <a:off x="594360" y="1310640"/>
            <a:ext cx="4511040" cy="42672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2" name="Google Shape;132;p26"/>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Arial"/>
              <a:buNone/>
              <a:defRPr sz="4400" b="1" i="0" u="none" strike="noStrike" cap="none">
                <a:solidFill>
                  <a:srgbClr val="002060"/>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6"/>
          <p:cNvSpPr/>
          <p:nvPr/>
        </p:nvSpPr>
        <p:spPr>
          <a:xfrm>
            <a:off x="-2429707" y="195047"/>
            <a:ext cx="2969302" cy="247597"/>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34" name="Google Shape;134;p26"/>
          <p:cNvSpPr/>
          <p:nvPr/>
        </p:nvSpPr>
        <p:spPr>
          <a:xfrm>
            <a:off x="9974795" y="5878199"/>
            <a:ext cx="4766811" cy="35766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35" name="Google Shape;135;p26"/>
          <p:cNvSpPr/>
          <p:nvPr/>
        </p:nvSpPr>
        <p:spPr>
          <a:xfrm>
            <a:off x="-2017472" y="518276"/>
            <a:ext cx="2969302" cy="36951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36" name="Google Shape;136;p26"/>
          <p:cNvSpPr/>
          <p:nvPr/>
        </p:nvSpPr>
        <p:spPr>
          <a:xfrm>
            <a:off x="8144699" y="6307826"/>
            <a:ext cx="5175721" cy="720000"/>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37" name="Google Shape;137;p26"/>
          <p:cNvSpPr>
            <a:spLocks noGrp="1"/>
          </p:cNvSpPr>
          <p:nvPr>
            <p:ph type="pic" idx="3"/>
          </p:nvPr>
        </p:nvSpPr>
        <p:spPr>
          <a:xfrm>
            <a:off x="5372315" y="1310640"/>
            <a:ext cx="4511040" cy="42672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26"/>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39" name="Google Shape;139;p26"/>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40" name="Google Shape;140;p26"/>
          <p:cNvSpPr/>
          <p:nvPr/>
        </p:nvSpPr>
        <p:spPr>
          <a:xfrm rot="5400000">
            <a:off x="10092700" y="2084060"/>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41" name="Google Shape;141;p26"/>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Arial"/>
                <a:ea typeface="Arial"/>
                <a:cs typeface="Arial"/>
                <a:sym typeface="Arial"/>
              </a:defRPr>
            </a:lvl1pPr>
            <a:lvl2pPr marR="0" lvl="1" algn="r" rtl="1">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r" rtl="1">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r" rtl="1">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r" rtl="1">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r" rtl="1">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r" rtl="1">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r" rtl="1">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r" rtl="1">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Arial"/>
                <a:ea typeface="Arial"/>
                <a:cs typeface="Arial"/>
                <a:sym typeface="Arial"/>
              </a:defRPr>
            </a:lvl1pPr>
            <a:lvl2pPr marL="0" marR="0" lvl="1" indent="0" algn="l" rtl="1">
              <a:spcBef>
                <a:spcPts val="0"/>
              </a:spcBef>
              <a:buNone/>
              <a:defRPr sz="1200" b="0" i="0" u="none" strike="noStrike" cap="none">
                <a:solidFill>
                  <a:srgbClr val="888A9C"/>
                </a:solidFill>
                <a:latin typeface="Arial"/>
                <a:ea typeface="Arial"/>
                <a:cs typeface="Arial"/>
                <a:sym typeface="Arial"/>
              </a:defRPr>
            </a:lvl2pPr>
            <a:lvl3pPr marL="0" marR="0" lvl="2" indent="0" algn="l" rtl="1">
              <a:spcBef>
                <a:spcPts val="0"/>
              </a:spcBef>
              <a:buNone/>
              <a:defRPr sz="1200" b="0" i="0" u="none" strike="noStrike" cap="none">
                <a:solidFill>
                  <a:srgbClr val="888A9C"/>
                </a:solidFill>
                <a:latin typeface="Arial"/>
                <a:ea typeface="Arial"/>
                <a:cs typeface="Arial"/>
                <a:sym typeface="Arial"/>
              </a:defRPr>
            </a:lvl3pPr>
            <a:lvl4pPr marL="0" marR="0" lvl="3" indent="0" algn="l" rtl="1">
              <a:spcBef>
                <a:spcPts val="0"/>
              </a:spcBef>
              <a:buNone/>
              <a:defRPr sz="1200" b="0" i="0" u="none" strike="noStrike" cap="none">
                <a:solidFill>
                  <a:srgbClr val="888A9C"/>
                </a:solidFill>
                <a:latin typeface="Arial"/>
                <a:ea typeface="Arial"/>
                <a:cs typeface="Arial"/>
                <a:sym typeface="Arial"/>
              </a:defRPr>
            </a:lvl4pPr>
            <a:lvl5pPr marL="0" marR="0" lvl="4" indent="0" algn="l" rtl="1">
              <a:spcBef>
                <a:spcPts val="0"/>
              </a:spcBef>
              <a:buNone/>
              <a:defRPr sz="1200" b="0" i="0" u="none" strike="noStrike" cap="none">
                <a:solidFill>
                  <a:srgbClr val="888A9C"/>
                </a:solidFill>
                <a:latin typeface="Arial"/>
                <a:ea typeface="Arial"/>
                <a:cs typeface="Arial"/>
                <a:sym typeface="Arial"/>
              </a:defRPr>
            </a:lvl5pPr>
            <a:lvl6pPr marL="0" marR="0" lvl="5" indent="0" algn="l" rtl="1">
              <a:spcBef>
                <a:spcPts val="0"/>
              </a:spcBef>
              <a:buNone/>
              <a:defRPr sz="1200" b="0" i="0" u="none" strike="noStrike" cap="none">
                <a:solidFill>
                  <a:srgbClr val="888A9C"/>
                </a:solidFill>
                <a:latin typeface="Arial"/>
                <a:ea typeface="Arial"/>
                <a:cs typeface="Arial"/>
                <a:sym typeface="Arial"/>
              </a:defRPr>
            </a:lvl6pPr>
            <a:lvl7pPr marL="0" marR="0" lvl="6" indent="0" algn="l" rtl="1">
              <a:spcBef>
                <a:spcPts val="0"/>
              </a:spcBef>
              <a:buNone/>
              <a:defRPr sz="1200" b="0" i="0" u="none" strike="noStrike" cap="none">
                <a:solidFill>
                  <a:srgbClr val="888A9C"/>
                </a:solidFill>
                <a:latin typeface="Arial"/>
                <a:ea typeface="Arial"/>
                <a:cs typeface="Arial"/>
                <a:sym typeface="Arial"/>
              </a:defRPr>
            </a:lvl7pPr>
            <a:lvl8pPr marL="0" marR="0" lvl="7" indent="0" algn="l" rtl="1">
              <a:spcBef>
                <a:spcPts val="0"/>
              </a:spcBef>
              <a:buNone/>
              <a:defRPr sz="1200" b="0" i="0" u="none" strike="noStrike" cap="none">
                <a:solidFill>
                  <a:srgbClr val="888A9C"/>
                </a:solidFill>
                <a:latin typeface="Arial"/>
                <a:ea typeface="Arial"/>
                <a:cs typeface="Arial"/>
                <a:sym typeface="Arial"/>
              </a:defRPr>
            </a:lvl8pPr>
            <a:lvl9pPr marL="0" marR="0" lvl="8" indent="0" algn="l" rtl="1">
              <a:spcBef>
                <a:spcPts val="0"/>
              </a:spcBef>
              <a:buNone/>
              <a:defRPr sz="1200" b="0" i="0" u="none" strike="noStrike" cap="none">
                <a:solidFill>
                  <a:srgbClr val="888A9C"/>
                </a:solidFill>
                <a:latin typeface="Arial"/>
                <a:ea typeface="Arial"/>
                <a:cs typeface="Arial"/>
                <a:sym typeface="Arial"/>
              </a:defRPr>
            </a:lvl9pPr>
          </a:lstStyle>
          <a:p>
            <a:pPr marL="0" lvl="0" indent="0" algn="l" rtl="1">
              <a:spcBef>
                <a:spcPts val="0"/>
              </a:spcBef>
              <a:spcAft>
                <a:spcPts val="0"/>
              </a:spcAft>
              <a:buNone/>
            </a:pPr>
            <a:fld id="{00000000-1234-1234-1234-123412341234}" type="slidenum">
              <a:rPr lang="iw-IL"/>
              <a:t>‹#›</a:t>
            </a:fld>
            <a:endParaRPr/>
          </a:p>
        </p:txBody>
      </p:sp>
      <p:sp>
        <p:nvSpPr>
          <p:cNvPr id="15" name="Google Shape;15;p16"/>
          <p:cNvSpPr/>
          <p:nvPr/>
        </p:nvSpPr>
        <p:spPr>
          <a:xfrm>
            <a:off x="-1" y="-960120"/>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6"/>
          <p:cNvSpPr/>
          <p:nvPr/>
        </p:nvSpPr>
        <p:spPr>
          <a:xfrm>
            <a:off x="-1356361" y="6889426"/>
            <a:ext cx="14676782" cy="928270"/>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6"/>
          <p:cNvSpPr/>
          <p:nvPr/>
        </p:nvSpPr>
        <p:spPr>
          <a:xfrm rot="5400000">
            <a:off x="10121386" y="1972518"/>
            <a:ext cx="6987520" cy="2819401"/>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16"/>
          <p:cNvSpPr/>
          <p:nvPr/>
        </p:nvSpPr>
        <p:spPr>
          <a:xfrm>
            <a:off x="-3273296" y="-31850"/>
            <a:ext cx="3246401" cy="7683699"/>
          </a:xfrm>
          <a:prstGeom prst="rect">
            <a:avLst/>
          </a:prstGeom>
          <a:solidFill>
            <a:srgbClr val="E6E6E6"/>
          </a:solidFill>
          <a:ln w="25400" cap="flat" cmpd="sng">
            <a:solidFill>
              <a:srgbClr val="E6E6E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oi.org.il/he/BankingSupervision/Data/Pages/ribhahdh.aspx"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boi.org.il/heb/pages/HomePage.aspx"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Arial"/>
              <a:buNone/>
            </a:pPr>
            <a:r>
              <a:rPr lang="iw-IL"/>
              <a:t>מערכת שידורים לאומית</a:t>
            </a:r>
            <a:endParaRPr/>
          </a:p>
        </p:txBody>
      </p:sp>
      <p:sp>
        <p:nvSpPr>
          <p:cNvPr id="147" name="Google Shape;147;p1"/>
          <p:cNvSpPr/>
          <p:nvPr/>
        </p:nvSpPr>
        <p:spPr>
          <a:xfrm>
            <a:off x="12279398" y="6653"/>
            <a:ext cx="2404790" cy="663867"/>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שקופית זו היא חובה</a:t>
            </a:r>
            <a:endParaRPr sz="1800" b="1" i="0" u="none" strike="noStrike" cap="none">
              <a:solidFill>
                <a:srgbClr val="002060"/>
              </a:solidFill>
              <a:latin typeface="Arial"/>
              <a:ea typeface="Arial"/>
              <a:cs typeface="Arial"/>
              <a:sym typeface="Arial"/>
            </a:endParaRPr>
          </a:p>
        </p:txBody>
      </p:sp>
      <p:sp>
        <p:nvSpPr>
          <p:cNvPr id="148" name="Google Shape;148;p1"/>
          <p:cNvSpPr/>
          <p:nvPr/>
        </p:nvSpPr>
        <p:spPr>
          <a:xfrm>
            <a:off x="12279398" y="746985"/>
            <a:ext cx="2404790" cy="4230129"/>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בשפה הערבית יש להשתמש באחד הפונטים הבאים:</a:t>
            </a:r>
            <a:endParaRPr sz="1800" b="1"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Arial</a:t>
            </a:r>
            <a:endParaRPr sz="1800" b="1"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Calibri</a:t>
            </a:r>
            <a:endParaRPr/>
          </a:p>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Simplified Arabic</a:t>
            </a:r>
            <a:endParaRPr/>
          </a:p>
          <a:p>
            <a:pPr marL="0" marR="0" lvl="0" indent="0" algn="ctr" rtl="1">
              <a:spcBef>
                <a:spcPts val="0"/>
              </a:spcBef>
              <a:spcAft>
                <a:spcPts val="0"/>
              </a:spcAft>
              <a:buNone/>
            </a:pPr>
            <a:br>
              <a:rPr lang="iw-IL" sz="1800" b="1"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(שימו לב </a:t>
            </a:r>
            <a:r>
              <a:rPr lang="iw-IL" sz="1800" b="1" i="0" u="sng" strike="noStrike" cap="none">
                <a:solidFill>
                  <a:srgbClr val="002060"/>
                </a:solidFill>
                <a:latin typeface="Arial"/>
                <a:ea typeface="Arial"/>
                <a:cs typeface="Arial"/>
                <a:sym typeface="Arial"/>
              </a:rPr>
              <a:t>להימנע</a:t>
            </a:r>
            <a:r>
              <a:rPr lang="iw-IL" sz="1800" b="0" i="0" u="none" strike="noStrike" cap="none">
                <a:solidFill>
                  <a:srgbClr val="002060"/>
                </a:solidFill>
                <a:latin typeface="Arial"/>
                <a:ea typeface="Arial"/>
                <a:cs typeface="Arial"/>
                <a:sym typeface="Arial"/>
              </a:rPr>
              <a:t> מהשימוש ב-Varela Round  בו נעשה שימוש במצגות בשפות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העברית והאנגלית,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כיוון שהוא משבש את השפה הערבית) </a:t>
            </a: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8aa9f8d8dd_0_97"/>
          <p:cNvSpPr txBox="1">
            <a:spLocks noGrp="1"/>
          </p:cNvSpPr>
          <p:nvPr>
            <p:ph type="title"/>
          </p:nvPr>
        </p:nvSpPr>
        <p:spPr>
          <a:xfrm>
            <a:off x="1024128" y="155448"/>
            <a:ext cx="98022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236" name="Google Shape;236;g8aa9f8d8dd_0_97"/>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37" name="Google Shape;237;g8aa9f8d8dd_0_97"/>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2</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38" name="Google Shape;238;g8aa9f8d8dd_0_97"/>
          <p:cNvSpPr txBox="1">
            <a:spLocks noGrp="1"/>
          </p:cNvSpPr>
          <p:nvPr>
            <p:ph type="body" idx="1"/>
          </p:nvPr>
        </p:nvSpPr>
        <p:spPr>
          <a:xfrm>
            <a:off x="685900" y="2665120"/>
            <a:ext cx="11161500" cy="2077200"/>
          </a:xfrm>
          <a:prstGeom prst="rect">
            <a:avLst/>
          </a:prstGeom>
          <a:noFill/>
          <a:ln>
            <a:noFill/>
          </a:ln>
        </p:spPr>
        <p:txBody>
          <a:bodyPr spcFirstLastPara="1" wrap="square" lIns="91425" tIns="45700" rIns="91425" bIns="45700" anchor="t" anchorCtr="0">
            <a:noAutofit/>
          </a:bodyPr>
          <a:lstStyle/>
          <a:p>
            <a:pPr marL="457200" lvl="0" indent="0" algn="just" rtl="1">
              <a:lnSpc>
                <a:spcPct val="115000"/>
              </a:lnSpc>
              <a:spcBef>
                <a:spcPts val="0"/>
              </a:spcBef>
              <a:spcAft>
                <a:spcPts val="0"/>
              </a:spcAft>
              <a:buNone/>
            </a:pPr>
            <a:r>
              <a:rPr lang="iw-IL" sz="2600" dirty="0">
                <a:latin typeface="Arial" panose="020B0604020202020204" pitchFamily="34" charset="0"/>
                <a:ea typeface="Calibri"/>
                <a:cs typeface="Arial" panose="020B0604020202020204" pitchFamily="34" charset="0"/>
                <a:sym typeface="Calibri"/>
              </a:rPr>
              <a:t>هي الفائدة التي يتم استخدامها كأساس لتسعير المعاملات المالية بمختلف أنواعها مثل القروض والودائع ويتم تعيينها من قبل كل بنك لمعاملة في تعاملها. </a:t>
            </a:r>
            <a:endParaRPr sz="4100" dirty="0">
              <a:latin typeface="Arial" panose="020B0604020202020204" pitchFamily="34" charset="0"/>
              <a:ea typeface="Calibri"/>
              <a:cs typeface="Arial" panose="020B0604020202020204" pitchFamily="34" charset="0"/>
              <a:sym typeface="Calibri"/>
            </a:endParaRPr>
          </a:p>
          <a:p>
            <a:pPr marL="457200" lvl="0" indent="0" algn="just" rtl="1">
              <a:lnSpc>
                <a:spcPct val="115000"/>
              </a:lnSpc>
              <a:spcBef>
                <a:spcPts val="1000"/>
              </a:spcBef>
              <a:spcAft>
                <a:spcPts val="1000"/>
              </a:spcAft>
              <a:buNone/>
            </a:pPr>
            <a:endParaRPr sz="4100" dirty="0">
              <a:latin typeface="Arial" panose="020B0604020202020204" pitchFamily="34" charset="0"/>
              <a:ea typeface="Calibri"/>
              <a:cs typeface="Arial" panose="020B0604020202020204" pitchFamily="34" charset="0"/>
              <a:sym typeface="Calibri"/>
            </a:endParaRPr>
          </a:p>
        </p:txBody>
      </p:sp>
      <p:sp>
        <p:nvSpPr>
          <p:cNvPr id="239" name="Google Shape;239;g8aa9f8d8dd_0_97"/>
          <p:cNvSpPr/>
          <p:nvPr/>
        </p:nvSpPr>
        <p:spPr>
          <a:xfrm>
            <a:off x="6814900" y="1286838"/>
            <a:ext cx="4651200" cy="966900"/>
          </a:xfrm>
          <a:prstGeom prst="flowChartAlternateProcess">
            <a:avLst/>
          </a:prstGeom>
          <a:solidFill>
            <a:srgbClr val="12B4BC"/>
          </a:solidFill>
          <a:ln>
            <a:noFill/>
          </a:ln>
        </p:spPr>
        <p:txBody>
          <a:bodyPr spcFirstLastPara="1" wrap="square" lIns="91425" tIns="45700" rIns="91425" bIns="45700" anchor="ctr" anchorCtr="0">
            <a:noAutofit/>
          </a:bodyPr>
          <a:lstStyle/>
          <a:p>
            <a:pPr marL="457200" lvl="0" indent="0" algn="just" rtl="1">
              <a:lnSpc>
                <a:spcPct val="115000"/>
              </a:lnSpc>
              <a:spcBef>
                <a:spcPts val="0"/>
              </a:spcBef>
              <a:spcAft>
                <a:spcPts val="1000"/>
              </a:spcAft>
              <a:buNone/>
            </a:pPr>
            <a:r>
              <a:rPr lang="iw-IL" sz="2900" dirty="0">
                <a:solidFill>
                  <a:srgbClr val="FFFFFF"/>
                </a:solidFill>
                <a:uFill>
                  <a:noFill/>
                </a:uFill>
                <a:latin typeface="Arial" panose="020B0604020202020204" pitchFamily="34" charset="0"/>
                <a:ea typeface="Calibri"/>
                <a:cs typeface="Arial" panose="020B0604020202020204" pitchFamily="34" charset="0"/>
                <a:sym typeface="Calibri"/>
                <a:hlinkClick r:id="rId3"/>
              </a:rPr>
              <a:t>فائدة برايم ריבית פריים</a:t>
            </a:r>
            <a:endParaRPr sz="41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1000"/>
                                        <p:tgtEl>
                                          <p:spTgt spid="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8aa9f8d8dd_0_78"/>
          <p:cNvSpPr txBox="1">
            <a:spLocks noGrp="1"/>
          </p:cNvSpPr>
          <p:nvPr>
            <p:ph type="title"/>
          </p:nvPr>
        </p:nvSpPr>
        <p:spPr>
          <a:xfrm>
            <a:off x="1024128" y="155448"/>
            <a:ext cx="98022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246" name="Google Shape;246;g8aa9f8d8dd_0_78"/>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47" name="Google Shape;247;g8aa9f8d8dd_0_78"/>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2</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48" name="Google Shape;248;g8aa9f8d8dd_0_78"/>
          <p:cNvSpPr txBox="1">
            <a:spLocks noGrp="1"/>
          </p:cNvSpPr>
          <p:nvPr>
            <p:ph type="body" idx="1"/>
          </p:nvPr>
        </p:nvSpPr>
        <p:spPr>
          <a:xfrm>
            <a:off x="685900" y="2665120"/>
            <a:ext cx="11161500" cy="2077200"/>
          </a:xfrm>
          <a:prstGeom prst="rect">
            <a:avLst/>
          </a:prstGeom>
          <a:noFill/>
          <a:ln>
            <a:noFill/>
          </a:ln>
        </p:spPr>
        <p:txBody>
          <a:bodyPr spcFirstLastPara="1" wrap="square" lIns="91425" tIns="45700" rIns="91425" bIns="45700" anchor="t" anchorCtr="0">
            <a:noAutofit/>
          </a:bodyPr>
          <a:lstStyle/>
          <a:p>
            <a:pPr marL="457200" marR="0" lvl="0" indent="0" algn="just" rtl="1">
              <a:lnSpc>
                <a:spcPct val="115000"/>
              </a:lnSpc>
              <a:spcBef>
                <a:spcPts val="0"/>
              </a:spcBef>
              <a:spcAft>
                <a:spcPts val="0"/>
              </a:spcAft>
              <a:buNone/>
            </a:pPr>
            <a:r>
              <a:rPr lang="iw-IL" sz="2900" dirty="0">
                <a:latin typeface="Arial" panose="020B0604020202020204" pitchFamily="34" charset="0"/>
                <a:ea typeface="Calibri"/>
                <a:cs typeface="Arial" panose="020B0604020202020204" pitchFamily="34" charset="0"/>
                <a:sym typeface="Calibri"/>
              </a:rPr>
              <a:t>معدل الفائدة الذي يمثل المصاريف المالية للمقترض  بصورة واقعية ، تأخذ في الاعتبار بالإضافة إلى معدل الفائدة الاسمي ، الرسوم والمدفوعات الأخرى وكذلك طول فترة الائتمان ، تاريخ استلام المبلغ الرئيسي ، السداد ، إلخ.</a:t>
            </a:r>
            <a:endParaRPr sz="2900" dirty="0">
              <a:latin typeface="Arial" panose="020B0604020202020204" pitchFamily="34" charset="0"/>
              <a:ea typeface="Calibri"/>
              <a:cs typeface="Arial" panose="020B0604020202020204" pitchFamily="34" charset="0"/>
              <a:sym typeface="Calibri"/>
            </a:endParaRPr>
          </a:p>
          <a:p>
            <a:pPr marL="457200" lvl="0" indent="0" algn="just" rtl="1">
              <a:lnSpc>
                <a:spcPct val="115000"/>
              </a:lnSpc>
              <a:spcBef>
                <a:spcPts val="1000"/>
              </a:spcBef>
              <a:spcAft>
                <a:spcPts val="1000"/>
              </a:spcAft>
              <a:buNone/>
            </a:pPr>
            <a:endParaRPr sz="2900" dirty="0">
              <a:latin typeface="Arial" panose="020B0604020202020204" pitchFamily="34" charset="0"/>
              <a:ea typeface="Calibri"/>
              <a:cs typeface="Arial" panose="020B0604020202020204" pitchFamily="34" charset="0"/>
              <a:sym typeface="Calibri"/>
            </a:endParaRPr>
          </a:p>
        </p:txBody>
      </p:sp>
      <p:sp>
        <p:nvSpPr>
          <p:cNvPr id="249" name="Google Shape;249;g8aa9f8d8dd_0_78"/>
          <p:cNvSpPr/>
          <p:nvPr/>
        </p:nvSpPr>
        <p:spPr>
          <a:xfrm>
            <a:off x="6799725" y="1286838"/>
            <a:ext cx="4651200" cy="966900"/>
          </a:xfrm>
          <a:prstGeom prst="flowChartAlternateProcess">
            <a:avLst/>
          </a:prstGeom>
          <a:solidFill>
            <a:srgbClr val="12B4BC"/>
          </a:solidFill>
          <a:ln>
            <a:noFill/>
          </a:ln>
        </p:spPr>
        <p:txBody>
          <a:bodyPr spcFirstLastPara="1" wrap="square" lIns="91425" tIns="45700" rIns="91425" bIns="45700" anchor="ctr" anchorCtr="0">
            <a:noAutofit/>
          </a:bodyPr>
          <a:lstStyle/>
          <a:p>
            <a:pPr marL="457200" algn="just" rtl="1">
              <a:lnSpc>
                <a:spcPct val="115000"/>
              </a:lnSpc>
              <a:spcAft>
                <a:spcPts val="1000"/>
              </a:spcAft>
            </a:pPr>
            <a:r>
              <a:rPr lang="ar-AE" sz="2900" dirty="0">
                <a:solidFill>
                  <a:srgbClr val="FFFFFF"/>
                </a:solidFill>
                <a:latin typeface="Arial" panose="020B0604020202020204" pitchFamily="34" charset="0"/>
                <a:ea typeface="Calibri"/>
                <a:cs typeface="Arial" panose="020B0604020202020204" pitchFamily="34" charset="0"/>
                <a:sym typeface="Calibri"/>
              </a:rPr>
              <a:t>فائدة فعلية (</a:t>
            </a:r>
            <a:r>
              <a:rPr lang="he-IL" sz="2900" dirty="0">
                <a:solidFill>
                  <a:srgbClr val="FFFFFF"/>
                </a:solidFill>
                <a:latin typeface="Arial" panose="020B0604020202020204" pitchFamily="34" charset="0"/>
                <a:ea typeface="Calibri"/>
                <a:cs typeface="Arial" panose="020B0604020202020204" pitchFamily="34" charset="0"/>
                <a:sym typeface="Calibri"/>
              </a:rPr>
              <a:t>ריבית אפקטיבית)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1000"/>
                                        <p:tgtEl>
                                          <p:spTgt spid="2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8"/>
                                        </p:tgtEl>
                                        <p:attrNameLst>
                                          <p:attrName>style.visibility</p:attrName>
                                        </p:attrNameLst>
                                      </p:cBhvr>
                                      <p:to>
                                        <p:strVal val="visible"/>
                                      </p:to>
                                    </p:set>
                                    <p:animEffect transition="in" filter="fade">
                                      <p:cBhvr>
                                        <p:cTn id="12"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8aa9f8d8dd_0_86"/>
          <p:cNvSpPr txBox="1">
            <a:spLocks noGrp="1"/>
          </p:cNvSpPr>
          <p:nvPr>
            <p:ph type="body" idx="1"/>
          </p:nvPr>
        </p:nvSpPr>
        <p:spPr>
          <a:xfrm>
            <a:off x="344475" y="2535251"/>
            <a:ext cx="11161500" cy="1522800"/>
          </a:xfrm>
          <a:prstGeom prst="rect">
            <a:avLst/>
          </a:prstGeom>
          <a:noFill/>
          <a:ln>
            <a:noFill/>
          </a:ln>
        </p:spPr>
        <p:txBody>
          <a:bodyPr spcFirstLastPara="1" wrap="square" lIns="91425" tIns="45700" rIns="91425" bIns="45700" anchor="t" anchorCtr="0">
            <a:noAutofit/>
          </a:bodyPr>
          <a:lstStyle/>
          <a:p>
            <a:pPr marL="0" indent="0" algn="just">
              <a:lnSpc>
                <a:spcPct val="115000"/>
              </a:lnSpc>
              <a:spcAft>
                <a:spcPts val="1000"/>
              </a:spcAft>
              <a:buNone/>
            </a:pPr>
            <a:r>
              <a:rPr lang="ar-AE" sz="3200" dirty="0">
                <a:latin typeface="Arial" panose="020B0604020202020204" pitchFamily="34" charset="0"/>
                <a:ea typeface="Calibri"/>
                <a:cs typeface="Arial" panose="020B0604020202020204" pitchFamily="34" charset="0"/>
                <a:sym typeface="Calibri"/>
              </a:rPr>
              <a:t>الفائدة التي ندفعها على رصيد الدين السالب (في الحساب الجاري) عندما نستخدم الأموال التي يعطينا إياها البنك كائتمان.  يعتمد سعر الفائدة على نوع الزبون ومدى نشاطه الاقتصادي وقوة ممثليه التفاوضية ضد البنك.</a:t>
            </a:r>
            <a:endParaRPr lang="ar-AE" sz="4400" dirty="0">
              <a:latin typeface="Arial" panose="020B0604020202020204" pitchFamily="34" charset="0"/>
              <a:ea typeface="Calibri"/>
              <a:cs typeface="Arial" panose="020B0604020202020204" pitchFamily="34" charset="0"/>
              <a:sym typeface="Calibri"/>
            </a:endParaRPr>
          </a:p>
          <a:p>
            <a:pPr marL="0" lvl="0" indent="0" algn="just" rtl="1">
              <a:lnSpc>
                <a:spcPct val="115000"/>
              </a:lnSpc>
              <a:spcBef>
                <a:spcPts val="0"/>
              </a:spcBef>
              <a:spcAft>
                <a:spcPts val="1000"/>
              </a:spcAft>
              <a:buNone/>
            </a:pPr>
            <a:endParaRPr sz="3200" dirty="0">
              <a:latin typeface="Arial" panose="020B0604020202020204" pitchFamily="34" charset="0"/>
              <a:ea typeface="Calibri"/>
              <a:cs typeface="Arial" panose="020B0604020202020204" pitchFamily="34" charset="0"/>
              <a:sym typeface="Calibri"/>
            </a:endParaRPr>
          </a:p>
        </p:txBody>
      </p:sp>
      <p:sp>
        <p:nvSpPr>
          <p:cNvPr id="256" name="Google Shape;256;g8aa9f8d8dd_0_86"/>
          <p:cNvSpPr txBox="1">
            <a:spLocks noGrp="1"/>
          </p:cNvSpPr>
          <p:nvPr>
            <p:ph type="title"/>
          </p:nvPr>
        </p:nvSpPr>
        <p:spPr>
          <a:xfrm>
            <a:off x="1024128" y="155448"/>
            <a:ext cx="98022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257" name="Google Shape;257;g8aa9f8d8dd_0_86"/>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58" name="Google Shape;258;g8aa9f8d8dd_0_86"/>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2</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59" name="Google Shape;259;g8aa9f8d8dd_0_86"/>
          <p:cNvSpPr/>
          <p:nvPr/>
        </p:nvSpPr>
        <p:spPr>
          <a:xfrm>
            <a:off x="5775250" y="1221900"/>
            <a:ext cx="5581500" cy="966900"/>
          </a:xfrm>
          <a:prstGeom prst="flowChartAlternateProcess">
            <a:avLst/>
          </a:prstGeom>
          <a:solidFill>
            <a:srgbClr val="12B4BC"/>
          </a:solidFill>
          <a:ln>
            <a:noFill/>
          </a:ln>
        </p:spPr>
        <p:txBody>
          <a:bodyPr spcFirstLastPara="1" wrap="square" lIns="91425" tIns="45700" rIns="91425" bIns="45700" anchor="ctr" anchorCtr="0">
            <a:noAutofit/>
          </a:bodyPr>
          <a:lstStyle/>
          <a:p>
            <a:pPr marL="457200" lvl="0" indent="-412750" algn="just" rtl="1">
              <a:lnSpc>
                <a:spcPct val="115000"/>
              </a:lnSpc>
              <a:spcBef>
                <a:spcPts val="0"/>
              </a:spcBef>
              <a:spcAft>
                <a:spcPts val="0"/>
              </a:spcAft>
              <a:buClr>
                <a:srgbClr val="FFFFFF"/>
              </a:buClr>
              <a:buSzPts val="2900"/>
              <a:buFont typeface="Calibri"/>
              <a:buChar char="•"/>
            </a:pPr>
            <a:r>
              <a:rPr lang="iw-IL" sz="2900" dirty="0">
                <a:solidFill>
                  <a:srgbClr val="FFFFFF"/>
                </a:solidFill>
                <a:latin typeface="Arial" panose="020B0604020202020204" pitchFamily="34" charset="0"/>
                <a:ea typeface="Calibri"/>
                <a:cs typeface="Arial" panose="020B0604020202020204" pitchFamily="34" charset="0"/>
                <a:sym typeface="Calibri"/>
              </a:rPr>
              <a:t>فائدة الرصيد المكشوف ריבית חובה </a:t>
            </a:r>
            <a:endParaRPr sz="41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10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5"/>
                                        </p:tgtEl>
                                        <p:attrNameLst>
                                          <p:attrName>style.visibility</p:attrName>
                                        </p:attrNameLst>
                                      </p:cBhvr>
                                      <p:to>
                                        <p:strVal val="visible"/>
                                      </p:to>
                                    </p:set>
                                    <p:animEffect transition="in" filter="fade">
                                      <p:cBhvr>
                                        <p:cTn id="12"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8aa9f8d8dd_0_106"/>
          <p:cNvSpPr txBox="1">
            <a:spLocks noGrp="1"/>
          </p:cNvSpPr>
          <p:nvPr>
            <p:ph type="body" idx="1"/>
          </p:nvPr>
        </p:nvSpPr>
        <p:spPr>
          <a:xfrm>
            <a:off x="515275" y="2462328"/>
            <a:ext cx="11161500" cy="2598900"/>
          </a:xfrm>
          <a:prstGeom prst="rect">
            <a:avLst/>
          </a:prstGeom>
          <a:noFill/>
          <a:ln>
            <a:noFill/>
          </a:ln>
        </p:spPr>
        <p:txBody>
          <a:bodyPr spcFirstLastPara="1" wrap="square" lIns="91425" tIns="45700" rIns="91425" bIns="45700" anchor="t" anchorCtr="0">
            <a:noAutofit/>
          </a:bodyPr>
          <a:lstStyle/>
          <a:p>
            <a:pPr marL="0" lvl="0" indent="0" algn="just" rtl="1">
              <a:lnSpc>
                <a:spcPct val="115000"/>
              </a:lnSpc>
              <a:spcBef>
                <a:spcPts val="0"/>
              </a:spcBef>
              <a:spcAft>
                <a:spcPts val="1000"/>
              </a:spcAft>
              <a:buNone/>
            </a:pPr>
            <a:r>
              <a:rPr lang="iw-IL" sz="3600" dirty="0">
                <a:latin typeface="Arial" panose="020B0604020202020204" pitchFamily="34" charset="0"/>
                <a:ea typeface="Calibri"/>
                <a:cs typeface="Arial" panose="020B0604020202020204" pitchFamily="34" charset="0"/>
                <a:sym typeface="Calibri"/>
              </a:rPr>
              <a:t> </a:t>
            </a:r>
            <a:r>
              <a:rPr lang="iw-IL" sz="2800" dirty="0">
                <a:latin typeface="Arial" panose="020B0604020202020204" pitchFamily="34" charset="0"/>
                <a:ea typeface="Calibri"/>
                <a:cs typeface="Arial" panose="020B0604020202020204" pitchFamily="34" charset="0"/>
                <a:sym typeface="Calibri"/>
              </a:rPr>
              <a:t>تقدم شركات بطاقات الائتمان قروضًا أو أقساط شراء كجزء من مسار "الائتمان" الذي يحمل الفائدة. يشبه سعر الفائدة على بطاقات الائتمان سعر الحساب الجاري للبنك ، ويتم دفع أعلى فائدة من قبل حاملي البطاقات العاديين.</a:t>
            </a:r>
            <a:endParaRPr sz="5400" dirty="0">
              <a:latin typeface="Arial" panose="020B0604020202020204" pitchFamily="34" charset="0"/>
              <a:ea typeface="Calibri"/>
              <a:cs typeface="Arial" panose="020B0604020202020204" pitchFamily="34" charset="0"/>
              <a:sym typeface="Calibri"/>
            </a:endParaRPr>
          </a:p>
        </p:txBody>
      </p:sp>
      <p:sp>
        <p:nvSpPr>
          <p:cNvPr id="266" name="Google Shape;266;g8aa9f8d8dd_0_106"/>
          <p:cNvSpPr txBox="1">
            <a:spLocks noGrp="1"/>
          </p:cNvSpPr>
          <p:nvPr>
            <p:ph type="title"/>
          </p:nvPr>
        </p:nvSpPr>
        <p:spPr>
          <a:xfrm>
            <a:off x="1024128" y="155448"/>
            <a:ext cx="98022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267" name="Google Shape;267;g8aa9f8d8dd_0_106"/>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68" name="Google Shape;268;g8aa9f8d8dd_0_106"/>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2</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69" name="Google Shape;269;g8aa9f8d8dd_0_106"/>
          <p:cNvSpPr/>
          <p:nvPr/>
        </p:nvSpPr>
        <p:spPr>
          <a:xfrm>
            <a:off x="4672675" y="1438800"/>
            <a:ext cx="7004100" cy="966900"/>
          </a:xfrm>
          <a:prstGeom prst="flowChartAlternateProcess">
            <a:avLst/>
          </a:prstGeom>
          <a:solidFill>
            <a:srgbClr val="12B4BC"/>
          </a:solidFill>
          <a:ln>
            <a:noFill/>
          </a:ln>
        </p:spPr>
        <p:txBody>
          <a:bodyPr spcFirstLastPara="1" wrap="square" lIns="91425" tIns="45700" rIns="91425" bIns="45700" anchor="ctr" anchorCtr="0">
            <a:noAutofit/>
          </a:bodyPr>
          <a:lstStyle/>
          <a:p>
            <a:pPr marL="457200" lvl="0" indent="0" algn="just" rtl="1">
              <a:lnSpc>
                <a:spcPct val="115000"/>
              </a:lnSpc>
              <a:spcBef>
                <a:spcPts val="0"/>
              </a:spcBef>
              <a:spcAft>
                <a:spcPts val="1000"/>
              </a:spcAft>
              <a:buNone/>
            </a:pPr>
            <a:r>
              <a:rPr lang="iw-IL" sz="2900" dirty="0">
                <a:solidFill>
                  <a:srgbClr val="FFFFFF"/>
                </a:solidFill>
                <a:latin typeface="Arial" panose="020B0604020202020204" pitchFamily="34" charset="0"/>
                <a:ea typeface="Calibri"/>
                <a:cs typeface="Arial" panose="020B0604020202020204" pitchFamily="34" charset="0"/>
                <a:sym typeface="Calibri"/>
              </a:rPr>
              <a:t>فائدة كريديت ריבית קרדיט בכרטיסי אשראי</a:t>
            </a:r>
            <a:endParaRPr sz="2900" dirty="0">
              <a:solidFill>
                <a:srgbClr val="FFFFFF"/>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7"/>
          <p:cNvSpPr txBox="1">
            <a:spLocks noGrp="1"/>
          </p:cNvSpPr>
          <p:nvPr>
            <p:ph type="title"/>
          </p:nvPr>
        </p:nvSpPr>
        <p:spPr>
          <a:xfrm>
            <a:off x="1026926" y="155448"/>
            <a:ext cx="9802368"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275" name="Google Shape;275;p7"/>
          <p:cNvSpPr txBox="1">
            <a:spLocks noGrp="1"/>
          </p:cNvSpPr>
          <p:nvPr>
            <p:ph type="body" idx="1"/>
          </p:nvPr>
        </p:nvSpPr>
        <p:spPr>
          <a:xfrm>
            <a:off x="1026926" y="1025601"/>
            <a:ext cx="9802368" cy="431447"/>
          </a:xfrm>
          <a:prstGeom prst="rect">
            <a:avLst/>
          </a:prstGeom>
          <a:noFill/>
          <a:ln>
            <a:noFill/>
          </a:ln>
        </p:spPr>
        <p:txBody>
          <a:bodyPr spcFirstLastPara="1" wrap="square" lIns="91425" tIns="45700" rIns="91425" bIns="45700" anchor="ctr" anchorCtr="0">
            <a:noAutofit/>
          </a:bodyPr>
          <a:lstStyle/>
          <a:p>
            <a:pPr marL="185757" lvl="0" indent="0" algn="r" rtl="1">
              <a:spcBef>
                <a:spcPts val="0"/>
              </a:spcBef>
              <a:spcAft>
                <a:spcPts val="0"/>
              </a:spcAft>
              <a:buClr>
                <a:srgbClr val="12B4BC"/>
              </a:buClr>
              <a:buSzPts val="3000"/>
              <a:buNone/>
            </a:pPr>
            <a:r>
              <a:rPr lang="iw-IL"/>
              <a:t>حساب الفائدة البسيطة </a:t>
            </a:r>
            <a:endParaRPr/>
          </a:p>
        </p:txBody>
      </p:sp>
      <p:sp>
        <p:nvSpPr>
          <p:cNvPr id="276" name="Google Shape;276;p7"/>
          <p:cNvSpPr txBox="1">
            <a:spLocks noGrp="1"/>
          </p:cNvSpPr>
          <p:nvPr>
            <p:ph type="body" idx="2"/>
          </p:nvPr>
        </p:nvSpPr>
        <p:spPr>
          <a:xfrm>
            <a:off x="1026925" y="1710450"/>
            <a:ext cx="10292100" cy="4152600"/>
          </a:xfrm>
          <a:prstGeom prst="rect">
            <a:avLst/>
          </a:prstGeom>
          <a:noFill/>
          <a:ln>
            <a:noFill/>
          </a:ln>
        </p:spPr>
        <p:txBody>
          <a:bodyPr spcFirstLastPara="1" wrap="square" lIns="91425" tIns="45700" rIns="91425" bIns="45700" anchor="t" anchorCtr="0">
            <a:normAutofit/>
          </a:bodyPr>
          <a:lstStyle/>
          <a:p>
            <a:pPr marL="439781" lvl="0" indent="0" algn="r" rtl="1">
              <a:lnSpc>
                <a:spcPct val="100000"/>
              </a:lnSpc>
              <a:spcBef>
                <a:spcPts val="0"/>
              </a:spcBef>
              <a:spcAft>
                <a:spcPts val="0"/>
              </a:spcAft>
              <a:buNone/>
            </a:pPr>
            <a:endParaRPr/>
          </a:p>
        </p:txBody>
      </p:sp>
      <p:sp>
        <p:nvSpPr>
          <p:cNvPr id="277" name="Google Shape;277;p7"/>
          <p:cNvSpPr/>
          <p:nvPr/>
        </p:nvSpPr>
        <p:spPr>
          <a:xfrm>
            <a:off x="12313717" y="1533283"/>
            <a:ext cx="2531836" cy="4520046"/>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78" name="Google Shape;278;p7"/>
          <p:cNvSpPr/>
          <p:nvPr/>
        </p:nvSpPr>
        <p:spPr>
          <a:xfrm>
            <a:off x="12300270" y="0"/>
            <a:ext cx="2558730"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3</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79" name="Google Shape;279;p7"/>
          <p:cNvSpPr/>
          <p:nvPr/>
        </p:nvSpPr>
        <p:spPr>
          <a:xfrm>
            <a:off x="1771421" y="2939608"/>
            <a:ext cx="2429100" cy="13578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4400">
                <a:solidFill>
                  <a:schemeClr val="lt1"/>
                </a:solidFill>
              </a:rPr>
              <a:t>R = t * r</a:t>
            </a:r>
            <a:endParaRPr sz="3400"/>
          </a:p>
        </p:txBody>
      </p:sp>
      <p:sp>
        <p:nvSpPr>
          <p:cNvPr id="280" name="Google Shape;280;p7"/>
          <p:cNvSpPr/>
          <p:nvPr/>
        </p:nvSpPr>
        <p:spPr>
          <a:xfrm>
            <a:off x="5170225" y="2517225"/>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R نسبة الفائدة الاسمية البسيطة عن فترة القرض كاملة </a:t>
            </a:r>
            <a:endParaRPr/>
          </a:p>
        </p:txBody>
      </p:sp>
      <p:sp>
        <p:nvSpPr>
          <p:cNvPr id="281" name="Google Shape;281;p7"/>
          <p:cNvSpPr/>
          <p:nvPr/>
        </p:nvSpPr>
        <p:spPr>
          <a:xfrm>
            <a:off x="5170100" y="3407325"/>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r نسبة الفائدة الاسمية عن الفترة الواحدة</a:t>
            </a:r>
            <a:endParaRPr/>
          </a:p>
        </p:txBody>
      </p:sp>
      <p:sp>
        <p:nvSpPr>
          <p:cNvPr id="282" name="Google Shape;282;p7"/>
          <p:cNvSpPr/>
          <p:nvPr/>
        </p:nvSpPr>
        <p:spPr>
          <a:xfrm>
            <a:off x="5170100" y="4297400"/>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t عدد مرات احتساب الفائدة</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animEffect transition="in" filter="fade">
                                      <p:cBhvr>
                                        <p:cTn id="7" dur="1000"/>
                                        <p:tgtEl>
                                          <p:spTgt spid="2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fade">
                                      <p:cBhvr>
                                        <p:cTn id="12" dur="1000"/>
                                        <p:tgtEl>
                                          <p:spTgt spid="2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gtEl>
                                        <p:attrNameLst>
                                          <p:attrName>style.visibility</p:attrName>
                                        </p:attrNameLst>
                                      </p:cBhvr>
                                      <p:to>
                                        <p:strVal val="visible"/>
                                      </p:to>
                                    </p:set>
                                    <p:animEffect transition="in" filter="fade">
                                      <p:cBhvr>
                                        <p:cTn id="17" dur="1000"/>
                                        <p:tgtEl>
                                          <p:spTgt spid="2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8aa9f8d8dd_0_1"/>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288" name="Google Shape;288;g8aa9f8d8dd_0_1"/>
          <p:cNvSpPr txBox="1">
            <a:spLocks noGrp="1"/>
          </p:cNvSpPr>
          <p:nvPr>
            <p:ph type="body" idx="1"/>
          </p:nvPr>
        </p:nvSpPr>
        <p:spPr>
          <a:xfrm>
            <a:off x="1026926" y="1025601"/>
            <a:ext cx="9802500" cy="431400"/>
          </a:xfrm>
          <a:prstGeom prst="rect">
            <a:avLst/>
          </a:prstGeom>
          <a:noFill/>
          <a:ln>
            <a:noFill/>
          </a:ln>
        </p:spPr>
        <p:txBody>
          <a:bodyPr spcFirstLastPara="1" wrap="square" lIns="91425" tIns="45700" rIns="91425" bIns="45700" anchor="ctr" anchorCtr="0">
            <a:noAutofit/>
          </a:bodyPr>
          <a:lstStyle/>
          <a:p>
            <a:pPr marL="185756" lvl="0" indent="0" algn="r" rtl="1">
              <a:spcBef>
                <a:spcPts val="0"/>
              </a:spcBef>
              <a:spcAft>
                <a:spcPts val="0"/>
              </a:spcAft>
              <a:buClr>
                <a:srgbClr val="12B4BC"/>
              </a:buClr>
              <a:buSzPts val="3000"/>
              <a:buNone/>
            </a:pPr>
            <a:r>
              <a:rPr lang="iw-IL"/>
              <a:t>حساب الفائدة البسيطة </a:t>
            </a:r>
            <a:endParaRPr/>
          </a:p>
        </p:txBody>
      </p:sp>
      <p:sp>
        <p:nvSpPr>
          <p:cNvPr id="289" name="Google Shape;289;g8aa9f8d8dd_0_1"/>
          <p:cNvSpPr txBox="1">
            <a:spLocks noGrp="1"/>
          </p:cNvSpPr>
          <p:nvPr>
            <p:ph type="body" idx="2"/>
          </p:nvPr>
        </p:nvSpPr>
        <p:spPr>
          <a:xfrm>
            <a:off x="1026925" y="1710450"/>
            <a:ext cx="10292100" cy="4152600"/>
          </a:xfrm>
          <a:prstGeom prst="rect">
            <a:avLst/>
          </a:prstGeom>
          <a:noFill/>
          <a:ln>
            <a:noFill/>
          </a:ln>
        </p:spPr>
        <p:txBody>
          <a:bodyPr spcFirstLastPara="1" wrap="square" lIns="91425" tIns="45700" rIns="91425" bIns="45700" anchor="t" anchorCtr="0">
            <a:noAutofit/>
          </a:bodyPr>
          <a:lstStyle/>
          <a:p>
            <a:pPr marL="439781" lvl="0" indent="0" algn="r" rtl="1">
              <a:lnSpc>
                <a:spcPct val="100000"/>
              </a:lnSpc>
              <a:spcBef>
                <a:spcPts val="0"/>
              </a:spcBef>
              <a:spcAft>
                <a:spcPts val="0"/>
              </a:spcAft>
              <a:buNone/>
            </a:pPr>
            <a:endParaRPr/>
          </a:p>
        </p:txBody>
      </p:sp>
      <p:sp>
        <p:nvSpPr>
          <p:cNvPr id="290" name="Google Shape;290;g8aa9f8d8dd_0_1"/>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91" name="Google Shape;291;g8aa9f8d8dd_0_1"/>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3</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92" name="Google Shape;292;g8aa9f8d8dd_0_1"/>
          <p:cNvSpPr/>
          <p:nvPr/>
        </p:nvSpPr>
        <p:spPr>
          <a:xfrm>
            <a:off x="1026925" y="2988125"/>
            <a:ext cx="3833100" cy="1309200"/>
          </a:xfrm>
          <a:prstGeom prst="flowChartAlternateProcess">
            <a:avLst/>
          </a:prstGeom>
          <a:solidFill>
            <a:srgbClr val="12B4BC"/>
          </a:solidFill>
          <a:ln>
            <a:noFill/>
          </a:ln>
        </p:spPr>
        <p:txBody>
          <a:bodyPr spcFirstLastPara="1" wrap="square" lIns="91425" tIns="45700" rIns="91425" bIns="45700" anchor="ctr" anchorCtr="0">
            <a:noAutofit/>
          </a:bodyPr>
          <a:lstStyle/>
          <a:p>
            <a:pPr algn="ctr"/>
            <a:r>
              <a:rPr lang="en-US" sz="3200" dirty="0">
                <a:solidFill>
                  <a:schemeClr val="lt1"/>
                </a:solidFill>
              </a:rPr>
              <a:t>(Vt = V0 *(1+R</a:t>
            </a:r>
            <a:endParaRPr lang="en-US" sz="2000" dirty="0"/>
          </a:p>
        </p:txBody>
      </p:sp>
      <p:sp>
        <p:nvSpPr>
          <p:cNvPr id="293" name="Google Shape;293;g8aa9f8d8dd_0_1"/>
          <p:cNvSpPr/>
          <p:nvPr/>
        </p:nvSpPr>
        <p:spPr>
          <a:xfrm>
            <a:off x="5170225" y="2517225"/>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R نسبة الفائدة الاسمية البسيطة عن فترة القرض كاملة </a:t>
            </a:r>
            <a:endParaRPr/>
          </a:p>
        </p:txBody>
      </p:sp>
      <p:sp>
        <p:nvSpPr>
          <p:cNvPr id="294" name="Google Shape;294;g8aa9f8d8dd_0_1"/>
          <p:cNvSpPr/>
          <p:nvPr/>
        </p:nvSpPr>
        <p:spPr>
          <a:xfrm>
            <a:off x="5170100" y="3407325"/>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Vt المبلغ في نهاية الفترة t</a:t>
            </a:r>
            <a:endParaRPr/>
          </a:p>
        </p:txBody>
      </p:sp>
      <p:sp>
        <p:nvSpPr>
          <p:cNvPr id="295" name="Google Shape;295;g8aa9f8d8dd_0_1"/>
          <p:cNvSpPr/>
          <p:nvPr/>
        </p:nvSpPr>
        <p:spPr>
          <a:xfrm>
            <a:off x="5170100" y="4297400"/>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V0 المبلغ الاساسي</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1000"/>
                                        <p:tgtEl>
                                          <p:spTgt spid="2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3"/>
                                        </p:tgtEl>
                                        <p:attrNameLst>
                                          <p:attrName>style.visibility</p:attrName>
                                        </p:attrNameLst>
                                      </p:cBhvr>
                                      <p:to>
                                        <p:strVal val="visible"/>
                                      </p:to>
                                    </p:set>
                                    <p:animEffect transition="in" filter="fade">
                                      <p:cBhvr>
                                        <p:cTn id="12" dur="1000"/>
                                        <p:tgtEl>
                                          <p:spTgt spid="29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gtEl>
                                        <p:attrNameLst>
                                          <p:attrName>style.visibility</p:attrName>
                                        </p:attrNameLst>
                                      </p:cBhvr>
                                      <p:to>
                                        <p:strVal val="visible"/>
                                      </p:to>
                                    </p:set>
                                    <p:animEffect transition="in" filter="fade">
                                      <p:cBhvr>
                                        <p:cTn id="17" dur="1000"/>
                                        <p:tgtEl>
                                          <p:spTgt spid="29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5"/>
                                        </p:tgtEl>
                                        <p:attrNameLst>
                                          <p:attrName>style.visibility</p:attrName>
                                        </p:attrNameLst>
                                      </p:cBhvr>
                                      <p:to>
                                        <p:strVal val="visible"/>
                                      </p:to>
                                    </p:set>
                                    <p:animEffect transition="in" filter="fade">
                                      <p:cBhvr>
                                        <p:cTn id="22" dur="1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g8aa9f8d8dd_0_19"/>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01" name="Google Shape;301;g8aa9f8d8dd_0_19"/>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02" name="Google Shape;302;g8aa9f8d8dd_0_19"/>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03" name="Google Shape;303;g8aa9f8d8dd_0_19"/>
          <p:cNvSpPr txBox="1"/>
          <p:nvPr/>
        </p:nvSpPr>
        <p:spPr>
          <a:xfrm>
            <a:off x="321675" y="1709900"/>
            <a:ext cx="11870100" cy="1719000"/>
          </a:xfrm>
          <a:prstGeom prst="rect">
            <a:avLst/>
          </a:prstGeom>
          <a:noFill/>
          <a:ln>
            <a:noFill/>
          </a:ln>
        </p:spPr>
        <p:txBody>
          <a:bodyPr spcFirstLastPara="1" wrap="square" lIns="91425" tIns="91425" rIns="91425" bIns="91425" anchor="t" anchorCtr="0">
            <a:noAutofit/>
          </a:bodyPr>
          <a:lstStyle/>
          <a:p>
            <a:pPr lvl="0" algn="r" rtl="1"/>
            <a:r>
              <a:rPr lang="ar-AE" sz="2400" dirty="0">
                <a:solidFill>
                  <a:srgbClr val="002060"/>
                </a:solidFill>
              </a:rPr>
              <a:t>اخذ احمد قرض من البنك بقيمة 50000 شيكل لمدة ثلاث سنوات. نسبة الفائدة السنوية المذكورة في القرض هي 4%</a:t>
            </a:r>
          </a:p>
          <a:p>
            <a:pPr lvl="0" algn="r" rtl="1"/>
            <a:r>
              <a:rPr lang="ar-AE" sz="2400" dirty="0">
                <a:solidFill>
                  <a:srgbClr val="002060"/>
                </a:solidFill>
              </a:rPr>
              <a:t>المطلوب:    احسب نسبة الفائدة البسيطة عن القرض</a:t>
            </a:r>
          </a:p>
          <a:p>
            <a:pPr marL="457200" lvl="0" algn="r" rtl="1"/>
            <a:r>
              <a:rPr lang="ar-AE" sz="2400" dirty="0">
                <a:solidFill>
                  <a:srgbClr val="002060"/>
                </a:solidFill>
              </a:rPr>
              <a:t>         احسب مبلغ الفائدة</a:t>
            </a:r>
          </a:p>
          <a:p>
            <a:pPr marL="457200" lvl="0" algn="r" rtl="1"/>
            <a:r>
              <a:rPr lang="ar-AE" sz="2400" dirty="0">
                <a:solidFill>
                  <a:srgbClr val="002060"/>
                </a:solidFill>
              </a:rPr>
              <a:t>         احسب المبلغ الكلي الذي سوف يرجعه احمد للبنك بعد انقضاء ثلاث سنوات</a:t>
            </a:r>
          </a:p>
          <a:p>
            <a:pPr marL="457200" lvl="0" algn="r" rtl="1"/>
            <a:endParaRPr lang="ar-AE" sz="2400" dirty="0">
              <a:solidFill>
                <a:srgbClr val="002060"/>
              </a:solidFill>
            </a:endParaRPr>
          </a:p>
          <a:p>
            <a:pPr lvl="0" algn="ctr" rtl="1"/>
            <a:r>
              <a:rPr lang="he-IL" sz="2000" dirty="0">
                <a:solidFill>
                  <a:srgbClr val="002060"/>
                </a:solidFill>
              </a:rPr>
              <a:t>טקסט לדוגמה</a:t>
            </a:r>
            <a:endParaRPr lang="he-IL" sz="2400" dirty="0">
              <a:solidFill>
                <a:srgbClr val="002060"/>
              </a:solidFill>
            </a:endParaRPr>
          </a:p>
          <a:p>
            <a:pPr lvl="0" algn="ctr" rtl="1"/>
            <a:r>
              <a:rPr lang="he-IL" sz="2000" dirty="0">
                <a:solidFill>
                  <a:srgbClr val="002060"/>
                </a:solidFill>
              </a:rPr>
              <a:t>טקסט לדוגמה</a:t>
            </a:r>
            <a:endParaRPr lang="he-IL" sz="2400" dirty="0">
              <a:solidFill>
                <a:srgbClr val="002060"/>
              </a:solidFill>
            </a:endParaRPr>
          </a:p>
          <a:p>
            <a:pPr marL="457200" lvl="0" algn="r" rtl="1"/>
            <a:endParaRPr lang="he-IL" sz="2400" dirty="0">
              <a:solidFill>
                <a:srgbClr val="002060"/>
              </a:solidFill>
            </a:endParaRPr>
          </a:p>
          <a:p>
            <a:pPr marL="457200" lvl="0" indent="0" algn="r" rtl="1">
              <a:spcBef>
                <a:spcPts val="0"/>
              </a:spcBef>
              <a:spcAft>
                <a:spcPts val="0"/>
              </a:spcAft>
              <a:buNone/>
            </a:pPr>
            <a:endParaRPr sz="2400" dirty="0">
              <a:solidFill>
                <a:srgbClr val="002060"/>
              </a:solidFill>
            </a:endParaRPr>
          </a:p>
        </p:txBody>
      </p:sp>
      <p:sp>
        <p:nvSpPr>
          <p:cNvPr id="304" name="Google Shape;304;g8aa9f8d8dd_0_19"/>
          <p:cNvSpPr txBox="1"/>
          <p:nvPr/>
        </p:nvSpPr>
        <p:spPr>
          <a:xfrm>
            <a:off x="7526225" y="1112600"/>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مثال</a:t>
            </a:r>
            <a:endParaRPr sz="2700" b="1" u="sng">
              <a:solidFill>
                <a:srgbClr val="990000"/>
              </a:solidFill>
            </a:endParaRPr>
          </a:p>
        </p:txBody>
      </p:sp>
      <p:sp>
        <p:nvSpPr>
          <p:cNvPr id="305" name="Google Shape;305;g8aa9f8d8dd_0_19"/>
          <p:cNvSpPr/>
          <p:nvPr/>
        </p:nvSpPr>
        <p:spPr>
          <a:xfrm>
            <a:off x="555300" y="3570250"/>
            <a:ext cx="2137500" cy="9714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800">
                <a:solidFill>
                  <a:schemeClr val="lt1"/>
                </a:solidFill>
              </a:rPr>
              <a:t>r    = 4%</a:t>
            </a:r>
            <a:endParaRPr sz="3800">
              <a:solidFill>
                <a:schemeClr val="lt1"/>
              </a:solidFill>
            </a:endParaRPr>
          </a:p>
        </p:txBody>
      </p:sp>
      <p:sp>
        <p:nvSpPr>
          <p:cNvPr id="306" name="Google Shape;306;g8aa9f8d8dd_0_19"/>
          <p:cNvSpPr/>
          <p:nvPr/>
        </p:nvSpPr>
        <p:spPr>
          <a:xfrm>
            <a:off x="8855475" y="3570123"/>
            <a:ext cx="2632338" cy="110581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600" b="1">
                <a:solidFill>
                  <a:schemeClr val="lt1"/>
                </a:solidFill>
              </a:rPr>
              <a:t>المعطيات</a:t>
            </a:r>
            <a:endParaRPr sz="2000" b="1"/>
          </a:p>
        </p:txBody>
      </p:sp>
      <p:sp>
        <p:nvSpPr>
          <p:cNvPr id="307" name="Google Shape;307;g8aa9f8d8dd_0_19"/>
          <p:cNvSpPr/>
          <p:nvPr/>
        </p:nvSpPr>
        <p:spPr>
          <a:xfrm>
            <a:off x="5288775" y="3605600"/>
            <a:ext cx="2857500" cy="9714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800">
                <a:solidFill>
                  <a:schemeClr val="lt1"/>
                </a:solidFill>
              </a:rPr>
              <a:t>V0 = 50000</a:t>
            </a:r>
            <a:endParaRPr sz="3800">
              <a:solidFill>
                <a:schemeClr val="lt1"/>
              </a:solidFill>
            </a:endParaRPr>
          </a:p>
        </p:txBody>
      </p:sp>
      <p:sp>
        <p:nvSpPr>
          <p:cNvPr id="308" name="Google Shape;308;g8aa9f8d8dd_0_19"/>
          <p:cNvSpPr/>
          <p:nvPr/>
        </p:nvSpPr>
        <p:spPr>
          <a:xfrm>
            <a:off x="3108375" y="3570250"/>
            <a:ext cx="1730700" cy="9714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endParaRPr sz="3800">
              <a:solidFill>
                <a:schemeClr val="lt1"/>
              </a:solidFill>
            </a:endParaRPr>
          </a:p>
          <a:p>
            <a:pPr marL="0" marR="0" lvl="0" indent="0" algn="l" rtl="1">
              <a:spcBef>
                <a:spcPts val="0"/>
              </a:spcBef>
              <a:spcAft>
                <a:spcPts val="0"/>
              </a:spcAft>
              <a:buNone/>
            </a:pPr>
            <a:r>
              <a:rPr lang="iw-IL" sz="3800">
                <a:solidFill>
                  <a:schemeClr val="lt1"/>
                </a:solidFill>
              </a:rPr>
              <a:t>t    = 3</a:t>
            </a:r>
            <a:endParaRPr sz="3800">
              <a:solidFill>
                <a:schemeClr val="lt1"/>
              </a:solidFill>
            </a:endParaRPr>
          </a:p>
          <a:p>
            <a:pPr marL="0" marR="0" lvl="0" indent="0" algn="l" rtl="1">
              <a:spcBef>
                <a:spcPts val="0"/>
              </a:spcBef>
              <a:spcAft>
                <a:spcPts val="0"/>
              </a:spcAft>
              <a:buNone/>
            </a:pPr>
            <a:endParaRPr sz="38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10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3"/>
                                        </p:tgtEl>
                                        <p:attrNameLst>
                                          <p:attrName>style.visibility</p:attrName>
                                        </p:attrNameLst>
                                      </p:cBhvr>
                                      <p:to>
                                        <p:strVal val="visible"/>
                                      </p:to>
                                    </p:set>
                                    <p:animEffect transition="in" filter="fade">
                                      <p:cBhvr>
                                        <p:cTn id="12" dur="1000"/>
                                        <p:tgtEl>
                                          <p:spTgt spid="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gtEl>
                                        <p:attrNameLst>
                                          <p:attrName>style.visibility</p:attrName>
                                        </p:attrNameLst>
                                      </p:cBhvr>
                                      <p:to>
                                        <p:strVal val="visible"/>
                                      </p:to>
                                    </p:set>
                                    <p:animEffect transition="in" filter="fade">
                                      <p:cBhvr>
                                        <p:cTn id="17" dur="1000"/>
                                        <p:tgtEl>
                                          <p:spTgt spid="3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
                                        </p:tgtEl>
                                        <p:attrNameLst>
                                          <p:attrName>style.visibility</p:attrName>
                                        </p:attrNameLst>
                                      </p:cBhvr>
                                      <p:to>
                                        <p:strVal val="visible"/>
                                      </p:to>
                                    </p:set>
                                    <p:animEffect transition="in" filter="fade">
                                      <p:cBhvr>
                                        <p:cTn id="22" dur="1000"/>
                                        <p:tgtEl>
                                          <p:spTgt spid="3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
                                        </p:tgtEl>
                                        <p:attrNameLst>
                                          <p:attrName>style.visibility</p:attrName>
                                        </p:attrNameLst>
                                      </p:cBhvr>
                                      <p:to>
                                        <p:strVal val="visible"/>
                                      </p:to>
                                    </p:set>
                                    <p:animEffect transition="in" filter="fade">
                                      <p:cBhvr>
                                        <p:cTn id="27" dur="1000"/>
                                        <p:tgtEl>
                                          <p:spTgt spid="3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5"/>
                                        </p:tgtEl>
                                        <p:attrNameLst>
                                          <p:attrName>style.visibility</p:attrName>
                                        </p:attrNameLst>
                                      </p:cBhvr>
                                      <p:to>
                                        <p:strVal val="visible"/>
                                      </p:to>
                                    </p:set>
                                    <p:animEffect transition="in" filter="fade">
                                      <p:cBhvr>
                                        <p:cTn id="32" dur="10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8"/>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14" name="Google Shape;314;p8"/>
          <p:cNvSpPr/>
          <p:nvPr/>
        </p:nvSpPr>
        <p:spPr>
          <a:xfrm>
            <a:off x="12313717" y="1533283"/>
            <a:ext cx="2531836" cy="4520046"/>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15" name="Google Shape;315;p8"/>
          <p:cNvSpPr/>
          <p:nvPr/>
        </p:nvSpPr>
        <p:spPr>
          <a:xfrm>
            <a:off x="12300270" y="0"/>
            <a:ext cx="2558730"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16" name="Google Shape;316;p8"/>
          <p:cNvSpPr txBox="1"/>
          <p:nvPr/>
        </p:nvSpPr>
        <p:spPr>
          <a:xfrm>
            <a:off x="321675" y="1709900"/>
            <a:ext cx="11870100" cy="1719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800" dirty="0">
                <a:solidFill>
                  <a:srgbClr val="002060"/>
                </a:solidFill>
              </a:rPr>
              <a:t>   احسب نسبة الفائدة البسيطة عن القرض</a:t>
            </a:r>
            <a:endParaRPr sz="2800" dirty="0">
              <a:solidFill>
                <a:srgbClr val="002060"/>
              </a:solidFill>
            </a:endParaRPr>
          </a:p>
          <a:p>
            <a:pPr marL="457200" lvl="0" indent="0" algn="r" rtl="1">
              <a:spcBef>
                <a:spcPts val="0"/>
              </a:spcBef>
              <a:spcAft>
                <a:spcPts val="0"/>
              </a:spcAft>
              <a:buNone/>
            </a:pPr>
            <a:r>
              <a:rPr lang="iw-IL" sz="2800" dirty="0">
                <a:solidFill>
                  <a:srgbClr val="002060"/>
                </a:solidFill>
              </a:rPr>
              <a:t> </a:t>
            </a:r>
            <a:endParaRPr sz="2800" dirty="0">
              <a:solidFill>
                <a:srgbClr val="002060"/>
              </a:solidFill>
            </a:endParaRPr>
          </a:p>
          <a:p>
            <a:pPr marL="457200" lvl="0" indent="0" algn="r" rtl="1">
              <a:spcBef>
                <a:spcPts val="0"/>
              </a:spcBef>
              <a:spcAft>
                <a:spcPts val="0"/>
              </a:spcAft>
              <a:buNone/>
            </a:pPr>
            <a:endParaRPr sz="2800" dirty="0">
              <a:solidFill>
                <a:srgbClr val="002060"/>
              </a:solidFill>
            </a:endParaRPr>
          </a:p>
        </p:txBody>
      </p:sp>
      <p:sp>
        <p:nvSpPr>
          <p:cNvPr id="317" name="Google Shape;317;p8"/>
          <p:cNvSpPr/>
          <p:nvPr/>
        </p:nvSpPr>
        <p:spPr>
          <a:xfrm>
            <a:off x="7613925" y="2774050"/>
            <a:ext cx="3117000" cy="20385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100">
                <a:solidFill>
                  <a:schemeClr val="lt1"/>
                </a:solidFill>
              </a:rPr>
              <a:t>V0 = 50000</a:t>
            </a:r>
            <a:endParaRPr sz="3100">
              <a:solidFill>
                <a:schemeClr val="lt1"/>
              </a:solidFill>
            </a:endParaRPr>
          </a:p>
          <a:p>
            <a:pPr marL="0" marR="0" lvl="0" indent="0" algn="l" rtl="1">
              <a:spcBef>
                <a:spcPts val="0"/>
              </a:spcBef>
              <a:spcAft>
                <a:spcPts val="0"/>
              </a:spcAft>
              <a:buNone/>
            </a:pPr>
            <a:r>
              <a:rPr lang="iw-IL" sz="3100">
                <a:solidFill>
                  <a:schemeClr val="lt1"/>
                </a:solidFill>
              </a:rPr>
              <a:t>t    = 12</a:t>
            </a:r>
            <a:endParaRPr sz="3100">
              <a:solidFill>
                <a:schemeClr val="lt1"/>
              </a:solidFill>
            </a:endParaRPr>
          </a:p>
          <a:p>
            <a:pPr marL="0" marR="0" lvl="0" indent="0" algn="l" rtl="1">
              <a:spcBef>
                <a:spcPts val="0"/>
              </a:spcBef>
              <a:spcAft>
                <a:spcPts val="0"/>
              </a:spcAft>
              <a:buNone/>
            </a:pPr>
            <a:r>
              <a:rPr lang="iw-IL" sz="3100">
                <a:solidFill>
                  <a:schemeClr val="lt1"/>
                </a:solidFill>
              </a:rPr>
              <a:t>r    = 4%</a:t>
            </a:r>
            <a:endParaRPr sz="3100">
              <a:solidFill>
                <a:schemeClr val="lt1"/>
              </a:solidFill>
            </a:endParaRPr>
          </a:p>
        </p:txBody>
      </p:sp>
      <p:sp>
        <p:nvSpPr>
          <p:cNvPr id="318" name="Google Shape;318;p8"/>
          <p:cNvSpPr/>
          <p:nvPr/>
        </p:nvSpPr>
        <p:spPr>
          <a:xfrm>
            <a:off x="2465750" y="2774050"/>
            <a:ext cx="2908200" cy="22152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900">
                <a:solidFill>
                  <a:schemeClr val="lt1"/>
                </a:solidFill>
              </a:rPr>
              <a:t>R = t * r</a:t>
            </a:r>
            <a:endParaRPr sz="3900">
              <a:solidFill>
                <a:schemeClr val="lt1"/>
              </a:solidFill>
            </a:endParaRPr>
          </a:p>
          <a:p>
            <a:pPr marL="0" marR="0" lvl="0" indent="0" algn="l" rtl="1">
              <a:spcBef>
                <a:spcPts val="0"/>
              </a:spcBef>
              <a:spcAft>
                <a:spcPts val="0"/>
              </a:spcAft>
              <a:buNone/>
            </a:pPr>
            <a:r>
              <a:rPr lang="iw-IL" sz="3900">
                <a:solidFill>
                  <a:schemeClr val="lt1"/>
                </a:solidFill>
              </a:rPr>
              <a:t>R= 3 *4%</a:t>
            </a:r>
            <a:endParaRPr sz="3900">
              <a:solidFill>
                <a:schemeClr val="lt1"/>
              </a:solidFill>
            </a:endParaRPr>
          </a:p>
          <a:p>
            <a:pPr marL="0" marR="0" lvl="0" indent="0" algn="l" rtl="1">
              <a:spcBef>
                <a:spcPts val="0"/>
              </a:spcBef>
              <a:spcAft>
                <a:spcPts val="0"/>
              </a:spcAft>
              <a:buNone/>
            </a:pPr>
            <a:r>
              <a:rPr lang="iw-IL" sz="3900">
                <a:solidFill>
                  <a:schemeClr val="lt1"/>
                </a:solidFill>
              </a:rPr>
              <a:t>R= 12%</a:t>
            </a:r>
            <a:endParaRPr sz="39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7"/>
                                        </p:tgtEl>
                                        <p:attrNameLst>
                                          <p:attrName>style.visibility</p:attrName>
                                        </p:attrNameLst>
                                      </p:cBhvr>
                                      <p:to>
                                        <p:strVal val="visible"/>
                                      </p:to>
                                    </p:set>
                                    <p:animEffect transition="in" filter="fade">
                                      <p:cBhvr>
                                        <p:cTn id="12" dur="1000"/>
                                        <p:tgtEl>
                                          <p:spTgt spid="3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8"/>
                                        </p:tgtEl>
                                        <p:attrNameLst>
                                          <p:attrName>style.visibility</p:attrName>
                                        </p:attrNameLst>
                                      </p:cBhvr>
                                      <p:to>
                                        <p:strVal val="visible"/>
                                      </p:to>
                                    </p:set>
                                    <p:animEffect transition="in" filter="fade">
                                      <p:cBhvr>
                                        <p:cTn id="17" dur="1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8aa9f8d8dd_0_32"/>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24" name="Google Shape;324;g8aa9f8d8dd_0_32"/>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25" name="Google Shape;325;g8aa9f8d8dd_0_32"/>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26" name="Google Shape;326;g8aa9f8d8dd_0_32"/>
          <p:cNvSpPr txBox="1"/>
          <p:nvPr/>
        </p:nvSpPr>
        <p:spPr>
          <a:xfrm>
            <a:off x="-1226906" y="1585602"/>
            <a:ext cx="11870100" cy="1719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endParaRPr sz="2800" dirty="0">
              <a:solidFill>
                <a:srgbClr val="002060"/>
              </a:solidFill>
            </a:endParaRPr>
          </a:p>
          <a:p>
            <a:pPr marL="457200" lvl="0" indent="0" algn="r" rtl="1">
              <a:spcBef>
                <a:spcPts val="0"/>
              </a:spcBef>
              <a:spcAft>
                <a:spcPts val="0"/>
              </a:spcAft>
              <a:buNone/>
            </a:pPr>
            <a:r>
              <a:rPr lang="iw-IL" sz="2800" dirty="0">
                <a:solidFill>
                  <a:srgbClr val="002060"/>
                </a:solidFill>
              </a:rPr>
              <a:t>         احسب مبلغ الفائدة</a:t>
            </a:r>
            <a:endParaRPr sz="2800" dirty="0">
              <a:solidFill>
                <a:srgbClr val="002060"/>
              </a:solidFill>
            </a:endParaRPr>
          </a:p>
          <a:p>
            <a:pPr marL="457200" lvl="0" indent="0" algn="r" rtl="1">
              <a:spcBef>
                <a:spcPts val="0"/>
              </a:spcBef>
              <a:spcAft>
                <a:spcPts val="0"/>
              </a:spcAft>
              <a:buNone/>
            </a:pPr>
            <a:r>
              <a:rPr lang="iw-IL" sz="2800" dirty="0">
                <a:solidFill>
                  <a:srgbClr val="002060"/>
                </a:solidFill>
              </a:rPr>
              <a:t>       </a:t>
            </a:r>
            <a:endParaRPr sz="2800" dirty="0">
              <a:solidFill>
                <a:srgbClr val="002060"/>
              </a:solidFill>
            </a:endParaRPr>
          </a:p>
          <a:p>
            <a:pPr marL="457200" lvl="0" indent="0" algn="r" rtl="1">
              <a:spcBef>
                <a:spcPts val="0"/>
              </a:spcBef>
              <a:spcAft>
                <a:spcPts val="0"/>
              </a:spcAft>
              <a:buNone/>
            </a:pPr>
            <a:endParaRPr sz="2800" dirty="0">
              <a:solidFill>
                <a:srgbClr val="002060"/>
              </a:solidFill>
            </a:endParaRPr>
          </a:p>
          <a:p>
            <a:pPr marL="457200" lvl="0" indent="0" algn="r" rtl="1">
              <a:spcBef>
                <a:spcPts val="0"/>
              </a:spcBef>
              <a:spcAft>
                <a:spcPts val="0"/>
              </a:spcAft>
              <a:buNone/>
            </a:pPr>
            <a:endParaRPr sz="2800" dirty="0">
              <a:solidFill>
                <a:srgbClr val="002060"/>
              </a:solidFill>
            </a:endParaRPr>
          </a:p>
        </p:txBody>
      </p:sp>
      <p:sp>
        <p:nvSpPr>
          <p:cNvPr id="327" name="Google Shape;327;g8aa9f8d8dd_0_32"/>
          <p:cNvSpPr txBox="1"/>
          <p:nvPr/>
        </p:nvSpPr>
        <p:spPr>
          <a:xfrm>
            <a:off x="7526225" y="1112600"/>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مثال</a:t>
            </a:r>
            <a:endParaRPr sz="2700" b="1" u="sng">
              <a:solidFill>
                <a:srgbClr val="990000"/>
              </a:solidFill>
            </a:endParaRPr>
          </a:p>
        </p:txBody>
      </p:sp>
      <p:sp>
        <p:nvSpPr>
          <p:cNvPr id="328" name="Google Shape;328;g8aa9f8d8dd_0_32"/>
          <p:cNvSpPr/>
          <p:nvPr/>
        </p:nvSpPr>
        <p:spPr>
          <a:xfrm>
            <a:off x="8197575" y="3605600"/>
            <a:ext cx="3117000" cy="20385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100">
                <a:solidFill>
                  <a:schemeClr val="lt1"/>
                </a:solidFill>
              </a:rPr>
              <a:t>V0 = 50000</a:t>
            </a:r>
            <a:endParaRPr sz="3100">
              <a:solidFill>
                <a:schemeClr val="lt1"/>
              </a:solidFill>
            </a:endParaRPr>
          </a:p>
          <a:p>
            <a:pPr marL="0" marR="0" lvl="0" indent="0" algn="l" rtl="1">
              <a:spcBef>
                <a:spcPts val="0"/>
              </a:spcBef>
              <a:spcAft>
                <a:spcPts val="0"/>
              </a:spcAft>
              <a:buNone/>
            </a:pPr>
            <a:r>
              <a:rPr lang="iw-IL" sz="3100">
                <a:solidFill>
                  <a:schemeClr val="lt1"/>
                </a:solidFill>
              </a:rPr>
              <a:t>t    = 3</a:t>
            </a:r>
            <a:endParaRPr sz="3100">
              <a:solidFill>
                <a:schemeClr val="lt1"/>
              </a:solidFill>
            </a:endParaRPr>
          </a:p>
          <a:p>
            <a:pPr marL="0" marR="0" lvl="0" indent="0" algn="l" rtl="1">
              <a:spcBef>
                <a:spcPts val="0"/>
              </a:spcBef>
              <a:spcAft>
                <a:spcPts val="0"/>
              </a:spcAft>
              <a:buNone/>
            </a:pPr>
            <a:r>
              <a:rPr lang="iw-IL" sz="3100">
                <a:solidFill>
                  <a:schemeClr val="lt1"/>
                </a:solidFill>
              </a:rPr>
              <a:t>r    = 4%</a:t>
            </a:r>
            <a:endParaRPr sz="3100">
              <a:solidFill>
                <a:schemeClr val="lt1"/>
              </a:solidFill>
            </a:endParaRPr>
          </a:p>
          <a:p>
            <a:pPr marL="0" lvl="0" indent="0" algn="l" rtl="1">
              <a:spcBef>
                <a:spcPts val="0"/>
              </a:spcBef>
              <a:spcAft>
                <a:spcPts val="0"/>
              </a:spcAft>
              <a:buNone/>
            </a:pPr>
            <a:r>
              <a:rPr lang="iw-IL" sz="3100">
                <a:solidFill>
                  <a:schemeClr val="lt1"/>
                </a:solidFill>
              </a:rPr>
              <a:t>R= 12%</a:t>
            </a:r>
            <a:endParaRPr sz="3100">
              <a:solidFill>
                <a:schemeClr val="lt1"/>
              </a:solidFill>
            </a:endParaRPr>
          </a:p>
        </p:txBody>
      </p:sp>
      <p:sp>
        <p:nvSpPr>
          <p:cNvPr id="329" name="Google Shape;329;g8aa9f8d8dd_0_32"/>
          <p:cNvSpPr/>
          <p:nvPr/>
        </p:nvSpPr>
        <p:spPr>
          <a:xfrm>
            <a:off x="1371400" y="1787350"/>
            <a:ext cx="5005800" cy="29688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4100">
                <a:solidFill>
                  <a:schemeClr val="lt1"/>
                </a:solidFill>
              </a:rPr>
              <a:t>R = A0 * R</a:t>
            </a:r>
            <a:endParaRPr sz="4100">
              <a:solidFill>
                <a:schemeClr val="lt1"/>
              </a:solidFill>
            </a:endParaRPr>
          </a:p>
          <a:p>
            <a:pPr marL="0" marR="0" lvl="0" indent="0" algn="l" rtl="1">
              <a:spcBef>
                <a:spcPts val="0"/>
              </a:spcBef>
              <a:spcAft>
                <a:spcPts val="0"/>
              </a:spcAft>
              <a:buNone/>
            </a:pPr>
            <a:r>
              <a:rPr lang="iw-IL" sz="4100">
                <a:solidFill>
                  <a:schemeClr val="lt1"/>
                </a:solidFill>
              </a:rPr>
              <a:t>R= 50000 *12%</a:t>
            </a:r>
            <a:endParaRPr sz="4100">
              <a:solidFill>
                <a:schemeClr val="lt1"/>
              </a:solidFill>
            </a:endParaRPr>
          </a:p>
          <a:p>
            <a:pPr marL="0" marR="0" lvl="0" indent="0" algn="l" rtl="1">
              <a:spcBef>
                <a:spcPts val="0"/>
              </a:spcBef>
              <a:spcAft>
                <a:spcPts val="0"/>
              </a:spcAft>
              <a:buNone/>
            </a:pPr>
            <a:r>
              <a:rPr lang="iw-IL" sz="4100">
                <a:solidFill>
                  <a:schemeClr val="lt1"/>
                </a:solidFill>
              </a:rPr>
              <a:t>R=  6000</a:t>
            </a:r>
            <a:endParaRPr sz="4100">
              <a:solidFill>
                <a:schemeClr val="lt1"/>
              </a:solidFill>
            </a:endParaRPr>
          </a:p>
          <a:p>
            <a:pPr marL="0" marR="0" lvl="0" indent="0" algn="l" rtl="1">
              <a:spcBef>
                <a:spcPts val="0"/>
              </a:spcBef>
              <a:spcAft>
                <a:spcPts val="0"/>
              </a:spcAft>
              <a:buNone/>
            </a:pPr>
            <a:r>
              <a:rPr lang="iw-IL" sz="4100">
                <a:solidFill>
                  <a:schemeClr val="lt1"/>
                </a:solidFill>
              </a:rPr>
              <a:t>مبلغ الفائدة 6000 شيكل</a:t>
            </a:r>
            <a:endParaRPr sz="41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6"/>
                                        </p:tgtEl>
                                        <p:attrNameLst>
                                          <p:attrName>style.visibility</p:attrName>
                                        </p:attrNameLst>
                                      </p:cBhvr>
                                      <p:to>
                                        <p:strVal val="visible"/>
                                      </p:to>
                                    </p:set>
                                    <p:animEffect transition="in" filter="fade">
                                      <p:cBhvr>
                                        <p:cTn id="12" dur="1000"/>
                                        <p:tgtEl>
                                          <p:spTgt spid="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8"/>
                                        </p:tgtEl>
                                        <p:attrNameLst>
                                          <p:attrName>style.visibility</p:attrName>
                                        </p:attrNameLst>
                                      </p:cBhvr>
                                      <p:to>
                                        <p:strVal val="visible"/>
                                      </p:to>
                                    </p:set>
                                    <p:animEffect transition="in" filter="fade">
                                      <p:cBhvr>
                                        <p:cTn id="17" dur="1000"/>
                                        <p:tgtEl>
                                          <p:spTgt spid="3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gtEl>
                                        <p:attrNameLst>
                                          <p:attrName>style.visibility</p:attrName>
                                        </p:attrNameLst>
                                      </p:cBhvr>
                                      <p:to>
                                        <p:strVal val="visible"/>
                                      </p:to>
                                    </p:set>
                                    <p:animEffect transition="in" filter="fade">
                                      <p:cBhvr>
                                        <p:cTn id="22" dur="1000"/>
                                        <p:tgtEl>
                                          <p:spTgt spid="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8aa9f8d8dd_0_42"/>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35" name="Google Shape;335;g8aa9f8d8dd_0_42"/>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36" name="Google Shape;336;g8aa9f8d8dd_0_42"/>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37" name="Google Shape;337;g8aa9f8d8dd_0_42"/>
          <p:cNvSpPr txBox="1"/>
          <p:nvPr/>
        </p:nvSpPr>
        <p:spPr>
          <a:xfrm>
            <a:off x="321675" y="1709900"/>
            <a:ext cx="11870100" cy="1719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800" dirty="0">
                <a:solidFill>
                  <a:srgbClr val="002060"/>
                </a:solidFill>
              </a:rPr>
              <a:t>           احسب المبلغ الكلي الذي سوف يرجعه احمد للبنك بعد انقضاء ثلاث سنوات</a:t>
            </a:r>
            <a:endParaRPr sz="2800" dirty="0">
              <a:solidFill>
                <a:srgbClr val="002060"/>
              </a:solidFill>
            </a:endParaRPr>
          </a:p>
          <a:p>
            <a:pPr marL="457200" lvl="0" indent="0" algn="r" rtl="1">
              <a:spcBef>
                <a:spcPts val="0"/>
              </a:spcBef>
              <a:spcAft>
                <a:spcPts val="0"/>
              </a:spcAft>
              <a:buNone/>
            </a:pPr>
            <a:endParaRPr sz="2800" dirty="0">
              <a:solidFill>
                <a:srgbClr val="002060"/>
              </a:solidFill>
            </a:endParaRPr>
          </a:p>
          <a:p>
            <a:pPr marL="457200" lvl="0" indent="0" algn="r" rtl="1">
              <a:spcBef>
                <a:spcPts val="0"/>
              </a:spcBef>
              <a:spcAft>
                <a:spcPts val="0"/>
              </a:spcAft>
              <a:buNone/>
            </a:pPr>
            <a:endParaRPr sz="2800" dirty="0">
              <a:solidFill>
                <a:srgbClr val="002060"/>
              </a:solidFill>
            </a:endParaRPr>
          </a:p>
        </p:txBody>
      </p:sp>
      <p:sp>
        <p:nvSpPr>
          <p:cNvPr id="338" name="Google Shape;338;g8aa9f8d8dd_0_42"/>
          <p:cNvSpPr txBox="1"/>
          <p:nvPr/>
        </p:nvSpPr>
        <p:spPr>
          <a:xfrm>
            <a:off x="7526225" y="1112600"/>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مثال</a:t>
            </a:r>
            <a:endParaRPr sz="2700" b="1" u="sng">
              <a:solidFill>
                <a:srgbClr val="990000"/>
              </a:solidFill>
            </a:endParaRPr>
          </a:p>
        </p:txBody>
      </p:sp>
      <p:sp>
        <p:nvSpPr>
          <p:cNvPr id="339" name="Google Shape;339;g8aa9f8d8dd_0_42"/>
          <p:cNvSpPr/>
          <p:nvPr/>
        </p:nvSpPr>
        <p:spPr>
          <a:xfrm>
            <a:off x="8624825" y="2462225"/>
            <a:ext cx="3117000" cy="20385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100">
                <a:solidFill>
                  <a:schemeClr val="lt1"/>
                </a:solidFill>
              </a:rPr>
              <a:t>V0 = 50000</a:t>
            </a:r>
            <a:endParaRPr sz="3100">
              <a:solidFill>
                <a:schemeClr val="lt1"/>
              </a:solidFill>
            </a:endParaRPr>
          </a:p>
          <a:p>
            <a:pPr marL="0" marR="0" lvl="0" indent="0" algn="l" rtl="1">
              <a:spcBef>
                <a:spcPts val="0"/>
              </a:spcBef>
              <a:spcAft>
                <a:spcPts val="0"/>
              </a:spcAft>
              <a:buNone/>
            </a:pPr>
            <a:r>
              <a:rPr lang="iw-IL" sz="3100">
                <a:solidFill>
                  <a:schemeClr val="lt1"/>
                </a:solidFill>
              </a:rPr>
              <a:t>t    = 3</a:t>
            </a:r>
            <a:endParaRPr sz="3100">
              <a:solidFill>
                <a:schemeClr val="lt1"/>
              </a:solidFill>
            </a:endParaRPr>
          </a:p>
          <a:p>
            <a:pPr marL="0" marR="0" lvl="0" indent="0" algn="l" rtl="1">
              <a:spcBef>
                <a:spcPts val="0"/>
              </a:spcBef>
              <a:spcAft>
                <a:spcPts val="0"/>
              </a:spcAft>
              <a:buNone/>
            </a:pPr>
            <a:r>
              <a:rPr lang="iw-IL" sz="3100">
                <a:solidFill>
                  <a:schemeClr val="lt1"/>
                </a:solidFill>
              </a:rPr>
              <a:t>r    = 4%</a:t>
            </a:r>
            <a:endParaRPr sz="3100">
              <a:solidFill>
                <a:schemeClr val="lt1"/>
              </a:solidFill>
            </a:endParaRPr>
          </a:p>
          <a:p>
            <a:pPr marL="0" lvl="0" indent="0" algn="l" rtl="1">
              <a:spcBef>
                <a:spcPts val="0"/>
              </a:spcBef>
              <a:spcAft>
                <a:spcPts val="0"/>
              </a:spcAft>
              <a:buNone/>
            </a:pPr>
            <a:r>
              <a:rPr lang="iw-IL" sz="3100">
                <a:solidFill>
                  <a:schemeClr val="lt1"/>
                </a:solidFill>
              </a:rPr>
              <a:t>R= 12%</a:t>
            </a:r>
            <a:endParaRPr sz="3100">
              <a:solidFill>
                <a:schemeClr val="lt1"/>
              </a:solidFill>
            </a:endParaRPr>
          </a:p>
        </p:txBody>
      </p:sp>
      <p:sp>
        <p:nvSpPr>
          <p:cNvPr id="340" name="Google Shape;340;g8aa9f8d8dd_0_42"/>
          <p:cNvSpPr/>
          <p:nvPr/>
        </p:nvSpPr>
        <p:spPr>
          <a:xfrm>
            <a:off x="1353150" y="2462225"/>
            <a:ext cx="5972400" cy="2968800"/>
          </a:xfrm>
          <a:prstGeom prst="flowChartAlternateProcess">
            <a:avLst/>
          </a:prstGeom>
          <a:solidFill>
            <a:srgbClr val="12B4BC"/>
          </a:solidFill>
          <a:ln>
            <a:noFill/>
          </a:ln>
        </p:spPr>
        <p:txBody>
          <a:bodyPr spcFirstLastPara="1" wrap="square" lIns="91425" tIns="45700" rIns="91425" bIns="45700" anchor="ctr" anchorCtr="0">
            <a:noAutofit/>
          </a:bodyPr>
          <a:lstStyle/>
          <a:p>
            <a:pPr marL="0" lvl="0" indent="0" algn="l" rtl="1">
              <a:spcBef>
                <a:spcPts val="0"/>
              </a:spcBef>
              <a:spcAft>
                <a:spcPts val="0"/>
              </a:spcAft>
              <a:buNone/>
            </a:pPr>
            <a:r>
              <a:rPr lang="iw-IL" sz="4200">
                <a:solidFill>
                  <a:schemeClr val="lt1"/>
                </a:solidFill>
              </a:rPr>
              <a:t>(Vt = V0 *(1+R</a:t>
            </a:r>
            <a:endParaRPr sz="4100">
              <a:solidFill>
                <a:schemeClr val="lt1"/>
              </a:solidFill>
            </a:endParaRPr>
          </a:p>
          <a:p>
            <a:pPr marL="0" lvl="0" indent="0" algn="l" rtl="1">
              <a:spcBef>
                <a:spcPts val="0"/>
              </a:spcBef>
              <a:spcAft>
                <a:spcPts val="0"/>
              </a:spcAft>
              <a:buNone/>
            </a:pPr>
            <a:r>
              <a:rPr lang="iw-IL" sz="4200">
                <a:solidFill>
                  <a:schemeClr val="lt1"/>
                </a:solidFill>
              </a:rPr>
              <a:t>(Vt = 50000 * (1 + 0.12</a:t>
            </a:r>
            <a:endParaRPr sz="4100">
              <a:solidFill>
                <a:schemeClr val="lt1"/>
              </a:solidFill>
            </a:endParaRPr>
          </a:p>
          <a:p>
            <a:pPr marL="0" lvl="0" indent="0" algn="l" rtl="1">
              <a:spcBef>
                <a:spcPts val="0"/>
              </a:spcBef>
              <a:spcAft>
                <a:spcPts val="0"/>
              </a:spcAft>
              <a:buNone/>
            </a:pPr>
            <a:r>
              <a:rPr lang="iw-IL" sz="4200">
                <a:solidFill>
                  <a:schemeClr val="lt1"/>
                </a:solidFill>
              </a:rPr>
              <a:t>Vt = 56000</a:t>
            </a:r>
            <a:endParaRPr sz="41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1000"/>
                                        <p:tgtEl>
                                          <p:spTgt spid="3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
                                        </p:tgtEl>
                                        <p:attrNameLst>
                                          <p:attrName>style.visibility</p:attrName>
                                        </p:attrNameLst>
                                      </p:cBhvr>
                                      <p:to>
                                        <p:strVal val="visible"/>
                                      </p:to>
                                    </p:set>
                                    <p:animEffect transition="in" filter="fade">
                                      <p:cBhvr>
                                        <p:cTn id="12" dur="1000"/>
                                        <p:tgtEl>
                                          <p:spTgt spid="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9"/>
                                        </p:tgtEl>
                                        <p:attrNameLst>
                                          <p:attrName>style.visibility</p:attrName>
                                        </p:attrNameLst>
                                      </p:cBhvr>
                                      <p:to>
                                        <p:strVal val="visible"/>
                                      </p:to>
                                    </p:set>
                                    <p:animEffect transition="in" filter="fade">
                                      <p:cBhvr>
                                        <p:cTn id="17" dur="1000"/>
                                        <p:tgtEl>
                                          <p:spTgt spid="3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0"/>
                                        </p:tgtEl>
                                        <p:attrNameLst>
                                          <p:attrName>style.visibility</p:attrName>
                                        </p:attrNameLst>
                                      </p:cBhvr>
                                      <p:to>
                                        <p:strVal val="visible"/>
                                      </p:to>
                                    </p:set>
                                    <p:animEffect transition="in" filter="fade">
                                      <p:cBhvr>
                                        <p:cTn id="22" dur="1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ctrTitle"/>
          </p:nvPr>
        </p:nvSpPr>
        <p:spPr>
          <a:xfrm>
            <a:off x="696000" y="1400768"/>
            <a:ext cx="10800000" cy="126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6600"/>
              <a:buFont typeface="Arial"/>
              <a:buNone/>
            </a:pPr>
            <a:r>
              <a:rPr lang="iw-IL"/>
              <a:t>(انواع الفائدة)</a:t>
            </a:r>
            <a:endParaRPr/>
          </a:p>
        </p:txBody>
      </p:sp>
      <p:sp>
        <p:nvSpPr>
          <p:cNvPr id="154" name="Google Shape;154;p2"/>
          <p:cNvSpPr txBox="1">
            <a:spLocks noGrp="1"/>
          </p:cNvSpPr>
          <p:nvPr>
            <p:ph type="subTitle" idx="1"/>
          </p:nvPr>
        </p:nvSpPr>
        <p:spPr>
          <a:xfrm>
            <a:off x="696000" y="2798300"/>
            <a:ext cx="10800000" cy="720000"/>
          </a:xfrm>
          <a:prstGeom prst="rect">
            <a:avLst/>
          </a:prstGeom>
          <a:noFill/>
          <a:ln>
            <a:noFill/>
          </a:ln>
        </p:spPr>
        <p:txBody>
          <a:bodyPr spcFirstLastPara="1" wrap="square" lIns="36000" tIns="36000" rIns="36000" bIns="36000" anchor="ctr" anchorCtr="0">
            <a:spAutoFit/>
          </a:bodyPr>
          <a:lstStyle/>
          <a:p>
            <a:pPr marL="342934" lvl="0" indent="-342934" algn="ctr" rtl="0">
              <a:lnSpc>
                <a:spcPct val="100000"/>
              </a:lnSpc>
              <a:spcBef>
                <a:spcPts val="0"/>
              </a:spcBef>
              <a:spcAft>
                <a:spcPts val="600"/>
              </a:spcAft>
              <a:buClr>
                <a:srgbClr val="002060"/>
              </a:buClr>
              <a:buSzPts val="2800"/>
              <a:buNone/>
            </a:pPr>
            <a:r>
              <a:rPr lang="iw-IL"/>
              <a:t>(ادارة واقتصاد 70% -تمويل- )</a:t>
            </a:r>
            <a:endParaRPr/>
          </a:p>
        </p:txBody>
      </p:sp>
      <p:sp>
        <p:nvSpPr>
          <p:cNvPr id="155" name="Google Shape;155;p2"/>
          <p:cNvSpPr txBox="1">
            <a:spLocks noGrp="1"/>
          </p:cNvSpPr>
          <p:nvPr>
            <p:ph type="body" idx="2"/>
          </p:nvPr>
        </p:nvSpPr>
        <p:spPr>
          <a:xfrm>
            <a:off x="696000" y="3655832"/>
            <a:ext cx="10800000" cy="720000"/>
          </a:xfrm>
          <a:prstGeom prst="rect">
            <a:avLst/>
          </a:prstGeom>
          <a:noFill/>
          <a:ln>
            <a:noFill/>
          </a:ln>
        </p:spPr>
        <p:txBody>
          <a:bodyPr spcFirstLastPara="1" wrap="square" lIns="91425" tIns="45700" rIns="91425" bIns="45700" anchor="ctr" anchorCtr="0">
            <a:noAutofit/>
          </a:bodyPr>
          <a:lstStyle/>
          <a:p>
            <a:pPr marL="342900" lvl="0" indent="-342900" algn="ctr" rtl="0">
              <a:lnSpc>
                <a:spcPct val="100000"/>
              </a:lnSpc>
              <a:spcBef>
                <a:spcPts val="0"/>
              </a:spcBef>
              <a:spcAft>
                <a:spcPts val="0"/>
              </a:spcAft>
              <a:buClr>
                <a:srgbClr val="002060"/>
              </a:buClr>
              <a:buSzPts val="2800"/>
              <a:buFont typeface="Arial"/>
              <a:buNone/>
            </a:pPr>
            <a:r>
              <a:rPr lang="iw-IL"/>
              <a:t>שם המורה:عزالدين اشتية</a:t>
            </a:r>
            <a:endParaRPr/>
          </a:p>
        </p:txBody>
      </p:sp>
      <p:sp>
        <p:nvSpPr>
          <p:cNvPr id="156" name="Google Shape;156;p2"/>
          <p:cNvSpPr/>
          <p:nvPr/>
        </p:nvSpPr>
        <p:spPr>
          <a:xfrm>
            <a:off x="12279398" y="634420"/>
            <a:ext cx="2277745" cy="663867"/>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spcBef>
                <a:spcPts val="0"/>
              </a:spcBef>
              <a:spcAft>
                <a:spcPts val="0"/>
              </a:spcAft>
              <a:buNone/>
            </a:pPr>
            <a:r>
              <a:rPr lang="iw-IL" sz="1800" b="1" i="0" u="none" strike="noStrike" cap="none">
                <a:solidFill>
                  <a:srgbClr val="002060"/>
                </a:solidFill>
                <a:latin typeface="Arial"/>
                <a:ea typeface="Arial"/>
                <a:cs typeface="Arial"/>
                <a:sym typeface="Arial"/>
              </a:rPr>
              <a:t>שקופית זו היא חובה</a:t>
            </a:r>
            <a:endParaRPr sz="1800" b="1" i="0" u="none" strike="noStrike" cap="none">
              <a:solidFill>
                <a:srgbClr val="002060"/>
              </a:solidFill>
              <a:latin typeface="Arial"/>
              <a:ea typeface="Arial"/>
              <a:cs typeface="Arial"/>
              <a:sym typeface="Arial"/>
            </a:endParaRPr>
          </a:p>
        </p:txBody>
      </p:sp>
      <p:sp>
        <p:nvSpPr>
          <p:cNvPr id="157" name="Google Shape;157;p2"/>
          <p:cNvSpPr/>
          <p:nvPr/>
        </p:nvSpPr>
        <p:spPr>
          <a:xfrm>
            <a:off x="12279398" y="1450917"/>
            <a:ext cx="2277745" cy="363144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spcBef>
                <a:spcPts val="0"/>
              </a:spcBef>
              <a:spcAft>
                <a:spcPts val="0"/>
              </a:spcAft>
              <a:buNone/>
            </a:pPr>
            <a:r>
              <a:rPr lang="iw-IL" sz="1800" b="1" i="0" u="none" strike="noStrike" cap="none">
                <a:solidFill>
                  <a:srgbClr val="002060"/>
                </a:solidFill>
                <a:latin typeface="Arial"/>
                <a:ea typeface="Arial"/>
                <a:cs typeface="Arial"/>
                <a:sym typeface="Arial"/>
              </a:rPr>
              <a:t>יש לכתוב את שם השיעור, המקצוע ושם המורה בשפה </a:t>
            </a:r>
            <a:r>
              <a:rPr lang="iw-IL" sz="1800" b="1" i="0" u="sng" strike="noStrike" cap="none">
                <a:solidFill>
                  <a:srgbClr val="002060"/>
                </a:solidFill>
                <a:latin typeface="Arial"/>
                <a:ea typeface="Arial"/>
                <a:cs typeface="Arial"/>
                <a:sym typeface="Arial"/>
              </a:rPr>
              <a:t>הערבית</a:t>
            </a:r>
            <a:r>
              <a:rPr lang="iw-IL" sz="1800" b="1" i="0" u="none" strike="noStrike" cap="none">
                <a:solidFill>
                  <a:srgbClr val="002060"/>
                </a:solidFill>
                <a:latin typeface="Arial"/>
                <a:ea typeface="Arial"/>
                <a:cs typeface="Arial"/>
                <a:sym typeface="Arial"/>
              </a:rPr>
              <a:t> </a:t>
            </a:r>
            <a:r>
              <a:rPr lang="iw-IL" sz="1800" b="0" i="0" u="none" strike="noStrike" cap="none">
                <a:solidFill>
                  <a:srgbClr val="002060"/>
                </a:solidFill>
                <a:latin typeface="Arial"/>
                <a:ea typeface="Arial"/>
                <a:cs typeface="Arial"/>
                <a:sym typeface="Arial"/>
              </a:rPr>
              <a:t>(ניתן להוסיף את הטקסט גם בשפה העברית אם תעדיפו)</a:t>
            </a:r>
            <a:endParaRPr/>
          </a:p>
          <a:p>
            <a:pPr marL="0" marR="0" lvl="0" indent="0" algn="ctr">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a:spcBef>
                <a:spcPts val="0"/>
              </a:spcBef>
              <a:spcAft>
                <a:spcPts val="0"/>
              </a:spcAft>
              <a:buNone/>
            </a:pPr>
            <a:r>
              <a:rPr lang="iw-IL" sz="1800" b="0" i="0" u="none" strike="noStrike" cap="none">
                <a:solidFill>
                  <a:srgbClr val="002060"/>
                </a:solidFill>
                <a:latin typeface="Arial"/>
                <a:ea typeface="Arial"/>
                <a:cs typeface="Arial"/>
                <a:sym typeface="Arial"/>
              </a:rPr>
              <a:t>(אין צורך להשאיר את הכיתובים "שם השיעור" , "המקצוע", מחקו אותם וכתבו רק את הפרטים עצמם). </a:t>
            </a:r>
            <a:endParaRPr sz="1800" b="0" i="0" u="none" strike="noStrike" cap="none">
              <a:solidFill>
                <a:srgbClr val="002060"/>
              </a:solidFill>
              <a:latin typeface="Arial"/>
              <a:ea typeface="Arial"/>
              <a:cs typeface="Arial"/>
              <a:sym typeface="Arial"/>
            </a:endParaRPr>
          </a:p>
          <a:p>
            <a:pPr marL="0" marR="0" lvl="0" indent="0" algn="ctr">
              <a:spcBef>
                <a:spcPts val="0"/>
              </a:spcBef>
              <a:spcAft>
                <a:spcPts val="0"/>
              </a:spcAft>
              <a:buNone/>
            </a:pP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8201d2626e_0_29"/>
          <p:cNvSpPr txBox="1">
            <a:spLocks noGrp="1"/>
          </p:cNvSpPr>
          <p:nvPr>
            <p:ph type="title"/>
          </p:nvPr>
        </p:nvSpPr>
        <p:spPr>
          <a:xfrm>
            <a:off x="1026926" y="155448"/>
            <a:ext cx="9802500"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46" name="Google Shape;346;g8201d2626e_0_29"/>
          <p:cNvSpPr txBox="1">
            <a:spLocks noGrp="1"/>
          </p:cNvSpPr>
          <p:nvPr>
            <p:ph type="body" idx="1"/>
          </p:nvPr>
        </p:nvSpPr>
        <p:spPr>
          <a:xfrm>
            <a:off x="1026926" y="1025601"/>
            <a:ext cx="9802500" cy="431400"/>
          </a:xfrm>
          <a:prstGeom prst="rect">
            <a:avLst/>
          </a:prstGeom>
          <a:noFill/>
          <a:ln>
            <a:noFill/>
          </a:ln>
        </p:spPr>
        <p:txBody>
          <a:bodyPr spcFirstLastPara="1" wrap="square" lIns="91425" tIns="45700" rIns="91425" bIns="45700" anchor="ctr" anchorCtr="0">
            <a:noAutofit/>
          </a:bodyPr>
          <a:lstStyle/>
          <a:p>
            <a:pPr marL="185756" lvl="0" indent="0" algn="r" rtl="1">
              <a:spcBef>
                <a:spcPts val="0"/>
              </a:spcBef>
              <a:spcAft>
                <a:spcPts val="0"/>
              </a:spcAft>
              <a:buClr>
                <a:srgbClr val="12B4BC"/>
              </a:buClr>
              <a:buSzPts val="3000"/>
              <a:buNone/>
            </a:pPr>
            <a:r>
              <a:rPr lang="iw-IL"/>
              <a:t>7.1.2.2 حساب الفائدة المركبة</a:t>
            </a:r>
            <a:endParaRPr/>
          </a:p>
        </p:txBody>
      </p:sp>
      <p:sp>
        <p:nvSpPr>
          <p:cNvPr id="347" name="Google Shape;347;g8201d2626e_0_29"/>
          <p:cNvSpPr txBox="1">
            <a:spLocks noGrp="1"/>
          </p:cNvSpPr>
          <p:nvPr>
            <p:ph type="body" idx="2"/>
          </p:nvPr>
        </p:nvSpPr>
        <p:spPr>
          <a:xfrm>
            <a:off x="1026925" y="1710450"/>
            <a:ext cx="10292100" cy="4152600"/>
          </a:xfrm>
          <a:prstGeom prst="rect">
            <a:avLst/>
          </a:prstGeom>
          <a:noFill/>
          <a:ln>
            <a:noFill/>
          </a:ln>
        </p:spPr>
        <p:txBody>
          <a:bodyPr spcFirstLastPara="1" wrap="square" lIns="91425" tIns="45700" rIns="91425" bIns="45700" anchor="t" anchorCtr="0">
            <a:noAutofit/>
          </a:bodyPr>
          <a:lstStyle/>
          <a:p>
            <a:pPr marL="439781" lvl="0" indent="0" algn="r" rtl="1">
              <a:lnSpc>
                <a:spcPct val="100000"/>
              </a:lnSpc>
              <a:spcBef>
                <a:spcPts val="0"/>
              </a:spcBef>
              <a:spcAft>
                <a:spcPts val="0"/>
              </a:spcAft>
              <a:buNone/>
            </a:pPr>
            <a:endParaRPr/>
          </a:p>
        </p:txBody>
      </p:sp>
      <p:sp>
        <p:nvSpPr>
          <p:cNvPr id="348" name="Google Shape;348;g8201d2626e_0_29"/>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49" name="Google Shape;349;g8201d2626e_0_29"/>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3</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50" name="Google Shape;350;g8201d2626e_0_29"/>
          <p:cNvSpPr/>
          <p:nvPr/>
        </p:nvSpPr>
        <p:spPr>
          <a:xfrm>
            <a:off x="1026925" y="2939600"/>
            <a:ext cx="3849300" cy="13578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4400">
                <a:solidFill>
                  <a:schemeClr val="lt1"/>
                </a:solidFill>
              </a:rPr>
              <a:t>R = (r+1)^t -1</a:t>
            </a:r>
            <a:endParaRPr sz="3400"/>
          </a:p>
        </p:txBody>
      </p:sp>
      <p:sp>
        <p:nvSpPr>
          <p:cNvPr id="351" name="Google Shape;351;g8201d2626e_0_29"/>
          <p:cNvSpPr/>
          <p:nvPr/>
        </p:nvSpPr>
        <p:spPr>
          <a:xfrm>
            <a:off x="5170225" y="2517225"/>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R نسبة الفائدة المركبة </a:t>
            </a:r>
            <a:endParaRPr/>
          </a:p>
        </p:txBody>
      </p:sp>
      <p:sp>
        <p:nvSpPr>
          <p:cNvPr id="352" name="Google Shape;352;g8201d2626e_0_29"/>
          <p:cNvSpPr/>
          <p:nvPr/>
        </p:nvSpPr>
        <p:spPr>
          <a:xfrm>
            <a:off x="5170100" y="3407325"/>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r نسبة الفائدة الاسمية عن الفترة الواحدة</a:t>
            </a:r>
            <a:endParaRPr/>
          </a:p>
        </p:txBody>
      </p:sp>
      <p:sp>
        <p:nvSpPr>
          <p:cNvPr id="353" name="Google Shape;353;g8201d2626e_0_29"/>
          <p:cNvSpPr/>
          <p:nvPr/>
        </p:nvSpPr>
        <p:spPr>
          <a:xfrm>
            <a:off x="5170100" y="4297400"/>
            <a:ext cx="5659200" cy="720000"/>
          </a:xfrm>
          <a:prstGeom prst="flowChartAlternateProcess">
            <a:avLst/>
          </a:prstGeom>
          <a:solidFill>
            <a:schemeClr val="accent1"/>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iw-IL" sz="2400">
                <a:solidFill>
                  <a:schemeClr val="lt1"/>
                </a:solidFill>
              </a:rPr>
              <a:t>t عدد مرات احتساب الفائدة</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
                                        </p:tgtEl>
                                        <p:attrNameLst>
                                          <p:attrName>style.visibility</p:attrName>
                                        </p:attrNameLst>
                                      </p:cBhvr>
                                      <p:to>
                                        <p:strVal val="visible"/>
                                      </p:to>
                                    </p:set>
                                    <p:animEffect transition="in" filter="fade">
                                      <p:cBhvr>
                                        <p:cTn id="12" dur="100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2"/>
                                        </p:tgtEl>
                                        <p:attrNameLst>
                                          <p:attrName>style.visibility</p:attrName>
                                        </p:attrNameLst>
                                      </p:cBhvr>
                                      <p:to>
                                        <p:strVal val="visible"/>
                                      </p:to>
                                    </p:set>
                                    <p:animEffect transition="in" filter="fade">
                                      <p:cBhvr>
                                        <p:cTn id="17" dur="1000"/>
                                        <p:tgtEl>
                                          <p:spTgt spid="3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3"/>
                                        </p:tgtEl>
                                        <p:attrNameLst>
                                          <p:attrName>style.visibility</p:attrName>
                                        </p:attrNameLst>
                                      </p:cBhvr>
                                      <p:to>
                                        <p:strVal val="visible"/>
                                      </p:to>
                                    </p:set>
                                    <p:animEffect transition="in" filter="fade">
                                      <p:cBhvr>
                                        <p:cTn id="22"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8201d2626e_0_53"/>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59" name="Google Shape;359;g8201d2626e_0_53"/>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60" name="Google Shape;360;g8201d2626e_0_53"/>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61" name="Google Shape;361;g8201d2626e_0_53"/>
          <p:cNvSpPr txBox="1"/>
          <p:nvPr/>
        </p:nvSpPr>
        <p:spPr>
          <a:xfrm>
            <a:off x="321675" y="1709900"/>
            <a:ext cx="11870100" cy="1719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800" dirty="0">
                <a:solidFill>
                  <a:srgbClr val="002060"/>
                </a:solidFill>
              </a:rPr>
              <a:t>اخذ احمد قرض من البنك بقيمة 50000 شيكل لمدة ثلاث سنوات. نسبة الفائدة السنوية المذكورة في القرض هي 4%</a:t>
            </a:r>
            <a:endParaRPr sz="2800" dirty="0">
              <a:solidFill>
                <a:srgbClr val="002060"/>
              </a:solidFill>
            </a:endParaRPr>
          </a:p>
          <a:p>
            <a:pPr marL="0" lvl="0" indent="0" algn="r" rtl="1">
              <a:spcBef>
                <a:spcPts val="0"/>
              </a:spcBef>
              <a:spcAft>
                <a:spcPts val="0"/>
              </a:spcAft>
              <a:buNone/>
            </a:pPr>
            <a:r>
              <a:rPr lang="iw-IL" sz="2800" dirty="0">
                <a:solidFill>
                  <a:srgbClr val="002060"/>
                </a:solidFill>
              </a:rPr>
              <a:t>المطلوب:    احسب نسبة الفائدة المركبة عن القرض</a:t>
            </a:r>
            <a:endParaRPr sz="2800" dirty="0">
              <a:solidFill>
                <a:srgbClr val="002060"/>
              </a:solidFill>
            </a:endParaRPr>
          </a:p>
          <a:p>
            <a:pPr marL="457200" lvl="0" indent="0" algn="r" rtl="1">
              <a:spcBef>
                <a:spcPts val="0"/>
              </a:spcBef>
              <a:spcAft>
                <a:spcPts val="0"/>
              </a:spcAft>
              <a:buNone/>
            </a:pPr>
            <a:r>
              <a:rPr lang="iw-IL" sz="2800" dirty="0">
                <a:solidFill>
                  <a:srgbClr val="002060"/>
                </a:solidFill>
              </a:rPr>
              <a:t>         احسب مبلغ الفائدة</a:t>
            </a:r>
            <a:endParaRPr sz="2800" dirty="0">
              <a:solidFill>
                <a:srgbClr val="002060"/>
              </a:solidFill>
            </a:endParaRPr>
          </a:p>
          <a:p>
            <a:pPr marL="457200" lvl="0" indent="0" algn="r" rtl="1">
              <a:spcBef>
                <a:spcPts val="0"/>
              </a:spcBef>
              <a:spcAft>
                <a:spcPts val="0"/>
              </a:spcAft>
              <a:buNone/>
            </a:pPr>
            <a:r>
              <a:rPr lang="iw-IL" sz="2800" dirty="0">
                <a:solidFill>
                  <a:srgbClr val="002060"/>
                </a:solidFill>
              </a:rPr>
              <a:t>         احسب المبلغ الكلي الذي سوف يرجعه احمد للبنك بعد انقضاء ثلاث سنوات</a:t>
            </a:r>
            <a:endParaRPr sz="2800" dirty="0">
              <a:solidFill>
                <a:srgbClr val="002060"/>
              </a:solidFill>
            </a:endParaRPr>
          </a:p>
          <a:p>
            <a:pPr marL="457200" lvl="0" indent="0" algn="r" rtl="1">
              <a:spcBef>
                <a:spcPts val="0"/>
              </a:spcBef>
              <a:spcAft>
                <a:spcPts val="0"/>
              </a:spcAft>
              <a:buNone/>
            </a:pPr>
            <a:endParaRPr sz="2800" dirty="0">
              <a:solidFill>
                <a:srgbClr val="002060"/>
              </a:solidFill>
            </a:endParaRPr>
          </a:p>
          <a:p>
            <a:pPr marL="0" lvl="0" indent="0" algn="ctr" rtl="1">
              <a:spcBef>
                <a:spcPts val="0"/>
              </a:spcBef>
              <a:spcAft>
                <a:spcPts val="0"/>
              </a:spcAft>
              <a:buNone/>
            </a:pPr>
            <a:r>
              <a:rPr lang="iw-IL" sz="2400" dirty="0">
                <a:solidFill>
                  <a:srgbClr val="002060"/>
                </a:solidFill>
              </a:rPr>
              <a:t>טקסט</a:t>
            </a:r>
            <a:endParaRPr sz="2800" dirty="0">
              <a:solidFill>
                <a:srgbClr val="002060"/>
              </a:solidFill>
            </a:endParaRPr>
          </a:p>
        </p:txBody>
      </p:sp>
      <p:sp>
        <p:nvSpPr>
          <p:cNvPr id="362" name="Google Shape;362;g8201d2626e_0_53"/>
          <p:cNvSpPr txBox="1"/>
          <p:nvPr/>
        </p:nvSpPr>
        <p:spPr>
          <a:xfrm>
            <a:off x="7526225" y="1112600"/>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مثال</a:t>
            </a:r>
            <a:endParaRPr sz="2700" b="1" u="sng">
              <a:solidFill>
                <a:srgbClr val="990000"/>
              </a:solidFill>
            </a:endParaRPr>
          </a:p>
        </p:txBody>
      </p:sp>
      <p:sp>
        <p:nvSpPr>
          <p:cNvPr id="363" name="Google Shape;363;g8201d2626e_0_53"/>
          <p:cNvSpPr/>
          <p:nvPr/>
        </p:nvSpPr>
        <p:spPr>
          <a:xfrm>
            <a:off x="1107137" y="4111750"/>
            <a:ext cx="3604800" cy="14388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600">
                <a:solidFill>
                  <a:schemeClr val="lt1"/>
                </a:solidFill>
              </a:rPr>
              <a:t>r    = 4 * 3/12</a:t>
            </a:r>
            <a:endParaRPr sz="3600">
              <a:solidFill>
                <a:schemeClr val="lt1"/>
              </a:solidFill>
            </a:endParaRPr>
          </a:p>
          <a:p>
            <a:pPr marL="0" marR="0" lvl="0" indent="0" algn="l" rtl="1">
              <a:spcBef>
                <a:spcPts val="0"/>
              </a:spcBef>
              <a:spcAft>
                <a:spcPts val="0"/>
              </a:spcAft>
              <a:buNone/>
            </a:pPr>
            <a:r>
              <a:rPr lang="iw-IL" sz="3600">
                <a:solidFill>
                  <a:schemeClr val="lt1"/>
                </a:solidFill>
              </a:rPr>
              <a:t>r    = 1</a:t>
            </a:r>
            <a:endParaRPr sz="3600">
              <a:solidFill>
                <a:schemeClr val="lt1"/>
              </a:solidFill>
            </a:endParaRPr>
          </a:p>
        </p:txBody>
      </p:sp>
      <p:sp>
        <p:nvSpPr>
          <p:cNvPr id="364" name="Google Shape;364;g8201d2626e_0_53"/>
          <p:cNvSpPr/>
          <p:nvPr/>
        </p:nvSpPr>
        <p:spPr>
          <a:xfrm>
            <a:off x="9091975" y="4044548"/>
            <a:ext cx="2632338" cy="110581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600" b="1">
                <a:solidFill>
                  <a:schemeClr val="lt1"/>
                </a:solidFill>
              </a:rPr>
              <a:t>المعطيات</a:t>
            </a:r>
            <a:endParaRPr sz="2000" b="1"/>
          </a:p>
        </p:txBody>
      </p:sp>
      <p:sp>
        <p:nvSpPr>
          <p:cNvPr id="365" name="Google Shape;365;g8201d2626e_0_53"/>
          <p:cNvSpPr/>
          <p:nvPr/>
        </p:nvSpPr>
        <p:spPr>
          <a:xfrm>
            <a:off x="5714648" y="4083425"/>
            <a:ext cx="2558700" cy="7956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500" dirty="0">
                <a:solidFill>
                  <a:schemeClr val="lt1"/>
                </a:solidFill>
              </a:rPr>
              <a:t>K = 50000</a:t>
            </a:r>
            <a:endParaRPr sz="3500" dirty="0">
              <a:solidFill>
                <a:schemeClr val="lt1"/>
              </a:solidFill>
            </a:endParaRPr>
          </a:p>
        </p:txBody>
      </p:sp>
      <p:sp>
        <p:nvSpPr>
          <p:cNvPr id="366" name="Google Shape;366;g8201d2626e_0_53"/>
          <p:cNvSpPr/>
          <p:nvPr/>
        </p:nvSpPr>
        <p:spPr>
          <a:xfrm>
            <a:off x="5714637" y="5026000"/>
            <a:ext cx="2558700" cy="14388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200" dirty="0">
                <a:solidFill>
                  <a:schemeClr val="lt1"/>
                </a:solidFill>
              </a:rPr>
              <a:t>t = 3*4</a:t>
            </a:r>
            <a:endParaRPr sz="3200" dirty="0">
              <a:solidFill>
                <a:schemeClr val="lt1"/>
              </a:solidFill>
            </a:endParaRPr>
          </a:p>
          <a:p>
            <a:pPr marL="0" marR="0" lvl="0" indent="0" algn="l" rtl="1">
              <a:spcBef>
                <a:spcPts val="0"/>
              </a:spcBef>
              <a:spcAft>
                <a:spcPts val="0"/>
              </a:spcAft>
              <a:buNone/>
            </a:pPr>
            <a:r>
              <a:rPr lang="iw-IL" sz="3200" dirty="0">
                <a:solidFill>
                  <a:schemeClr val="lt1"/>
                </a:solidFill>
              </a:rPr>
              <a:t>t = 12</a:t>
            </a:r>
            <a:endParaRPr sz="3200" dirty="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
                                        </p:tgtEl>
                                        <p:attrNameLst>
                                          <p:attrName>style.visibility</p:attrName>
                                        </p:attrNameLst>
                                      </p:cBhvr>
                                      <p:to>
                                        <p:strVal val="visible"/>
                                      </p:to>
                                    </p:set>
                                    <p:animEffect transition="in" filter="fade">
                                      <p:cBhvr>
                                        <p:cTn id="12" dur="1000"/>
                                        <p:tgtEl>
                                          <p:spTgt spid="3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4"/>
                                        </p:tgtEl>
                                        <p:attrNameLst>
                                          <p:attrName>style.visibility</p:attrName>
                                        </p:attrNameLst>
                                      </p:cBhvr>
                                      <p:to>
                                        <p:strVal val="visible"/>
                                      </p:to>
                                    </p:set>
                                    <p:animEffect transition="in" filter="fade">
                                      <p:cBhvr>
                                        <p:cTn id="17" dur="1000"/>
                                        <p:tgtEl>
                                          <p:spTgt spid="3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5"/>
                                        </p:tgtEl>
                                        <p:attrNameLst>
                                          <p:attrName>style.visibility</p:attrName>
                                        </p:attrNameLst>
                                      </p:cBhvr>
                                      <p:to>
                                        <p:strVal val="visible"/>
                                      </p:to>
                                    </p:set>
                                    <p:animEffect transition="in" filter="fade">
                                      <p:cBhvr>
                                        <p:cTn id="22" dur="1000"/>
                                        <p:tgtEl>
                                          <p:spTgt spid="3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6"/>
                                        </p:tgtEl>
                                        <p:attrNameLst>
                                          <p:attrName>style.visibility</p:attrName>
                                        </p:attrNameLst>
                                      </p:cBhvr>
                                      <p:to>
                                        <p:strVal val="visible"/>
                                      </p:to>
                                    </p:set>
                                    <p:animEffect transition="in" filter="fade">
                                      <p:cBhvr>
                                        <p:cTn id="27" dur="1000"/>
                                        <p:tgtEl>
                                          <p:spTgt spid="3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3"/>
                                        </p:tgtEl>
                                        <p:attrNameLst>
                                          <p:attrName>style.visibility</p:attrName>
                                        </p:attrNameLst>
                                      </p:cBhvr>
                                      <p:to>
                                        <p:strVal val="visible"/>
                                      </p:to>
                                    </p:set>
                                    <p:animEffect transition="in" filter="fade">
                                      <p:cBhvr>
                                        <p:cTn id="32"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8aa9f8d8dd_0_52"/>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72" name="Google Shape;372;g8aa9f8d8dd_0_52"/>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73" name="Google Shape;373;g8aa9f8d8dd_0_52"/>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74" name="Google Shape;374;g8aa9f8d8dd_0_52"/>
          <p:cNvSpPr txBox="1"/>
          <p:nvPr/>
        </p:nvSpPr>
        <p:spPr>
          <a:xfrm>
            <a:off x="321675" y="1709900"/>
            <a:ext cx="11870100" cy="1719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400"/>
              <a:t>  احسب نسبة الفائدة المركبة عن القرض</a:t>
            </a:r>
            <a:endParaRPr sz="2400"/>
          </a:p>
          <a:p>
            <a:pPr marL="457200" lvl="0" indent="0" algn="r" rtl="1">
              <a:spcBef>
                <a:spcPts val="0"/>
              </a:spcBef>
              <a:spcAft>
                <a:spcPts val="0"/>
              </a:spcAft>
              <a:buNone/>
            </a:pPr>
            <a:r>
              <a:rPr lang="iw-IL" sz="2400"/>
              <a:t>         </a:t>
            </a:r>
            <a:endParaRPr sz="2400"/>
          </a:p>
          <a:p>
            <a:pPr marL="457200" lvl="0" indent="0" algn="r" rtl="1">
              <a:spcBef>
                <a:spcPts val="0"/>
              </a:spcBef>
              <a:spcAft>
                <a:spcPts val="0"/>
              </a:spcAft>
              <a:buNone/>
            </a:pPr>
            <a:endParaRPr sz="2400"/>
          </a:p>
          <a:p>
            <a:pPr marL="0" lvl="0" indent="0" algn="ctr" rtl="1">
              <a:spcBef>
                <a:spcPts val="0"/>
              </a:spcBef>
              <a:spcAft>
                <a:spcPts val="0"/>
              </a:spcAft>
              <a:buNone/>
            </a:pPr>
            <a:r>
              <a:rPr lang="iw-IL" sz="2000">
                <a:solidFill>
                  <a:schemeClr val="lt1"/>
                </a:solidFill>
              </a:rPr>
              <a:t>טקסט לדוגמה</a:t>
            </a:r>
            <a:endParaRPr/>
          </a:p>
          <a:p>
            <a:pPr marL="0" lvl="0" indent="0" algn="ctr" rtl="1">
              <a:spcBef>
                <a:spcPts val="0"/>
              </a:spcBef>
              <a:spcAft>
                <a:spcPts val="0"/>
              </a:spcAft>
              <a:buNone/>
            </a:pPr>
            <a:r>
              <a:rPr lang="iw-IL" sz="2000">
                <a:solidFill>
                  <a:schemeClr val="lt1"/>
                </a:solidFill>
              </a:rPr>
              <a:t>טקסט לדוגמה</a:t>
            </a:r>
            <a:endParaRPr/>
          </a:p>
          <a:p>
            <a:pPr marL="0" lvl="0" indent="0" algn="ctr" rtl="1">
              <a:spcBef>
                <a:spcPts val="0"/>
              </a:spcBef>
              <a:spcAft>
                <a:spcPts val="0"/>
              </a:spcAft>
              <a:buClr>
                <a:srgbClr val="000000"/>
              </a:buClr>
              <a:buFont typeface="Arial"/>
              <a:buNone/>
            </a:pPr>
            <a:r>
              <a:rPr lang="iw-IL" sz="4400">
                <a:solidFill>
                  <a:schemeClr val="lt1"/>
                </a:solidFill>
              </a:rPr>
              <a:t>R = (r+1)^t -1</a:t>
            </a:r>
            <a:endParaRPr sz="3400"/>
          </a:p>
          <a:p>
            <a:pPr marL="0" lvl="0" indent="0" algn="ctr" rtl="1">
              <a:spcBef>
                <a:spcPts val="0"/>
              </a:spcBef>
              <a:spcAft>
                <a:spcPts val="0"/>
              </a:spcAft>
              <a:buNone/>
            </a:pPr>
            <a:r>
              <a:rPr lang="iw-IL" sz="4400">
                <a:solidFill>
                  <a:schemeClr val="lt1"/>
                </a:solidFill>
              </a:rPr>
              <a:t>R = (r+R = (r+1)^t -1</a:t>
            </a:r>
            <a:endParaRPr sz="3400"/>
          </a:p>
          <a:p>
            <a:pPr marL="0" lvl="0" indent="0" algn="ctr" rtl="1">
              <a:spcBef>
                <a:spcPts val="0"/>
              </a:spcBef>
              <a:spcAft>
                <a:spcPts val="0"/>
              </a:spcAft>
              <a:buClr>
                <a:srgbClr val="000000"/>
              </a:buClr>
              <a:buFont typeface="Arial"/>
              <a:buNone/>
            </a:pPr>
            <a:r>
              <a:rPr lang="iw-IL" sz="4400">
                <a:solidFill>
                  <a:schemeClr val="lt1"/>
                </a:solidFill>
              </a:rPr>
              <a:t>1)^t -1</a:t>
            </a:r>
            <a:endParaRPr sz="3400"/>
          </a:p>
          <a:p>
            <a:pPr marL="457200" lvl="0" indent="0" algn="r" rtl="1">
              <a:spcBef>
                <a:spcPts val="0"/>
              </a:spcBef>
              <a:spcAft>
                <a:spcPts val="0"/>
              </a:spcAft>
              <a:buNone/>
            </a:pPr>
            <a:endParaRPr sz="2400"/>
          </a:p>
        </p:txBody>
      </p:sp>
      <p:sp>
        <p:nvSpPr>
          <p:cNvPr id="375" name="Google Shape;375;g8aa9f8d8dd_0_52"/>
          <p:cNvSpPr txBox="1"/>
          <p:nvPr/>
        </p:nvSpPr>
        <p:spPr>
          <a:xfrm>
            <a:off x="7526225" y="1112600"/>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مثال</a:t>
            </a:r>
            <a:endParaRPr sz="2700" b="1" u="sng">
              <a:solidFill>
                <a:srgbClr val="990000"/>
              </a:solidFill>
            </a:endParaRPr>
          </a:p>
        </p:txBody>
      </p:sp>
      <p:sp>
        <p:nvSpPr>
          <p:cNvPr id="376" name="Google Shape;376;g8aa9f8d8dd_0_52"/>
          <p:cNvSpPr/>
          <p:nvPr/>
        </p:nvSpPr>
        <p:spPr>
          <a:xfrm>
            <a:off x="905775" y="2366375"/>
            <a:ext cx="5955900" cy="23169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800">
                <a:solidFill>
                  <a:schemeClr val="lt1"/>
                </a:solidFill>
              </a:rPr>
              <a:t>R = (r+1)^t -1</a:t>
            </a:r>
            <a:endParaRPr sz="3800">
              <a:solidFill>
                <a:schemeClr val="lt1"/>
              </a:solidFill>
            </a:endParaRPr>
          </a:p>
          <a:p>
            <a:pPr marL="0" lvl="0" indent="0" algn="l" rtl="1">
              <a:spcBef>
                <a:spcPts val="0"/>
              </a:spcBef>
              <a:spcAft>
                <a:spcPts val="0"/>
              </a:spcAft>
              <a:buNone/>
            </a:pPr>
            <a:r>
              <a:rPr lang="iw-IL" sz="3800">
                <a:solidFill>
                  <a:schemeClr val="lt1"/>
                </a:solidFill>
              </a:rPr>
              <a:t>R = (1+0.01)^12 -1</a:t>
            </a:r>
            <a:endParaRPr sz="3800">
              <a:solidFill>
                <a:schemeClr val="lt1"/>
              </a:solidFill>
            </a:endParaRPr>
          </a:p>
          <a:p>
            <a:pPr marL="0" marR="0" lvl="0" indent="0" algn="l" rtl="1">
              <a:spcBef>
                <a:spcPts val="0"/>
              </a:spcBef>
              <a:spcAft>
                <a:spcPts val="0"/>
              </a:spcAft>
              <a:buNone/>
            </a:pPr>
            <a:r>
              <a:rPr lang="iw-IL" sz="3600">
                <a:solidFill>
                  <a:schemeClr val="lt1"/>
                </a:solidFill>
              </a:rPr>
              <a:t>R = 0.12683</a:t>
            </a:r>
            <a:endParaRPr sz="3600">
              <a:solidFill>
                <a:schemeClr val="lt1"/>
              </a:solidFill>
            </a:endParaRPr>
          </a:p>
        </p:txBody>
      </p:sp>
      <p:sp>
        <p:nvSpPr>
          <p:cNvPr id="377" name="Google Shape;377;g8aa9f8d8dd_0_52"/>
          <p:cNvSpPr/>
          <p:nvPr/>
        </p:nvSpPr>
        <p:spPr>
          <a:xfrm>
            <a:off x="9109488" y="2366373"/>
            <a:ext cx="2632338" cy="110581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600" b="1">
                <a:solidFill>
                  <a:schemeClr val="lt1"/>
                </a:solidFill>
              </a:rPr>
              <a:t>المعطيات</a:t>
            </a:r>
            <a:endParaRPr sz="2000" b="1"/>
          </a:p>
        </p:txBody>
      </p:sp>
      <p:sp>
        <p:nvSpPr>
          <p:cNvPr id="378" name="Google Shape;378;g8aa9f8d8dd_0_52"/>
          <p:cNvSpPr/>
          <p:nvPr/>
        </p:nvSpPr>
        <p:spPr>
          <a:xfrm>
            <a:off x="8780263" y="3789525"/>
            <a:ext cx="3117000" cy="2038500"/>
          </a:xfrm>
          <a:prstGeom prst="flowChartAlternateProcess">
            <a:avLst/>
          </a:prstGeom>
          <a:solidFill>
            <a:srgbClr val="12B4BC"/>
          </a:solidFill>
          <a:ln>
            <a:noFill/>
          </a:ln>
        </p:spPr>
        <p:txBody>
          <a:bodyPr spcFirstLastPara="1" wrap="square" lIns="91425" tIns="45700" rIns="91425" bIns="45700" anchor="ctr" anchorCtr="0">
            <a:noAutofit/>
          </a:bodyPr>
          <a:lstStyle/>
          <a:p>
            <a:pPr marL="0" marR="0" lvl="0" indent="0" algn="l" rtl="1">
              <a:spcBef>
                <a:spcPts val="0"/>
              </a:spcBef>
              <a:spcAft>
                <a:spcPts val="0"/>
              </a:spcAft>
              <a:buNone/>
            </a:pPr>
            <a:r>
              <a:rPr lang="iw-IL" sz="3100">
                <a:solidFill>
                  <a:schemeClr val="lt1"/>
                </a:solidFill>
              </a:rPr>
              <a:t>V0 = 50000</a:t>
            </a:r>
            <a:endParaRPr sz="3100">
              <a:solidFill>
                <a:schemeClr val="lt1"/>
              </a:solidFill>
            </a:endParaRPr>
          </a:p>
          <a:p>
            <a:pPr marL="0" marR="0" lvl="0" indent="0" algn="l" rtl="1">
              <a:spcBef>
                <a:spcPts val="0"/>
              </a:spcBef>
              <a:spcAft>
                <a:spcPts val="0"/>
              </a:spcAft>
              <a:buNone/>
            </a:pPr>
            <a:r>
              <a:rPr lang="iw-IL" sz="3100">
                <a:solidFill>
                  <a:schemeClr val="lt1"/>
                </a:solidFill>
              </a:rPr>
              <a:t>t    = 12</a:t>
            </a:r>
            <a:endParaRPr sz="3100">
              <a:solidFill>
                <a:schemeClr val="lt1"/>
              </a:solidFill>
            </a:endParaRPr>
          </a:p>
          <a:p>
            <a:pPr marL="0" marR="0" lvl="0" indent="0" algn="l" rtl="1">
              <a:spcBef>
                <a:spcPts val="0"/>
              </a:spcBef>
              <a:spcAft>
                <a:spcPts val="0"/>
              </a:spcAft>
              <a:buNone/>
            </a:pPr>
            <a:r>
              <a:rPr lang="iw-IL" sz="3100">
                <a:solidFill>
                  <a:schemeClr val="lt1"/>
                </a:solidFill>
              </a:rPr>
              <a:t>r    = 1%</a:t>
            </a:r>
            <a:endParaRPr sz="3100">
              <a:solidFill>
                <a:schemeClr val="lt1"/>
              </a:solidFill>
            </a:endParaRPr>
          </a:p>
          <a:p>
            <a:pPr marL="0" lvl="0" indent="0" algn="l" rtl="1">
              <a:spcBef>
                <a:spcPts val="0"/>
              </a:spcBef>
              <a:spcAft>
                <a:spcPts val="0"/>
              </a:spcAft>
              <a:buNone/>
            </a:pPr>
            <a:endParaRPr sz="31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5"/>
                                        </p:tgtEl>
                                        <p:attrNameLst>
                                          <p:attrName>style.visibility</p:attrName>
                                        </p:attrNameLst>
                                      </p:cBhvr>
                                      <p:to>
                                        <p:strVal val="visible"/>
                                      </p:to>
                                    </p:set>
                                    <p:animEffect transition="in" filter="fade">
                                      <p:cBhvr>
                                        <p:cTn id="7" dur="1000"/>
                                        <p:tgtEl>
                                          <p:spTgt spid="3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4"/>
                                        </p:tgtEl>
                                        <p:attrNameLst>
                                          <p:attrName>style.visibility</p:attrName>
                                        </p:attrNameLst>
                                      </p:cBhvr>
                                      <p:to>
                                        <p:strVal val="visible"/>
                                      </p:to>
                                    </p:set>
                                    <p:animEffect transition="in" filter="fade">
                                      <p:cBhvr>
                                        <p:cTn id="12" dur="1000"/>
                                        <p:tgtEl>
                                          <p:spTgt spid="3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7"/>
                                        </p:tgtEl>
                                        <p:attrNameLst>
                                          <p:attrName>style.visibility</p:attrName>
                                        </p:attrNameLst>
                                      </p:cBhvr>
                                      <p:to>
                                        <p:strVal val="visible"/>
                                      </p:to>
                                    </p:set>
                                    <p:animEffect transition="in" filter="fade">
                                      <p:cBhvr>
                                        <p:cTn id="17" dur="1000"/>
                                        <p:tgtEl>
                                          <p:spTgt spid="37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
                                        </p:tgtEl>
                                        <p:attrNameLst>
                                          <p:attrName>style.visibility</p:attrName>
                                        </p:attrNameLst>
                                      </p:cBhvr>
                                      <p:to>
                                        <p:strVal val="visible"/>
                                      </p:to>
                                    </p:set>
                                    <p:animEffect transition="in" filter="fade">
                                      <p:cBhvr>
                                        <p:cTn id="22" dur="1000"/>
                                        <p:tgtEl>
                                          <p:spTgt spid="37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6"/>
                                        </p:tgtEl>
                                        <p:attrNameLst>
                                          <p:attrName>style.visibility</p:attrName>
                                        </p:attrNameLst>
                                      </p:cBhvr>
                                      <p:to>
                                        <p:strVal val="visible"/>
                                      </p:to>
                                    </p:set>
                                    <p:animEffect transition="in" filter="fade">
                                      <p:cBhvr>
                                        <p:cTn id="27" dur="1000"/>
                                        <p:tgtEl>
                                          <p:spTgt spid="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8201d2626e_0_41"/>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84" name="Google Shape;384;g8201d2626e_0_41"/>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85" name="Google Shape;385;g8201d2626e_0_41"/>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86" name="Google Shape;386;g8201d2626e_0_41"/>
          <p:cNvSpPr txBox="1"/>
          <p:nvPr/>
        </p:nvSpPr>
        <p:spPr>
          <a:xfrm>
            <a:off x="321675" y="1709900"/>
            <a:ext cx="11870100" cy="720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800" dirty="0">
                <a:solidFill>
                  <a:srgbClr val="002060"/>
                </a:solidFill>
              </a:rPr>
              <a:t>  احسب مبلغ الفائدة</a:t>
            </a:r>
            <a:endParaRPr sz="2800" dirty="0">
              <a:solidFill>
                <a:srgbClr val="002060"/>
              </a:solidFill>
            </a:endParaRPr>
          </a:p>
          <a:p>
            <a:pPr marL="457200" lvl="0" indent="0" algn="r" rtl="1">
              <a:spcBef>
                <a:spcPts val="0"/>
              </a:spcBef>
              <a:spcAft>
                <a:spcPts val="0"/>
              </a:spcAft>
              <a:buNone/>
            </a:pPr>
            <a:r>
              <a:rPr lang="iw-IL" sz="2800" dirty="0">
                <a:solidFill>
                  <a:srgbClr val="002060"/>
                </a:solidFill>
              </a:rPr>
              <a:t>        </a:t>
            </a:r>
            <a:endParaRPr sz="2800" dirty="0">
              <a:solidFill>
                <a:srgbClr val="002060"/>
              </a:solidFill>
            </a:endParaRPr>
          </a:p>
          <a:p>
            <a:pPr marL="457200" lvl="0" indent="0" algn="r" rtl="1">
              <a:spcBef>
                <a:spcPts val="0"/>
              </a:spcBef>
              <a:spcAft>
                <a:spcPts val="0"/>
              </a:spcAft>
              <a:buNone/>
            </a:pPr>
            <a:endParaRPr sz="2800" dirty="0">
              <a:solidFill>
                <a:srgbClr val="002060"/>
              </a:solidFill>
            </a:endParaRPr>
          </a:p>
          <a:p>
            <a:pPr marL="0" lvl="0" indent="0" algn="ctr" rtl="1">
              <a:spcBef>
                <a:spcPts val="0"/>
              </a:spcBef>
              <a:spcAft>
                <a:spcPts val="0"/>
              </a:spcAft>
              <a:buNone/>
            </a:pPr>
            <a:r>
              <a:rPr lang="iw-IL" sz="2400" dirty="0">
                <a:solidFill>
                  <a:srgbClr val="002060"/>
                </a:solidFill>
              </a:rPr>
              <a:t>טקסט לדוגמה</a:t>
            </a:r>
            <a:endParaRPr sz="1600" dirty="0">
              <a:solidFill>
                <a:srgbClr val="002060"/>
              </a:solidFill>
            </a:endParaRPr>
          </a:p>
          <a:p>
            <a:pPr marL="0" lvl="0" indent="0" algn="ctr" rtl="1">
              <a:spcBef>
                <a:spcPts val="0"/>
              </a:spcBef>
              <a:spcAft>
                <a:spcPts val="0"/>
              </a:spcAft>
              <a:buNone/>
            </a:pPr>
            <a:r>
              <a:rPr lang="iw-IL" sz="2400" dirty="0">
                <a:solidFill>
                  <a:srgbClr val="002060"/>
                </a:solidFill>
              </a:rPr>
              <a:t>טקסט לדוגמה</a:t>
            </a:r>
            <a:endParaRPr sz="1600" dirty="0">
              <a:solidFill>
                <a:srgbClr val="002060"/>
              </a:solidFill>
            </a:endParaRPr>
          </a:p>
          <a:p>
            <a:pPr marL="457200" lvl="0" indent="0" algn="r" rtl="1">
              <a:spcBef>
                <a:spcPts val="0"/>
              </a:spcBef>
              <a:spcAft>
                <a:spcPts val="0"/>
              </a:spcAft>
              <a:buNone/>
            </a:pPr>
            <a:endParaRPr sz="2800" dirty="0">
              <a:solidFill>
                <a:srgbClr val="002060"/>
              </a:solidFill>
            </a:endParaRPr>
          </a:p>
        </p:txBody>
      </p:sp>
      <p:sp>
        <p:nvSpPr>
          <p:cNvPr id="387" name="Google Shape;387;g8201d2626e_0_41"/>
          <p:cNvSpPr txBox="1"/>
          <p:nvPr/>
        </p:nvSpPr>
        <p:spPr>
          <a:xfrm>
            <a:off x="7526225" y="1112600"/>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مثال</a:t>
            </a:r>
            <a:endParaRPr sz="2700" b="1" u="sng">
              <a:solidFill>
                <a:srgbClr val="990000"/>
              </a:solidFill>
            </a:endParaRPr>
          </a:p>
        </p:txBody>
      </p:sp>
      <p:sp>
        <p:nvSpPr>
          <p:cNvPr id="388" name="Google Shape;388;g8201d2626e_0_41"/>
          <p:cNvSpPr/>
          <p:nvPr/>
        </p:nvSpPr>
        <p:spPr>
          <a:xfrm>
            <a:off x="1137054" y="2028502"/>
            <a:ext cx="5964300" cy="3639900"/>
          </a:xfrm>
          <a:prstGeom prst="flowChartAlternateProcess">
            <a:avLst/>
          </a:prstGeom>
          <a:solidFill>
            <a:srgbClr val="12B4BC"/>
          </a:solid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iw-IL" sz="3700">
                <a:solidFill>
                  <a:schemeClr val="lt1"/>
                </a:solidFill>
              </a:rPr>
              <a:t>مبلغ الفائدة = K*R</a:t>
            </a:r>
            <a:endParaRPr sz="3700">
              <a:solidFill>
                <a:schemeClr val="lt1"/>
              </a:solidFill>
            </a:endParaRPr>
          </a:p>
          <a:p>
            <a:pPr marL="0" lvl="0" indent="0" algn="l" rtl="0">
              <a:spcBef>
                <a:spcPts val="0"/>
              </a:spcBef>
              <a:spcAft>
                <a:spcPts val="0"/>
              </a:spcAft>
              <a:buNone/>
            </a:pPr>
            <a:r>
              <a:rPr lang="iw-IL" sz="3700">
                <a:solidFill>
                  <a:schemeClr val="lt1"/>
                </a:solidFill>
              </a:rPr>
              <a:t>مبلغ الفائدة =  50000*0.12683</a:t>
            </a:r>
            <a:endParaRPr sz="3700">
              <a:solidFill>
                <a:schemeClr val="lt1"/>
              </a:solidFill>
            </a:endParaRPr>
          </a:p>
          <a:p>
            <a:pPr marL="0" lvl="0" indent="0" algn="l" rtl="0">
              <a:spcBef>
                <a:spcPts val="0"/>
              </a:spcBef>
              <a:spcAft>
                <a:spcPts val="0"/>
              </a:spcAft>
              <a:buNone/>
            </a:pPr>
            <a:r>
              <a:rPr lang="iw-IL" sz="3700">
                <a:solidFill>
                  <a:schemeClr val="lt1"/>
                </a:solidFill>
              </a:rPr>
              <a:t>مبلغ الفائدة = 6341.5</a:t>
            </a:r>
            <a:endParaRPr sz="3700">
              <a:solidFill>
                <a:schemeClr val="lt1"/>
              </a:solidFill>
            </a:endParaRPr>
          </a:p>
          <a:p>
            <a:pPr marL="0" lvl="0" indent="0" algn="l" rtl="0">
              <a:spcBef>
                <a:spcPts val="0"/>
              </a:spcBef>
              <a:spcAft>
                <a:spcPts val="0"/>
              </a:spcAft>
              <a:buNone/>
            </a:pPr>
            <a:endParaRPr sz="3700">
              <a:solidFill>
                <a:schemeClr val="lt1"/>
              </a:solidFill>
            </a:endParaRPr>
          </a:p>
        </p:txBody>
      </p:sp>
      <p:sp>
        <p:nvSpPr>
          <p:cNvPr id="389" name="Google Shape;389;g8201d2626e_0_41"/>
          <p:cNvSpPr/>
          <p:nvPr/>
        </p:nvSpPr>
        <p:spPr>
          <a:xfrm>
            <a:off x="7317650" y="2028502"/>
            <a:ext cx="2632338" cy="924858"/>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600" b="1">
                <a:solidFill>
                  <a:schemeClr val="lt1"/>
                </a:solidFill>
              </a:rPr>
              <a:t>المعطيات</a:t>
            </a:r>
            <a:endParaRPr sz="2000" b="1"/>
          </a:p>
        </p:txBody>
      </p:sp>
      <p:sp>
        <p:nvSpPr>
          <p:cNvPr id="390" name="Google Shape;390;g8201d2626e_0_41"/>
          <p:cNvSpPr/>
          <p:nvPr/>
        </p:nvSpPr>
        <p:spPr>
          <a:xfrm>
            <a:off x="7162325" y="3264350"/>
            <a:ext cx="2943000" cy="2313300"/>
          </a:xfrm>
          <a:prstGeom prst="flowChartAlternateProcess">
            <a:avLst/>
          </a:prstGeom>
          <a:solidFill>
            <a:srgbClr val="12B4BC"/>
          </a:solidFill>
          <a:ln>
            <a:noFill/>
          </a:ln>
        </p:spPr>
        <p:txBody>
          <a:bodyPr spcFirstLastPara="1" wrap="square" lIns="91425" tIns="45700" rIns="91425" bIns="45700" anchor="ctr" anchorCtr="0">
            <a:noAutofit/>
          </a:bodyPr>
          <a:lstStyle/>
          <a:p>
            <a:pPr marL="0" lvl="0" indent="0" algn="l" rtl="1">
              <a:spcBef>
                <a:spcPts val="0"/>
              </a:spcBef>
              <a:spcAft>
                <a:spcPts val="0"/>
              </a:spcAft>
              <a:buNone/>
            </a:pPr>
            <a:r>
              <a:rPr lang="iw-IL" sz="3100">
                <a:solidFill>
                  <a:schemeClr val="lt1"/>
                </a:solidFill>
              </a:rPr>
              <a:t>K = 50000</a:t>
            </a:r>
            <a:endParaRPr sz="3100">
              <a:solidFill>
                <a:schemeClr val="lt1"/>
              </a:solidFill>
            </a:endParaRPr>
          </a:p>
          <a:p>
            <a:pPr marL="0" lvl="0" indent="0" algn="l" rtl="1">
              <a:spcBef>
                <a:spcPts val="0"/>
              </a:spcBef>
              <a:spcAft>
                <a:spcPts val="0"/>
              </a:spcAft>
              <a:buNone/>
            </a:pPr>
            <a:r>
              <a:rPr lang="iw-IL" sz="3100">
                <a:solidFill>
                  <a:schemeClr val="lt1"/>
                </a:solidFill>
              </a:rPr>
              <a:t>t    = 12</a:t>
            </a:r>
            <a:endParaRPr sz="3100">
              <a:solidFill>
                <a:schemeClr val="lt1"/>
              </a:solidFill>
            </a:endParaRPr>
          </a:p>
          <a:p>
            <a:pPr marL="0" lvl="0" indent="0" algn="l" rtl="1">
              <a:spcBef>
                <a:spcPts val="0"/>
              </a:spcBef>
              <a:spcAft>
                <a:spcPts val="0"/>
              </a:spcAft>
              <a:buNone/>
            </a:pPr>
            <a:r>
              <a:rPr lang="iw-IL" sz="3100">
                <a:solidFill>
                  <a:schemeClr val="lt1"/>
                </a:solidFill>
              </a:rPr>
              <a:t>r    = 1%</a:t>
            </a:r>
            <a:endParaRPr sz="3100">
              <a:solidFill>
                <a:schemeClr val="lt1"/>
              </a:solidFill>
            </a:endParaRPr>
          </a:p>
          <a:p>
            <a:pPr marL="0" lvl="0" indent="0" algn="l" rtl="1">
              <a:spcBef>
                <a:spcPts val="0"/>
              </a:spcBef>
              <a:spcAft>
                <a:spcPts val="0"/>
              </a:spcAft>
              <a:buNone/>
            </a:pPr>
            <a:r>
              <a:rPr lang="iw-IL" sz="3100">
                <a:solidFill>
                  <a:schemeClr val="lt1"/>
                </a:solidFill>
              </a:rPr>
              <a:t>R = 0.12683</a:t>
            </a:r>
            <a:endParaRPr sz="32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6"/>
                                        </p:tgtEl>
                                        <p:attrNameLst>
                                          <p:attrName>style.visibility</p:attrName>
                                        </p:attrNameLst>
                                      </p:cBhvr>
                                      <p:to>
                                        <p:strVal val="visible"/>
                                      </p:to>
                                    </p:set>
                                    <p:animEffect transition="in" filter="fade">
                                      <p:cBhvr>
                                        <p:cTn id="12" dur="1000"/>
                                        <p:tgtEl>
                                          <p:spTgt spid="3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Effect transition="in" filter="fade">
                                      <p:cBhvr>
                                        <p:cTn id="17" dur="1000"/>
                                        <p:tgtEl>
                                          <p:spTgt spid="38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0"/>
                                        </p:tgtEl>
                                        <p:attrNameLst>
                                          <p:attrName>style.visibility</p:attrName>
                                        </p:attrNameLst>
                                      </p:cBhvr>
                                      <p:to>
                                        <p:strVal val="visible"/>
                                      </p:to>
                                    </p:set>
                                    <p:animEffect transition="in" filter="fade">
                                      <p:cBhvr>
                                        <p:cTn id="22" dur="1000"/>
                                        <p:tgtEl>
                                          <p:spTgt spid="39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8"/>
                                        </p:tgtEl>
                                        <p:attrNameLst>
                                          <p:attrName>style.visibility</p:attrName>
                                        </p:attrNameLst>
                                      </p:cBhvr>
                                      <p:to>
                                        <p:strVal val="visible"/>
                                      </p:to>
                                    </p:set>
                                    <p:animEffect transition="in" filter="fade">
                                      <p:cBhvr>
                                        <p:cTn id="27" dur="1000"/>
                                        <p:tgtEl>
                                          <p:spTgt spid="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g8aa9f8d8dd_0_114"/>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396" name="Google Shape;396;g8aa9f8d8dd_0_114"/>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397" name="Google Shape;397;g8aa9f8d8dd_0_114"/>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398" name="Google Shape;398;g8aa9f8d8dd_0_114"/>
          <p:cNvSpPr txBox="1"/>
          <p:nvPr/>
        </p:nvSpPr>
        <p:spPr>
          <a:xfrm>
            <a:off x="-9675" y="1308500"/>
            <a:ext cx="11870100" cy="720000"/>
          </a:xfrm>
          <a:prstGeom prst="rect">
            <a:avLst/>
          </a:prstGeom>
          <a:noFill/>
          <a:ln>
            <a:noFill/>
          </a:ln>
        </p:spPr>
        <p:txBody>
          <a:bodyPr spcFirstLastPara="1" wrap="square" lIns="91425" tIns="91425" rIns="91425" bIns="91425" anchor="t" anchorCtr="0">
            <a:noAutofit/>
          </a:bodyPr>
          <a:lstStyle/>
          <a:p>
            <a:pPr marL="457200" lvl="0" indent="0" algn="r" rtl="1">
              <a:spcBef>
                <a:spcPts val="0"/>
              </a:spcBef>
              <a:spcAft>
                <a:spcPts val="0"/>
              </a:spcAft>
              <a:buNone/>
            </a:pPr>
            <a:r>
              <a:rPr lang="iw-IL" sz="2800" dirty="0"/>
              <a:t>         احسب المبلغ الكلي الذي سوف يرجعه احمد للبنك بعد انقضاء ثلاث سنوات</a:t>
            </a:r>
            <a:endParaRPr sz="2800" dirty="0"/>
          </a:p>
          <a:p>
            <a:pPr marL="0" lvl="0" indent="0" algn="r" rtl="1">
              <a:spcBef>
                <a:spcPts val="0"/>
              </a:spcBef>
              <a:spcAft>
                <a:spcPts val="0"/>
              </a:spcAft>
              <a:buNone/>
            </a:pPr>
            <a:endParaRPr sz="2800" dirty="0"/>
          </a:p>
          <a:p>
            <a:pPr marL="457200" lvl="0" indent="0" algn="r" rtl="1">
              <a:spcBef>
                <a:spcPts val="0"/>
              </a:spcBef>
              <a:spcAft>
                <a:spcPts val="0"/>
              </a:spcAft>
              <a:buNone/>
            </a:pPr>
            <a:r>
              <a:rPr lang="iw-IL" sz="2800" dirty="0"/>
              <a:t>        </a:t>
            </a:r>
            <a:endParaRPr sz="2800" dirty="0"/>
          </a:p>
          <a:p>
            <a:pPr marL="457200" lvl="0" indent="0" algn="r" rtl="1">
              <a:spcBef>
                <a:spcPts val="0"/>
              </a:spcBef>
              <a:spcAft>
                <a:spcPts val="0"/>
              </a:spcAft>
              <a:buNone/>
            </a:pPr>
            <a:endParaRPr sz="2800" dirty="0"/>
          </a:p>
          <a:p>
            <a:pPr marL="0" lvl="0" indent="0" algn="ctr" rtl="1">
              <a:spcBef>
                <a:spcPts val="0"/>
              </a:spcBef>
              <a:spcAft>
                <a:spcPts val="0"/>
              </a:spcAft>
              <a:buNone/>
            </a:pPr>
            <a:r>
              <a:rPr lang="iw-IL" sz="2400" dirty="0">
                <a:solidFill>
                  <a:schemeClr val="lt1"/>
                </a:solidFill>
              </a:rPr>
              <a:t>טקסט לדוגמה</a:t>
            </a:r>
            <a:endParaRPr sz="1600" dirty="0"/>
          </a:p>
          <a:p>
            <a:pPr marL="0" lvl="0" indent="0" algn="ctr" rtl="1">
              <a:spcBef>
                <a:spcPts val="0"/>
              </a:spcBef>
              <a:spcAft>
                <a:spcPts val="0"/>
              </a:spcAft>
              <a:buNone/>
            </a:pPr>
            <a:r>
              <a:rPr lang="iw-IL" sz="2400" dirty="0">
                <a:solidFill>
                  <a:schemeClr val="lt1"/>
                </a:solidFill>
              </a:rPr>
              <a:t>טקסט לדוגמה</a:t>
            </a:r>
            <a:endParaRPr sz="1600" dirty="0"/>
          </a:p>
          <a:p>
            <a:pPr marL="457200" lvl="0" indent="0" algn="r" rtl="1">
              <a:spcBef>
                <a:spcPts val="0"/>
              </a:spcBef>
              <a:spcAft>
                <a:spcPts val="0"/>
              </a:spcAft>
              <a:buNone/>
            </a:pPr>
            <a:endParaRPr sz="2800" dirty="0"/>
          </a:p>
        </p:txBody>
      </p:sp>
      <p:sp>
        <p:nvSpPr>
          <p:cNvPr id="399" name="Google Shape;399;g8aa9f8d8dd_0_114"/>
          <p:cNvSpPr txBox="1"/>
          <p:nvPr/>
        </p:nvSpPr>
        <p:spPr>
          <a:xfrm>
            <a:off x="7526225" y="1112600"/>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مثال</a:t>
            </a:r>
            <a:endParaRPr sz="2700" b="1" u="sng">
              <a:solidFill>
                <a:srgbClr val="990000"/>
              </a:solidFill>
            </a:endParaRPr>
          </a:p>
        </p:txBody>
      </p:sp>
      <p:sp>
        <p:nvSpPr>
          <p:cNvPr id="400" name="Google Shape;400;g8aa9f8d8dd_0_114"/>
          <p:cNvSpPr/>
          <p:nvPr/>
        </p:nvSpPr>
        <p:spPr>
          <a:xfrm>
            <a:off x="795900" y="1973375"/>
            <a:ext cx="5964300" cy="3639900"/>
          </a:xfrm>
          <a:prstGeom prst="flowChartAlternateProcess">
            <a:avLst/>
          </a:prstGeom>
          <a:solidFill>
            <a:srgbClr val="12B4BC"/>
          </a:solidFill>
          <a:ln>
            <a:noFill/>
          </a:ln>
        </p:spPr>
        <p:txBody>
          <a:bodyPr spcFirstLastPara="1" wrap="square" lIns="91425" tIns="45700" rIns="91425" bIns="45700" anchor="ctr" anchorCtr="0">
            <a:noAutofit/>
          </a:bodyPr>
          <a:lstStyle/>
          <a:p>
            <a:pPr marL="0" lvl="0" indent="0" algn="l" rtl="1">
              <a:spcBef>
                <a:spcPts val="0"/>
              </a:spcBef>
              <a:spcAft>
                <a:spcPts val="0"/>
              </a:spcAft>
              <a:buNone/>
            </a:pPr>
            <a:r>
              <a:rPr lang="iw-IL" sz="3700">
                <a:solidFill>
                  <a:schemeClr val="lt1"/>
                </a:solidFill>
              </a:rPr>
              <a:t>6341.5+50000 = المبلغ الكلي</a:t>
            </a:r>
            <a:endParaRPr sz="3700">
              <a:solidFill>
                <a:schemeClr val="lt1"/>
              </a:solidFill>
            </a:endParaRPr>
          </a:p>
          <a:p>
            <a:pPr marL="0" lvl="0" indent="0" algn="l" rtl="1">
              <a:spcBef>
                <a:spcPts val="0"/>
              </a:spcBef>
              <a:spcAft>
                <a:spcPts val="0"/>
              </a:spcAft>
              <a:buNone/>
            </a:pPr>
            <a:r>
              <a:rPr lang="iw-IL" sz="3700">
                <a:solidFill>
                  <a:schemeClr val="lt1"/>
                </a:solidFill>
              </a:rPr>
              <a:t> 56341.5 = المبلغ الكلي</a:t>
            </a:r>
            <a:endParaRPr sz="3700">
              <a:solidFill>
                <a:schemeClr val="lt1"/>
              </a:solidFill>
            </a:endParaRPr>
          </a:p>
          <a:p>
            <a:pPr marL="0" lvl="0" indent="0" algn="r" rtl="1">
              <a:spcBef>
                <a:spcPts val="0"/>
              </a:spcBef>
              <a:spcAft>
                <a:spcPts val="0"/>
              </a:spcAft>
              <a:buNone/>
            </a:pPr>
            <a:endParaRPr sz="3700">
              <a:solidFill>
                <a:schemeClr val="lt1"/>
              </a:solidFill>
            </a:endParaRPr>
          </a:p>
        </p:txBody>
      </p:sp>
      <p:sp>
        <p:nvSpPr>
          <p:cNvPr id="401" name="Google Shape;401;g8aa9f8d8dd_0_114"/>
          <p:cNvSpPr/>
          <p:nvPr/>
        </p:nvSpPr>
        <p:spPr>
          <a:xfrm>
            <a:off x="7317650" y="2028502"/>
            <a:ext cx="2632338" cy="924858"/>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600" b="1">
                <a:solidFill>
                  <a:schemeClr val="lt1"/>
                </a:solidFill>
              </a:rPr>
              <a:t>المعطيات</a:t>
            </a:r>
            <a:endParaRPr sz="2000" b="1"/>
          </a:p>
        </p:txBody>
      </p:sp>
      <p:sp>
        <p:nvSpPr>
          <p:cNvPr id="402" name="Google Shape;402;g8aa9f8d8dd_0_114"/>
          <p:cNvSpPr/>
          <p:nvPr/>
        </p:nvSpPr>
        <p:spPr>
          <a:xfrm>
            <a:off x="7162325" y="3264350"/>
            <a:ext cx="2943000" cy="2313300"/>
          </a:xfrm>
          <a:prstGeom prst="flowChartAlternateProcess">
            <a:avLst/>
          </a:prstGeom>
          <a:solidFill>
            <a:srgbClr val="12B4BC"/>
          </a:solidFill>
          <a:ln>
            <a:noFill/>
          </a:ln>
        </p:spPr>
        <p:txBody>
          <a:bodyPr spcFirstLastPara="1" wrap="square" lIns="91425" tIns="45700" rIns="91425" bIns="45700" anchor="ctr" anchorCtr="0">
            <a:noAutofit/>
          </a:bodyPr>
          <a:lstStyle/>
          <a:p>
            <a:pPr marL="0" lvl="0" indent="0" algn="l" rtl="1">
              <a:spcBef>
                <a:spcPts val="0"/>
              </a:spcBef>
              <a:spcAft>
                <a:spcPts val="0"/>
              </a:spcAft>
              <a:buNone/>
            </a:pPr>
            <a:r>
              <a:rPr lang="iw-IL" sz="3100">
                <a:solidFill>
                  <a:schemeClr val="lt1"/>
                </a:solidFill>
              </a:rPr>
              <a:t>K = 50000</a:t>
            </a:r>
            <a:endParaRPr sz="3100">
              <a:solidFill>
                <a:schemeClr val="lt1"/>
              </a:solidFill>
            </a:endParaRPr>
          </a:p>
          <a:p>
            <a:pPr marL="0" lvl="0" indent="0" algn="l" rtl="1">
              <a:spcBef>
                <a:spcPts val="0"/>
              </a:spcBef>
              <a:spcAft>
                <a:spcPts val="0"/>
              </a:spcAft>
              <a:buNone/>
            </a:pPr>
            <a:r>
              <a:rPr lang="iw-IL" sz="3100">
                <a:solidFill>
                  <a:schemeClr val="lt1"/>
                </a:solidFill>
              </a:rPr>
              <a:t>t    = 12</a:t>
            </a:r>
            <a:endParaRPr sz="3100">
              <a:solidFill>
                <a:schemeClr val="lt1"/>
              </a:solidFill>
            </a:endParaRPr>
          </a:p>
          <a:p>
            <a:pPr marL="0" lvl="0" indent="0" algn="l" rtl="1">
              <a:spcBef>
                <a:spcPts val="0"/>
              </a:spcBef>
              <a:spcAft>
                <a:spcPts val="0"/>
              </a:spcAft>
              <a:buNone/>
            </a:pPr>
            <a:r>
              <a:rPr lang="iw-IL" sz="3100">
                <a:solidFill>
                  <a:schemeClr val="lt1"/>
                </a:solidFill>
              </a:rPr>
              <a:t>r    = 1%</a:t>
            </a:r>
            <a:endParaRPr sz="3100">
              <a:solidFill>
                <a:schemeClr val="lt1"/>
              </a:solidFill>
            </a:endParaRPr>
          </a:p>
          <a:p>
            <a:pPr marL="0" lvl="0" indent="0" algn="l" rtl="1">
              <a:spcBef>
                <a:spcPts val="0"/>
              </a:spcBef>
              <a:spcAft>
                <a:spcPts val="0"/>
              </a:spcAft>
              <a:buNone/>
            </a:pPr>
            <a:r>
              <a:rPr lang="iw-IL" sz="3100">
                <a:solidFill>
                  <a:schemeClr val="lt1"/>
                </a:solidFill>
              </a:rPr>
              <a:t>R = 0.12683</a:t>
            </a:r>
            <a:endParaRPr sz="3200">
              <a:solidFill>
                <a:schemeClr val="l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
                                        </p:tgtEl>
                                        <p:attrNameLst>
                                          <p:attrName>style.visibility</p:attrName>
                                        </p:attrNameLst>
                                      </p:cBhvr>
                                      <p:to>
                                        <p:strVal val="visible"/>
                                      </p:to>
                                    </p:set>
                                    <p:animEffect transition="in" filter="fade">
                                      <p:cBhvr>
                                        <p:cTn id="7" dur="1000"/>
                                        <p:tgtEl>
                                          <p:spTgt spid="3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8"/>
                                        </p:tgtEl>
                                        <p:attrNameLst>
                                          <p:attrName>style.visibility</p:attrName>
                                        </p:attrNameLst>
                                      </p:cBhvr>
                                      <p:to>
                                        <p:strVal val="visible"/>
                                      </p:to>
                                    </p:set>
                                    <p:animEffect transition="in" filter="fade">
                                      <p:cBhvr>
                                        <p:cTn id="12" dur="1000"/>
                                        <p:tgtEl>
                                          <p:spTgt spid="3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1"/>
                                        </p:tgtEl>
                                        <p:attrNameLst>
                                          <p:attrName>style.visibility</p:attrName>
                                        </p:attrNameLst>
                                      </p:cBhvr>
                                      <p:to>
                                        <p:strVal val="visible"/>
                                      </p:to>
                                    </p:set>
                                    <p:animEffect transition="in" filter="fade">
                                      <p:cBhvr>
                                        <p:cTn id="17" dur="1000"/>
                                        <p:tgtEl>
                                          <p:spTgt spid="40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2"/>
                                        </p:tgtEl>
                                        <p:attrNameLst>
                                          <p:attrName>style.visibility</p:attrName>
                                        </p:attrNameLst>
                                      </p:cBhvr>
                                      <p:to>
                                        <p:strVal val="visible"/>
                                      </p:to>
                                    </p:set>
                                    <p:animEffect transition="in" filter="fade">
                                      <p:cBhvr>
                                        <p:cTn id="22" dur="1000"/>
                                        <p:tgtEl>
                                          <p:spTgt spid="4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0"/>
                                        </p:tgtEl>
                                        <p:attrNameLst>
                                          <p:attrName>style.visibility</p:attrName>
                                        </p:attrNameLst>
                                      </p:cBhvr>
                                      <p:to>
                                        <p:strVal val="visible"/>
                                      </p:to>
                                    </p:set>
                                    <p:animEffect transition="in" filter="fade">
                                      <p:cBhvr>
                                        <p:cTn id="27"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8aa9f8d8dd_0_148"/>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408" name="Google Shape;408;g8aa9f8d8dd_0_148"/>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409" name="Google Shape;409;g8aa9f8d8dd_0_148"/>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410" name="Google Shape;410;g8aa9f8d8dd_0_148"/>
          <p:cNvSpPr txBox="1"/>
          <p:nvPr/>
        </p:nvSpPr>
        <p:spPr>
          <a:xfrm>
            <a:off x="-219475" y="3474125"/>
            <a:ext cx="11870100" cy="6384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dirty="0"/>
              <a:t>الخيار الثاني : قرض لمدة سنتان ربع سنوي بحساب.</a:t>
            </a:r>
            <a:endParaRPr sz="2300" b="1" dirty="0"/>
          </a:p>
          <a:p>
            <a:pPr marL="0" lvl="0" indent="0" algn="r" rtl="1">
              <a:lnSpc>
                <a:spcPct val="115000"/>
              </a:lnSpc>
              <a:spcBef>
                <a:spcPts val="1200"/>
              </a:spcBef>
              <a:spcAft>
                <a:spcPts val="0"/>
              </a:spcAft>
              <a:buNone/>
            </a:pPr>
            <a:endParaRPr sz="2300" b="1" dirty="0"/>
          </a:p>
          <a:p>
            <a:pPr marL="0" lvl="0" indent="0" algn="l" rtl="0">
              <a:spcBef>
                <a:spcPts val="0"/>
              </a:spcBef>
              <a:spcAft>
                <a:spcPts val="0"/>
              </a:spcAft>
              <a:buClr>
                <a:srgbClr val="000000"/>
              </a:buClr>
              <a:buSzPts val="4400"/>
              <a:buFont typeface="Arial"/>
              <a:buNone/>
            </a:pPr>
            <a:r>
              <a:rPr lang="iw-IL" sz="3400" dirty="0">
                <a:solidFill>
                  <a:schemeClr val="lt1"/>
                </a:solidFill>
              </a:rPr>
              <a:t>ؤر</a:t>
            </a:r>
            <a:endParaRPr sz="3400" dirty="0">
              <a:solidFill>
                <a:schemeClr val="lt1"/>
              </a:solidFill>
            </a:endParaRPr>
          </a:p>
        </p:txBody>
      </p:sp>
      <p:sp>
        <p:nvSpPr>
          <p:cNvPr id="411" name="Google Shape;411;g8aa9f8d8dd_0_148"/>
          <p:cNvSpPr txBox="1"/>
          <p:nvPr/>
        </p:nvSpPr>
        <p:spPr>
          <a:xfrm>
            <a:off x="7508000" y="881675"/>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تمارين </a:t>
            </a:r>
            <a:endParaRPr sz="2700" b="1" u="sng">
              <a:solidFill>
                <a:srgbClr val="990000"/>
              </a:solidFill>
            </a:endParaRPr>
          </a:p>
        </p:txBody>
      </p:sp>
      <p:sp>
        <p:nvSpPr>
          <p:cNvPr id="412" name="Google Shape;412;g8aa9f8d8dd_0_148"/>
          <p:cNvSpPr txBox="1"/>
          <p:nvPr/>
        </p:nvSpPr>
        <p:spPr>
          <a:xfrm>
            <a:off x="-146500" y="1115000"/>
            <a:ext cx="11870100" cy="7200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dirty="0"/>
              <a:t>احمد ينوي شراء مركبة قيمتها 20000 شيكل, لهذا توجه احمد الى البنك لاخذ قرض.</a:t>
            </a:r>
            <a:endParaRPr sz="2300" b="1" dirty="0"/>
          </a:p>
          <a:p>
            <a:pPr marL="0" lvl="0" indent="0" algn="r" rtl="1">
              <a:lnSpc>
                <a:spcPct val="115000"/>
              </a:lnSpc>
              <a:spcBef>
                <a:spcPts val="1200"/>
              </a:spcBef>
              <a:spcAft>
                <a:spcPts val="0"/>
              </a:spcAft>
              <a:buNone/>
            </a:pPr>
            <a:r>
              <a:rPr lang="iw-IL" sz="2300" b="1" dirty="0"/>
              <a:t> سعر الفائدة السنوي الثابت في البنك هو 10%.</a:t>
            </a:r>
            <a:endParaRPr sz="2300" b="1" dirty="0"/>
          </a:p>
          <a:p>
            <a:pPr marL="0" lvl="0" indent="0" algn="r" rtl="1">
              <a:lnSpc>
                <a:spcPct val="115000"/>
              </a:lnSpc>
              <a:spcBef>
                <a:spcPts val="1200"/>
              </a:spcBef>
              <a:spcAft>
                <a:spcPts val="0"/>
              </a:spcAft>
              <a:buNone/>
            </a:pPr>
            <a:r>
              <a:rPr lang="iw-IL" sz="2300" b="1" dirty="0"/>
              <a:t>عرض عليه موظف البنك خيارين:</a:t>
            </a:r>
            <a:endParaRPr sz="3400" dirty="0">
              <a:solidFill>
                <a:schemeClr val="lt1"/>
              </a:solidFill>
            </a:endParaRPr>
          </a:p>
        </p:txBody>
      </p:sp>
      <p:sp>
        <p:nvSpPr>
          <p:cNvPr id="413" name="Google Shape;413;g8aa9f8d8dd_0_148"/>
          <p:cNvSpPr txBox="1"/>
          <p:nvPr/>
        </p:nvSpPr>
        <p:spPr>
          <a:xfrm>
            <a:off x="-146500" y="2846250"/>
            <a:ext cx="11870100" cy="7200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a:t> الخيار الأول : قرض لمدة سنتان بحساب يومي.</a:t>
            </a:r>
            <a:endParaRPr sz="3400">
              <a:solidFill>
                <a:schemeClr val="lt1"/>
              </a:solidFill>
            </a:endParaRPr>
          </a:p>
        </p:txBody>
      </p:sp>
      <p:sp>
        <p:nvSpPr>
          <p:cNvPr id="414" name="Google Shape;414;g8aa9f8d8dd_0_148"/>
          <p:cNvSpPr txBox="1"/>
          <p:nvPr/>
        </p:nvSpPr>
        <p:spPr>
          <a:xfrm>
            <a:off x="1992175" y="4402050"/>
            <a:ext cx="3258900" cy="4206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a:t>ج. أي خيار سوف يختار احمد.</a:t>
            </a:r>
            <a:endParaRPr sz="2300" b="1"/>
          </a:p>
          <a:p>
            <a:pPr marL="0" lvl="0" indent="0" algn="r" rtl="1">
              <a:lnSpc>
                <a:spcPct val="115000"/>
              </a:lnSpc>
              <a:spcBef>
                <a:spcPts val="1200"/>
              </a:spcBef>
              <a:spcAft>
                <a:spcPts val="0"/>
              </a:spcAft>
              <a:buNone/>
            </a:pPr>
            <a:endParaRPr sz="3200" b="1"/>
          </a:p>
        </p:txBody>
      </p:sp>
      <p:sp>
        <p:nvSpPr>
          <p:cNvPr id="415" name="Google Shape;415;g8aa9f8d8dd_0_148"/>
          <p:cNvSpPr/>
          <p:nvPr/>
        </p:nvSpPr>
        <p:spPr>
          <a:xfrm>
            <a:off x="4454100" y="1970100"/>
            <a:ext cx="1996002" cy="638388"/>
          </a:xfrm>
          <a:prstGeom prst="flowChartTerminator">
            <a:avLst/>
          </a:prstGeom>
          <a:solidFill>
            <a:schemeClr val="accent1"/>
          </a:solidFill>
          <a:ln>
            <a:noFill/>
          </a:ln>
        </p:spPr>
        <p:txBody>
          <a:bodyPr spcFirstLastPara="1" wrap="square" lIns="91425" tIns="45700" rIns="91425" bIns="45700" anchor="ctr" anchorCtr="0">
            <a:noAutofit/>
          </a:bodyPr>
          <a:lstStyle/>
          <a:p>
            <a:pPr marL="0" lvl="0" indent="0" algn="ctr" rtl="1">
              <a:lnSpc>
                <a:spcPct val="115000"/>
              </a:lnSpc>
              <a:spcBef>
                <a:spcPts val="1200"/>
              </a:spcBef>
              <a:spcAft>
                <a:spcPts val="0"/>
              </a:spcAft>
              <a:buNone/>
            </a:pPr>
            <a:r>
              <a:rPr lang="iw-IL" sz="2500" b="1">
                <a:solidFill>
                  <a:srgbClr val="FFFFFF"/>
                </a:solidFill>
              </a:rPr>
              <a:t>المطلوب </a:t>
            </a:r>
            <a:endParaRPr sz="2200" b="1">
              <a:solidFill>
                <a:srgbClr val="FFFFFF"/>
              </a:solidFill>
            </a:endParaRPr>
          </a:p>
        </p:txBody>
      </p:sp>
      <p:sp>
        <p:nvSpPr>
          <p:cNvPr id="416" name="Google Shape;416;g8aa9f8d8dd_0_148"/>
          <p:cNvSpPr txBox="1"/>
          <p:nvPr/>
        </p:nvSpPr>
        <p:spPr>
          <a:xfrm>
            <a:off x="-358325" y="3566250"/>
            <a:ext cx="5609400" cy="7950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a:t>ب. احسب مبلغ الفائدة للخيار الثاني.</a:t>
            </a:r>
            <a:endParaRPr sz="3200" b="1"/>
          </a:p>
        </p:txBody>
      </p:sp>
      <p:sp>
        <p:nvSpPr>
          <p:cNvPr id="417" name="Google Shape;417;g8aa9f8d8dd_0_148"/>
          <p:cNvSpPr txBox="1"/>
          <p:nvPr/>
        </p:nvSpPr>
        <p:spPr>
          <a:xfrm>
            <a:off x="1358875" y="2887038"/>
            <a:ext cx="3892200" cy="6384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a:t>ا. احسب مبلغ الفائدة للخيار الأول.</a:t>
            </a:r>
            <a:endParaRPr sz="2300" b="1"/>
          </a:p>
          <a:p>
            <a:pPr marL="0" lvl="0" indent="0" algn="r" rtl="1">
              <a:lnSpc>
                <a:spcPct val="115000"/>
              </a:lnSpc>
              <a:spcBef>
                <a:spcPts val="1200"/>
              </a:spcBef>
              <a:spcAft>
                <a:spcPts val="0"/>
              </a:spcAft>
              <a:buNone/>
            </a:pPr>
            <a:endParaRPr sz="2300" b="1"/>
          </a:p>
          <a:p>
            <a:pPr marL="0" lvl="0" indent="0" algn="r" rtl="1">
              <a:lnSpc>
                <a:spcPct val="115000"/>
              </a:lnSpc>
              <a:spcBef>
                <a:spcPts val="1200"/>
              </a:spcBef>
              <a:spcAft>
                <a:spcPts val="0"/>
              </a:spcAft>
              <a:buNone/>
            </a:pPr>
            <a:endParaRP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1000"/>
                                        <p:tgtEl>
                                          <p:spTgt spid="4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2"/>
                                        </p:tgtEl>
                                        <p:attrNameLst>
                                          <p:attrName>style.visibility</p:attrName>
                                        </p:attrNameLst>
                                      </p:cBhvr>
                                      <p:to>
                                        <p:strVal val="visible"/>
                                      </p:to>
                                    </p:set>
                                    <p:animEffect transition="in" filter="fade">
                                      <p:cBhvr>
                                        <p:cTn id="12" dur="1000"/>
                                        <p:tgtEl>
                                          <p:spTgt spid="4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3"/>
                                        </p:tgtEl>
                                        <p:attrNameLst>
                                          <p:attrName>style.visibility</p:attrName>
                                        </p:attrNameLst>
                                      </p:cBhvr>
                                      <p:to>
                                        <p:strVal val="visible"/>
                                      </p:to>
                                    </p:set>
                                    <p:animEffect transition="in" filter="fade">
                                      <p:cBhvr>
                                        <p:cTn id="17" dur="1000"/>
                                        <p:tgtEl>
                                          <p:spTgt spid="4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
                                        </p:tgtEl>
                                        <p:attrNameLst>
                                          <p:attrName>style.visibility</p:attrName>
                                        </p:attrNameLst>
                                      </p:cBhvr>
                                      <p:to>
                                        <p:strVal val="visible"/>
                                      </p:to>
                                    </p:set>
                                    <p:animEffect transition="in" filter="fade">
                                      <p:cBhvr>
                                        <p:cTn id="22" dur="1000"/>
                                        <p:tgtEl>
                                          <p:spTgt spid="4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5"/>
                                        </p:tgtEl>
                                        <p:attrNameLst>
                                          <p:attrName>style.visibility</p:attrName>
                                        </p:attrNameLst>
                                      </p:cBhvr>
                                      <p:to>
                                        <p:strVal val="visible"/>
                                      </p:to>
                                    </p:set>
                                    <p:animEffect transition="in" filter="fade">
                                      <p:cBhvr>
                                        <p:cTn id="27" dur="1000"/>
                                        <p:tgtEl>
                                          <p:spTgt spid="4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7"/>
                                        </p:tgtEl>
                                        <p:attrNameLst>
                                          <p:attrName>style.visibility</p:attrName>
                                        </p:attrNameLst>
                                      </p:cBhvr>
                                      <p:to>
                                        <p:strVal val="visible"/>
                                      </p:to>
                                    </p:set>
                                    <p:animEffect transition="in" filter="fade">
                                      <p:cBhvr>
                                        <p:cTn id="32" dur="1000"/>
                                        <p:tgtEl>
                                          <p:spTgt spid="4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16"/>
                                        </p:tgtEl>
                                        <p:attrNameLst>
                                          <p:attrName>style.visibility</p:attrName>
                                        </p:attrNameLst>
                                      </p:cBhvr>
                                      <p:to>
                                        <p:strVal val="visible"/>
                                      </p:to>
                                    </p:set>
                                    <p:animEffect transition="in" filter="fade">
                                      <p:cBhvr>
                                        <p:cTn id="37" dur="1000"/>
                                        <p:tgtEl>
                                          <p:spTgt spid="4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4"/>
                                        </p:tgtEl>
                                        <p:attrNameLst>
                                          <p:attrName>style.visibility</p:attrName>
                                        </p:attrNameLst>
                                      </p:cBhvr>
                                      <p:to>
                                        <p:strVal val="visible"/>
                                      </p:to>
                                    </p:set>
                                    <p:animEffect transition="in" filter="fade">
                                      <p:cBhvr>
                                        <p:cTn id="42" dur="1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8aa9f8d8dd_0_167"/>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423" name="Google Shape;423;g8aa9f8d8dd_0_167"/>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424" name="Google Shape;424;g8aa9f8d8dd_0_167"/>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4</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425" name="Google Shape;425;g8aa9f8d8dd_0_167"/>
          <p:cNvSpPr txBox="1"/>
          <p:nvPr/>
        </p:nvSpPr>
        <p:spPr>
          <a:xfrm>
            <a:off x="6668975" y="3474125"/>
            <a:ext cx="4981500" cy="6384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dirty="0"/>
              <a:t>شهري</a:t>
            </a:r>
            <a:endParaRPr sz="2300" b="1" dirty="0"/>
          </a:p>
          <a:p>
            <a:pPr marL="0" lvl="0" indent="0" algn="r" rtl="1">
              <a:lnSpc>
                <a:spcPct val="115000"/>
              </a:lnSpc>
              <a:spcBef>
                <a:spcPts val="1200"/>
              </a:spcBef>
              <a:spcAft>
                <a:spcPts val="0"/>
              </a:spcAft>
              <a:buNone/>
            </a:pPr>
            <a:endParaRPr sz="2300" b="1" dirty="0"/>
          </a:p>
          <a:p>
            <a:pPr marL="0" lvl="0" indent="0" algn="l" rtl="0">
              <a:spcBef>
                <a:spcPts val="0"/>
              </a:spcBef>
              <a:spcAft>
                <a:spcPts val="0"/>
              </a:spcAft>
              <a:buNone/>
            </a:pPr>
            <a:r>
              <a:rPr lang="iw-IL" sz="3400" dirty="0">
                <a:solidFill>
                  <a:schemeClr val="lt1"/>
                </a:solidFill>
              </a:rPr>
              <a:t>ؤر</a:t>
            </a:r>
            <a:endParaRPr sz="3400" dirty="0">
              <a:solidFill>
                <a:schemeClr val="lt1"/>
              </a:solidFill>
            </a:endParaRPr>
          </a:p>
        </p:txBody>
      </p:sp>
      <p:sp>
        <p:nvSpPr>
          <p:cNvPr id="426" name="Google Shape;426;g8aa9f8d8dd_0_167"/>
          <p:cNvSpPr txBox="1"/>
          <p:nvPr/>
        </p:nvSpPr>
        <p:spPr>
          <a:xfrm>
            <a:off x="7508000" y="881675"/>
            <a:ext cx="4215600" cy="420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700" b="1" u="sng">
                <a:solidFill>
                  <a:srgbClr val="990000"/>
                </a:solidFill>
              </a:rPr>
              <a:t>تمارين </a:t>
            </a:r>
            <a:endParaRPr sz="2700" b="1" u="sng">
              <a:solidFill>
                <a:srgbClr val="990000"/>
              </a:solidFill>
            </a:endParaRPr>
          </a:p>
        </p:txBody>
      </p:sp>
      <p:sp>
        <p:nvSpPr>
          <p:cNvPr id="427" name="Google Shape;427;g8aa9f8d8dd_0_167"/>
          <p:cNvSpPr txBox="1"/>
          <p:nvPr/>
        </p:nvSpPr>
        <p:spPr>
          <a:xfrm>
            <a:off x="-146500" y="1115000"/>
            <a:ext cx="11870100" cy="7200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a:t>قرض قيمته الحالية 200000 شيكل سعر الفائدة السنوي الثابت في البنك هو 10%.</a:t>
            </a:r>
            <a:endParaRPr sz="3400">
              <a:solidFill>
                <a:schemeClr val="lt1"/>
              </a:solidFill>
            </a:endParaRPr>
          </a:p>
        </p:txBody>
      </p:sp>
      <p:sp>
        <p:nvSpPr>
          <p:cNvPr id="428" name="Google Shape;428;g8aa9f8d8dd_0_167"/>
          <p:cNvSpPr txBox="1"/>
          <p:nvPr/>
        </p:nvSpPr>
        <p:spPr>
          <a:xfrm>
            <a:off x="-146500" y="2846250"/>
            <a:ext cx="11870100" cy="7200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a:t>احسب معدل الفائدة في حساب : </a:t>
            </a:r>
            <a:endParaRPr sz="3400">
              <a:solidFill>
                <a:schemeClr val="lt1"/>
              </a:solidFill>
            </a:endParaRPr>
          </a:p>
        </p:txBody>
      </p:sp>
      <p:sp>
        <p:nvSpPr>
          <p:cNvPr id="429" name="Google Shape;429;g8aa9f8d8dd_0_167"/>
          <p:cNvSpPr/>
          <p:nvPr/>
        </p:nvSpPr>
        <p:spPr>
          <a:xfrm>
            <a:off x="9727600" y="2021425"/>
            <a:ext cx="1996002" cy="638388"/>
          </a:xfrm>
          <a:prstGeom prst="flowChartTerminator">
            <a:avLst/>
          </a:prstGeom>
          <a:solidFill>
            <a:schemeClr val="accent1"/>
          </a:solidFill>
          <a:ln>
            <a:noFill/>
          </a:ln>
        </p:spPr>
        <p:txBody>
          <a:bodyPr spcFirstLastPara="1" wrap="square" lIns="91425" tIns="45700" rIns="91425" bIns="45700" anchor="ctr" anchorCtr="0">
            <a:noAutofit/>
          </a:bodyPr>
          <a:lstStyle/>
          <a:p>
            <a:pPr marL="0" lvl="0" indent="0" algn="ctr" rtl="1">
              <a:lnSpc>
                <a:spcPct val="115000"/>
              </a:lnSpc>
              <a:spcBef>
                <a:spcPts val="1200"/>
              </a:spcBef>
              <a:spcAft>
                <a:spcPts val="0"/>
              </a:spcAft>
              <a:buNone/>
            </a:pPr>
            <a:r>
              <a:rPr lang="iw-IL" sz="2500" b="1">
                <a:solidFill>
                  <a:srgbClr val="FFFFFF"/>
                </a:solidFill>
              </a:rPr>
              <a:t>المطلوب </a:t>
            </a:r>
            <a:endParaRPr sz="2200" b="1">
              <a:solidFill>
                <a:srgbClr val="FFFFFF"/>
              </a:solidFill>
            </a:endParaRPr>
          </a:p>
        </p:txBody>
      </p:sp>
      <p:sp>
        <p:nvSpPr>
          <p:cNvPr id="430" name="Google Shape;430;g8aa9f8d8dd_0_167"/>
          <p:cNvSpPr txBox="1"/>
          <p:nvPr/>
        </p:nvSpPr>
        <p:spPr>
          <a:xfrm>
            <a:off x="6041075" y="5329975"/>
            <a:ext cx="5609400" cy="7950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a:t>ربع سنوي</a:t>
            </a:r>
            <a:endParaRPr sz="3200" b="1"/>
          </a:p>
        </p:txBody>
      </p:sp>
      <p:sp>
        <p:nvSpPr>
          <p:cNvPr id="431" name="Google Shape;431;g8aa9f8d8dd_0_167"/>
          <p:cNvSpPr txBox="1"/>
          <p:nvPr/>
        </p:nvSpPr>
        <p:spPr>
          <a:xfrm>
            <a:off x="7831400" y="4402038"/>
            <a:ext cx="3892200" cy="638400"/>
          </a:xfrm>
          <a:prstGeom prst="rect">
            <a:avLst/>
          </a:prstGeom>
          <a:noFill/>
          <a:ln>
            <a:noFill/>
          </a:ln>
        </p:spPr>
        <p:txBody>
          <a:bodyPr spcFirstLastPara="1" wrap="square" lIns="91425" tIns="91425" rIns="91425" bIns="91425" anchor="t" anchorCtr="0">
            <a:noAutofit/>
          </a:bodyPr>
          <a:lstStyle/>
          <a:p>
            <a:pPr marL="0" lvl="0" indent="0" algn="r" rtl="1">
              <a:lnSpc>
                <a:spcPct val="115000"/>
              </a:lnSpc>
              <a:spcBef>
                <a:spcPts val="1200"/>
              </a:spcBef>
              <a:spcAft>
                <a:spcPts val="0"/>
              </a:spcAft>
              <a:buNone/>
            </a:pPr>
            <a:r>
              <a:rPr lang="iw-IL" sz="2300" b="1"/>
              <a:t>سنوي</a:t>
            </a:r>
            <a:endParaRPr sz="2300" b="1"/>
          </a:p>
          <a:p>
            <a:pPr marL="0" lvl="0" indent="0" algn="r" rtl="1">
              <a:lnSpc>
                <a:spcPct val="115000"/>
              </a:lnSpc>
              <a:spcBef>
                <a:spcPts val="1200"/>
              </a:spcBef>
              <a:spcAft>
                <a:spcPts val="0"/>
              </a:spcAft>
              <a:buNone/>
            </a:pPr>
            <a:endParaRPr sz="2300" b="1"/>
          </a:p>
          <a:p>
            <a:pPr marL="0" lvl="0" indent="0" algn="r" rtl="1">
              <a:lnSpc>
                <a:spcPct val="115000"/>
              </a:lnSpc>
              <a:spcBef>
                <a:spcPts val="1200"/>
              </a:spcBef>
              <a:spcAft>
                <a:spcPts val="0"/>
              </a:spcAft>
              <a:buNone/>
            </a:pPr>
            <a:endParaRP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7"/>
                                        </p:tgtEl>
                                        <p:attrNameLst>
                                          <p:attrName>style.visibility</p:attrName>
                                        </p:attrNameLst>
                                      </p:cBhvr>
                                      <p:to>
                                        <p:strVal val="visible"/>
                                      </p:to>
                                    </p:set>
                                    <p:animEffect transition="in" filter="fade">
                                      <p:cBhvr>
                                        <p:cTn id="12" dur="1000"/>
                                        <p:tgtEl>
                                          <p:spTgt spid="4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9"/>
                                        </p:tgtEl>
                                        <p:attrNameLst>
                                          <p:attrName>style.visibility</p:attrName>
                                        </p:attrNameLst>
                                      </p:cBhvr>
                                      <p:to>
                                        <p:strVal val="visible"/>
                                      </p:to>
                                    </p:set>
                                    <p:animEffect transition="in" filter="fade">
                                      <p:cBhvr>
                                        <p:cTn id="17" dur="1000"/>
                                        <p:tgtEl>
                                          <p:spTgt spid="4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fade">
                                      <p:cBhvr>
                                        <p:cTn id="22" dur="1000"/>
                                        <p:tgtEl>
                                          <p:spTgt spid="4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5"/>
                                        </p:tgtEl>
                                        <p:attrNameLst>
                                          <p:attrName>style.visibility</p:attrName>
                                        </p:attrNameLst>
                                      </p:cBhvr>
                                      <p:to>
                                        <p:strVal val="visible"/>
                                      </p:to>
                                    </p:set>
                                    <p:animEffect transition="in" filter="fade">
                                      <p:cBhvr>
                                        <p:cTn id="27" dur="1000"/>
                                        <p:tgtEl>
                                          <p:spTgt spid="4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1"/>
                                        </p:tgtEl>
                                        <p:attrNameLst>
                                          <p:attrName>style.visibility</p:attrName>
                                        </p:attrNameLst>
                                      </p:cBhvr>
                                      <p:to>
                                        <p:strVal val="visible"/>
                                      </p:to>
                                    </p:set>
                                    <p:animEffect transition="in" filter="fade">
                                      <p:cBhvr>
                                        <p:cTn id="32" dur="1000"/>
                                        <p:tgtEl>
                                          <p:spTgt spid="4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30"/>
                                        </p:tgtEl>
                                        <p:attrNameLst>
                                          <p:attrName>style.visibility</p:attrName>
                                        </p:attrNameLst>
                                      </p:cBhvr>
                                      <p:to>
                                        <p:strVal val="visible"/>
                                      </p:to>
                                    </p:set>
                                    <p:animEffect transition="in" filter="fade">
                                      <p:cBhvr>
                                        <p:cTn id="37"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11"/>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458" name="Google Shape;458;p11"/>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a:solidFill>
                  <a:srgbClr val="192A72"/>
                </a:solidFill>
                <a:latin typeface="Arial"/>
                <a:ea typeface="Arial"/>
                <a:cs typeface="Arial"/>
                <a:sym typeface="Arial"/>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a:solidFill>
                <a:srgbClr val="192A72"/>
              </a:solidFill>
              <a:latin typeface="Arial"/>
              <a:ea typeface="Arial"/>
              <a:cs typeface="Arial"/>
              <a:sym typeface="Arial"/>
            </a:endParaRPr>
          </a:p>
        </p:txBody>
      </p:sp>
      <p:sp>
        <p:nvSpPr>
          <p:cNvPr id="459" name="Google Shape;459;p11"/>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a:solidFill>
                  <a:srgbClr val="192A72"/>
                </a:solidFill>
                <a:latin typeface="Arial"/>
                <a:ea typeface="Arial"/>
                <a:cs typeface="Arial"/>
                <a:sym typeface="Arial"/>
              </a:rPr>
              <a:t>שימוש ביצירות מוגנות בזכויות יוצרים ואיתור בעלי זכויות </a:t>
            </a:r>
            <a:endParaRPr/>
          </a:p>
        </p:txBody>
      </p:sp>
      <p:sp>
        <p:nvSpPr>
          <p:cNvPr id="460" name="Google Shape;460;p11"/>
          <p:cNvSpPr/>
          <p:nvPr/>
        </p:nvSpPr>
        <p:spPr>
          <a:xfrm>
            <a:off x="12279398" y="302487"/>
            <a:ext cx="2277745" cy="663867"/>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a:solidFill>
                  <a:srgbClr val="002060"/>
                </a:solidFill>
                <a:latin typeface="Arial"/>
                <a:ea typeface="Arial"/>
                <a:cs typeface="Arial"/>
                <a:sym typeface="Arial"/>
              </a:rPr>
              <a:t>שקופית זו היא חובה</a:t>
            </a:r>
            <a:endParaRPr sz="1800" b="1">
              <a:solidFill>
                <a:srgbClr val="00206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
          <p:cNvSpPr txBox="1">
            <a:spLocks noGrp="1"/>
          </p:cNvSpPr>
          <p:nvPr>
            <p:ph type="title"/>
          </p:nvPr>
        </p:nvSpPr>
        <p:spPr>
          <a:xfrm>
            <a:off x="1024128" y="152134"/>
            <a:ext cx="9802368" cy="720000"/>
          </a:xfrm>
          <a:prstGeom prst="rect">
            <a:avLst/>
          </a:prstGeom>
          <a:noFill/>
          <a:ln>
            <a:noFill/>
          </a:ln>
        </p:spPr>
        <p:txBody>
          <a:bodyPr spcFirstLastPara="1" wrap="square" lIns="36000" tIns="0" rIns="36000" bIns="0" anchor="ctr" anchorCtr="0">
            <a:noAutofit/>
          </a:bodyPr>
          <a:lstStyle/>
          <a:p>
            <a:pPr marL="0" lvl="0" indent="0" algn="ctr" rtl="1">
              <a:spcBef>
                <a:spcPts val="0"/>
              </a:spcBef>
              <a:spcAft>
                <a:spcPts val="0"/>
              </a:spcAft>
              <a:buClr>
                <a:srgbClr val="002060"/>
              </a:buClr>
              <a:buSzPts val="4400"/>
              <a:buFont typeface="Arial"/>
              <a:buNone/>
            </a:pPr>
            <a:r>
              <a:rPr lang="iw-IL"/>
              <a:t>ماذا سنتعلم اليوم؟</a:t>
            </a:r>
            <a:endParaRPr/>
          </a:p>
        </p:txBody>
      </p:sp>
      <p:sp>
        <p:nvSpPr>
          <p:cNvPr id="163" name="Google Shape;163;p3"/>
          <p:cNvSpPr txBox="1">
            <a:spLocks noGrp="1"/>
          </p:cNvSpPr>
          <p:nvPr>
            <p:ph type="body" idx="1"/>
          </p:nvPr>
        </p:nvSpPr>
        <p:spPr>
          <a:xfrm>
            <a:off x="1024125" y="1049178"/>
            <a:ext cx="8031900" cy="3486000"/>
          </a:xfrm>
          <a:prstGeom prst="rect">
            <a:avLst/>
          </a:prstGeom>
          <a:noFill/>
          <a:ln>
            <a:noFill/>
          </a:ln>
        </p:spPr>
        <p:txBody>
          <a:bodyPr spcFirstLastPara="1" wrap="square" lIns="91425" tIns="45700" rIns="91425" bIns="45700" anchor="t" anchorCtr="0">
            <a:normAutofit/>
          </a:bodyPr>
          <a:lstStyle/>
          <a:p>
            <a:pPr marL="342934" lvl="0" indent="0" algn="r" rtl="1">
              <a:lnSpc>
                <a:spcPct val="150000"/>
              </a:lnSpc>
              <a:spcBef>
                <a:spcPts val="0"/>
              </a:spcBef>
              <a:spcAft>
                <a:spcPts val="0"/>
              </a:spcAft>
              <a:buNone/>
            </a:pPr>
            <a:r>
              <a:rPr lang="iw-IL"/>
              <a:t>7.1.1 ما هي الفائدة؟</a:t>
            </a:r>
            <a:endParaRPr/>
          </a:p>
          <a:p>
            <a:pPr marL="342934" lvl="0" indent="0" algn="r" rtl="1">
              <a:lnSpc>
                <a:spcPct val="150000"/>
              </a:lnSpc>
              <a:spcBef>
                <a:spcPts val="0"/>
              </a:spcBef>
              <a:spcAft>
                <a:spcPts val="0"/>
              </a:spcAft>
              <a:buNone/>
            </a:pPr>
            <a:r>
              <a:rPr lang="iw-IL"/>
              <a:t>7.1.2 ما هي أنواع الفائدة؟</a:t>
            </a:r>
            <a:endParaRPr/>
          </a:p>
          <a:p>
            <a:pPr marL="342934" lvl="0" indent="0" algn="r" rtl="1">
              <a:lnSpc>
                <a:spcPct val="150000"/>
              </a:lnSpc>
              <a:spcBef>
                <a:spcPts val="0"/>
              </a:spcBef>
              <a:spcAft>
                <a:spcPts val="0"/>
              </a:spcAft>
              <a:buNone/>
            </a:pPr>
            <a:r>
              <a:rPr lang="iw-IL"/>
              <a:t>7.1.2.1 كيفية حساب الفائدة البسيطة؟</a:t>
            </a:r>
            <a:endParaRPr/>
          </a:p>
          <a:p>
            <a:pPr marL="342934" lvl="0" indent="0" algn="r" rtl="1">
              <a:lnSpc>
                <a:spcPct val="150000"/>
              </a:lnSpc>
              <a:spcBef>
                <a:spcPts val="0"/>
              </a:spcBef>
              <a:spcAft>
                <a:spcPts val="0"/>
              </a:spcAft>
              <a:buNone/>
            </a:pPr>
            <a:r>
              <a:rPr lang="iw-IL"/>
              <a:t>7.1.2.2 كيفية حساب الفائدة المركبة؟</a:t>
            </a:r>
            <a:endParaRPr/>
          </a:p>
        </p:txBody>
      </p:sp>
      <p:sp>
        <p:nvSpPr>
          <p:cNvPr id="164" name="Google Shape;164;p3"/>
          <p:cNvSpPr/>
          <p:nvPr/>
        </p:nvSpPr>
        <p:spPr>
          <a:xfrm>
            <a:off x="8366760" y="4760260"/>
            <a:ext cx="3823652" cy="2097740"/>
          </a:xfrm>
          <a:prstGeom prst="rect">
            <a:avLst/>
          </a:prstGeom>
          <a:solidFill>
            <a:schemeClr val="accent1"/>
          </a:solidFill>
          <a:ln w="25400" cap="flat" cmpd="sng">
            <a:solidFill>
              <a:srgbClr val="6A973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chemeClr val="lt1"/>
                </a:solidFill>
                <a:latin typeface="Arial"/>
                <a:ea typeface="Arial"/>
                <a:cs typeface="Arial"/>
                <a:sym typeface="Arial"/>
              </a:rPr>
              <a:t>זהו גודל החלון בו יוצג הוידאו שלכם בצד ימין למטה – נסו לא לשים מידע חשוב בחלק זה של השקופית  </a:t>
            </a:r>
            <a:br>
              <a:rPr lang="iw-IL" sz="1800" b="0" i="0" u="none" strike="noStrike" cap="none">
                <a:solidFill>
                  <a:schemeClr val="lt1"/>
                </a:solidFill>
                <a:latin typeface="Arial"/>
                <a:ea typeface="Arial"/>
                <a:cs typeface="Arial"/>
                <a:sym typeface="Arial"/>
              </a:rPr>
            </a:br>
            <a:r>
              <a:rPr lang="iw-IL" sz="1800" b="0" i="0" u="none" strike="noStrike" cap="none">
                <a:solidFill>
                  <a:schemeClr val="lt1"/>
                </a:solidFill>
                <a:latin typeface="Arial"/>
                <a:ea typeface="Arial"/>
                <a:cs typeface="Arial"/>
                <a:sym typeface="Arial"/>
              </a:rPr>
              <a:t>(לכל אורך המצגת)</a:t>
            </a:r>
            <a:endParaRPr/>
          </a:p>
          <a:p>
            <a:pPr marL="0" marR="0" lvl="0" indent="0" algn="ctr" rtl="1">
              <a:spcBef>
                <a:spcPts val="0"/>
              </a:spcBef>
              <a:spcAft>
                <a:spcPts val="0"/>
              </a:spcAft>
              <a:buNone/>
            </a:pPr>
            <a:r>
              <a:rPr lang="iw-IL" sz="1800" b="0" i="0" u="none" strike="noStrike" cap="none">
                <a:solidFill>
                  <a:schemeClr val="lt1"/>
                </a:solidFill>
                <a:latin typeface="Arial"/>
                <a:ea typeface="Arial"/>
                <a:cs typeface="Arial"/>
                <a:sym typeface="Arial"/>
              </a:rPr>
              <a:t>(תוכלו למחוק ריבוע זה לאחר הקריאה) </a:t>
            </a:r>
            <a:endParaRPr sz="1800" b="0" i="0" u="none" strike="noStrike" cap="none">
              <a:solidFill>
                <a:schemeClr val="lt1"/>
              </a:solidFill>
              <a:latin typeface="Arial"/>
              <a:ea typeface="Arial"/>
              <a:cs typeface="Arial"/>
              <a:sym typeface="Arial"/>
            </a:endParaRPr>
          </a:p>
        </p:txBody>
      </p:sp>
      <p:sp>
        <p:nvSpPr>
          <p:cNvPr id="165" name="Google Shape;165;p3"/>
          <p:cNvSpPr/>
          <p:nvPr/>
        </p:nvSpPr>
        <p:spPr>
          <a:xfrm>
            <a:off x="12281852" y="0"/>
            <a:ext cx="2150428"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פרטו בשקופית זו את נושאי הלימוד של השיעור</a:t>
            </a: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4"/>
          <p:cNvSpPr txBox="1">
            <a:spLocks noGrp="1"/>
          </p:cNvSpPr>
          <p:nvPr>
            <p:ph type="ctrTitle"/>
          </p:nvPr>
        </p:nvSpPr>
        <p:spPr>
          <a:xfrm>
            <a:off x="696000" y="1959646"/>
            <a:ext cx="10800000" cy="1260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192A72"/>
              </a:buClr>
              <a:buSzPts val="6600"/>
              <a:buFont typeface="Arial"/>
              <a:buNone/>
            </a:pPr>
            <a:r>
              <a:rPr lang="iw-IL"/>
              <a:t>(انواع الفائدة)</a:t>
            </a:r>
            <a:endParaRPr/>
          </a:p>
        </p:txBody>
      </p:sp>
      <p:sp>
        <p:nvSpPr>
          <p:cNvPr id="171" name="Google Shape;171;p4"/>
          <p:cNvSpPr txBox="1">
            <a:spLocks noGrp="1"/>
          </p:cNvSpPr>
          <p:nvPr>
            <p:ph type="body" idx="1"/>
          </p:nvPr>
        </p:nvSpPr>
        <p:spPr>
          <a:xfrm>
            <a:off x="1461052" y="3379305"/>
            <a:ext cx="9203635" cy="8048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200"/>
              <a:buNone/>
            </a:pPr>
            <a:r>
              <a:rPr lang="iw-IL" b="1"/>
              <a:t>ما هي الفائدة؟</a:t>
            </a:r>
            <a:endParaRPr b="1"/>
          </a:p>
        </p:txBody>
      </p:sp>
      <p:sp>
        <p:nvSpPr>
          <p:cNvPr id="172" name="Google Shape;172;p4"/>
          <p:cNvSpPr/>
          <p:nvPr/>
        </p:nvSpPr>
        <p:spPr>
          <a:xfrm>
            <a:off x="12279397" y="1400768"/>
            <a:ext cx="2277745" cy="2975064"/>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a:spcBef>
                <a:spcPts val="0"/>
              </a:spcBef>
              <a:spcAft>
                <a:spcPts val="0"/>
              </a:spcAft>
              <a:buNone/>
            </a:pPr>
            <a:r>
              <a:rPr lang="iw-IL" sz="1800" b="0" i="0" u="none" strike="noStrike" cap="none">
                <a:solidFill>
                  <a:srgbClr val="002060"/>
                </a:solidFill>
                <a:latin typeface="Arial"/>
                <a:ea typeface="Arial"/>
                <a:cs typeface="Arial"/>
                <a:sym typeface="Arial"/>
              </a:rPr>
              <a:t>(אין צורך להשאיר את הכיתובים "שם הפרק" , "כותרת משנה", מחקו אותם וכתבו רק את הפרטים עצמם). </a:t>
            </a: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p:nvPr>
        </p:nvSpPr>
        <p:spPr>
          <a:xfrm>
            <a:off x="1024128" y="155448"/>
            <a:ext cx="9802368" cy="720000"/>
          </a:xfrm>
          <a:prstGeom prst="rect">
            <a:avLst/>
          </a:prstGeom>
          <a:no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2060"/>
              </a:buClr>
              <a:buSzPts val="4400"/>
              <a:buFont typeface="Arial"/>
              <a:buNone/>
            </a:pPr>
            <a:r>
              <a:rPr lang="iw-IL"/>
              <a:t>7. التمويل</a:t>
            </a:r>
            <a:endParaRPr/>
          </a:p>
        </p:txBody>
      </p:sp>
      <p:sp>
        <p:nvSpPr>
          <p:cNvPr id="179" name="Google Shape;179;p5"/>
          <p:cNvSpPr txBox="1">
            <a:spLocks noGrp="1"/>
          </p:cNvSpPr>
          <p:nvPr>
            <p:ph type="body" idx="1"/>
          </p:nvPr>
        </p:nvSpPr>
        <p:spPr>
          <a:xfrm>
            <a:off x="515273" y="1024128"/>
            <a:ext cx="11161453" cy="457200"/>
          </a:xfrm>
          <a:prstGeom prst="rect">
            <a:avLst/>
          </a:prstGeom>
          <a:noFill/>
          <a:ln>
            <a:noFill/>
          </a:ln>
        </p:spPr>
        <p:txBody>
          <a:bodyPr spcFirstLastPara="1" wrap="square" lIns="0" tIns="0" rIns="0" bIns="0" anchor="ctr" anchorCtr="0">
            <a:noAutofit/>
          </a:bodyPr>
          <a:lstStyle/>
          <a:p>
            <a:pPr marL="0" lvl="0" indent="0" algn="r" rtl="1">
              <a:spcBef>
                <a:spcPts val="0"/>
              </a:spcBef>
              <a:spcAft>
                <a:spcPts val="0"/>
              </a:spcAft>
              <a:buClr>
                <a:srgbClr val="12B4BC"/>
              </a:buClr>
              <a:buSzPts val="3000"/>
              <a:buNone/>
            </a:pPr>
            <a:r>
              <a:rPr lang="iw-IL"/>
              <a:t>7.1.1 ما هي الفائدة؟</a:t>
            </a:r>
            <a:endParaRPr/>
          </a:p>
        </p:txBody>
      </p:sp>
      <p:sp>
        <p:nvSpPr>
          <p:cNvPr id="180" name="Google Shape;180;p5"/>
          <p:cNvSpPr txBox="1">
            <a:spLocks noGrp="1"/>
          </p:cNvSpPr>
          <p:nvPr>
            <p:ph type="body" idx="2"/>
          </p:nvPr>
        </p:nvSpPr>
        <p:spPr>
          <a:xfrm>
            <a:off x="515273" y="1567973"/>
            <a:ext cx="11161453" cy="3522187"/>
          </a:xfrm>
          <a:prstGeom prst="rect">
            <a:avLst/>
          </a:prstGeom>
          <a:noFill/>
          <a:ln>
            <a:noFill/>
          </a:ln>
        </p:spPr>
        <p:txBody>
          <a:bodyPr spcFirstLastPara="1" wrap="square" lIns="91425" tIns="45700" rIns="91425" bIns="45700" anchor="t" anchorCtr="0">
            <a:normAutofit/>
          </a:bodyPr>
          <a:lstStyle/>
          <a:p>
            <a:pPr marL="268287" lvl="0" indent="-363537" algn="just" rtl="1">
              <a:lnSpc>
                <a:spcPct val="115000"/>
              </a:lnSpc>
              <a:spcBef>
                <a:spcPts val="0"/>
              </a:spcBef>
              <a:spcAft>
                <a:spcPts val="0"/>
              </a:spcAft>
              <a:buSzPts val="3900"/>
              <a:buChar char="•"/>
            </a:pPr>
            <a:r>
              <a:rPr lang="iw-IL" sz="2900" dirty="0">
                <a:solidFill>
                  <a:srgbClr val="000000"/>
                </a:solidFill>
                <a:latin typeface="Arial" panose="020B0604020202020204" pitchFamily="34" charset="0"/>
                <a:ea typeface="Calibri"/>
                <a:cs typeface="Arial" panose="020B0604020202020204" pitchFamily="34" charset="0"/>
                <a:sym typeface="Calibri"/>
              </a:rPr>
              <a:t>الفائدة عبارة عن مصطلح في الاقتصاد يعني المبلغ الإضافي الذي يدفعه المقترض للمقرض مقابل الحق الذي يمنح المقرض المقرض لاستخدام مبلغ معين من المال لفترة معينة.</a:t>
            </a:r>
            <a:endParaRPr sz="2900" dirty="0">
              <a:solidFill>
                <a:srgbClr val="000000"/>
              </a:solidFill>
              <a:latin typeface="Arial" panose="020B0604020202020204" pitchFamily="34" charset="0"/>
              <a:ea typeface="Calibri"/>
              <a:cs typeface="Arial" panose="020B0604020202020204" pitchFamily="34" charset="0"/>
              <a:sym typeface="Calibri"/>
            </a:endParaRPr>
          </a:p>
          <a:p>
            <a:pPr marL="268287" lvl="0" indent="-300037" algn="just" rtl="1">
              <a:lnSpc>
                <a:spcPct val="115000"/>
              </a:lnSpc>
              <a:spcBef>
                <a:spcPts val="1000"/>
              </a:spcBef>
              <a:spcAft>
                <a:spcPts val="0"/>
              </a:spcAft>
              <a:buClr>
                <a:srgbClr val="000000"/>
              </a:buClr>
              <a:buSzPts val="2900"/>
              <a:buFont typeface="Calibri"/>
              <a:buChar char="•"/>
            </a:pPr>
            <a:r>
              <a:rPr lang="iw-IL" sz="2900" dirty="0">
                <a:solidFill>
                  <a:srgbClr val="000000"/>
                </a:solidFill>
                <a:latin typeface="Arial" panose="020B0604020202020204" pitchFamily="34" charset="0"/>
                <a:ea typeface="Calibri"/>
                <a:cs typeface="Arial" panose="020B0604020202020204" pitchFamily="34" charset="0"/>
                <a:sym typeface="Calibri"/>
              </a:rPr>
              <a:t>سعر استخدام المال</a:t>
            </a:r>
            <a:endParaRPr sz="2900" dirty="0">
              <a:solidFill>
                <a:srgbClr val="000000"/>
              </a:solidFill>
              <a:latin typeface="Arial" panose="020B0604020202020204" pitchFamily="34" charset="0"/>
              <a:ea typeface="Calibri"/>
              <a:cs typeface="Arial" panose="020B0604020202020204" pitchFamily="34" charset="0"/>
              <a:sym typeface="Calibri"/>
            </a:endParaRPr>
          </a:p>
          <a:p>
            <a:pPr marL="268287" lvl="0" indent="0" algn="just" rtl="1">
              <a:lnSpc>
                <a:spcPct val="115000"/>
              </a:lnSpc>
              <a:spcBef>
                <a:spcPts val="1000"/>
              </a:spcBef>
              <a:spcAft>
                <a:spcPts val="0"/>
              </a:spcAft>
              <a:buNone/>
            </a:pPr>
            <a:endParaRPr sz="2900" dirty="0">
              <a:solidFill>
                <a:srgbClr val="000000"/>
              </a:solidFill>
              <a:latin typeface="Arial" panose="020B0604020202020204" pitchFamily="34" charset="0"/>
              <a:ea typeface="Calibri"/>
              <a:cs typeface="Arial" panose="020B0604020202020204" pitchFamily="34" charset="0"/>
              <a:sym typeface="Calibri"/>
            </a:endParaRPr>
          </a:p>
          <a:p>
            <a:pPr marL="0" lvl="0" indent="0" algn="just" rtl="1">
              <a:lnSpc>
                <a:spcPct val="115000"/>
              </a:lnSpc>
              <a:spcBef>
                <a:spcPts val="1000"/>
              </a:spcBef>
              <a:spcAft>
                <a:spcPts val="1000"/>
              </a:spcAft>
              <a:buNone/>
            </a:pPr>
            <a:endParaRPr sz="2900" dirty="0">
              <a:solidFill>
                <a:srgbClr val="000000"/>
              </a:solidFill>
              <a:latin typeface="Arial" panose="020B0604020202020204" pitchFamily="34" charset="0"/>
              <a:ea typeface="Calibri"/>
              <a:cs typeface="Arial" panose="020B0604020202020204" pitchFamily="34" charset="0"/>
              <a:sym typeface="Calibri"/>
            </a:endParaRPr>
          </a:p>
        </p:txBody>
      </p:sp>
      <p:sp>
        <p:nvSpPr>
          <p:cNvPr id="181" name="Google Shape;181;p5"/>
          <p:cNvSpPr/>
          <p:nvPr/>
        </p:nvSpPr>
        <p:spPr>
          <a:xfrm>
            <a:off x="12313717" y="1533283"/>
            <a:ext cx="2531836" cy="4520046"/>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182" name="Google Shape;182;p5"/>
          <p:cNvSpPr/>
          <p:nvPr/>
        </p:nvSpPr>
        <p:spPr>
          <a:xfrm>
            <a:off x="12300270" y="0"/>
            <a:ext cx="2558730"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1</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8201d2626e_0_9"/>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marR="0" lvl="0" indent="0" algn="ctr" rtl="1">
              <a:lnSpc>
                <a:spcPct val="100000"/>
              </a:lnSpc>
              <a:spcBef>
                <a:spcPts val="0"/>
              </a:spcBef>
              <a:spcAft>
                <a:spcPts val="0"/>
              </a:spcAft>
              <a:buClr>
                <a:srgbClr val="002060"/>
              </a:buClr>
              <a:buSzPts val="4400"/>
              <a:buFont typeface="Arial"/>
              <a:buNone/>
            </a:pPr>
            <a:r>
              <a:rPr lang="iw-IL"/>
              <a:t>7. التمويل</a:t>
            </a:r>
            <a:endParaRPr/>
          </a:p>
        </p:txBody>
      </p:sp>
      <p:sp>
        <p:nvSpPr>
          <p:cNvPr id="189" name="Google Shape;189;g8201d2626e_0_9"/>
          <p:cNvSpPr txBox="1">
            <a:spLocks noGrp="1"/>
          </p:cNvSpPr>
          <p:nvPr>
            <p:ph type="body" idx="1"/>
          </p:nvPr>
        </p:nvSpPr>
        <p:spPr>
          <a:xfrm>
            <a:off x="515273" y="1024128"/>
            <a:ext cx="11161500" cy="457200"/>
          </a:xfrm>
          <a:prstGeom prst="rect">
            <a:avLst/>
          </a:prstGeom>
          <a:noFill/>
          <a:ln>
            <a:noFill/>
          </a:ln>
        </p:spPr>
        <p:txBody>
          <a:bodyPr spcFirstLastPara="1" wrap="square" lIns="0" tIns="0" rIns="0" bIns="0" anchor="ctr" anchorCtr="0">
            <a:noAutofit/>
          </a:bodyPr>
          <a:lstStyle/>
          <a:p>
            <a:pPr marL="0" lvl="0" indent="0" algn="r" rtl="1">
              <a:spcBef>
                <a:spcPts val="0"/>
              </a:spcBef>
              <a:spcAft>
                <a:spcPts val="0"/>
              </a:spcAft>
              <a:buClr>
                <a:srgbClr val="12B4BC"/>
              </a:buClr>
              <a:buSzPts val="3000"/>
              <a:buNone/>
            </a:pPr>
            <a:r>
              <a:rPr lang="iw-IL"/>
              <a:t>7.1.1 ما هي العوامل التي تؤثر على مبلغ الفائدة؟</a:t>
            </a:r>
            <a:endParaRPr/>
          </a:p>
        </p:txBody>
      </p:sp>
      <p:sp>
        <p:nvSpPr>
          <p:cNvPr id="190" name="Google Shape;190;g8201d2626e_0_9"/>
          <p:cNvSpPr txBox="1">
            <a:spLocks noGrp="1"/>
          </p:cNvSpPr>
          <p:nvPr>
            <p:ph type="body" idx="2"/>
          </p:nvPr>
        </p:nvSpPr>
        <p:spPr>
          <a:xfrm>
            <a:off x="596898" y="1629998"/>
            <a:ext cx="11161500" cy="3522300"/>
          </a:xfrm>
          <a:prstGeom prst="rect">
            <a:avLst/>
          </a:prstGeom>
          <a:noFill/>
          <a:ln>
            <a:noFill/>
          </a:ln>
        </p:spPr>
        <p:txBody>
          <a:bodyPr spcFirstLastPara="1" wrap="square" lIns="91425" tIns="45700" rIns="91425" bIns="45700" anchor="t" anchorCtr="0">
            <a:noAutofit/>
          </a:bodyPr>
          <a:lstStyle/>
          <a:p>
            <a:pPr marL="268287" lvl="0" indent="0" algn="just" rtl="1">
              <a:lnSpc>
                <a:spcPct val="115000"/>
              </a:lnSpc>
              <a:spcBef>
                <a:spcPts val="0"/>
              </a:spcBef>
              <a:spcAft>
                <a:spcPts val="0"/>
              </a:spcAft>
              <a:buNone/>
            </a:pPr>
            <a:endParaRPr sz="2900" dirty="0">
              <a:solidFill>
                <a:srgbClr val="000000"/>
              </a:solidFill>
              <a:latin typeface="Arial" panose="020B0604020202020204" pitchFamily="34" charset="0"/>
              <a:ea typeface="Calibri"/>
              <a:cs typeface="Arial" panose="020B0604020202020204" pitchFamily="34" charset="0"/>
              <a:sym typeface="Calibri"/>
            </a:endParaRPr>
          </a:p>
          <a:p>
            <a:pPr marL="268287" lvl="0" indent="0" algn="just" rtl="1">
              <a:lnSpc>
                <a:spcPct val="115000"/>
              </a:lnSpc>
              <a:spcBef>
                <a:spcPts val="1000"/>
              </a:spcBef>
              <a:spcAft>
                <a:spcPts val="0"/>
              </a:spcAft>
              <a:buNone/>
            </a:pPr>
            <a:endParaRPr sz="2900" dirty="0">
              <a:solidFill>
                <a:srgbClr val="000000"/>
              </a:solidFill>
              <a:latin typeface="Arial" panose="020B0604020202020204" pitchFamily="34" charset="0"/>
              <a:ea typeface="Calibri"/>
              <a:cs typeface="Arial" panose="020B0604020202020204" pitchFamily="34" charset="0"/>
              <a:sym typeface="Calibri"/>
            </a:endParaRPr>
          </a:p>
          <a:p>
            <a:pPr marL="268287" lvl="0" indent="0" algn="just" rtl="1">
              <a:lnSpc>
                <a:spcPct val="115000"/>
              </a:lnSpc>
              <a:spcBef>
                <a:spcPts val="1000"/>
              </a:spcBef>
              <a:spcAft>
                <a:spcPts val="0"/>
              </a:spcAft>
              <a:buNone/>
            </a:pPr>
            <a:endParaRPr sz="2900" dirty="0">
              <a:solidFill>
                <a:srgbClr val="000000"/>
              </a:solidFill>
              <a:latin typeface="Arial" panose="020B0604020202020204" pitchFamily="34" charset="0"/>
              <a:ea typeface="Calibri"/>
              <a:cs typeface="Arial" panose="020B0604020202020204" pitchFamily="34" charset="0"/>
              <a:sym typeface="Calibri"/>
            </a:endParaRPr>
          </a:p>
          <a:p>
            <a:pPr marL="0" lvl="0" indent="0" algn="just" rtl="1">
              <a:lnSpc>
                <a:spcPct val="115000"/>
              </a:lnSpc>
              <a:spcBef>
                <a:spcPts val="1000"/>
              </a:spcBef>
              <a:spcAft>
                <a:spcPts val="1000"/>
              </a:spcAft>
              <a:buNone/>
            </a:pPr>
            <a:endParaRPr sz="2900" dirty="0">
              <a:solidFill>
                <a:srgbClr val="000000"/>
              </a:solidFill>
              <a:latin typeface="Arial" panose="020B0604020202020204" pitchFamily="34" charset="0"/>
              <a:ea typeface="Calibri"/>
              <a:cs typeface="Arial" panose="020B0604020202020204" pitchFamily="34" charset="0"/>
              <a:sym typeface="Calibri"/>
            </a:endParaRPr>
          </a:p>
        </p:txBody>
      </p:sp>
      <p:sp>
        <p:nvSpPr>
          <p:cNvPr id="191" name="Google Shape;191;g8201d2626e_0_9"/>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192" name="Google Shape;192;g8201d2626e_0_9"/>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1</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193" name="Google Shape;193;g8201d2626e_0_9"/>
          <p:cNvSpPr/>
          <p:nvPr/>
        </p:nvSpPr>
        <p:spPr>
          <a:xfrm>
            <a:off x="8064450" y="4512528"/>
            <a:ext cx="2632338" cy="786726"/>
          </a:xfrm>
          <a:prstGeom prst="flowChartTerminator">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a:solidFill>
                  <a:schemeClr val="lt1"/>
                </a:solidFill>
              </a:rPr>
              <a:t>المبلغ الأساسي</a:t>
            </a:r>
            <a:endParaRPr/>
          </a:p>
        </p:txBody>
      </p:sp>
      <p:sp>
        <p:nvSpPr>
          <p:cNvPr id="194" name="Google Shape;194;g8201d2626e_0_9"/>
          <p:cNvSpPr/>
          <p:nvPr/>
        </p:nvSpPr>
        <p:spPr>
          <a:xfrm>
            <a:off x="3383975" y="1779821"/>
            <a:ext cx="554100" cy="786600"/>
          </a:xfrm>
          <a:prstGeom prst="downArrow">
            <a:avLst>
              <a:gd name="adj1" fmla="val 50000"/>
              <a:gd name="adj2" fmla="val 8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95" name="Google Shape;195;g8201d2626e_0_9"/>
          <p:cNvSpPr/>
          <p:nvPr/>
        </p:nvSpPr>
        <p:spPr>
          <a:xfrm>
            <a:off x="6404750" y="1727574"/>
            <a:ext cx="554100" cy="1701300"/>
          </a:xfrm>
          <a:prstGeom prst="downArrow">
            <a:avLst>
              <a:gd name="adj1" fmla="val 50000"/>
              <a:gd name="adj2" fmla="val 8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96" name="Google Shape;196;g8201d2626e_0_9"/>
          <p:cNvSpPr/>
          <p:nvPr/>
        </p:nvSpPr>
        <p:spPr>
          <a:xfrm>
            <a:off x="9103575" y="1779810"/>
            <a:ext cx="554100" cy="2530500"/>
          </a:xfrm>
          <a:prstGeom prst="downArrow">
            <a:avLst>
              <a:gd name="adj1" fmla="val 50000"/>
              <a:gd name="adj2" fmla="val 8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Arial"/>
              <a:ea typeface="Arial"/>
              <a:cs typeface="Arial"/>
              <a:sym typeface="Arial"/>
            </a:endParaRPr>
          </a:p>
        </p:txBody>
      </p:sp>
      <p:sp>
        <p:nvSpPr>
          <p:cNvPr id="197" name="Google Shape;197;g8201d2626e_0_9"/>
          <p:cNvSpPr/>
          <p:nvPr/>
        </p:nvSpPr>
        <p:spPr>
          <a:xfrm>
            <a:off x="5365625" y="3508628"/>
            <a:ext cx="2632338" cy="786726"/>
          </a:xfrm>
          <a:prstGeom prst="flowChartTerminator">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a:solidFill>
                  <a:schemeClr val="lt1"/>
                </a:solidFill>
              </a:rPr>
              <a:t>نسبة الفائدة</a:t>
            </a:r>
            <a:endParaRPr/>
          </a:p>
        </p:txBody>
      </p:sp>
      <p:sp>
        <p:nvSpPr>
          <p:cNvPr id="198" name="Google Shape;198;g8201d2626e_0_9"/>
          <p:cNvSpPr/>
          <p:nvPr/>
        </p:nvSpPr>
        <p:spPr>
          <a:xfrm>
            <a:off x="2344850" y="2651703"/>
            <a:ext cx="2632338" cy="786726"/>
          </a:xfrm>
          <a:prstGeom prst="flowChartTerminator">
            <a:avLst/>
          </a:prstGeom>
          <a:solidFill>
            <a:srgbClr val="12B4BC"/>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2000">
                <a:solidFill>
                  <a:schemeClr val="lt1"/>
                </a:solidFill>
              </a:rPr>
              <a:t>المدة الزمنية</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6"/>
                                        </p:tgtEl>
                                        <p:attrNameLst>
                                          <p:attrName>style.visibility</p:attrName>
                                        </p:attrNameLst>
                                      </p:cBhvr>
                                      <p:to>
                                        <p:strVal val="visible"/>
                                      </p:to>
                                    </p:set>
                                    <p:animEffect transition="in" filter="fade">
                                      <p:cBhvr>
                                        <p:cTn id="12" dur="1000"/>
                                        <p:tgtEl>
                                          <p:spTgt spid="1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fade">
                                      <p:cBhvr>
                                        <p:cTn id="17" dur="1000"/>
                                        <p:tgtEl>
                                          <p:spTgt spid="1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5"/>
                                        </p:tgtEl>
                                        <p:attrNameLst>
                                          <p:attrName>style.visibility</p:attrName>
                                        </p:attrNameLst>
                                      </p:cBhvr>
                                      <p:to>
                                        <p:strVal val="visible"/>
                                      </p:to>
                                    </p:set>
                                    <p:animEffect transition="in" filter="fade">
                                      <p:cBhvr>
                                        <p:cTn id="22" dur="1000"/>
                                        <p:tgtEl>
                                          <p:spTgt spid="1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
                                        </p:tgtEl>
                                        <p:attrNameLst>
                                          <p:attrName>style.visibility</p:attrName>
                                        </p:attrNameLst>
                                      </p:cBhvr>
                                      <p:to>
                                        <p:strVal val="visible"/>
                                      </p:to>
                                    </p:set>
                                    <p:animEffect transition="in" filter="fade">
                                      <p:cBhvr>
                                        <p:cTn id="32" dur="1000"/>
                                        <p:tgtEl>
                                          <p:spTgt spid="19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gtEl>
                                        <p:attrNameLst>
                                          <p:attrName>style.visibility</p:attrName>
                                        </p:attrNameLst>
                                      </p:cBhvr>
                                      <p:to>
                                        <p:strVal val="visible"/>
                                      </p:to>
                                    </p:set>
                                    <p:animEffect transition="in" filter="fade">
                                      <p:cBhvr>
                                        <p:cTn id="3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8201d2626e_0_0"/>
          <p:cNvSpPr txBox="1">
            <a:spLocks noGrp="1"/>
          </p:cNvSpPr>
          <p:nvPr>
            <p:ph type="title"/>
          </p:nvPr>
        </p:nvSpPr>
        <p:spPr>
          <a:xfrm>
            <a:off x="1024128" y="155448"/>
            <a:ext cx="9802500" cy="720000"/>
          </a:xfrm>
          <a:prstGeom prst="rect">
            <a:avLst/>
          </a:prstGeom>
          <a:noFill/>
          <a:ln>
            <a:noFill/>
          </a:ln>
        </p:spPr>
        <p:txBody>
          <a:bodyPr spcFirstLastPara="1" wrap="square" lIns="0" tIns="0" rIns="0" bIns="0" anchor="ctr" anchorCtr="0">
            <a:noAutofit/>
          </a:bodyPr>
          <a:lstStyle/>
          <a:p>
            <a:pPr marL="0" marR="0" lvl="0" indent="0" algn="ctr">
              <a:lnSpc>
                <a:spcPct val="100000"/>
              </a:lnSpc>
              <a:spcBef>
                <a:spcPts val="0"/>
              </a:spcBef>
              <a:spcAft>
                <a:spcPts val="0"/>
              </a:spcAft>
              <a:buClr>
                <a:srgbClr val="002060"/>
              </a:buClr>
              <a:buSzPts val="4400"/>
              <a:buFont typeface="Arial"/>
              <a:buNone/>
            </a:pPr>
            <a:r>
              <a:rPr lang="iw-IL"/>
              <a:t>7. التمويل</a:t>
            </a:r>
            <a:endParaRPr/>
          </a:p>
        </p:txBody>
      </p:sp>
      <p:sp>
        <p:nvSpPr>
          <p:cNvPr id="205" name="Google Shape;205;g8201d2626e_0_0"/>
          <p:cNvSpPr txBox="1">
            <a:spLocks noGrp="1"/>
          </p:cNvSpPr>
          <p:nvPr>
            <p:ph type="body" idx="1"/>
          </p:nvPr>
        </p:nvSpPr>
        <p:spPr>
          <a:xfrm>
            <a:off x="515273" y="1024128"/>
            <a:ext cx="11161500" cy="457200"/>
          </a:xfrm>
          <a:prstGeom prst="rect">
            <a:avLst/>
          </a:prstGeom>
          <a:noFill/>
          <a:ln>
            <a:noFill/>
          </a:ln>
        </p:spPr>
        <p:txBody>
          <a:bodyPr spcFirstLastPara="1" wrap="square" lIns="0" tIns="0" rIns="0" bIns="0" anchor="ctr" anchorCtr="0">
            <a:noAutofit/>
          </a:bodyPr>
          <a:lstStyle/>
          <a:p>
            <a:pPr marL="0" lvl="0" indent="0" algn="r">
              <a:spcBef>
                <a:spcPts val="0"/>
              </a:spcBef>
              <a:spcAft>
                <a:spcPts val="0"/>
              </a:spcAft>
              <a:buClr>
                <a:srgbClr val="12B4BC"/>
              </a:buClr>
              <a:buSzPts val="3000"/>
              <a:buNone/>
            </a:pPr>
            <a:r>
              <a:rPr lang="iw-IL"/>
              <a:t>7.1.2 ما هي انواع الفائدة؟</a:t>
            </a:r>
            <a:endParaRPr/>
          </a:p>
        </p:txBody>
      </p:sp>
      <p:sp>
        <p:nvSpPr>
          <p:cNvPr id="206" name="Google Shape;206;g8201d2626e_0_0"/>
          <p:cNvSpPr txBox="1">
            <a:spLocks noGrp="1"/>
          </p:cNvSpPr>
          <p:nvPr>
            <p:ph type="body" idx="2"/>
          </p:nvPr>
        </p:nvSpPr>
        <p:spPr>
          <a:xfrm>
            <a:off x="6358975" y="1604775"/>
            <a:ext cx="5317800" cy="2608800"/>
          </a:xfrm>
          <a:prstGeom prst="rect">
            <a:avLst/>
          </a:prstGeom>
          <a:noFill/>
          <a:ln>
            <a:noFill/>
          </a:ln>
        </p:spPr>
        <p:txBody>
          <a:bodyPr spcFirstLastPara="1" wrap="square" lIns="91425" tIns="45700" rIns="91425" bIns="45700" anchor="t" anchorCtr="0">
            <a:noAutofit/>
          </a:bodyPr>
          <a:lstStyle/>
          <a:p>
            <a:pPr lvl="0" indent="-412750" algn="just">
              <a:lnSpc>
                <a:spcPct val="115000"/>
              </a:lnSpc>
              <a:buClr>
                <a:srgbClr val="000000"/>
              </a:buClr>
              <a:buSzPts val="2900"/>
              <a:buFont typeface="Calibri"/>
              <a:buChar char="•"/>
            </a:pPr>
            <a:r>
              <a:rPr lang="ar-AE" sz="2900" dirty="0">
                <a:solidFill>
                  <a:srgbClr val="000000"/>
                </a:solidFill>
                <a:latin typeface="Arial" panose="020B0604020202020204" pitchFamily="34" charset="0"/>
                <a:ea typeface="Calibri"/>
                <a:cs typeface="Arial" panose="020B0604020202020204" pitchFamily="34" charset="0"/>
                <a:sym typeface="Calibri"/>
              </a:rPr>
              <a:t>فائدة الاسمية (</a:t>
            </a:r>
            <a:r>
              <a:rPr lang="he-IL" sz="2900" dirty="0">
                <a:solidFill>
                  <a:srgbClr val="000000"/>
                </a:solidFill>
                <a:latin typeface="Arial" panose="020B0604020202020204" pitchFamily="34" charset="0"/>
                <a:ea typeface="Calibri"/>
                <a:cs typeface="Arial" panose="020B0604020202020204" pitchFamily="34" charset="0"/>
                <a:sym typeface="Calibri"/>
              </a:rPr>
              <a:t>ריבית נומינלית)</a:t>
            </a:r>
          </a:p>
          <a:p>
            <a:pPr lvl="0" indent="-412750" algn="just">
              <a:lnSpc>
                <a:spcPct val="115000"/>
              </a:lnSpc>
              <a:buClr>
                <a:srgbClr val="000000"/>
              </a:buClr>
              <a:buSzPts val="2900"/>
              <a:buFont typeface="Calibri"/>
              <a:buChar char="•"/>
            </a:pPr>
            <a:r>
              <a:rPr lang="ar-AE" sz="2900" dirty="0">
                <a:solidFill>
                  <a:srgbClr val="000000"/>
                </a:solidFill>
                <a:latin typeface="Arial" panose="020B0604020202020204" pitchFamily="34" charset="0"/>
                <a:ea typeface="Calibri"/>
                <a:cs typeface="Arial" panose="020B0604020202020204" pitchFamily="34" charset="0"/>
                <a:sym typeface="Calibri"/>
              </a:rPr>
              <a:t>فائدة حقيقية (</a:t>
            </a:r>
            <a:r>
              <a:rPr lang="he-IL" sz="2900" dirty="0">
                <a:solidFill>
                  <a:srgbClr val="000000"/>
                </a:solidFill>
                <a:latin typeface="Arial" panose="020B0604020202020204" pitchFamily="34" charset="0"/>
                <a:ea typeface="Calibri"/>
                <a:cs typeface="Arial" panose="020B0604020202020204" pitchFamily="34" charset="0"/>
                <a:sym typeface="Calibri"/>
              </a:rPr>
              <a:t>ריבית ריאלית)</a:t>
            </a:r>
          </a:p>
          <a:p>
            <a:pPr lvl="0" indent="-412750" algn="just">
              <a:lnSpc>
                <a:spcPct val="115000"/>
              </a:lnSpc>
              <a:buClr>
                <a:srgbClr val="000000"/>
              </a:buClr>
              <a:buSzPts val="2900"/>
              <a:buFont typeface="Calibri"/>
              <a:buChar char="•"/>
            </a:pPr>
            <a:r>
              <a:rPr lang="ar-AE" sz="2900" dirty="0">
                <a:solidFill>
                  <a:srgbClr val="000000"/>
                </a:solidFill>
                <a:latin typeface="Arial" panose="020B0604020202020204" pitchFamily="34" charset="0"/>
                <a:ea typeface="Calibri"/>
                <a:cs typeface="Arial" panose="020B0604020202020204" pitchFamily="34" charset="0"/>
                <a:sym typeface="Calibri"/>
              </a:rPr>
              <a:t>فائدة بسيطة (</a:t>
            </a:r>
            <a:r>
              <a:rPr lang="he-IL" sz="2900" dirty="0">
                <a:solidFill>
                  <a:srgbClr val="000000"/>
                </a:solidFill>
                <a:latin typeface="Arial" panose="020B0604020202020204" pitchFamily="34" charset="0"/>
                <a:ea typeface="Calibri"/>
                <a:cs typeface="Arial" panose="020B0604020202020204" pitchFamily="34" charset="0"/>
                <a:sym typeface="Calibri"/>
              </a:rPr>
              <a:t>ריבית פשוטה)</a:t>
            </a:r>
          </a:p>
          <a:p>
            <a:pPr lvl="0" indent="-412750" algn="just">
              <a:lnSpc>
                <a:spcPct val="115000"/>
              </a:lnSpc>
              <a:buClr>
                <a:srgbClr val="000000"/>
              </a:buClr>
              <a:buSzPts val="2900"/>
              <a:buFont typeface="Calibri"/>
              <a:buChar char="•"/>
            </a:pPr>
            <a:r>
              <a:rPr lang="ar-AE" sz="2900" dirty="0">
                <a:solidFill>
                  <a:srgbClr val="000000"/>
                </a:solidFill>
                <a:latin typeface="Arial" panose="020B0604020202020204" pitchFamily="34" charset="0"/>
                <a:ea typeface="Calibri"/>
                <a:cs typeface="Arial" panose="020B0604020202020204" pitchFamily="34" charset="0"/>
                <a:sym typeface="Calibri"/>
              </a:rPr>
              <a:t>فائدة مركبة (</a:t>
            </a:r>
            <a:r>
              <a:rPr lang="he-IL" sz="2900" dirty="0">
                <a:solidFill>
                  <a:srgbClr val="000000"/>
                </a:solidFill>
                <a:latin typeface="Arial" panose="020B0604020202020204" pitchFamily="34" charset="0"/>
                <a:ea typeface="Calibri"/>
                <a:cs typeface="Arial" panose="020B0604020202020204" pitchFamily="34" charset="0"/>
                <a:sym typeface="Calibri"/>
              </a:rPr>
              <a:t>ריבית דריבית)</a:t>
            </a:r>
          </a:p>
          <a:p>
            <a:pPr lvl="0" indent="-412750" algn="just">
              <a:lnSpc>
                <a:spcPct val="115000"/>
              </a:lnSpc>
              <a:buClr>
                <a:srgbClr val="000000"/>
              </a:buClr>
              <a:buSzPts val="2900"/>
              <a:buFont typeface="Calibri"/>
              <a:buChar char="•"/>
            </a:pPr>
            <a:r>
              <a:rPr lang="ar-AE" sz="2900" dirty="0">
                <a:solidFill>
                  <a:srgbClr val="000000"/>
                </a:solidFill>
                <a:latin typeface="Arial" panose="020B0604020202020204" pitchFamily="34" charset="0"/>
                <a:ea typeface="Calibri"/>
                <a:cs typeface="Arial" panose="020B0604020202020204" pitchFamily="34" charset="0"/>
                <a:sym typeface="Calibri"/>
              </a:rPr>
              <a:t>فائدة فعلية (</a:t>
            </a:r>
            <a:r>
              <a:rPr lang="he-IL" sz="2900" dirty="0">
                <a:solidFill>
                  <a:srgbClr val="000000"/>
                </a:solidFill>
                <a:latin typeface="Arial" panose="020B0604020202020204" pitchFamily="34" charset="0"/>
                <a:ea typeface="Calibri"/>
                <a:cs typeface="Arial" panose="020B0604020202020204" pitchFamily="34" charset="0"/>
                <a:sym typeface="Calibri"/>
              </a:rPr>
              <a:t>ריבית אפקטיבית)</a:t>
            </a:r>
          </a:p>
          <a:p>
            <a:pPr marL="457200" lvl="0" indent="-412750" algn="just">
              <a:lnSpc>
                <a:spcPct val="115000"/>
              </a:lnSpc>
              <a:spcBef>
                <a:spcPts val="0"/>
              </a:spcBef>
              <a:spcAft>
                <a:spcPts val="0"/>
              </a:spcAft>
              <a:buClr>
                <a:srgbClr val="000000"/>
              </a:buClr>
              <a:buSzPts val="2900"/>
              <a:buFont typeface="Calibri"/>
              <a:buChar char="•"/>
            </a:pPr>
            <a:endParaRPr sz="2900" dirty="0">
              <a:solidFill>
                <a:srgbClr val="000000"/>
              </a:solidFill>
              <a:latin typeface="Arial" panose="020B0604020202020204" pitchFamily="34" charset="0"/>
              <a:ea typeface="Calibri"/>
              <a:cs typeface="Arial" panose="020B0604020202020204" pitchFamily="34" charset="0"/>
              <a:sym typeface="Calibri"/>
            </a:endParaRPr>
          </a:p>
        </p:txBody>
      </p:sp>
      <p:sp>
        <p:nvSpPr>
          <p:cNvPr id="207" name="Google Shape;207;g8201d2626e_0_0"/>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08" name="Google Shape;208;g8201d2626e_0_0"/>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1</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09" name="Google Shape;209;g8201d2626e_0_0"/>
          <p:cNvSpPr txBox="1"/>
          <p:nvPr/>
        </p:nvSpPr>
        <p:spPr>
          <a:xfrm>
            <a:off x="515275" y="3308025"/>
            <a:ext cx="6317700" cy="2608200"/>
          </a:xfrm>
          <a:prstGeom prst="rect">
            <a:avLst/>
          </a:prstGeom>
          <a:noFill/>
          <a:ln>
            <a:noFill/>
          </a:ln>
        </p:spPr>
        <p:txBody>
          <a:bodyPr spcFirstLastPara="1" wrap="square" lIns="91425" tIns="91425" rIns="91425" bIns="91425" anchor="t" anchorCtr="0">
            <a:noAutofit/>
          </a:bodyPr>
          <a:lstStyle/>
          <a:p>
            <a:pPr marL="457200" marR="0" lvl="0" indent="-412750" algn="just" rtl="1">
              <a:lnSpc>
                <a:spcPct val="115000"/>
              </a:lnSpc>
              <a:spcBef>
                <a:spcPts val="0"/>
              </a:spcBef>
              <a:spcAft>
                <a:spcPts val="0"/>
              </a:spcAft>
              <a:buClr>
                <a:srgbClr val="000000"/>
              </a:buClr>
              <a:buSzPts val="2900"/>
              <a:buFont typeface="Calibri"/>
              <a:buChar char="•"/>
            </a:pPr>
            <a:r>
              <a:rPr lang="iw-IL" sz="2900" dirty="0">
                <a:latin typeface="Arial" panose="020B0604020202020204" pitchFamily="34" charset="0"/>
                <a:ea typeface="Calibri"/>
                <a:cs typeface="Arial" panose="020B0604020202020204" pitchFamily="34" charset="0"/>
                <a:sym typeface="Calibri"/>
              </a:rPr>
              <a:t>فائدة بنك اسرائيل ריבית בנק ישראל</a:t>
            </a:r>
            <a:endParaRPr sz="2900" dirty="0">
              <a:latin typeface="Arial" panose="020B0604020202020204" pitchFamily="34" charset="0"/>
              <a:ea typeface="Calibri"/>
              <a:cs typeface="Arial" panose="020B0604020202020204" pitchFamily="34" charset="0"/>
              <a:sym typeface="Calibri"/>
            </a:endParaRPr>
          </a:p>
          <a:p>
            <a:pPr marL="457200" marR="0" lvl="0" indent="-412750" algn="just" rtl="1">
              <a:lnSpc>
                <a:spcPct val="115000"/>
              </a:lnSpc>
              <a:spcBef>
                <a:spcPts val="0"/>
              </a:spcBef>
              <a:spcAft>
                <a:spcPts val="0"/>
              </a:spcAft>
              <a:buClr>
                <a:srgbClr val="000000"/>
              </a:buClr>
              <a:buSzPts val="2900"/>
              <a:buFont typeface="Calibri"/>
              <a:buChar char="•"/>
            </a:pPr>
            <a:r>
              <a:rPr lang="iw-IL" sz="2900" dirty="0">
                <a:latin typeface="Arial" panose="020B0604020202020204" pitchFamily="34" charset="0"/>
                <a:ea typeface="Calibri"/>
                <a:cs typeface="Arial" panose="020B0604020202020204" pitchFamily="34" charset="0"/>
                <a:sym typeface="Calibri"/>
              </a:rPr>
              <a:t>فائدة برايم ריבית פריים </a:t>
            </a:r>
            <a:endParaRPr sz="2900" dirty="0">
              <a:latin typeface="Arial" panose="020B0604020202020204" pitchFamily="34" charset="0"/>
              <a:ea typeface="Calibri"/>
              <a:cs typeface="Arial" panose="020B0604020202020204" pitchFamily="34" charset="0"/>
              <a:sym typeface="Calibri"/>
            </a:endParaRPr>
          </a:p>
          <a:p>
            <a:pPr marL="457200" marR="0" lvl="0" indent="-412750" algn="just" rtl="1">
              <a:lnSpc>
                <a:spcPct val="115000"/>
              </a:lnSpc>
              <a:spcBef>
                <a:spcPts val="0"/>
              </a:spcBef>
              <a:spcAft>
                <a:spcPts val="0"/>
              </a:spcAft>
              <a:buClr>
                <a:srgbClr val="000000"/>
              </a:buClr>
              <a:buSzPts val="2900"/>
              <a:buFont typeface="Calibri"/>
              <a:buChar char="•"/>
            </a:pPr>
            <a:r>
              <a:rPr lang="iw-IL" sz="2900" dirty="0">
                <a:latin typeface="Arial" panose="020B0604020202020204" pitchFamily="34" charset="0"/>
                <a:ea typeface="Calibri"/>
                <a:cs typeface="Arial" panose="020B0604020202020204" pitchFamily="34" charset="0"/>
                <a:sym typeface="Calibri"/>
              </a:rPr>
              <a:t>فائدة الرصيد المكشوف ריבית חובה </a:t>
            </a:r>
            <a:endParaRPr sz="2900" dirty="0">
              <a:latin typeface="Arial" panose="020B0604020202020204" pitchFamily="34" charset="0"/>
              <a:ea typeface="Calibri"/>
              <a:cs typeface="Arial" panose="020B0604020202020204" pitchFamily="34" charset="0"/>
              <a:sym typeface="Calibri"/>
            </a:endParaRPr>
          </a:p>
          <a:p>
            <a:pPr marL="457200" marR="0" lvl="0" indent="-412750" algn="just" rtl="1">
              <a:lnSpc>
                <a:spcPct val="115000"/>
              </a:lnSpc>
              <a:spcBef>
                <a:spcPts val="0"/>
              </a:spcBef>
              <a:spcAft>
                <a:spcPts val="0"/>
              </a:spcAft>
              <a:buClr>
                <a:srgbClr val="000000"/>
              </a:buClr>
              <a:buSzPts val="2900"/>
              <a:buFont typeface="Calibri"/>
              <a:buChar char="•"/>
            </a:pPr>
            <a:r>
              <a:rPr lang="iw-IL" sz="2900" dirty="0">
                <a:latin typeface="Arial" panose="020B0604020202020204" pitchFamily="34" charset="0"/>
                <a:ea typeface="Calibri"/>
                <a:cs typeface="Arial" panose="020B0604020202020204" pitchFamily="34" charset="0"/>
                <a:sym typeface="Calibri"/>
              </a:rPr>
              <a:t>فائدة القروض ריבית על הלוואות </a:t>
            </a:r>
            <a:endParaRPr sz="2900" dirty="0">
              <a:latin typeface="Arial" panose="020B0604020202020204" pitchFamily="34" charset="0"/>
              <a:ea typeface="Calibri"/>
              <a:cs typeface="Arial" panose="020B0604020202020204" pitchFamily="34" charset="0"/>
              <a:sym typeface="Calibri"/>
            </a:endParaRPr>
          </a:p>
          <a:p>
            <a:pPr marL="457200" marR="0" lvl="0" indent="-412750" algn="just" rtl="1">
              <a:lnSpc>
                <a:spcPct val="115000"/>
              </a:lnSpc>
              <a:spcBef>
                <a:spcPts val="0"/>
              </a:spcBef>
              <a:spcAft>
                <a:spcPts val="0"/>
              </a:spcAft>
              <a:buClr>
                <a:srgbClr val="000000"/>
              </a:buClr>
              <a:buSzPts val="2900"/>
              <a:buFont typeface="Calibri"/>
              <a:buChar char="•"/>
            </a:pPr>
            <a:r>
              <a:rPr lang="iw-IL" sz="2900" dirty="0">
                <a:latin typeface="Arial" panose="020B0604020202020204" pitchFamily="34" charset="0"/>
                <a:ea typeface="Calibri"/>
                <a:cs typeface="Arial" panose="020B0604020202020204" pitchFamily="34" charset="0"/>
                <a:sym typeface="Calibri"/>
              </a:rPr>
              <a:t>فائدة كريديت ריבית קרדיט בכרטיסי אשראי</a:t>
            </a:r>
            <a:endParaRPr sz="2900" dirty="0">
              <a:latin typeface="Arial" panose="020B0604020202020204" pitchFamily="34" charset="0"/>
              <a:ea typeface="Calibri"/>
              <a:cs typeface="Arial" panose="020B0604020202020204" pitchFamily="34" charset="0"/>
              <a:sym typeface="Calibri"/>
            </a:endParaRPr>
          </a:p>
          <a:p>
            <a:pPr marL="457200" marR="0" lvl="0" indent="0" algn="just" rtl="1">
              <a:lnSpc>
                <a:spcPct val="115000"/>
              </a:lnSpc>
              <a:spcBef>
                <a:spcPts val="1000"/>
              </a:spcBef>
              <a:spcAft>
                <a:spcPts val="1000"/>
              </a:spcAft>
              <a:buNone/>
            </a:pPr>
            <a:endParaRPr sz="2900" dirty="0">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6"/>
          <p:cNvSpPr txBox="1">
            <a:spLocks noGrp="1"/>
          </p:cNvSpPr>
          <p:nvPr>
            <p:ph type="title"/>
          </p:nvPr>
        </p:nvSpPr>
        <p:spPr>
          <a:xfrm>
            <a:off x="1024128" y="155448"/>
            <a:ext cx="9802206"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216" name="Google Shape;216;p6"/>
          <p:cNvSpPr/>
          <p:nvPr/>
        </p:nvSpPr>
        <p:spPr>
          <a:xfrm>
            <a:off x="12313717" y="1533283"/>
            <a:ext cx="2531836" cy="4520046"/>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17" name="Google Shape;217;p6"/>
          <p:cNvSpPr/>
          <p:nvPr/>
        </p:nvSpPr>
        <p:spPr>
          <a:xfrm>
            <a:off x="12300270" y="0"/>
            <a:ext cx="2558730" cy="1438835"/>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2</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18" name="Google Shape;218;p6"/>
          <p:cNvSpPr txBox="1"/>
          <p:nvPr/>
        </p:nvSpPr>
        <p:spPr>
          <a:xfrm>
            <a:off x="1142450" y="2206950"/>
            <a:ext cx="10378200" cy="1915200"/>
          </a:xfrm>
          <a:prstGeom prst="rect">
            <a:avLst/>
          </a:prstGeom>
          <a:noFill/>
          <a:ln>
            <a:noFill/>
          </a:ln>
        </p:spPr>
        <p:txBody>
          <a:bodyPr spcFirstLastPara="1" wrap="square" lIns="91425" tIns="91425" rIns="91425" bIns="91425" anchor="t" anchorCtr="0">
            <a:noAutofit/>
          </a:bodyPr>
          <a:lstStyle/>
          <a:p>
            <a:pPr marL="457200" lvl="0" indent="-412750" algn="just" rtl="1">
              <a:lnSpc>
                <a:spcPct val="115000"/>
              </a:lnSpc>
              <a:spcBef>
                <a:spcPts val="0"/>
              </a:spcBef>
              <a:spcAft>
                <a:spcPts val="0"/>
              </a:spcAft>
              <a:buClr>
                <a:srgbClr val="000000"/>
              </a:buClr>
              <a:buSzPts val="2900"/>
              <a:buFont typeface="Calibri"/>
              <a:buChar char="•"/>
            </a:pPr>
            <a:r>
              <a:rPr lang="iw-IL" sz="2900" dirty="0">
                <a:latin typeface="Arial" panose="020B0604020202020204" pitchFamily="34" charset="0"/>
                <a:ea typeface="Calibri"/>
                <a:cs typeface="Arial" panose="020B0604020202020204" pitchFamily="34" charset="0"/>
                <a:sym typeface="Calibri"/>
              </a:rPr>
              <a:t>هي نسبة الفائدة المذكورة في عقد/اتفاقية القرض دون الاخذ بالاعتبار موعد تسديد الفائدة والرسوم الاضافية</a:t>
            </a:r>
            <a:endParaRPr sz="2900" dirty="0">
              <a:latin typeface="Arial" panose="020B0604020202020204" pitchFamily="34" charset="0"/>
              <a:ea typeface="Calibri"/>
              <a:cs typeface="Arial" panose="020B0604020202020204" pitchFamily="34" charset="0"/>
              <a:sym typeface="Calibri"/>
            </a:endParaRPr>
          </a:p>
          <a:p>
            <a:pPr marL="457200" lvl="0" indent="-412750" algn="just" rtl="1">
              <a:lnSpc>
                <a:spcPct val="115000"/>
              </a:lnSpc>
              <a:spcBef>
                <a:spcPts val="0"/>
              </a:spcBef>
              <a:spcAft>
                <a:spcPts val="0"/>
              </a:spcAft>
              <a:buClr>
                <a:srgbClr val="000000"/>
              </a:buClr>
              <a:buSzPts val="2900"/>
              <a:buFont typeface="Calibri"/>
              <a:buChar char="•"/>
            </a:pPr>
            <a:r>
              <a:rPr lang="iw-IL" sz="2900" dirty="0">
                <a:latin typeface="Arial" panose="020B0604020202020204" pitchFamily="34" charset="0"/>
                <a:ea typeface="Calibri"/>
                <a:cs typeface="Arial" panose="020B0604020202020204" pitchFamily="34" charset="0"/>
                <a:sym typeface="Calibri"/>
              </a:rPr>
              <a:t>وعادة ما تكون لسنة</a:t>
            </a:r>
            <a:endParaRPr dirty="0"/>
          </a:p>
        </p:txBody>
      </p:sp>
      <p:sp>
        <p:nvSpPr>
          <p:cNvPr id="219" name="Google Shape;219;p6"/>
          <p:cNvSpPr/>
          <p:nvPr/>
        </p:nvSpPr>
        <p:spPr>
          <a:xfrm>
            <a:off x="6631708" y="786652"/>
            <a:ext cx="4651200" cy="966900"/>
          </a:xfrm>
          <a:prstGeom prst="flowChartAlternateProcess">
            <a:avLst/>
          </a:prstGeom>
          <a:solidFill>
            <a:srgbClr val="12B4BC"/>
          </a:solidFill>
          <a:ln>
            <a:noFill/>
          </a:ln>
        </p:spPr>
        <p:txBody>
          <a:bodyPr spcFirstLastPara="1" wrap="square" lIns="91425" tIns="45700" rIns="91425" bIns="45700" anchor="ctr" anchorCtr="0">
            <a:noAutofit/>
          </a:bodyPr>
          <a:lstStyle/>
          <a:p>
            <a:pPr marL="457200" algn="just" rtl="1">
              <a:lnSpc>
                <a:spcPct val="115000"/>
              </a:lnSpc>
              <a:spcAft>
                <a:spcPts val="1000"/>
              </a:spcAft>
            </a:pPr>
            <a:r>
              <a:rPr lang="ar-AE" sz="2800" dirty="0">
                <a:solidFill>
                  <a:srgbClr val="FFFFFF"/>
                </a:solidFill>
                <a:latin typeface="+mj-lt"/>
                <a:ea typeface="Calibri"/>
                <a:cs typeface="Arial" panose="020B0604020202020204" pitchFamily="34" charset="0"/>
                <a:sym typeface="Calibri"/>
              </a:rPr>
              <a:t>فائدة الاسمية (</a:t>
            </a:r>
            <a:r>
              <a:rPr lang="he-IL" sz="2800" dirty="0">
                <a:solidFill>
                  <a:srgbClr val="FFFFFF"/>
                </a:solidFill>
                <a:latin typeface="+mj-lt"/>
                <a:ea typeface="Calibri"/>
                <a:cs typeface="Arial" panose="020B0604020202020204" pitchFamily="34" charset="0"/>
                <a:sym typeface="Calibri"/>
              </a:rPr>
              <a:t>ריבית נומינלית)</a:t>
            </a:r>
            <a:endParaRPr lang="he-IL" sz="4000" dirty="0">
              <a:solidFill>
                <a:srgbClr val="FFFF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1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8aa9f8d8dd_0_70"/>
          <p:cNvSpPr txBox="1">
            <a:spLocks noGrp="1"/>
          </p:cNvSpPr>
          <p:nvPr>
            <p:ph type="body" idx="1"/>
          </p:nvPr>
        </p:nvSpPr>
        <p:spPr>
          <a:xfrm>
            <a:off x="515250" y="2042800"/>
            <a:ext cx="11161500" cy="3552900"/>
          </a:xfrm>
          <a:prstGeom prst="rect">
            <a:avLst/>
          </a:prstGeom>
          <a:noFill/>
          <a:ln>
            <a:noFill/>
          </a:ln>
        </p:spPr>
        <p:txBody>
          <a:bodyPr spcFirstLastPara="1" wrap="square" lIns="91425" tIns="45700" rIns="91425" bIns="45700" anchor="t" anchorCtr="0">
            <a:noAutofit/>
          </a:bodyPr>
          <a:lstStyle/>
          <a:p>
            <a:pPr marL="0" lvl="0" indent="0" algn="just" rtl="1">
              <a:lnSpc>
                <a:spcPct val="115000"/>
              </a:lnSpc>
              <a:spcBef>
                <a:spcPts val="0"/>
              </a:spcBef>
              <a:spcAft>
                <a:spcPts val="1000"/>
              </a:spcAft>
              <a:buNone/>
            </a:pPr>
            <a:r>
              <a:rPr lang="iw-IL" sz="2800" dirty="0">
                <a:latin typeface="Arial" panose="020B0604020202020204" pitchFamily="34" charset="0"/>
                <a:ea typeface="Calibri"/>
                <a:cs typeface="Arial" panose="020B0604020202020204" pitchFamily="34" charset="0"/>
                <a:sym typeface="Calibri"/>
              </a:rPr>
              <a:t>هذا هو الفرق بين سعر الفائدة الذي يتقاضاه بنك إسرائيل من البنوك التجارية مقابل الأموال التي يقرضها لها ، وسعر الفائدة الذي يدفعه بنك إسرائيل للبنوك التجارية على الأموال التي يودعونها. يقرض بنك إسرائيل البنوك ويسمح لها أيضًا بإيداع الأموال معه. بنك إسرائيل يتقاضى سعر فائدة على القروض أعلى من سعر الفائدة التي يدفعها على الودائع المصرفية. النقطة الوسطى بين هاتين المعدلين هي سعر الفائدة لبنك إسرائيل. وفقًا لقانون بنك إسرائيل لعام 2010 ، يتم تحديد سعر الفائدة هذا من قبل اللجنة النقدية لبنك إسرائيل ، التي يرأسها المحافظ .</a:t>
            </a:r>
            <a:r>
              <a:rPr lang="iw-IL" sz="4300" dirty="0">
                <a:latin typeface="Arial" panose="020B0604020202020204" pitchFamily="34" charset="0"/>
                <a:ea typeface="Calibri"/>
                <a:cs typeface="Arial" panose="020B0604020202020204" pitchFamily="34" charset="0"/>
                <a:sym typeface="Calibri"/>
              </a:rPr>
              <a:t>  </a:t>
            </a:r>
            <a:endParaRPr sz="4300" dirty="0">
              <a:latin typeface="Arial" panose="020B0604020202020204" pitchFamily="34" charset="0"/>
              <a:ea typeface="Calibri"/>
              <a:cs typeface="Arial" panose="020B0604020202020204" pitchFamily="34" charset="0"/>
              <a:sym typeface="Calibri"/>
            </a:endParaRPr>
          </a:p>
        </p:txBody>
      </p:sp>
      <p:sp>
        <p:nvSpPr>
          <p:cNvPr id="226" name="Google Shape;226;g8aa9f8d8dd_0_70"/>
          <p:cNvSpPr txBox="1">
            <a:spLocks noGrp="1"/>
          </p:cNvSpPr>
          <p:nvPr>
            <p:ph type="title"/>
          </p:nvPr>
        </p:nvSpPr>
        <p:spPr>
          <a:xfrm>
            <a:off x="1024128" y="155448"/>
            <a:ext cx="9802200" cy="720000"/>
          </a:xfrm>
          <a:prstGeom prst="rect">
            <a:avLst/>
          </a:prstGeom>
          <a:noFill/>
          <a:ln>
            <a:noFill/>
          </a:ln>
        </p:spPr>
        <p:txBody>
          <a:bodyPr spcFirstLastPara="1" wrap="square" lIns="0" tIns="0" rIns="0" bIns="0" anchor="ctr" anchorCtr="0">
            <a:noAutofit/>
          </a:bodyPr>
          <a:lstStyle/>
          <a:p>
            <a:pPr marL="0" lvl="0" indent="0" algn="ctr" rtl="1">
              <a:spcBef>
                <a:spcPts val="0"/>
              </a:spcBef>
              <a:spcAft>
                <a:spcPts val="0"/>
              </a:spcAft>
              <a:buClr>
                <a:schemeClr val="dk1"/>
              </a:buClr>
              <a:buSzPts val="4400"/>
              <a:buFont typeface="Arial"/>
              <a:buNone/>
            </a:pPr>
            <a:r>
              <a:rPr lang="iw-IL">
                <a:solidFill>
                  <a:schemeClr val="dk1"/>
                </a:solidFill>
              </a:rPr>
              <a:t>7. التمويل</a:t>
            </a:r>
            <a:endParaRPr/>
          </a:p>
        </p:txBody>
      </p:sp>
      <p:sp>
        <p:nvSpPr>
          <p:cNvPr id="227" name="Google Shape;227;g8aa9f8d8dd_0_70"/>
          <p:cNvSpPr/>
          <p:nvPr/>
        </p:nvSpPr>
        <p:spPr>
          <a:xfrm>
            <a:off x="12313717" y="1533283"/>
            <a:ext cx="2531700" cy="45201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את השקופית הזו תוכלו לשכפל, על מנת ליצור שקופיות נוספות הזהות לה – אליהן תוכלו להכניס את התכנים. </a:t>
            </a:r>
            <a:endParaRPr/>
          </a:p>
          <a:p>
            <a:pPr marL="0" marR="0" lvl="0" indent="0" algn="ctr" rtl="1">
              <a:spcBef>
                <a:spcPts val="0"/>
              </a:spcBef>
              <a:spcAft>
                <a:spcPts val="0"/>
              </a:spcAft>
              <a:buNone/>
            </a:pPr>
            <a:endParaRPr sz="1800" b="0" i="0" u="none" strike="noStrike" cap="none">
              <a:solidFill>
                <a:srgbClr val="002060"/>
              </a:solidFill>
              <a:latin typeface="Arial"/>
              <a:ea typeface="Arial"/>
              <a:cs typeface="Arial"/>
              <a:sym typeface="Arial"/>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כדי לשכפל אותה, לחצו עליה </a:t>
            </a:r>
            <a:r>
              <a:rPr lang="iw-IL" sz="1800" b="1" i="0" u="none" strike="noStrike" cap="none">
                <a:solidFill>
                  <a:srgbClr val="002060"/>
                </a:solidFill>
                <a:latin typeface="Arial"/>
                <a:ea typeface="Arial"/>
                <a:cs typeface="Arial"/>
                <a:sym typeface="Arial"/>
              </a:rPr>
              <a:t>קליק ימיני </a:t>
            </a:r>
            <a:r>
              <a:rPr lang="iw-IL" sz="1800" b="0" i="0" u="none" strike="noStrike" cap="none">
                <a:solidFill>
                  <a:srgbClr val="002060"/>
                </a:solidFill>
                <a:latin typeface="Arial"/>
                <a:ea typeface="Arial"/>
                <a:cs typeface="Arial"/>
                <a:sym typeface="Arial"/>
              </a:rPr>
              <a:t>בתפריט השקופיות בצד ובחרו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a:t>
            </a:r>
            <a:r>
              <a:rPr lang="iw-IL" sz="1800" b="1" i="0" u="none" strike="noStrike" cap="none">
                <a:solidFill>
                  <a:srgbClr val="002060"/>
                </a:solidFill>
                <a:latin typeface="Arial"/>
                <a:ea typeface="Arial"/>
                <a:cs typeface="Arial"/>
                <a:sym typeface="Arial"/>
              </a:rPr>
              <a:t>שכפל שקופית</a:t>
            </a:r>
            <a:r>
              <a:rPr lang="iw-IL" sz="1800" b="0" i="0" u="none" strike="noStrike" cap="none">
                <a:solidFill>
                  <a:srgbClr val="002060"/>
                </a:solidFill>
                <a:latin typeface="Arial"/>
                <a:ea typeface="Arial"/>
                <a:cs typeface="Arial"/>
                <a:sym typeface="Arial"/>
              </a:rPr>
              <a:t>" או "</a:t>
            </a:r>
            <a:r>
              <a:rPr lang="iw-IL" sz="1800" b="1" i="0" u="none" strike="noStrike" cap="none">
                <a:solidFill>
                  <a:srgbClr val="002060"/>
                </a:solidFill>
                <a:latin typeface="Arial"/>
                <a:ea typeface="Arial"/>
                <a:cs typeface="Arial"/>
                <a:sym typeface="Arial"/>
              </a:rPr>
              <a:t>Duplicate Slide</a:t>
            </a:r>
            <a:r>
              <a:rPr lang="iw-IL" sz="1800" b="0" i="0" u="none" strike="noStrike" cap="none">
                <a:solidFill>
                  <a:srgbClr val="002060"/>
                </a:solidFill>
                <a:latin typeface="Arial"/>
                <a:ea typeface="Arial"/>
                <a:cs typeface="Arial"/>
                <a:sym typeface="Arial"/>
              </a:rPr>
              <a:t>" </a:t>
            </a:r>
            <a:endParaRPr/>
          </a:p>
          <a:p>
            <a:pPr marL="0" marR="0" lvl="0" indent="0" algn="ctr" rtl="1">
              <a:spcBef>
                <a:spcPts val="0"/>
              </a:spcBef>
              <a:spcAft>
                <a:spcPts val="0"/>
              </a:spcAft>
              <a:buNone/>
            </a:pPr>
            <a:r>
              <a:rPr lang="iw-IL" sz="1800" b="0" i="0" u="none" strike="noStrike" cap="none">
                <a:solidFill>
                  <a:srgbClr val="002060"/>
                </a:solidFill>
                <a:latin typeface="Arial"/>
                <a:ea typeface="Arial"/>
                <a:cs typeface="Arial"/>
                <a:sym typeface="Arial"/>
              </a:rPr>
              <a:t>(מחקו ריבוע זה לאחר הקריאה)</a:t>
            </a:r>
            <a:endParaRPr sz="1800" b="0" i="0" u="none" strike="noStrike" cap="none">
              <a:solidFill>
                <a:srgbClr val="002060"/>
              </a:solidFill>
              <a:latin typeface="Arial"/>
              <a:ea typeface="Arial"/>
              <a:cs typeface="Arial"/>
              <a:sym typeface="Arial"/>
            </a:endParaRPr>
          </a:p>
        </p:txBody>
      </p:sp>
      <p:sp>
        <p:nvSpPr>
          <p:cNvPr id="228" name="Google Shape;228;g8aa9f8d8dd_0_70"/>
          <p:cNvSpPr/>
          <p:nvPr/>
        </p:nvSpPr>
        <p:spPr>
          <a:xfrm>
            <a:off x="12300270" y="0"/>
            <a:ext cx="2558700" cy="1438800"/>
          </a:xfrm>
          <a:prstGeom prst="rect">
            <a:avLst/>
          </a:prstGeom>
          <a:solidFill>
            <a:srgbClr val="F2F2F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1" i="0" u="none" strike="noStrike" cap="none">
                <a:solidFill>
                  <a:srgbClr val="002060"/>
                </a:solidFill>
                <a:latin typeface="Arial"/>
                <a:ea typeface="Arial"/>
                <a:cs typeface="Arial"/>
                <a:sym typeface="Arial"/>
              </a:rPr>
              <a:t>פריסה 2</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(הפריסות שונות זו מזו במיקום תיבות הטקסט וגרפיקת הרקע, </a:t>
            </a:r>
            <a:br>
              <a:rPr lang="iw-IL" sz="1800" b="0" i="0" u="none" strike="noStrike" cap="none">
                <a:solidFill>
                  <a:srgbClr val="002060"/>
                </a:solidFill>
                <a:latin typeface="Arial"/>
                <a:ea typeface="Arial"/>
                <a:cs typeface="Arial"/>
                <a:sym typeface="Arial"/>
              </a:rPr>
            </a:br>
            <a:r>
              <a:rPr lang="iw-IL" sz="1800" b="0" i="0" u="none" strike="noStrike" cap="none">
                <a:solidFill>
                  <a:srgbClr val="002060"/>
                </a:solidFill>
                <a:latin typeface="Arial"/>
                <a:ea typeface="Arial"/>
                <a:cs typeface="Arial"/>
                <a:sym typeface="Arial"/>
              </a:rPr>
              <a:t>ותוכלו לגוון ביניהן)</a:t>
            </a:r>
            <a:endParaRPr sz="1800" b="0" i="0" u="none" strike="noStrike" cap="none">
              <a:solidFill>
                <a:srgbClr val="002060"/>
              </a:solidFill>
              <a:latin typeface="Arial"/>
              <a:ea typeface="Arial"/>
              <a:cs typeface="Arial"/>
              <a:sym typeface="Arial"/>
            </a:endParaRPr>
          </a:p>
        </p:txBody>
      </p:sp>
      <p:sp>
        <p:nvSpPr>
          <p:cNvPr id="229" name="Google Shape;229;g8aa9f8d8dd_0_70"/>
          <p:cNvSpPr/>
          <p:nvPr/>
        </p:nvSpPr>
        <p:spPr>
          <a:xfrm>
            <a:off x="5355725" y="875450"/>
            <a:ext cx="6201600" cy="966900"/>
          </a:xfrm>
          <a:prstGeom prst="flowChartAlternateProcess">
            <a:avLst/>
          </a:prstGeom>
          <a:solidFill>
            <a:srgbClr val="12B4BC"/>
          </a:solidFill>
          <a:ln>
            <a:noFill/>
          </a:ln>
        </p:spPr>
        <p:txBody>
          <a:bodyPr spcFirstLastPara="1" wrap="square" lIns="91425" tIns="45700" rIns="91425" bIns="45700" anchor="ctr" anchorCtr="0">
            <a:noAutofit/>
          </a:bodyPr>
          <a:lstStyle/>
          <a:p>
            <a:pPr marL="457200" lvl="0" indent="0" algn="just" rtl="1">
              <a:lnSpc>
                <a:spcPct val="115000"/>
              </a:lnSpc>
              <a:spcBef>
                <a:spcPts val="0"/>
              </a:spcBef>
              <a:spcAft>
                <a:spcPts val="1000"/>
              </a:spcAft>
              <a:buNone/>
            </a:pPr>
            <a:r>
              <a:rPr lang="iw-IL" sz="2900" dirty="0">
                <a:solidFill>
                  <a:srgbClr val="FFFFFF"/>
                </a:solidFill>
                <a:uFill>
                  <a:noFill/>
                </a:uFill>
                <a:latin typeface="Arial" panose="020B0604020202020204" pitchFamily="34" charset="0"/>
                <a:ea typeface="Calibri"/>
                <a:cs typeface="Arial" panose="020B0604020202020204" pitchFamily="34" charset="0"/>
                <a:sym typeface="Calibri"/>
                <a:hlinkClick r:id="rId3"/>
              </a:rPr>
              <a:t>فائدة بنك اسرائيل ריבית בנק ישראל</a:t>
            </a:r>
            <a:r>
              <a:rPr lang="iw-IL" sz="2900" dirty="0">
                <a:solidFill>
                  <a:srgbClr val="FFFFFF"/>
                </a:solidFill>
                <a:latin typeface="Arial" panose="020B0604020202020204" pitchFamily="34" charset="0"/>
                <a:ea typeface="Calibri"/>
                <a:cs typeface="Arial" panose="020B0604020202020204" pitchFamily="34" charset="0"/>
                <a:sym typeface="Calibri"/>
              </a:rPr>
              <a:t> </a:t>
            </a:r>
            <a:endParaRPr sz="4100" dirty="0">
              <a:solidFill>
                <a:srgbClr val="FFFFFF"/>
              </a:solidFill>
            </a:endParaRPr>
          </a:p>
        </p:txBody>
      </p:sp>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2825</Words>
  <Application>Microsoft Office PowerPoint</Application>
  <PresentationFormat>מסך רחב</PresentationFormat>
  <Paragraphs>337</Paragraphs>
  <Slides>27</Slides>
  <Notes>27</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27</vt:i4>
      </vt:variant>
    </vt:vector>
  </HeadingPairs>
  <TitlesOfParts>
    <vt:vector size="31" baseType="lpstr">
      <vt:lpstr>Calibri</vt:lpstr>
      <vt:lpstr>Varela Round</vt:lpstr>
      <vt:lpstr>Arial</vt:lpstr>
      <vt:lpstr>ערכת נושא Office</vt:lpstr>
      <vt:lpstr>מערכת שידורים לאומית</vt:lpstr>
      <vt:lpstr>(انواع الفائدة)</vt:lpstr>
      <vt:lpstr>ماذا سنتعلم اليوم؟</vt:lpstr>
      <vt:lpstr>(انواع الفائدة)</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7. التمويل</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bahaa.misrad@gmail.com</cp:lastModifiedBy>
  <cp:revision>1</cp:revision>
  <dcterms:created xsi:type="dcterms:W3CDTF">2020-03-15T19:13:03Z</dcterms:created>
  <dcterms:modified xsi:type="dcterms:W3CDTF">2021-11-04T09:09:39Z</dcterms:modified>
</cp:coreProperties>
</file>