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7" r:id="rId2"/>
    <p:sldId id="262" r:id="rId3"/>
    <p:sldId id="263" r:id="rId4"/>
    <p:sldId id="309" r:id="rId5"/>
    <p:sldId id="311" r:id="rId6"/>
    <p:sldId id="312" r:id="rId7"/>
    <p:sldId id="288" r:id="rId8"/>
    <p:sldId id="314" r:id="rId9"/>
    <p:sldId id="313" r:id="rId10"/>
    <p:sldId id="316" r:id="rId11"/>
    <p:sldId id="317" r:id="rId12"/>
    <p:sldId id="318" r:id="rId13"/>
    <p:sldId id="321" r:id="rId14"/>
    <p:sldId id="310" r:id="rId15"/>
    <p:sldId id="301" r:id="rId16"/>
    <p:sldId id="319" r:id="rId17"/>
    <p:sldId id="307" r:id="rId18"/>
    <p:sldId id="322" r:id="rId19"/>
    <p:sldId id="323" r:id="rId20"/>
    <p:sldId id="324" r:id="rId21"/>
    <p:sldId id="291" r:id="rId22"/>
    <p:sldId id="351" r:id="rId2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6CF0FF"/>
    <a:srgbClr val="8DD3D7"/>
    <a:srgbClr val="11A4AB"/>
    <a:srgbClr val="12B4BC"/>
    <a:srgbClr val="92D050"/>
    <a:srgbClr val="E0E0E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96" autoAdjust="0"/>
    <p:restoredTop sz="94660"/>
  </p:normalViewPr>
  <p:slideViewPr>
    <p:cSldViewPr snapToGrid="0" snapToObjects="1">
      <p:cViewPr varScale="1">
        <p:scale>
          <a:sx n="75" d="100"/>
          <a:sy n="75" d="100"/>
        </p:scale>
        <p:origin x="965" y="6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CF6F6-A304-4259-84D8-C76D0D0265C1}" type="doc">
      <dgm:prSet loTypeId="urn:microsoft.com/office/officeart/2005/8/layout/hProcess11" loCatId="process" qsTypeId="urn:microsoft.com/office/officeart/2005/8/quickstyle/simple1" qsCatId="simple" csTypeId="urn:microsoft.com/office/officeart/2005/8/colors/accent1_2" csCatId="accent1" phldr="1"/>
      <dgm:spPr/>
    </dgm:pt>
    <dgm:pt modelId="{EA2C14E0-2F87-4AAD-A72D-89B5AE51F9AA}">
      <dgm:prSet phldrT="[טקסט]"/>
      <dgm:spPr/>
      <dgm:t>
        <a:bodyPr/>
        <a:lstStyle/>
        <a:p>
          <a:pPr rtl="1"/>
          <a:r>
            <a:rPr lang="he-IL"/>
            <a:t>1075</a:t>
          </a:r>
          <a:endParaRPr lang="he-IL" dirty="0"/>
        </a:p>
      </dgm:t>
    </dgm:pt>
    <dgm:pt modelId="{8CD9AE3C-628F-4A5E-AD84-DECC536A3FF7}" type="parTrans" cxnId="{2451F6F4-21DB-40F7-9459-FC454F82871A}">
      <dgm:prSet/>
      <dgm:spPr/>
      <dgm:t>
        <a:bodyPr/>
        <a:lstStyle/>
        <a:p>
          <a:pPr rtl="1"/>
          <a:endParaRPr lang="he-IL"/>
        </a:p>
      </dgm:t>
    </dgm:pt>
    <dgm:pt modelId="{A8F31F18-30C3-437C-8540-89421A08F62A}" type="sibTrans" cxnId="{2451F6F4-21DB-40F7-9459-FC454F82871A}">
      <dgm:prSet/>
      <dgm:spPr/>
      <dgm:t>
        <a:bodyPr/>
        <a:lstStyle/>
        <a:p>
          <a:pPr rtl="1"/>
          <a:endParaRPr lang="he-IL"/>
        </a:p>
      </dgm:t>
    </dgm:pt>
    <dgm:pt modelId="{1E511D46-E273-41FC-AAC9-B7C51E43F9B1}">
      <dgm:prSet phldrT="[טקסט]"/>
      <dgm:spPr/>
      <dgm:t>
        <a:bodyPr/>
        <a:lstStyle/>
        <a:p>
          <a:pPr rtl="1"/>
          <a:r>
            <a:rPr lang="he-IL" dirty="0"/>
            <a:t>1141</a:t>
          </a:r>
        </a:p>
      </dgm:t>
    </dgm:pt>
    <dgm:pt modelId="{FBE36C79-8183-48DD-8101-B0CCE3F722B0}" type="sibTrans" cxnId="{AF2F82BD-F0CC-4570-B71C-09EB23D7C3EE}">
      <dgm:prSet/>
      <dgm:spPr/>
      <dgm:t>
        <a:bodyPr/>
        <a:lstStyle/>
        <a:p>
          <a:pPr rtl="1"/>
          <a:endParaRPr lang="he-IL"/>
        </a:p>
      </dgm:t>
    </dgm:pt>
    <dgm:pt modelId="{754521A2-72CC-4002-A0DE-C0B02DE19122}" type="parTrans" cxnId="{AF2F82BD-F0CC-4570-B71C-09EB23D7C3EE}">
      <dgm:prSet/>
      <dgm:spPr/>
      <dgm:t>
        <a:bodyPr/>
        <a:lstStyle/>
        <a:p>
          <a:pPr rtl="1"/>
          <a:endParaRPr lang="he-IL"/>
        </a:p>
      </dgm:t>
    </dgm:pt>
    <dgm:pt modelId="{84D1970C-BFE9-4C79-AFFB-88C236FC519A}" type="pres">
      <dgm:prSet presAssocID="{198CF6F6-A304-4259-84D8-C76D0D0265C1}" presName="Name0" presStyleCnt="0">
        <dgm:presLayoutVars>
          <dgm:dir/>
          <dgm:resizeHandles val="exact"/>
        </dgm:presLayoutVars>
      </dgm:prSet>
      <dgm:spPr/>
    </dgm:pt>
    <dgm:pt modelId="{1027F67C-9E93-460C-B8F5-C74B9F56E0BD}" type="pres">
      <dgm:prSet presAssocID="{198CF6F6-A304-4259-84D8-C76D0D0265C1}" presName="arrow" presStyleLbl="bgShp" presStyleIdx="0" presStyleCnt="1" custLinFactNeighborY="0"/>
      <dgm:spPr/>
    </dgm:pt>
    <dgm:pt modelId="{30E47BBF-DE19-4185-95C7-54037AD23488}" type="pres">
      <dgm:prSet presAssocID="{198CF6F6-A304-4259-84D8-C76D0D0265C1}" presName="points" presStyleCnt="0"/>
      <dgm:spPr/>
    </dgm:pt>
    <dgm:pt modelId="{B503586A-2C27-4DFA-B1F2-2FA227BE00BF}" type="pres">
      <dgm:prSet presAssocID="{EA2C14E0-2F87-4AAD-A72D-89B5AE51F9AA}" presName="compositeA" presStyleCnt="0"/>
      <dgm:spPr/>
    </dgm:pt>
    <dgm:pt modelId="{195ACBDC-257F-4B88-8AC6-AC66296DF016}" type="pres">
      <dgm:prSet presAssocID="{EA2C14E0-2F87-4AAD-A72D-89B5AE51F9AA}" presName="textA" presStyleLbl="revTx" presStyleIdx="0" presStyleCnt="2">
        <dgm:presLayoutVars>
          <dgm:bulletEnabled val="1"/>
        </dgm:presLayoutVars>
      </dgm:prSet>
      <dgm:spPr/>
    </dgm:pt>
    <dgm:pt modelId="{2BD92318-12BB-4E2C-957A-1F217A967358}" type="pres">
      <dgm:prSet presAssocID="{EA2C14E0-2F87-4AAD-A72D-89B5AE51F9AA}" presName="circleA" presStyleLbl="node1" presStyleIdx="0" presStyleCnt="2"/>
      <dgm:spPr/>
    </dgm:pt>
    <dgm:pt modelId="{DC8E59E5-43FF-4724-AE44-DFAF1289301F}" type="pres">
      <dgm:prSet presAssocID="{EA2C14E0-2F87-4AAD-A72D-89B5AE51F9AA}" presName="spaceA" presStyleCnt="0"/>
      <dgm:spPr/>
    </dgm:pt>
    <dgm:pt modelId="{E520E5A8-5B00-4536-AE3B-794F2719E3B7}" type="pres">
      <dgm:prSet presAssocID="{A8F31F18-30C3-437C-8540-89421A08F62A}" presName="space" presStyleCnt="0"/>
      <dgm:spPr/>
    </dgm:pt>
    <dgm:pt modelId="{2647C6F1-71FD-4B14-87E1-6BE2667CEFAA}" type="pres">
      <dgm:prSet presAssocID="{1E511D46-E273-41FC-AAC9-B7C51E43F9B1}" presName="compositeB" presStyleCnt="0"/>
      <dgm:spPr/>
    </dgm:pt>
    <dgm:pt modelId="{9F1124AB-2053-4D15-B33F-C004AD7593BD}" type="pres">
      <dgm:prSet presAssocID="{1E511D46-E273-41FC-AAC9-B7C51E43F9B1}" presName="textB" presStyleLbl="revTx" presStyleIdx="1" presStyleCnt="2">
        <dgm:presLayoutVars>
          <dgm:bulletEnabled val="1"/>
        </dgm:presLayoutVars>
      </dgm:prSet>
      <dgm:spPr/>
    </dgm:pt>
    <dgm:pt modelId="{C34DF0DA-72FA-43E7-AF7B-B4A705DF82AE}" type="pres">
      <dgm:prSet presAssocID="{1E511D46-E273-41FC-AAC9-B7C51E43F9B1}" presName="circleB" presStyleLbl="node1" presStyleIdx="1" presStyleCnt="2"/>
      <dgm:spPr/>
    </dgm:pt>
    <dgm:pt modelId="{D3267182-4928-465E-A118-84676F4985A8}" type="pres">
      <dgm:prSet presAssocID="{1E511D46-E273-41FC-AAC9-B7C51E43F9B1}" presName="spaceB" presStyleCnt="0"/>
      <dgm:spPr/>
    </dgm:pt>
  </dgm:ptLst>
  <dgm:cxnLst>
    <dgm:cxn modelId="{813F965A-E603-48E3-B98F-0984F83DEAED}" type="presOf" srcId="{EA2C14E0-2F87-4AAD-A72D-89B5AE51F9AA}" destId="{195ACBDC-257F-4B88-8AC6-AC66296DF016}" srcOrd="0" destOrd="0" presId="urn:microsoft.com/office/officeart/2005/8/layout/hProcess11"/>
    <dgm:cxn modelId="{AF2F82BD-F0CC-4570-B71C-09EB23D7C3EE}" srcId="{198CF6F6-A304-4259-84D8-C76D0D0265C1}" destId="{1E511D46-E273-41FC-AAC9-B7C51E43F9B1}" srcOrd="1" destOrd="0" parTransId="{754521A2-72CC-4002-A0DE-C0B02DE19122}" sibTransId="{FBE36C79-8183-48DD-8101-B0CCE3F722B0}"/>
    <dgm:cxn modelId="{8E4D55CF-B46F-4319-ACD7-2D066D0723CC}" type="presOf" srcId="{198CF6F6-A304-4259-84D8-C76D0D0265C1}" destId="{84D1970C-BFE9-4C79-AFFB-88C236FC519A}" srcOrd="0" destOrd="0" presId="urn:microsoft.com/office/officeart/2005/8/layout/hProcess11"/>
    <dgm:cxn modelId="{8B4DACD9-9DA9-4C75-9EA7-DE4A453DEFA3}" type="presOf" srcId="{1E511D46-E273-41FC-AAC9-B7C51E43F9B1}" destId="{9F1124AB-2053-4D15-B33F-C004AD7593BD}" srcOrd="0" destOrd="0" presId="urn:microsoft.com/office/officeart/2005/8/layout/hProcess11"/>
    <dgm:cxn modelId="{2451F6F4-21DB-40F7-9459-FC454F82871A}" srcId="{198CF6F6-A304-4259-84D8-C76D0D0265C1}" destId="{EA2C14E0-2F87-4AAD-A72D-89B5AE51F9AA}" srcOrd="0" destOrd="0" parTransId="{8CD9AE3C-628F-4A5E-AD84-DECC536A3FF7}" sibTransId="{A8F31F18-30C3-437C-8540-89421A08F62A}"/>
    <dgm:cxn modelId="{C54F1777-A554-449C-ADBD-EC51E384D16E}" type="presParOf" srcId="{84D1970C-BFE9-4C79-AFFB-88C236FC519A}" destId="{1027F67C-9E93-460C-B8F5-C74B9F56E0BD}" srcOrd="0" destOrd="0" presId="urn:microsoft.com/office/officeart/2005/8/layout/hProcess11"/>
    <dgm:cxn modelId="{6A9299B1-F967-42FE-8720-006F137BDCD7}" type="presParOf" srcId="{84D1970C-BFE9-4C79-AFFB-88C236FC519A}" destId="{30E47BBF-DE19-4185-95C7-54037AD23488}" srcOrd="1" destOrd="0" presId="urn:microsoft.com/office/officeart/2005/8/layout/hProcess11"/>
    <dgm:cxn modelId="{6668AD55-1EEE-4DE2-9C66-E32D1C374E31}" type="presParOf" srcId="{30E47BBF-DE19-4185-95C7-54037AD23488}" destId="{B503586A-2C27-4DFA-B1F2-2FA227BE00BF}" srcOrd="0" destOrd="0" presId="urn:microsoft.com/office/officeart/2005/8/layout/hProcess11"/>
    <dgm:cxn modelId="{5E98FAF0-08D1-4B4C-804F-E807496EB4C4}" type="presParOf" srcId="{B503586A-2C27-4DFA-B1F2-2FA227BE00BF}" destId="{195ACBDC-257F-4B88-8AC6-AC66296DF016}" srcOrd="0" destOrd="0" presId="urn:microsoft.com/office/officeart/2005/8/layout/hProcess11"/>
    <dgm:cxn modelId="{6804B6D8-76FD-411E-AF59-8FCFCF1897D5}" type="presParOf" srcId="{B503586A-2C27-4DFA-B1F2-2FA227BE00BF}" destId="{2BD92318-12BB-4E2C-957A-1F217A967358}" srcOrd="1" destOrd="0" presId="urn:microsoft.com/office/officeart/2005/8/layout/hProcess11"/>
    <dgm:cxn modelId="{E7290A50-B738-4235-A1AE-9B5A2A63339E}" type="presParOf" srcId="{B503586A-2C27-4DFA-B1F2-2FA227BE00BF}" destId="{DC8E59E5-43FF-4724-AE44-DFAF1289301F}" srcOrd="2" destOrd="0" presId="urn:microsoft.com/office/officeart/2005/8/layout/hProcess11"/>
    <dgm:cxn modelId="{BBF9F2B0-7DBC-4B53-8798-8E65117FF19C}" type="presParOf" srcId="{30E47BBF-DE19-4185-95C7-54037AD23488}" destId="{E520E5A8-5B00-4536-AE3B-794F2719E3B7}" srcOrd="1" destOrd="0" presId="urn:microsoft.com/office/officeart/2005/8/layout/hProcess11"/>
    <dgm:cxn modelId="{6B979841-9DF7-4F8A-9E76-32BA28448F4A}" type="presParOf" srcId="{30E47BBF-DE19-4185-95C7-54037AD23488}" destId="{2647C6F1-71FD-4B14-87E1-6BE2667CEFAA}" srcOrd="2" destOrd="0" presId="urn:microsoft.com/office/officeart/2005/8/layout/hProcess11"/>
    <dgm:cxn modelId="{0244AEE0-DA9E-4F7E-90DA-2262FD5BAE11}" type="presParOf" srcId="{2647C6F1-71FD-4B14-87E1-6BE2667CEFAA}" destId="{9F1124AB-2053-4D15-B33F-C004AD7593BD}" srcOrd="0" destOrd="0" presId="urn:microsoft.com/office/officeart/2005/8/layout/hProcess11"/>
    <dgm:cxn modelId="{CF73FBD7-6E3F-4D6B-B1B8-DECA35854908}" type="presParOf" srcId="{2647C6F1-71FD-4B14-87E1-6BE2667CEFAA}" destId="{C34DF0DA-72FA-43E7-AF7B-B4A705DF82AE}" srcOrd="1" destOrd="0" presId="urn:microsoft.com/office/officeart/2005/8/layout/hProcess11"/>
    <dgm:cxn modelId="{DB4BDB89-5384-40C9-AB14-EE730A8D319F}" type="presParOf" srcId="{2647C6F1-71FD-4B14-87E1-6BE2667CEFAA}" destId="{D3267182-4928-465E-A118-84676F4985A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CF6F6-A304-4259-84D8-C76D0D0265C1}" type="doc">
      <dgm:prSet loTypeId="urn:microsoft.com/office/officeart/2005/8/layout/hProcess11" loCatId="process" qsTypeId="urn:microsoft.com/office/officeart/2005/8/quickstyle/simple1" qsCatId="simple" csTypeId="urn:microsoft.com/office/officeart/2005/8/colors/accent1_2" csCatId="accent1" phldr="1"/>
      <dgm:spPr/>
    </dgm:pt>
    <dgm:pt modelId="{EA2C14E0-2F87-4AAD-A72D-89B5AE51F9AA}">
      <dgm:prSet phldrT="[טקסט]"/>
      <dgm:spPr/>
      <dgm:t>
        <a:bodyPr/>
        <a:lstStyle/>
        <a:p>
          <a:pPr rtl="1"/>
          <a:r>
            <a:rPr lang="he-IL" dirty="0"/>
            <a:t>1138</a:t>
          </a:r>
        </a:p>
      </dgm:t>
    </dgm:pt>
    <dgm:pt modelId="{8CD9AE3C-628F-4A5E-AD84-DECC536A3FF7}" type="parTrans" cxnId="{2451F6F4-21DB-40F7-9459-FC454F82871A}">
      <dgm:prSet/>
      <dgm:spPr/>
      <dgm:t>
        <a:bodyPr/>
        <a:lstStyle/>
        <a:p>
          <a:pPr rtl="1"/>
          <a:endParaRPr lang="he-IL"/>
        </a:p>
      </dgm:t>
    </dgm:pt>
    <dgm:pt modelId="{A8F31F18-30C3-437C-8540-89421A08F62A}" type="sibTrans" cxnId="{2451F6F4-21DB-40F7-9459-FC454F82871A}">
      <dgm:prSet/>
      <dgm:spPr/>
      <dgm:t>
        <a:bodyPr/>
        <a:lstStyle/>
        <a:p>
          <a:pPr rtl="1"/>
          <a:endParaRPr lang="he-IL"/>
        </a:p>
      </dgm:t>
    </dgm:pt>
    <dgm:pt modelId="{1E511D46-E273-41FC-AAC9-B7C51E43F9B1}">
      <dgm:prSet phldrT="[טקסט]"/>
      <dgm:spPr/>
      <dgm:t>
        <a:bodyPr/>
        <a:lstStyle/>
        <a:p>
          <a:pPr rtl="1"/>
          <a:r>
            <a:rPr lang="he-IL" dirty="0"/>
            <a:t>1204</a:t>
          </a:r>
        </a:p>
      </dgm:t>
    </dgm:pt>
    <dgm:pt modelId="{FBE36C79-8183-48DD-8101-B0CCE3F722B0}" type="sibTrans" cxnId="{AF2F82BD-F0CC-4570-B71C-09EB23D7C3EE}">
      <dgm:prSet/>
      <dgm:spPr/>
      <dgm:t>
        <a:bodyPr/>
        <a:lstStyle/>
        <a:p>
          <a:pPr rtl="1"/>
          <a:endParaRPr lang="he-IL"/>
        </a:p>
      </dgm:t>
    </dgm:pt>
    <dgm:pt modelId="{754521A2-72CC-4002-A0DE-C0B02DE19122}" type="parTrans" cxnId="{AF2F82BD-F0CC-4570-B71C-09EB23D7C3EE}">
      <dgm:prSet/>
      <dgm:spPr/>
      <dgm:t>
        <a:bodyPr/>
        <a:lstStyle/>
        <a:p>
          <a:pPr rtl="1"/>
          <a:endParaRPr lang="he-IL"/>
        </a:p>
      </dgm:t>
    </dgm:pt>
    <dgm:pt modelId="{84D1970C-BFE9-4C79-AFFB-88C236FC519A}" type="pres">
      <dgm:prSet presAssocID="{198CF6F6-A304-4259-84D8-C76D0D0265C1}" presName="Name0" presStyleCnt="0">
        <dgm:presLayoutVars>
          <dgm:dir/>
          <dgm:resizeHandles val="exact"/>
        </dgm:presLayoutVars>
      </dgm:prSet>
      <dgm:spPr/>
    </dgm:pt>
    <dgm:pt modelId="{1027F67C-9E93-460C-B8F5-C74B9F56E0BD}" type="pres">
      <dgm:prSet presAssocID="{198CF6F6-A304-4259-84D8-C76D0D0265C1}" presName="arrow" presStyleLbl="bgShp" presStyleIdx="0" presStyleCnt="1" custLinFactNeighborY="0"/>
      <dgm:spPr/>
    </dgm:pt>
    <dgm:pt modelId="{30E47BBF-DE19-4185-95C7-54037AD23488}" type="pres">
      <dgm:prSet presAssocID="{198CF6F6-A304-4259-84D8-C76D0D0265C1}" presName="points" presStyleCnt="0"/>
      <dgm:spPr/>
    </dgm:pt>
    <dgm:pt modelId="{B503586A-2C27-4DFA-B1F2-2FA227BE00BF}" type="pres">
      <dgm:prSet presAssocID="{EA2C14E0-2F87-4AAD-A72D-89B5AE51F9AA}" presName="compositeA" presStyleCnt="0"/>
      <dgm:spPr/>
    </dgm:pt>
    <dgm:pt modelId="{195ACBDC-257F-4B88-8AC6-AC66296DF016}" type="pres">
      <dgm:prSet presAssocID="{EA2C14E0-2F87-4AAD-A72D-89B5AE51F9AA}" presName="textA" presStyleLbl="revTx" presStyleIdx="0" presStyleCnt="2">
        <dgm:presLayoutVars>
          <dgm:bulletEnabled val="1"/>
        </dgm:presLayoutVars>
      </dgm:prSet>
      <dgm:spPr/>
    </dgm:pt>
    <dgm:pt modelId="{2BD92318-12BB-4E2C-957A-1F217A967358}" type="pres">
      <dgm:prSet presAssocID="{EA2C14E0-2F87-4AAD-A72D-89B5AE51F9AA}" presName="circleA" presStyleLbl="node1" presStyleIdx="0" presStyleCnt="2"/>
      <dgm:spPr/>
    </dgm:pt>
    <dgm:pt modelId="{DC8E59E5-43FF-4724-AE44-DFAF1289301F}" type="pres">
      <dgm:prSet presAssocID="{EA2C14E0-2F87-4AAD-A72D-89B5AE51F9AA}" presName="spaceA" presStyleCnt="0"/>
      <dgm:spPr/>
    </dgm:pt>
    <dgm:pt modelId="{E520E5A8-5B00-4536-AE3B-794F2719E3B7}" type="pres">
      <dgm:prSet presAssocID="{A8F31F18-30C3-437C-8540-89421A08F62A}" presName="space" presStyleCnt="0"/>
      <dgm:spPr/>
    </dgm:pt>
    <dgm:pt modelId="{2647C6F1-71FD-4B14-87E1-6BE2667CEFAA}" type="pres">
      <dgm:prSet presAssocID="{1E511D46-E273-41FC-AAC9-B7C51E43F9B1}" presName="compositeB" presStyleCnt="0"/>
      <dgm:spPr/>
    </dgm:pt>
    <dgm:pt modelId="{9F1124AB-2053-4D15-B33F-C004AD7593BD}" type="pres">
      <dgm:prSet presAssocID="{1E511D46-E273-41FC-AAC9-B7C51E43F9B1}" presName="textB" presStyleLbl="revTx" presStyleIdx="1" presStyleCnt="2">
        <dgm:presLayoutVars>
          <dgm:bulletEnabled val="1"/>
        </dgm:presLayoutVars>
      </dgm:prSet>
      <dgm:spPr/>
    </dgm:pt>
    <dgm:pt modelId="{C34DF0DA-72FA-43E7-AF7B-B4A705DF82AE}" type="pres">
      <dgm:prSet presAssocID="{1E511D46-E273-41FC-AAC9-B7C51E43F9B1}" presName="circleB" presStyleLbl="node1" presStyleIdx="1" presStyleCnt="2"/>
      <dgm:spPr/>
    </dgm:pt>
    <dgm:pt modelId="{D3267182-4928-465E-A118-84676F4985A8}" type="pres">
      <dgm:prSet presAssocID="{1E511D46-E273-41FC-AAC9-B7C51E43F9B1}" presName="spaceB" presStyleCnt="0"/>
      <dgm:spPr/>
    </dgm:pt>
  </dgm:ptLst>
  <dgm:cxnLst>
    <dgm:cxn modelId="{813F965A-E603-48E3-B98F-0984F83DEAED}" type="presOf" srcId="{EA2C14E0-2F87-4AAD-A72D-89B5AE51F9AA}" destId="{195ACBDC-257F-4B88-8AC6-AC66296DF016}" srcOrd="0" destOrd="0" presId="urn:microsoft.com/office/officeart/2005/8/layout/hProcess11"/>
    <dgm:cxn modelId="{AF2F82BD-F0CC-4570-B71C-09EB23D7C3EE}" srcId="{198CF6F6-A304-4259-84D8-C76D0D0265C1}" destId="{1E511D46-E273-41FC-AAC9-B7C51E43F9B1}" srcOrd="1" destOrd="0" parTransId="{754521A2-72CC-4002-A0DE-C0B02DE19122}" sibTransId="{FBE36C79-8183-48DD-8101-B0CCE3F722B0}"/>
    <dgm:cxn modelId="{8E4D55CF-B46F-4319-ACD7-2D066D0723CC}" type="presOf" srcId="{198CF6F6-A304-4259-84D8-C76D0D0265C1}" destId="{84D1970C-BFE9-4C79-AFFB-88C236FC519A}" srcOrd="0" destOrd="0" presId="urn:microsoft.com/office/officeart/2005/8/layout/hProcess11"/>
    <dgm:cxn modelId="{8B4DACD9-9DA9-4C75-9EA7-DE4A453DEFA3}" type="presOf" srcId="{1E511D46-E273-41FC-AAC9-B7C51E43F9B1}" destId="{9F1124AB-2053-4D15-B33F-C004AD7593BD}" srcOrd="0" destOrd="0" presId="urn:microsoft.com/office/officeart/2005/8/layout/hProcess11"/>
    <dgm:cxn modelId="{2451F6F4-21DB-40F7-9459-FC454F82871A}" srcId="{198CF6F6-A304-4259-84D8-C76D0D0265C1}" destId="{EA2C14E0-2F87-4AAD-A72D-89B5AE51F9AA}" srcOrd="0" destOrd="0" parTransId="{8CD9AE3C-628F-4A5E-AD84-DECC536A3FF7}" sibTransId="{A8F31F18-30C3-437C-8540-89421A08F62A}"/>
    <dgm:cxn modelId="{C54F1777-A554-449C-ADBD-EC51E384D16E}" type="presParOf" srcId="{84D1970C-BFE9-4C79-AFFB-88C236FC519A}" destId="{1027F67C-9E93-460C-B8F5-C74B9F56E0BD}" srcOrd="0" destOrd="0" presId="urn:microsoft.com/office/officeart/2005/8/layout/hProcess11"/>
    <dgm:cxn modelId="{6A9299B1-F967-42FE-8720-006F137BDCD7}" type="presParOf" srcId="{84D1970C-BFE9-4C79-AFFB-88C236FC519A}" destId="{30E47BBF-DE19-4185-95C7-54037AD23488}" srcOrd="1" destOrd="0" presId="urn:microsoft.com/office/officeart/2005/8/layout/hProcess11"/>
    <dgm:cxn modelId="{6668AD55-1EEE-4DE2-9C66-E32D1C374E31}" type="presParOf" srcId="{30E47BBF-DE19-4185-95C7-54037AD23488}" destId="{B503586A-2C27-4DFA-B1F2-2FA227BE00BF}" srcOrd="0" destOrd="0" presId="urn:microsoft.com/office/officeart/2005/8/layout/hProcess11"/>
    <dgm:cxn modelId="{5E98FAF0-08D1-4B4C-804F-E807496EB4C4}" type="presParOf" srcId="{B503586A-2C27-4DFA-B1F2-2FA227BE00BF}" destId="{195ACBDC-257F-4B88-8AC6-AC66296DF016}" srcOrd="0" destOrd="0" presId="urn:microsoft.com/office/officeart/2005/8/layout/hProcess11"/>
    <dgm:cxn modelId="{6804B6D8-76FD-411E-AF59-8FCFCF1897D5}" type="presParOf" srcId="{B503586A-2C27-4DFA-B1F2-2FA227BE00BF}" destId="{2BD92318-12BB-4E2C-957A-1F217A967358}" srcOrd="1" destOrd="0" presId="urn:microsoft.com/office/officeart/2005/8/layout/hProcess11"/>
    <dgm:cxn modelId="{E7290A50-B738-4235-A1AE-9B5A2A63339E}" type="presParOf" srcId="{B503586A-2C27-4DFA-B1F2-2FA227BE00BF}" destId="{DC8E59E5-43FF-4724-AE44-DFAF1289301F}" srcOrd="2" destOrd="0" presId="urn:microsoft.com/office/officeart/2005/8/layout/hProcess11"/>
    <dgm:cxn modelId="{BBF9F2B0-7DBC-4B53-8798-8E65117FF19C}" type="presParOf" srcId="{30E47BBF-DE19-4185-95C7-54037AD23488}" destId="{E520E5A8-5B00-4536-AE3B-794F2719E3B7}" srcOrd="1" destOrd="0" presId="urn:microsoft.com/office/officeart/2005/8/layout/hProcess11"/>
    <dgm:cxn modelId="{6B979841-9DF7-4F8A-9E76-32BA28448F4A}" type="presParOf" srcId="{30E47BBF-DE19-4185-95C7-54037AD23488}" destId="{2647C6F1-71FD-4B14-87E1-6BE2667CEFAA}" srcOrd="2" destOrd="0" presId="urn:microsoft.com/office/officeart/2005/8/layout/hProcess11"/>
    <dgm:cxn modelId="{0244AEE0-DA9E-4F7E-90DA-2262FD5BAE11}" type="presParOf" srcId="{2647C6F1-71FD-4B14-87E1-6BE2667CEFAA}" destId="{9F1124AB-2053-4D15-B33F-C004AD7593BD}" srcOrd="0" destOrd="0" presId="urn:microsoft.com/office/officeart/2005/8/layout/hProcess11"/>
    <dgm:cxn modelId="{CF73FBD7-6E3F-4D6B-B1B8-DECA35854908}" type="presParOf" srcId="{2647C6F1-71FD-4B14-87E1-6BE2667CEFAA}" destId="{C34DF0DA-72FA-43E7-AF7B-B4A705DF82AE}" srcOrd="1" destOrd="0" presId="urn:microsoft.com/office/officeart/2005/8/layout/hProcess11"/>
    <dgm:cxn modelId="{DB4BDB89-5384-40C9-AB14-EE730A8D319F}" type="presParOf" srcId="{2647C6F1-71FD-4B14-87E1-6BE2667CEFAA}" destId="{D3267182-4928-465E-A118-84676F4985A8}"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7F67C-9E93-460C-B8F5-C74B9F56E0BD}">
      <dsp:nvSpPr>
        <dsp:cNvPr id="0" name=""/>
        <dsp:cNvSpPr/>
      </dsp:nvSpPr>
      <dsp:spPr>
        <a:xfrm>
          <a:off x="0" y="718113"/>
          <a:ext cx="4314903" cy="95748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5ACBDC-257F-4B88-8AC6-AC66296DF016}">
      <dsp:nvSpPr>
        <dsp:cNvPr id="0" name=""/>
        <dsp:cNvSpPr/>
      </dsp:nvSpPr>
      <dsp:spPr>
        <a:xfrm>
          <a:off x="47" y="0"/>
          <a:ext cx="1894301" cy="95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b" anchorCtr="0">
          <a:noAutofit/>
        </a:bodyPr>
        <a:lstStyle/>
        <a:p>
          <a:pPr marL="0" lvl="0" indent="0" algn="ctr" defTabSz="1466850" rtl="1">
            <a:lnSpc>
              <a:spcPct val="90000"/>
            </a:lnSpc>
            <a:spcBef>
              <a:spcPct val="0"/>
            </a:spcBef>
            <a:spcAft>
              <a:spcPct val="35000"/>
            </a:spcAft>
            <a:buNone/>
          </a:pPr>
          <a:r>
            <a:rPr lang="he-IL" sz="3300" kern="1200"/>
            <a:t>1075</a:t>
          </a:r>
          <a:endParaRPr lang="he-IL" sz="3300" kern="1200" dirty="0"/>
        </a:p>
      </dsp:txBody>
      <dsp:txXfrm>
        <a:off x="47" y="0"/>
        <a:ext cx="1894301" cy="957484"/>
      </dsp:txXfrm>
    </dsp:sp>
    <dsp:sp modelId="{2BD92318-12BB-4E2C-957A-1F217A967358}">
      <dsp:nvSpPr>
        <dsp:cNvPr id="0" name=""/>
        <dsp:cNvSpPr/>
      </dsp:nvSpPr>
      <dsp:spPr>
        <a:xfrm>
          <a:off x="827512" y="1077169"/>
          <a:ext cx="239371" cy="239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124AB-2053-4D15-B33F-C004AD7593BD}">
      <dsp:nvSpPr>
        <dsp:cNvPr id="0" name=""/>
        <dsp:cNvSpPr/>
      </dsp:nvSpPr>
      <dsp:spPr>
        <a:xfrm>
          <a:off x="1989063" y="1436226"/>
          <a:ext cx="1894301" cy="95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t" anchorCtr="0">
          <a:noAutofit/>
        </a:bodyPr>
        <a:lstStyle/>
        <a:p>
          <a:pPr marL="0" lvl="0" indent="0" algn="ctr" defTabSz="1466850" rtl="1">
            <a:lnSpc>
              <a:spcPct val="90000"/>
            </a:lnSpc>
            <a:spcBef>
              <a:spcPct val="0"/>
            </a:spcBef>
            <a:spcAft>
              <a:spcPct val="35000"/>
            </a:spcAft>
            <a:buNone/>
          </a:pPr>
          <a:r>
            <a:rPr lang="he-IL" sz="3300" kern="1200" dirty="0"/>
            <a:t>1141</a:t>
          </a:r>
        </a:p>
      </dsp:txBody>
      <dsp:txXfrm>
        <a:off x="1989063" y="1436226"/>
        <a:ext cx="1894301" cy="957484"/>
      </dsp:txXfrm>
    </dsp:sp>
    <dsp:sp modelId="{C34DF0DA-72FA-43E7-AF7B-B4A705DF82AE}">
      <dsp:nvSpPr>
        <dsp:cNvPr id="0" name=""/>
        <dsp:cNvSpPr/>
      </dsp:nvSpPr>
      <dsp:spPr>
        <a:xfrm>
          <a:off x="2816529" y="1077169"/>
          <a:ext cx="239371" cy="239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7F67C-9E93-460C-B8F5-C74B9F56E0BD}">
      <dsp:nvSpPr>
        <dsp:cNvPr id="0" name=""/>
        <dsp:cNvSpPr/>
      </dsp:nvSpPr>
      <dsp:spPr>
        <a:xfrm>
          <a:off x="0" y="718113"/>
          <a:ext cx="4314903" cy="95748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5ACBDC-257F-4B88-8AC6-AC66296DF016}">
      <dsp:nvSpPr>
        <dsp:cNvPr id="0" name=""/>
        <dsp:cNvSpPr/>
      </dsp:nvSpPr>
      <dsp:spPr>
        <a:xfrm>
          <a:off x="47" y="0"/>
          <a:ext cx="1894301" cy="95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b" anchorCtr="0">
          <a:noAutofit/>
        </a:bodyPr>
        <a:lstStyle/>
        <a:p>
          <a:pPr marL="0" lvl="0" indent="0" algn="ctr" defTabSz="1466850" rtl="1">
            <a:lnSpc>
              <a:spcPct val="90000"/>
            </a:lnSpc>
            <a:spcBef>
              <a:spcPct val="0"/>
            </a:spcBef>
            <a:spcAft>
              <a:spcPct val="35000"/>
            </a:spcAft>
            <a:buNone/>
          </a:pPr>
          <a:r>
            <a:rPr lang="he-IL" sz="3300" kern="1200" dirty="0"/>
            <a:t>1138</a:t>
          </a:r>
        </a:p>
      </dsp:txBody>
      <dsp:txXfrm>
        <a:off x="47" y="0"/>
        <a:ext cx="1894301" cy="957484"/>
      </dsp:txXfrm>
    </dsp:sp>
    <dsp:sp modelId="{2BD92318-12BB-4E2C-957A-1F217A967358}">
      <dsp:nvSpPr>
        <dsp:cNvPr id="0" name=""/>
        <dsp:cNvSpPr/>
      </dsp:nvSpPr>
      <dsp:spPr>
        <a:xfrm>
          <a:off x="827512" y="1077169"/>
          <a:ext cx="239371" cy="239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124AB-2053-4D15-B33F-C004AD7593BD}">
      <dsp:nvSpPr>
        <dsp:cNvPr id="0" name=""/>
        <dsp:cNvSpPr/>
      </dsp:nvSpPr>
      <dsp:spPr>
        <a:xfrm>
          <a:off x="1989063" y="1436226"/>
          <a:ext cx="1894301" cy="95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t" anchorCtr="0">
          <a:noAutofit/>
        </a:bodyPr>
        <a:lstStyle/>
        <a:p>
          <a:pPr marL="0" lvl="0" indent="0" algn="ctr" defTabSz="1466850" rtl="1">
            <a:lnSpc>
              <a:spcPct val="90000"/>
            </a:lnSpc>
            <a:spcBef>
              <a:spcPct val="0"/>
            </a:spcBef>
            <a:spcAft>
              <a:spcPct val="35000"/>
            </a:spcAft>
            <a:buNone/>
          </a:pPr>
          <a:r>
            <a:rPr lang="he-IL" sz="3300" kern="1200" dirty="0"/>
            <a:t>1204</a:t>
          </a:r>
        </a:p>
      </dsp:txBody>
      <dsp:txXfrm>
        <a:off x="1989063" y="1436226"/>
        <a:ext cx="1894301" cy="957484"/>
      </dsp:txXfrm>
    </dsp:sp>
    <dsp:sp modelId="{C34DF0DA-72FA-43E7-AF7B-B4A705DF82AE}">
      <dsp:nvSpPr>
        <dsp:cNvPr id="0" name=""/>
        <dsp:cNvSpPr/>
      </dsp:nvSpPr>
      <dsp:spPr>
        <a:xfrm>
          <a:off x="2816529" y="1077169"/>
          <a:ext cx="239371" cy="239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כ"ט/כסלו/תשפ"א</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19</a:t>
            </a:fld>
            <a:endParaRPr lang="he-IL"/>
          </a:p>
        </p:txBody>
      </p:sp>
    </p:spTree>
    <p:extLst>
      <p:ext uri="{BB962C8B-B14F-4D97-AF65-F5344CB8AC3E}">
        <p14:creationId xmlns:p14="http://schemas.microsoft.com/office/powerpoint/2010/main" val="91535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20</a:t>
            </a:fld>
            <a:endParaRPr lang="he-IL"/>
          </a:p>
        </p:txBody>
      </p:sp>
    </p:spTree>
    <p:extLst>
      <p:ext uri="{BB962C8B-B14F-4D97-AF65-F5344CB8AC3E}">
        <p14:creationId xmlns:p14="http://schemas.microsoft.com/office/powerpoint/2010/main" val="91341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49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09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15</a:t>
            </a:fld>
            <a:endParaRPr lang="he-IL"/>
          </a:p>
        </p:txBody>
      </p:sp>
    </p:spTree>
    <p:extLst>
      <p:ext uri="{BB962C8B-B14F-4D97-AF65-F5344CB8AC3E}">
        <p14:creationId xmlns:p14="http://schemas.microsoft.com/office/powerpoint/2010/main" val="299394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16</a:t>
            </a:fld>
            <a:endParaRPr lang="he-IL"/>
          </a:p>
        </p:txBody>
      </p:sp>
    </p:spTree>
    <p:extLst>
      <p:ext uri="{BB962C8B-B14F-4D97-AF65-F5344CB8AC3E}">
        <p14:creationId xmlns:p14="http://schemas.microsoft.com/office/powerpoint/2010/main" val="144460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17</a:t>
            </a:fld>
            <a:endParaRPr lang="he-IL"/>
          </a:p>
        </p:txBody>
      </p:sp>
    </p:spTree>
    <p:extLst>
      <p:ext uri="{BB962C8B-B14F-4D97-AF65-F5344CB8AC3E}">
        <p14:creationId xmlns:p14="http://schemas.microsoft.com/office/powerpoint/2010/main" val="10101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18</a:t>
            </a:fld>
            <a:endParaRPr lang="he-IL"/>
          </a:p>
        </p:txBody>
      </p:sp>
    </p:spTree>
    <p:extLst>
      <p:ext uri="{BB962C8B-B14F-4D97-AF65-F5344CB8AC3E}">
        <p14:creationId xmlns:p14="http://schemas.microsoft.com/office/powerpoint/2010/main" val="3678580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44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4129222"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696000" y="1919888"/>
            <a:ext cx="10800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21" name="Text Placeholder 3">
            <a:extLst>
              <a:ext uri="{FF2B5EF4-FFF2-40B4-BE49-F238E27FC236}">
                <a16:creationId xmlns:a16="http://schemas.microsoft.com/office/drawing/2014/main" id="{101B9CB6-49B4-453D-B184-EBAC942B4120}"/>
              </a:ext>
            </a:extLst>
          </p:cNvPr>
          <p:cNvSpPr>
            <a:spLocks noGrp="1"/>
          </p:cNvSpPr>
          <p:nvPr>
            <p:ph type="body" sz="quarter" idx="10"/>
          </p:nvPr>
        </p:nvSpPr>
        <p:spPr>
          <a:xfrm>
            <a:off x="1461052" y="3409122"/>
            <a:ext cx="9203635" cy="804863"/>
          </a:xfrm>
        </p:spPr>
        <p:txBody>
          <a:bodyPr/>
          <a:lstStyle>
            <a:lvl1pPr marL="0" indent="0" algn="ctr" rtl="0">
              <a:buNone/>
              <a:defRPr/>
            </a:lvl1pPr>
          </a:lstStyle>
          <a:p>
            <a:pPr lvl="0"/>
            <a:r>
              <a:rPr lang="en-US" dirty="0"/>
              <a:t>Click to edit Master text</a:t>
            </a:r>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0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9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16510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6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687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כ"ט/כסלו/תשפ"א</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74" r:id="rId4"/>
    <p:sldLayoutId id="2147483675" r:id="rId5"/>
    <p:sldLayoutId id="2147483650" r:id="rId6"/>
    <p:sldLayoutId id="2147483676" r:id="rId7"/>
    <p:sldLayoutId id="2147483653" r:id="rId8"/>
    <p:sldLayoutId id="2147483666" r:id="rId9"/>
    <p:sldLayoutId id="2147483677" r:id="rId10"/>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N9IgGTwbF0&amp;feature=youtu.be" TargetMode="External"/><Relationship Id="rId2" Type="http://schemas.openxmlformats.org/officeDocument/2006/relationships/hyperlink" Target="https://youtu.be/NN9IgGTwbF0" TargetMode="External"/><Relationship Id="rId1" Type="http://schemas.openxmlformats.org/officeDocument/2006/relationships/slideLayout" Target="../slideLayouts/slideLayout1.xml"/><Relationship Id="rId4" Type="http://schemas.openxmlformats.org/officeDocument/2006/relationships/hyperlink" Target="https://drive.google.com/open?id=1825Jnh59ECpyLkwk_TBAzvosMxiEoCG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
        <p:nvSpPr>
          <p:cNvPr id="3" name="Rectangle 2">
            <a:extLst>
              <a:ext uri="{FF2B5EF4-FFF2-40B4-BE49-F238E27FC236}">
                <a16:creationId xmlns:a16="http://schemas.microsoft.com/office/drawing/2014/main" id="{6D096B80-AF29-435E-8795-1A387C87F6BD}"/>
              </a:ext>
            </a:extLst>
          </p:cNvPr>
          <p:cNvSpPr/>
          <p:nvPr/>
        </p:nvSpPr>
        <p:spPr>
          <a:xfrm>
            <a:off x="12279398" y="6653"/>
            <a:ext cx="2404790"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
        <p:nvSpPr>
          <p:cNvPr id="4" name="Rectangle 4">
            <a:extLst>
              <a:ext uri="{FF2B5EF4-FFF2-40B4-BE49-F238E27FC236}">
                <a16:creationId xmlns:a16="http://schemas.microsoft.com/office/drawing/2014/main" id="{4494B9A1-1541-45E7-9ACE-02721554E39F}"/>
              </a:ext>
            </a:extLst>
          </p:cNvPr>
          <p:cNvSpPr/>
          <p:nvPr/>
        </p:nvSpPr>
        <p:spPr>
          <a:xfrm>
            <a:off x="12279398" y="746985"/>
            <a:ext cx="2404790" cy="423968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solidFill>
                <a:srgbClr val="002060"/>
              </a:solidFill>
            </a:endParaRPr>
          </a:p>
          <a:p>
            <a:pPr algn="ctr"/>
            <a:r>
              <a:rPr lang="he-IL" b="1" dirty="0">
                <a:solidFill>
                  <a:srgbClr val="002060"/>
                </a:solidFill>
              </a:rPr>
              <a:t>עליכם להתקין את הפונט </a:t>
            </a:r>
            <a:r>
              <a:rPr lang="en-US" b="1" dirty="0">
                <a:solidFill>
                  <a:srgbClr val="002060"/>
                </a:solidFill>
              </a:rPr>
              <a:t>Varela</a:t>
            </a:r>
            <a:r>
              <a:rPr lang="he-IL" b="1" dirty="0">
                <a:solidFill>
                  <a:srgbClr val="002060"/>
                </a:solidFill>
              </a:rPr>
              <a:t> </a:t>
            </a:r>
            <a:r>
              <a:rPr lang="en-US" b="1" dirty="0">
                <a:solidFill>
                  <a:srgbClr val="002060"/>
                </a:solidFill>
              </a:rPr>
              <a:t>Round</a:t>
            </a:r>
            <a:r>
              <a:rPr lang="he-IL" b="1" dirty="0">
                <a:solidFill>
                  <a:srgbClr val="002060"/>
                </a:solidFill>
              </a:rPr>
              <a:t> לפני תחילת העבודה.</a:t>
            </a:r>
          </a:p>
          <a:p>
            <a:pPr algn="ctr"/>
            <a:r>
              <a:rPr lang="he-IL" dirty="0">
                <a:solidFill>
                  <a:srgbClr val="002060"/>
                </a:solidFill>
              </a:rPr>
              <a:t>אם ברצונכם לצפות בהנחיות להתקנת פונט </a:t>
            </a:r>
            <a:r>
              <a:rPr lang="en-US" dirty="0">
                <a:solidFill>
                  <a:srgbClr val="002060"/>
                </a:solidFill>
              </a:rPr>
              <a:t>Varela Round</a:t>
            </a:r>
            <a:r>
              <a:rPr lang="he-IL" dirty="0">
                <a:solidFill>
                  <a:srgbClr val="002060"/>
                </a:solidFill>
              </a:rPr>
              <a:t>, תוכלו לעשות זאת בקלות. </a:t>
            </a:r>
          </a:p>
          <a:p>
            <a:pPr algn="ctr"/>
            <a:r>
              <a:rPr lang="he-IL" dirty="0">
                <a:solidFill>
                  <a:srgbClr val="002060"/>
                </a:solidFill>
              </a:rPr>
              <a:t>צפו בסרטון הבא:</a:t>
            </a:r>
            <a:r>
              <a:rPr lang="en-US" dirty="0">
                <a:solidFill>
                  <a:srgbClr val="002060"/>
                </a:solidFill>
              </a:rPr>
              <a:t> </a:t>
            </a:r>
            <a:endParaRPr lang="he-IL" dirty="0">
              <a:solidFill>
                <a:srgbClr val="002060"/>
              </a:solidFill>
            </a:endParaRPr>
          </a:p>
          <a:p>
            <a:pPr algn="ctr"/>
            <a:br>
              <a:rPr lang="en-US" dirty="0">
                <a:solidFill>
                  <a:srgbClr val="002060"/>
                </a:solidFill>
                <a:hlinkClick r:id="rId2"/>
              </a:rPr>
            </a:br>
            <a:r>
              <a:rPr lang="en-US" dirty="0">
                <a:solidFill>
                  <a:srgbClr val="002060"/>
                </a:solidFill>
                <a:hlinkClick r:id="rId3"/>
              </a:rPr>
              <a:t>https://www.youtube.com/watch?v=NN9IgGTwbF0&amp;feature=youtu.be</a:t>
            </a:r>
            <a:endParaRPr lang="en-US" dirty="0">
              <a:solidFill>
                <a:srgbClr val="002060"/>
              </a:solidFill>
            </a:endParaRPr>
          </a:p>
        </p:txBody>
      </p:sp>
      <p:sp>
        <p:nvSpPr>
          <p:cNvPr id="5" name="Rectangle 2">
            <a:extLst>
              <a:ext uri="{FF2B5EF4-FFF2-40B4-BE49-F238E27FC236}">
                <a16:creationId xmlns:a16="http://schemas.microsoft.com/office/drawing/2014/main" id="{07336567-3BEF-48E7-A00C-1582E175DD05}"/>
              </a:ext>
            </a:extLst>
          </p:cNvPr>
          <p:cNvSpPr/>
          <p:nvPr/>
        </p:nvSpPr>
        <p:spPr>
          <a:xfrm>
            <a:off x="12279398" y="5063135"/>
            <a:ext cx="2404790" cy="115691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hlinkClick r:id="rId4"/>
              </a:rPr>
              <a:t>קישור</a:t>
            </a:r>
            <a:r>
              <a:rPr lang="he-IL" dirty="0">
                <a:solidFill>
                  <a:srgbClr val="002060"/>
                </a:solidFill>
              </a:rPr>
              <a:t> להורדת הפונט</a:t>
            </a:r>
            <a:br>
              <a:rPr lang="en-US" dirty="0">
                <a:solidFill>
                  <a:srgbClr val="002060"/>
                </a:solidFill>
              </a:rPr>
            </a:br>
            <a:r>
              <a:rPr lang="he-IL" dirty="0">
                <a:solidFill>
                  <a:srgbClr val="002060"/>
                </a:solidFill>
              </a:rPr>
              <a:t>(אשרו את הודעת האבטחה) </a:t>
            </a:r>
            <a:endParaRPr lang="en-US" dirty="0">
              <a:solidFill>
                <a:srgbClr val="002060"/>
              </a:solidFill>
            </a:endParaRP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8074BD-69F0-4D08-BFE1-C01B6973E8C0}"/>
              </a:ext>
            </a:extLst>
          </p:cNvPr>
          <p:cNvSpPr>
            <a:spLocks noGrp="1"/>
          </p:cNvSpPr>
          <p:nvPr>
            <p:ph type="title"/>
          </p:nvPr>
        </p:nvSpPr>
        <p:spPr>
          <a:xfrm>
            <a:off x="1196404" y="176775"/>
            <a:ext cx="9802368" cy="720000"/>
          </a:xfrm>
        </p:spPr>
        <p:txBody>
          <a:bodyPr/>
          <a:lstStyle/>
          <a:p>
            <a:r>
              <a:rPr lang="he-IL" dirty="0"/>
              <a:t>על ההיגיון שבבריאה</a:t>
            </a:r>
          </a:p>
        </p:txBody>
      </p:sp>
      <p:sp>
        <p:nvSpPr>
          <p:cNvPr id="3" name="מציין מיקום תוכן 2">
            <a:extLst>
              <a:ext uri="{FF2B5EF4-FFF2-40B4-BE49-F238E27FC236}">
                <a16:creationId xmlns:a16="http://schemas.microsoft.com/office/drawing/2014/main" id="{A6473D50-9369-46B1-8054-928BF699097C}"/>
              </a:ext>
            </a:extLst>
          </p:cNvPr>
          <p:cNvSpPr>
            <a:spLocks noGrp="1"/>
          </p:cNvSpPr>
          <p:nvPr>
            <p:ph idx="1"/>
          </p:nvPr>
        </p:nvSpPr>
        <p:spPr>
          <a:xfrm>
            <a:off x="91256" y="973465"/>
            <a:ext cx="8275504" cy="4860407"/>
          </a:xfrm>
        </p:spPr>
        <p:txBody>
          <a:bodyPr>
            <a:noAutofit/>
          </a:bodyPr>
          <a:lstStyle/>
          <a:p>
            <a:pPr marL="0" indent="0">
              <a:buNone/>
            </a:pPr>
            <a:r>
              <a:rPr lang="he-IL" sz="2000" dirty="0"/>
              <a:t>[...] ואחר כך יישב [החסיד] </a:t>
            </a:r>
            <a:r>
              <a:rPr lang="he-IL" sz="2000" dirty="0" err="1"/>
              <a:t>בלבו</a:t>
            </a:r>
            <a:r>
              <a:rPr lang="he-IL" sz="2000" dirty="0"/>
              <a:t> את עניין </a:t>
            </a:r>
            <a:r>
              <a:rPr lang="he-IL" sz="2800" dirty="0"/>
              <a:t>צידוּק הדין</a:t>
            </a:r>
            <a:r>
              <a:rPr lang="he-IL" sz="2000" dirty="0"/>
              <a:t>, למען יהיה לו למגן ולמחסה מן הפגעים והצרות המתרחשים בעולם הזה, וכן </a:t>
            </a:r>
            <a:r>
              <a:rPr lang="he-IL" sz="2000" dirty="0" err="1"/>
              <a:t>תְּיֻּשַּב</a:t>
            </a:r>
            <a:r>
              <a:rPr lang="he-IL" sz="2000" dirty="0"/>
              <a:t> בנפשו מדת צדקו של הבורא בכל בעלי החיים אותם הוא מכלכל ומנהיג בחכמה שדעת אנוש משיגה </a:t>
            </a:r>
            <a:r>
              <a:rPr lang="he-IL" dirty="0"/>
              <a:t>לא את פרטיה כי אם את כללה</a:t>
            </a:r>
            <a:r>
              <a:rPr lang="he-IL" sz="2000" dirty="0"/>
              <a:t>, עד כמה שאנו רואים מה מתוקנת יצירת בעלי החיים ומה נשגבות הפלאות הכלולות בה המורות על כוונת חכם רוצה יודע ויכול.</a:t>
            </a:r>
          </a:p>
          <a:p>
            <a:pPr marL="0" indent="0">
              <a:buNone/>
            </a:pPr>
            <a:r>
              <a:rPr lang="he-IL" sz="2000" dirty="0"/>
              <a:t>כי לקטן ולגדול שבהם התקין הבורא כל מה שהם זקוקים לו בחושים פנימיים וחיצוניים ובמזגי רוחות החיים ובאברים בעשותו להם כלים מתאימים למזגי הרוחות: לארנבת ולאיילה – כלי בריחה ומדת מֹרֶךְ [פחדנות] ולצבוֹעים – מדת הגבורה וכלי הדריסה והטריפה. [...]</a:t>
            </a:r>
          </a:p>
        </p:txBody>
      </p:sp>
      <p:sp>
        <p:nvSpPr>
          <p:cNvPr id="7" name="מציין מיקום טקסט 13">
            <a:extLst>
              <a:ext uri="{FF2B5EF4-FFF2-40B4-BE49-F238E27FC236}">
                <a16:creationId xmlns:a16="http://schemas.microsoft.com/office/drawing/2014/main" id="{32E81F08-CE49-40A5-9937-741BD52A0E56}"/>
              </a:ext>
            </a:extLst>
          </p:cNvPr>
          <p:cNvSpPr txBox="1">
            <a:spLocks/>
          </p:cNvSpPr>
          <p:nvPr/>
        </p:nvSpPr>
        <p:spPr>
          <a:xfrm>
            <a:off x="-8149225" y="290972"/>
            <a:ext cx="11161453" cy="457200"/>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dirty="0">
                <a:solidFill>
                  <a:srgbClr val="12B4BC"/>
                </a:solidFill>
              </a:rPr>
              <a:t>עמ' 126</a:t>
            </a:r>
          </a:p>
        </p:txBody>
      </p:sp>
      <p:pic>
        <p:nvPicPr>
          <p:cNvPr id="6" name="תמונה 5" descr="תמונה שמכילה יונק, עץ, חוץ, צבי&#10;&#10;התיאור נוצר באופן אוטומטי">
            <a:extLst>
              <a:ext uri="{FF2B5EF4-FFF2-40B4-BE49-F238E27FC236}">
                <a16:creationId xmlns:a16="http://schemas.microsoft.com/office/drawing/2014/main" id="{A64A7684-D7E4-4D95-A73F-DDDC24301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8121" y="2237881"/>
            <a:ext cx="3497360" cy="2331573"/>
          </a:xfrm>
          <a:prstGeom prst="rect">
            <a:avLst/>
          </a:prstGeom>
        </p:spPr>
      </p:pic>
    </p:spTree>
    <p:extLst>
      <p:ext uri="{BB962C8B-B14F-4D97-AF65-F5344CB8AC3E}">
        <p14:creationId xmlns:p14="http://schemas.microsoft.com/office/powerpoint/2010/main" val="65550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8074BD-69F0-4D08-BFE1-C01B6973E8C0}"/>
              </a:ext>
            </a:extLst>
          </p:cNvPr>
          <p:cNvSpPr>
            <a:spLocks noGrp="1"/>
          </p:cNvSpPr>
          <p:nvPr>
            <p:ph type="title"/>
          </p:nvPr>
        </p:nvSpPr>
        <p:spPr>
          <a:xfrm>
            <a:off x="1196404" y="176775"/>
            <a:ext cx="9802368" cy="720000"/>
          </a:xfrm>
        </p:spPr>
        <p:txBody>
          <a:bodyPr/>
          <a:lstStyle/>
          <a:p>
            <a:r>
              <a:rPr lang="he-IL" dirty="0"/>
              <a:t>אין לי כי אם להצדיק</a:t>
            </a:r>
          </a:p>
        </p:txBody>
      </p:sp>
      <p:sp>
        <p:nvSpPr>
          <p:cNvPr id="3" name="מציין מיקום תוכן 2">
            <a:extLst>
              <a:ext uri="{FF2B5EF4-FFF2-40B4-BE49-F238E27FC236}">
                <a16:creationId xmlns:a16="http://schemas.microsoft.com/office/drawing/2014/main" id="{A6473D50-9369-46B1-8054-928BF699097C}"/>
              </a:ext>
            </a:extLst>
          </p:cNvPr>
          <p:cNvSpPr>
            <a:spLocks noGrp="1"/>
          </p:cNvSpPr>
          <p:nvPr>
            <p:ph idx="1"/>
          </p:nvPr>
        </p:nvSpPr>
        <p:spPr>
          <a:xfrm>
            <a:off x="91256" y="973465"/>
            <a:ext cx="8275504" cy="4860407"/>
          </a:xfrm>
        </p:spPr>
        <p:txBody>
          <a:bodyPr>
            <a:noAutofit/>
          </a:bodyPr>
          <a:lstStyle/>
          <a:p>
            <a:pPr marL="0" indent="0">
              <a:lnSpc>
                <a:spcPct val="100000"/>
              </a:lnSpc>
              <a:spcAft>
                <a:spcPts val="0"/>
              </a:spcAft>
              <a:buNone/>
            </a:pPr>
            <a:r>
              <a:rPr lang="he-IL" sz="2000" dirty="0"/>
              <a:t>ואם יבוא שטן הַסְּבָרָה להקשות לפניו על כך מן העוול הנעשה לארנבת באשר היא מאכל לצבוע, כזבוב לעכביש, ישיב לו השכל ויגער בו באמרו: </a:t>
            </a:r>
            <a:r>
              <a:rPr lang="he-IL" dirty="0"/>
              <a:t>כיצד אייחס את העוול לחכם </a:t>
            </a:r>
            <a:r>
              <a:rPr lang="he-IL" dirty="0" err="1"/>
              <a:t>שנתברר</a:t>
            </a:r>
            <a:r>
              <a:rPr lang="he-IL" dirty="0"/>
              <a:t> לי צדקו ושאינו צריך לעוול?</a:t>
            </a:r>
          </a:p>
          <a:p>
            <a:pPr marL="0" indent="0">
              <a:lnSpc>
                <a:spcPct val="100000"/>
              </a:lnSpc>
              <a:spcAft>
                <a:spcPts val="0"/>
              </a:spcAft>
              <a:buNone/>
            </a:pPr>
            <a:endParaRPr lang="he-IL" sz="2000" dirty="0"/>
          </a:p>
          <a:p>
            <a:pPr marL="0" indent="0">
              <a:lnSpc>
                <a:spcPct val="100000"/>
              </a:lnSpc>
              <a:spcAft>
                <a:spcPts val="0"/>
              </a:spcAft>
              <a:buNone/>
            </a:pPr>
            <a:r>
              <a:rPr lang="he-IL" sz="2000" dirty="0"/>
              <a:t>אילו היה ציד הארנבת על ידי הצבוע וציד הזבוב על ידי העכביש דבר שבמקרה, הייתי מאמין </a:t>
            </a:r>
            <a:r>
              <a:rPr lang="he-IL" sz="2000" dirty="0" err="1"/>
              <a:t>שהכל</a:t>
            </a:r>
            <a:r>
              <a:rPr lang="he-IL" sz="2000" dirty="0"/>
              <a:t> מקרה, אולם הרי אני רואה כי החכם הצדיק המנהיג נתן לאריה גבורה ויכולת והתקין לו כלי הציד, שִנַּיִם </a:t>
            </a:r>
            <a:r>
              <a:rPr lang="he-IL" sz="2000" dirty="0" err="1"/>
              <a:t>וציפּרנַיִם</a:t>
            </a:r>
            <a:r>
              <a:rPr lang="he-IL" sz="2000" dirty="0"/>
              <a:t> וכן שם בעכביש את רוח התחבולה לעשות לו את אריגתו כלבוש בלי שלמד זאת העכביש, למען </a:t>
            </a:r>
            <a:r>
              <a:rPr lang="he-IL" sz="2000" dirty="0" err="1"/>
              <a:t>יארג</a:t>
            </a:r>
            <a:r>
              <a:rPr lang="he-IL" sz="2000" dirty="0"/>
              <a:t>ֹ רשתות לזבוב, ועשה לו כלים הראויים למלאכה זו, וזימן לו את הזבוב למחייה ולכלכלה, כשם שזמן לרבים מדגי הים דגים אחרים למזון, – </a:t>
            </a:r>
          </a:p>
          <a:p>
            <a:pPr marL="0" indent="0">
              <a:lnSpc>
                <a:spcPct val="100000"/>
              </a:lnSpc>
              <a:spcAft>
                <a:spcPts val="0"/>
              </a:spcAft>
              <a:buNone/>
            </a:pPr>
            <a:endParaRPr lang="he-IL" sz="2000" dirty="0"/>
          </a:p>
          <a:p>
            <a:pPr marL="0" indent="0">
              <a:lnSpc>
                <a:spcPct val="100000"/>
              </a:lnSpc>
              <a:spcAft>
                <a:spcPts val="0"/>
              </a:spcAft>
              <a:buNone/>
            </a:pPr>
            <a:r>
              <a:rPr lang="he-IL" sz="2000" dirty="0"/>
              <a:t>מה אומר אפוא אם לא כי כל זה בא מחכמה שאין אני משיג אותה? </a:t>
            </a:r>
            <a:r>
              <a:rPr lang="he-IL" dirty="0"/>
              <a:t>אין לי כי אם להצדיק</a:t>
            </a:r>
            <a:r>
              <a:rPr lang="he-IL" sz="2000" dirty="0"/>
              <a:t> את מי שנקרא "הצור </a:t>
            </a:r>
            <a:r>
              <a:rPr lang="he-IL" b="1" dirty="0"/>
              <a:t>תמים</a:t>
            </a:r>
            <a:r>
              <a:rPr lang="he-IL" sz="2000" dirty="0"/>
              <a:t> פעלו".</a:t>
            </a:r>
          </a:p>
        </p:txBody>
      </p:sp>
      <p:sp>
        <p:nvSpPr>
          <p:cNvPr id="7" name="מציין מיקום טקסט 13">
            <a:extLst>
              <a:ext uri="{FF2B5EF4-FFF2-40B4-BE49-F238E27FC236}">
                <a16:creationId xmlns:a16="http://schemas.microsoft.com/office/drawing/2014/main" id="{32E81F08-CE49-40A5-9937-741BD52A0E56}"/>
              </a:ext>
            </a:extLst>
          </p:cNvPr>
          <p:cNvSpPr txBox="1">
            <a:spLocks/>
          </p:cNvSpPr>
          <p:nvPr/>
        </p:nvSpPr>
        <p:spPr>
          <a:xfrm>
            <a:off x="-8149225" y="290972"/>
            <a:ext cx="11161453" cy="457200"/>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dirty="0">
                <a:solidFill>
                  <a:srgbClr val="12B4BC"/>
                </a:solidFill>
              </a:rPr>
              <a:t>עמ' 126</a:t>
            </a:r>
          </a:p>
        </p:txBody>
      </p:sp>
      <p:pic>
        <p:nvPicPr>
          <p:cNvPr id="8" name="תמונה 7" descr="תמונה שמכילה עכביש, פרוקי רגליים, חסרי חוליות&#10;&#10;התיאור נוצר באופן אוטומטי">
            <a:extLst>
              <a:ext uri="{FF2B5EF4-FFF2-40B4-BE49-F238E27FC236}">
                <a16:creationId xmlns:a16="http://schemas.microsoft.com/office/drawing/2014/main" id="{87C1BF18-9D4F-462E-AD7F-0E864B02D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2880" y="2047929"/>
            <a:ext cx="3627864" cy="2720898"/>
          </a:xfrm>
          <a:prstGeom prst="rect">
            <a:avLst/>
          </a:prstGeom>
        </p:spPr>
      </p:pic>
    </p:spTree>
    <p:extLst>
      <p:ext uri="{BB962C8B-B14F-4D97-AF65-F5344CB8AC3E}">
        <p14:creationId xmlns:p14="http://schemas.microsoft.com/office/powerpoint/2010/main" val="21037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8074BD-69F0-4D08-BFE1-C01B6973E8C0}"/>
              </a:ext>
            </a:extLst>
          </p:cNvPr>
          <p:cNvSpPr>
            <a:spLocks noGrp="1"/>
          </p:cNvSpPr>
          <p:nvPr>
            <p:ph type="title"/>
          </p:nvPr>
        </p:nvSpPr>
        <p:spPr>
          <a:xfrm>
            <a:off x="1196404" y="176775"/>
            <a:ext cx="9802368" cy="720000"/>
          </a:xfrm>
        </p:spPr>
        <p:txBody>
          <a:bodyPr/>
          <a:lstStyle/>
          <a:p>
            <a:r>
              <a:rPr lang="he-IL" dirty="0"/>
              <a:t>הטוב שאינו מובן</a:t>
            </a:r>
          </a:p>
        </p:txBody>
      </p:sp>
      <p:sp>
        <p:nvSpPr>
          <p:cNvPr id="3" name="מציין מיקום תוכן 2">
            <a:extLst>
              <a:ext uri="{FF2B5EF4-FFF2-40B4-BE49-F238E27FC236}">
                <a16:creationId xmlns:a16="http://schemas.microsoft.com/office/drawing/2014/main" id="{A6473D50-9369-46B1-8054-928BF699097C}"/>
              </a:ext>
            </a:extLst>
          </p:cNvPr>
          <p:cNvSpPr>
            <a:spLocks noGrp="1"/>
          </p:cNvSpPr>
          <p:nvPr>
            <p:ph idx="1"/>
          </p:nvPr>
        </p:nvSpPr>
        <p:spPr>
          <a:xfrm>
            <a:off x="128055" y="1706621"/>
            <a:ext cx="8275504" cy="4860407"/>
          </a:xfrm>
        </p:spPr>
        <p:txBody>
          <a:bodyPr>
            <a:noAutofit/>
          </a:bodyPr>
          <a:lstStyle/>
          <a:p>
            <a:pPr marL="0" indent="0">
              <a:buNone/>
            </a:pPr>
            <a:r>
              <a:rPr lang="he-IL" sz="2800" dirty="0"/>
              <a:t>ומי שנתיישב כל זה בדעתו, יגיע למדרגה המספרת על נחום-איש-גם-זו אשר על כל צרה שהייתה באה עליו היה אומר: "גם זו לטובה". </a:t>
            </a:r>
          </a:p>
          <a:p>
            <a:pPr marL="0" indent="0">
              <a:buNone/>
            </a:pPr>
            <a:r>
              <a:rPr lang="he-IL" sz="2800" dirty="0"/>
              <a:t>ויחיה חיי נחת תמיד, כי תקלנה בעיניו הצרות [...]</a:t>
            </a:r>
          </a:p>
        </p:txBody>
      </p:sp>
      <p:sp>
        <p:nvSpPr>
          <p:cNvPr id="7" name="מציין מיקום טקסט 13">
            <a:extLst>
              <a:ext uri="{FF2B5EF4-FFF2-40B4-BE49-F238E27FC236}">
                <a16:creationId xmlns:a16="http://schemas.microsoft.com/office/drawing/2014/main" id="{32E81F08-CE49-40A5-9937-741BD52A0E56}"/>
              </a:ext>
            </a:extLst>
          </p:cNvPr>
          <p:cNvSpPr txBox="1">
            <a:spLocks/>
          </p:cNvSpPr>
          <p:nvPr/>
        </p:nvSpPr>
        <p:spPr>
          <a:xfrm>
            <a:off x="-8149225" y="290972"/>
            <a:ext cx="11161453" cy="457200"/>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dirty="0">
                <a:solidFill>
                  <a:srgbClr val="12B4BC"/>
                </a:solidFill>
              </a:rPr>
              <a:t>עמ' 126</a:t>
            </a:r>
          </a:p>
        </p:txBody>
      </p:sp>
    </p:spTree>
    <p:extLst>
      <p:ext uri="{BB962C8B-B14F-4D97-AF65-F5344CB8AC3E}">
        <p14:creationId xmlns:p14="http://schemas.microsoft.com/office/powerpoint/2010/main" val="199521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8074BD-69F0-4D08-BFE1-C01B6973E8C0}"/>
              </a:ext>
            </a:extLst>
          </p:cNvPr>
          <p:cNvSpPr>
            <a:spLocks noGrp="1"/>
          </p:cNvSpPr>
          <p:nvPr>
            <p:ph type="title"/>
          </p:nvPr>
        </p:nvSpPr>
        <p:spPr>
          <a:xfrm>
            <a:off x="5578833" y="15829"/>
            <a:ext cx="9802368" cy="720000"/>
          </a:xfrm>
        </p:spPr>
        <p:txBody>
          <a:bodyPr/>
          <a:lstStyle/>
          <a:p>
            <a:r>
              <a:rPr lang="he-IL" dirty="0"/>
              <a:t>סיכום</a:t>
            </a:r>
          </a:p>
        </p:txBody>
      </p:sp>
      <p:sp>
        <p:nvSpPr>
          <p:cNvPr id="6" name="תרשים זרימה: מסיים 5">
            <a:extLst>
              <a:ext uri="{FF2B5EF4-FFF2-40B4-BE49-F238E27FC236}">
                <a16:creationId xmlns:a16="http://schemas.microsoft.com/office/drawing/2014/main" id="{1F48926B-08EE-4C0D-BBA0-556661522FEA}"/>
              </a:ext>
            </a:extLst>
          </p:cNvPr>
          <p:cNvSpPr/>
          <p:nvPr/>
        </p:nvSpPr>
        <p:spPr>
          <a:xfrm>
            <a:off x="8530122" y="745849"/>
            <a:ext cx="2632363" cy="870810"/>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המציאות איתה </a:t>
            </a:r>
            <a:r>
              <a:rPr lang="he-IL" sz="2000" dirty="0" err="1">
                <a:solidFill>
                  <a:schemeClr val="bg1"/>
                </a:solidFill>
                <a:latin typeface="Varela Round" panose="00000500000000000000" pitchFamily="2" charset="-79"/>
                <a:cs typeface="Varela Round" panose="00000500000000000000" pitchFamily="2" charset="-79"/>
              </a:rPr>
              <a:t>ריה"ל</a:t>
            </a:r>
            <a:r>
              <a:rPr lang="he-IL" sz="2000" dirty="0">
                <a:solidFill>
                  <a:schemeClr val="bg1"/>
                </a:solidFill>
                <a:latin typeface="Varela Round" panose="00000500000000000000" pitchFamily="2" charset="-79"/>
                <a:cs typeface="Varela Round" panose="00000500000000000000" pitchFamily="2" charset="-79"/>
              </a:rPr>
              <a:t> מתמודד</a:t>
            </a:r>
          </a:p>
        </p:txBody>
      </p:sp>
      <p:sp>
        <p:nvSpPr>
          <p:cNvPr id="8" name="תרשים זרימה: מסיים 7">
            <a:extLst>
              <a:ext uri="{FF2B5EF4-FFF2-40B4-BE49-F238E27FC236}">
                <a16:creationId xmlns:a16="http://schemas.microsoft.com/office/drawing/2014/main" id="{46A720CC-C2BC-4928-B8B7-BF9949CFCF57}"/>
              </a:ext>
            </a:extLst>
          </p:cNvPr>
          <p:cNvSpPr/>
          <p:nvPr/>
        </p:nvSpPr>
        <p:spPr>
          <a:xfrm>
            <a:off x="4166724" y="745849"/>
            <a:ext cx="3858552" cy="870810"/>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אם מציאות חייו של האדם רעה, יש להסיק שיש רע בעולם</a:t>
            </a:r>
            <a:endParaRPr lang="he-IL" sz="2000" dirty="0">
              <a:solidFill>
                <a:schemeClr val="bg1"/>
              </a:solidFill>
              <a:latin typeface="Varela Round" panose="00000500000000000000" pitchFamily="2" charset="-79"/>
              <a:cs typeface="Varela Round" panose="00000500000000000000" pitchFamily="2" charset="-79"/>
            </a:endParaRPr>
          </a:p>
        </p:txBody>
      </p:sp>
      <p:sp>
        <p:nvSpPr>
          <p:cNvPr id="9" name="תרשים זרימה: מסיים 8">
            <a:extLst>
              <a:ext uri="{FF2B5EF4-FFF2-40B4-BE49-F238E27FC236}">
                <a16:creationId xmlns:a16="http://schemas.microsoft.com/office/drawing/2014/main" id="{B772D146-5983-4FDC-996F-F1A9345EC282}"/>
              </a:ext>
            </a:extLst>
          </p:cNvPr>
          <p:cNvSpPr/>
          <p:nvPr/>
        </p:nvSpPr>
        <p:spPr>
          <a:xfrm>
            <a:off x="175149" y="795015"/>
            <a:ext cx="3486729" cy="870810"/>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האל שהוא בורא העולם רע בעצמו או שלפחות יש בו רע</a:t>
            </a:r>
            <a:endParaRPr lang="he-IL" sz="2000" dirty="0">
              <a:solidFill>
                <a:schemeClr val="bg1"/>
              </a:solidFill>
              <a:latin typeface="Varela Round" panose="00000500000000000000" pitchFamily="2" charset="-79"/>
              <a:cs typeface="Varela Round" panose="00000500000000000000" pitchFamily="2" charset="-79"/>
            </a:endParaRPr>
          </a:p>
        </p:txBody>
      </p:sp>
      <p:sp>
        <p:nvSpPr>
          <p:cNvPr id="10" name="תרשים זרימה: מסיים 9">
            <a:extLst>
              <a:ext uri="{FF2B5EF4-FFF2-40B4-BE49-F238E27FC236}">
                <a16:creationId xmlns:a16="http://schemas.microsoft.com/office/drawing/2014/main" id="{A919B4E7-87CB-4731-9F8B-3B1B6EE748B7}"/>
              </a:ext>
            </a:extLst>
          </p:cNvPr>
          <p:cNvSpPr/>
          <p:nvPr/>
        </p:nvSpPr>
        <p:spPr>
          <a:xfrm>
            <a:off x="8574503" y="2114289"/>
            <a:ext cx="2632363" cy="870810"/>
          </a:xfrm>
          <a:prstGeom prst="flowChartTerminator">
            <a:avLst/>
          </a:prstGeom>
          <a:solidFill>
            <a:srgbClr val="8DD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היהודי האידיאלי</a:t>
            </a:r>
          </a:p>
        </p:txBody>
      </p:sp>
      <p:sp>
        <p:nvSpPr>
          <p:cNvPr id="11" name="תרשים זרימה: מסיים 10">
            <a:extLst>
              <a:ext uri="{FF2B5EF4-FFF2-40B4-BE49-F238E27FC236}">
                <a16:creationId xmlns:a16="http://schemas.microsoft.com/office/drawing/2014/main" id="{05749FDA-C55C-4D61-A25B-7FA1843CA9FB}"/>
              </a:ext>
            </a:extLst>
          </p:cNvPr>
          <p:cNvSpPr/>
          <p:nvPr/>
        </p:nvSpPr>
        <p:spPr>
          <a:xfrm>
            <a:off x="4166724" y="2114288"/>
            <a:ext cx="3858552" cy="870810"/>
          </a:xfrm>
          <a:prstGeom prst="flowChartTerminator">
            <a:avLst/>
          </a:prstGeom>
          <a:solidFill>
            <a:srgbClr val="8DD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אדם המאמין באלוהים ובהשגחתו על העולם</a:t>
            </a:r>
            <a:endParaRPr lang="he-IL" sz="2000" dirty="0">
              <a:solidFill>
                <a:schemeClr val="bg1"/>
              </a:solidFill>
              <a:latin typeface="Varela Round" panose="00000500000000000000" pitchFamily="2" charset="-79"/>
              <a:cs typeface="Varela Round" panose="00000500000000000000" pitchFamily="2" charset="-79"/>
            </a:endParaRPr>
          </a:p>
        </p:txBody>
      </p:sp>
      <p:sp>
        <p:nvSpPr>
          <p:cNvPr id="12" name="תרשים זרימה: מסיים 11">
            <a:extLst>
              <a:ext uri="{FF2B5EF4-FFF2-40B4-BE49-F238E27FC236}">
                <a16:creationId xmlns:a16="http://schemas.microsoft.com/office/drawing/2014/main" id="{A46BE8AE-6717-45D4-8249-4D0C73489E60}"/>
              </a:ext>
            </a:extLst>
          </p:cNvPr>
          <p:cNvSpPr/>
          <p:nvPr/>
        </p:nvSpPr>
        <p:spPr>
          <a:xfrm>
            <a:off x="175149" y="2114289"/>
            <a:ext cx="3486729" cy="870810"/>
          </a:xfrm>
          <a:prstGeom prst="flowChartTerminator">
            <a:avLst/>
          </a:prstGeom>
          <a:solidFill>
            <a:srgbClr val="8DD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אוהב את חייו בעולם הזה</a:t>
            </a:r>
          </a:p>
        </p:txBody>
      </p:sp>
      <p:sp>
        <p:nvSpPr>
          <p:cNvPr id="13" name="תרשים זרימה: מסיים 12">
            <a:extLst>
              <a:ext uri="{FF2B5EF4-FFF2-40B4-BE49-F238E27FC236}">
                <a16:creationId xmlns:a16="http://schemas.microsoft.com/office/drawing/2014/main" id="{89653158-E5A2-44B2-8659-B47B3D149CAF}"/>
              </a:ext>
            </a:extLst>
          </p:cNvPr>
          <p:cNvSpPr/>
          <p:nvPr/>
        </p:nvSpPr>
        <p:spPr>
          <a:xfrm>
            <a:off x="8574503" y="3526202"/>
            <a:ext cx="2632363" cy="870810"/>
          </a:xfrm>
          <a:prstGeom prst="flowChartTerminator">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העולם הזה</a:t>
            </a:r>
          </a:p>
        </p:txBody>
      </p:sp>
      <p:sp>
        <p:nvSpPr>
          <p:cNvPr id="14" name="תרשים זרימה: מסיים 13">
            <a:extLst>
              <a:ext uri="{FF2B5EF4-FFF2-40B4-BE49-F238E27FC236}">
                <a16:creationId xmlns:a16="http://schemas.microsoft.com/office/drawing/2014/main" id="{F663FABC-E44A-4E07-A444-8BF07AC5B643}"/>
              </a:ext>
            </a:extLst>
          </p:cNvPr>
          <p:cNvSpPr/>
          <p:nvPr/>
        </p:nvSpPr>
        <p:spPr>
          <a:xfrm>
            <a:off x="4166725" y="3502223"/>
            <a:ext cx="3858552" cy="870810"/>
          </a:xfrm>
          <a:prstGeom prst="flowChartTerminator">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הרמוני. סדר וצדק מופתיים בעולם החי מזווית ראייה כוללת</a:t>
            </a:r>
          </a:p>
        </p:txBody>
      </p:sp>
      <p:sp>
        <p:nvSpPr>
          <p:cNvPr id="15" name="תרשים זרימה: מסיים 14">
            <a:extLst>
              <a:ext uri="{FF2B5EF4-FFF2-40B4-BE49-F238E27FC236}">
                <a16:creationId xmlns:a16="http://schemas.microsoft.com/office/drawing/2014/main" id="{FF9CC981-106C-4F20-B12A-74405C6E9211}"/>
              </a:ext>
            </a:extLst>
          </p:cNvPr>
          <p:cNvSpPr/>
          <p:nvPr/>
        </p:nvSpPr>
        <p:spPr>
          <a:xfrm>
            <a:off x="175150" y="3477036"/>
            <a:ext cx="3486729" cy="870810"/>
          </a:xfrm>
          <a:prstGeom prst="flowChartTerminator">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יש להסיק מכך כי גם האדם חלק ממערכת הצדק האלוהי</a:t>
            </a:r>
            <a:endParaRPr lang="he-IL" sz="2000" dirty="0">
              <a:solidFill>
                <a:schemeClr val="bg1"/>
              </a:solidFill>
              <a:latin typeface="Varela Round" panose="00000500000000000000" pitchFamily="2" charset="-79"/>
              <a:cs typeface="Varela Round" panose="00000500000000000000" pitchFamily="2" charset="-79"/>
            </a:endParaRPr>
          </a:p>
        </p:txBody>
      </p:sp>
      <p:sp>
        <p:nvSpPr>
          <p:cNvPr id="16" name="תרשים זרימה: מסיים 15">
            <a:extLst>
              <a:ext uri="{FF2B5EF4-FFF2-40B4-BE49-F238E27FC236}">
                <a16:creationId xmlns:a16="http://schemas.microsoft.com/office/drawing/2014/main" id="{18B0AA4C-C7AF-431C-9F38-2C477F6256F5}"/>
              </a:ext>
            </a:extLst>
          </p:cNvPr>
          <p:cNvSpPr/>
          <p:nvPr/>
        </p:nvSpPr>
        <p:spPr>
          <a:xfrm>
            <a:off x="3893698" y="4631067"/>
            <a:ext cx="4407779" cy="1246909"/>
          </a:xfrm>
          <a:prstGeom prst="flowChartTerminator">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התוצאה: </a:t>
            </a:r>
          </a:p>
          <a:p>
            <a:pPr algn="ctr"/>
            <a:r>
              <a:rPr lang="he-IL" sz="2000" dirty="0"/>
              <a:t>שלוות נפש של המאמין בנוגע לרע</a:t>
            </a:r>
            <a:endParaRPr lang="he-IL" sz="2000" dirty="0">
              <a:solidFill>
                <a:schemeClr val="bg1"/>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94722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השוואה בין רמב"ם </a:t>
            </a:r>
            <a:r>
              <a:rPr lang="he-IL" dirty="0" err="1"/>
              <a:t>וריה"ל</a:t>
            </a:r>
            <a:endParaRPr lang="he-IL" dirty="0"/>
          </a:p>
        </p:txBody>
      </p:sp>
      <p:sp>
        <p:nvSpPr>
          <p:cNvPr id="6" name="Rectangle 5">
            <a:extLst>
              <a:ext uri="{FF2B5EF4-FFF2-40B4-BE49-F238E27FC236}">
                <a16:creationId xmlns:a16="http://schemas.microsoft.com/office/drawing/2014/main" id="{D40C8EF4-F222-4B31-8130-4875F8E3C95C}"/>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(אין צורך להשאיר את הכיתובים "שם הפרק" , "כותרת משנה", מחקו אותם וכתבו רק את הפרטים עצמם). </a:t>
            </a:r>
            <a:endParaRPr lang="en-US" dirty="0">
              <a:solidFill>
                <a:srgbClr val="002060"/>
              </a:solidFill>
            </a:endParaRPr>
          </a:p>
        </p:txBody>
      </p:sp>
      <p:sp>
        <p:nvSpPr>
          <p:cNvPr id="7" name="מציין מיקום תוכן 3">
            <a:extLst>
              <a:ext uri="{FF2B5EF4-FFF2-40B4-BE49-F238E27FC236}">
                <a16:creationId xmlns:a16="http://schemas.microsoft.com/office/drawing/2014/main" id="{DD3F63EC-1DC4-4442-AE42-793B8BA3505C}"/>
              </a:ext>
            </a:extLst>
          </p:cNvPr>
          <p:cNvSpPr txBox="1">
            <a:spLocks/>
          </p:cNvSpPr>
          <p:nvPr/>
        </p:nvSpPr>
        <p:spPr>
          <a:xfrm>
            <a:off x="696000" y="3655832"/>
            <a:ext cx="10800000" cy="720000"/>
          </a:xfrm>
          <a:prstGeom prst="rect">
            <a:avLst/>
          </a:prstGeom>
        </p:spPr>
        <p:txBody>
          <a:bodyPr vert="horz" lIns="91440" tIns="45720" rIns="91440" bIns="45720" rtlCol="1">
            <a:normAutofit/>
          </a:bodyPr>
          <a:lstStyle>
            <a:lvl1pPr marL="0" indent="0" algn="ctr" defTabSz="914491" rtl="0" eaLnBrk="1" latinLnBrk="0" hangingPunct="1">
              <a:spcBef>
                <a:spcPct val="20000"/>
              </a:spcBef>
              <a:buFont typeface="Arial" pitchFamily="34" charset="0"/>
              <a:buNone/>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dirty="0">
                <a:sym typeface="Varela Round"/>
              </a:rPr>
              <a:t>על פי הרצאתו על ד"ר עמית אלון</a:t>
            </a:r>
          </a:p>
        </p:txBody>
      </p:sp>
    </p:spTree>
    <p:extLst>
      <p:ext uri="{BB962C8B-B14F-4D97-AF65-F5344CB8AC3E}">
        <p14:creationId xmlns:p14="http://schemas.microsoft.com/office/powerpoint/2010/main" val="321686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מדוע להשוות בין האישים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2387412" y="1049936"/>
            <a:ext cx="11161453" cy="457200"/>
          </a:xfrm>
        </p:spPr>
        <p:txBody>
          <a:bodyPr/>
          <a:lstStyle/>
          <a:p>
            <a:r>
              <a:rPr lang="he-IL" dirty="0"/>
              <a:t>שניים מגדולי חכמי ספרד</a:t>
            </a:r>
          </a:p>
        </p:txBody>
      </p:sp>
      <p:sp>
        <p:nvSpPr>
          <p:cNvPr id="13" name="Rectangle 12">
            <a:extLst>
              <a:ext uri="{FF2B5EF4-FFF2-40B4-BE49-F238E27FC236}">
                <a16:creationId xmlns:a16="http://schemas.microsoft.com/office/drawing/2014/main" id="{E8C5010A-4B39-4535-97DF-DB76E0AEEB00}"/>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את השקופית הזו תוכלו לשכפל, על מנת ליצור שקופיות נוספות הזהות לה – אליהן תוכלו להכניס את התכנים. </a:t>
            </a:r>
          </a:p>
          <a:p>
            <a:pPr algn="ctr"/>
            <a:endParaRPr lang="he-IL" dirty="0">
              <a:solidFill>
                <a:srgbClr val="002060"/>
              </a:solidFill>
            </a:endParaRPr>
          </a:p>
          <a:p>
            <a:pPr algn="ctr"/>
            <a:r>
              <a:rPr lang="he-IL" dirty="0">
                <a:solidFill>
                  <a:srgbClr val="002060"/>
                </a:solidFill>
              </a:rPr>
              <a:t>כדי לשכפל אותה, לחצו עליה </a:t>
            </a:r>
            <a:r>
              <a:rPr lang="he-IL" b="1" dirty="0">
                <a:solidFill>
                  <a:srgbClr val="002060"/>
                </a:solidFill>
              </a:rPr>
              <a:t>קליק ימיני </a:t>
            </a:r>
            <a:r>
              <a:rPr lang="he-IL" dirty="0">
                <a:solidFill>
                  <a:srgbClr val="002060"/>
                </a:solidFill>
              </a:rPr>
              <a:t>בתפריט השקופיות בצד ובחרו </a:t>
            </a:r>
            <a:br>
              <a:rPr lang="en-US" dirty="0">
                <a:solidFill>
                  <a:srgbClr val="002060"/>
                </a:solidFill>
              </a:rPr>
            </a:br>
            <a:r>
              <a:rPr lang="he-IL" dirty="0">
                <a:solidFill>
                  <a:srgbClr val="002060"/>
                </a:solidFill>
              </a:rPr>
              <a:t>"</a:t>
            </a:r>
            <a:r>
              <a:rPr lang="he-IL" b="1" dirty="0">
                <a:solidFill>
                  <a:srgbClr val="002060"/>
                </a:solidFill>
              </a:rPr>
              <a:t>שכפל שקופית</a:t>
            </a:r>
            <a:r>
              <a:rPr lang="he-IL" dirty="0">
                <a:solidFill>
                  <a:srgbClr val="002060"/>
                </a:solidFill>
              </a:rPr>
              <a:t>" או "</a:t>
            </a:r>
            <a:r>
              <a:rPr lang="en-US" b="1" dirty="0">
                <a:solidFill>
                  <a:srgbClr val="002060"/>
                </a:solidFill>
              </a:rPr>
              <a:t>Duplicate Slide</a:t>
            </a:r>
            <a:r>
              <a:rPr lang="he-IL" dirty="0">
                <a:solidFill>
                  <a:srgbClr val="002060"/>
                </a:solidFill>
              </a:rPr>
              <a:t>" </a:t>
            </a:r>
          </a:p>
          <a:p>
            <a:pPr algn="ctr"/>
            <a:r>
              <a:rPr lang="he-IL" dirty="0">
                <a:solidFill>
                  <a:srgbClr val="002060"/>
                </a:solidFill>
              </a:rPr>
              <a:t>(מחקו ריבוע זה לאחר הקריאה)</a:t>
            </a:r>
            <a:endParaRPr lang="en-US"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rPr>
              <a:t>פריסה 1</a:t>
            </a:r>
            <a:br>
              <a:rPr lang="en-US" dirty="0">
                <a:solidFill>
                  <a:srgbClr val="002060"/>
                </a:solidFill>
              </a:rPr>
            </a:br>
            <a:r>
              <a:rPr lang="he-IL" dirty="0">
                <a:solidFill>
                  <a:srgbClr val="002060"/>
                </a:solidFill>
              </a:rPr>
              <a:t>(הפריסות שונות זו מזו במיקום תיבות הטקסט וגרפיקת הרקע, </a:t>
            </a:r>
            <a:br>
              <a:rPr lang="en-US" dirty="0">
                <a:solidFill>
                  <a:srgbClr val="002060"/>
                </a:solidFill>
              </a:rPr>
            </a:br>
            <a:r>
              <a:rPr lang="he-IL" dirty="0">
                <a:solidFill>
                  <a:srgbClr val="002060"/>
                </a:solidFill>
              </a:rPr>
              <a:t>ותוכלו לגוון ביניהן)</a:t>
            </a:r>
            <a:endParaRPr lang="en-US" dirty="0">
              <a:solidFill>
                <a:srgbClr val="002060"/>
              </a:solidFill>
            </a:endParaRPr>
          </a:p>
        </p:txBody>
      </p:sp>
      <p:graphicFrame>
        <p:nvGraphicFramePr>
          <p:cNvPr id="11" name="דיאגרמה 10">
            <a:extLst>
              <a:ext uri="{FF2B5EF4-FFF2-40B4-BE49-F238E27FC236}">
                <a16:creationId xmlns:a16="http://schemas.microsoft.com/office/drawing/2014/main" id="{A10F27B8-C51E-4ECF-8A91-472964CA8535}"/>
              </a:ext>
            </a:extLst>
          </p:cNvPr>
          <p:cNvGraphicFramePr/>
          <p:nvPr>
            <p:extLst>
              <p:ext uri="{D42A27DB-BD31-4B8C-83A1-F6EECF244321}">
                <p14:modId xmlns:p14="http://schemas.microsoft.com/office/powerpoint/2010/main" val="472744327"/>
              </p:ext>
            </p:extLst>
          </p:nvPr>
        </p:nvGraphicFramePr>
        <p:xfrm>
          <a:off x="1237786" y="1706550"/>
          <a:ext cx="4314903" cy="2393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דיאגרמה 11">
            <a:extLst>
              <a:ext uri="{FF2B5EF4-FFF2-40B4-BE49-F238E27FC236}">
                <a16:creationId xmlns:a16="http://schemas.microsoft.com/office/drawing/2014/main" id="{72D388AE-E4F7-4BB0-B3E5-3925E7F0BFEC}"/>
              </a:ext>
            </a:extLst>
          </p:cNvPr>
          <p:cNvGraphicFramePr/>
          <p:nvPr>
            <p:extLst>
              <p:ext uri="{D42A27DB-BD31-4B8C-83A1-F6EECF244321}">
                <p14:modId xmlns:p14="http://schemas.microsoft.com/office/powerpoint/2010/main" val="2714491600"/>
              </p:ext>
            </p:extLst>
          </p:nvPr>
        </p:nvGraphicFramePr>
        <p:xfrm>
          <a:off x="2899937" y="3555050"/>
          <a:ext cx="4314903" cy="23937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תרשים זרימה: מסיים 14">
            <a:extLst>
              <a:ext uri="{FF2B5EF4-FFF2-40B4-BE49-F238E27FC236}">
                <a16:creationId xmlns:a16="http://schemas.microsoft.com/office/drawing/2014/main" id="{8126114E-9C2C-4A98-8F4F-8CA6E8DEB903}"/>
              </a:ext>
            </a:extLst>
          </p:cNvPr>
          <p:cNvSpPr/>
          <p:nvPr/>
        </p:nvSpPr>
        <p:spPr>
          <a:xfrm>
            <a:off x="7593658" y="4549971"/>
            <a:ext cx="1418680" cy="712581"/>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רמב"ם</a:t>
            </a:r>
          </a:p>
        </p:txBody>
      </p:sp>
      <p:sp>
        <p:nvSpPr>
          <p:cNvPr id="16" name="תרשים זרימה: מסיים 15">
            <a:extLst>
              <a:ext uri="{FF2B5EF4-FFF2-40B4-BE49-F238E27FC236}">
                <a16:creationId xmlns:a16="http://schemas.microsoft.com/office/drawing/2014/main" id="{7C4A1C6B-1A5F-41A6-8966-722163E91969}"/>
              </a:ext>
            </a:extLst>
          </p:cNvPr>
          <p:cNvSpPr/>
          <p:nvPr/>
        </p:nvSpPr>
        <p:spPr>
          <a:xfrm>
            <a:off x="7518062" y="2709000"/>
            <a:ext cx="1494276" cy="7200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err="1">
                <a:solidFill>
                  <a:schemeClr val="bg1"/>
                </a:solidFill>
                <a:latin typeface="Varela Round" panose="00000500000000000000" pitchFamily="2" charset="-79"/>
                <a:cs typeface="Varela Round" panose="00000500000000000000" pitchFamily="2" charset="-79"/>
              </a:rPr>
              <a:t>ריה"ל</a:t>
            </a:r>
            <a:endParaRPr lang="he-IL" sz="2000" dirty="0">
              <a:solidFill>
                <a:schemeClr val="bg1"/>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16288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מדוע להשוות בין האישים</a:t>
            </a:r>
          </a:p>
        </p:txBody>
      </p:sp>
      <p:sp>
        <p:nvSpPr>
          <p:cNvPr id="13" name="Rectangle 12">
            <a:extLst>
              <a:ext uri="{FF2B5EF4-FFF2-40B4-BE49-F238E27FC236}">
                <a16:creationId xmlns:a16="http://schemas.microsoft.com/office/drawing/2014/main" id="{E8C5010A-4B39-4535-97DF-DB76E0AEEB00}"/>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את השקופית הזו תוכלו לשכפל, על מנת ליצור שקופיות נוספות הזהות לה – אליהן תוכלו להכניס את התכנים. </a:t>
            </a:r>
          </a:p>
          <a:p>
            <a:pPr algn="ctr"/>
            <a:endParaRPr lang="he-IL" dirty="0">
              <a:solidFill>
                <a:srgbClr val="002060"/>
              </a:solidFill>
            </a:endParaRPr>
          </a:p>
          <a:p>
            <a:pPr algn="ctr"/>
            <a:r>
              <a:rPr lang="he-IL" dirty="0">
                <a:solidFill>
                  <a:srgbClr val="002060"/>
                </a:solidFill>
              </a:rPr>
              <a:t>כדי לשכפל אותה, לחצו עליה </a:t>
            </a:r>
            <a:r>
              <a:rPr lang="he-IL" b="1" dirty="0">
                <a:solidFill>
                  <a:srgbClr val="002060"/>
                </a:solidFill>
              </a:rPr>
              <a:t>קליק ימיני </a:t>
            </a:r>
            <a:r>
              <a:rPr lang="he-IL" dirty="0">
                <a:solidFill>
                  <a:srgbClr val="002060"/>
                </a:solidFill>
              </a:rPr>
              <a:t>בתפריט השקופיות בצד ובחרו </a:t>
            </a:r>
            <a:br>
              <a:rPr lang="en-US" dirty="0">
                <a:solidFill>
                  <a:srgbClr val="002060"/>
                </a:solidFill>
              </a:rPr>
            </a:br>
            <a:r>
              <a:rPr lang="he-IL" dirty="0">
                <a:solidFill>
                  <a:srgbClr val="002060"/>
                </a:solidFill>
              </a:rPr>
              <a:t>"</a:t>
            </a:r>
            <a:r>
              <a:rPr lang="he-IL" b="1" dirty="0">
                <a:solidFill>
                  <a:srgbClr val="002060"/>
                </a:solidFill>
              </a:rPr>
              <a:t>שכפל שקופית</a:t>
            </a:r>
            <a:r>
              <a:rPr lang="he-IL" dirty="0">
                <a:solidFill>
                  <a:srgbClr val="002060"/>
                </a:solidFill>
              </a:rPr>
              <a:t>" או "</a:t>
            </a:r>
            <a:r>
              <a:rPr lang="en-US" b="1" dirty="0">
                <a:solidFill>
                  <a:srgbClr val="002060"/>
                </a:solidFill>
              </a:rPr>
              <a:t>Duplicate Slide</a:t>
            </a:r>
            <a:r>
              <a:rPr lang="he-IL" dirty="0">
                <a:solidFill>
                  <a:srgbClr val="002060"/>
                </a:solidFill>
              </a:rPr>
              <a:t>" </a:t>
            </a:r>
          </a:p>
          <a:p>
            <a:pPr algn="ctr"/>
            <a:r>
              <a:rPr lang="he-IL" dirty="0">
                <a:solidFill>
                  <a:srgbClr val="002060"/>
                </a:solidFill>
              </a:rPr>
              <a:t>(מחקו ריבוע זה לאחר הקריאה)</a:t>
            </a:r>
            <a:endParaRPr lang="en-US"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rPr>
              <a:t>פריסה 1</a:t>
            </a:r>
            <a:br>
              <a:rPr lang="en-US" dirty="0">
                <a:solidFill>
                  <a:srgbClr val="002060"/>
                </a:solidFill>
              </a:rPr>
            </a:br>
            <a:r>
              <a:rPr lang="he-IL" dirty="0">
                <a:solidFill>
                  <a:srgbClr val="002060"/>
                </a:solidFill>
              </a:rPr>
              <a:t>(הפריסות שונות זו מזו במיקום תיבות הטקסט וגרפיקת הרקע, </a:t>
            </a:r>
            <a:br>
              <a:rPr lang="en-US" dirty="0">
                <a:solidFill>
                  <a:srgbClr val="002060"/>
                </a:solidFill>
              </a:rPr>
            </a:br>
            <a:r>
              <a:rPr lang="he-IL" dirty="0">
                <a:solidFill>
                  <a:srgbClr val="002060"/>
                </a:solidFill>
              </a:rPr>
              <a:t>ותוכלו לגוון ביניהן)</a:t>
            </a:r>
            <a:endParaRPr lang="en-US" dirty="0">
              <a:solidFill>
                <a:srgbClr val="002060"/>
              </a:solidFill>
            </a:endParaRPr>
          </a:p>
        </p:txBody>
      </p:sp>
      <p:sp>
        <p:nvSpPr>
          <p:cNvPr id="7" name="מציין מיקום טקסט 13">
            <a:extLst>
              <a:ext uri="{FF2B5EF4-FFF2-40B4-BE49-F238E27FC236}">
                <a16:creationId xmlns:a16="http://schemas.microsoft.com/office/drawing/2014/main" id="{0F3C9103-1463-4A4A-8F5F-FA49D2E8D48D}"/>
              </a:ext>
            </a:extLst>
          </p:cNvPr>
          <p:cNvSpPr txBox="1">
            <a:spLocks/>
          </p:cNvSpPr>
          <p:nvPr/>
        </p:nvSpPr>
        <p:spPr>
          <a:xfrm>
            <a:off x="-2278716" y="1076083"/>
            <a:ext cx="11161453" cy="457200"/>
          </a:xfrm>
          <a:prstGeom prst="rect">
            <a:avLst/>
          </a:prstGeom>
        </p:spPr>
        <p:txBody>
          <a:bodyPr vert="horz" lIns="0" tIns="0" rIns="0" bIns="0" rtlCol="1" anchor="ctr">
            <a:noAutofit/>
          </a:bodyPr>
          <a:lstStyle>
            <a:lvl1pPr marL="0" indent="0" algn="r" defTabSz="914491" rtl="1" eaLnBrk="1" latinLnBrk="0" hangingPunct="1">
              <a:spcBef>
                <a:spcPct val="20000"/>
              </a:spcBef>
              <a:buFont typeface="Arial" pitchFamily="34" charset="0"/>
              <a:buNone/>
              <a:defRPr sz="3000" b="1" kern="1200">
                <a:solidFill>
                  <a:srgbClr val="12B4BC"/>
                </a:solidFill>
                <a:latin typeface="Varela Round" pitchFamily="2" charset="-79"/>
                <a:ea typeface="+mn-ea"/>
                <a:cs typeface="Varela Round" panose="00000500000000000000" pitchFamily="2" charset="-79"/>
              </a:defRPr>
            </a:lvl1pPr>
            <a:lvl2pPr marL="457200" indent="0" algn="r" defTabSz="914491"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91"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he-IL" dirty="0"/>
              <a:t>עיסוק באותה השאלה</a:t>
            </a:r>
          </a:p>
        </p:txBody>
      </p:sp>
      <p:sp>
        <p:nvSpPr>
          <p:cNvPr id="17" name="תרשים זרימה: מסיים 16">
            <a:extLst>
              <a:ext uri="{FF2B5EF4-FFF2-40B4-BE49-F238E27FC236}">
                <a16:creationId xmlns:a16="http://schemas.microsoft.com/office/drawing/2014/main" id="{1E44CF10-5021-418B-8F38-30F98FFAF329}"/>
              </a:ext>
            </a:extLst>
          </p:cNvPr>
          <p:cNvSpPr/>
          <p:nvPr/>
        </p:nvSpPr>
        <p:spPr>
          <a:xfrm>
            <a:off x="4270019" y="2300885"/>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האל כל יכול</a:t>
            </a:r>
          </a:p>
        </p:txBody>
      </p:sp>
      <p:sp>
        <p:nvSpPr>
          <p:cNvPr id="18" name="תרשים זרימה: מסיים 17">
            <a:extLst>
              <a:ext uri="{FF2B5EF4-FFF2-40B4-BE49-F238E27FC236}">
                <a16:creationId xmlns:a16="http://schemas.microsoft.com/office/drawing/2014/main" id="{1659AA39-4ED5-461E-AD74-B3B72280E6A5}"/>
              </a:ext>
            </a:extLst>
          </p:cNvPr>
          <p:cNvSpPr/>
          <p:nvPr/>
        </p:nvSpPr>
        <p:spPr>
          <a:xfrm>
            <a:off x="978888" y="3075072"/>
            <a:ext cx="2632363" cy="124690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איך יכול להיות </a:t>
            </a:r>
          </a:p>
          <a:p>
            <a:pPr algn="ctr"/>
            <a:r>
              <a:rPr lang="he-IL" sz="2000" dirty="0">
                <a:solidFill>
                  <a:schemeClr val="bg1"/>
                </a:solidFill>
                <a:latin typeface="Varela Round" panose="00000500000000000000" pitchFamily="2" charset="-79"/>
                <a:cs typeface="Varela Round" panose="00000500000000000000" pitchFamily="2" charset="-79"/>
              </a:rPr>
              <a:t>שיש רע בעולם</a:t>
            </a:r>
          </a:p>
        </p:txBody>
      </p:sp>
      <p:sp>
        <p:nvSpPr>
          <p:cNvPr id="19" name="תרשים זרימה: מסיים 18">
            <a:extLst>
              <a:ext uri="{FF2B5EF4-FFF2-40B4-BE49-F238E27FC236}">
                <a16:creationId xmlns:a16="http://schemas.microsoft.com/office/drawing/2014/main" id="{4A697FF0-823E-4E2B-952A-720F8F6E4FBB}"/>
              </a:ext>
            </a:extLst>
          </p:cNvPr>
          <p:cNvSpPr/>
          <p:nvPr/>
        </p:nvSpPr>
        <p:spPr>
          <a:xfrm>
            <a:off x="4270019" y="3721481"/>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האל טוב מוחלט</a:t>
            </a:r>
          </a:p>
        </p:txBody>
      </p:sp>
      <p:sp>
        <p:nvSpPr>
          <p:cNvPr id="20" name="TextBox 2">
            <a:extLst>
              <a:ext uri="{FF2B5EF4-FFF2-40B4-BE49-F238E27FC236}">
                <a16:creationId xmlns:a16="http://schemas.microsoft.com/office/drawing/2014/main" id="{FE16E4A8-0465-4137-81A3-926D577E33A8}"/>
              </a:ext>
            </a:extLst>
          </p:cNvPr>
          <p:cNvSpPr txBox="1"/>
          <p:nvPr/>
        </p:nvSpPr>
        <p:spPr>
          <a:xfrm>
            <a:off x="7762040" y="3315162"/>
            <a:ext cx="2898648" cy="830997"/>
          </a:xfrm>
          <a:prstGeom prst="rect">
            <a:avLst/>
          </a:prstGeom>
          <a:noFill/>
        </p:spPr>
        <p:txBody>
          <a:bodyPr wrap="square" rtlCol="0">
            <a:spAutoFit/>
          </a:bodyPr>
          <a:lstStyle/>
          <a:p>
            <a:pPr algn="ctr"/>
            <a:r>
              <a:rPr lang="he-IL" sz="2400" b="1" dirty="0">
                <a:solidFill>
                  <a:srgbClr val="192A72"/>
                </a:solidFill>
                <a:effectLst>
                  <a:glow rad="101600">
                    <a:schemeClr val="bg1">
                      <a:alpha val="60000"/>
                    </a:schemeClr>
                  </a:glow>
                </a:effectLst>
              </a:rPr>
              <a:t>הנחות המוצא של האדם הדתי</a:t>
            </a:r>
            <a:endParaRPr lang="en-US" sz="2400" b="1" dirty="0">
              <a:solidFill>
                <a:srgbClr val="192A72"/>
              </a:solidFill>
              <a:effectLst>
                <a:glow rad="101600">
                  <a:schemeClr val="bg1">
                    <a:alpha val="60000"/>
                  </a:schemeClr>
                </a:glow>
              </a:effectLst>
            </a:endParaRPr>
          </a:p>
        </p:txBody>
      </p:sp>
      <p:sp>
        <p:nvSpPr>
          <p:cNvPr id="21" name="סוגר מסולסל ימני 20">
            <a:extLst>
              <a:ext uri="{FF2B5EF4-FFF2-40B4-BE49-F238E27FC236}">
                <a16:creationId xmlns:a16="http://schemas.microsoft.com/office/drawing/2014/main" id="{517448C8-2B36-4C78-9932-37B146EF9F36}"/>
              </a:ext>
            </a:extLst>
          </p:cNvPr>
          <p:cNvSpPr/>
          <p:nvPr/>
        </p:nvSpPr>
        <p:spPr>
          <a:xfrm>
            <a:off x="7171025" y="2002222"/>
            <a:ext cx="591015" cy="3456878"/>
          </a:xfrm>
          <a:prstGeom prst="rightBrace">
            <a:avLst/>
          </a:prstGeom>
          <a:ln w="66675">
            <a:solidFill>
              <a:srgbClr val="192A7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ln>
                <a:solidFill>
                  <a:srgbClr val="192A72"/>
                </a:solidFill>
              </a:ln>
              <a:solidFill>
                <a:srgbClr val="192A72"/>
              </a:solidFill>
            </a:endParaRPr>
          </a:p>
        </p:txBody>
      </p:sp>
      <p:sp>
        <p:nvSpPr>
          <p:cNvPr id="22" name="TextBox 2">
            <a:extLst>
              <a:ext uri="{FF2B5EF4-FFF2-40B4-BE49-F238E27FC236}">
                <a16:creationId xmlns:a16="http://schemas.microsoft.com/office/drawing/2014/main" id="{6AEF37D0-B2AB-48F3-8970-57B67ADDA59F}"/>
              </a:ext>
            </a:extLst>
          </p:cNvPr>
          <p:cNvSpPr txBox="1"/>
          <p:nvPr/>
        </p:nvSpPr>
        <p:spPr>
          <a:xfrm>
            <a:off x="978888" y="2693506"/>
            <a:ext cx="2898648" cy="461665"/>
          </a:xfrm>
          <a:prstGeom prst="rect">
            <a:avLst/>
          </a:prstGeom>
          <a:noFill/>
        </p:spPr>
        <p:txBody>
          <a:bodyPr wrap="square" rtlCol="0">
            <a:spAutoFit/>
          </a:bodyPr>
          <a:lstStyle/>
          <a:p>
            <a:pPr algn="ctr"/>
            <a:r>
              <a:rPr lang="he-IL" sz="2400" b="1" dirty="0">
                <a:solidFill>
                  <a:srgbClr val="192A72"/>
                </a:solidFill>
                <a:effectLst>
                  <a:glow rad="101600">
                    <a:schemeClr val="bg1">
                      <a:alpha val="60000"/>
                    </a:schemeClr>
                  </a:glow>
                </a:effectLst>
              </a:rPr>
              <a:t>השאלה</a:t>
            </a:r>
            <a:endParaRPr lang="en-US" sz="2400" b="1" dirty="0">
              <a:solidFill>
                <a:srgbClr val="192A72"/>
              </a:solidFill>
              <a:effectLst>
                <a:glow rad="101600">
                  <a:schemeClr val="bg1">
                    <a:alpha val="60000"/>
                  </a:schemeClr>
                </a:glow>
              </a:effectLst>
            </a:endParaRPr>
          </a:p>
        </p:txBody>
      </p:sp>
    </p:spTree>
    <p:extLst>
      <p:ext uri="{BB962C8B-B14F-4D97-AF65-F5344CB8AC3E}">
        <p14:creationId xmlns:p14="http://schemas.microsoft.com/office/powerpoint/2010/main" val="3516016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6252114" y="2517129"/>
            <a:ext cx="5859507" cy="4062435"/>
          </a:xfrm>
        </p:spPr>
        <p:txBody>
          <a:bodyPr>
            <a:normAutofit/>
          </a:bodyPr>
          <a:lstStyle/>
          <a:p>
            <a:pPr marL="0" indent="0" algn="just">
              <a:buNone/>
            </a:pPr>
            <a:r>
              <a:rPr lang="he-IL" sz="2000" b="1" dirty="0"/>
              <a:t>הרוע הוא למעשה חלק מהבריאה הטובה כפי שנחשף מהתבוננות בהגיון שבטבע</a:t>
            </a:r>
          </a:p>
          <a:p>
            <a:pPr marL="0" indent="0" algn="just">
              <a:buNone/>
            </a:pPr>
            <a:endParaRPr lang="he-IL" sz="2000" b="1" dirty="0"/>
          </a:p>
          <a:p>
            <a:pPr marL="0" indent="0" algn="just">
              <a:buNone/>
            </a:pPr>
            <a:r>
              <a:rPr lang="he-IL" sz="2000" dirty="0"/>
              <a:t>"יישב [החסיד] </a:t>
            </a:r>
            <a:r>
              <a:rPr lang="he-IL" sz="2000" dirty="0" err="1"/>
              <a:t>בלבו</a:t>
            </a:r>
            <a:r>
              <a:rPr lang="he-IL" sz="2000" dirty="0"/>
              <a:t> את עניין צידוּק הדין, למען יהיה לו למגן ולמחסה מן הפגעים והצרות המתרחשים בעולם הזה, וכן </a:t>
            </a:r>
            <a:r>
              <a:rPr lang="he-IL" sz="2000" dirty="0" err="1"/>
              <a:t>תְּיֻּשַּב</a:t>
            </a:r>
            <a:r>
              <a:rPr lang="he-IL" sz="2000" dirty="0"/>
              <a:t> בנפשו מדת צדקו של הבורא בכל בעלי החיים אותם הוא מכלכל ומנהיג בחכמה שדעת אנוש משיגה לא את פרטיה כי אם את כללה"</a:t>
            </a:r>
          </a:p>
        </p:txBody>
      </p:sp>
      <p:sp>
        <p:nvSpPr>
          <p:cNvPr id="2" name="כותרת 1">
            <a:extLst>
              <a:ext uri="{FF2B5EF4-FFF2-40B4-BE49-F238E27FC236}">
                <a16:creationId xmlns:a16="http://schemas.microsoft.com/office/drawing/2014/main" id="{F29CB7FD-705A-4AFD-B7A3-B7819D0C79AA}"/>
              </a:ext>
            </a:extLst>
          </p:cNvPr>
          <p:cNvSpPr>
            <a:spLocks noGrp="1"/>
          </p:cNvSpPr>
          <p:nvPr>
            <p:ph type="title"/>
          </p:nvPr>
        </p:nvSpPr>
        <p:spPr>
          <a:xfrm>
            <a:off x="1024128" y="116496"/>
            <a:ext cx="9802206" cy="720000"/>
          </a:xfrm>
        </p:spPr>
        <p:txBody>
          <a:bodyPr/>
          <a:lstStyle/>
          <a:p>
            <a:r>
              <a:rPr lang="he-IL" dirty="0"/>
              <a:t>דמיון</a:t>
            </a:r>
          </a:p>
        </p:txBody>
      </p:sp>
      <p:sp>
        <p:nvSpPr>
          <p:cNvPr id="13" name="Rectangle 12">
            <a:extLst>
              <a:ext uri="{FF2B5EF4-FFF2-40B4-BE49-F238E27FC236}">
                <a16:creationId xmlns:a16="http://schemas.microsoft.com/office/drawing/2014/main" id="{E8C5010A-4B39-4535-97DF-DB76E0AEEB00}"/>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את השקופית הזו תוכלו לשכפל, על מנת ליצור שקופיות נוספות הזהות לה – אליהן תוכלו להכניס את התכנים. </a:t>
            </a:r>
          </a:p>
          <a:p>
            <a:pPr algn="ctr"/>
            <a:endParaRPr lang="he-IL" dirty="0">
              <a:solidFill>
                <a:srgbClr val="002060"/>
              </a:solidFill>
            </a:endParaRPr>
          </a:p>
          <a:p>
            <a:pPr algn="ctr"/>
            <a:r>
              <a:rPr lang="he-IL" dirty="0">
                <a:solidFill>
                  <a:srgbClr val="002060"/>
                </a:solidFill>
              </a:rPr>
              <a:t>כדי לשכפל אותה, לחצו עליה </a:t>
            </a:r>
            <a:r>
              <a:rPr lang="he-IL" b="1" dirty="0">
                <a:solidFill>
                  <a:srgbClr val="002060"/>
                </a:solidFill>
              </a:rPr>
              <a:t>קליק ימיני </a:t>
            </a:r>
            <a:r>
              <a:rPr lang="he-IL" dirty="0">
                <a:solidFill>
                  <a:srgbClr val="002060"/>
                </a:solidFill>
              </a:rPr>
              <a:t>בתפריט השקופיות בצד ובחרו </a:t>
            </a:r>
            <a:br>
              <a:rPr lang="en-US" dirty="0">
                <a:solidFill>
                  <a:srgbClr val="002060"/>
                </a:solidFill>
              </a:rPr>
            </a:br>
            <a:r>
              <a:rPr lang="he-IL" dirty="0">
                <a:solidFill>
                  <a:srgbClr val="002060"/>
                </a:solidFill>
              </a:rPr>
              <a:t>"</a:t>
            </a:r>
            <a:r>
              <a:rPr lang="he-IL" b="1" dirty="0">
                <a:solidFill>
                  <a:srgbClr val="002060"/>
                </a:solidFill>
              </a:rPr>
              <a:t>שכפל שקופית</a:t>
            </a:r>
            <a:r>
              <a:rPr lang="he-IL" dirty="0">
                <a:solidFill>
                  <a:srgbClr val="002060"/>
                </a:solidFill>
              </a:rPr>
              <a:t>" או "</a:t>
            </a:r>
            <a:r>
              <a:rPr lang="en-US" b="1" dirty="0">
                <a:solidFill>
                  <a:srgbClr val="002060"/>
                </a:solidFill>
              </a:rPr>
              <a:t>Duplicate Slide</a:t>
            </a:r>
            <a:r>
              <a:rPr lang="he-IL" dirty="0">
                <a:solidFill>
                  <a:srgbClr val="002060"/>
                </a:solidFill>
              </a:rPr>
              <a:t>" </a:t>
            </a:r>
          </a:p>
          <a:p>
            <a:pPr algn="ctr"/>
            <a:r>
              <a:rPr lang="he-IL" dirty="0">
                <a:solidFill>
                  <a:srgbClr val="002060"/>
                </a:solidFill>
              </a:rPr>
              <a:t>(מחקו ריבוע זה לאחר הקריאה)</a:t>
            </a:r>
            <a:endParaRPr lang="en-US"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rPr>
              <a:t>פריסה 2</a:t>
            </a:r>
            <a:br>
              <a:rPr lang="en-US" dirty="0">
                <a:solidFill>
                  <a:srgbClr val="002060"/>
                </a:solidFill>
              </a:rPr>
            </a:br>
            <a:r>
              <a:rPr lang="he-IL" dirty="0">
                <a:solidFill>
                  <a:srgbClr val="002060"/>
                </a:solidFill>
              </a:rPr>
              <a:t>(הפריסות שונות זו מזו במיקום תיבות הטקסט וגרפיקת הרקע, </a:t>
            </a:r>
            <a:br>
              <a:rPr lang="en-US" dirty="0">
                <a:solidFill>
                  <a:srgbClr val="002060"/>
                </a:solidFill>
              </a:rPr>
            </a:br>
            <a:r>
              <a:rPr lang="he-IL" dirty="0">
                <a:solidFill>
                  <a:srgbClr val="002060"/>
                </a:solidFill>
              </a:rPr>
              <a:t>ותוכלו לגוון ביניהן)</a:t>
            </a:r>
            <a:endParaRPr lang="en-US" dirty="0">
              <a:solidFill>
                <a:srgbClr val="002060"/>
              </a:solidFill>
            </a:endParaRPr>
          </a:p>
        </p:txBody>
      </p:sp>
      <p:sp>
        <p:nvSpPr>
          <p:cNvPr id="10" name="מציין מיקום טקסט 13">
            <a:extLst>
              <a:ext uri="{FF2B5EF4-FFF2-40B4-BE49-F238E27FC236}">
                <a16:creationId xmlns:a16="http://schemas.microsoft.com/office/drawing/2014/main" id="{E9000D1F-DDB7-4830-BABC-EA342BF9731E}"/>
              </a:ext>
            </a:extLst>
          </p:cNvPr>
          <p:cNvSpPr txBox="1">
            <a:spLocks/>
          </p:cNvSpPr>
          <p:nvPr/>
        </p:nvSpPr>
        <p:spPr>
          <a:xfrm>
            <a:off x="1699067" y="730886"/>
            <a:ext cx="8793866" cy="457200"/>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e-IL" sz="2800" dirty="0">
                <a:solidFill>
                  <a:srgbClr val="12B4BC"/>
                </a:solidFill>
              </a:rPr>
              <a:t>האדם חווה סבל ורוע ולא מסוגל להבין מדוע זה קורה. התשובה דומה: זווית הראייה של האדם היא חלקית.</a:t>
            </a:r>
          </a:p>
        </p:txBody>
      </p:sp>
      <p:sp>
        <p:nvSpPr>
          <p:cNvPr id="11" name="תרשים זרימה: מסיים 10">
            <a:extLst>
              <a:ext uri="{FF2B5EF4-FFF2-40B4-BE49-F238E27FC236}">
                <a16:creationId xmlns:a16="http://schemas.microsoft.com/office/drawing/2014/main" id="{95CE865A-7D0E-4A0B-AA32-06E34165469A}"/>
              </a:ext>
            </a:extLst>
          </p:cNvPr>
          <p:cNvSpPr/>
          <p:nvPr/>
        </p:nvSpPr>
        <p:spPr>
          <a:xfrm>
            <a:off x="8318587" y="1867332"/>
            <a:ext cx="1951241" cy="649797"/>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err="1">
                <a:solidFill>
                  <a:schemeClr val="bg1"/>
                </a:solidFill>
                <a:latin typeface="Varela Round" panose="00000500000000000000" pitchFamily="2" charset="-79"/>
                <a:cs typeface="Varela Round" panose="00000500000000000000" pitchFamily="2" charset="-79"/>
              </a:rPr>
              <a:t>ריה"ל</a:t>
            </a:r>
            <a:endParaRPr lang="he-IL" sz="2000" dirty="0">
              <a:solidFill>
                <a:schemeClr val="bg1"/>
              </a:solidFill>
              <a:latin typeface="Varela Round" panose="00000500000000000000" pitchFamily="2" charset="-79"/>
              <a:cs typeface="Varela Round" panose="00000500000000000000" pitchFamily="2" charset="-79"/>
            </a:endParaRPr>
          </a:p>
        </p:txBody>
      </p:sp>
      <p:sp>
        <p:nvSpPr>
          <p:cNvPr id="15" name="תרשים זרימה: מסיים 14">
            <a:extLst>
              <a:ext uri="{FF2B5EF4-FFF2-40B4-BE49-F238E27FC236}">
                <a16:creationId xmlns:a16="http://schemas.microsoft.com/office/drawing/2014/main" id="{77CE1222-4108-4925-95AD-A9C63DC4106A}"/>
              </a:ext>
            </a:extLst>
          </p:cNvPr>
          <p:cNvSpPr/>
          <p:nvPr/>
        </p:nvSpPr>
        <p:spPr>
          <a:xfrm>
            <a:off x="2118519" y="1893018"/>
            <a:ext cx="1951241" cy="649797"/>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רמב"ם</a:t>
            </a:r>
          </a:p>
        </p:txBody>
      </p:sp>
      <p:sp>
        <p:nvSpPr>
          <p:cNvPr id="16" name="מציין מיקום תוכן 2">
            <a:extLst>
              <a:ext uri="{FF2B5EF4-FFF2-40B4-BE49-F238E27FC236}">
                <a16:creationId xmlns:a16="http://schemas.microsoft.com/office/drawing/2014/main" id="{CDA0F9E3-1E3B-4FC9-90D9-691A223059DD}"/>
              </a:ext>
            </a:extLst>
          </p:cNvPr>
          <p:cNvSpPr txBox="1">
            <a:spLocks/>
          </p:cNvSpPr>
          <p:nvPr/>
        </p:nvSpPr>
        <p:spPr>
          <a:xfrm>
            <a:off x="126391" y="2546868"/>
            <a:ext cx="5859507" cy="4062435"/>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just">
              <a:buNone/>
            </a:pPr>
            <a:r>
              <a:rPr lang="he-IL" sz="2000" b="1" dirty="0"/>
              <a:t>נקודת מבטו של האדם היא חלקית. רואה את המציאות כאילו הוא מרכזה.</a:t>
            </a:r>
          </a:p>
          <a:p>
            <a:pPr marL="0" indent="0" algn="just">
              <a:buNone/>
            </a:pPr>
            <a:endParaRPr lang="he-IL" sz="2000" b="1" dirty="0"/>
          </a:p>
          <a:p>
            <a:pPr marL="0" indent="0" algn="just">
              <a:buNone/>
            </a:pPr>
            <a:r>
              <a:rPr lang="he-IL" sz="2000" dirty="0"/>
              <a:t>"מתבוננים במציאות רק </a:t>
            </a:r>
            <a:r>
              <a:rPr lang="he-IL" sz="2000" dirty="0" err="1"/>
              <a:t>מנקודת־ראותו</a:t>
            </a:r>
            <a:r>
              <a:rPr lang="he-IL" sz="2000" dirty="0"/>
              <a:t> של פרט אחד </a:t>
            </a:r>
            <a:r>
              <a:rPr lang="he-IL" sz="2000" dirty="0" err="1"/>
              <a:t>מבני־האדם</a:t>
            </a:r>
            <a:r>
              <a:rPr lang="he-IL" sz="2000" dirty="0"/>
              <a:t> ולא יותר. כל בור מדמה שהמציאות כולה היא למענו כפרט. כביכול אין מציאות אלא הוא לבדו. וכאשר קורה לו דבר מנוגד לרצונו הוא מחליט בפסקנות שהמציאות כולה רע."</a:t>
            </a:r>
          </a:p>
        </p:txBody>
      </p:sp>
    </p:spTree>
    <p:extLst>
      <p:ext uri="{BB962C8B-B14F-4D97-AF65-F5344CB8AC3E}">
        <p14:creationId xmlns:p14="http://schemas.microsoft.com/office/powerpoint/2010/main" val="109541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6252114" y="2517129"/>
            <a:ext cx="5859507" cy="4062435"/>
          </a:xfrm>
        </p:spPr>
        <p:txBody>
          <a:bodyPr>
            <a:normAutofit/>
          </a:bodyPr>
          <a:lstStyle/>
          <a:p>
            <a:pPr marL="0" indent="0" algn="just">
              <a:buNone/>
            </a:pPr>
            <a:r>
              <a:rPr lang="he-IL" sz="2000" b="1" dirty="0"/>
              <a:t>האל פועל בצדק, גם אם צדק אשר לא מובן לנו. לכן הדבר שנתפס על ידנו כרע הוא למעשה חלק ממערכת הצדק הכללית והטובה.</a:t>
            </a:r>
          </a:p>
          <a:p>
            <a:pPr marL="0" indent="0" algn="just">
              <a:buNone/>
            </a:pPr>
            <a:endParaRPr lang="he-IL" sz="2000" b="1" dirty="0"/>
          </a:p>
          <a:p>
            <a:pPr marL="0" indent="0" algn="just">
              <a:buNone/>
            </a:pPr>
            <a:r>
              <a:rPr lang="he-IL" sz="2000" dirty="0"/>
              <a:t>"מה אומר אפוא אם לא כי כל זה בא מחכמה שאין אני משיג אותה? אין לי כי אם להצדיק את מי שנקרא 'הצור תמים פעלו'."</a:t>
            </a:r>
          </a:p>
        </p:txBody>
      </p:sp>
      <p:sp>
        <p:nvSpPr>
          <p:cNvPr id="2" name="כותרת 1">
            <a:extLst>
              <a:ext uri="{FF2B5EF4-FFF2-40B4-BE49-F238E27FC236}">
                <a16:creationId xmlns:a16="http://schemas.microsoft.com/office/drawing/2014/main" id="{F29CB7FD-705A-4AFD-B7A3-B7819D0C79AA}"/>
              </a:ext>
            </a:extLst>
          </p:cNvPr>
          <p:cNvSpPr>
            <a:spLocks noGrp="1"/>
          </p:cNvSpPr>
          <p:nvPr>
            <p:ph type="title"/>
          </p:nvPr>
        </p:nvSpPr>
        <p:spPr>
          <a:xfrm>
            <a:off x="1024128" y="116496"/>
            <a:ext cx="9802206" cy="720000"/>
          </a:xfrm>
        </p:spPr>
        <p:txBody>
          <a:bodyPr/>
          <a:lstStyle/>
          <a:p>
            <a:r>
              <a:rPr lang="he-IL" dirty="0"/>
              <a:t>הבדל</a:t>
            </a:r>
          </a:p>
        </p:txBody>
      </p:sp>
      <p:sp>
        <p:nvSpPr>
          <p:cNvPr id="13" name="Rectangle 12">
            <a:extLst>
              <a:ext uri="{FF2B5EF4-FFF2-40B4-BE49-F238E27FC236}">
                <a16:creationId xmlns:a16="http://schemas.microsoft.com/office/drawing/2014/main" id="{E8C5010A-4B39-4535-97DF-DB76E0AEEB00}"/>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את השקופית הזו תוכלו לשכפל, על מנת ליצור שקופיות נוספות הזהות לה – אליהן תוכלו להכניס את התכנים. </a:t>
            </a:r>
          </a:p>
          <a:p>
            <a:pPr algn="ctr"/>
            <a:endParaRPr lang="he-IL" dirty="0">
              <a:solidFill>
                <a:srgbClr val="002060"/>
              </a:solidFill>
            </a:endParaRPr>
          </a:p>
          <a:p>
            <a:pPr algn="ctr"/>
            <a:r>
              <a:rPr lang="he-IL" dirty="0">
                <a:solidFill>
                  <a:srgbClr val="002060"/>
                </a:solidFill>
              </a:rPr>
              <a:t>כדי לשכפל אותה, לחצו עליה </a:t>
            </a:r>
            <a:r>
              <a:rPr lang="he-IL" b="1" dirty="0">
                <a:solidFill>
                  <a:srgbClr val="002060"/>
                </a:solidFill>
              </a:rPr>
              <a:t>קליק ימיני </a:t>
            </a:r>
            <a:r>
              <a:rPr lang="he-IL" dirty="0">
                <a:solidFill>
                  <a:srgbClr val="002060"/>
                </a:solidFill>
              </a:rPr>
              <a:t>בתפריט השקופיות בצד ובחרו </a:t>
            </a:r>
            <a:br>
              <a:rPr lang="en-US" dirty="0">
                <a:solidFill>
                  <a:srgbClr val="002060"/>
                </a:solidFill>
              </a:rPr>
            </a:br>
            <a:r>
              <a:rPr lang="he-IL" dirty="0">
                <a:solidFill>
                  <a:srgbClr val="002060"/>
                </a:solidFill>
              </a:rPr>
              <a:t>"</a:t>
            </a:r>
            <a:r>
              <a:rPr lang="he-IL" b="1" dirty="0">
                <a:solidFill>
                  <a:srgbClr val="002060"/>
                </a:solidFill>
              </a:rPr>
              <a:t>שכפל שקופית</a:t>
            </a:r>
            <a:r>
              <a:rPr lang="he-IL" dirty="0">
                <a:solidFill>
                  <a:srgbClr val="002060"/>
                </a:solidFill>
              </a:rPr>
              <a:t>" או "</a:t>
            </a:r>
            <a:r>
              <a:rPr lang="en-US" b="1" dirty="0">
                <a:solidFill>
                  <a:srgbClr val="002060"/>
                </a:solidFill>
              </a:rPr>
              <a:t>Duplicate Slide</a:t>
            </a:r>
            <a:r>
              <a:rPr lang="he-IL" dirty="0">
                <a:solidFill>
                  <a:srgbClr val="002060"/>
                </a:solidFill>
              </a:rPr>
              <a:t>" </a:t>
            </a:r>
          </a:p>
          <a:p>
            <a:pPr algn="ctr"/>
            <a:r>
              <a:rPr lang="he-IL" dirty="0">
                <a:solidFill>
                  <a:srgbClr val="002060"/>
                </a:solidFill>
              </a:rPr>
              <a:t>(מחקו ריבוע זה לאחר הקריאה)</a:t>
            </a:r>
            <a:endParaRPr lang="en-US"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rPr>
              <a:t>פריסה 2</a:t>
            </a:r>
            <a:br>
              <a:rPr lang="en-US" dirty="0">
                <a:solidFill>
                  <a:srgbClr val="002060"/>
                </a:solidFill>
              </a:rPr>
            </a:br>
            <a:r>
              <a:rPr lang="he-IL" dirty="0">
                <a:solidFill>
                  <a:srgbClr val="002060"/>
                </a:solidFill>
              </a:rPr>
              <a:t>(הפריסות שונות זו מזו במיקום תיבות הטקסט וגרפיקת הרקע, </a:t>
            </a:r>
            <a:br>
              <a:rPr lang="en-US" dirty="0">
                <a:solidFill>
                  <a:srgbClr val="002060"/>
                </a:solidFill>
              </a:rPr>
            </a:br>
            <a:r>
              <a:rPr lang="he-IL" dirty="0">
                <a:solidFill>
                  <a:srgbClr val="002060"/>
                </a:solidFill>
              </a:rPr>
              <a:t>ותוכלו לגוון ביניהן)</a:t>
            </a:r>
            <a:endParaRPr lang="en-US" dirty="0">
              <a:solidFill>
                <a:srgbClr val="002060"/>
              </a:solidFill>
            </a:endParaRPr>
          </a:p>
        </p:txBody>
      </p:sp>
      <p:sp>
        <p:nvSpPr>
          <p:cNvPr id="10" name="מציין מיקום טקסט 13">
            <a:extLst>
              <a:ext uri="{FF2B5EF4-FFF2-40B4-BE49-F238E27FC236}">
                <a16:creationId xmlns:a16="http://schemas.microsoft.com/office/drawing/2014/main" id="{E9000D1F-DDB7-4830-BABC-EA342BF9731E}"/>
              </a:ext>
            </a:extLst>
          </p:cNvPr>
          <p:cNvSpPr txBox="1">
            <a:spLocks/>
          </p:cNvSpPr>
          <p:nvPr/>
        </p:nvSpPr>
        <p:spPr>
          <a:xfrm>
            <a:off x="1699067" y="730886"/>
            <a:ext cx="8793866" cy="457200"/>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e-IL" sz="2800" dirty="0">
                <a:solidFill>
                  <a:srgbClr val="12B4BC"/>
                </a:solidFill>
              </a:rPr>
              <a:t>היחס אל האל: הצדקת האל לעומת הבדלת האל</a:t>
            </a:r>
          </a:p>
        </p:txBody>
      </p:sp>
      <p:sp>
        <p:nvSpPr>
          <p:cNvPr id="11" name="תרשים זרימה: מסיים 10">
            <a:extLst>
              <a:ext uri="{FF2B5EF4-FFF2-40B4-BE49-F238E27FC236}">
                <a16:creationId xmlns:a16="http://schemas.microsoft.com/office/drawing/2014/main" id="{95CE865A-7D0E-4A0B-AA32-06E34165469A}"/>
              </a:ext>
            </a:extLst>
          </p:cNvPr>
          <p:cNvSpPr/>
          <p:nvPr/>
        </p:nvSpPr>
        <p:spPr>
          <a:xfrm>
            <a:off x="8318587" y="1867332"/>
            <a:ext cx="1951241" cy="649797"/>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err="1">
                <a:solidFill>
                  <a:schemeClr val="bg1"/>
                </a:solidFill>
                <a:latin typeface="Varela Round" panose="00000500000000000000" pitchFamily="2" charset="-79"/>
                <a:cs typeface="Varela Round" panose="00000500000000000000" pitchFamily="2" charset="-79"/>
              </a:rPr>
              <a:t>ריה"ל</a:t>
            </a:r>
            <a:endParaRPr lang="he-IL" sz="2000" dirty="0">
              <a:solidFill>
                <a:schemeClr val="bg1"/>
              </a:solidFill>
              <a:latin typeface="Varela Round" panose="00000500000000000000" pitchFamily="2" charset="-79"/>
              <a:cs typeface="Varela Round" panose="00000500000000000000" pitchFamily="2" charset="-79"/>
            </a:endParaRPr>
          </a:p>
        </p:txBody>
      </p:sp>
      <p:cxnSp>
        <p:nvCxnSpPr>
          <p:cNvPr id="12" name="מחבר חץ ישר 11">
            <a:extLst>
              <a:ext uri="{FF2B5EF4-FFF2-40B4-BE49-F238E27FC236}">
                <a16:creationId xmlns:a16="http://schemas.microsoft.com/office/drawing/2014/main" id="{76844BC1-450C-4927-A0F5-3724B2724852}"/>
              </a:ext>
            </a:extLst>
          </p:cNvPr>
          <p:cNvCxnSpPr>
            <a:cxnSpLocks/>
          </p:cNvCxnSpPr>
          <p:nvPr/>
        </p:nvCxnSpPr>
        <p:spPr>
          <a:xfrm flipH="1" flipV="1">
            <a:off x="6096000" y="1533283"/>
            <a:ext cx="1588" cy="5324717"/>
          </a:xfrm>
          <a:prstGeom prst="straightConnector1">
            <a:avLst/>
          </a:prstGeom>
          <a:ln w="76200">
            <a:solidFill>
              <a:srgbClr val="11A4AB"/>
            </a:solidFill>
            <a:tailEnd type="triangle"/>
          </a:ln>
        </p:spPr>
        <p:style>
          <a:lnRef idx="1">
            <a:schemeClr val="accent1"/>
          </a:lnRef>
          <a:fillRef idx="0">
            <a:schemeClr val="accent1"/>
          </a:fillRef>
          <a:effectRef idx="0">
            <a:schemeClr val="accent1"/>
          </a:effectRef>
          <a:fontRef idx="minor">
            <a:schemeClr val="tx1"/>
          </a:fontRef>
        </p:style>
      </p:cxnSp>
      <p:sp>
        <p:nvSpPr>
          <p:cNvPr id="15" name="תרשים זרימה: מסיים 14">
            <a:extLst>
              <a:ext uri="{FF2B5EF4-FFF2-40B4-BE49-F238E27FC236}">
                <a16:creationId xmlns:a16="http://schemas.microsoft.com/office/drawing/2014/main" id="{77CE1222-4108-4925-95AD-A9C63DC4106A}"/>
              </a:ext>
            </a:extLst>
          </p:cNvPr>
          <p:cNvSpPr/>
          <p:nvPr/>
        </p:nvSpPr>
        <p:spPr>
          <a:xfrm>
            <a:off x="2118519" y="1893018"/>
            <a:ext cx="1951241" cy="649797"/>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רמב"ם</a:t>
            </a:r>
          </a:p>
        </p:txBody>
      </p:sp>
      <p:sp>
        <p:nvSpPr>
          <p:cNvPr id="16" name="מציין מיקום תוכן 2">
            <a:extLst>
              <a:ext uri="{FF2B5EF4-FFF2-40B4-BE49-F238E27FC236}">
                <a16:creationId xmlns:a16="http://schemas.microsoft.com/office/drawing/2014/main" id="{CDA0F9E3-1E3B-4FC9-90D9-691A223059DD}"/>
              </a:ext>
            </a:extLst>
          </p:cNvPr>
          <p:cNvSpPr txBox="1">
            <a:spLocks/>
          </p:cNvSpPr>
          <p:nvPr/>
        </p:nvSpPr>
        <p:spPr>
          <a:xfrm>
            <a:off x="126391" y="2546868"/>
            <a:ext cx="5859507" cy="4062435"/>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just">
              <a:buNone/>
            </a:pPr>
            <a:r>
              <a:rPr lang="he-IL" sz="2000" b="1" dirty="0"/>
              <a:t>הרע לא קשור אל האל. הרע נובע מבחירתו החופשית של האדם. העדר הידיעה שעל האדם לחפות עליו. </a:t>
            </a:r>
          </a:p>
          <a:p>
            <a:pPr marL="0" indent="0" algn="just">
              <a:buNone/>
            </a:pPr>
            <a:endParaRPr lang="he-IL" sz="2000" b="1" dirty="0"/>
          </a:p>
          <a:p>
            <a:pPr marL="0" indent="0" algn="just">
              <a:buNone/>
            </a:pPr>
            <a:r>
              <a:rPr lang="he-IL" sz="2000" dirty="0"/>
              <a:t>"ידוע בוודאות שאין לומר בשום אופן שהאל יתגדל ויתרומם עושׂה רע בעצם, כוונתי שהוא יתעלה יתכוון בכוונה ראשונית לעשות רע. זה אינו אפשרי. אלא מעשׂיו יתעלה כולם טוב צרוף. כי הוא אינו עושה אלא מציאות, וכל מציאות היא טוב."</a:t>
            </a:r>
          </a:p>
        </p:txBody>
      </p:sp>
    </p:spTree>
    <p:extLst>
      <p:ext uri="{BB962C8B-B14F-4D97-AF65-F5344CB8AC3E}">
        <p14:creationId xmlns:p14="http://schemas.microsoft.com/office/powerpoint/2010/main" val="14890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6252114" y="2281979"/>
            <a:ext cx="5859507" cy="4062435"/>
          </a:xfrm>
        </p:spPr>
        <p:txBody>
          <a:bodyPr>
            <a:normAutofit/>
          </a:bodyPr>
          <a:lstStyle/>
          <a:p>
            <a:pPr marL="0" indent="0" algn="just">
              <a:buNone/>
            </a:pPr>
            <a:r>
              <a:rPr lang="he-IL" sz="2200" b="1" dirty="0"/>
              <a:t>אדם אשר מודע להשגחה האלוהית, שוקל כל מעשה ויודע שצפוי לקבל שכר או עונש בהתאם למעשיו. הוא החסיד.</a:t>
            </a:r>
          </a:p>
          <a:p>
            <a:pPr marL="0" indent="0" algn="just">
              <a:buNone/>
            </a:pPr>
            <a:r>
              <a:rPr lang="he-IL" sz="2200" dirty="0"/>
              <a:t>"[...]אין החסיד עושה מעשה, חושב מחשבה או מדבר דבר, בלא שיאמין כי יש עין רואה אותו וצופה עליו וגומלת לו על הטוב ועל הרע. [...] ולכן הוא הולך ויושב כירא וחרד המתבייש לעתים ממעשיו כשם שהוא שמח ונהנה ובא להתרוממות הנפש בעשותו את הטוב."</a:t>
            </a:r>
          </a:p>
        </p:txBody>
      </p:sp>
      <p:sp>
        <p:nvSpPr>
          <p:cNvPr id="2" name="כותרת 1">
            <a:extLst>
              <a:ext uri="{FF2B5EF4-FFF2-40B4-BE49-F238E27FC236}">
                <a16:creationId xmlns:a16="http://schemas.microsoft.com/office/drawing/2014/main" id="{F29CB7FD-705A-4AFD-B7A3-B7819D0C79AA}"/>
              </a:ext>
            </a:extLst>
          </p:cNvPr>
          <p:cNvSpPr>
            <a:spLocks noGrp="1"/>
          </p:cNvSpPr>
          <p:nvPr>
            <p:ph type="title"/>
          </p:nvPr>
        </p:nvSpPr>
        <p:spPr>
          <a:xfrm>
            <a:off x="1024128" y="116496"/>
            <a:ext cx="9802206" cy="720000"/>
          </a:xfrm>
        </p:spPr>
        <p:txBody>
          <a:bodyPr/>
          <a:lstStyle/>
          <a:p>
            <a:r>
              <a:rPr lang="he-IL" dirty="0"/>
              <a:t>הבדל</a:t>
            </a:r>
          </a:p>
        </p:txBody>
      </p:sp>
      <p:sp>
        <p:nvSpPr>
          <p:cNvPr id="13" name="Rectangle 12">
            <a:extLst>
              <a:ext uri="{FF2B5EF4-FFF2-40B4-BE49-F238E27FC236}">
                <a16:creationId xmlns:a16="http://schemas.microsoft.com/office/drawing/2014/main" id="{E8C5010A-4B39-4535-97DF-DB76E0AEEB00}"/>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את השקופית הזו תוכלו לשכפל, על מנת ליצור שקופיות נוספות הזהות לה – אליהן תוכלו להכניס את התכנים. </a:t>
            </a:r>
          </a:p>
          <a:p>
            <a:pPr algn="ctr"/>
            <a:endParaRPr lang="he-IL" dirty="0">
              <a:solidFill>
                <a:srgbClr val="002060"/>
              </a:solidFill>
            </a:endParaRPr>
          </a:p>
          <a:p>
            <a:pPr algn="ctr"/>
            <a:r>
              <a:rPr lang="he-IL" dirty="0">
                <a:solidFill>
                  <a:srgbClr val="002060"/>
                </a:solidFill>
              </a:rPr>
              <a:t>כדי לשכפל אותה, לחצו עליה </a:t>
            </a:r>
            <a:r>
              <a:rPr lang="he-IL" b="1" dirty="0">
                <a:solidFill>
                  <a:srgbClr val="002060"/>
                </a:solidFill>
              </a:rPr>
              <a:t>קליק ימיני </a:t>
            </a:r>
            <a:r>
              <a:rPr lang="he-IL" dirty="0">
                <a:solidFill>
                  <a:srgbClr val="002060"/>
                </a:solidFill>
              </a:rPr>
              <a:t>בתפריט השקופיות בצד ובחרו </a:t>
            </a:r>
            <a:br>
              <a:rPr lang="en-US" dirty="0">
                <a:solidFill>
                  <a:srgbClr val="002060"/>
                </a:solidFill>
              </a:rPr>
            </a:br>
            <a:r>
              <a:rPr lang="he-IL" dirty="0">
                <a:solidFill>
                  <a:srgbClr val="002060"/>
                </a:solidFill>
              </a:rPr>
              <a:t>"</a:t>
            </a:r>
            <a:r>
              <a:rPr lang="he-IL" b="1" dirty="0">
                <a:solidFill>
                  <a:srgbClr val="002060"/>
                </a:solidFill>
              </a:rPr>
              <a:t>שכפל שקופית</a:t>
            </a:r>
            <a:r>
              <a:rPr lang="he-IL" dirty="0">
                <a:solidFill>
                  <a:srgbClr val="002060"/>
                </a:solidFill>
              </a:rPr>
              <a:t>" או "</a:t>
            </a:r>
            <a:r>
              <a:rPr lang="en-US" b="1" dirty="0">
                <a:solidFill>
                  <a:srgbClr val="002060"/>
                </a:solidFill>
              </a:rPr>
              <a:t>Duplicate Slide</a:t>
            </a:r>
            <a:r>
              <a:rPr lang="he-IL" dirty="0">
                <a:solidFill>
                  <a:srgbClr val="002060"/>
                </a:solidFill>
              </a:rPr>
              <a:t>" </a:t>
            </a:r>
          </a:p>
          <a:p>
            <a:pPr algn="ctr"/>
            <a:r>
              <a:rPr lang="he-IL" dirty="0">
                <a:solidFill>
                  <a:srgbClr val="002060"/>
                </a:solidFill>
              </a:rPr>
              <a:t>(מחקו ריבוע זה לאחר הקריאה)</a:t>
            </a:r>
            <a:endParaRPr lang="en-US"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rPr>
              <a:t>פריסה 2</a:t>
            </a:r>
            <a:br>
              <a:rPr lang="en-US" dirty="0">
                <a:solidFill>
                  <a:srgbClr val="002060"/>
                </a:solidFill>
              </a:rPr>
            </a:br>
            <a:r>
              <a:rPr lang="he-IL" dirty="0">
                <a:solidFill>
                  <a:srgbClr val="002060"/>
                </a:solidFill>
              </a:rPr>
              <a:t>(הפריסות שונות זו מזו במיקום תיבות הטקסט וגרפיקת הרקע, </a:t>
            </a:r>
            <a:br>
              <a:rPr lang="en-US" dirty="0">
                <a:solidFill>
                  <a:srgbClr val="002060"/>
                </a:solidFill>
              </a:rPr>
            </a:br>
            <a:r>
              <a:rPr lang="he-IL" dirty="0">
                <a:solidFill>
                  <a:srgbClr val="002060"/>
                </a:solidFill>
              </a:rPr>
              <a:t>ותוכלו לגוון ביניהן)</a:t>
            </a:r>
            <a:endParaRPr lang="en-US" dirty="0">
              <a:solidFill>
                <a:srgbClr val="002060"/>
              </a:solidFill>
            </a:endParaRPr>
          </a:p>
        </p:txBody>
      </p:sp>
      <p:sp>
        <p:nvSpPr>
          <p:cNvPr id="10" name="מציין מיקום טקסט 13">
            <a:extLst>
              <a:ext uri="{FF2B5EF4-FFF2-40B4-BE49-F238E27FC236}">
                <a16:creationId xmlns:a16="http://schemas.microsoft.com/office/drawing/2014/main" id="{E9000D1F-DDB7-4830-BABC-EA342BF9731E}"/>
              </a:ext>
            </a:extLst>
          </p:cNvPr>
          <p:cNvSpPr txBox="1">
            <a:spLocks/>
          </p:cNvSpPr>
          <p:nvPr/>
        </p:nvSpPr>
        <p:spPr>
          <a:xfrm>
            <a:off x="1699067" y="730886"/>
            <a:ext cx="8793866" cy="457200"/>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e-IL" sz="2800" dirty="0">
                <a:solidFill>
                  <a:srgbClr val="12B4BC"/>
                </a:solidFill>
              </a:rPr>
              <a:t>האדם האידיאלי: החסיד או החכם</a:t>
            </a:r>
          </a:p>
        </p:txBody>
      </p:sp>
      <p:sp>
        <p:nvSpPr>
          <p:cNvPr id="11" name="תרשים זרימה: מסיים 10">
            <a:extLst>
              <a:ext uri="{FF2B5EF4-FFF2-40B4-BE49-F238E27FC236}">
                <a16:creationId xmlns:a16="http://schemas.microsoft.com/office/drawing/2014/main" id="{95CE865A-7D0E-4A0B-AA32-06E34165469A}"/>
              </a:ext>
            </a:extLst>
          </p:cNvPr>
          <p:cNvSpPr/>
          <p:nvPr/>
        </p:nvSpPr>
        <p:spPr>
          <a:xfrm>
            <a:off x="8318587" y="1410134"/>
            <a:ext cx="1951241" cy="649797"/>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err="1">
                <a:solidFill>
                  <a:schemeClr val="bg1"/>
                </a:solidFill>
                <a:latin typeface="Varela Round" panose="00000500000000000000" pitchFamily="2" charset="-79"/>
                <a:cs typeface="Varela Round" panose="00000500000000000000" pitchFamily="2" charset="-79"/>
              </a:rPr>
              <a:t>ריה"ל</a:t>
            </a:r>
            <a:endParaRPr lang="he-IL" sz="2000" dirty="0">
              <a:solidFill>
                <a:schemeClr val="bg1"/>
              </a:solidFill>
              <a:latin typeface="Varela Round" panose="00000500000000000000" pitchFamily="2" charset="-79"/>
              <a:cs typeface="Varela Round" panose="00000500000000000000" pitchFamily="2" charset="-79"/>
            </a:endParaRPr>
          </a:p>
        </p:txBody>
      </p:sp>
      <p:cxnSp>
        <p:nvCxnSpPr>
          <p:cNvPr id="12" name="מחבר חץ ישר 11">
            <a:extLst>
              <a:ext uri="{FF2B5EF4-FFF2-40B4-BE49-F238E27FC236}">
                <a16:creationId xmlns:a16="http://schemas.microsoft.com/office/drawing/2014/main" id="{76844BC1-450C-4927-A0F5-3724B2724852}"/>
              </a:ext>
            </a:extLst>
          </p:cNvPr>
          <p:cNvCxnSpPr>
            <a:cxnSpLocks/>
          </p:cNvCxnSpPr>
          <p:nvPr/>
        </p:nvCxnSpPr>
        <p:spPr>
          <a:xfrm flipH="1" flipV="1">
            <a:off x="6096000" y="1533283"/>
            <a:ext cx="1588" cy="5324717"/>
          </a:xfrm>
          <a:prstGeom prst="straightConnector1">
            <a:avLst/>
          </a:prstGeom>
          <a:ln w="76200">
            <a:solidFill>
              <a:srgbClr val="11A4AB"/>
            </a:solidFill>
            <a:tailEnd type="triangle"/>
          </a:ln>
        </p:spPr>
        <p:style>
          <a:lnRef idx="1">
            <a:schemeClr val="accent1"/>
          </a:lnRef>
          <a:fillRef idx="0">
            <a:schemeClr val="accent1"/>
          </a:fillRef>
          <a:effectRef idx="0">
            <a:schemeClr val="accent1"/>
          </a:effectRef>
          <a:fontRef idx="minor">
            <a:schemeClr val="tx1"/>
          </a:fontRef>
        </p:style>
      </p:cxnSp>
      <p:sp>
        <p:nvSpPr>
          <p:cNvPr id="15" name="תרשים זרימה: מסיים 14">
            <a:extLst>
              <a:ext uri="{FF2B5EF4-FFF2-40B4-BE49-F238E27FC236}">
                <a16:creationId xmlns:a16="http://schemas.microsoft.com/office/drawing/2014/main" id="{77CE1222-4108-4925-95AD-A9C63DC4106A}"/>
              </a:ext>
            </a:extLst>
          </p:cNvPr>
          <p:cNvSpPr/>
          <p:nvPr/>
        </p:nvSpPr>
        <p:spPr>
          <a:xfrm>
            <a:off x="2118519" y="1435820"/>
            <a:ext cx="1951241" cy="649797"/>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רמב"ם</a:t>
            </a:r>
          </a:p>
        </p:txBody>
      </p:sp>
      <p:sp>
        <p:nvSpPr>
          <p:cNvPr id="16" name="מציין מיקום תוכן 2">
            <a:extLst>
              <a:ext uri="{FF2B5EF4-FFF2-40B4-BE49-F238E27FC236}">
                <a16:creationId xmlns:a16="http://schemas.microsoft.com/office/drawing/2014/main" id="{CDA0F9E3-1E3B-4FC9-90D9-691A223059DD}"/>
              </a:ext>
            </a:extLst>
          </p:cNvPr>
          <p:cNvSpPr txBox="1">
            <a:spLocks/>
          </p:cNvSpPr>
          <p:nvPr/>
        </p:nvSpPr>
        <p:spPr>
          <a:xfrm>
            <a:off x="126391" y="2281979"/>
            <a:ext cx="5859507" cy="4062435"/>
          </a:xfrm>
          <a:prstGeom prst="rect">
            <a:avLst/>
          </a:prstGeom>
        </p:spPr>
        <p:txBody>
          <a:bodyPr vert="horz" lIns="91440" tIns="45720" rIns="91440" bIns="45720" rtlCol="1">
            <a:normAutofit lnSpcReduction="10000"/>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just">
              <a:buNone/>
            </a:pPr>
            <a:r>
              <a:rPr lang="he-IL" b="1" dirty="0"/>
              <a:t>האדם השלם בעל שלמות מוסרית ושכלית. בעל מודעות עצמית גבוהה מאוד וחותר באופן מתמיד להבנת המציאות של העולם ושל האל שברא אותו. </a:t>
            </a:r>
          </a:p>
          <a:p>
            <a:pPr marL="0" indent="0" algn="just">
              <a:buNone/>
            </a:pPr>
            <a:r>
              <a:rPr lang="he-IL" dirty="0"/>
              <a:t>"אבל המעולים החכמים יודעים את חוכמת המציאות הזאת ומבינים אותה [...] אלה אשר שמרו את טבע המציאות ואת מטלות התורה וידעו את תכלית שניהם, התברר להם טעם החסד והאמת בכּוֹל. לכן הציבו להם כמטרה את מה שהייתה הכוונה (האלוהית שלמענה נבראו) מבחינת היותם אדם, והיא ההשׂגה."</a:t>
            </a:r>
          </a:p>
        </p:txBody>
      </p:sp>
    </p:spTree>
    <p:extLst>
      <p:ext uri="{BB962C8B-B14F-4D97-AF65-F5344CB8AC3E}">
        <p14:creationId xmlns:p14="http://schemas.microsoft.com/office/powerpoint/2010/main" val="327612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697588" y="1538300"/>
            <a:ext cx="10800000" cy="1260000"/>
          </a:xfrm>
        </p:spPr>
        <p:txBody>
          <a:bodyPr/>
          <a:lstStyle/>
          <a:p>
            <a:r>
              <a:rPr lang="he-IL" sz="5400" dirty="0"/>
              <a:t>הטוב והרע בהגות היהודית</a:t>
            </a:r>
            <a:br>
              <a:rPr lang="he-IL" sz="5400" dirty="0"/>
            </a:br>
            <a:r>
              <a:rPr lang="he-IL" sz="5400" dirty="0"/>
              <a:t>הסברו של רבי יהודה הלוי</a:t>
            </a:r>
          </a:p>
        </p:txBody>
      </p:sp>
      <p:sp>
        <p:nvSpPr>
          <p:cNvPr id="7" name="כותרת משנה 6"/>
          <p:cNvSpPr>
            <a:spLocks noGrp="1"/>
          </p:cNvSpPr>
          <p:nvPr>
            <p:ph type="subTitle" idx="1"/>
          </p:nvPr>
        </p:nvSpPr>
        <p:spPr/>
        <p:txBody>
          <a:bodyPr/>
          <a:lstStyle/>
          <a:p>
            <a:r>
              <a:rPr lang="he-IL" dirty="0">
                <a:sym typeface="Varela Round"/>
              </a:rPr>
              <a:t>מחשבת ישראל בחינוך הממלכתי</a:t>
            </a:r>
          </a:p>
        </p:txBody>
      </p:sp>
      <p:sp>
        <p:nvSpPr>
          <p:cNvPr id="4" name="מציין מיקום תוכן 3"/>
          <p:cNvSpPr>
            <a:spLocks noGrp="1"/>
          </p:cNvSpPr>
          <p:nvPr>
            <p:ph idx="10"/>
          </p:nvPr>
        </p:nvSpPr>
        <p:spPr/>
        <p:txBody>
          <a:bodyPr/>
          <a:lstStyle/>
          <a:p>
            <a:r>
              <a:rPr lang="he-IL" dirty="0">
                <a:sym typeface="Varela Round"/>
              </a:rPr>
              <a:t>שם המורה: שירה גינוסר</a:t>
            </a:r>
          </a:p>
        </p:txBody>
      </p:sp>
      <p:sp>
        <p:nvSpPr>
          <p:cNvPr id="6" name="Rectangle 5">
            <a:extLst>
              <a:ext uri="{FF2B5EF4-FFF2-40B4-BE49-F238E27FC236}">
                <a16:creationId xmlns:a16="http://schemas.microsoft.com/office/drawing/2014/main" id="{B2280C11-EEDB-487A-98F6-634F6A554FCC}"/>
              </a:ext>
            </a:extLst>
          </p:cNvPr>
          <p:cNvSpPr/>
          <p:nvPr/>
        </p:nvSpPr>
        <p:spPr>
          <a:xfrm>
            <a:off x="12279398" y="634420"/>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
        <p:nvSpPr>
          <p:cNvPr id="8" name="Rectangle 7">
            <a:extLst>
              <a:ext uri="{FF2B5EF4-FFF2-40B4-BE49-F238E27FC236}">
                <a16:creationId xmlns:a16="http://schemas.microsoft.com/office/drawing/2014/main" id="{2C6F7BCA-4B13-4E9D-B292-F022F48139C2}"/>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מלאו את פרטי השיעור, המקצוע והמורה .</a:t>
            </a:r>
          </a:p>
          <a:p>
            <a:pPr algn="ctr"/>
            <a:r>
              <a:rPr lang="he-IL" dirty="0">
                <a:solidFill>
                  <a:srgbClr val="002060"/>
                </a:solidFill>
              </a:rPr>
              <a:t>(אין צורך להשאיר את הכיתובים "שם השיעור" , "המקצוע", מחקו אותם וכתבו רק את הפרטים עצמם). </a:t>
            </a:r>
            <a:endParaRPr lang="en-US"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6252114" y="2281979"/>
            <a:ext cx="5859507" cy="4062435"/>
          </a:xfrm>
        </p:spPr>
        <p:txBody>
          <a:bodyPr>
            <a:normAutofit/>
          </a:bodyPr>
          <a:lstStyle/>
          <a:p>
            <a:pPr marL="0" indent="0" algn="just">
              <a:buNone/>
            </a:pPr>
            <a:r>
              <a:rPr lang="he-IL" sz="2200" b="1" dirty="0"/>
              <a:t>יש לבטוח באל שמנהיג את העולם בצדק ולהבין שסבלו של האדם הפרטי הוא חלק מתמונה גדולה יותר.</a:t>
            </a:r>
          </a:p>
          <a:p>
            <a:pPr marL="0" indent="0" algn="just">
              <a:buNone/>
            </a:pPr>
            <a:endParaRPr lang="he-IL" sz="2200" b="1" dirty="0"/>
          </a:p>
          <a:p>
            <a:pPr marL="0" indent="0" algn="just">
              <a:buNone/>
            </a:pPr>
            <a:r>
              <a:rPr lang="he-IL" sz="2200" dirty="0"/>
              <a:t>מה אומר אפוא אם לא כי כל זה בא מחכמה שאין אני משיג אותה? אין לי כי אם להצדיק את מי שנקרא "הצור תמים פעלו".</a:t>
            </a:r>
          </a:p>
          <a:p>
            <a:pPr marL="0" indent="0" algn="just">
              <a:buNone/>
            </a:pPr>
            <a:endParaRPr lang="he-IL" sz="2200" dirty="0"/>
          </a:p>
        </p:txBody>
      </p:sp>
      <p:sp>
        <p:nvSpPr>
          <p:cNvPr id="2" name="כותרת 1">
            <a:extLst>
              <a:ext uri="{FF2B5EF4-FFF2-40B4-BE49-F238E27FC236}">
                <a16:creationId xmlns:a16="http://schemas.microsoft.com/office/drawing/2014/main" id="{F29CB7FD-705A-4AFD-B7A3-B7819D0C79AA}"/>
              </a:ext>
            </a:extLst>
          </p:cNvPr>
          <p:cNvSpPr>
            <a:spLocks noGrp="1"/>
          </p:cNvSpPr>
          <p:nvPr>
            <p:ph type="title"/>
          </p:nvPr>
        </p:nvSpPr>
        <p:spPr>
          <a:xfrm>
            <a:off x="1024128" y="116496"/>
            <a:ext cx="9802206" cy="720000"/>
          </a:xfrm>
        </p:spPr>
        <p:txBody>
          <a:bodyPr/>
          <a:lstStyle/>
          <a:p>
            <a:r>
              <a:rPr lang="he-IL" dirty="0"/>
              <a:t>הבדל</a:t>
            </a:r>
          </a:p>
        </p:txBody>
      </p:sp>
      <p:sp>
        <p:nvSpPr>
          <p:cNvPr id="13" name="Rectangle 12">
            <a:extLst>
              <a:ext uri="{FF2B5EF4-FFF2-40B4-BE49-F238E27FC236}">
                <a16:creationId xmlns:a16="http://schemas.microsoft.com/office/drawing/2014/main" id="{E8C5010A-4B39-4535-97DF-DB76E0AEEB00}"/>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את השקופית הזו תוכלו לשכפל, על מנת ליצור שקופיות נוספות הזהות לה – אליהן תוכלו להכניס את התכנים. </a:t>
            </a:r>
          </a:p>
          <a:p>
            <a:pPr algn="ctr"/>
            <a:endParaRPr lang="he-IL" dirty="0">
              <a:solidFill>
                <a:srgbClr val="002060"/>
              </a:solidFill>
            </a:endParaRPr>
          </a:p>
          <a:p>
            <a:pPr algn="ctr"/>
            <a:r>
              <a:rPr lang="he-IL" dirty="0">
                <a:solidFill>
                  <a:srgbClr val="002060"/>
                </a:solidFill>
              </a:rPr>
              <a:t>כדי לשכפל אותה, לחצו עליה </a:t>
            </a:r>
            <a:r>
              <a:rPr lang="he-IL" b="1" dirty="0">
                <a:solidFill>
                  <a:srgbClr val="002060"/>
                </a:solidFill>
              </a:rPr>
              <a:t>קליק ימיני </a:t>
            </a:r>
            <a:r>
              <a:rPr lang="he-IL" dirty="0">
                <a:solidFill>
                  <a:srgbClr val="002060"/>
                </a:solidFill>
              </a:rPr>
              <a:t>בתפריט השקופיות בצד ובחרו </a:t>
            </a:r>
            <a:br>
              <a:rPr lang="en-US" dirty="0">
                <a:solidFill>
                  <a:srgbClr val="002060"/>
                </a:solidFill>
              </a:rPr>
            </a:br>
            <a:r>
              <a:rPr lang="he-IL" dirty="0">
                <a:solidFill>
                  <a:srgbClr val="002060"/>
                </a:solidFill>
              </a:rPr>
              <a:t>"</a:t>
            </a:r>
            <a:r>
              <a:rPr lang="he-IL" b="1" dirty="0">
                <a:solidFill>
                  <a:srgbClr val="002060"/>
                </a:solidFill>
              </a:rPr>
              <a:t>שכפל שקופית</a:t>
            </a:r>
            <a:r>
              <a:rPr lang="he-IL" dirty="0">
                <a:solidFill>
                  <a:srgbClr val="002060"/>
                </a:solidFill>
              </a:rPr>
              <a:t>" או "</a:t>
            </a:r>
            <a:r>
              <a:rPr lang="en-US" b="1" dirty="0">
                <a:solidFill>
                  <a:srgbClr val="002060"/>
                </a:solidFill>
              </a:rPr>
              <a:t>Duplicate Slide</a:t>
            </a:r>
            <a:r>
              <a:rPr lang="he-IL" dirty="0">
                <a:solidFill>
                  <a:srgbClr val="002060"/>
                </a:solidFill>
              </a:rPr>
              <a:t>" </a:t>
            </a:r>
          </a:p>
          <a:p>
            <a:pPr algn="ctr"/>
            <a:r>
              <a:rPr lang="he-IL" dirty="0">
                <a:solidFill>
                  <a:srgbClr val="002060"/>
                </a:solidFill>
              </a:rPr>
              <a:t>(מחקו ריבוע זה לאחר הקריאה)</a:t>
            </a:r>
            <a:endParaRPr lang="en-US" dirty="0">
              <a:solidFill>
                <a:srgbClr val="002060"/>
              </a:solidFill>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rPr>
              <a:t>פריסה 2</a:t>
            </a:r>
            <a:br>
              <a:rPr lang="en-US" dirty="0">
                <a:solidFill>
                  <a:srgbClr val="002060"/>
                </a:solidFill>
              </a:rPr>
            </a:br>
            <a:r>
              <a:rPr lang="he-IL" dirty="0">
                <a:solidFill>
                  <a:srgbClr val="002060"/>
                </a:solidFill>
              </a:rPr>
              <a:t>(הפריסות שונות זו מזו במיקום תיבות הטקסט וגרפיקת הרקע, </a:t>
            </a:r>
            <a:br>
              <a:rPr lang="en-US" dirty="0">
                <a:solidFill>
                  <a:srgbClr val="002060"/>
                </a:solidFill>
              </a:rPr>
            </a:br>
            <a:r>
              <a:rPr lang="he-IL" dirty="0">
                <a:solidFill>
                  <a:srgbClr val="002060"/>
                </a:solidFill>
              </a:rPr>
              <a:t>ותוכלו לגוון ביניהן)</a:t>
            </a:r>
            <a:endParaRPr lang="en-US" dirty="0">
              <a:solidFill>
                <a:srgbClr val="002060"/>
              </a:solidFill>
            </a:endParaRPr>
          </a:p>
        </p:txBody>
      </p:sp>
      <p:sp>
        <p:nvSpPr>
          <p:cNvPr id="10" name="מציין מיקום טקסט 13">
            <a:extLst>
              <a:ext uri="{FF2B5EF4-FFF2-40B4-BE49-F238E27FC236}">
                <a16:creationId xmlns:a16="http://schemas.microsoft.com/office/drawing/2014/main" id="{E9000D1F-DDB7-4830-BABC-EA342BF9731E}"/>
              </a:ext>
            </a:extLst>
          </p:cNvPr>
          <p:cNvSpPr txBox="1">
            <a:spLocks/>
          </p:cNvSpPr>
          <p:nvPr/>
        </p:nvSpPr>
        <p:spPr>
          <a:xfrm>
            <a:off x="1699067" y="730886"/>
            <a:ext cx="8793866" cy="457200"/>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e-IL" sz="2800" dirty="0">
                <a:solidFill>
                  <a:srgbClr val="12B4BC"/>
                </a:solidFill>
              </a:rPr>
              <a:t>היחס לסבל האנושי: תוצאה של חטא או טיפשות?</a:t>
            </a:r>
          </a:p>
        </p:txBody>
      </p:sp>
      <p:sp>
        <p:nvSpPr>
          <p:cNvPr id="11" name="תרשים זרימה: מסיים 10">
            <a:extLst>
              <a:ext uri="{FF2B5EF4-FFF2-40B4-BE49-F238E27FC236}">
                <a16:creationId xmlns:a16="http://schemas.microsoft.com/office/drawing/2014/main" id="{95CE865A-7D0E-4A0B-AA32-06E34165469A}"/>
              </a:ext>
            </a:extLst>
          </p:cNvPr>
          <p:cNvSpPr/>
          <p:nvPr/>
        </p:nvSpPr>
        <p:spPr>
          <a:xfrm>
            <a:off x="8318587" y="1410134"/>
            <a:ext cx="1951241" cy="649797"/>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err="1">
                <a:solidFill>
                  <a:schemeClr val="bg1"/>
                </a:solidFill>
                <a:latin typeface="Varela Round" panose="00000500000000000000" pitchFamily="2" charset="-79"/>
                <a:cs typeface="Varela Round" panose="00000500000000000000" pitchFamily="2" charset="-79"/>
              </a:rPr>
              <a:t>ריה"ל</a:t>
            </a:r>
            <a:endParaRPr lang="he-IL" sz="2000" dirty="0">
              <a:solidFill>
                <a:schemeClr val="bg1"/>
              </a:solidFill>
              <a:latin typeface="Varela Round" panose="00000500000000000000" pitchFamily="2" charset="-79"/>
              <a:cs typeface="Varela Round" panose="00000500000000000000" pitchFamily="2" charset="-79"/>
            </a:endParaRPr>
          </a:p>
        </p:txBody>
      </p:sp>
      <p:cxnSp>
        <p:nvCxnSpPr>
          <p:cNvPr id="12" name="מחבר חץ ישר 11">
            <a:extLst>
              <a:ext uri="{FF2B5EF4-FFF2-40B4-BE49-F238E27FC236}">
                <a16:creationId xmlns:a16="http://schemas.microsoft.com/office/drawing/2014/main" id="{76844BC1-450C-4927-A0F5-3724B2724852}"/>
              </a:ext>
            </a:extLst>
          </p:cNvPr>
          <p:cNvCxnSpPr>
            <a:cxnSpLocks/>
          </p:cNvCxnSpPr>
          <p:nvPr/>
        </p:nvCxnSpPr>
        <p:spPr>
          <a:xfrm flipH="1" flipV="1">
            <a:off x="6096000" y="1533283"/>
            <a:ext cx="1588" cy="5324717"/>
          </a:xfrm>
          <a:prstGeom prst="straightConnector1">
            <a:avLst/>
          </a:prstGeom>
          <a:ln w="76200">
            <a:solidFill>
              <a:srgbClr val="11A4AB"/>
            </a:solidFill>
            <a:tailEnd type="triangle"/>
          </a:ln>
        </p:spPr>
        <p:style>
          <a:lnRef idx="1">
            <a:schemeClr val="accent1"/>
          </a:lnRef>
          <a:fillRef idx="0">
            <a:schemeClr val="accent1"/>
          </a:fillRef>
          <a:effectRef idx="0">
            <a:schemeClr val="accent1"/>
          </a:effectRef>
          <a:fontRef idx="minor">
            <a:schemeClr val="tx1"/>
          </a:fontRef>
        </p:style>
      </p:cxnSp>
      <p:sp>
        <p:nvSpPr>
          <p:cNvPr id="15" name="תרשים זרימה: מסיים 14">
            <a:extLst>
              <a:ext uri="{FF2B5EF4-FFF2-40B4-BE49-F238E27FC236}">
                <a16:creationId xmlns:a16="http://schemas.microsoft.com/office/drawing/2014/main" id="{77CE1222-4108-4925-95AD-A9C63DC4106A}"/>
              </a:ext>
            </a:extLst>
          </p:cNvPr>
          <p:cNvSpPr/>
          <p:nvPr/>
        </p:nvSpPr>
        <p:spPr>
          <a:xfrm>
            <a:off x="2118519" y="1435820"/>
            <a:ext cx="1951241" cy="649797"/>
          </a:xfrm>
          <a:prstGeom prst="flowChartTerminator">
            <a:avLst/>
          </a:prstGeom>
          <a:solidFill>
            <a:srgbClr val="11A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רמב"ם</a:t>
            </a:r>
          </a:p>
        </p:txBody>
      </p:sp>
      <p:sp>
        <p:nvSpPr>
          <p:cNvPr id="16" name="מציין מיקום תוכן 2">
            <a:extLst>
              <a:ext uri="{FF2B5EF4-FFF2-40B4-BE49-F238E27FC236}">
                <a16:creationId xmlns:a16="http://schemas.microsoft.com/office/drawing/2014/main" id="{CDA0F9E3-1E3B-4FC9-90D9-691A223059DD}"/>
              </a:ext>
            </a:extLst>
          </p:cNvPr>
          <p:cNvSpPr txBox="1">
            <a:spLocks/>
          </p:cNvSpPr>
          <p:nvPr/>
        </p:nvSpPr>
        <p:spPr>
          <a:xfrm>
            <a:off x="126391" y="2281979"/>
            <a:ext cx="5859507" cy="4062435"/>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just">
              <a:buNone/>
            </a:pPr>
            <a:r>
              <a:rPr lang="he-IL" b="1" dirty="0"/>
              <a:t>יש לפעול להשגת ידיעה רחבה ככל הניתן על חוקי הטבע והתנהלות העולם על מנת להימנע מהרע שבני האדם מביאים על עצמם.</a:t>
            </a:r>
          </a:p>
          <a:p>
            <a:pPr marL="0" indent="0" algn="just">
              <a:buNone/>
            </a:pPr>
            <a:endParaRPr lang="he-IL" b="1" dirty="0"/>
          </a:p>
          <a:p>
            <a:pPr marL="0" indent="0" algn="just">
              <a:buNone/>
            </a:pPr>
            <a:r>
              <a:rPr lang="he-IL" dirty="0"/>
              <a:t>הרעות הגדולות האלה המתרחשות בין אדם לאדם, מאיש לרעהו, בהתאם למטרות, לתאוות, לדעות ולאמונות כולן, אף הן נובעות מן ההֶעְדֵּר. כי הן כולן מתחייבות מן הַבּוּרוּת, כלומר, מהֶעְדֵּר ידיעה. </a:t>
            </a:r>
          </a:p>
          <a:p>
            <a:pPr algn="just"/>
            <a:endParaRPr lang="he-IL" b="1" dirty="0"/>
          </a:p>
        </p:txBody>
      </p:sp>
    </p:spTree>
    <p:extLst>
      <p:ext uri="{BB962C8B-B14F-4D97-AF65-F5344CB8AC3E}">
        <p14:creationId xmlns:p14="http://schemas.microsoft.com/office/powerpoint/2010/main" val="763070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E5ECEB5F-1AF1-455B-9707-912205C838FF}"/>
              </a:ext>
            </a:extLst>
          </p:cNvPr>
          <p:cNvSpPr/>
          <p:nvPr/>
        </p:nvSpPr>
        <p:spPr>
          <a:xfrm>
            <a:off x="12279398" y="302487"/>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E75ED-AA8B-4A33-A28F-0A9982630A9E}"/>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את השקופית הזו תוכלו לשכפל, על מנת ליצור שקופיות נוספות הזהות לה – אליהן תוכלו להכניס את התכנים. </a:t>
            </a:r>
          </a:p>
          <a:p>
            <a:pPr algn="ctr"/>
            <a:endParaRPr lang="he-IL" dirty="0">
              <a:solidFill>
                <a:srgbClr val="002060"/>
              </a:solidFill>
            </a:endParaRPr>
          </a:p>
          <a:p>
            <a:pPr algn="ctr"/>
            <a:r>
              <a:rPr lang="he-IL" dirty="0">
                <a:solidFill>
                  <a:srgbClr val="002060"/>
                </a:solidFill>
              </a:rPr>
              <a:t>כדי לשכפל אותה, לחצו עליה </a:t>
            </a:r>
            <a:r>
              <a:rPr lang="he-IL" b="1" dirty="0">
                <a:solidFill>
                  <a:srgbClr val="002060"/>
                </a:solidFill>
              </a:rPr>
              <a:t>קליק ימיני </a:t>
            </a:r>
            <a:r>
              <a:rPr lang="he-IL" dirty="0">
                <a:solidFill>
                  <a:srgbClr val="002060"/>
                </a:solidFill>
              </a:rPr>
              <a:t>בתפריט השקופיות בצד ובחרו </a:t>
            </a:r>
            <a:br>
              <a:rPr lang="en-US" dirty="0">
                <a:solidFill>
                  <a:srgbClr val="002060"/>
                </a:solidFill>
              </a:rPr>
            </a:br>
            <a:r>
              <a:rPr lang="he-IL" dirty="0">
                <a:solidFill>
                  <a:srgbClr val="002060"/>
                </a:solidFill>
              </a:rPr>
              <a:t>"</a:t>
            </a:r>
            <a:r>
              <a:rPr lang="he-IL" b="1" dirty="0">
                <a:solidFill>
                  <a:srgbClr val="002060"/>
                </a:solidFill>
              </a:rPr>
              <a:t>שכפל שקופית</a:t>
            </a:r>
            <a:r>
              <a:rPr lang="he-IL" dirty="0">
                <a:solidFill>
                  <a:srgbClr val="002060"/>
                </a:solidFill>
              </a:rPr>
              <a:t>" או "</a:t>
            </a:r>
            <a:r>
              <a:rPr lang="en-US" b="1" dirty="0">
                <a:solidFill>
                  <a:srgbClr val="002060"/>
                </a:solidFill>
              </a:rPr>
              <a:t>Duplicate Slide</a:t>
            </a:r>
            <a:r>
              <a:rPr lang="he-IL" dirty="0">
                <a:solidFill>
                  <a:srgbClr val="002060"/>
                </a:solidFill>
              </a:rPr>
              <a:t>" </a:t>
            </a:r>
          </a:p>
          <a:p>
            <a:pPr algn="ctr"/>
            <a:r>
              <a:rPr lang="he-IL" dirty="0">
                <a:solidFill>
                  <a:srgbClr val="002060"/>
                </a:solidFill>
              </a:rPr>
              <a:t>(מחקו ריבוע זה לאחר הקריאה)</a:t>
            </a:r>
            <a:endParaRPr lang="en-US" dirty="0">
              <a:solidFill>
                <a:srgbClr val="002060"/>
              </a:solidFill>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rPr>
              <a:t>פריסה 4</a:t>
            </a:r>
            <a:br>
              <a:rPr lang="en-US" dirty="0">
                <a:solidFill>
                  <a:srgbClr val="002060"/>
                </a:solidFill>
              </a:rPr>
            </a:br>
            <a:r>
              <a:rPr lang="he-IL" dirty="0">
                <a:solidFill>
                  <a:srgbClr val="002060"/>
                </a:solidFill>
              </a:rPr>
              <a:t>(הפריסות שונות זו מזו במיקום תיבות הטקסט וגרפיקת הרקע, </a:t>
            </a:r>
            <a:br>
              <a:rPr lang="en-US" dirty="0">
                <a:solidFill>
                  <a:srgbClr val="002060"/>
                </a:solidFill>
              </a:rPr>
            </a:br>
            <a:r>
              <a:rPr lang="he-IL" dirty="0">
                <a:solidFill>
                  <a:srgbClr val="002060"/>
                </a:solidFill>
              </a:rPr>
              <a:t>ותוכלו לגוון ביניהן)</a:t>
            </a:r>
            <a:endParaRPr lang="en-US" dirty="0">
              <a:solidFill>
                <a:srgbClr val="002060"/>
              </a:solidFill>
            </a:endParaRPr>
          </a:p>
        </p:txBody>
      </p:sp>
      <p:sp>
        <p:nvSpPr>
          <p:cNvPr id="6" name="כותרת 5">
            <a:extLst>
              <a:ext uri="{FF2B5EF4-FFF2-40B4-BE49-F238E27FC236}">
                <a16:creationId xmlns:a16="http://schemas.microsoft.com/office/drawing/2014/main" id="{25C639DA-3695-4ECC-9931-9A43CC72D4C4}"/>
              </a:ext>
            </a:extLst>
          </p:cNvPr>
          <p:cNvSpPr>
            <a:spLocks noGrp="1"/>
          </p:cNvSpPr>
          <p:nvPr>
            <p:ph type="title"/>
          </p:nvPr>
        </p:nvSpPr>
        <p:spPr>
          <a:xfrm>
            <a:off x="-1142530" y="2297110"/>
            <a:ext cx="9802368" cy="720000"/>
          </a:xfrm>
        </p:spPr>
        <p:txBody>
          <a:bodyPr/>
          <a:lstStyle/>
          <a:p>
            <a:r>
              <a:rPr lang="he-IL" sz="6000" dirty="0"/>
              <a:t>תודה על ההקשבה</a:t>
            </a:r>
            <a:br>
              <a:rPr lang="he-IL" sz="6000" dirty="0"/>
            </a:br>
            <a:br>
              <a:rPr lang="he-IL" sz="6000" dirty="0"/>
            </a:br>
            <a:r>
              <a:rPr lang="he-IL" sz="6000" dirty="0"/>
              <a:t>למידה מהנה</a:t>
            </a:r>
            <a:endParaRPr lang="en-US" sz="6000" dirty="0"/>
          </a:p>
        </p:txBody>
      </p:sp>
      <p:pic>
        <p:nvPicPr>
          <p:cNvPr id="4" name="תמונה 3" descr="תמונה שמכילה טשטוש&#10;&#10;התיאור נוצר באופן אוטומטי">
            <a:extLst>
              <a:ext uri="{FF2B5EF4-FFF2-40B4-BE49-F238E27FC236}">
                <a16:creationId xmlns:a16="http://schemas.microsoft.com/office/drawing/2014/main" id="{1257FA48-3855-49ED-9E85-A2B1D0D801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4808" y="1094709"/>
            <a:ext cx="3967159" cy="4958620"/>
          </a:xfrm>
          <a:prstGeom prst="rect">
            <a:avLst/>
          </a:prstGeom>
        </p:spPr>
      </p:pic>
    </p:spTree>
    <p:extLst>
      <p:ext uri="{BB962C8B-B14F-4D97-AF65-F5344CB8AC3E}">
        <p14:creationId xmlns:p14="http://schemas.microsoft.com/office/powerpoint/2010/main" val="54637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3" name="מציין מיקום טקסט 2"/>
          <p:cNvSpPr>
            <a:spLocks noGrp="1"/>
          </p:cNvSpPr>
          <p:nvPr>
            <p:ph idx="1"/>
          </p:nvPr>
        </p:nvSpPr>
        <p:spPr>
          <a:xfrm>
            <a:off x="656746" y="2094307"/>
            <a:ext cx="8364584" cy="4611559"/>
          </a:xfrm>
        </p:spPr>
        <p:txBody>
          <a:bodyPr/>
          <a:lstStyle/>
          <a:p>
            <a:r>
              <a:rPr lang="he-IL" dirty="0">
                <a:sym typeface="Varela Round"/>
              </a:rPr>
              <a:t>מבוא קצר: דמות של רבי יהודה הלוי (עמ' 124)</a:t>
            </a:r>
          </a:p>
          <a:p>
            <a:r>
              <a:rPr lang="he-IL" dirty="0">
                <a:sym typeface="Varela Round"/>
              </a:rPr>
              <a:t>צידוק הדין: </a:t>
            </a:r>
            <a:r>
              <a:rPr lang="he-IL" dirty="0" err="1">
                <a:sym typeface="Varela Round"/>
              </a:rPr>
              <a:t>ריה"ל</a:t>
            </a:r>
            <a:r>
              <a:rPr lang="he-IL" dirty="0">
                <a:sym typeface="Varela Round"/>
              </a:rPr>
              <a:t>, ספר הכוזרי, מאמר שלישי (עמ' 125-126)</a:t>
            </a:r>
          </a:p>
          <a:p>
            <a:r>
              <a:rPr lang="he-IL" dirty="0">
                <a:sym typeface="Varela Round"/>
              </a:rPr>
              <a:t>השוואה בין </a:t>
            </a:r>
            <a:r>
              <a:rPr lang="he-IL" dirty="0" err="1">
                <a:sym typeface="Varela Round"/>
              </a:rPr>
              <a:t>ריה"ל</a:t>
            </a:r>
            <a:r>
              <a:rPr lang="he-IL" dirty="0">
                <a:sym typeface="Varela Round"/>
              </a:rPr>
              <a:t> ורמב"ם</a:t>
            </a:r>
          </a:p>
          <a:p>
            <a:endParaRPr lang="he-IL" dirty="0">
              <a:sym typeface="Varela Round"/>
            </a:endParaRPr>
          </a:p>
          <a:p>
            <a:endParaRPr lang="he-IL" dirty="0"/>
          </a:p>
        </p:txBody>
      </p:sp>
      <p:sp>
        <p:nvSpPr>
          <p:cNvPr id="6" name="Rectangle 5">
            <a:extLst>
              <a:ext uri="{FF2B5EF4-FFF2-40B4-BE49-F238E27FC236}">
                <a16:creationId xmlns:a16="http://schemas.microsoft.com/office/drawing/2014/main" id="{4558C303-E198-483E-A262-922AC5C18CB4}"/>
              </a:ext>
            </a:extLst>
          </p:cNvPr>
          <p:cNvSpPr/>
          <p:nvPr/>
        </p:nvSpPr>
        <p:spPr>
          <a:xfrm>
            <a:off x="12281852" y="0"/>
            <a:ext cx="2150428"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פרטו בשקופית זו את נושאי הלימוד של השיעור</a:t>
            </a:r>
            <a:endParaRPr lang="en-US"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מבוא קצר</a:t>
            </a:r>
          </a:p>
        </p:txBody>
      </p:sp>
      <p:sp>
        <p:nvSpPr>
          <p:cNvPr id="3" name="Text Placeholder 2">
            <a:extLst>
              <a:ext uri="{FF2B5EF4-FFF2-40B4-BE49-F238E27FC236}">
                <a16:creationId xmlns:a16="http://schemas.microsoft.com/office/drawing/2014/main" id="{137C9259-BD27-44CF-89D5-877243D9C831}"/>
              </a:ext>
            </a:extLst>
          </p:cNvPr>
          <p:cNvSpPr>
            <a:spLocks noGrp="1"/>
          </p:cNvSpPr>
          <p:nvPr>
            <p:ph type="body" sz="quarter" idx="10"/>
          </p:nvPr>
        </p:nvSpPr>
        <p:spPr/>
        <p:txBody>
          <a:bodyPr/>
          <a:lstStyle/>
          <a:p>
            <a:r>
              <a:rPr lang="he-IL" b="1" dirty="0"/>
              <a:t>עמ' 124 בספר הלימוד</a:t>
            </a:r>
            <a:endParaRPr lang="en-US" b="1" dirty="0"/>
          </a:p>
        </p:txBody>
      </p:sp>
      <p:sp>
        <p:nvSpPr>
          <p:cNvPr id="6" name="Rectangle 5">
            <a:extLst>
              <a:ext uri="{FF2B5EF4-FFF2-40B4-BE49-F238E27FC236}">
                <a16:creationId xmlns:a16="http://schemas.microsoft.com/office/drawing/2014/main" id="{D40C8EF4-F222-4B31-8130-4875F8E3C95C}"/>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(אין צורך להשאיר את הכיתובים "שם הפרק" , "כותרת משנה", מחקו אותם וכתבו רק את הפרטים עצמם). </a:t>
            </a:r>
            <a:endParaRPr lang="en-US" dirty="0">
              <a:solidFill>
                <a:srgbClr val="002060"/>
              </a:solidFill>
            </a:endParaRPr>
          </a:p>
        </p:txBody>
      </p:sp>
    </p:spTree>
    <p:extLst>
      <p:ext uri="{BB962C8B-B14F-4D97-AF65-F5344CB8AC3E}">
        <p14:creationId xmlns:p14="http://schemas.microsoft.com/office/powerpoint/2010/main" val="149727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8074BD-69F0-4D08-BFE1-C01B6973E8C0}"/>
              </a:ext>
            </a:extLst>
          </p:cNvPr>
          <p:cNvSpPr>
            <a:spLocks noGrp="1"/>
          </p:cNvSpPr>
          <p:nvPr>
            <p:ph type="title"/>
          </p:nvPr>
        </p:nvSpPr>
        <p:spPr>
          <a:xfrm>
            <a:off x="1737806" y="181296"/>
            <a:ext cx="9802368" cy="720000"/>
          </a:xfrm>
        </p:spPr>
        <p:txBody>
          <a:bodyPr/>
          <a:lstStyle/>
          <a:p>
            <a:r>
              <a:rPr lang="he-IL" dirty="0"/>
              <a:t>רבי יהודה הלוי</a:t>
            </a:r>
          </a:p>
        </p:txBody>
      </p:sp>
      <p:sp>
        <p:nvSpPr>
          <p:cNvPr id="3" name="מציין מיקום תוכן 2">
            <a:extLst>
              <a:ext uri="{FF2B5EF4-FFF2-40B4-BE49-F238E27FC236}">
                <a16:creationId xmlns:a16="http://schemas.microsoft.com/office/drawing/2014/main" id="{A6473D50-9369-46B1-8054-928BF699097C}"/>
              </a:ext>
            </a:extLst>
          </p:cNvPr>
          <p:cNvSpPr>
            <a:spLocks noGrp="1"/>
          </p:cNvSpPr>
          <p:nvPr>
            <p:ph idx="1"/>
          </p:nvPr>
        </p:nvSpPr>
        <p:spPr>
          <a:xfrm>
            <a:off x="178421" y="1049185"/>
            <a:ext cx="8275504" cy="4611559"/>
          </a:xfrm>
        </p:spPr>
        <p:txBody>
          <a:bodyPr>
            <a:normAutofit fontScale="77500" lnSpcReduction="20000"/>
          </a:bodyPr>
          <a:lstStyle/>
          <a:p>
            <a:r>
              <a:rPr lang="he-IL" dirty="0"/>
              <a:t>1141-1075</a:t>
            </a:r>
          </a:p>
          <a:p>
            <a:r>
              <a:rPr lang="he-IL" dirty="0"/>
              <a:t>משורר, סופר, הוגה, רופא.</a:t>
            </a:r>
          </a:p>
          <a:p>
            <a:r>
              <a:rPr lang="he-IL" dirty="0"/>
              <a:t>נולד בעיר </a:t>
            </a:r>
            <a:r>
              <a:rPr lang="he-IL" dirty="0" err="1"/>
              <a:t>טודלו</a:t>
            </a:r>
            <a:r>
              <a:rPr lang="he-IL" dirty="0"/>
              <a:t> שבספרד למשפחה עשירה ומשכילה.</a:t>
            </a:r>
          </a:p>
          <a:p>
            <a:r>
              <a:rPr lang="he-IL" dirty="0"/>
              <a:t>זכה לחינוך מקיף גם בתחום היהדות וגם בתחום ההשכלה הכללית-הערבית. </a:t>
            </a:r>
          </a:p>
          <a:p>
            <a:r>
              <a:rPr lang="he-IL" dirty="0"/>
              <a:t>חיבורו הבולט: ספר הכוזרי. ("ספר תשובות לטענות נגד הדת המושפלת [=היהדות]").</a:t>
            </a:r>
          </a:p>
          <a:p>
            <a:r>
              <a:rPr lang="he-IL" dirty="0"/>
              <a:t>חלק משיריו הם שירי חול, אך עיקר פרסומו משירי אמונה ואהבת האל ומישירי געגועים לארץ ישראל</a:t>
            </a:r>
          </a:p>
          <a:p>
            <a:r>
              <a:rPr lang="he-IL" dirty="0"/>
              <a:t>בשנת 1140 החליט רבי יהודה הלוי לעזוב את ספרד ולעלות לארץ ישראל, אך הגיע רק עד מצרים – ושם כנראה נפטר.</a:t>
            </a:r>
          </a:p>
        </p:txBody>
      </p:sp>
      <p:pic>
        <p:nvPicPr>
          <p:cNvPr id="5" name="תמונה 4" descr="תמונה שמכילה אבן&#10;&#10;התיאור נוצר באופן אוטומטי">
            <a:extLst>
              <a:ext uri="{FF2B5EF4-FFF2-40B4-BE49-F238E27FC236}">
                <a16:creationId xmlns:a16="http://schemas.microsoft.com/office/drawing/2014/main" id="{3DE5DD26-6F15-43A8-BFFE-F1B1265CC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463" y="212411"/>
            <a:ext cx="2031033" cy="4370798"/>
          </a:xfrm>
          <a:prstGeom prst="rect">
            <a:avLst/>
          </a:prstGeom>
        </p:spPr>
      </p:pic>
      <p:sp>
        <p:nvSpPr>
          <p:cNvPr id="6" name="TextBox 2">
            <a:extLst>
              <a:ext uri="{FF2B5EF4-FFF2-40B4-BE49-F238E27FC236}">
                <a16:creationId xmlns:a16="http://schemas.microsoft.com/office/drawing/2014/main" id="{7A8D4710-F267-4A1C-8AD3-FEED2BF5C5EC}"/>
              </a:ext>
            </a:extLst>
          </p:cNvPr>
          <p:cNvSpPr txBox="1"/>
          <p:nvPr/>
        </p:nvSpPr>
        <p:spPr>
          <a:xfrm>
            <a:off x="8783727" y="4237040"/>
            <a:ext cx="2054503" cy="523220"/>
          </a:xfrm>
          <a:prstGeom prst="rect">
            <a:avLst/>
          </a:prstGeom>
          <a:noFill/>
        </p:spPr>
        <p:txBody>
          <a:bodyPr wrap="square" rtlCol="0">
            <a:spAutoFit/>
          </a:bodyPr>
          <a:lstStyle/>
          <a:p>
            <a:pPr algn="ctr"/>
            <a:r>
              <a:rPr lang="he-IL" sz="1400" b="1" dirty="0">
                <a:solidFill>
                  <a:schemeClr val="bg2">
                    <a:lumMod val="10000"/>
                  </a:schemeClr>
                </a:solidFill>
                <a:effectLst>
                  <a:glow rad="101600">
                    <a:schemeClr val="bg1">
                      <a:alpha val="60000"/>
                    </a:schemeClr>
                  </a:glow>
                </a:effectLst>
              </a:rPr>
              <a:t>פסלו של </a:t>
            </a:r>
            <a:r>
              <a:rPr lang="he-IL" sz="1400" b="1" dirty="0" err="1">
                <a:solidFill>
                  <a:schemeClr val="bg2">
                    <a:lumMod val="10000"/>
                  </a:schemeClr>
                </a:solidFill>
                <a:effectLst>
                  <a:glow rad="101600">
                    <a:schemeClr val="bg1">
                      <a:alpha val="60000"/>
                    </a:schemeClr>
                  </a:glow>
                </a:effectLst>
              </a:rPr>
              <a:t>ריה"ל</a:t>
            </a:r>
            <a:r>
              <a:rPr lang="he-IL" sz="1400" b="1" dirty="0">
                <a:solidFill>
                  <a:schemeClr val="bg2">
                    <a:lumMod val="10000"/>
                  </a:schemeClr>
                </a:solidFill>
                <a:effectLst>
                  <a:glow rad="101600">
                    <a:schemeClr val="bg1">
                      <a:alpha val="60000"/>
                    </a:schemeClr>
                  </a:glow>
                </a:effectLst>
              </a:rPr>
              <a:t> במוזיאון "זיכרון ספרד" בקיסריה</a:t>
            </a:r>
            <a:endParaRPr lang="en-US" sz="1400" b="1" dirty="0">
              <a:solidFill>
                <a:schemeClr val="bg2">
                  <a:lumMod val="10000"/>
                </a:schemeClr>
              </a:solidFill>
              <a:effectLst>
                <a:glow rad="101600">
                  <a:schemeClr val="bg1">
                    <a:alpha val="60000"/>
                  </a:schemeClr>
                </a:glow>
              </a:effectLst>
            </a:endParaRPr>
          </a:p>
        </p:txBody>
      </p:sp>
    </p:spTree>
    <p:extLst>
      <p:ext uri="{BB962C8B-B14F-4D97-AF65-F5344CB8AC3E}">
        <p14:creationId xmlns:p14="http://schemas.microsoft.com/office/powerpoint/2010/main" val="251653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8074BD-69F0-4D08-BFE1-C01B6973E8C0}"/>
              </a:ext>
            </a:extLst>
          </p:cNvPr>
          <p:cNvSpPr>
            <a:spLocks noGrp="1"/>
          </p:cNvSpPr>
          <p:nvPr>
            <p:ph type="title"/>
          </p:nvPr>
        </p:nvSpPr>
        <p:spPr>
          <a:xfrm>
            <a:off x="566928" y="152134"/>
            <a:ext cx="9802368" cy="720000"/>
          </a:xfrm>
        </p:spPr>
        <p:txBody>
          <a:bodyPr/>
          <a:lstStyle/>
          <a:p>
            <a:r>
              <a:rPr lang="he-IL" dirty="0"/>
              <a:t>ספר הכוזרי</a:t>
            </a:r>
          </a:p>
        </p:txBody>
      </p:sp>
      <p:sp>
        <p:nvSpPr>
          <p:cNvPr id="3" name="מציין מיקום תוכן 2">
            <a:extLst>
              <a:ext uri="{FF2B5EF4-FFF2-40B4-BE49-F238E27FC236}">
                <a16:creationId xmlns:a16="http://schemas.microsoft.com/office/drawing/2014/main" id="{A6473D50-9369-46B1-8054-928BF699097C}"/>
              </a:ext>
            </a:extLst>
          </p:cNvPr>
          <p:cNvSpPr>
            <a:spLocks noGrp="1"/>
          </p:cNvSpPr>
          <p:nvPr>
            <p:ph idx="1"/>
          </p:nvPr>
        </p:nvSpPr>
        <p:spPr>
          <a:xfrm>
            <a:off x="553731" y="1905927"/>
            <a:ext cx="7023222" cy="4611559"/>
          </a:xfrm>
        </p:spPr>
        <p:txBody>
          <a:bodyPr>
            <a:normAutofit/>
          </a:bodyPr>
          <a:lstStyle/>
          <a:p>
            <a:pPr marL="0" indent="0">
              <a:buNone/>
            </a:pPr>
            <a:r>
              <a:rPr lang="he-IL" dirty="0"/>
              <a:t>השם המלא: "הספר להגנת הדת המושפלת והבזויה". </a:t>
            </a:r>
          </a:p>
          <a:p>
            <a:pPr marL="0" indent="0">
              <a:buNone/>
            </a:pPr>
            <a:r>
              <a:rPr lang="he-IL" dirty="0"/>
              <a:t>הספר מספר על מלך </a:t>
            </a:r>
            <a:r>
              <a:rPr lang="he-IL" dirty="0" err="1"/>
              <a:t>כוזר</a:t>
            </a:r>
            <a:r>
              <a:rPr lang="he-IL" dirty="0"/>
              <a:t> אשר חולם חלום חוזר שבו נאמר כי הוא אינו פועל על פי הדת האמיתית. בעקבות החלום מחליט מלך </a:t>
            </a:r>
            <a:r>
              <a:rPr lang="he-IL" dirty="0" err="1"/>
              <a:t>כוזר</a:t>
            </a:r>
            <a:r>
              <a:rPr lang="he-IL" dirty="0"/>
              <a:t> לחפש דת חדשה לו ולעמו.</a:t>
            </a:r>
          </a:p>
          <a:p>
            <a:pPr marL="0" indent="0">
              <a:buNone/>
            </a:pPr>
            <a:r>
              <a:rPr lang="he-IL" dirty="0"/>
              <a:t>הוא מזמין אליו פילוסוף, נוצרי, מוסלמי ויהודי והאחרון משכנע אותו להתגייר יחד עם עמו. </a:t>
            </a:r>
            <a:endParaRPr lang="en-US" dirty="0"/>
          </a:p>
          <a:p>
            <a:endParaRPr lang="he-IL" dirty="0"/>
          </a:p>
        </p:txBody>
      </p:sp>
      <p:pic>
        <p:nvPicPr>
          <p:cNvPr id="8" name="תמונה 7">
            <a:extLst>
              <a:ext uri="{FF2B5EF4-FFF2-40B4-BE49-F238E27FC236}">
                <a16:creationId xmlns:a16="http://schemas.microsoft.com/office/drawing/2014/main" id="{84144E0D-8DCD-473B-9BBC-8940DC493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227" y="269778"/>
            <a:ext cx="2758718" cy="4203539"/>
          </a:xfrm>
          <a:prstGeom prst="rect">
            <a:avLst/>
          </a:prstGeom>
        </p:spPr>
      </p:pic>
      <p:sp>
        <p:nvSpPr>
          <p:cNvPr id="6" name="TextBox 2">
            <a:extLst>
              <a:ext uri="{FF2B5EF4-FFF2-40B4-BE49-F238E27FC236}">
                <a16:creationId xmlns:a16="http://schemas.microsoft.com/office/drawing/2014/main" id="{7A8D4710-F267-4A1C-8AD3-FEED2BF5C5EC}"/>
              </a:ext>
            </a:extLst>
          </p:cNvPr>
          <p:cNvSpPr txBox="1"/>
          <p:nvPr/>
        </p:nvSpPr>
        <p:spPr>
          <a:xfrm>
            <a:off x="8759297" y="4211707"/>
            <a:ext cx="2898648" cy="523220"/>
          </a:xfrm>
          <a:prstGeom prst="rect">
            <a:avLst/>
          </a:prstGeom>
          <a:noFill/>
        </p:spPr>
        <p:txBody>
          <a:bodyPr wrap="square" rtlCol="0">
            <a:spAutoFit/>
          </a:bodyPr>
          <a:lstStyle/>
          <a:p>
            <a:pPr algn="ctr"/>
            <a:r>
              <a:rPr lang="he-IL" sz="1400" b="1" dirty="0">
                <a:solidFill>
                  <a:schemeClr val="bg2">
                    <a:lumMod val="10000"/>
                  </a:schemeClr>
                </a:solidFill>
                <a:effectLst>
                  <a:glow rad="101600">
                    <a:schemeClr val="bg1">
                      <a:alpha val="60000"/>
                    </a:schemeClr>
                  </a:glow>
                </a:effectLst>
              </a:rPr>
              <a:t>שער ספר הכוזרי עם פירוש של יהודה </a:t>
            </a:r>
            <a:r>
              <a:rPr lang="he-IL" sz="1400" b="1" dirty="0" err="1">
                <a:solidFill>
                  <a:schemeClr val="bg2">
                    <a:lumMod val="10000"/>
                  </a:schemeClr>
                </a:solidFill>
                <a:effectLst>
                  <a:glow rad="101600">
                    <a:schemeClr val="bg1">
                      <a:alpha val="60000"/>
                    </a:schemeClr>
                  </a:glow>
                </a:effectLst>
              </a:rPr>
              <a:t>מוסקאטו</a:t>
            </a:r>
            <a:r>
              <a:rPr lang="he-IL" sz="1400" b="1" dirty="0">
                <a:solidFill>
                  <a:schemeClr val="bg2">
                    <a:lumMod val="10000"/>
                  </a:schemeClr>
                </a:solidFill>
                <a:effectLst>
                  <a:glow rad="101600">
                    <a:schemeClr val="bg1">
                      <a:alpha val="60000"/>
                    </a:schemeClr>
                  </a:glow>
                </a:effectLst>
              </a:rPr>
              <a:t>, ונציה שנ"ד</a:t>
            </a:r>
            <a:endParaRPr lang="en-US" sz="1400" b="1" dirty="0">
              <a:solidFill>
                <a:schemeClr val="bg2">
                  <a:lumMod val="10000"/>
                </a:schemeClr>
              </a:solidFill>
              <a:effectLst>
                <a:glow rad="101600">
                  <a:schemeClr val="bg1">
                    <a:alpha val="60000"/>
                  </a:schemeClr>
                </a:glow>
              </a:effectLst>
            </a:endParaRPr>
          </a:p>
        </p:txBody>
      </p:sp>
    </p:spTree>
    <p:extLst>
      <p:ext uri="{BB962C8B-B14F-4D97-AF65-F5344CB8AC3E}">
        <p14:creationId xmlns:p14="http://schemas.microsoft.com/office/powerpoint/2010/main" val="343206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צידוק הדין</a:t>
            </a:r>
          </a:p>
        </p:txBody>
      </p:sp>
      <p:sp>
        <p:nvSpPr>
          <p:cNvPr id="3" name="Text Placeholder 2">
            <a:extLst>
              <a:ext uri="{FF2B5EF4-FFF2-40B4-BE49-F238E27FC236}">
                <a16:creationId xmlns:a16="http://schemas.microsoft.com/office/drawing/2014/main" id="{137C9259-BD27-44CF-89D5-877243D9C831}"/>
              </a:ext>
            </a:extLst>
          </p:cNvPr>
          <p:cNvSpPr>
            <a:spLocks noGrp="1"/>
          </p:cNvSpPr>
          <p:nvPr>
            <p:ph type="body" sz="quarter" idx="10"/>
          </p:nvPr>
        </p:nvSpPr>
        <p:spPr/>
        <p:txBody>
          <a:bodyPr>
            <a:normAutofit fontScale="92500"/>
          </a:bodyPr>
          <a:lstStyle/>
          <a:p>
            <a:r>
              <a:rPr lang="he-IL" b="1" dirty="0" err="1"/>
              <a:t>ריה"ל</a:t>
            </a:r>
            <a:r>
              <a:rPr lang="he-IL" b="1" dirty="0"/>
              <a:t>, כוזרי, מאמר שלישי: עמ' 125-126 בספר הלימוד</a:t>
            </a:r>
            <a:endParaRPr lang="en-US" b="1" dirty="0"/>
          </a:p>
        </p:txBody>
      </p:sp>
      <p:sp>
        <p:nvSpPr>
          <p:cNvPr id="6" name="Rectangle 5">
            <a:extLst>
              <a:ext uri="{FF2B5EF4-FFF2-40B4-BE49-F238E27FC236}">
                <a16:creationId xmlns:a16="http://schemas.microsoft.com/office/drawing/2014/main" id="{D40C8EF4-F222-4B31-8130-4875F8E3C95C}"/>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(אין צורך להשאיר את הכיתובים "שם הפרק" , "כותרת משנה", מחקו אותם וכתבו רק את הפרטים עצמם). </a:t>
            </a:r>
            <a:endParaRPr lang="en-US"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8074BD-69F0-4D08-BFE1-C01B6973E8C0}"/>
              </a:ext>
            </a:extLst>
          </p:cNvPr>
          <p:cNvSpPr>
            <a:spLocks noGrp="1"/>
          </p:cNvSpPr>
          <p:nvPr>
            <p:ph type="title"/>
          </p:nvPr>
        </p:nvSpPr>
        <p:spPr>
          <a:xfrm>
            <a:off x="-1001563" y="164414"/>
            <a:ext cx="9802368" cy="720000"/>
          </a:xfrm>
        </p:spPr>
        <p:txBody>
          <a:bodyPr/>
          <a:lstStyle/>
          <a:p>
            <a:r>
              <a:rPr lang="he-IL" dirty="0"/>
              <a:t>ניסוח בעיית הרע</a:t>
            </a:r>
          </a:p>
        </p:txBody>
      </p:sp>
      <p:sp>
        <p:nvSpPr>
          <p:cNvPr id="8" name="תרשים זרימה: מסיים 7">
            <a:extLst>
              <a:ext uri="{FF2B5EF4-FFF2-40B4-BE49-F238E27FC236}">
                <a16:creationId xmlns:a16="http://schemas.microsoft.com/office/drawing/2014/main" id="{40282D4B-71F6-4667-9285-A23DD889790E}"/>
              </a:ext>
            </a:extLst>
          </p:cNvPr>
          <p:cNvSpPr/>
          <p:nvPr/>
        </p:nvSpPr>
        <p:spPr>
          <a:xfrm>
            <a:off x="3823181" y="1999224"/>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האל כל יכול</a:t>
            </a:r>
          </a:p>
        </p:txBody>
      </p:sp>
      <p:sp>
        <p:nvSpPr>
          <p:cNvPr id="9" name="תרשים זרימה: מסיים 8">
            <a:extLst>
              <a:ext uri="{FF2B5EF4-FFF2-40B4-BE49-F238E27FC236}">
                <a16:creationId xmlns:a16="http://schemas.microsoft.com/office/drawing/2014/main" id="{FB1AEC16-18A7-4489-A3DF-E8F23C0D1B0C}"/>
              </a:ext>
            </a:extLst>
          </p:cNvPr>
          <p:cNvSpPr/>
          <p:nvPr/>
        </p:nvSpPr>
        <p:spPr>
          <a:xfrm>
            <a:off x="532050" y="2773411"/>
            <a:ext cx="2632363" cy="124690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יש רע בעולם</a:t>
            </a:r>
          </a:p>
        </p:txBody>
      </p:sp>
      <p:sp>
        <p:nvSpPr>
          <p:cNvPr id="10" name="תרשים זרימה: מסיים 9">
            <a:extLst>
              <a:ext uri="{FF2B5EF4-FFF2-40B4-BE49-F238E27FC236}">
                <a16:creationId xmlns:a16="http://schemas.microsoft.com/office/drawing/2014/main" id="{D6BC085F-2C0C-49E3-ACC2-F1AF82A4C309}"/>
              </a:ext>
            </a:extLst>
          </p:cNvPr>
          <p:cNvSpPr/>
          <p:nvPr/>
        </p:nvSpPr>
        <p:spPr>
          <a:xfrm>
            <a:off x="3823181" y="3419820"/>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האל טוב מוחלט</a:t>
            </a:r>
          </a:p>
        </p:txBody>
      </p:sp>
      <p:sp>
        <p:nvSpPr>
          <p:cNvPr id="11" name="TextBox 2">
            <a:extLst>
              <a:ext uri="{FF2B5EF4-FFF2-40B4-BE49-F238E27FC236}">
                <a16:creationId xmlns:a16="http://schemas.microsoft.com/office/drawing/2014/main" id="{5FAEDBBD-151B-47EE-97BD-52AC8CC9DDE4}"/>
              </a:ext>
            </a:extLst>
          </p:cNvPr>
          <p:cNvSpPr txBox="1"/>
          <p:nvPr/>
        </p:nvSpPr>
        <p:spPr>
          <a:xfrm>
            <a:off x="7315202" y="3013501"/>
            <a:ext cx="2898648" cy="830997"/>
          </a:xfrm>
          <a:prstGeom prst="rect">
            <a:avLst/>
          </a:prstGeom>
          <a:noFill/>
        </p:spPr>
        <p:txBody>
          <a:bodyPr wrap="square" rtlCol="0">
            <a:spAutoFit/>
          </a:bodyPr>
          <a:lstStyle/>
          <a:p>
            <a:pPr algn="ctr"/>
            <a:r>
              <a:rPr lang="he-IL" sz="2400" b="1" dirty="0">
                <a:solidFill>
                  <a:srgbClr val="192A72"/>
                </a:solidFill>
                <a:effectLst>
                  <a:glow rad="101600">
                    <a:schemeClr val="bg1">
                      <a:alpha val="60000"/>
                    </a:schemeClr>
                  </a:glow>
                </a:effectLst>
              </a:rPr>
              <a:t>הנחות המוצא של האדם הדתי</a:t>
            </a:r>
            <a:endParaRPr lang="en-US" sz="2400" b="1" dirty="0">
              <a:solidFill>
                <a:srgbClr val="192A72"/>
              </a:solidFill>
              <a:effectLst>
                <a:glow rad="101600">
                  <a:schemeClr val="bg1">
                    <a:alpha val="60000"/>
                  </a:schemeClr>
                </a:glow>
              </a:effectLst>
            </a:endParaRPr>
          </a:p>
        </p:txBody>
      </p:sp>
      <p:sp>
        <p:nvSpPr>
          <p:cNvPr id="5" name="סוגר מסולסל ימני 4">
            <a:extLst>
              <a:ext uri="{FF2B5EF4-FFF2-40B4-BE49-F238E27FC236}">
                <a16:creationId xmlns:a16="http://schemas.microsoft.com/office/drawing/2014/main" id="{824A0868-0350-4C3A-BA48-4F6BE6870E20}"/>
              </a:ext>
            </a:extLst>
          </p:cNvPr>
          <p:cNvSpPr/>
          <p:nvPr/>
        </p:nvSpPr>
        <p:spPr>
          <a:xfrm>
            <a:off x="6724187" y="1700561"/>
            <a:ext cx="591015" cy="3456878"/>
          </a:xfrm>
          <a:prstGeom prst="rightBrace">
            <a:avLst/>
          </a:prstGeom>
          <a:ln w="66675">
            <a:solidFill>
              <a:srgbClr val="192A7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ln>
                <a:solidFill>
                  <a:srgbClr val="192A72"/>
                </a:solidFill>
              </a:ln>
              <a:solidFill>
                <a:srgbClr val="192A72"/>
              </a:solidFill>
            </a:endParaRPr>
          </a:p>
        </p:txBody>
      </p:sp>
      <p:sp>
        <p:nvSpPr>
          <p:cNvPr id="12" name="TextBox 2">
            <a:extLst>
              <a:ext uri="{FF2B5EF4-FFF2-40B4-BE49-F238E27FC236}">
                <a16:creationId xmlns:a16="http://schemas.microsoft.com/office/drawing/2014/main" id="{BB8E7D2F-73C7-4230-BFA2-E86400D47E9A}"/>
              </a:ext>
            </a:extLst>
          </p:cNvPr>
          <p:cNvSpPr txBox="1"/>
          <p:nvPr/>
        </p:nvSpPr>
        <p:spPr>
          <a:xfrm>
            <a:off x="398907" y="2391845"/>
            <a:ext cx="2898648" cy="461665"/>
          </a:xfrm>
          <a:prstGeom prst="rect">
            <a:avLst/>
          </a:prstGeom>
          <a:noFill/>
        </p:spPr>
        <p:txBody>
          <a:bodyPr wrap="square" rtlCol="0">
            <a:spAutoFit/>
          </a:bodyPr>
          <a:lstStyle/>
          <a:p>
            <a:pPr algn="ctr"/>
            <a:r>
              <a:rPr lang="he-IL" sz="2400" b="1" dirty="0">
                <a:solidFill>
                  <a:srgbClr val="192A72"/>
                </a:solidFill>
                <a:effectLst>
                  <a:glow rad="101600">
                    <a:schemeClr val="bg1">
                      <a:alpha val="60000"/>
                    </a:schemeClr>
                  </a:glow>
                </a:effectLst>
              </a:rPr>
              <a:t>הבעיה</a:t>
            </a:r>
            <a:endParaRPr lang="en-US" sz="2400" b="1" dirty="0">
              <a:solidFill>
                <a:srgbClr val="192A72"/>
              </a:solidFill>
              <a:effectLst>
                <a:glow rad="101600">
                  <a:schemeClr val="bg1">
                    <a:alpha val="60000"/>
                  </a:schemeClr>
                </a:glow>
              </a:effectLst>
            </a:endParaRPr>
          </a:p>
        </p:txBody>
      </p:sp>
    </p:spTree>
    <p:extLst>
      <p:ext uri="{BB962C8B-B14F-4D97-AF65-F5344CB8AC3E}">
        <p14:creationId xmlns:p14="http://schemas.microsoft.com/office/powerpoint/2010/main" val="174343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8074BD-69F0-4D08-BFE1-C01B6973E8C0}"/>
              </a:ext>
            </a:extLst>
          </p:cNvPr>
          <p:cNvSpPr>
            <a:spLocks noGrp="1"/>
          </p:cNvSpPr>
          <p:nvPr>
            <p:ph type="title"/>
          </p:nvPr>
        </p:nvSpPr>
        <p:spPr>
          <a:xfrm>
            <a:off x="1581689" y="159572"/>
            <a:ext cx="9802368" cy="720000"/>
          </a:xfrm>
        </p:spPr>
        <p:txBody>
          <a:bodyPr/>
          <a:lstStyle/>
          <a:p>
            <a:r>
              <a:rPr lang="he-IL" dirty="0"/>
              <a:t>האדם המושלם</a:t>
            </a:r>
          </a:p>
        </p:txBody>
      </p:sp>
      <p:sp>
        <p:nvSpPr>
          <p:cNvPr id="3" name="מציין מיקום תוכן 2">
            <a:extLst>
              <a:ext uri="{FF2B5EF4-FFF2-40B4-BE49-F238E27FC236}">
                <a16:creationId xmlns:a16="http://schemas.microsoft.com/office/drawing/2014/main" id="{A6473D50-9369-46B1-8054-928BF699097C}"/>
              </a:ext>
            </a:extLst>
          </p:cNvPr>
          <p:cNvSpPr>
            <a:spLocks noGrp="1"/>
          </p:cNvSpPr>
          <p:nvPr>
            <p:ph idx="1"/>
          </p:nvPr>
        </p:nvSpPr>
        <p:spPr>
          <a:xfrm>
            <a:off x="38845" y="843300"/>
            <a:ext cx="8275504" cy="4860407"/>
          </a:xfrm>
        </p:spPr>
        <p:txBody>
          <a:bodyPr>
            <a:noAutofit/>
          </a:bodyPr>
          <a:lstStyle/>
          <a:p>
            <a:pPr marL="0" indent="0">
              <a:buNone/>
            </a:pPr>
            <a:r>
              <a:rPr lang="he-IL" sz="2000" dirty="0"/>
              <a:t>אמר החבר: זאת תורת עובד </a:t>
            </a:r>
            <a:r>
              <a:rPr lang="he-IL" sz="2000" dirty="0" err="1"/>
              <a:t>האלוה</a:t>
            </a:r>
            <a:r>
              <a:rPr lang="he-IL" sz="2000" dirty="0"/>
              <a:t> משלנו:</a:t>
            </a:r>
          </a:p>
          <a:p>
            <a:pPr marL="0" indent="0">
              <a:buNone/>
            </a:pPr>
            <a:r>
              <a:rPr lang="he-IL" sz="2000" dirty="0"/>
              <a:t>אין הוא פורש מן העולם עד שיהיה הוא למשא [נטל] על העולם והעולם למשא עליו. ואינו מואס בחיים, שהם אחת הטובות שהשפיע </a:t>
            </a:r>
            <a:r>
              <a:rPr lang="he-IL" sz="2000" dirty="0" err="1"/>
              <a:t>האלוה</a:t>
            </a:r>
            <a:r>
              <a:rPr lang="he-IL" sz="2000" dirty="0"/>
              <a:t> עליו.</a:t>
            </a:r>
          </a:p>
          <a:p>
            <a:pPr marL="0" indent="0">
              <a:buNone/>
            </a:pPr>
            <a:r>
              <a:rPr lang="he-IL" sz="2000" dirty="0"/>
              <a:t>להפך, אוהב הוא את העולם ואת אריכות הימים שהרי הם </a:t>
            </a:r>
            <a:r>
              <a:rPr lang="he-IL" dirty="0"/>
              <a:t>המקנים לו את העולם הבא</a:t>
            </a:r>
            <a:r>
              <a:rPr lang="he-IL" sz="2000" dirty="0"/>
              <a:t> כי כל מעשה טוב שהוא מוסיף בעולם הזה מעלהו מדרגה בעולם הבא.</a:t>
            </a:r>
          </a:p>
          <a:p>
            <a:pPr marL="0" indent="0">
              <a:buNone/>
            </a:pPr>
            <a:r>
              <a:rPr lang="he-IL" sz="2000" dirty="0"/>
              <a:t>[...] אין החסיד עושה מעשה, חושב מחשבה או מדבר דבר, בלא שיאמין כי יש עין רואה אותו וצופה עליו </a:t>
            </a:r>
            <a:r>
              <a:rPr lang="he-IL" dirty="0"/>
              <a:t>וגומלת לו על הטוב ועל הרע.</a:t>
            </a:r>
            <a:r>
              <a:rPr lang="he-IL" sz="2000" dirty="0"/>
              <a:t> [...] ולכן הוא הולך ויושב כירא וחרד המתבייש לעתים ממעשיו כשם שהוא שמח ונהנה ובא להתרוממות הנפש בעשותו את הטוב.</a:t>
            </a:r>
          </a:p>
        </p:txBody>
      </p:sp>
      <p:sp>
        <p:nvSpPr>
          <p:cNvPr id="7" name="מציין מיקום טקסט 13">
            <a:extLst>
              <a:ext uri="{FF2B5EF4-FFF2-40B4-BE49-F238E27FC236}">
                <a16:creationId xmlns:a16="http://schemas.microsoft.com/office/drawing/2014/main" id="{32E81F08-CE49-40A5-9937-741BD52A0E56}"/>
              </a:ext>
            </a:extLst>
          </p:cNvPr>
          <p:cNvSpPr txBox="1">
            <a:spLocks/>
          </p:cNvSpPr>
          <p:nvPr/>
        </p:nvSpPr>
        <p:spPr>
          <a:xfrm>
            <a:off x="-8149225" y="290972"/>
            <a:ext cx="11161453" cy="457200"/>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e-IL" dirty="0">
                <a:solidFill>
                  <a:srgbClr val="12B4BC"/>
                </a:solidFill>
              </a:rPr>
              <a:t>עמ' 125</a:t>
            </a:r>
          </a:p>
        </p:txBody>
      </p:sp>
    </p:spTree>
    <p:extLst>
      <p:ext uri="{BB962C8B-B14F-4D97-AF65-F5344CB8AC3E}">
        <p14:creationId xmlns:p14="http://schemas.microsoft.com/office/powerpoint/2010/main" val="3205470130"/>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10459</TotalTime>
  <Words>2093</Words>
  <Application>Microsoft Office PowerPoint</Application>
  <PresentationFormat>Widescreen</PresentationFormat>
  <Paragraphs>180</Paragraphs>
  <Slides>22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Varela Round</vt:lpstr>
      <vt:lpstr>ערכת נושא Office</vt:lpstr>
      <vt:lpstr>מערכת שידורים לאומית</vt:lpstr>
      <vt:lpstr>הטוב והרע בהגות היהודית הסברו של רבי יהודה הלוי</vt:lpstr>
      <vt:lpstr>מה נלמד היום </vt:lpstr>
      <vt:lpstr>מבוא קצר</vt:lpstr>
      <vt:lpstr>רבי יהודה הלוי</vt:lpstr>
      <vt:lpstr>ספר הכוזרי</vt:lpstr>
      <vt:lpstr>צידוק הדין</vt:lpstr>
      <vt:lpstr>ניסוח בעיית הרע</vt:lpstr>
      <vt:lpstr>האדם המושלם</vt:lpstr>
      <vt:lpstr>על ההיגיון שבבריאה</vt:lpstr>
      <vt:lpstr>אין לי כי אם להצדיק</vt:lpstr>
      <vt:lpstr>הטוב שאינו מובן</vt:lpstr>
      <vt:lpstr>סיכום</vt:lpstr>
      <vt:lpstr>השוואה בין רמב"ם וריה"ל</vt:lpstr>
      <vt:lpstr>מדוע להשוות בין האישים</vt:lpstr>
      <vt:lpstr>מדוע להשוות בין האישים</vt:lpstr>
      <vt:lpstr>דמיון</vt:lpstr>
      <vt:lpstr>הבדל</vt:lpstr>
      <vt:lpstr>הבדל</vt:lpstr>
      <vt:lpstr>הבדל</vt:lpstr>
      <vt:lpstr>PowerPoint Presentation</vt:lpstr>
      <vt:lpstr>תודה על ההקשבה  למידה מהנה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Kaldaron</cp:lastModifiedBy>
  <cp:revision>178</cp:revision>
  <dcterms:created xsi:type="dcterms:W3CDTF">2020-03-15T19:13:03Z</dcterms:created>
  <dcterms:modified xsi:type="dcterms:W3CDTF">2020-12-15T12:24:48Z</dcterms:modified>
</cp:coreProperties>
</file>