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4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0413" cy="6858000"/>
  <p:notesSz cx="6858000" cy="9144000"/>
  <p:embeddedFontLst>
    <p:embeddedFont>
      <p:font typeface="Calibri" panose="020F0502020204030204" pitchFamily="34" charset="0"/>
      <p:regular r:id="rId23"/>
      <p:bold r:id="rId24"/>
      <p:italic r:id="rId25"/>
      <p:boldItalic r:id="rId26"/>
    </p:embeddedFont>
    <p:embeddedFont>
      <p:font typeface="Varela Round" panose="00000500000000000000" charset="-79"/>
      <p:regular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A17CE56-CF8B-4BE1-A49B-E605AC1A90C1}">
  <a:tblStyle styleId="{6A17CE56-CF8B-4BE1-A49B-E605AC1A90C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x-non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1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7179115e1b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7179115e1b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g7179115e1b_0_15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x-none"/>
              <a:pPr marL="0" lvl="0" indent="0" algn="l" rtl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7179115e1b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7179115e1b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g7179115e1b_0_8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x-none"/>
              <a:pPr marL="0" lvl="0" indent="0" algn="l" rtl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7f2e08b788_0_1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7f2e08b788_0_1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g7f2e08b788_0_155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x-none"/>
              <a:pPr marL="0" lvl="0" indent="0" algn="l" rtl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7179115e1b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7179115e1b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g7179115e1b_0_23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x-none"/>
              <a:pPr marL="0" lvl="0" indent="0" algn="l" rtl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7179115e1b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7179115e1b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g7179115e1b_0_31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x-none"/>
              <a:pPr marL="0" lvl="0" indent="0" algn="l" rtl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7179115e1b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7179115e1b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g7179115e1b_0_37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x-none"/>
              <a:pPr marL="0" lvl="0" indent="0" algn="l" rtl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16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7179115e1b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2" name="Google Shape;242;g7179115e1b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g7179115e1b_0_43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x-none"/>
              <a:pPr marL="0" lvl="0" indent="0" algn="l" rtl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17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7f2e08b78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7f2e08b78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g7f2e08b788_0_0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x-none"/>
              <a:pPr marL="0" lvl="0" indent="0" algn="l" rtl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18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7f2e08b788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7f2e08b788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g7f2e08b788_0_50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x-none"/>
              <a:pPr marL="0" lvl="0" indent="0" algn="l" rtl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19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7f2e08b788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Google Shape;276;g7f2e08b788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g7f2e08b788_0_60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x-none"/>
              <a:pPr marL="0" lvl="0" indent="0" algn="l" rtl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20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5" name="Google Shape;10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7179115e1b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7179115e1b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g7179115e1b_0_49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x-none"/>
              <a:pPr marL="0" lvl="0" indent="0" algn="l" rtl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7f2e08b788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7f2e08b788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g7f2e08b788_0_14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x-none"/>
              <a:pPr marL="0" lvl="0" indent="0" algn="l" rtl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7f2e08b788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7f2e08b788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g7f2e08b788_0_34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x-none"/>
              <a:pPr marL="0" lvl="0" indent="0" algn="l" rtl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9" name="Google Shape;16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415557" y="992767"/>
            <a:ext cx="11359200" cy="27369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415545" y="3778833"/>
            <a:ext cx="11359200" cy="105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11295128" y="6217622"/>
            <a:ext cx="7314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x-non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415545" y="1474833"/>
            <a:ext cx="11359200" cy="26181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15545" y="4202967"/>
            <a:ext cx="11359200" cy="17343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810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11295128" y="6217622"/>
            <a:ext cx="7314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x-non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11295128" y="6217622"/>
            <a:ext cx="7314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x-non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שער">
  <p:cSld name="שער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ctrTitle"/>
          </p:nvPr>
        </p:nvSpPr>
        <p:spPr>
          <a:xfrm>
            <a:off x="914281" y="2693988"/>
            <a:ext cx="103620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0"/>
              <a:buFont typeface="Varela Round"/>
              <a:buNone/>
              <a:defRPr sz="6600" b="1" i="0" u="none" strike="noStrike" cap="non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-669982" y="6569428"/>
            <a:ext cx="2623500" cy="459000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-1488616" y="6410587"/>
            <a:ext cx="3246000" cy="86400"/>
          </a:xfrm>
          <a:prstGeom prst="roundRect">
            <a:avLst>
              <a:gd name="adj" fmla="val 49359"/>
            </a:avLst>
          </a:prstGeom>
          <a:solidFill>
            <a:srgbClr val="BDE68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9985182" y="-439221"/>
            <a:ext cx="4205100" cy="6318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8258395" y="6565100"/>
            <a:ext cx="4433700" cy="7965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 rotWithShape="1">
          <a:blip r:embed="rId2">
            <a:alphaModFix/>
          </a:blip>
          <a:srcRect l="33056" r="33511" b="26248"/>
          <a:stretch/>
        </p:blipFill>
        <p:spPr>
          <a:xfrm>
            <a:off x="5444576" y="369916"/>
            <a:ext cx="1301261" cy="15974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שם השיעור">
  <p:cSld name="שם השיעור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/>
          <p:nvPr/>
        </p:nvSpPr>
        <p:spPr>
          <a:xfrm>
            <a:off x="212915" y="1396869"/>
            <a:ext cx="13175700" cy="2979000"/>
          </a:xfrm>
          <a:prstGeom prst="roundRect">
            <a:avLst>
              <a:gd name="adj" fmla="val 5000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ctrTitle"/>
          </p:nvPr>
        </p:nvSpPr>
        <p:spPr>
          <a:xfrm>
            <a:off x="738940" y="1640910"/>
            <a:ext cx="108711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Varela Round"/>
              <a:buNone/>
              <a:defRPr sz="6600" b="1"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4"/>
          <p:cNvSpPr/>
          <p:nvPr/>
        </p:nvSpPr>
        <p:spPr>
          <a:xfrm>
            <a:off x="7328995" y="6579191"/>
            <a:ext cx="5333100" cy="557700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9499907" y="6294300"/>
            <a:ext cx="3049200" cy="205800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4"/>
          <p:cNvSpPr/>
          <p:nvPr/>
        </p:nvSpPr>
        <p:spPr>
          <a:xfrm>
            <a:off x="9995581" y="-235260"/>
            <a:ext cx="2768100" cy="4512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4"/>
          <p:cNvSpPr/>
          <p:nvPr/>
        </p:nvSpPr>
        <p:spPr>
          <a:xfrm>
            <a:off x="-501048" y="163632"/>
            <a:ext cx="1428000" cy="3225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4"/>
          <p:cNvSpPr txBox="1">
            <a:spLocks noGrp="1"/>
          </p:cNvSpPr>
          <p:nvPr>
            <p:ph type="subTitle" idx="1"/>
          </p:nvPr>
        </p:nvSpPr>
        <p:spPr>
          <a:xfrm>
            <a:off x="738117" y="2918492"/>
            <a:ext cx="10872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>
            <a:lvl1pPr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  <a:defRPr sz="3600" b="1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ct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body" idx="2"/>
          </p:nvPr>
        </p:nvSpPr>
        <p:spPr>
          <a:xfrm>
            <a:off x="738117" y="3655832"/>
            <a:ext cx="10872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sz="2800" b="1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228600" algn="ct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sz="3200" b="1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81000" algn="r" rtl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■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lvl="3" indent="-355600" algn="r" rtl="1">
              <a:lnSpc>
                <a:spcPct val="150000"/>
              </a:lnSpc>
              <a:spcBef>
                <a:spcPts val="2100"/>
              </a:spcBef>
              <a:spcAft>
                <a:spcPts val="0"/>
              </a:spcAft>
              <a:buClr>
                <a:srgbClr val="002060"/>
              </a:buClr>
              <a:buSzPts val="2000"/>
              <a:buChar char="●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lvl="4" indent="-355600" algn="r" rtl="1">
              <a:lnSpc>
                <a:spcPct val="150000"/>
              </a:lnSpc>
              <a:spcBef>
                <a:spcPts val="2100"/>
              </a:spcBef>
              <a:spcAft>
                <a:spcPts val="0"/>
              </a:spcAft>
              <a:buClr>
                <a:srgbClr val="002060"/>
              </a:buClr>
              <a:buSzPts val="2000"/>
              <a:buChar char="○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lvl="5" indent="-342900" algn="r" rtl="1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r" rtl="1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r" rtl="1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r" rtl="1"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כותרות ותוכן">
  <p:cSld name="2 כותרות ותוכן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800"/>
              <a:buFont typeface="Varela Round"/>
              <a:buNone/>
              <a:defRPr sz="4800" b="1" i="0" u="none" strike="noStrike" cap="non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>
            <a:off x="515206" y="1185681"/>
            <a:ext cx="1116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r" rtl="1">
              <a:spcBef>
                <a:spcPts val="640"/>
              </a:spcBef>
              <a:spcAft>
                <a:spcPts val="0"/>
              </a:spcAft>
              <a:buClr>
                <a:srgbClr val="0070C0"/>
              </a:buClr>
              <a:buSzPts val="3200"/>
              <a:buNone/>
              <a:defRPr sz="3200" b="1">
                <a:solidFill>
                  <a:srgbClr val="0070C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228600" algn="r" rtl="1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r" rtl="1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r" rtl="1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r" rtl="1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r" rtl="1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r" rtl="1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r" rtl="1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r" rtl="1"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2"/>
          </p:nvPr>
        </p:nvSpPr>
        <p:spPr>
          <a:xfrm>
            <a:off x="515206" y="1725681"/>
            <a:ext cx="11160000" cy="41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●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381000" algn="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○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42900" algn="r" rtl="1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/>
            </a:lvl3pPr>
            <a:lvl4pPr marL="1828800" lvl="3" indent="-330200" algn="r" rtl="1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  <a:defRPr sz="1600"/>
            </a:lvl4pPr>
            <a:lvl5pPr marL="2286000" lvl="4" indent="-330200" algn="r" rtl="1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  <a:defRPr sz="1600"/>
            </a:lvl5pPr>
            <a:lvl6pPr marL="2743200" lvl="5" indent="-330200" algn="r" rtl="1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Char char="■"/>
              <a:defRPr sz="1600"/>
            </a:lvl6pPr>
            <a:lvl7pPr marL="3200400" lvl="6" indent="-330200" algn="r" rtl="1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  <a:defRPr sz="1600"/>
            </a:lvl7pPr>
            <a:lvl8pPr marL="3657600" lvl="7" indent="-330200" algn="r" rtl="1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  <a:defRPr sz="1600"/>
            </a:lvl8pPr>
            <a:lvl9pPr marL="4114800" lvl="8" indent="-330200" algn="r" rtl="1"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74" name="Google Shape;74;p15"/>
          <p:cNvSpPr/>
          <p:nvPr/>
        </p:nvSpPr>
        <p:spPr>
          <a:xfrm>
            <a:off x="0" y="5878198"/>
            <a:ext cx="4765500" cy="357600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5" name="Google Shape;75;p15"/>
          <p:cNvSpPr/>
          <p:nvPr/>
        </p:nvSpPr>
        <p:spPr>
          <a:xfrm>
            <a:off x="8666586" y="-110812"/>
            <a:ext cx="5299500" cy="221700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6" name="Google Shape;76;p15"/>
          <p:cNvSpPr/>
          <p:nvPr/>
        </p:nvSpPr>
        <p:spPr>
          <a:xfrm>
            <a:off x="0" y="6306748"/>
            <a:ext cx="7723500" cy="6744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פרק חדש">
  <p:cSld name="פרק חדש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/>
          <p:nvPr/>
        </p:nvSpPr>
        <p:spPr>
          <a:xfrm>
            <a:off x="212915" y="1396869"/>
            <a:ext cx="13175700" cy="2979000"/>
          </a:xfrm>
          <a:prstGeom prst="roundRect">
            <a:avLst>
              <a:gd name="adj" fmla="val 5000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ctrTitle"/>
          </p:nvPr>
        </p:nvSpPr>
        <p:spPr>
          <a:xfrm>
            <a:off x="738940" y="1640910"/>
            <a:ext cx="108711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Varela Round"/>
              <a:buNone/>
              <a:defRPr sz="6600" b="1"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/>
          <p:nvPr/>
        </p:nvSpPr>
        <p:spPr>
          <a:xfrm>
            <a:off x="7328995" y="6579191"/>
            <a:ext cx="5333100" cy="557700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16"/>
          <p:cNvSpPr/>
          <p:nvPr/>
        </p:nvSpPr>
        <p:spPr>
          <a:xfrm>
            <a:off x="9499907" y="6294300"/>
            <a:ext cx="3049200" cy="205800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16"/>
          <p:cNvSpPr/>
          <p:nvPr/>
        </p:nvSpPr>
        <p:spPr>
          <a:xfrm>
            <a:off x="9995581" y="-235260"/>
            <a:ext cx="2768100" cy="4512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16"/>
          <p:cNvSpPr/>
          <p:nvPr/>
        </p:nvSpPr>
        <p:spPr>
          <a:xfrm>
            <a:off x="-501048" y="163632"/>
            <a:ext cx="1428000" cy="3225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16"/>
          <p:cNvSpPr txBox="1">
            <a:spLocks noGrp="1"/>
          </p:cNvSpPr>
          <p:nvPr>
            <p:ph type="subTitle" idx="1"/>
          </p:nvPr>
        </p:nvSpPr>
        <p:spPr>
          <a:xfrm>
            <a:off x="738117" y="2918493"/>
            <a:ext cx="10872000" cy="6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>
            <a:lvl1pPr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200" b="1"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ct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כותרת בלבד 1">
  <p:cSld name="כותרת בלבד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800"/>
              <a:buFont typeface="Varela Round"/>
              <a:buNone/>
              <a:defRPr sz="4800" b="1" i="0" u="none" strike="noStrike" cap="non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7"/>
          <p:cNvSpPr/>
          <p:nvPr/>
        </p:nvSpPr>
        <p:spPr>
          <a:xfrm>
            <a:off x="0" y="5878198"/>
            <a:ext cx="4765500" cy="357600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8" name="Google Shape;88;p17"/>
          <p:cNvSpPr/>
          <p:nvPr/>
        </p:nvSpPr>
        <p:spPr>
          <a:xfrm>
            <a:off x="8666586" y="-110812"/>
            <a:ext cx="5299500" cy="221700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9" name="Google Shape;89;p17"/>
          <p:cNvSpPr/>
          <p:nvPr/>
        </p:nvSpPr>
        <p:spPr>
          <a:xfrm>
            <a:off x="0" y="6306748"/>
            <a:ext cx="7723500" cy="6744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15545" y="2867800"/>
            <a:ext cx="11359200" cy="1122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11295128" y="6217622"/>
            <a:ext cx="7314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x-non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15545" y="593367"/>
            <a:ext cx="113592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15545" y="1536633"/>
            <a:ext cx="113592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11295128" y="6217622"/>
            <a:ext cx="7314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x-non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415545" y="593367"/>
            <a:ext cx="113592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415545" y="1536633"/>
            <a:ext cx="53325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2"/>
          </p:nvPr>
        </p:nvSpPr>
        <p:spPr>
          <a:xfrm>
            <a:off x="6442354" y="1536633"/>
            <a:ext cx="53325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11295128" y="6217622"/>
            <a:ext cx="7314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x-non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415545" y="593367"/>
            <a:ext cx="113592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11295128" y="6217622"/>
            <a:ext cx="7314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x-non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415545" y="740800"/>
            <a:ext cx="3743400" cy="10077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415545" y="1852800"/>
            <a:ext cx="3743400" cy="42393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11295128" y="6217622"/>
            <a:ext cx="7314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x-non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653581" y="600200"/>
            <a:ext cx="8489400" cy="5454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sldNum" idx="12"/>
          </p:nvPr>
        </p:nvSpPr>
        <p:spPr>
          <a:xfrm>
            <a:off x="11295128" y="6217622"/>
            <a:ext cx="7314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x-non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6095200" y="-167"/>
            <a:ext cx="60951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353954" y="1644233"/>
            <a:ext cx="5392800" cy="1976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353954" y="3737433"/>
            <a:ext cx="5392800" cy="1646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6585136" y="965433"/>
            <a:ext cx="5115300" cy="4926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11295128" y="6217622"/>
            <a:ext cx="7314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x-non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415545" y="5640767"/>
            <a:ext cx="7997400" cy="806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11295128" y="6217622"/>
            <a:ext cx="7314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x-non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15545" y="593367"/>
            <a:ext cx="113592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15545" y="1536633"/>
            <a:ext cx="11359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marL="914400" lvl="1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marL="1371600" lvl="2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marL="1828800" lvl="3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marL="2286000" lvl="4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marL="2743200" lvl="5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marL="3200400" lvl="6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marL="3657600" lvl="7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marL="4114800" lvl="8" indent="-34925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1295128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x-non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ctrTitle"/>
          </p:nvPr>
        </p:nvSpPr>
        <p:spPr>
          <a:xfrm>
            <a:off x="914281" y="2693988"/>
            <a:ext cx="10361851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0"/>
              <a:buFont typeface="Varela Round"/>
              <a:buNone/>
            </a:pPr>
            <a:r>
              <a:rPr lang="x-none"/>
              <a:t>מערכת שידורים לאומית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8" name="Google Shape;188;p27"/>
          <p:cNvGraphicFramePr/>
          <p:nvPr/>
        </p:nvGraphicFramePr>
        <p:xfrm>
          <a:off x="952500" y="996375"/>
          <a:ext cx="4010050" cy="4235625"/>
        </p:xfrm>
        <a:graphic>
          <a:graphicData uri="http://schemas.openxmlformats.org/drawingml/2006/table">
            <a:tbl>
              <a:tblPr>
                <a:noFill/>
                <a:tableStyleId>{6A17CE56-CF8B-4BE1-A49B-E605AC1A90C1}</a:tableStyleId>
              </a:tblPr>
              <a:tblGrid>
                <a:gridCol w="2005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5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47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600"/>
                        <a:t>x</a:t>
                      </a:r>
                      <a:endParaRPr sz="3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600"/>
                        <a:t>y</a:t>
                      </a:r>
                      <a:endParaRPr sz="36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7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600"/>
                        <a:t>4</a:t>
                      </a:r>
                      <a:endParaRPr sz="3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600"/>
                        <a:t>14</a:t>
                      </a:r>
                      <a:endParaRPr sz="36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7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600"/>
                        <a:t>3</a:t>
                      </a:r>
                      <a:endParaRPr sz="3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600"/>
                        <a:t>20</a:t>
                      </a:r>
                      <a:endParaRPr sz="36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7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600"/>
                        <a:t>-5</a:t>
                      </a:r>
                      <a:endParaRPr sz="3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600"/>
                        <a:t>14</a:t>
                      </a:r>
                      <a:endParaRPr sz="36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7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600"/>
                        <a:t>7</a:t>
                      </a:r>
                      <a:endParaRPr sz="3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600"/>
                        <a:t>3</a:t>
                      </a:r>
                      <a:endParaRPr sz="36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" name="Google Shape;194;p28"/>
          <p:cNvGraphicFramePr/>
          <p:nvPr/>
        </p:nvGraphicFramePr>
        <p:xfrm>
          <a:off x="1515075" y="2002150"/>
          <a:ext cx="8571125" cy="1426850"/>
        </p:xfrm>
        <a:graphic>
          <a:graphicData uri="http://schemas.openxmlformats.org/drawingml/2006/table">
            <a:tbl>
              <a:tblPr>
                <a:noFill/>
                <a:tableStyleId>{6A17CE56-CF8B-4BE1-A49B-E605AC1A90C1}</a:tableStyleId>
              </a:tblPr>
              <a:tblGrid>
                <a:gridCol w="1714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4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4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4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7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x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-5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4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0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3</a:t>
                      </a:r>
                      <a:endParaRPr sz="3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94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y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-15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12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0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9</a:t>
                      </a:r>
                      <a:endParaRPr sz="3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5" name="Google Shape;195;p28"/>
          <p:cNvSpPr txBox="1"/>
          <p:nvPr/>
        </p:nvSpPr>
        <p:spPr>
          <a:xfrm>
            <a:off x="3812075" y="415225"/>
            <a:ext cx="78360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000"/>
              <a:t>دالة تلائم لكل قيمة x العدد الأكبر منه ب3أضعاف</a:t>
            </a:r>
            <a:endParaRPr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9"/>
          <p:cNvSpPr txBox="1">
            <a:spLocks noGrp="1"/>
          </p:cNvSpPr>
          <p:nvPr>
            <p:ph type="title"/>
          </p:nvPr>
        </p:nvSpPr>
        <p:spPr>
          <a:xfrm>
            <a:off x="516000" y="481004"/>
            <a:ext cx="11160000" cy="1153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>
                <a:latin typeface="Arial"/>
                <a:ea typeface="Arial"/>
                <a:cs typeface="+mn-cs"/>
                <a:sym typeface="Arial"/>
              </a:rPr>
              <a:t>3.من تمثيل الجدول الى التمثيل الجبري</a:t>
            </a:r>
            <a:endParaRPr dirty="0">
              <a:latin typeface="Arial"/>
              <a:ea typeface="Arial"/>
              <a:cs typeface="+mn-cs"/>
              <a:sym typeface="Arial"/>
            </a:endParaRPr>
          </a:p>
        </p:txBody>
      </p:sp>
      <p:graphicFrame>
        <p:nvGraphicFramePr>
          <p:cNvPr id="202" name="Google Shape;202;p29"/>
          <p:cNvGraphicFramePr/>
          <p:nvPr/>
        </p:nvGraphicFramePr>
        <p:xfrm>
          <a:off x="953275" y="2163975"/>
          <a:ext cx="10285450" cy="1280100"/>
        </p:xfrm>
        <a:graphic>
          <a:graphicData uri="http://schemas.openxmlformats.org/drawingml/2006/table">
            <a:tbl>
              <a:tblPr>
                <a:noFill/>
                <a:tableStyleId>{6A17CE56-CF8B-4BE1-A49B-E605AC1A90C1}</a:tableStyleId>
              </a:tblPr>
              <a:tblGrid>
                <a:gridCol w="1469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9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9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9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9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9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93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35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x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-2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-1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0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1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2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x</a:t>
                      </a:r>
                      <a:endParaRPr sz="3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8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y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-6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-3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0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3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6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3" name="Google Shape;203;p29"/>
          <p:cNvSpPr txBox="1"/>
          <p:nvPr/>
        </p:nvSpPr>
        <p:spPr>
          <a:xfrm>
            <a:off x="9831575" y="2906625"/>
            <a:ext cx="1285800" cy="52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400"/>
              <a:t>3*X</a:t>
            </a:r>
            <a:endParaRPr sz="2400"/>
          </a:p>
        </p:txBody>
      </p:sp>
      <p:cxnSp>
        <p:nvCxnSpPr>
          <p:cNvPr id="204" name="Google Shape;204;p29"/>
          <p:cNvCxnSpPr/>
          <p:nvPr/>
        </p:nvCxnSpPr>
        <p:spPr>
          <a:xfrm rot="10800000" flipH="1">
            <a:off x="9041300" y="3362125"/>
            <a:ext cx="1138500" cy="1245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1" name="Google Shape;211;p30"/>
          <p:cNvGraphicFramePr/>
          <p:nvPr/>
        </p:nvGraphicFramePr>
        <p:xfrm>
          <a:off x="952513" y="2184050"/>
          <a:ext cx="10285375" cy="1625950"/>
        </p:xfrm>
        <a:graphic>
          <a:graphicData uri="http://schemas.openxmlformats.org/drawingml/2006/table">
            <a:tbl>
              <a:tblPr>
                <a:noFill/>
                <a:tableStyleId>{6A17CE56-CF8B-4BE1-A49B-E605AC1A90C1}</a:tableStyleId>
              </a:tblPr>
              <a:tblGrid>
                <a:gridCol w="2057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57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9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2400"/>
                        <a:t>X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2400"/>
                        <a:t>-3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2400"/>
                        <a:t>2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2400"/>
                        <a:t>5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2400"/>
                        <a:t>X</a:t>
                      </a:r>
                      <a:endParaRPr sz="24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29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2400"/>
                        <a:t>Y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2400"/>
                        <a:t>-1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2400"/>
                        <a:t>4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2400"/>
                        <a:t>7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12" name="Google Shape;212;p30"/>
          <p:cNvSpPr txBox="1"/>
          <p:nvPr/>
        </p:nvSpPr>
        <p:spPr>
          <a:xfrm>
            <a:off x="9443150" y="3094125"/>
            <a:ext cx="1593900" cy="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400"/>
              <a:t>X+2</a:t>
            </a:r>
            <a:endParaRPr sz="2400"/>
          </a:p>
        </p:txBody>
      </p:sp>
      <p:cxnSp>
        <p:nvCxnSpPr>
          <p:cNvPr id="213" name="Google Shape;213;p30"/>
          <p:cNvCxnSpPr/>
          <p:nvPr/>
        </p:nvCxnSpPr>
        <p:spPr>
          <a:xfrm rot="10800000" flipH="1">
            <a:off x="8907375" y="3522875"/>
            <a:ext cx="1017900" cy="1205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1"/>
          <p:cNvSpPr txBox="1"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>
                <a:latin typeface="Arial"/>
                <a:ea typeface="Arial"/>
                <a:cs typeface="Arial"/>
                <a:sym typeface="Arial"/>
              </a:rPr>
              <a:t>3.التمثيل الجبري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31"/>
          <p:cNvSpPr txBox="1"/>
          <p:nvPr/>
        </p:nvSpPr>
        <p:spPr>
          <a:xfrm>
            <a:off x="241100" y="1111750"/>
            <a:ext cx="11572800" cy="47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400"/>
              <a:t>محيط مربع هو دالة لطول ضلعه</a:t>
            </a:r>
            <a:endParaRPr sz="2400" dirty="0"/>
          </a:p>
        </p:txBody>
      </p:sp>
      <p:graphicFrame>
        <p:nvGraphicFramePr>
          <p:cNvPr id="221" name="Google Shape;221;p31"/>
          <p:cNvGraphicFramePr/>
          <p:nvPr/>
        </p:nvGraphicFramePr>
        <p:xfrm>
          <a:off x="798525" y="2056800"/>
          <a:ext cx="11082300" cy="2651700"/>
        </p:xfrm>
        <a:graphic>
          <a:graphicData uri="http://schemas.openxmlformats.org/drawingml/2006/table">
            <a:tbl>
              <a:tblPr>
                <a:noFill/>
                <a:tableStyleId>{6A17CE56-CF8B-4BE1-A49B-E605AC1A90C1}</a:tableStyleId>
              </a:tblPr>
              <a:tblGrid>
                <a:gridCol w="1847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7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7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7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47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70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93350"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طول ضلع المربع x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5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8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20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15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x</a:t>
                      </a:r>
                      <a:endParaRPr sz="3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3350">
                <a:tc>
                  <a:txBody>
                    <a:bodyPr/>
                    <a:lstStyle/>
                    <a:p>
                      <a:pPr marL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محيط المربع y</a:t>
                      </a:r>
                      <a:endParaRPr sz="300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f(x)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22" name="Google Shape;222;p31"/>
          <p:cNvSpPr txBox="1"/>
          <p:nvPr/>
        </p:nvSpPr>
        <p:spPr>
          <a:xfrm>
            <a:off x="3040550" y="3388825"/>
            <a:ext cx="11652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000"/>
              <a:t>20</a:t>
            </a:r>
            <a:endParaRPr sz="3000"/>
          </a:p>
        </p:txBody>
      </p:sp>
      <p:sp>
        <p:nvSpPr>
          <p:cNvPr id="223" name="Google Shape;223;p31"/>
          <p:cNvSpPr txBox="1"/>
          <p:nvPr/>
        </p:nvSpPr>
        <p:spPr>
          <a:xfrm>
            <a:off x="4848825" y="3415600"/>
            <a:ext cx="1071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000"/>
              <a:t>40</a:t>
            </a:r>
            <a:endParaRPr sz="3000"/>
          </a:p>
        </p:txBody>
      </p:sp>
      <p:sp>
        <p:nvSpPr>
          <p:cNvPr id="224" name="Google Shape;224;p31"/>
          <p:cNvSpPr txBox="1"/>
          <p:nvPr/>
        </p:nvSpPr>
        <p:spPr>
          <a:xfrm>
            <a:off x="6777600" y="3388825"/>
            <a:ext cx="1071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000"/>
              <a:t>80</a:t>
            </a:r>
            <a:endParaRPr sz="3000"/>
          </a:p>
        </p:txBody>
      </p:sp>
      <p:sp>
        <p:nvSpPr>
          <p:cNvPr id="225" name="Google Shape;225;p31"/>
          <p:cNvSpPr txBox="1"/>
          <p:nvPr/>
        </p:nvSpPr>
        <p:spPr>
          <a:xfrm>
            <a:off x="8492250" y="3388825"/>
            <a:ext cx="1165200" cy="88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000"/>
              <a:t>60</a:t>
            </a:r>
            <a:endParaRPr sz="3000"/>
          </a:p>
        </p:txBody>
      </p:sp>
      <p:sp>
        <p:nvSpPr>
          <p:cNvPr id="226" name="Google Shape;226;p31"/>
          <p:cNvSpPr txBox="1"/>
          <p:nvPr/>
        </p:nvSpPr>
        <p:spPr>
          <a:xfrm>
            <a:off x="10300500" y="3415600"/>
            <a:ext cx="1326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000"/>
              <a:t>4*X</a:t>
            </a:r>
            <a:endParaRPr sz="3000"/>
          </a:p>
        </p:txBody>
      </p:sp>
      <p:cxnSp>
        <p:nvCxnSpPr>
          <p:cNvPr id="227" name="Google Shape;227;p31"/>
          <p:cNvCxnSpPr/>
          <p:nvPr/>
        </p:nvCxnSpPr>
        <p:spPr>
          <a:xfrm rot="10800000" flipH="1">
            <a:off x="9831575" y="4098575"/>
            <a:ext cx="750000" cy="1353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32"/>
          <p:cNvSpPr txBox="1"/>
          <p:nvPr/>
        </p:nvSpPr>
        <p:spPr>
          <a:xfrm>
            <a:off x="375050" y="241100"/>
            <a:ext cx="11412300" cy="55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600"/>
              <a:t>معطى الدالة التالية:</a:t>
            </a:r>
            <a:endParaRPr sz="3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600"/>
              <a:t>f(x)=3x-5</a:t>
            </a:r>
            <a:endParaRPr sz="3600" dirty="0"/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600"/>
              <a:t>جد قيمة الدالة y عندما يتحقق أن:</a:t>
            </a:r>
            <a:endParaRPr sz="3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600"/>
              <a:t>x=2</a:t>
            </a:r>
            <a:endParaRPr sz="3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600"/>
              <a:t>x=-5</a:t>
            </a:r>
            <a:endParaRPr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3"/>
          <p:cNvSpPr txBox="1"/>
          <p:nvPr/>
        </p:nvSpPr>
        <p:spPr>
          <a:xfrm>
            <a:off x="214325" y="254500"/>
            <a:ext cx="11666700" cy="54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000"/>
              <a:t>جد قيمة x اذا تحقق أن:</a:t>
            </a:r>
            <a:endParaRPr sz="3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000"/>
              <a:t>f(x)=10</a:t>
            </a:r>
            <a:endParaRPr sz="3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000"/>
              <a:t>f(x)=-17</a:t>
            </a:r>
            <a:endParaRPr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4"/>
          <p:cNvSpPr txBox="1">
            <a:spLocks noGrp="1"/>
          </p:cNvSpPr>
          <p:nvPr>
            <p:ph type="title"/>
          </p:nvPr>
        </p:nvSpPr>
        <p:spPr>
          <a:xfrm>
            <a:off x="515200" y="213102"/>
            <a:ext cx="11160000" cy="925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>
                <a:latin typeface="Arial"/>
                <a:ea typeface="Arial"/>
                <a:cs typeface="Arial"/>
                <a:sym typeface="Arial"/>
              </a:rPr>
              <a:t>أفضلية التعبير الجبري للدالة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34"/>
          <p:cNvSpPr txBox="1"/>
          <p:nvPr/>
        </p:nvSpPr>
        <p:spPr>
          <a:xfrm>
            <a:off x="308075" y="1245700"/>
            <a:ext cx="11572800" cy="45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14350" lvl="0" indent="-51435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x-none" sz="3000"/>
              <a:t>نستطيع ايجاد قيمة أي x بوجود قيمة الy من خلال حل معادلة بسيطة.</a:t>
            </a:r>
            <a:endParaRPr sz="3000" dirty="0"/>
          </a:p>
          <a:p>
            <a:pPr marL="514350" lvl="0" indent="-51435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x-none" sz="3000"/>
              <a:t>نستطيع ايجاد قيمة ال y  بوجود قيمة ال x من خلال تعويض في التعبير الجبري</a:t>
            </a:r>
            <a:endParaRPr sz="3000" dirty="0"/>
          </a:p>
          <a:p>
            <a:pPr marL="0" lvl="0" indent="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000"/>
              <a:t> </a:t>
            </a:r>
            <a:endParaRPr sz="3000" dirty="0"/>
          </a:p>
          <a:p>
            <a:pPr marL="0" lvl="0" indent="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000"/>
              <a:t>بالممقارنة مع الجدول فأنه محدود لا يظهر كل القيم ل x وy</a:t>
            </a:r>
            <a:endParaRPr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5"/>
          <p:cNvSpPr txBox="1"/>
          <p:nvPr/>
        </p:nvSpPr>
        <p:spPr>
          <a:xfrm>
            <a:off x="629550" y="254500"/>
            <a:ext cx="11184300" cy="55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000"/>
              <a:t>4.التمثيل البياني.</a:t>
            </a:r>
            <a:endParaRPr sz="3000" dirty="0"/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3000" dirty="0"/>
          </a:p>
        </p:txBody>
      </p:sp>
      <p:cxnSp>
        <p:nvCxnSpPr>
          <p:cNvPr id="253" name="Google Shape;253;p35"/>
          <p:cNvCxnSpPr/>
          <p:nvPr/>
        </p:nvCxnSpPr>
        <p:spPr>
          <a:xfrm rot="10800000" flipH="1">
            <a:off x="3156350" y="3564325"/>
            <a:ext cx="7192800" cy="13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4" name="Google Shape;254;p35"/>
          <p:cNvCxnSpPr/>
          <p:nvPr/>
        </p:nvCxnSpPr>
        <p:spPr>
          <a:xfrm rot="10800000">
            <a:off x="6799550" y="845475"/>
            <a:ext cx="13500" cy="4821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55" name="Google Shape;255;p35"/>
          <p:cNvSpPr txBox="1"/>
          <p:nvPr/>
        </p:nvSpPr>
        <p:spPr>
          <a:xfrm>
            <a:off x="9491950" y="3631400"/>
            <a:ext cx="1285800" cy="70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000"/>
              <a:t>محور X</a:t>
            </a:r>
            <a:endParaRPr sz="2000"/>
          </a:p>
        </p:txBody>
      </p:sp>
      <p:sp>
        <p:nvSpPr>
          <p:cNvPr id="256" name="Google Shape;256;p35"/>
          <p:cNvSpPr txBox="1"/>
          <p:nvPr/>
        </p:nvSpPr>
        <p:spPr>
          <a:xfrm>
            <a:off x="5848650" y="617625"/>
            <a:ext cx="870600" cy="53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000"/>
              <a:t>محور Y</a:t>
            </a:r>
            <a:endParaRPr sz="2000"/>
          </a:p>
        </p:txBody>
      </p:sp>
      <p:sp>
        <p:nvSpPr>
          <p:cNvPr id="257" name="Google Shape;257;p35"/>
          <p:cNvSpPr txBox="1"/>
          <p:nvPr/>
        </p:nvSpPr>
        <p:spPr>
          <a:xfrm>
            <a:off x="8420400" y="1260575"/>
            <a:ext cx="17010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x-none" sz="2000">
                <a:solidFill>
                  <a:schemeClr val="dk1"/>
                </a:solidFill>
              </a:rPr>
              <a:t>الربع الاول</a:t>
            </a:r>
            <a:endParaRPr sz="1600" dirty="0"/>
          </a:p>
        </p:txBody>
      </p:sp>
      <p:sp>
        <p:nvSpPr>
          <p:cNvPr id="258" name="Google Shape;258;p35"/>
          <p:cNvSpPr txBox="1"/>
          <p:nvPr/>
        </p:nvSpPr>
        <p:spPr>
          <a:xfrm>
            <a:off x="3785900" y="1394525"/>
            <a:ext cx="1902000" cy="93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x-none" sz="2000">
                <a:solidFill>
                  <a:schemeClr val="dk1"/>
                </a:solidFill>
              </a:rPr>
              <a:t>الربع الثاني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35"/>
          <p:cNvSpPr txBox="1"/>
          <p:nvPr/>
        </p:nvSpPr>
        <p:spPr>
          <a:xfrm>
            <a:off x="8433875" y="4421675"/>
            <a:ext cx="1285800" cy="7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x-none" sz="2000">
                <a:solidFill>
                  <a:schemeClr val="dk1"/>
                </a:solidFill>
              </a:rPr>
              <a:t>الربع الرابع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35"/>
          <p:cNvSpPr txBox="1"/>
          <p:nvPr/>
        </p:nvSpPr>
        <p:spPr>
          <a:xfrm>
            <a:off x="4120750" y="4461875"/>
            <a:ext cx="1446600" cy="70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x-none" sz="2000">
                <a:solidFill>
                  <a:schemeClr val="dk1"/>
                </a:solidFill>
              </a:rPr>
              <a:t>الربع الثالث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61" name="Google Shape;261;p35"/>
          <p:cNvCxnSpPr/>
          <p:nvPr/>
        </p:nvCxnSpPr>
        <p:spPr>
          <a:xfrm>
            <a:off x="2834875" y="2265175"/>
            <a:ext cx="3951300" cy="1285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62" name="Google Shape;262;p35"/>
          <p:cNvSpPr txBox="1"/>
          <p:nvPr/>
        </p:nvSpPr>
        <p:spPr>
          <a:xfrm>
            <a:off x="892700" y="1622225"/>
            <a:ext cx="1902000" cy="108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200"/>
              <a:t>نقطة الأصل</a:t>
            </a:r>
            <a:endParaRPr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6"/>
          <p:cNvSpPr txBox="1"/>
          <p:nvPr/>
        </p:nvSpPr>
        <p:spPr>
          <a:xfrm>
            <a:off x="1084950" y="308075"/>
            <a:ext cx="10648500" cy="53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400"/>
              <a:t>رسوم بيانية تمثل دالة:</a:t>
            </a:r>
            <a:endParaRPr sz="2400" dirty="0"/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pic>
        <p:nvPicPr>
          <p:cNvPr id="269" name="Google Shape;269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50125" y="875775"/>
            <a:ext cx="2062075" cy="2181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" name="Google Shape;270;p3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73550" y="1128775"/>
            <a:ext cx="1825225" cy="1995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1" name="Google Shape;271;p3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104932" y="3246850"/>
            <a:ext cx="2062075" cy="20321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2" name="Google Shape;272;p3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973550" y="3588550"/>
            <a:ext cx="1987175" cy="1930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3" name="Google Shape;273;p3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618275" y="2344695"/>
            <a:ext cx="1987175" cy="1856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9"/>
          <p:cNvSpPr txBox="1"/>
          <p:nvPr/>
        </p:nvSpPr>
        <p:spPr>
          <a:xfrm>
            <a:off x="1629321" y="2695767"/>
            <a:ext cx="9207201" cy="19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/>
          <a:p>
            <a:pPr marL="609539" marR="0" lvl="0" indent="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9"/>
          <p:cNvSpPr txBox="1">
            <a:spLocks noGrp="1"/>
          </p:cNvSpPr>
          <p:nvPr>
            <p:ph type="ctrTitle"/>
          </p:nvPr>
        </p:nvSpPr>
        <p:spPr>
          <a:xfrm>
            <a:off x="738940" y="1640910"/>
            <a:ext cx="10871177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0"/>
              <a:buFont typeface="Varela Round"/>
              <a:buNone/>
            </a:pPr>
            <a:r>
              <a:rPr lang="x-none">
                <a:solidFill>
                  <a:srgbClr val="192A72"/>
                </a:solidFill>
                <a:latin typeface="+mj-lt"/>
                <a:cs typeface="+mn-cs"/>
              </a:rPr>
              <a:t>مفهوم الدالة</a:t>
            </a:r>
            <a:endParaRPr dirty="0">
              <a:latin typeface="+mj-lt"/>
              <a:cs typeface="+mn-cs"/>
            </a:endParaRPr>
          </a:p>
        </p:txBody>
      </p:sp>
      <p:sp>
        <p:nvSpPr>
          <p:cNvPr id="101" name="Google Shape;101;p19"/>
          <p:cNvSpPr txBox="1">
            <a:spLocks noGrp="1"/>
          </p:cNvSpPr>
          <p:nvPr>
            <p:ph type="subTitle" idx="1"/>
          </p:nvPr>
        </p:nvSpPr>
        <p:spPr>
          <a:xfrm>
            <a:off x="738117" y="2918492"/>
            <a:ext cx="10872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342900" lvl="0" indent="-342900" algn="ctr" rt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SzPts val="2800"/>
              <a:buNone/>
            </a:pPr>
            <a:r>
              <a:rPr lang="x-none">
                <a:latin typeface="+mj-lt"/>
              </a:rPr>
              <a:t>رياضيات للصف السابع</a:t>
            </a:r>
            <a:endParaRPr dirty="0">
              <a:latin typeface="+mj-lt"/>
            </a:endParaRPr>
          </a:p>
        </p:txBody>
      </p:sp>
      <p:sp>
        <p:nvSpPr>
          <p:cNvPr id="102" name="Google Shape;102;p19"/>
          <p:cNvSpPr txBox="1">
            <a:spLocks noGrp="1"/>
          </p:cNvSpPr>
          <p:nvPr>
            <p:ph type="body" idx="2"/>
          </p:nvPr>
        </p:nvSpPr>
        <p:spPr>
          <a:xfrm>
            <a:off x="738117" y="3655832"/>
            <a:ext cx="10872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x-none">
                <a:latin typeface="+mj-lt"/>
                <a:cs typeface="+mn-cs"/>
              </a:rPr>
              <a:t>مؤمن أبومخ</a:t>
            </a:r>
            <a:endParaRPr dirty="0">
              <a:latin typeface="+mj-lt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37"/>
          <p:cNvSpPr txBox="1"/>
          <p:nvPr/>
        </p:nvSpPr>
        <p:spPr>
          <a:xfrm>
            <a:off x="683125" y="307975"/>
            <a:ext cx="11064000" cy="54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x-none" sz="2400">
                <a:solidFill>
                  <a:schemeClr val="dk1"/>
                </a:solidFill>
              </a:rPr>
              <a:t>رسوم بيانية </a:t>
            </a:r>
            <a:r>
              <a:rPr lang="x-none" sz="2400" b="1" u="sng">
                <a:solidFill>
                  <a:schemeClr val="dk1"/>
                </a:solidFill>
              </a:rPr>
              <a:t>لا</a:t>
            </a:r>
            <a:r>
              <a:rPr lang="x-none" sz="2400">
                <a:solidFill>
                  <a:schemeClr val="dk1"/>
                </a:solidFill>
              </a:rPr>
              <a:t> تمثل دالة: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0" name="Google Shape;280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96650" y="1260003"/>
            <a:ext cx="2151700" cy="1656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1" name="Google Shape;281;p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51350" y="1233189"/>
            <a:ext cx="2151700" cy="19494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2" name="Google Shape;282;p3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779363" y="3805000"/>
            <a:ext cx="1986275" cy="1787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800"/>
              <a:buFont typeface="Varela Round"/>
              <a:buNone/>
            </a:pPr>
            <a:r>
              <a:rPr lang="x-none">
                <a:solidFill>
                  <a:srgbClr val="192A72"/>
                </a:solidFill>
                <a:latin typeface="+mj-lt"/>
              </a:rPr>
              <a:t>ماذا سنتعلم اليوم </a:t>
            </a:r>
            <a:endParaRPr dirty="0">
              <a:latin typeface="+mj-lt"/>
            </a:endParaRPr>
          </a:p>
        </p:txBody>
      </p:sp>
      <p:sp>
        <p:nvSpPr>
          <p:cNvPr id="108" name="Google Shape;108;p20"/>
          <p:cNvSpPr txBox="1">
            <a:spLocks noGrp="1"/>
          </p:cNvSpPr>
          <p:nvPr>
            <p:ph type="body" idx="2"/>
          </p:nvPr>
        </p:nvSpPr>
        <p:spPr>
          <a:xfrm>
            <a:off x="515206" y="1725681"/>
            <a:ext cx="9000000" cy="41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66750" lvl="0" indent="-51435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+mj-lt"/>
              <a:buAutoNum type="arabicPeriod"/>
            </a:pPr>
            <a:r>
              <a:rPr lang="x-none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مفهوم كلمة الدالة</a:t>
            </a:r>
            <a:endParaRPr sz="3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66750" lvl="0" indent="-51435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+mj-lt"/>
              <a:buAutoNum type="arabicPeriod"/>
            </a:pPr>
            <a:r>
              <a:rPr lang="x-none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كيفية التعبير عن الدالة</a:t>
            </a:r>
            <a:endParaRPr sz="3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66750" lvl="0" indent="-51435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+mj-lt"/>
              <a:buAutoNum type="arabicPeriod"/>
            </a:pPr>
            <a:r>
              <a:rPr lang="x-none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الدوال بشكل عام</a:t>
            </a:r>
            <a:endParaRPr sz="3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0"/>
              <a:buFont typeface="Varela Round"/>
              <a:buNone/>
            </a:pPr>
            <a:r>
              <a:rPr lang="x-non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مفهوم كلمة الدالة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342900" lvl="0" indent="-34290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x-none" b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تعريف : هي علاقة بين أمريين متشابهين أو مختلفين.</a:t>
            </a:r>
            <a:endParaRPr b="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42900" algn="r" rtl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x-none" b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رياضيا : هي علاقة بين قيم x وقيم y.</a:t>
            </a:r>
            <a:endParaRPr b="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14350" lvl="0" indent="-514350" algn="r" rtl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+mj-lt"/>
              <a:buAutoNum type="arabicPeriod"/>
            </a:pPr>
            <a:r>
              <a:rPr lang="x-none" b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نجاح التلميذ هو </a:t>
            </a:r>
            <a:r>
              <a:rPr lang="x-none" b="0" i="1" u="sng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دالة</a:t>
            </a:r>
            <a:r>
              <a:rPr lang="x-none" b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لمدى فهمه في المادة</a:t>
            </a:r>
            <a:endParaRPr b="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14350" lvl="0" indent="-514350" algn="r" rtl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+mj-lt"/>
              <a:buAutoNum type="arabicPeriod"/>
            </a:pPr>
            <a:r>
              <a:rPr lang="x-none" b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المسافة التي تقطعها السيارة خلال زمن معين هي </a:t>
            </a:r>
            <a:r>
              <a:rPr lang="x-none" b="0" i="1" u="sng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دالة</a:t>
            </a:r>
            <a:r>
              <a:rPr lang="x-none" b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لسرعة سفرها </a:t>
            </a:r>
            <a:endParaRPr b="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14350" lvl="0" indent="-514350" algn="r" rtl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+mj-lt"/>
              <a:buAutoNum type="arabicPeriod"/>
            </a:pPr>
            <a:r>
              <a:rPr lang="x-none" b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تميز اللاعب في المباراة دالة على اجتهاده في التدريبات.</a:t>
            </a:r>
            <a:endParaRPr b="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14350" lvl="0" indent="-51435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2800"/>
              <a:buFont typeface="+mj-lt"/>
              <a:buAutoNum type="arabicPeriod"/>
            </a:pPr>
            <a:r>
              <a:rPr lang="x-none" b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رقم الهوية </a:t>
            </a:r>
            <a:r>
              <a:rPr lang="x-none" b="0" i="1" u="sng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دالة</a:t>
            </a:r>
            <a:r>
              <a:rPr lang="x-none" b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لشخص معين.</a:t>
            </a:r>
            <a:endParaRPr b="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/>
          <p:nvPr/>
        </p:nvSpPr>
        <p:spPr>
          <a:xfrm>
            <a:off x="1713513" y="996088"/>
            <a:ext cx="2022600" cy="38979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22"/>
          <p:cNvSpPr txBox="1"/>
          <p:nvPr/>
        </p:nvSpPr>
        <p:spPr>
          <a:xfrm>
            <a:off x="1271513" y="259388"/>
            <a:ext cx="2263800" cy="100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000">
                <a:cs typeface="+mn-cs"/>
              </a:rPr>
              <a:t>قيم x</a:t>
            </a:r>
            <a:endParaRPr sz="3000">
              <a:cs typeface="+mn-cs"/>
            </a:endParaRPr>
          </a:p>
        </p:txBody>
      </p:sp>
      <p:sp>
        <p:nvSpPr>
          <p:cNvPr id="123" name="Google Shape;123;p22"/>
          <p:cNvSpPr/>
          <p:nvPr/>
        </p:nvSpPr>
        <p:spPr>
          <a:xfrm>
            <a:off x="8857863" y="895588"/>
            <a:ext cx="2022600" cy="38979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22"/>
          <p:cNvSpPr txBox="1"/>
          <p:nvPr/>
        </p:nvSpPr>
        <p:spPr>
          <a:xfrm>
            <a:off x="8656963" y="259388"/>
            <a:ext cx="1776300" cy="7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x-none" sz="3000">
                <a:solidFill>
                  <a:schemeClr val="dk1"/>
                </a:solidFill>
                <a:cs typeface="+mn-cs"/>
              </a:rPr>
              <a:t>قيم y</a:t>
            </a:r>
            <a:endParaRPr sz="3000" dirty="0">
              <a:solidFill>
                <a:schemeClr val="dk1"/>
              </a:solidFill>
              <a:cs typeface="+mn-cs"/>
            </a:endParaRPr>
          </a:p>
        </p:txBody>
      </p:sp>
      <p:sp>
        <p:nvSpPr>
          <p:cNvPr id="125" name="Google Shape;125;p22"/>
          <p:cNvSpPr/>
          <p:nvPr/>
        </p:nvSpPr>
        <p:spPr>
          <a:xfrm>
            <a:off x="2704713" y="1491688"/>
            <a:ext cx="80400" cy="1071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22"/>
          <p:cNvSpPr/>
          <p:nvPr/>
        </p:nvSpPr>
        <p:spPr>
          <a:xfrm>
            <a:off x="2684613" y="1948888"/>
            <a:ext cx="80400" cy="1071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22"/>
          <p:cNvSpPr/>
          <p:nvPr/>
        </p:nvSpPr>
        <p:spPr>
          <a:xfrm>
            <a:off x="2684613" y="2740788"/>
            <a:ext cx="80400" cy="1071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22"/>
          <p:cNvSpPr/>
          <p:nvPr/>
        </p:nvSpPr>
        <p:spPr>
          <a:xfrm>
            <a:off x="2684613" y="3221363"/>
            <a:ext cx="80400" cy="1071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22"/>
          <p:cNvSpPr/>
          <p:nvPr/>
        </p:nvSpPr>
        <p:spPr>
          <a:xfrm>
            <a:off x="2684613" y="3989888"/>
            <a:ext cx="80400" cy="1071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22"/>
          <p:cNvSpPr/>
          <p:nvPr/>
        </p:nvSpPr>
        <p:spPr>
          <a:xfrm>
            <a:off x="9828963" y="1384588"/>
            <a:ext cx="80400" cy="1071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22"/>
          <p:cNvSpPr/>
          <p:nvPr/>
        </p:nvSpPr>
        <p:spPr>
          <a:xfrm>
            <a:off x="9828963" y="1841788"/>
            <a:ext cx="80400" cy="1071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22"/>
          <p:cNvSpPr/>
          <p:nvPr/>
        </p:nvSpPr>
        <p:spPr>
          <a:xfrm>
            <a:off x="9828963" y="2298988"/>
            <a:ext cx="80400" cy="1071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22"/>
          <p:cNvSpPr/>
          <p:nvPr/>
        </p:nvSpPr>
        <p:spPr>
          <a:xfrm>
            <a:off x="9828963" y="3328463"/>
            <a:ext cx="80400" cy="1071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22"/>
          <p:cNvSpPr/>
          <p:nvPr/>
        </p:nvSpPr>
        <p:spPr>
          <a:xfrm>
            <a:off x="9828963" y="4096988"/>
            <a:ext cx="80400" cy="1071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22"/>
          <p:cNvSpPr txBox="1"/>
          <p:nvPr/>
        </p:nvSpPr>
        <p:spPr>
          <a:xfrm>
            <a:off x="601763" y="5027838"/>
            <a:ext cx="1366200" cy="10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000">
                <a:cs typeface="+mn-cs"/>
              </a:rPr>
              <a:t>المجال</a:t>
            </a:r>
            <a:endParaRPr sz="3000">
              <a:cs typeface="+mn-cs"/>
            </a:endParaRPr>
          </a:p>
        </p:txBody>
      </p:sp>
      <p:sp>
        <p:nvSpPr>
          <p:cNvPr id="136" name="Google Shape;136;p22"/>
          <p:cNvSpPr txBox="1"/>
          <p:nvPr/>
        </p:nvSpPr>
        <p:spPr>
          <a:xfrm>
            <a:off x="8129488" y="4867113"/>
            <a:ext cx="910800" cy="7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000">
                <a:cs typeface="+mn-cs"/>
              </a:rPr>
              <a:t>المدى</a:t>
            </a:r>
            <a:endParaRPr sz="3000" dirty="0">
              <a:cs typeface="+mn-cs"/>
            </a:endParaRPr>
          </a:p>
        </p:txBody>
      </p:sp>
      <p:sp>
        <p:nvSpPr>
          <p:cNvPr id="137" name="Google Shape;137;p22"/>
          <p:cNvSpPr txBox="1"/>
          <p:nvPr/>
        </p:nvSpPr>
        <p:spPr>
          <a:xfrm>
            <a:off x="4754063" y="1130038"/>
            <a:ext cx="1085100" cy="10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400">
                <a:cs typeface="+mn-cs"/>
              </a:rPr>
              <a:t>مصدر</a:t>
            </a:r>
            <a:endParaRPr sz="2400">
              <a:cs typeface="+mn-cs"/>
            </a:endParaRPr>
          </a:p>
        </p:txBody>
      </p:sp>
      <p:cxnSp>
        <p:nvCxnSpPr>
          <p:cNvPr id="138" name="Google Shape;138;p22"/>
          <p:cNvCxnSpPr/>
          <p:nvPr/>
        </p:nvCxnSpPr>
        <p:spPr>
          <a:xfrm rot="10800000" flipH="1">
            <a:off x="2798463" y="1531788"/>
            <a:ext cx="2250300" cy="468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39" name="Google Shape;139;p22"/>
          <p:cNvSpPr txBox="1"/>
          <p:nvPr/>
        </p:nvSpPr>
        <p:spPr>
          <a:xfrm>
            <a:off x="6897263" y="2408338"/>
            <a:ext cx="1366200" cy="8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400">
                <a:cs typeface="+mn-cs"/>
              </a:rPr>
              <a:t>صورة</a:t>
            </a:r>
            <a:endParaRPr sz="2400">
              <a:cs typeface="+mn-cs"/>
            </a:endParaRPr>
          </a:p>
        </p:txBody>
      </p:sp>
      <p:cxnSp>
        <p:nvCxnSpPr>
          <p:cNvPr id="140" name="Google Shape;140;p22"/>
          <p:cNvCxnSpPr/>
          <p:nvPr/>
        </p:nvCxnSpPr>
        <p:spPr>
          <a:xfrm flipH="1">
            <a:off x="8302813" y="2406088"/>
            <a:ext cx="1486800" cy="36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41" name="Google Shape;141;p22"/>
          <p:cNvSpPr/>
          <p:nvPr/>
        </p:nvSpPr>
        <p:spPr>
          <a:xfrm>
            <a:off x="3882588" y="4009863"/>
            <a:ext cx="4005900" cy="1543212"/>
          </a:xfrm>
          <a:prstGeom prst="flowChartAlternateProcess">
            <a:avLst/>
          </a:prstGeom>
          <a:solidFill>
            <a:srgbClr val="FFFF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22"/>
          <p:cNvSpPr txBox="1"/>
          <p:nvPr/>
        </p:nvSpPr>
        <p:spPr>
          <a:xfrm>
            <a:off x="3990588" y="4170588"/>
            <a:ext cx="3670200" cy="172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400">
                <a:cs typeface="+mn-cs"/>
              </a:rPr>
              <a:t>لكل صورة هناك مصدر واحد</a:t>
            </a:r>
            <a:endParaRPr sz="2400" dirty="0">
              <a:cs typeface="+mn-cs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400">
                <a:cs typeface="+mn-cs"/>
              </a:rPr>
              <a:t>ووحيد.</a:t>
            </a:r>
            <a:endParaRPr sz="2400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3"/>
          <p:cNvSpPr/>
          <p:nvPr/>
        </p:nvSpPr>
        <p:spPr>
          <a:xfrm>
            <a:off x="1632525" y="1567125"/>
            <a:ext cx="2022600" cy="38979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</p:txBody>
      </p:sp>
      <p:sp>
        <p:nvSpPr>
          <p:cNvPr id="149" name="Google Shape;149;p23"/>
          <p:cNvSpPr/>
          <p:nvPr/>
        </p:nvSpPr>
        <p:spPr>
          <a:xfrm>
            <a:off x="8791875" y="1480050"/>
            <a:ext cx="2022600" cy="38979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</p:txBody>
      </p:sp>
      <p:sp>
        <p:nvSpPr>
          <p:cNvPr id="150" name="Google Shape;150;p23"/>
          <p:cNvSpPr txBox="1"/>
          <p:nvPr/>
        </p:nvSpPr>
        <p:spPr>
          <a:xfrm>
            <a:off x="1865475" y="837950"/>
            <a:ext cx="1449600" cy="53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000"/>
              <a:t>المصادر</a:t>
            </a:r>
            <a:endParaRPr sz="2000" dirty="0"/>
          </a:p>
        </p:txBody>
      </p:sp>
      <p:sp>
        <p:nvSpPr>
          <p:cNvPr id="151" name="Google Shape;151;p23"/>
          <p:cNvSpPr txBox="1"/>
          <p:nvPr/>
        </p:nvSpPr>
        <p:spPr>
          <a:xfrm>
            <a:off x="8911375" y="811125"/>
            <a:ext cx="16239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000"/>
              <a:t>الصور</a:t>
            </a:r>
            <a:endParaRPr sz="2000" dirty="0"/>
          </a:p>
        </p:txBody>
      </p:sp>
      <p:sp>
        <p:nvSpPr>
          <p:cNvPr id="152" name="Google Shape;152;p23"/>
          <p:cNvSpPr txBox="1"/>
          <p:nvPr/>
        </p:nvSpPr>
        <p:spPr>
          <a:xfrm>
            <a:off x="1865475" y="1898200"/>
            <a:ext cx="1556700" cy="7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000"/>
              <a:t>رقم الهوية</a:t>
            </a:r>
            <a:endParaRPr sz="2000" dirty="0"/>
          </a:p>
        </p:txBody>
      </p:sp>
      <p:sp>
        <p:nvSpPr>
          <p:cNvPr id="153" name="Google Shape;153;p23"/>
          <p:cNvSpPr txBox="1"/>
          <p:nvPr/>
        </p:nvSpPr>
        <p:spPr>
          <a:xfrm>
            <a:off x="9220050" y="1804250"/>
            <a:ext cx="1301700" cy="75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000"/>
              <a:t>اسم الشخص</a:t>
            </a:r>
            <a:endParaRPr sz="2000" dirty="0"/>
          </a:p>
        </p:txBody>
      </p:sp>
      <p:sp>
        <p:nvSpPr>
          <p:cNvPr id="154" name="Google Shape;154;p23"/>
          <p:cNvSpPr txBox="1"/>
          <p:nvPr/>
        </p:nvSpPr>
        <p:spPr>
          <a:xfrm>
            <a:off x="1946000" y="2985275"/>
            <a:ext cx="1355400" cy="75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000"/>
              <a:t>رقم السيارة</a:t>
            </a:r>
            <a:endParaRPr sz="2000" dirty="0"/>
          </a:p>
        </p:txBody>
      </p:sp>
      <p:sp>
        <p:nvSpPr>
          <p:cNvPr id="155" name="Google Shape;155;p23"/>
          <p:cNvSpPr txBox="1"/>
          <p:nvPr/>
        </p:nvSpPr>
        <p:spPr>
          <a:xfrm>
            <a:off x="9206750" y="2998700"/>
            <a:ext cx="1301700" cy="53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000"/>
              <a:t>نوع السيارة</a:t>
            </a:r>
            <a:endParaRPr sz="2000" dirty="0"/>
          </a:p>
        </p:txBody>
      </p:sp>
      <p:sp>
        <p:nvSpPr>
          <p:cNvPr id="156" name="Google Shape;156;p23"/>
          <p:cNvSpPr txBox="1"/>
          <p:nvPr/>
        </p:nvSpPr>
        <p:spPr>
          <a:xfrm>
            <a:off x="1959550" y="4085775"/>
            <a:ext cx="1301700" cy="75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000"/>
              <a:t>اسم الاب\الأم</a:t>
            </a:r>
            <a:endParaRPr sz="2000" dirty="0"/>
          </a:p>
        </p:txBody>
      </p:sp>
      <p:sp>
        <p:nvSpPr>
          <p:cNvPr id="157" name="Google Shape;157;p23"/>
          <p:cNvSpPr txBox="1"/>
          <p:nvPr/>
        </p:nvSpPr>
        <p:spPr>
          <a:xfrm>
            <a:off x="9220050" y="4085775"/>
            <a:ext cx="12750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000"/>
              <a:t>عدد الاولاد</a:t>
            </a:r>
            <a:endParaRPr sz="2000" dirty="0"/>
          </a:p>
        </p:txBody>
      </p:sp>
      <p:cxnSp>
        <p:nvCxnSpPr>
          <p:cNvPr id="158" name="Google Shape;158;p23"/>
          <p:cNvCxnSpPr>
            <a:stCxn id="152" idx="3"/>
            <a:endCxn id="153" idx="1"/>
          </p:cNvCxnSpPr>
          <p:nvPr/>
        </p:nvCxnSpPr>
        <p:spPr>
          <a:xfrm rot="10800000" flipH="1">
            <a:off x="3422175" y="2179900"/>
            <a:ext cx="5797800" cy="80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9" name="Google Shape;159;p23"/>
          <p:cNvCxnSpPr/>
          <p:nvPr/>
        </p:nvCxnSpPr>
        <p:spPr>
          <a:xfrm rot="10800000" flipH="1">
            <a:off x="3355175" y="3226700"/>
            <a:ext cx="5797800" cy="80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0" name="Google Shape;160;p23"/>
          <p:cNvCxnSpPr/>
          <p:nvPr/>
        </p:nvCxnSpPr>
        <p:spPr>
          <a:xfrm rot="10800000" flipH="1">
            <a:off x="3341750" y="4347375"/>
            <a:ext cx="5797800" cy="80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4"/>
          <p:cNvSpPr txBox="1"/>
          <p:nvPr/>
        </p:nvSpPr>
        <p:spPr>
          <a:xfrm>
            <a:off x="482200" y="308075"/>
            <a:ext cx="11412300" cy="593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000"/>
              <a:t>تمثيل الدالة كلاميا:</a:t>
            </a:r>
            <a:endParaRPr sz="3000" dirty="0"/>
          </a:p>
          <a:p>
            <a:pPr marL="514350" lvl="0" indent="-51435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x-none" sz="3000"/>
              <a:t>دالة تناظر رقم الهوية الى اسم الشخص.</a:t>
            </a:r>
            <a:endParaRPr sz="3000" dirty="0"/>
          </a:p>
          <a:p>
            <a:pPr marL="514350" lvl="0" indent="-51435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x-none" sz="3000"/>
              <a:t>دالة تناظر لكل عدد العدد الأكبر من ب3أضعاف</a:t>
            </a:r>
            <a:endParaRPr sz="3000" dirty="0"/>
          </a:p>
          <a:p>
            <a:pPr marL="514350" lvl="0" indent="-51435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x-none" sz="3000"/>
              <a:t>دالة تناظر لكل عدد العدد الأصغر منه ب5.</a:t>
            </a:r>
            <a:endParaRPr sz="3000" dirty="0"/>
          </a:p>
          <a:p>
            <a:pPr marL="514350" lvl="0" indent="-51435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x-none" sz="3000"/>
              <a:t>دالة تناظر اسم المدرسة لأسم المدير </a:t>
            </a:r>
            <a:endParaRPr sz="3000" dirty="0"/>
          </a:p>
          <a:p>
            <a:pPr marL="514350" lvl="0" indent="-51435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x-none" sz="3000"/>
              <a:t>دالة تناظر الصف الى اسم مربي الصف.</a:t>
            </a:r>
            <a:endParaRPr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5"/>
          <p:cNvSpPr/>
          <p:nvPr/>
        </p:nvSpPr>
        <p:spPr>
          <a:xfrm>
            <a:off x="4045150" y="2598550"/>
            <a:ext cx="4085400" cy="1366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000"/>
              <a:t>               </a:t>
            </a:r>
            <a:r>
              <a:rPr lang="x-none" sz="4800"/>
              <a:t>الدالة</a:t>
            </a:r>
            <a:endParaRPr sz="4800" dirty="0"/>
          </a:p>
        </p:txBody>
      </p:sp>
      <p:cxnSp>
        <p:nvCxnSpPr>
          <p:cNvPr id="173" name="Google Shape;173;p25"/>
          <p:cNvCxnSpPr/>
          <p:nvPr/>
        </p:nvCxnSpPr>
        <p:spPr>
          <a:xfrm rot="10800000" flipH="1">
            <a:off x="2411025" y="3330750"/>
            <a:ext cx="1540200" cy="4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74" name="Google Shape;174;p25"/>
          <p:cNvSpPr txBox="1"/>
          <p:nvPr/>
        </p:nvSpPr>
        <p:spPr>
          <a:xfrm>
            <a:off x="857250" y="3080750"/>
            <a:ext cx="1446600" cy="65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000"/>
              <a:t>ادخال</a:t>
            </a:r>
            <a:endParaRPr sz="3000" dirty="0"/>
          </a:p>
        </p:txBody>
      </p:sp>
      <p:cxnSp>
        <p:nvCxnSpPr>
          <p:cNvPr id="175" name="Google Shape;175;p25"/>
          <p:cNvCxnSpPr>
            <a:stCxn id="172" idx="3"/>
          </p:cNvCxnSpPr>
          <p:nvPr/>
        </p:nvCxnSpPr>
        <p:spPr>
          <a:xfrm>
            <a:off x="8130550" y="3281650"/>
            <a:ext cx="1674300" cy="26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76" name="Google Shape;176;p25"/>
          <p:cNvSpPr txBox="1"/>
          <p:nvPr/>
        </p:nvSpPr>
        <p:spPr>
          <a:xfrm>
            <a:off x="9161850" y="2786075"/>
            <a:ext cx="1794900" cy="104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600"/>
              <a:t>اخراج</a:t>
            </a:r>
            <a:endParaRPr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6"/>
          <p:cNvSpPr txBox="1">
            <a:spLocks noGrp="1"/>
          </p:cNvSpPr>
          <p:nvPr>
            <p:ph type="body" idx="2"/>
          </p:nvPr>
        </p:nvSpPr>
        <p:spPr>
          <a:xfrm>
            <a:off x="515200" y="1364750"/>
            <a:ext cx="11325600" cy="451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1905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rPr lang="x-none" sz="2800">
                <a:latin typeface="Arial"/>
                <a:ea typeface="Arial"/>
                <a:cs typeface="Arial"/>
                <a:sym typeface="Arial"/>
              </a:rPr>
              <a:t>2.تمثيل الدالة عن طريق جدول</a:t>
            </a:r>
            <a:endParaRPr sz="2800" dirty="0"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82" name="Google Shape;182;p26"/>
          <p:cNvGraphicFramePr/>
          <p:nvPr/>
        </p:nvGraphicFramePr>
        <p:xfrm>
          <a:off x="3751950" y="2108125"/>
          <a:ext cx="6186700" cy="3444990"/>
        </p:xfrm>
        <a:graphic>
          <a:graphicData uri="http://schemas.openxmlformats.org/drawingml/2006/table">
            <a:tbl>
              <a:tblPr>
                <a:noFill/>
                <a:tableStyleId>{6A17CE56-CF8B-4BE1-A49B-E605AC1A90C1}</a:tableStyleId>
              </a:tblPr>
              <a:tblGrid>
                <a:gridCol w="3093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3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8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600"/>
                        <a:t>x</a:t>
                      </a:r>
                      <a:endParaRPr sz="3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600"/>
                        <a:t>y</a:t>
                      </a:r>
                      <a:endParaRPr sz="36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8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5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-9</a:t>
                      </a:r>
                      <a:endParaRPr sz="3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8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7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0</a:t>
                      </a:r>
                      <a:endParaRPr sz="3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8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10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14</a:t>
                      </a:r>
                      <a:endParaRPr sz="3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8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15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3000"/>
                        <a:t>30</a:t>
                      </a:r>
                      <a:endParaRPr sz="3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3" name="Google Shape;183;p26"/>
          <p:cNvSpPr txBox="1"/>
          <p:nvPr/>
        </p:nvSpPr>
        <p:spPr>
          <a:xfrm>
            <a:off x="2544950" y="214325"/>
            <a:ext cx="8746800" cy="100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4800" b="1" u="sng"/>
              <a:t>الدالة: لكل x هناك y واحد ووحيد.</a:t>
            </a:r>
            <a:endParaRPr sz="48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422</Words>
  <Application>Microsoft Office PowerPoint</Application>
  <PresentationFormat>מותאם אישית</PresentationFormat>
  <Paragraphs>156</Paragraphs>
  <Slides>20</Slides>
  <Notes>20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20</vt:i4>
      </vt:variant>
    </vt:vector>
  </HeadingPairs>
  <TitlesOfParts>
    <vt:vector size="24" baseType="lpstr">
      <vt:lpstr>Varela Round</vt:lpstr>
      <vt:lpstr>Arial</vt:lpstr>
      <vt:lpstr>Calibri</vt:lpstr>
      <vt:lpstr>Simple Light</vt:lpstr>
      <vt:lpstr>מערכת שידורים לאומית</vt:lpstr>
      <vt:lpstr>مفهوم الدالة</vt:lpstr>
      <vt:lpstr>ماذا سنتعلم اليوم </vt:lpstr>
      <vt:lpstr>مفهوم كلمة الدالة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3.من تمثيل الجدول الى التمثيل الجبري</vt:lpstr>
      <vt:lpstr>מצגת של PowerPoint‏</vt:lpstr>
      <vt:lpstr>3.التمثيل الجبري</vt:lpstr>
      <vt:lpstr>מצגת של PowerPoint‏</vt:lpstr>
      <vt:lpstr>מצגת של PowerPoint‏</vt:lpstr>
      <vt:lpstr>أفضلية التعبير الجبري للدالة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מערכת שידורים לאומית</dc:title>
  <dc:creator>hawarna-school</dc:creator>
  <cp:lastModifiedBy>bahaa.misrad@gmail.com</cp:lastModifiedBy>
  <cp:revision>3</cp:revision>
  <dcterms:modified xsi:type="dcterms:W3CDTF">2021-10-13T09:28:07Z</dcterms:modified>
</cp:coreProperties>
</file>