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4" r:id="rId2"/>
    <p:sldId id="269" r:id="rId3"/>
    <p:sldId id="278" r:id="rId4"/>
    <p:sldId id="298" r:id="rId5"/>
    <p:sldId id="265" r:id="rId6"/>
    <p:sldId id="299" r:id="rId7"/>
    <p:sldId id="300" r:id="rId8"/>
    <p:sldId id="302" r:id="rId9"/>
    <p:sldId id="303" r:id="rId10"/>
    <p:sldId id="304" r:id="rId11"/>
    <p:sldId id="305" r:id="rId12"/>
    <p:sldId id="306" r:id="rId13"/>
    <p:sldId id="307" r:id="rId14"/>
    <p:sldId id="266" r:id="rId15"/>
    <p:sldId id="277" r:id="rId16"/>
    <p:sldId id="296" r:id="rId17"/>
    <p:sldId id="295" r:id="rId18"/>
    <p:sldId id="267" r:id="rId19"/>
    <p:sldId id="297" r:id="rId20"/>
    <p:sldId id="308" r:id="rId2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192A72"/>
    <a:srgbClr val="BDE686"/>
    <a:srgbClr val="6C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2" y="1614882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9036" y="1463747"/>
            <a:ext cx="10872592" cy="284520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0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6877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8201025" y="5883881"/>
            <a:ext cx="4243715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10058155" y="87231"/>
            <a:ext cx="276849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26027" y="230190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55CC00B-29DC-4203-8D21-8D2C20987B42}"/>
              </a:ext>
            </a:extLst>
          </p:cNvPr>
          <p:cNvSpPr/>
          <p:nvPr userDrawn="1"/>
        </p:nvSpPr>
        <p:spPr>
          <a:xfrm>
            <a:off x="9645162" y="5424854"/>
            <a:ext cx="2430087" cy="1331745"/>
          </a:xfrm>
          <a:prstGeom prst="rect">
            <a:avLst/>
          </a:prstGeom>
          <a:solidFill>
            <a:schemeClr val="bg1"/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חלון מורה</a:t>
            </a:r>
            <a:r>
              <a:rPr lang="en-US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/>
            </a:r>
            <a:br>
              <a:rPr lang="en-US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</a:br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אין למקם מידע</a:t>
            </a:r>
          </a:p>
        </p:txBody>
      </p:sp>
    </p:spTree>
    <p:extLst>
      <p:ext uri="{BB962C8B-B14F-4D97-AF65-F5344CB8AC3E}">
        <p14:creationId xmlns:p14="http://schemas.microsoft.com/office/powerpoint/2010/main" val="258594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623881" y="1288473"/>
            <a:ext cx="10872592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טקסט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7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1" y="81720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2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192531"/>
            <a:ext cx="10872585" cy="1009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26290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עם טקסט עלי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2042933" y="1648412"/>
            <a:ext cx="8019245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343171" y="346714"/>
            <a:ext cx="11418770" cy="96851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8200062" y="5948086"/>
            <a:ext cx="4315788" cy="398554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300625" y="5079667"/>
            <a:ext cx="1159099" cy="426915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300625" y="561868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7600230" y="6422305"/>
            <a:ext cx="5068020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97E62F18-7C26-462A-8962-1907A4B8F9C1}"/>
              </a:ext>
            </a:extLst>
          </p:cNvPr>
          <p:cNvSpPr/>
          <p:nvPr userDrawn="1"/>
        </p:nvSpPr>
        <p:spPr>
          <a:xfrm>
            <a:off x="9645162" y="5424854"/>
            <a:ext cx="2430087" cy="1331745"/>
          </a:xfrm>
          <a:prstGeom prst="rect">
            <a:avLst/>
          </a:prstGeom>
          <a:solidFill>
            <a:schemeClr val="bg1"/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חלון מורה</a:t>
            </a:r>
            <a:r>
              <a:rPr lang="en-US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/>
            </a:r>
            <a:br>
              <a:rPr lang="en-US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</a:br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אין למקם מידע</a:t>
            </a:r>
          </a:p>
        </p:txBody>
      </p:sp>
    </p:spTree>
    <p:extLst>
      <p:ext uri="{BB962C8B-B14F-4D97-AF65-F5344CB8AC3E}">
        <p14:creationId xmlns:p14="http://schemas.microsoft.com/office/powerpoint/2010/main" val="1149706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תמונה עם טקסט עלי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2042933" y="1648412"/>
            <a:ext cx="8019245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343171" y="346714"/>
            <a:ext cx="11418770" cy="96851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10909924" y="5948086"/>
            <a:ext cx="1591052" cy="398554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300625" y="5079667"/>
            <a:ext cx="1159099" cy="426915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300625" y="561868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310092" y="6422305"/>
            <a:ext cx="2190883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806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עם טקסט תחת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016000" y="320177"/>
            <a:ext cx="10256245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 hasCustomPrompt="1"/>
          </p:nvPr>
        </p:nvSpPr>
        <p:spPr>
          <a:xfrm>
            <a:off x="437568" y="5543538"/>
            <a:ext cx="11418770" cy="96851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 תחתית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2" y="1132263"/>
            <a:ext cx="1591052" cy="398554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2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34957" y="1664351"/>
            <a:ext cx="2190883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E5B0A9CC-D9D2-4857-8763-689749A9A140}"/>
              </a:ext>
            </a:extLst>
          </p:cNvPr>
          <p:cNvSpPr/>
          <p:nvPr userDrawn="1"/>
        </p:nvSpPr>
        <p:spPr>
          <a:xfrm>
            <a:off x="9645162" y="5424854"/>
            <a:ext cx="2430087" cy="1331745"/>
          </a:xfrm>
          <a:prstGeom prst="rect">
            <a:avLst/>
          </a:prstGeom>
          <a:solidFill>
            <a:schemeClr val="bg1"/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חלון מורה</a:t>
            </a:r>
            <a:r>
              <a:rPr lang="en-US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/>
            </a:r>
            <a:br>
              <a:rPr lang="en-US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</a:br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אין למקם מידע</a:t>
            </a:r>
          </a:p>
        </p:txBody>
      </p:sp>
    </p:spTree>
    <p:extLst>
      <p:ext uri="{BB962C8B-B14F-4D97-AF65-F5344CB8AC3E}">
        <p14:creationId xmlns:p14="http://schemas.microsoft.com/office/powerpoint/2010/main" val="2175205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תמונה עם טקסט תחת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016000" y="320177"/>
            <a:ext cx="10256245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 hasCustomPrompt="1"/>
          </p:nvPr>
        </p:nvSpPr>
        <p:spPr>
          <a:xfrm>
            <a:off x="437568" y="5543538"/>
            <a:ext cx="11418770" cy="96851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 תחתית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2" y="1132263"/>
            <a:ext cx="1591052" cy="398554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2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34957" y="1664351"/>
            <a:ext cx="2190883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3171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תמונה עם טקסט תחת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258338" y="320177"/>
            <a:ext cx="6660621" cy="6090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7064216" y="320177"/>
            <a:ext cx="4917382" cy="329678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0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8361908" y="5980332"/>
            <a:ext cx="4087267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2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7762078" y="6268720"/>
            <a:ext cx="491648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7064375" y="3856038"/>
            <a:ext cx="4916488" cy="2624137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sz="2400" dirty="0"/>
              <a:t>לחץ כדי לערוך סגנון טקסט</a:t>
            </a: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0053ECA0-BA8B-43BC-B64E-15F8DAD64338}"/>
              </a:ext>
            </a:extLst>
          </p:cNvPr>
          <p:cNvSpPr/>
          <p:nvPr userDrawn="1"/>
        </p:nvSpPr>
        <p:spPr>
          <a:xfrm>
            <a:off x="9645162" y="5424854"/>
            <a:ext cx="2430087" cy="1331745"/>
          </a:xfrm>
          <a:prstGeom prst="rect">
            <a:avLst/>
          </a:prstGeom>
          <a:solidFill>
            <a:schemeClr val="bg1"/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חלון מורה</a:t>
            </a:r>
            <a:r>
              <a:rPr lang="en-US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/>
            </a:r>
            <a:br>
              <a:rPr lang="en-US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</a:br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אין למקם מידע</a:t>
            </a:r>
          </a:p>
        </p:txBody>
      </p:sp>
    </p:spTree>
    <p:extLst>
      <p:ext uri="{BB962C8B-B14F-4D97-AF65-F5344CB8AC3E}">
        <p14:creationId xmlns:p14="http://schemas.microsoft.com/office/powerpoint/2010/main" val="1464225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תמונה עם טקסט תחת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258338" y="320177"/>
            <a:ext cx="6660621" cy="6090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7064216" y="320177"/>
            <a:ext cx="4917382" cy="329678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0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6794782" y="5980332"/>
            <a:ext cx="5773456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2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6194952" y="6268720"/>
            <a:ext cx="659712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7064375" y="3856038"/>
            <a:ext cx="4916488" cy="2624137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sz="2400" dirty="0"/>
              <a:t>לחץ כדי לערוך סגנון טקסט</a:t>
            </a:r>
          </a:p>
        </p:txBody>
      </p:sp>
    </p:spTree>
    <p:extLst>
      <p:ext uri="{BB962C8B-B14F-4D97-AF65-F5344CB8AC3E}">
        <p14:creationId xmlns:p14="http://schemas.microsoft.com/office/powerpoint/2010/main" val="1991128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721035" y="228888"/>
            <a:ext cx="10586646" cy="6354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8314690" y="5666296"/>
            <a:ext cx="4192452" cy="315414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288100" y="228888"/>
            <a:ext cx="3273715" cy="375126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</a:t>
            </a: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7684452" y="6090859"/>
            <a:ext cx="5436236" cy="759475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87902392-A7BF-4A32-93F9-038ED9ABB613}"/>
              </a:ext>
            </a:extLst>
          </p:cNvPr>
          <p:cNvSpPr/>
          <p:nvPr userDrawn="1"/>
        </p:nvSpPr>
        <p:spPr>
          <a:xfrm>
            <a:off x="9645162" y="5424854"/>
            <a:ext cx="2430087" cy="1331745"/>
          </a:xfrm>
          <a:prstGeom prst="rect">
            <a:avLst/>
          </a:prstGeom>
          <a:solidFill>
            <a:schemeClr val="bg1"/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חלון מורה</a:t>
            </a:r>
            <a:r>
              <a:rPr lang="en-US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/>
            </a:r>
            <a:br>
              <a:rPr lang="en-US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</a:br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אין למקם מידע</a:t>
            </a:r>
          </a:p>
        </p:txBody>
      </p:sp>
    </p:spTree>
    <p:extLst>
      <p:ext uri="{BB962C8B-B14F-4D97-AF65-F5344CB8AC3E}">
        <p14:creationId xmlns:p14="http://schemas.microsoft.com/office/powerpoint/2010/main" val="1049849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721035" y="228888"/>
            <a:ext cx="10586646" cy="6354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9438640" y="5666296"/>
            <a:ext cx="3424657" cy="315414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288100" y="228888"/>
            <a:ext cx="3273715" cy="375126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</a:t>
            </a: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8422640" y="6090859"/>
            <a:ext cx="4440657" cy="759475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536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רא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2" y="1614882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9036" y="1463747"/>
            <a:ext cx="10872592" cy="284520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0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6877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614159" y="5883881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10058155" y="87231"/>
            <a:ext cx="276849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26027" y="230190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טקסט גדול\קט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51145" y="334188"/>
            <a:ext cx="10872592" cy="284520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0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540327" y="6319520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654627" y="6109855"/>
            <a:ext cx="3246400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795107" y="59018"/>
            <a:ext cx="2968915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183758" y="5982096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ציין מיקום טקסט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5775" y="3554413"/>
            <a:ext cx="10780713" cy="1073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ea typeface="Verdana" panose="020B0604030504040204" pitchFamily="34" charset="0"/>
                <a:cs typeface="Varela Round" panose="00000500000000000000" pitchFamily="2" charset="-79"/>
              </a:defRPr>
            </a:lvl1pPr>
          </a:lstStyle>
          <a:p>
            <a:r>
              <a:rPr lang="he-IL" sz="4800" dirty="0"/>
              <a:t>לחץ כדי לערוך סגנון כותרת משנה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CF5A1B73-95BC-422C-899A-B67AB1BC4569}"/>
              </a:ext>
            </a:extLst>
          </p:cNvPr>
          <p:cNvSpPr/>
          <p:nvPr userDrawn="1"/>
        </p:nvSpPr>
        <p:spPr>
          <a:xfrm>
            <a:off x="9645162" y="5424854"/>
            <a:ext cx="2430087" cy="1331745"/>
          </a:xfrm>
          <a:prstGeom prst="rect">
            <a:avLst/>
          </a:prstGeom>
          <a:solidFill>
            <a:schemeClr val="bg1"/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חלון מורה</a:t>
            </a:r>
            <a:r>
              <a:rPr lang="en-US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/>
            </a:r>
            <a:br>
              <a:rPr lang="en-US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</a:br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אין למקם מידע</a:t>
            </a:r>
          </a:p>
        </p:txBody>
      </p:sp>
    </p:spTree>
    <p:extLst>
      <p:ext uri="{BB962C8B-B14F-4D97-AF65-F5344CB8AC3E}">
        <p14:creationId xmlns:p14="http://schemas.microsoft.com/office/powerpoint/2010/main" val="355769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טקסט גדול\קט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51145" y="334188"/>
            <a:ext cx="10872592" cy="284520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0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540327" y="6319520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654627" y="6109855"/>
            <a:ext cx="3246400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795107" y="59018"/>
            <a:ext cx="2968915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329808" y="5982096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ציין מיקום טקסט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5775" y="3554413"/>
            <a:ext cx="10780713" cy="1073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ea typeface="Verdana" panose="020B0604030504040204" pitchFamily="34" charset="0"/>
                <a:cs typeface="Varela Round" panose="00000500000000000000" pitchFamily="2" charset="-79"/>
              </a:defRPr>
            </a:lvl1pPr>
          </a:lstStyle>
          <a:p>
            <a:r>
              <a:rPr lang="he-IL" sz="4800" dirty="0"/>
              <a:t>לחץ כדי לערוך סגנון כותרת משנה</a:t>
            </a:r>
          </a:p>
        </p:txBody>
      </p:sp>
    </p:spTree>
    <p:extLst>
      <p:ext uri="{BB962C8B-B14F-4D97-AF65-F5344CB8AC3E}">
        <p14:creationId xmlns:p14="http://schemas.microsoft.com/office/powerpoint/2010/main" val="238127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51145" y="334188"/>
            <a:ext cx="10872592" cy="284520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0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8039532" y="5699021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260528" y="181683"/>
            <a:ext cx="2598484" cy="216817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-488762" y="468418"/>
            <a:ext cx="2968915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7384905" y="6104086"/>
            <a:ext cx="5269058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3498850"/>
            <a:ext cx="10872787" cy="285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6000" dirty="0"/>
              <a:t>לחץ כדי לערוך סגנון טקסט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EE5915D9-2167-4EA6-90EB-1AE8EFBA6F18}"/>
              </a:ext>
            </a:extLst>
          </p:cNvPr>
          <p:cNvSpPr/>
          <p:nvPr userDrawn="1"/>
        </p:nvSpPr>
        <p:spPr>
          <a:xfrm>
            <a:off x="9645162" y="5424854"/>
            <a:ext cx="2430087" cy="1331745"/>
          </a:xfrm>
          <a:prstGeom prst="rect">
            <a:avLst/>
          </a:prstGeom>
          <a:solidFill>
            <a:schemeClr val="bg1"/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חלון מורה</a:t>
            </a:r>
            <a:r>
              <a:rPr lang="en-US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/>
            </a:r>
            <a:br>
              <a:rPr lang="en-US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</a:br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אין למקם מידע</a:t>
            </a:r>
          </a:p>
        </p:txBody>
      </p:sp>
    </p:spTree>
    <p:extLst>
      <p:ext uri="{BB962C8B-B14F-4D97-AF65-F5344CB8AC3E}">
        <p14:creationId xmlns:p14="http://schemas.microsoft.com/office/powerpoint/2010/main" val="4149695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51145" y="334188"/>
            <a:ext cx="10872592" cy="284520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0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9663545" y="5699021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260528" y="181683"/>
            <a:ext cx="2598484" cy="216817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-488762" y="468418"/>
            <a:ext cx="2968915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9008918" y="6104086"/>
            <a:ext cx="3755104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3498850"/>
            <a:ext cx="10872787" cy="285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6000" dirty="0"/>
              <a:t>לחץ כדי לערוך סגנון טקסט</a:t>
            </a:r>
          </a:p>
        </p:txBody>
      </p:sp>
    </p:spTree>
    <p:extLst>
      <p:ext uri="{BB962C8B-B14F-4D97-AF65-F5344CB8AC3E}">
        <p14:creationId xmlns:p14="http://schemas.microsoft.com/office/powerpoint/2010/main" val="2464242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623881" y="1645659"/>
            <a:ext cx="10872592" cy="40533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טקסט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719163" y="5699021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260529" y="181683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5039591" y="610408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533400"/>
            <a:ext cx="10872585" cy="1009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02A0E754-38C7-43A0-A655-37D8A5FD0B5B}"/>
              </a:ext>
            </a:extLst>
          </p:cNvPr>
          <p:cNvSpPr/>
          <p:nvPr userDrawn="1"/>
        </p:nvSpPr>
        <p:spPr>
          <a:xfrm>
            <a:off x="9645162" y="5424854"/>
            <a:ext cx="2430087" cy="1331745"/>
          </a:xfrm>
          <a:prstGeom prst="rect">
            <a:avLst/>
          </a:prstGeom>
          <a:solidFill>
            <a:schemeClr val="bg1"/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חלון מורה</a:t>
            </a:r>
            <a:r>
              <a:rPr lang="en-US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/>
            </a:r>
            <a:br>
              <a:rPr lang="en-US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</a:br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אין למקם מידע</a:t>
            </a:r>
          </a:p>
        </p:txBody>
      </p:sp>
    </p:spTree>
    <p:extLst>
      <p:ext uri="{BB962C8B-B14F-4D97-AF65-F5344CB8AC3E}">
        <p14:creationId xmlns:p14="http://schemas.microsoft.com/office/powerpoint/2010/main" val="273946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623881" y="1645659"/>
            <a:ext cx="10872592" cy="40533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טקסט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1148163" y="5699021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260529" y="181683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5039591" y="610408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533400"/>
            <a:ext cx="10872585" cy="1009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76516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623881" y="1288473"/>
            <a:ext cx="10872592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טקסט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7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1" y="81720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2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192531"/>
            <a:ext cx="10872585" cy="1009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CD21F740-8059-452A-9552-F66280DD482B}"/>
              </a:ext>
            </a:extLst>
          </p:cNvPr>
          <p:cNvSpPr/>
          <p:nvPr userDrawn="1"/>
        </p:nvSpPr>
        <p:spPr>
          <a:xfrm>
            <a:off x="9645162" y="5424854"/>
            <a:ext cx="2430087" cy="1331745"/>
          </a:xfrm>
          <a:prstGeom prst="rect">
            <a:avLst/>
          </a:prstGeom>
          <a:solidFill>
            <a:schemeClr val="bg1"/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חלון מורה</a:t>
            </a:r>
            <a:r>
              <a:rPr lang="en-US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/>
            </a:r>
            <a:br>
              <a:rPr lang="en-US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</a:br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אין למקם מידע</a:t>
            </a:r>
          </a:p>
        </p:txBody>
      </p:sp>
    </p:spTree>
    <p:extLst>
      <p:ext uri="{BB962C8B-B14F-4D97-AF65-F5344CB8AC3E}">
        <p14:creationId xmlns:p14="http://schemas.microsoft.com/office/powerpoint/2010/main" val="1058827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31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0" r:id="rId3"/>
    <p:sldLayoutId id="2147483668" r:id="rId4"/>
    <p:sldLayoutId id="2147483661" r:id="rId5"/>
    <p:sldLayoutId id="2147483669" r:id="rId6"/>
    <p:sldLayoutId id="2147483664" r:id="rId7"/>
    <p:sldLayoutId id="2147483670" r:id="rId8"/>
    <p:sldLayoutId id="2147483666" r:id="rId9"/>
    <p:sldLayoutId id="2147483671" r:id="rId10"/>
    <p:sldLayoutId id="2147483657" r:id="rId11"/>
    <p:sldLayoutId id="2147483672" r:id="rId12"/>
    <p:sldLayoutId id="2147483662" r:id="rId13"/>
    <p:sldLayoutId id="2147483673" r:id="rId14"/>
    <p:sldLayoutId id="2147483665" r:id="rId15"/>
    <p:sldLayoutId id="2147483674" r:id="rId16"/>
    <p:sldLayoutId id="2147483663" r:id="rId17"/>
    <p:sldLayoutId id="2147483675" r:id="rId1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09581" y="2798618"/>
            <a:ext cx="10872592" cy="1378303"/>
          </a:xfrm>
        </p:spPr>
        <p:txBody>
          <a:bodyPr/>
          <a:lstStyle/>
          <a:p>
            <a:r>
              <a:rPr lang="he-IL" b="1" dirty="0">
                <a:solidFill>
                  <a:srgbClr val="192A72"/>
                </a:solidFill>
              </a:rPr>
              <a:t>מערכת שידורים לאומית</a:t>
            </a:r>
            <a:endParaRPr lang="en-US" b="1" dirty="0">
              <a:solidFill>
                <a:srgbClr val="192A72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48"/>
          <a:stretch/>
        </p:blipFill>
        <p:spPr>
          <a:xfrm>
            <a:off x="4103483" y="369916"/>
            <a:ext cx="3892911" cy="15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1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ctrTitle"/>
          </p:nvPr>
        </p:nvSpPr>
        <p:spPr>
          <a:xfrm>
            <a:off x="914784" y="2251030"/>
            <a:ext cx="10872592" cy="74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dirty="0" smtClean="0"/>
              <a:t>                     </a:t>
            </a:r>
            <a:r>
              <a:rPr lang="he-IL" sz="1400" dirty="0" smtClean="0"/>
              <a:t>    מאה15                      </a:t>
            </a:r>
            <a:r>
              <a:rPr lang="he-IL" sz="1400" dirty="0" smtClean="0"/>
              <a:t>מאה16</a:t>
            </a:r>
            <a:endParaRPr lang="he-IL" sz="1400" dirty="0"/>
          </a:p>
        </p:txBody>
      </p:sp>
      <p:cxnSp>
        <p:nvCxnSpPr>
          <p:cNvPr id="5" name="מחבר ישר 4"/>
          <p:cNvCxnSpPr/>
          <p:nvPr/>
        </p:nvCxnSpPr>
        <p:spPr>
          <a:xfrm flipH="1">
            <a:off x="10063725" y="2869500"/>
            <a:ext cx="1" cy="483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/>
          <p:cNvCxnSpPr/>
          <p:nvPr/>
        </p:nvCxnSpPr>
        <p:spPr>
          <a:xfrm>
            <a:off x="7144603" y="2855983"/>
            <a:ext cx="6665" cy="390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/>
          <p:cNvCxnSpPr/>
          <p:nvPr/>
        </p:nvCxnSpPr>
        <p:spPr>
          <a:xfrm flipH="1">
            <a:off x="4686962" y="2885250"/>
            <a:ext cx="10464" cy="375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811678" y="0"/>
            <a:ext cx="45719" cy="95534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794856" y="3265868"/>
            <a:ext cx="1408051" cy="255892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גילוי אמריקה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66030" y="3739487"/>
            <a:ext cx="8447964" cy="624365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pPr algn="ctr"/>
            <a:r>
              <a:rPr lang="he-IL" sz="2400" dirty="0" smtClean="0"/>
              <a:t>הרנסנס</a:t>
            </a:r>
            <a:r>
              <a:rPr lang="he-IL" sz="1400" dirty="0" smtClean="0"/>
              <a:t>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8163" y="3313370"/>
            <a:ext cx="1323833" cy="327546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הרפורמציה 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6482686" y="3326591"/>
            <a:ext cx="1323833" cy="327546"/>
          </a:xfrm>
          <a:prstGeom prst="rect">
            <a:avLst/>
          </a:prstGeom>
          <a:ln>
            <a:solidFill>
              <a:srgbClr val="D9D9D9"/>
            </a:solidFill>
          </a:ln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מהפכת הדפוס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80729" y="2755154"/>
            <a:ext cx="846161" cy="51181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>
                <a:solidFill>
                  <a:schemeClr val="lt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מאה 14</a:t>
            </a:r>
            <a:endParaRPr lang="he-IL" sz="48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9082585" y="3399089"/>
            <a:ext cx="1433015" cy="438441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>
                <a:hlinkClick r:id="rId3" action="ppaction://hlinksldjump"/>
              </a:rPr>
              <a:t>"</a:t>
            </a:r>
            <a:r>
              <a:rPr lang="he-IL" sz="1400" dirty="0" smtClean="0"/>
              <a:t>המגיפה השחורה"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66782" y="2476234"/>
            <a:ext cx="1160060" cy="223481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 smtClean="0"/>
          </a:p>
        </p:txBody>
      </p:sp>
      <p:cxnSp>
        <p:nvCxnSpPr>
          <p:cNvPr id="34" name="מחבר ישר 33"/>
          <p:cNvCxnSpPr/>
          <p:nvPr/>
        </p:nvCxnSpPr>
        <p:spPr>
          <a:xfrm>
            <a:off x="5627080" y="2878348"/>
            <a:ext cx="3659" cy="362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/>
          <p:cNvCxnSpPr/>
          <p:nvPr/>
        </p:nvCxnSpPr>
        <p:spPr>
          <a:xfrm>
            <a:off x="6262369" y="2050057"/>
            <a:ext cx="0" cy="426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842369" y="1386639"/>
            <a:ext cx="1156703" cy="669793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כיבוש קונסטנטינופול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044752" y="2664725"/>
            <a:ext cx="941696" cy="146735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10044752" y="1586571"/>
            <a:ext cx="941696" cy="1262410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1400" dirty="0" smtClean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08486" y="3191907"/>
            <a:ext cx="1726816" cy="449486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pPr algn="l" rtl="0"/>
            <a:r>
              <a:rPr lang="he-IL" sz="1400" dirty="0" smtClean="0"/>
              <a:t>המהפכה המדעית</a:t>
            </a:r>
          </a:p>
        </p:txBody>
      </p:sp>
      <p:cxnSp>
        <p:nvCxnSpPr>
          <p:cNvPr id="47" name="מחבר ישר 46"/>
          <p:cNvCxnSpPr/>
          <p:nvPr/>
        </p:nvCxnSpPr>
        <p:spPr>
          <a:xfrm flipH="1">
            <a:off x="3149461" y="2869205"/>
            <a:ext cx="10464" cy="375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/>
          <p:cNvCxnSpPr/>
          <p:nvPr/>
        </p:nvCxnSpPr>
        <p:spPr>
          <a:xfrm flipH="1" flipV="1">
            <a:off x="7092493" y="2095878"/>
            <a:ext cx="8928" cy="423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328179" y="1755680"/>
            <a:ext cx="1323833" cy="327546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מרד האיכרים בגרמניה  </a:t>
            </a:r>
          </a:p>
        </p:txBody>
      </p:sp>
      <p:sp>
        <p:nvSpPr>
          <p:cNvPr id="12" name="חץ שמאלה 11"/>
          <p:cNvSpPr/>
          <p:nvPr/>
        </p:nvSpPr>
        <p:spPr>
          <a:xfrm>
            <a:off x="-417251" y="1136086"/>
            <a:ext cx="6728346" cy="450376"/>
          </a:xfrm>
          <a:prstGeom prst="leftArrow">
            <a:avLst>
              <a:gd name="adj1" fmla="val 68182"/>
              <a:gd name="adj2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ראשית העת החדשה </a:t>
            </a:r>
            <a:endParaRPr lang="he-IL" dirty="0"/>
          </a:p>
        </p:txBody>
      </p:sp>
      <p:sp>
        <p:nvSpPr>
          <p:cNvPr id="17" name="חץ ימינה 16"/>
          <p:cNvSpPr/>
          <p:nvPr/>
        </p:nvSpPr>
        <p:spPr>
          <a:xfrm>
            <a:off x="6351080" y="1095597"/>
            <a:ext cx="6005015" cy="54758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ימי הביניים </a:t>
            </a:r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4517409" y="341194"/>
            <a:ext cx="4012442" cy="641445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766782" y="155660"/>
            <a:ext cx="4872251" cy="704150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e-IL" sz="4800" b="1" dirty="0"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ציר זמן </a:t>
            </a:r>
          </a:p>
        </p:txBody>
      </p:sp>
      <p:pic>
        <p:nvPicPr>
          <p:cNvPr id="30" name="Picture 14" descr="https://2.bp.blogspot.com/-PxtvNSRyHSA/WKNe5VIFsaI/AAAAAAAAG0E/48_bm4IbWv0L7Spx78JTUGeOtI3eZoQ_QCLcB/s1600/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8" t="580" r="1788" b="-580"/>
          <a:stretch/>
        </p:blipFill>
        <p:spPr bwMode="auto">
          <a:xfrm>
            <a:off x="3700900" y="2924919"/>
            <a:ext cx="5166592" cy="36086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57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ctrTitle"/>
          </p:nvPr>
        </p:nvSpPr>
        <p:spPr>
          <a:xfrm>
            <a:off x="914784" y="2251030"/>
            <a:ext cx="10872592" cy="74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dirty="0" smtClean="0"/>
              <a:t>                     </a:t>
            </a:r>
            <a:r>
              <a:rPr lang="he-IL" sz="1400" dirty="0" smtClean="0"/>
              <a:t>    מאה15                      </a:t>
            </a:r>
            <a:r>
              <a:rPr lang="he-IL" sz="1400" dirty="0" smtClean="0"/>
              <a:t>מאה16</a:t>
            </a:r>
            <a:endParaRPr lang="he-IL" sz="1400" dirty="0"/>
          </a:p>
        </p:txBody>
      </p:sp>
      <p:cxnSp>
        <p:nvCxnSpPr>
          <p:cNvPr id="5" name="מחבר ישר 4"/>
          <p:cNvCxnSpPr/>
          <p:nvPr/>
        </p:nvCxnSpPr>
        <p:spPr>
          <a:xfrm flipH="1">
            <a:off x="10063725" y="2869500"/>
            <a:ext cx="1" cy="483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/>
          <p:cNvCxnSpPr/>
          <p:nvPr/>
        </p:nvCxnSpPr>
        <p:spPr>
          <a:xfrm>
            <a:off x="7144603" y="2855983"/>
            <a:ext cx="6665" cy="390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/>
          <p:cNvCxnSpPr/>
          <p:nvPr/>
        </p:nvCxnSpPr>
        <p:spPr>
          <a:xfrm flipH="1">
            <a:off x="4686962" y="2885250"/>
            <a:ext cx="10464" cy="375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811678" y="0"/>
            <a:ext cx="45719" cy="95534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794856" y="3265868"/>
            <a:ext cx="1408051" cy="255892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גילוי אמריקה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66030" y="3739487"/>
            <a:ext cx="8447964" cy="624365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pPr algn="ctr"/>
            <a:r>
              <a:rPr lang="he-IL" sz="2400" dirty="0" smtClean="0"/>
              <a:t>הרנסנס</a:t>
            </a:r>
            <a:r>
              <a:rPr lang="he-IL" sz="1400" dirty="0" smtClean="0"/>
              <a:t>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8163" y="3313370"/>
            <a:ext cx="1323833" cy="327546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הרפורמציה 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6482686" y="3326591"/>
            <a:ext cx="1323833" cy="327546"/>
          </a:xfrm>
          <a:prstGeom prst="rect">
            <a:avLst/>
          </a:prstGeom>
          <a:ln>
            <a:solidFill>
              <a:srgbClr val="D9D9D9"/>
            </a:solidFill>
          </a:ln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מהפכת הדפוס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80729" y="2755154"/>
            <a:ext cx="846161" cy="51181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>
                <a:solidFill>
                  <a:schemeClr val="lt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מאה 14</a:t>
            </a:r>
            <a:endParaRPr lang="he-IL" sz="48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9082585" y="3399089"/>
            <a:ext cx="1433015" cy="438441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>
                <a:hlinkClick r:id="rId3" action="ppaction://hlinksldjump"/>
              </a:rPr>
              <a:t>"</a:t>
            </a:r>
            <a:r>
              <a:rPr lang="he-IL" sz="1400" dirty="0" smtClean="0"/>
              <a:t>המגיפה השחורה"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66782" y="2476234"/>
            <a:ext cx="1160060" cy="223481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 smtClean="0"/>
          </a:p>
        </p:txBody>
      </p:sp>
      <p:cxnSp>
        <p:nvCxnSpPr>
          <p:cNvPr id="34" name="מחבר ישר 33"/>
          <p:cNvCxnSpPr/>
          <p:nvPr/>
        </p:nvCxnSpPr>
        <p:spPr>
          <a:xfrm>
            <a:off x="5627080" y="2878348"/>
            <a:ext cx="3659" cy="362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/>
          <p:cNvCxnSpPr/>
          <p:nvPr/>
        </p:nvCxnSpPr>
        <p:spPr>
          <a:xfrm>
            <a:off x="6262369" y="2050057"/>
            <a:ext cx="0" cy="426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842369" y="1386639"/>
            <a:ext cx="1156703" cy="669793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כיבוש קונסטנטינופול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044752" y="2664725"/>
            <a:ext cx="941696" cy="146735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10044752" y="1586571"/>
            <a:ext cx="941696" cy="1262410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1400" dirty="0" smtClean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08486" y="3191907"/>
            <a:ext cx="1726816" cy="449486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pPr algn="l" rtl="0"/>
            <a:r>
              <a:rPr lang="he-IL" sz="1400" dirty="0" smtClean="0"/>
              <a:t>המהפכה המדעית</a:t>
            </a:r>
          </a:p>
        </p:txBody>
      </p:sp>
      <p:cxnSp>
        <p:nvCxnSpPr>
          <p:cNvPr id="47" name="מחבר ישר 46"/>
          <p:cNvCxnSpPr/>
          <p:nvPr/>
        </p:nvCxnSpPr>
        <p:spPr>
          <a:xfrm flipH="1">
            <a:off x="3149461" y="2869205"/>
            <a:ext cx="10464" cy="375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ישר 48"/>
          <p:cNvCxnSpPr/>
          <p:nvPr/>
        </p:nvCxnSpPr>
        <p:spPr>
          <a:xfrm flipH="1">
            <a:off x="3174383" y="2870902"/>
            <a:ext cx="10464" cy="375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/>
          <p:cNvCxnSpPr/>
          <p:nvPr/>
        </p:nvCxnSpPr>
        <p:spPr>
          <a:xfrm flipH="1" flipV="1">
            <a:off x="7092493" y="2095878"/>
            <a:ext cx="8928" cy="423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328179" y="1755680"/>
            <a:ext cx="1323833" cy="327546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מרד האיכרים בגרמניה  </a:t>
            </a:r>
          </a:p>
        </p:txBody>
      </p:sp>
      <p:sp>
        <p:nvSpPr>
          <p:cNvPr id="12" name="חץ שמאלה 11"/>
          <p:cNvSpPr/>
          <p:nvPr/>
        </p:nvSpPr>
        <p:spPr>
          <a:xfrm>
            <a:off x="-417251" y="1136086"/>
            <a:ext cx="6728346" cy="450376"/>
          </a:xfrm>
          <a:prstGeom prst="leftArrow">
            <a:avLst>
              <a:gd name="adj1" fmla="val 68182"/>
              <a:gd name="adj2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ראשית העת החדשה </a:t>
            </a:r>
            <a:endParaRPr lang="he-IL" dirty="0"/>
          </a:p>
        </p:txBody>
      </p:sp>
      <p:sp>
        <p:nvSpPr>
          <p:cNvPr id="17" name="חץ ימינה 16"/>
          <p:cNvSpPr/>
          <p:nvPr/>
        </p:nvSpPr>
        <p:spPr>
          <a:xfrm>
            <a:off x="6351080" y="1095597"/>
            <a:ext cx="6005015" cy="54758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ימי הביניים </a:t>
            </a:r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4517409" y="341194"/>
            <a:ext cx="4012442" cy="641445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766782" y="155660"/>
            <a:ext cx="4872251" cy="704150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e-IL" sz="4800" b="1" dirty="0"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ציר זמן </a:t>
            </a:r>
          </a:p>
        </p:txBody>
      </p:sp>
      <p:sp>
        <p:nvSpPr>
          <p:cNvPr id="29" name="תרשים זרימה: תהליך חלופי 28"/>
          <p:cNvSpPr/>
          <p:nvPr/>
        </p:nvSpPr>
        <p:spPr>
          <a:xfrm>
            <a:off x="914784" y="5449329"/>
            <a:ext cx="1172409" cy="51861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>
                <a:hlinkClick r:id="rId4" action="ppaction://hlinksldjump"/>
              </a:rPr>
              <a:t>חזרה </a:t>
            </a:r>
            <a:endParaRPr lang="he-IL" dirty="0"/>
          </a:p>
        </p:txBody>
      </p:sp>
      <p:pic>
        <p:nvPicPr>
          <p:cNvPr id="30" name="Picture 10" descr="https://upload.wikimedia.org/wikipedia/commons/9/95/Columbus_Taking_Possessi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1" b="12681"/>
          <a:stretch>
            <a:fillRect/>
          </a:stretch>
        </p:blipFill>
        <p:spPr bwMode="auto">
          <a:xfrm>
            <a:off x="6262368" y="2848981"/>
            <a:ext cx="5876667" cy="404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21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ctrTitle"/>
          </p:nvPr>
        </p:nvSpPr>
        <p:spPr>
          <a:xfrm>
            <a:off x="914784" y="2251030"/>
            <a:ext cx="10872592" cy="74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dirty="0" smtClean="0"/>
              <a:t>                     </a:t>
            </a:r>
            <a:r>
              <a:rPr lang="he-IL" sz="1400" dirty="0" smtClean="0"/>
              <a:t>    מאה15                      </a:t>
            </a:r>
            <a:r>
              <a:rPr lang="he-IL" sz="1400" dirty="0" smtClean="0"/>
              <a:t>מאה16</a:t>
            </a:r>
            <a:endParaRPr lang="he-IL" sz="1400" dirty="0"/>
          </a:p>
        </p:txBody>
      </p:sp>
      <p:cxnSp>
        <p:nvCxnSpPr>
          <p:cNvPr id="5" name="מחבר ישר 4"/>
          <p:cNvCxnSpPr/>
          <p:nvPr/>
        </p:nvCxnSpPr>
        <p:spPr>
          <a:xfrm flipH="1">
            <a:off x="10063725" y="2869500"/>
            <a:ext cx="1" cy="483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/>
          <p:cNvCxnSpPr/>
          <p:nvPr/>
        </p:nvCxnSpPr>
        <p:spPr>
          <a:xfrm>
            <a:off x="7144603" y="2855983"/>
            <a:ext cx="6665" cy="390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/>
          <p:cNvCxnSpPr/>
          <p:nvPr/>
        </p:nvCxnSpPr>
        <p:spPr>
          <a:xfrm flipH="1">
            <a:off x="4686962" y="2885250"/>
            <a:ext cx="10464" cy="375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811678" y="0"/>
            <a:ext cx="45719" cy="95534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794856" y="3265868"/>
            <a:ext cx="1408051" cy="255892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גילוי אמריקה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66030" y="3739487"/>
            <a:ext cx="8447964" cy="624365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pPr algn="ctr"/>
            <a:r>
              <a:rPr lang="he-IL" sz="2400" dirty="0" smtClean="0"/>
              <a:t>הרנסנס</a:t>
            </a:r>
            <a:r>
              <a:rPr lang="he-IL" sz="1400" dirty="0" smtClean="0"/>
              <a:t>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8163" y="3313370"/>
            <a:ext cx="1323833" cy="327546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הרפורמציה 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6482686" y="3326591"/>
            <a:ext cx="1323833" cy="327546"/>
          </a:xfrm>
          <a:prstGeom prst="rect">
            <a:avLst/>
          </a:prstGeom>
          <a:ln>
            <a:solidFill>
              <a:srgbClr val="D9D9D9"/>
            </a:solidFill>
          </a:ln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מהפכת הדפוס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80729" y="2755154"/>
            <a:ext cx="846161" cy="51181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>
                <a:solidFill>
                  <a:schemeClr val="lt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מאה 14</a:t>
            </a:r>
            <a:endParaRPr lang="he-IL" sz="48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9082585" y="3399089"/>
            <a:ext cx="1433015" cy="438441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>
                <a:hlinkClick r:id="rId3" action="ppaction://hlinksldjump"/>
              </a:rPr>
              <a:t>"</a:t>
            </a:r>
            <a:r>
              <a:rPr lang="he-IL" sz="1400" dirty="0" smtClean="0"/>
              <a:t>המגיפה השחורה"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66782" y="2476234"/>
            <a:ext cx="1160060" cy="223481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 smtClean="0"/>
          </a:p>
        </p:txBody>
      </p:sp>
      <p:cxnSp>
        <p:nvCxnSpPr>
          <p:cNvPr id="34" name="מחבר ישר 33"/>
          <p:cNvCxnSpPr/>
          <p:nvPr/>
        </p:nvCxnSpPr>
        <p:spPr>
          <a:xfrm>
            <a:off x="5627080" y="2878348"/>
            <a:ext cx="3659" cy="362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/>
          <p:cNvCxnSpPr/>
          <p:nvPr/>
        </p:nvCxnSpPr>
        <p:spPr>
          <a:xfrm>
            <a:off x="6262369" y="2050057"/>
            <a:ext cx="0" cy="426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842369" y="1386639"/>
            <a:ext cx="1156703" cy="669793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כיבוש קונסטנטינופול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044752" y="2664725"/>
            <a:ext cx="941696" cy="146735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10044752" y="1586571"/>
            <a:ext cx="941696" cy="1262410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1400" dirty="0" smtClean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08486" y="3191907"/>
            <a:ext cx="1726816" cy="449486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pPr algn="l" rtl="0"/>
            <a:r>
              <a:rPr lang="he-IL" sz="1400" dirty="0" smtClean="0"/>
              <a:t>המהפכה המדעית</a:t>
            </a:r>
          </a:p>
        </p:txBody>
      </p:sp>
      <p:cxnSp>
        <p:nvCxnSpPr>
          <p:cNvPr id="47" name="מחבר ישר 46"/>
          <p:cNvCxnSpPr/>
          <p:nvPr/>
        </p:nvCxnSpPr>
        <p:spPr>
          <a:xfrm flipH="1">
            <a:off x="3149461" y="2869205"/>
            <a:ext cx="10464" cy="375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ישר 48"/>
          <p:cNvCxnSpPr/>
          <p:nvPr/>
        </p:nvCxnSpPr>
        <p:spPr>
          <a:xfrm flipH="1">
            <a:off x="3174383" y="2870902"/>
            <a:ext cx="10464" cy="375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/>
          <p:cNvCxnSpPr/>
          <p:nvPr/>
        </p:nvCxnSpPr>
        <p:spPr>
          <a:xfrm flipH="1" flipV="1">
            <a:off x="7092493" y="2095878"/>
            <a:ext cx="8928" cy="423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328179" y="1755680"/>
            <a:ext cx="1323833" cy="327546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מרד האיכרים בגרמניה  </a:t>
            </a:r>
          </a:p>
        </p:txBody>
      </p:sp>
      <p:sp>
        <p:nvSpPr>
          <p:cNvPr id="12" name="חץ שמאלה 11"/>
          <p:cNvSpPr/>
          <p:nvPr/>
        </p:nvSpPr>
        <p:spPr>
          <a:xfrm>
            <a:off x="-417251" y="1136086"/>
            <a:ext cx="6728346" cy="450376"/>
          </a:xfrm>
          <a:prstGeom prst="leftArrow">
            <a:avLst>
              <a:gd name="adj1" fmla="val 68182"/>
              <a:gd name="adj2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ראשית העת החדשה </a:t>
            </a:r>
            <a:endParaRPr lang="he-IL" dirty="0"/>
          </a:p>
        </p:txBody>
      </p:sp>
      <p:sp>
        <p:nvSpPr>
          <p:cNvPr id="17" name="חץ ימינה 16"/>
          <p:cNvSpPr/>
          <p:nvPr/>
        </p:nvSpPr>
        <p:spPr>
          <a:xfrm>
            <a:off x="6351080" y="1095597"/>
            <a:ext cx="6005015" cy="54758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ימי הביניים </a:t>
            </a:r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4517409" y="341194"/>
            <a:ext cx="4012442" cy="641445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766782" y="155660"/>
            <a:ext cx="4872251" cy="704150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e-IL" sz="4800" b="1" dirty="0"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ציר זמן </a:t>
            </a:r>
          </a:p>
        </p:txBody>
      </p:sp>
      <p:sp>
        <p:nvSpPr>
          <p:cNvPr id="29" name="תרשים זרימה: תהליך חלופי 28"/>
          <p:cNvSpPr/>
          <p:nvPr/>
        </p:nvSpPr>
        <p:spPr>
          <a:xfrm>
            <a:off x="914784" y="5449329"/>
            <a:ext cx="1172409" cy="51861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>
                <a:hlinkClick r:id="rId4" action="ppaction://hlinksldjump"/>
              </a:rPr>
              <a:t>חזרה </a:t>
            </a:r>
            <a:endParaRPr lang="he-IL" dirty="0"/>
          </a:p>
        </p:txBody>
      </p:sp>
      <p:pic>
        <p:nvPicPr>
          <p:cNvPr id="30" name="Picture 4" descr="תוצאת תמונה עבור הרפורמציה מרטין לות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3" b="11293"/>
          <a:stretch>
            <a:fillRect/>
          </a:stretch>
        </p:blipFill>
        <p:spPr bwMode="auto">
          <a:xfrm>
            <a:off x="5211996" y="3191907"/>
            <a:ext cx="5616461" cy="384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8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ctrTitle"/>
          </p:nvPr>
        </p:nvSpPr>
        <p:spPr>
          <a:xfrm>
            <a:off x="914784" y="2251030"/>
            <a:ext cx="10872592" cy="74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dirty="0" smtClean="0"/>
              <a:t>                     </a:t>
            </a:r>
            <a:r>
              <a:rPr lang="he-IL" sz="1400" dirty="0" smtClean="0"/>
              <a:t>    מאה15                      </a:t>
            </a:r>
            <a:r>
              <a:rPr lang="he-IL" sz="1400" dirty="0" smtClean="0"/>
              <a:t>מאה16</a:t>
            </a:r>
            <a:endParaRPr lang="he-IL" sz="1400" dirty="0"/>
          </a:p>
        </p:txBody>
      </p:sp>
      <p:cxnSp>
        <p:nvCxnSpPr>
          <p:cNvPr id="5" name="מחבר ישר 4"/>
          <p:cNvCxnSpPr/>
          <p:nvPr/>
        </p:nvCxnSpPr>
        <p:spPr>
          <a:xfrm flipH="1">
            <a:off x="10063725" y="2869500"/>
            <a:ext cx="1" cy="483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/>
          <p:cNvCxnSpPr/>
          <p:nvPr/>
        </p:nvCxnSpPr>
        <p:spPr>
          <a:xfrm>
            <a:off x="7144603" y="2855983"/>
            <a:ext cx="6665" cy="390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/>
          <p:cNvCxnSpPr/>
          <p:nvPr/>
        </p:nvCxnSpPr>
        <p:spPr>
          <a:xfrm flipH="1">
            <a:off x="4686962" y="2885250"/>
            <a:ext cx="10464" cy="375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811678" y="0"/>
            <a:ext cx="45719" cy="95534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794856" y="3265868"/>
            <a:ext cx="1408051" cy="255892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גילוי אמריקה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66030" y="3739487"/>
            <a:ext cx="8447964" cy="624365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pPr algn="ctr"/>
            <a:r>
              <a:rPr lang="he-IL" sz="2400" dirty="0" smtClean="0"/>
              <a:t>הרנסנס</a:t>
            </a:r>
            <a:r>
              <a:rPr lang="he-IL" sz="1400" dirty="0" smtClean="0"/>
              <a:t>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8163" y="3313370"/>
            <a:ext cx="1323833" cy="327546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הרפורמציה 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6482686" y="3326591"/>
            <a:ext cx="1323833" cy="327546"/>
          </a:xfrm>
          <a:prstGeom prst="rect">
            <a:avLst/>
          </a:prstGeom>
          <a:ln>
            <a:solidFill>
              <a:srgbClr val="D9D9D9"/>
            </a:solidFill>
          </a:ln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מהפכת הדפוס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80729" y="2755154"/>
            <a:ext cx="846161" cy="51181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>
                <a:solidFill>
                  <a:schemeClr val="lt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מאה 14</a:t>
            </a:r>
            <a:endParaRPr lang="he-IL" sz="48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9082585" y="3399089"/>
            <a:ext cx="1433015" cy="438441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>
                <a:hlinkClick r:id="rId3" action="ppaction://hlinksldjump"/>
              </a:rPr>
              <a:t>"</a:t>
            </a:r>
            <a:r>
              <a:rPr lang="he-IL" sz="1400" dirty="0" smtClean="0"/>
              <a:t>המגיפה השחורה"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66782" y="2476234"/>
            <a:ext cx="1160060" cy="223481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 smtClean="0"/>
          </a:p>
        </p:txBody>
      </p:sp>
      <p:cxnSp>
        <p:nvCxnSpPr>
          <p:cNvPr id="34" name="מחבר ישר 33"/>
          <p:cNvCxnSpPr/>
          <p:nvPr/>
        </p:nvCxnSpPr>
        <p:spPr>
          <a:xfrm>
            <a:off x="5627080" y="2878348"/>
            <a:ext cx="3659" cy="362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/>
          <p:cNvCxnSpPr/>
          <p:nvPr/>
        </p:nvCxnSpPr>
        <p:spPr>
          <a:xfrm>
            <a:off x="6262369" y="2050057"/>
            <a:ext cx="0" cy="426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842369" y="1386639"/>
            <a:ext cx="1156703" cy="669793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כיבוש קונסטנטינופול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044752" y="2664725"/>
            <a:ext cx="941696" cy="146735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10044752" y="1586571"/>
            <a:ext cx="941696" cy="1262410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1400" dirty="0" smtClean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08486" y="3191907"/>
            <a:ext cx="1726816" cy="449486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pPr algn="l" rtl="0"/>
            <a:r>
              <a:rPr lang="he-IL" sz="1400" dirty="0" smtClean="0"/>
              <a:t>המהפכה המדעית</a:t>
            </a:r>
          </a:p>
        </p:txBody>
      </p:sp>
      <p:cxnSp>
        <p:nvCxnSpPr>
          <p:cNvPr id="47" name="מחבר ישר 46"/>
          <p:cNvCxnSpPr/>
          <p:nvPr/>
        </p:nvCxnSpPr>
        <p:spPr>
          <a:xfrm flipH="1">
            <a:off x="3149461" y="2869205"/>
            <a:ext cx="10464" cy="375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/>
          <p:cNvCxnSpPr/>
          <p:nvPr/>
        </p:nvCxnSpPr>
        <p:spPr>
          <a:xfrm flipH="1" flipV="1">
            <a:off x="7092493" y="2095878"/>
            <a:ext cx="8928" cy="423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328179" y="1755680"/>
            <a:ext cx="1323833" cy="327546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מרד האיכרים בגרמניה  </a:t>
            </a:r>
          </a:p>
        </p:txBody>
      </p:sp>
      <p:sp>
        <p:nvSpPr>
          <p:cNvPr id="12" name="חץ שמאלה 11"/>
          <p:cNvSpPr/>
          <p:nvPr/>
        </p:nvSpPr>
        <p:spPr>
          <a:xfrm>
            <a:off x="-417251" y="1136086"/>
            <a:ext cx="6728346" cy="450376"/>
          </a:xfrm>
          <a:prstGeom prst="leftArrow">
            <a:avLst>
              <a:gd name="adj1" fmla="val 68182"/>
              <a:gd name="adj2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ראשית העת החדשה </a:t>
            </a:r>
            <a:endParaRPr lang="he-IL" dirty="0"/>
          </a:p>
        </p:txBody>
      </p:sp>
      <p:sp>
        <p:nvSpPr>
          <p:cNvPr id="17" name="חץ ימינה 16"/>
          <p:cNvSpPr/>
          <p:nvPr/>
        </p:nvSpPr>
        <p:spPr>
          <a:xfrm>
            <a:off x="6351080" y="1051409"/>
            <a:ext cx="6093726" cy="60511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ימי הביניים </a:t>
            </a:r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4517409" y="341194"/>
            <a:ext cx="4012442" cy="641445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766782" y="155660"/>
            <a:ext cx="4872251" cy="704150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e-IL" sz="4800" b="1" dirty="0"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ציר זמן </a:t>
            </a:r>
          </a:p>
        </p:txBody>
      </p:sp>
      <p:pic>
        <p:nvPicPr>
          <p:cNvPr id="30" name="Picture 6" descr="תוצאת תמונה עבור המהפכה המדעית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6" b="11696"/>
          <a:stretch>
            <a:fillRect/>
          </a:stretch>
        </p:blipFill>
        <p:spPr bwMode="auto">
          <a:xfrm>
            <a:off x="4067034" y="2924919"/>
            <a:ext cx="7332266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19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3CF33A-EFBA-448A-B740-605FAD72C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202" y="1112110"/>
            <a:ext cx="10872592" cy="2845206"/>
          </a:xfrm>
        </p:spPr>
        <p:txBody>
          <a:bodyPr/>
          <a:lstStyle/>
          <a:p>
            <a:r>
              <a:rPr lang="he-IL" sz="4000" dirty="0" smtClean="0"/>
              <a:t>כל כך הרבה אירועים חשובים התרחשו במאה15 </a:t>
            </a:r>
            <a:r>
              <a:rPr lang="he-IL" sz="4000" dirty="0" smtClean="0"/>
              <a:t>.</a:t>
            </a:r>
            <a:br>
              <a:rPr lang="he-IL" sz="4000" dirty="0" smtClean="0"/>
            </a:br>
            <a:r>
              <a:rPr lang="he-IL" sz="4000" dirty="0" smtClean="0"/>
              <a:t/>
            </a:r>
            <a:br>
              <a:rPr lang="he-IL" sz="4000" dirty="0" smtClean="0"/>
            </a:br>
            <a:r>
              <a:rPr lang="he-IL" sz="4000" dirty="0" smtClean="0"/>
              <a:t> האם יש ביניהם קשר? האם יש אירוע שמקשר בין כולם?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408111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476015" y="876893"/>
            <a:ext cx="10872592" cy="2845206"/>
          </a:xfrm>
        </p:spPr>
        <p:txBody>
          <a:bodyPr/>
          <a:lstStyle/>
          <a:p>
            <a:r>
              <a:rPr lang="he-IL" dirty="0" smtClean="0"/>
              <a:t>מהפכה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0318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319408" y="795007"/>
            <a:ext cx="10872592" cy="2845206"/>
          </a:xfrm>
        </p:spPr>
        <p:txBody>
          <a:bodyPr/>
          <a:lstStyle/>
          <a:p>
            <a:r>
              <a:rPr lang="he-IL" b="1" dirty="0" smtClean="0"/>
              <a:t>מהפכה בחדר? 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240094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23894" y="388360"/>
            <a:ext cx="10872592" cy="5224442"/>
          </a:xfrm>
        </p:spPr>
        <p:txBody>
          <a:bodyPr/>
          <a:lstStyle/>
          <a:p>
            <a:r>
              <a:rPr lang="he-IL" b="1" dirty="0" smtClean="0"/>
              <a:t>מהפכה</a:t>
            </a:r>
            <a:r>
              <a:rPr lang="he-IL" dirty="0" smtClean="0"/>
              <a:t> </a:t>
            </a:r>
            <a:r>
              <a:rPr lang="he-IL" dirty="0"/>
              <a:t> מוגדרת כאירוע היסטורי המשנה, בזמן קצר יחסית, את פני החברה, בעקבות קפיצת מדרגה ביכולתו </a:t>
            </a:r>
            <a:r>
              <a:rPr lang="he-IL" b="1" dirty="0"/>
              <a:t>הטכנולוגית</a:t>
            </a:r>
            <a:r>
              <a:rPr lang="en-US" dirty="0"/>
              <a:t> </a:t>
            </a:r>
            <a:r>
              <a:rPr lang="he-IL" dirty="0"/>
              <a:t>של האדם, או בעקבות שינוי רדיקלי בתפיסתו ה</a:t>
            </a:r>
            <a:r>
              <a:rPr lang="he-IL" b="1" dirty="0"/>
              <a:t>חברתית</a:t>
            </a:r>
            <a:r>
              <a:rPr lang="en-US" dirty="0"/>
              <a:t> </a:t>
            </a:r>
            <a:r>
              <a:rPr lang="he-IL" dirty="0"/>
              <a:t>ו</a:t>
            </a:r>
            <a:r>
              <a:rPr lang="he-IL" b="1" dirty="0"/>
              <a:t>הפוליטית</a:t>
            </a:r>
            <a:r>
              <a:rPr lang="he-IL" dirty="0"/>
              <a:t> </a:t>
            </a:r>
            <a:r>
              <a:rPr lang="he-IL" b="1" dirty="0"/>
              <a:t>הדתית</a:t>
            </a:r>
            <a:r>
              <a:rPr lang="he-IL" dirty="0"/>
              <a:t> </a:t>
            </a:r>
            <a:r>
              <a:rPr lang="he-IL" b="1" dirty="0"/>
              <a:t>התרבותית</a:t>
            </a:r>
            <a:r>
              <a:rPr lang="he-IL" dirty="0"/>
              <a:t> </a:t>
            </a:r>
            <a:r>
              <a:rPr lang="he-IL" b="1" dirty="0"/>
              <a:t>ובתחומים נוספים   </a:t>
            </a:r>
            <a:r>
              <a:rPr lang="he-I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7794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CF018213-773A-4EAE-B660-2CA5207D8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2057" y="955345"/>
            <a:ext cx="10872787" cy="110546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he-IL" sz="4800" b="1" dirty="0" smtClean="0">
                <a:ea typeface="+mj-ea"/>
              </a:rPr>
              <a:t>המאה 15- ראשית העת החדשה?</a:t>
            </a:r>
            <a:endParaRPr lang="he-IL" sz="4800" b="1" dirty="0">
              <a:ea typeface="+mj-ea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1797393" y="2263017"/>
            <a:ext cx="9389659" cy="288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Varela Round" panose="00000500000000000000"/>
              </a:rPr>
              <a:t>המאה 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Varela Round" panose="00000500000000000000"/>
              </a:rPr>
              <a:t>ה15 היא 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Varela Round" panose="00000500000000000000"/>
              </a:rPr>
              <a:t>התקופה 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Varela Round" panose="00000500000000000000"/>
              </a:rPr>
              <a:t>שכונתה על ידי המשכילים ברנסנס </a:t>
            </a:r>
            <a:r>
              <a:rPr lang="he-IL" sz="24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Varela Round" panose="00000500000000000000"/>
              </a:rPr>
              <a:t>"העת החדשה".</a:t>
            </a:r>
            <a:endParaRPr lang="en-US" sz="24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Varela Round" panose="0000050000000000000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Varela Round" panose="00000500000000000000"/>
              </a:rPr>
              <a:t>כינוי זה מציג את 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Varela Round" panose="00000500000000000000"/>
              </a:rPr>
              <a:t>יחסם השלילי לימי הביניים "החשוכים". 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Varela Round" panose="00000500000000000000"/>
              </a:rPr>
              <a:t>האמנם?</a:t>
            </a:r>
            <a:endParaRPr lang="he-I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15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551145" y="1586138"/>
            <a:ext cx="11254169" cy="3299761"/>
          </a:xfrm>
        </p:spPr>
        <p:txBody>
          <a:bodyPr/>
          <a:lstStyle/>
          <a:p>
            <a:pPr algn="r"/>
            <a:r>
              <a:rPr lang="he-IL" dirty="0" smtClean="0"/>
              <a:t>המאה ה15- היא ראשית העת </a:t>
            </a:r>
            <a:r>
              <a:rPr lang="he-IL" dirty="0" err="1" smtClean="0"/>
              <a:t>החדשה.במהלכה</a:t>
            </a:r>
            <a:r>
              <a:rPr lang="he-IL" dirty="0" smtClean="0"/>
              <a:t> התחוללו מהפכות:</a:t>
            </a:r>
          </a:p>
          <a:p>
            <a:pPr algn="r"/>
            <a:r>
              <a:rPr lang="he-IL" dirty="0" smtClean="0"/>
              <a:t>-</a:t>
            </a:r>
            <a:r>
              <a:rPr lang="he-IL" b="1" dirty="0" smtClean="0"/>
              <a:t>תרבותיות</a:t>
            </a:r>
            <a:r>
              <a:rPr lang="he-IL" dirty="0" smtClean="0"/>
              <a:t> </a:t>
            </a:r>
            <a:endParaRPr lang="he-IL" dirty="0" smtClean="0"/>
          </a:p>
          <a:p>
            <a:pPr algn="r"/>
            <a:r>
              <a:rPr lang="he-IL" dirty="0" smtClean="0"/>
              <a:t>-</a:t>
            </a:r>
            <a:r>
              <a:rPr lang="he-IL" b="1" dirty="0" smtClean="0"/>
              <a:t>טכנולוגיות</a:t>
            </a:r>
          </a:p>
          <a:p>
            <a:pPr algn="r"/>
            <a:r>
              <a:rPr lang="he-IL" dirty="0" smtClean="0"/>
              <a:t>-</a:t>
            </a:r>
            <a:r>
              <a:rPr lang="he-IL" b="1" dirty="0" smtClean="0"/>
              <a:t>פוליטיות</a:t>
            </a:r>
          </a:p>
          <a:p>
            <a:pPr algn="r"/>
            <a:r>
              <a:rPr lang="he-IL" dirty="0" smtClean="0"/>
              <a:t>-</a:t>
            </a:r>
            <a:r>
              <a:rPr lang="he-IL" b="1" dirty="0" smtClean="0"/>
              <a:t>חברתיות</a:t>
            </a:r>
          </a:p>
          <a:p>
            <a:pPr algn="r"/>
            <a:r>
              <a:rPr lang="he-IL" dirty="0"/>
              <a:t>-</a:t>
            </a:r>
            <a:r>
              <a:rPr lang="he-IL" b="1" dirty="0" smtClean="0"/>
              <a:t>דתיות</a:t>
            </a:r>
            <a:r>
              <a:rPr lang="he-IL" dirty="0" smtClean="0"/>
              <a:t> </a:t>
            </a:r>
            <a:endParaRPr lang="he-IL" dirty="0"/>
          </a:p>
        </p:txBody>
      </p:sp>
      <p:sp>
        <p:nvSpPr>
          <p:cNvPr id="4" name="כותרת 3"/>
          <p:cNvSpPr>
            <a:spLocks noGrp="1"/>
          </p:cNvSpPr>
          <p:nvPr>
            <p:ph type="ctrTitle"/>
          </p:nvPr>
        </p:nvSpPr>
        <p:spPr>
          <a:xfrm>
            <a:off x="1053214" y="375132"/>
            <a:ext cx="10250030" cy="4169573"/>
          </a:xfrm>
        </p:spPr>
        <p:txBody>
          <a:bodyPr/>
          <a:lstStyle/>
          <a:p>
            <a:r>
              <a:rPr lang="he-IL" sz="4800" b="1" dirty="0" smtClean="0"/>
              <a:t>מה למדנו?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9235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48"/>
          <a:stretch/>
        </p:blipFill>
        <p:spPr>
          <a:xfrm>
            <a:off x="4103483" y="369916"/>
            <a:ext cx="3892911" cy="1597430"/>
          </a:xfrm>
          <a:prstGeom prst="rect">
            <a:avLst/>
          </a:prstGeom>
        </p:spPr>
      </p:pic>
      <p:sp>
        <p:nvSpPr>
          <p:cNvPr id="9" name="כותרת 1">
            <a:extLst>
              <a:ext uri="{FF2B5EF4-FFF2-40B4-BE49-F238E27FC236}">
                <a16:creationId xmlns:a16="http://schemas.microsoft.com/office/drawing/2014/main" id="{1909C8DB-3BEE-40F8-BD64-C6D06A19C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642" y="2757675"/>
            <a:ext cx="10872592" cy="1378303"/>
          </a:xfrm>
        </p:spPr>
        <p:txBody>
          <a:bodyPr/>
          <a:lstStyle/>
          <a:p>
            <a:r>
              <a:rPr lang="he-IL" dirty="0" smtClean="0">
                <a:solidFill>
                  <a:schemeClr val="tx2"/>
                </a:solidFill>
              </a:rPr>
              <a:t/>
            </a:r>
            <a:br>
              <a:rPr lang="he-IL" dirty="0" smtClean="0">
                <a:solidFill>
                  <a:schemeClr val="tx2"/>
                </a:solidFill>
              </a:rPr>
            </a:br>
            <a:r>
              <a:rPr lang="he-IL" dirty="0">
                <a:solidFill>
                  <a:schemeClr val="tx2"/>
                </a:solidFill>
              </a:rPr>
              <a:t/>
            </a:r>
            <a:br>
              <a:rPr lang="he-IL" dirty="0">
                <a:solidFill>
                  <a:schemeClr val="tx2"/>
                </a:solidFill>
              </a:rPr>
            </a:br>
            <a:r>
              <a:rPr lang="he-IL" dirty="0" smtClean="0">
                <a:solidFill>
                  <a:schemeClr val="tx2"/>
                </a:solidFill>
              </a:rPr>
              <a:t/>
            </a:r>
            <a:br>
              <a:rPr lang="he-IL" dirty="0" smtClean="0">
                <a:solidFill>
                  <a:schemeClr val="tx2"/>
                </a:solidFill>
              </a:rPr>
            </a:br>
            <a:r>
              <a:rPr lang="he-IL" dirty="0">
                <a:solidFill>
                  <a:schemeClr val="tx2"/>
                </a:solidFill>
              </a:rPr>
              <a:t/>
            </a:r>
            <a:br>
              <a:rPr lang="he-IL" dirty="0">
                <a:solidFill>
                  <a:schemeClr val="tx2"/>
                </a:solidFill>
              </a:rPr>
            </a:br>
            <a:r>
              <a:rPr lang="he-IL" dirty="0" smtClean="0">
                <a:solidFill>
                  <a:schemeClr val="tx2"/>
                </a:solidFill>
              </a:rPr>
              <a:t/>
            </a:r>
            <a:br>
              <a:rPr lang="he-IL" dirty="0" smtClean="0">
                <a:solidFill>
                  <a:schemeClr val="tx2"/>
                </a:solidFill>
              </a:rPr>
            </a:br>
            <a:r>
              <a:rPr lang="he-IL" dirty="0">
                <a:solidFill>
                  <a:schemeClr val="tx2"/>
                </a:solidFill>
              </a:rPr>
              <a:t/>
            </a:r>
            <a:br>
              <a:rPr lang="he-IL" dirty="0">
                <a:solidFill>
                  <a:schemeClr val="tx2"/>
                </a:solidFill>
              </a:rPr>
            </a:br>
            <a:r>
              <a:rPr lang="he-IL" dirty="0" smtClean="0">
                <a:solidFill>
                  <a:schemeClr val="tx2"/>
                </a:solidFill>
              </a:rPr>
              <a:t/>
            </a:r>
            <a:br>
              <a:rPr lang="he-IL" dirty="0" smtClean="0">
                <a:solidFill>
                  <a:schemeClr val="tx2"/>
                </a:solidFill>
              </a:rPr>
            </a:br>
            <a:r>
              <a:rPr lang="he-IL" dirty="0" smtClean="0">
                <a:solidFill>
                  <a:schemeClr val="tx2"/>
                </a:solidFill>
              </a:rPr>
              <a:t/>
            </a:r>
            <a:br>
              <a:rPr lang="he-IL" dirty="0" smtClean="0">
                <a:solidFill>
                  <a:schemeClr val="tx2"/>
                </a:solidFill>
              </a:rPr>
            </a:br>
            <a:r>
              <a:rPr lang="he-IL" dirty="0">
                <a:solidFill>
                  <a:schemeClr val="tx2"/>
                </a:solidFill>
              </a:rPr>
              <a:t/>
            </a:r>
            <a:br>
              <a:rPr lang="he-IL" dirty="0">
                <a:solidFill>
                  <a:schemeClr val="tx2"/>
                </a:solidFill>
              </a:rPr>
            </a:br>
            <a:r>
              <a:rPr lang="he-IL" dirty="0" smtClean="0">
                <a:solidFill>
                  <a:schemeClr val="tx2"/>
                </a:solidFill>
              </a:rPr>
              <a:t/>
            </a:r>
            <a:br>
              <a:rPr lang="he-IL" dirty="0" smtClean="0">
                <a:solidFill>
                  <a:schemeClr val="tx2"/>
                </a:solidFill>
              </a:rPr>
            </a:br>
            <a:r>
              <a:rPr lang="he-IL" dirty="0">
                <a:solidFill>
                  <a:schemeClr val="tx2"/>
                </a:solidFill>
              </a:rPr>
              <a:t/>
            </a:r>
            <a:br>
              <a:rPr lang="he-IL" dirty="0">
                <a:solidFill>
                  <a:schemeClr val="tx2"/>
                </a:solidFill>
              </a:rPr>
            </a:br>
            <a:r>
              <a:rPr lang="he-IL" sz="4800" b="1" dirty="0" smtClean="0"/>
              <a:t>המאה </a:t>
            </a:r>
            <a:r>
              <a:rPr lang="he-IL" sz="4800" b="1" dirty="0"/>
              <a:t>ה15- המאה של השינויים </a:t>
            </a:r>
            <a:r>
              <a:rPr lang="he-IL" sz="4800" dirty="0"/>
              <a:t/>
            </a:r>
            <a:br>
              <a:rPr lang="he-IL" sz="4800" dirty="0"/>
            </a:br>
            <a:r>
              <a:rPr lang="he-IL" sz="4800" dirty="0" smtClean="0"/>
              <a:t/>
            </a:r>
            <a:br>
              <a:rPr lang="he-IL" sz="4800" dirty="0" smtClean="0"/>
            </a:br>
            <a:r>
              <a:rPr lang="he-IL" sz="4800" dirty="0" smtClean="0"/>
              <a:t>לאה </a:t>
            </a:r>
            <a:r>
              <a:rPr lang="he-IL" sz="4800" dirty="0"/>
              <a:t>וינברגר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82687" y="1380130"/>
            <a:ext cx="10872592" cy="4053362"/>
          </a:xfrm>
        </p:spPr>
        <p:txBody>
          <a:bodyPr/>
          <a:lstStyle/>
          <a:p>
            <a:pPr algn="r"/>
            <a:r>
              <a:rPr lang="he-IL" b="1" dirty="0" smtClean="0"/>
              <a:t>הציגו</a:t>
            </a:r>
            <a:r>
              <a:rPr lang="he-IL" dirty="0" smtClean="0"/>
              <a:t> לבחירתכם  את אחת ה</a:t>
            </a:r>
            <a:r>
              <a:rPr lang="he-IL" b="1" dirty="0" smtClean="0"/>
              <a:t>מהפכות</a:t>
            </a:r>
            <a:r>
              <a:rPr lang="he-IL" dirty="0" smtClean="0"/>
              <a:t> במאה ה15 </a:t>
            </a:r>
            <a:r>
              <a:rPr lang="he-IL" b="1" dirty="0" smtClean="0"/>
              <a:t>בצורת כרזה </a:t>
            </a:r>
            <a:r>
              <a:rPr lang="he-IL" dirty="0" smtClean="0"/>
              <a:t>כך שתציג את השינוי שהתרחש בה .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sz="4800" b="1" dirty="0"/>
              <a:t>משימה </a:t>
            </a:r>
            <a:r>
              <a:rPr lang="he-IL" sz="4800" b="1" dirty="0" err="1" smtClean="0"/>
              <a:t>כתתית</a:t>
            </a:r>
            <a:r>
              <a:rPr lang="he-IL" sz="4800" b="1" dirty="0" smtClean="0"/>
              <a:t>  </a:t>
            </a:r>
            <a:endParaRPr lang="he-IL" sz="4800" b="1" dirty="0"/>
          </a:p>
        </p:txBody>
      </p:sp>
    </p:spTree>
    <p:extLst>
      <p:ext uri="{BB962C8B-B14F-4D97-AF65-F5344CB8AC3E}">
        <p14:creationId xmlns:p14="http://schemas.microsoft.com/office/powerpoint/2010/main" val="27556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88661" y="890541"/>
            <a:ext cx="10872592" cy="2845206"/>
          </a:xfrm>
        </p:spPr>
        <p:txBody>
          <a:bodyPr/>
          <a:lstStyle/>
          <a:p>
            <a:pPr algn="r"/>
            <a:r>
              <a:rPr lang="he-IL" sz="2400" dirty="0" smtClean="0"/>
              <a:t>מה </a:t>
            </a:r>
            <a:r>
              <a:rPr lang="he-IL" sz="2400" dirty="0" smtClean="0"/>
              <a:t>אכלתם היום בבוקר</a:t>
            </a:r>
            <a:r>
              <a:rPr lang="he-IL" sz="2400" dirty="0" smtClean="0"/>
              <a:t>?</a:t>
            </a:r>
            <a:br>
              <a:rPr lang="he-IL" sz="2400" dirty="0" smtClean="0"/>
            </a:br>
            <a:r>
              <a:rPr lang="he-IL" sz="2400" dirty="0" smtClean="0"/>
              <a:t>מה </a:t>
            </a:r>
            <a:r>
              <a:rPr lang="he-IL" sz="2400" dirty="0" smtClean="0"/>
              <a:t>המקור הלא טכנולוגי בו אתם משתמשים בשיעור למציאת תשובות ? </a:t>
            </a:r>
            <a:r>
              <a:rPr lang="he-IL" sz="2400" dirty="0" smtClean="0"/>
              <a:t/>
            </a:r>
            <a:br>
              <a:rPr lang="he-IL" sz="2400" dirty="0" smtClean="0"/>
            </a:br>
            <a:r>
              <a:rPr lang="he-IL" sz="2400" dirty="0" smtClean="0"/>
              <a:t>מהו </a:t>
            </a:r>
            <a:r>
              <a:rPr lang="he-IL" sz="2400" dirty="0" smtClean="0"/>
              <a:t>הציור המפורסם בעולם</a:t>
            </a:r>
            <a:r>
              <a:rPr lang="he-IL" sz="2400" dirty="0" smtClean="0"/>
              <a:t>?</a:t>
            </a:r>
            <a:br>
              <a:rPr lang="he-IL" sz="2400" dirty="0" smtClean="0"/>
            </a:br>
            <a:r>
              <a:rPr lang="he-IL" sz="2400" dirty="0" smtClean="0"/>
              <a:t>מתי </a:t>
            </a:r>
            <a:r>
              <a:rPr lang="he-IL" sz="2400" dirty="0" smtClean="0"/>
              <a:t>השתנו זכויות האיכרים </a:t>
            </a:r>
            <a:r>
              <a:rPr lang="he-IL" sz="2400" dirty="0" smtClean="0"/>
              <a:t>?</a:t>
            </a:r>
            <a:br>
              <a:rPr lang="he-IL" sz="2400" dirty="0" smtClean="0"/>
            </a:br>
            <a:r>
              <a:rPr lang="he-IL" sz="2400" dirty="0" smtClean="0"/>
              <a:t>מתי </a:t>
            </a:r>
            <a:r>
              <a:rPr lang="he-IL" sz="2400" dirty="0" smtClean="0"/>
              <a:t>הכנסייה הקתולית אבדה את כוחה העולמי והבלעדי ?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11629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he-IL" dirty="0" smtClean="0"/>
              <a:t>-הצגת השינויים בראשית העת החדשה</a:t>
            </a:r>
            <a:br>
              <a:rPr lang="he-IL" dirty="0" smtClean="0"/>
            </a:br>
            <a:r>
              <a:rPr lang="he-IL" dirty="0" smtClean="0"/>
              <a:t>-האם השינויים מוגדרים כ</a:t>
            </a:r>
            <a:r>
              <a:rPr lang="he-IL" b="1" dirty="0" smtClean="0"/>
              <a:t>מהפכה</a:t>
            </a:r>
            <a:r>
              <a:rPr lang="he-IL" dirty="0" smtClean="0"/>
              <a:t>?</a:t>
            </a:r>
            <a:br>
              <a:rPr lang="he-IL" dirty="0" smtClean="0"/>
            </a:br>
            <a:r>
              <a:rPr lang="he-IL" dirty="0" smtClean="0"/>
              <a:t>- הגדרת התקופה כ"ראשית העת החדשה" וסוף ימי הביניים "החשוכים"- האמנם?</a:t>
            </a:r>
            <a:br>
              <a:rPr lang="he-IL" dirty="0" smtClean="0"/>
            </a:br>
            <a:r>
              <a:rPr lang="he-IL" dirty="0" smtClean="0"/>
              <a:t>-משימה </a:t>
            </a:r>
            <a:r>
              <a:rPr lang="he-IL" b="1" dirty="0" smtClean="0"/>
              <a:t>לעבודה </a:t>
            </a:r>
            <a:r>
              <a:rPr lang="he-IL" b="1" dirty="0" err="1" smtClean="0"/>
              <a:t>כתתית</a:t>
            </a:r>
            <a:r>
              <a:rPr lang="he-IL" b="1" dirty="0" smtClean="0"/>
              <a:t> </a:t>
            </a: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sz="4800" b="1" dirty="0" smtClean="0"/>
              <a:t>מטרות השיעור </a:t>
            </a:r>
            <a:endParaRPr lang="he-IL" sz="4800" b="1" dirty="0"/>
          </a:p>
        </p:txBody>
      </p:sp>
    </p:spTree>
    <p:extLst>
      <p:ext uri="{BB962C8B-B14F-4D97-AF65-F5344CB8AC3E}">
        <p14:creationId xmlns:p14="http://schemas.microsoft.com/office/powerpoint/2010/main" val="79306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ctrTitle"/>
          </p:nvPr>
        </p:nvSpPr>
        <p:spPr>
          <a:xfrm>
            <a:off x="914784" y="2251030"/>
            <a:ext cx="10872592" cy="74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dirty="0" smtClean="0"/>
              <a:t>                     </a:t>
            </a:r>
            <a:r>
              <a:rPr lang="he-IL" sz="1400" dirty="0" smtClean="0"/>
              <a:t>    מאה15                      </a:t>
            </a:r>
            <a:r>
              <a:rPr lang="he-IL" sz="1400" dirty="0" smtClean="0"/>
              <a:t>מאה16</a:t>
            </a:r>
            <a:endParaRPr lang="he-IL" sz="1400" dirty="0"/>
          </a:p>
        </p:txBody>
      </p:sp>
      <p:cxnSp>
        <p:nvCxnSpPr>
          <p:cNvPr id="5" name="מחבר ישר 4"/>
          <p:cNvCxnSpPr/>
          <p:nvPr/>
        </p:nvCxnSpPr>
        <p:spPr>
          <a:xfrm flipH="1">
            <a:off x="10063725" y="2869500"/>
            <a:ext cx="1" cy="483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/>
          <p:cNvCxnSpPr/>
          <p:nvPr/>
        </p:nvCxnSpPr>
        <p:spPr>
          <a:xfrm>
            <a:off x="7144603" y="2855983"/>
            <a:ext cx="6665" cy="390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/>
          <p:cNvCxnSpPr/>
          <p:nvPr/>
        </p:nvCxnSpPr>
        <p:spPr>
          <a:xfrm flipH="1">
            <a:off x="4686962" y="2885250"/>
            <a:ext cx="10464" cy="375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811678" y="0"/>
            <a:ext cx="45719" cy="95534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794856" y="3265868"/>
            <a:ext cx="1408051" cy="255892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גילוי אמריקה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66030" y="3739487"/>
            <a:ext cx="8447964" cy="624365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pPr algn="ctr"/>
            <a:r>
              <a:rPr lang="he-IL" sz="2400" dirty="0" smtClean="0"/>
              <a:t>הרנסנס</a:t>
            </a:r>
            <a:r>
              <a:rPr lang="he-IL" sz="1400" dirty="0" smtClean="0"/>
              <a:t>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8163" y="3313370"/>
            <a:ext cx="1323833" cy="327546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הרפורמציה 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6482686" y="3326591"/>
            <a:ext cx="1323833" cy="327546"/>
          </a:xfrm>
          <a:prstGeom prst="rect">
            <a:avLst/>
          </a:prstGeom>
          <a:ln>
            <a:solidFill>
              <a:srgbClr val="D9D9D9"/>
            </a:solidFill>
          </a:ln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מהפכת הדפוס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80729" y="2755154"/>
            <a:ext cx="846161" cy="51181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>
                <a:solidFill>
                  <a:schemeClr val="lt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מאה 14</a:t>
            </a:r>
            <a:endParaRPr lang="he-IL" sz="48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9082585" y="3399089"/>
            <a:ext cx="1433015" cy="438441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>
                <a:hlinkClick r:id="rId3" action="ppaction://hlinksldjump"/>
              </a:rPr>
              <a:t>"</a:t>
            </a:r>
            <a:r>
              <a:rPr lang="he-IL" sz="1400" dirty="0" smtClean="0"/>
              <a:t>המגיפה השחורה"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66782" y="2476234"/>
            <a:ext cx="1160060" cy="223481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 smtClean="0"/>
          </a:p>
        </p:txBody>
      </p:sp>
      <p:cxnSp>
        <p:nvCxnSpPr>
          <p:cNvPr id="34" name="מחבר ישר 33"/>
          <p:cNvCxnSpPr/>
          <p:nvPr/>
        </p:nvCxnSpPr>
        <p:spPr>
          <a:xfrm>
            <a:off x="5627080" y="2878348"/>
            <a:ext cx="3659" cy="362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/>
          <p:cNvCxnSpPr/>
          <p:nvPr/>
        </p:nvCxnSpPr>
        <p:spPr>
          <a:xfrm>
            <a:off x="6262369" y="2050057"/>
            <a:ext cx="0" cy="426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842369" y="1386639"/>
            <a:ext cx="1156703" cy="669793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כיבוש קונסטנטינופול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044752" y="2664725"/>
            <a:ext cx="941696" cy="146735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10044752" y="1586571"/>
            <a:ext cx="941696" cy="1262410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1400" dirty="0" smtClean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08486" y="3191907"/>
            <a:ext cx="1726816" cy="449486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pPr algn="l" rtl="0"/>
            <a:r>
              <a:rPr lang="he-IL" sz="1400" dirty="0" smtClean="0"/>
              <a:t>המהפכה המדעית</a:t>
            </a:r>
          </a:p>
        </p:txBody>
      </p:sp>
      <p:cxnSp>
        <p:nvCxnSpPr>
          <p:cNvPr id="47" name="מחבר ישר 46"/>
          <p:cNvCxnSpPr/>
          <p:nvPr/>
        </p:nvCxnSpPr>
        <p:spPr>
          <a:xfrm flipH="1">
            <a:off x="3149461" y="2869205"/>
            <a:ext cx="10464" cy="375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/>
          <p:cNvCxnSpPr/>
          <p:nvPr/>
        </p:nvCxnSpPr>
        <p:spPr>
          <a:xfrm flipH="1" flipV="1">
            <a:off x="7092493" y="2095878"/>
            <a:ext cx="8928" cy="423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328179" y="1755680"/>
            <a:ext cx="1323833" cy="327546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מרד האיכרים בגרמניה  </a:t>
            </a:r>
          </a:p>
        </p:txBody>
      </p:sp>
      <p:sp>
        <p:nvSpPr>
          <p:cNvPr id="12" name="חץ שמאלה 11"/>
          <p:cNvSpPr/>
          <p:nvPr/>
        </p:nvSpPr>
        <p:spPr>
          <a:xfrm>
            <a:off x="-417251" y="1136086"/>
            <a:ext cx="6728346" cy="450376"/>
          </a:xfrm>
          <a:prstGeom prst="leftArrow">
            <a:avLst>
              <a:gd name="adj1" fmla="val 68182"/>
              <a:gd name="adj2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ראשית העת החדשה </a:t>
            </a:r>
            <a:endParaRPr lang="he-IL" dirty="0"/>
          </a:p>
        </p:txBody>
      </p:sp>
      <p:sp>
        <p:nvSpPr>
          <p:cNvPr id="17" name="חץ ימינה 16"/>
          <p:cNvSpPr/>
          <p:nvPr/>
        </p:nvSpPr>
        <p:spPr>
          <a:xfrm>
            <a:off x="6351080" y="1095597"/>
            <a:ext cx="6005015" cy="54758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ימי הביניים </a:t>
            </a:r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4517409" y="341194"/>
            <a:ext cx="4012442" cy="641445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766782" y="155660"/>
            <a:ext cx="4872251" cy="704150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e-IL" sz="4800" b="1" dirty="0"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ציר זמן </a:t>
            </a:r>
          </a:p>
        </p:txBody>
      </p:sp>
    </p:spTree>
    <p:extLst>
      <p:ext uri="{BB962C8B-B14F-4D97-AF65-F5344CB8AC3E}">
        <p14:creationId xmlns:p14="http://schemas.microsoft.com/office/powerpoint/2010/main" val="12715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ctrTitle"/>
          </p:nvPr>
        </p:nvSpPr>
        <p:spPr>
          <a:xfrm>
            <a:off x="914784" y="2251030"/>
            <a:ext cx="10872592" cy="74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dirty="0" smtClean="0"/>
              <a:t>                     </a:t>
            </a:r>
            <a:r>
              <a:rPr lang="he-IL" sz="1400" dirty="0" smtClean="0"/>
              <a:t>    מאה15                      </a:t>
            </a:r>
            <a:r>
              <a:rPr lang="he-IL" sz="1400" dirty="0" smtClean="0"/>
              <a:t>מאה16</a:t>
            </a:r>
            <a:endParaRPr lang="he-IL" sz="1400" dirty="0"/>
          </a:p>
        </p:txBody>
      </p:sp>
      <p:cxnSp>
        <p:nvCxnSpPr>
          <p:cNvPr id="5" name="מחבר ישר 4"/>
          <p:cNvCxnSpPr/>
          <p:nvPr/>
        </p:nvCxnSpPr>
        <p:spPr>
          <a:xfrm flipH="1">
            <a:off x="10063725" y="2869500"/>
            <a:ext cx="1" cy="483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/>
          <p:cNvCxnSpPr/>
          <p:nvPr/>
        </p:nvCxnSpPr>
        <p:spPr>
          <a:xfrm>
            <a:off x="7144603" y="2855983"/>
            <a:ext cx="6665" cy="390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/>
          <p:cNvCxnSpPr/>
          <p:nvPr/>
        </p:nvCxnSpPr>
        <p:spPr>
          <a:xfrm flipH="1">
            <a:off x="4686962" y="2885250"/>
            <a:ext cx="10464" cy="375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811678" y="0"/>
            <a:ext cx="45719" cy="95534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794856" y="3265868"/>
            <a:ext cx="1408051" cy="255892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גילוי אמריקה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66030" y="3739487"/>
            <a:ext cx="8447964" cy="624365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pPr algn="ctr"/>
            <a:r>
              <a:rPr lang="he-IL" sz="2400" dirty="0" smtClean="0"/>
              <a:t>הרנסנס</a:t>
            </a:r>
            <a:r>
              <a:rPr lang="he-IL" sz="1400" dirty="0" smtClean="0"/>
              <a:t>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8163" y="3313370"/>
            <a:ext cx="1323833" cy="327546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הרפורמציה 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6482686" y="3326591"/>
            <a:ext cx="1323833" cy="327546"/>
          </a:xfrm>
          <a:prstGeom prst="rect">
            <a:avLst/>
          </a:prstGeom>
          <a:ln>
            <a:solidFill>
              <a:srgbClr val="D9D9D9"/>
            </a:solidFill>
          </a:ln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מהפכת הדפוס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80729" y="2755154"/>
            <a:ext cx="846161" cy="51181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>
                <a:solidFill>
                  <a:schemeClr val="lt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מאה 14</a:t>
            </a:r>
            <a:endParaRPr lang="he-IL" sz="48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9082585" y="3399089"/>
            <a:ext cx="1433015" cy="438441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>
                <a:hlinkClick r:id="rId3" action="ppaction://hlinksldjump"/>
              </a:rPr>
              <a:t>"</a:t>
            </a:r>
            <a:r>
              <a:rPr lang="he-IL" sz="1400" dirty="0" smtClean="0"/>
              <a:t>המגיפה השחורה"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66782" y="2476234"/>
            <a:ext cx="1160060" cy="223481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 smtClean="0"/>
          </a:p>
        </p:txBody>
      </p:sp>
      <p:cxnSp>
        <p:nvCxnSpPr>
          <p:cNvPr id="34" name="מחבר ישר 33"/>
          <p:cNvCxnSpPr/>
          <p:nvPr/>
        </p:nvCxnSpPr>
        <p:spPr>
          <a:xfrm>
            <a:off x="5627080" y="2878348"/>
            <a:ext cx="3659" cy="362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/>
          <p:cNvCxnSpPr/>
          <p:nvPr/>
        </p:nvCxnSpPr>
        <p:spPr>
          <a:xfrm>
            <a:off x="6262369" y="2050057"/>
            <a:ext cx="0" cy="426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842369" y="1386639"/>
            <a:ext cx="1156703" cy="669793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כיבוש קונסטנטינופול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044752" y="2664725"/>
            <a:ext cx="941696" cy="146735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10044752" y="1586571"/>
            <a:ext cx="941696" cy="1262410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1400" dirty="0" smtClean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08486" y="3191907"/>
            <a:ext cx="1726816" cy="449486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pPr algn="l" rtl="0"/>
            <a:r>
              <a:rPr lang="he-IL" sz="1400" dirty="0" smtClean="0"/>
              <a:t>המהפכה המדעית</a:t>
            </a:r>
          </a:p>
        </p:txBody>
      </p:sp>
      <p:cxnSp>
        <p:nvCxnSpPr>
          <p:cNvPr id="47" name="מחבר ישר 46"/>
          <p:cNvCxnSpPr/>
          <p:nvPr/>
        </p:nvCxnSpPr>
        <p:spPr>
          <a:xfrm flipH="1">
            <a:off x="3149461" y="2869205"/>
            <a:ext cx="10464" cy="375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/>
          <p:cNvCxnSpPr/>
          <p:nvPr/>
        </p:nvCxnSpPr>
        <p:spPr>
          <a:xfrm flipH="1" flipV="1">
            <a:off x="7092493" y="2095878"/>
            <a:ext cx="8928" cy="423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328179" y="1755680"/>
            <a:ext cx="1323833" cy="327546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מרד האיכרים בגרמניה  </a:t>
            </a:r>
          </a:p>
        </p:txBody>
      </p:sp>
      <p:sp>
        <p:nvSpPr>
          <p:cNvPr id="12" name="חץ שמאלה 11"/>
          <p:cNvSpPr/>
          <p:nvPr/>
        </p:nvSpPr>
        <p:spPr>
          <a:xfrm>
            <a:off x="-417251" y="1136086"/>
            <a:ext cx="6728346" cy="450376"/>
          </a:xfrm>
          <a:prstGeom prst="leftArrow">
            <a:avLst>
              <a:gd name="adj1" fmla="val 68182"/>
              <a:gd name="adj2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ראשית העת החדשה </a:t>
            </a:r>
            <a:endParaRPr lang="he-IL" dirty="0"/>
          </a:p>
        </p:txBody>
      </p:sp>
      <p:sp>
        <p:nvSpPr>
          <p:cNvPr id="17" name="חץ ימינה 16"/>
          <p:cNvSpPr/>
          <p:nvPr/>
        </p:nvSpPr>
        <p:spPr>
          <a:xfrm>
            <a:off x="6351080" y="1095597"/>
            <a:ext cx="6005015" cy="54758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ימי הביניים </a:t>
            </a:r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4517409" y="341194"/>
            <a:ext cx="4012442" cy="641445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766782" y="155660"/>
            <a:ext cx="4872251" cy="704150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e-IL" sz="4800" b="1" dirty="0"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ציר זמן </a:t>
            </a:r>
          </a:p>
        </p:txBody>
      </p:sp>
      <p:pic>
        <p:nvPicPr>
          <p:cNvPr id="30" name="Picture 2" descr="Plague doctor hand drawing vintage engraving isolate on grung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841" y="3837530"/>
            <a:ext cx="2333767" cy="191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04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ctrTitle"/>
          </p:nvPr>
        </p:nvSpPr>
        <p:spPr>
          <a:xfrm>
            <a:off x="914784" y="2251030"/>
            <a:ext cx="10872592" cy="74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dirty="0" smtClean="0"/>
              <a:t>                     </a:t>
            </a:r>
            <a:r>
              <a:rPr lang="he-IL" sz="1400" dirty="0" smtClean="0"/>
              <a:t>    מאה15                      </a:t>
            </a:r>
            <a:r>
              <a:rPr lang="he-IL" sz="1400" dirty="0" smtClean="0"/>
              <a:t>מאה16</a:t>
            </a:r>
            <a:endParaRPr lang="he-IL" sz="1400" dirty="0"/>
          </a:p>
        </p:txBody>
      </p:sp>
      <p:cxnSp>
        <p:nvCxnSpPr>
          <p:cNvPr id="5" name="מחבר ישר 4"/>
          <p:cNvCxnSpPr/>
          <p:nvPr/>
        </p:nvCxnSpPr>
        <p:spPr>
          <a:xfrm flipH="1">
            <a:off x="10063725" y="2869500"/>
            <a:ext cx="1" cy="483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/>
          <p:cNvCxnSpPr/>
          <p:nvPr/>
        </p:nvCxnSpPr>
        <p:spPr>
          <a:xfrm>
            <a:off x="7144603" y="2855983"/>
            <a:ext cx="6665" cy="390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/>
          <p:cNvCxnSpPr/>
          <p:nvPr/>
        </p:nvCxnSpPr>
        <p:spPr>
          <a:xfrm flipH="1">
            <a:off x="4686962" y="2885250"/>
            <a:ext cx="10464" cy="375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811678" y="0"/>
            <a:ext cx="45719" cy="95534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794856" y="3265868"/>
            <a:ext cx="1408051" cy="255892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גילוי אמריקה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66030" y="3739487"/>
            <a:ext cx="8447964" cy="624365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pPr algn="ctr"/>
            <a:r>
              <a:rPr lang="he-IL" sz="2400" dirty="0" smtClean="0"/>
              <a:t>הרנסנס</a:t>
            </a:r>
            <a:r>
              <a:rPr lang="he-IL" sz="1400" dirty="0" smtClean="0"/>
              <a:t>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8163" y="3313370"/>
            <a:ext cx="1323833" cy="327546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הרפורמציה 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6482686" y="3326591"/>
            <a:ext cx="1323833" cy="327546"/>
          </a:xfrm>
          <a:prstGeom prst="rect">
            <a:avLst/>
          </a:prstGeom>
          <a:ln>
            <a:solidFill>
              <a:srgbClr val="D9D9D9"/>
            </a:solidFill>
          </a:ln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מהפכת הדפוס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80729" y="2755154"/>
            <a:ext cx="846161" cy="51181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>
                <a:solidFill>
                  <a:schemeClr val="lt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מאה 14</a:t>
            </a:r>
            <a:endParaRPr lang="he-IL" sz="48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9082585" y="3399089"/>
            <a:ext cx="1433015" cy="438441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>
                <a:hlinkClick r:id="rId3" action="ppaction://hlinksldjump"/>
              </a:rPr>
              <a:t>"</a:t>
            </a:r>
            <a:r>
              <a:rPr lang="he-IL" sz="1400" dirty="0" smtClean="0"/>
              <a:t>המגיפה השחורה"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66782" y="2476234"/>
            <a:ext cx="1160060" cy="223481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 smtClean="0"/>
          </a:p>
        </p:txBody>
      </p:sp>
      <p:cxnSp>
        <p:nvCxnSpPr>
          <p:cNvPr id="34" name="מחבר ישר 33"/>
          <p:cNvCxnSpPr/>
          <p:nvPr/>
        </p:nvCxnSpPr>
        <p:spPr>
          <a:xfrm>
            <a:off x="5627080" y="2878348"/>
            <a:ext cx="3659" cy="362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/>
          <p:cNvCxnSpPr/>
          <p:nvPr/>
        </p:nvCxnSpPr>
        <p:spPr>
          <a:xfrm>
            <a:off x="6262369" y="2050057"/>
            <a:ext cx="0" cy="426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842369" y="1386639"/>
            <a:ext cx="1156703" cy="669793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כיבוש קונסטנטינופול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044752" y="2664725"/>
            <a:ext cx="941696" cy="146735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10044752" y="1586571"/>
            <a:ext cx="941696" cy="1262410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1400" dirty="0" smtClean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08486" y="3191907"/>
            <a:ext cx="1726816" cy="449486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pPr algn="l" rtl="0"/>
            <a:r>
              <a:rPr lang="he-IL" sz="1400" dirty="0" smtClean="0"/>
              <a:t>המהפכה המדעית</a:t>
            </a:r>
          </a:p>
        </p:txBody>
      </p:sp>
      <p:cxnSp>
        <p:nvCxnSpPr>
          <p:cNvPr id="47" name="מחבר ישר 46"/>
          <p:cNvCxnSpPr/>
          <p:nvPr/>
        </p:nvCxnSpPr>
        <p:spPr>
          <a:xfrm flipH="1">
            <a:off x="3149461" y="2869205"/>
            <a:ext cx="10464" cy="375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/>
          <p:cNvCxnSpPr/>
          <p:nvPr/>
        </p:nvCxnSpPr>
        <p:spPr>
          <a:xfrm flipH="1" flipV="1">
            <a:off x="7092493" y="2095878"/>
            <a:ext cx="8928" cy="423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328179" y="1755680"/>
            <a:ext cx="1323833" cy="327546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מרד האיכרים בגרמניה  </a:t>
            </a:r>
          </a:p>
        </p:txBody>
      </p:sp>
      <p:sp>
        <p:nvSpPr>
          <p:cNvPr id="12" name="חץ שמאלה 11"/>
          <p:cNvSpPr/>
          <p:nvPr/>
        </p:nvSpPr>
        <p:spPr>
          <a:xfrm>
            <a:off x="-417251" y="1136086"/>
            <a:ext cx="6728346" cy="450376"/>
          </a:xfrm>
          <a:prstGeom prst="leftArrow">
            <a:avLst>
              <a:gd name="adj1" fmla="val 68182"/>
              <a:gd name="adj2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ראשית העת החדשה </a:t>
            </a:r>
            <a:endParaRPr lang="he-IL" dirty="0"/>
          </a:p>
        </p:txBody>
      </p:sp>
      <p:sp>
        <p:nvSpPr>
          <p:cNvPr id="17" name="חץ ימינה 16"/>
          <p:cNvSpPr/>
          <p:nvPr/>
        </p:nvSpPr>
        <p:spPr>
          <a:xfrm>
            <a:off x="6351080" y="1095597"/>
            <a:ext cx="6005015" cy="54758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ימי הביניים </a:t>
            </a:r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4517409" y="341194"/>
            <a:ext cx="4012442" cy="641445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766782" y="155660"/>
            <a:ext cx="4872251" cy="704150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e-IL" sz="4800" b="1" dirty="0"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ציר זמן </a:t>
            </a:r>
          </a:p>
        </p:txBody>
      </p:sp>
      <p:pic>
        <p:nvPicPr>
          <p:cNvPr id="30" name="Picture 2" descr="תוצאת תמונה עבור print machinegotenbe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3" r="11643"/>
          <a:stretch>
            <a:fillRect/>
          </a:stretch>
        </p:blipFill>
        <p:spPr bwMode="auto">
          <a:xfrm>
            <a:off x="4786621" y="3662788"/>
            <a:ext cx="3852412" cy="35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86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ctrTitle"/>
          </p:nvPr>
        </p:nvSpPr>
        <p:spPr>
          <a:xfrm>
            <a:off x="914784" y="2251030"/>
            <a:ext cx="10872592" cy="74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dirty="0" smtClean="0"/>
              <a:t>                     </a:t>
            </a:r>
            <a:r>
              <a:rPr lang="he-IL" sz="1400" dirty="0" smtClean="0"/>
              <a:t>    מאה15                      </a:t>
            </a:r>
            <a:r>
              <a:rPr lang="he-IL" sz="1400" dirty="0" smtClean="0"/>
              <a:t>מאה16</a:t>
            </a:r>
            <a:endParaRPr lang="he-IL" sz="1400" dirty="0"/>
          </a:p>
        </p:txBody>
      </p:sp>
      <p:cxnSp>
        <p:nvCxnSpPr>
          <p:cNvPr id="5" name="מחבר ישר 4"/>
          <p:cNvCxnSpPr/>
          <p:nvPr/>
        </p:nvCxnSpPr>
        <p:spPr>
          <a:xfrm flipH="1">
            <a:off x="10063725" y="2869500"/>
            <a:ext cx="1" cy="483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/>
          <p:cNvCxnSpPr/>
          <p:nvPr/>
        </p:nvCxnSpPr>
        <p:spPr>
          <a:xfrm>
            <a:off x="7144603" y="2855983"/>
            <a:ext cx="6665" cy="390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/>
          <p:cNvCxnSpPr/>
          <p:nvPr/>
        </p:nvCxnSpPr>
        <p:spPr>
          <a:xfrm flipH="1">
            <a:off x="4686962" y="2885250"/>
            <a:ext cx="10464" cy="375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811678" y="0"/>
            <a:ext cx="45719" cy="95534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794856" y="3265868"/>
            <a:ext cx="1408051" cy="255892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גילוי אמריקה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66030" y="3739487"/>
            <a:ext cx="8447964" cy="624365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pPr algn="ctr"/>
            <a:r>
              <a:rPr lang="he-IL" sz="2400" dirty="0" smtClean="0"/>
              <a:t>הרנסנס</a:t>
            </a:r>
            <a:r>
              <a:rPr lang="he-IL" sz="1400" dirty="0" smtClean="0"/>
              <a:t>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8163" y="3313370"/>
            <a:ext cx="1323833" cy="327546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הרפורמציה 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6482686" y="3326591"/>
            <a:ext cx="1323833" cy="327546"/>
          </a:xfrm>
          <a:prstGeom prst="rect">
            <a:avLst/>
          </a:prstGeom>
          <a:ln>
            <a:solidFill>
              <a:srgbClr val="D9D9D9"/>
            </a:solidFill>
          </a:ln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מהפכת הדפוס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80729" y="2755154"/>
            <a:ext cx="846161" cy="51181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>
                <a:solidFill>
                  <a:schemeClr val="lt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מאה 14</a:t>
            </a:r>
            <a:endParaRPr lang="he-IL" sz="48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9082585" y="3399089"/>
            <a:ext cx="1433015" cy="438441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>
                <a:hlinkClick r:id="rId3" action="ppaction://hlinksldjump"/>
              </a:rPr>
              <a:t>"</a:t>
            </a:r>
            <a:r>
              <a:rPr lang="he-IL" sz="1400" dirty="0" smtClean="0"/>
              <a:t>המגיפה השחורה"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66782" y="2476234"/>
            <a:ext cx="1160060" cy="223481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 smtClean="0"/>
          </a:p>
        </p:txBody>
      </p:sp>
      <p:cxnSp>
        <p:nvCxnSpPr>
          <p:cNvPr id="34" name="מחבר ישר 33"/>
          <p:cNvCxnSpPr/>
          <p:nvPr/>
        </p:nvCxnSpPr>
        <p:spPr>
          <a:xfrm>
            <a:off x="5627080" y="2878348"/>
            <a:ext cx="3659" cy="362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/>
          <p:cNvCxnSpPr/>
          <p:nvPr/>
        </p:nvCxnSpPr>
        <p:spPr>
          <a:xfrm>
            <a:off x="6262369" y="2050057"/>
            <a:ext cx="0" cy="426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842369" y="1386639"/>
            <a:ext cx="1156703" cy="669793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כיבוש קונסטנטינופול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044752" y="2664725"/>
            <a:ext cx="941696" cy="146735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10044752" y="1586571"/>
            <a:ext cx="941696" cy="1262410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1400" dirty="0" smtClean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08486" y="3191907"/>
            <a:ext cx="1726816" cy="449486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pPr algn="l" rtl="0"/>
            <a:r>
              <a:rPr lang="he-IL" sz="1400" dirty="0" smtClean="0"/>
              <a:t>המהפכה המדעית</a:t>
            </a:r>
          </a:p>
        </p:txBody>
      </p:sp>
      <p:cxnSp>
        <p:nvCxnSpPr>
          <p:cNvPr id="47" name="מחבר ישר 46"/>
          <p:cNvCxnSpPr/>
          <p:nvPr/>
        </p:nvCxnSpPr>
        <p:spPr>
          <a:xfrm flipH="1">
            <a:off x="3149461" y="2869205"/>
            <a:ext cx="10464" cy="375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/>
          <p:cNvCxnSpPr/>
          <p:nvPr/>
        </p:nvCxnSpPr>
        <p:spPr>
          <a:xfrm flipV="1">
            <a:off x="7101421" y="2083226"/>
            <a:ext cx="14614" cy="436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328179" y="1755680"/>
            <a:ext cx="1323833" cy="327546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מרד האיכרים בגרמניה  </a:t>
            </a:r>
          </a:p>
        </p:txBody>
      </p:sp>
      <p:sp>
        <p:nvSpPr>
          <p:cNvPr id="12" name="חץ שמאלה 11"/>
          <p:cNvSpPr/>
          <p:nvPr/>
        </p:nvSpPr>
        <p:spPr>
          <a:xfrm>
            <a:off x="-417251" y="1136086"/>
            <a:ext cx="6728346" cy="450376"/>
          </a:xfrm>
          <a:prstGeom prst="leftArrow">
            <a:avLst>
              <a:gd name="adj1" fmla="val 68182"/>
              <a:gd name="adj2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ראשית העת החדשה </a:t>
            </a:r>
            <a:endParaRPr lang="he-IL" dirty="0"/>
          </a:p>
        </p:txBody>
      </p:sp>
      <p:sp>
        <p:nvSpPr>
          <p:cNvPr id="17" name="חץ ימינה 16"/>
          <p:cNvSpPr/>
          <p:nvPr/>
        </p:nvSpPr>
        <p:spPr>
          <a:xfrm>
            <a:off x="6351080" y="1095597"/>
            <a:ext cx="6005015" cy="54758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ימי הביניים </a:t>
            </a:r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4517409" y="341194"/>
            <a:ext cx="4012442" cy="641445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766782" y="155660"/>
            <a:ext cx="4872251" cy="704150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e-IL" sz="4800" b="1" dirty="0"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ציר זמן </a:t>
            </a:r>
          </a:p>
        </p:txBody>
      </p:sp>
      <p:pic>
        <p:nvPicPr>
          <p:cNvPr id="30" name="Picture 2" descr="Siege of a city, medieval minia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9" b="17949"/>
          <a:stretch>
            <a:fillRect/>
          </a:stretch>
        </p:blipFill>
        <p:spPr bwMode="auto">
          <a:xfrm>
            <a:off x="8057349" y="1643177"/>
            <a:ext cx="5487958" cy="352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41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ctrTitle"/>
          </p:nvPr>
        </p:nvSpPr>
        <p:spPr>
          <a:xfrm>
            <a:off x="914784" y="2251030"/>
            <a:ext cx="10872592" cy="74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dirty="0" smtClean="0"/>
              <a:t>                     </a:t>
            </a:r>
            <a:r>
              <a:rPr lang="he-IL" sz="1400" dirty="0" smtClean="0"/>
              <a:t>    מאה15                      </a:t>
            </a:r>
            <a:r>
              <a:rPr lang="he-IL" sz="1400" dirty="0" smtClean="0"/>
              <a:t>מאה16</a:t>
            </a:r>
            <a:endParaRPr lang="he-IL" sz="1400" dirty="0"/>
          </a:p>
        </p:txBody>
      </p:sp>
      <p:cxnSp>
        <p:nvCxnSpPr>
          <p:cNvPr id="5" name="מחבר ישר 4"/>
          <p:cNvCxnSpPr/>
          <p:nvPr/>
        </p:nvCxnSpPr>
        <p:spPr>
          <a:xfrm flipH="1">
            <a:off x="10063725" y="2869500"/>
            <a:ext cx="1" cy="483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/>
          <p:cNvCxnSpPr/>
          <p:nvPr/>
        </p:nvCxnSpPr>
        <p:spPr>
          <a:xfrm>
            <a:off x="7144603" y="2855983"/>
            <a:ext cx="6665" cy="390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/>
          <p:cNvCxnSpPr/>
          <p:nvPr/>
        </p:nvCxnSpPr>
        <p:spPr>
          <a:xfrm flipH="1">
            <a:off x="4686962" y="2885250"/>
            <a:ext cx="10464" cy="375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811678" y="0"/>
            <a:ext cx="45719" cy="95534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794856" y="3265868"/>
            <a:ext cx="1408051" cy="255892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גילוי אמריקה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66030" y="3739487"/>
            <a:ext cx="8447964" cy="624365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pPr algn="ctr"/>
            <a:r>
              <a:rPr lang="he-IL" sz="2400" dirty="0" smtClean="0"/>
              <a:t>הרנסנס</a:t>
            </a:r>
            <a:r>
              <a:rPr lang="he-IL" sz="1400" dirty="0" smtClean="0"/>
              <a:t>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8163" y="3313370"/>
            <a:ext cx="1323833" cy="327546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הרפורמציה 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6482686" y="3326591"/>
            <a:ext cx="1323833" cy="327546"/>
          </a:xfrm>
          <a:prstGeom prst="rect">
            <a:avLst/>
          </a:prstGeom>
          <a:ln>
            <a:solidFill>
              <a:srgbClr val="D9D9D9"/>
            </a:solidFill>
          </a:ln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מהפכת הדפוס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80729" y="2755154"/>
            <a:ext cx="846161" cy="51181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>
                <a:solidFill>
                  <a:schemeClr val="lt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מאה 14</a:t>
            </a:r>
            <a:endParaRPr lang="he-IL" sz="48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9082585" y="3399089"/>
            <a:ext cx="1433015" cy="438441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>
                <a:hlinkClick r:id="rId3" action="ppaction://hlinksldjump"/>
              </a:rPr>
              <a:t>"</a:t>
            </a:r>
            <a:r>
              <a:rPr lang="he-IL" sz="1400" dirty="0" smtClean="0"/>
              <a:t>המגיפה השחורה"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66782" y="2476234"/>
            <a:ext cx="1160060" cy="223481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 smtClean="0"/>
          </a:p>
        </p:txBody>
      </p:sp>
      <p:cxnSp>
        <p:nvCxnSpPr>
          <p:cNvPr id="34" name="מחבר ישר 33"/>
          <p:cNvCxnSpPr/>
          <p:nvPr/>
        </p:nvCxnSpPr>
        <p:spPr>
          <a:xfrm>
            <a:off x="5627080" y="2878348"/>
            <a:ext cx="3659" cy="362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/>
          <p:cNvCxnSpPr/>
          <p:nvPr/>
        </p:nvCxnSpPr>
        <p:spPr>
          <a:xfrm>
            <a:off x="6262369" y="2050057"/>
            <a:ext cx="0" cy="426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842369" y="1386639"/>
            <a:ext cx="1156703" cy="669793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כיבוש קונסטנטינופול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044752" y="2664725"/>
            <a:ext cx="941696" cy="146735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10044752" y="1586571"/>
            <a:ext cx="941696" cy="1262410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1400" dirty="0" smtClean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08486" y="3191907"/>
            <a:ext cx="1726816" cy="449486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pPr algn="l" rtl="0"/>
            <a:r>
              <a:rPr lang="he-IL" sz="1400" dirty="0" smtClean="0"/>
              <a:t>המהפכה המדעית</a:t>
            </a:r>
          </a:p>
        </p:txBody>
      </p:sp>
      <p:cxnSp>
        <p:nvCxnSpPr>
          <p:cNvPr id="47" name="מחבר ישר 46"/>
          <p:cNvCxnSpPr/>
          <p:nvPr/>
        </p:nvCxnSpPr>
        <p:spPr>
          <a:xfrm flipH="1">
            <a:off x="3149461" y="2869205"/>
            <a:ext cx="10464" cy="375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/>
          <p:cNvCxnSpPr/>
          <p:nvPr/>
        </p:nvCxnSpPr>
        <p:spPr>
          <a:xfrm flipH="1" flipV="1">
            <a:off x="7092493" y="2095878"/>
            <a:ext cx="8928" cy="423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328179" y="1755680"/>
            <a:ext cx="1323833" cy="327546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 smtClean="0"/>
              <a:t>מרד האיכרים בגרמניה  </a:t>
            </a:r>
          </a:p>
        </p:txBody>
      </p:sp>
      <p:sp>
        <p:nvSpPr>
          <p:cNvPr id="12" name="חץ שמאלה 11"/>
          <p:cNvSpPr/>
          <p:nvPr/>
        </p:nvSpPr>
        <p:spPr>
          <a:xfrm>
            <a:off x="-417251" y="1136086"/>
            <a:ext cx="6728346" cy="450376"/>
          </a:xfrm>
          <a:prstGeom prst="leftArrow">
            <a:avLst>
              <a:gd name="adj1" fmla="val 68182"/>
              <a:gd name="adj2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ראשית העת החדשה </a:t>
            </a:r>
            <a:endParaRPr lang="he-IL" dirty="0"/>
          </a:p>
        </p:txBody>
      </p:sp>
      <p:sp>
        <p:nvSpPr>
          <p:cNvPr id="17" name="חץ ימינה 16"/>
          <p:cNvSpPr/>
          <p:nvPr/>
        </p:nvSpPr>
        <p:spPr>
          <a:xfrm>
            <a:off x="6351080" y="1095597"/>
            <a:ext cx="6005015" cy="54758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ימי הביניים </a:t>
            </a:r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4517409" y="341194"/>
            <a:ext cx="4012442" cy="641445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766782" y="155660"/>
            <a:ext cx="4872251" cy="704150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e-IL" sz="4800" b="1" dirty="0"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ציר זמן </a:t>
            </a:r>
          </a:p>
        </p:txBody>
      </p:sp>
      <p:pic>
        <p:nvPicPr>
          <p:cNvPr id="1026" name="Picture 2" descr="David is a Renaissance sculpture masterpiece of Michelangelo in florence ita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772" y="1859873"/>
            <a:ext cx="5584468" cy="437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4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1" anchor="b">
        <a:noAutofit/>
      </a:bodyPr>
      <a:lstStyle>
        <a:defPPr>
          <a:defRPr sz="4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_Academy_Online_01.pptx" id="{C87FC7CB-BC54-4968-BC43-6F6F52A732C6}" vid="{25FF0C9D-8A06-4DCC-BAB4-CF06509D4A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Template_Academy_Online_02</Template>
  <TotalTime>834</TotalTime>
  <Words>501</Words>
  <Application>Microsoft Office PowerPoint</Application>
  <PresentationFormat>מסך רחב</PresentationFormat>
  <Paragraphs>140</Paragraphs>
  <Slides>20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7" baseType="lpstr">
      <vt:lpstr>Arial</vt:lpstr>
      <vt:lpstr>Assistant SemiBold</vt:lpstr>
      <vt:lpstr>Calibri</vt:lpstr>
      <vt:lpstr>David</vt:lpstr>
      <vt:lpstr>Varela Round</vt:lpstr>
      <vt:lpstr>Verdana</vt:lpstr>
      <vt:lpstr>ערכת נושא Office</vt:lpstr>
      <vt:lpstr>מערכת שידורים לאומית</vt:lpstr>
      <vt:lpstr>           המאה ה15- המאה של השינויים   לאה וינברגר</vt:lpstr>
      <vt:lpstr>מה אכלתם היום בבוקר? מה המקור הלא טכנולוגי בו אתם משתמשים בשיעור למציאת תשובות ?  מהו הציור המפורסם בעולם? מתי השתנו זכויות האיכרים ? מתי הכנסייה הקתולית אבדה את כוחה העולמי והבלעדי ?</vt:lpstr>
      <vt:lpstr>-הצגת השינויים בראשית העת החדשה -האם השינויים מוגדרים כמהפכה? - הגדרת התקופה כ"ראשית העת החדשה" וסוף ימי הביניים "החשוכים"- האמנם? -משימה לעבודה כתתית  </vt:lpstr>
      <vt:lpstr>                         מאה15                      מאה16</vt:lpstr>
      <vt:lpstr>                         מאה15                      מאה16</vt:lpstr>
      <vt:lpstr>                         מאה15                      מאה16</vt:lpstr>
      <vt:lpstr>                         מאה15                      מאה16</vt:lpstr>
      <vt:lpstr>                         מאה15                      מאה16</vt:lpstr>
      <vt:lpstr>                         מאה15                      מאה16</vt:lpstr>
      <vt:lpstr>                         מאה15                      מאה16</vt:lpstr>
      <vt:lpstr>                         מאה15                      מאה16</vt:lpstr>
      <vt:lpstr>                         מאה15                      מאה16</vt:lpstr>
      <vt:lpstr>כל כך הרבה אירועים חשובים התרחשו במאה15 .   האם יש ביניהם קשר? האם יש אירוע שמקשר בין כולם?</vt:lpstr>
      <vt:lpstr>מהפכה </vt:lpstr>
      <vt:lpstr>מהפכה בחדר? </vt:lpstr>
      <vt:lpstr>מהפכה  מוגדרת כאירוע היסטורי המשנה, בזמן קצר יחסית, את פני החברה, בעקבות קפיצת מדרגה ביכולתו הטכנולוגית של האדם, או בעקבות שינוי רדיקלי בתפיסתו החברתית והפוליטית הדתית התרבותית ובתחומים נוספים   . </vt:lpstr>
      <vt:lpstr>מצגת של PowerPoint‏</vt:lpstr>
      <vt:lpstr>מה למדנו?   </vt:lpstr>
      <vt:lpstr>הציגו לבחירתכם  את אחת המהפכות במאה ה15 בצורת כרזה כך שתציג את השינוי שהתרחש בה 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Yaniv Bendor</dc:creator>
  <cp:lastModifiedBy>student</cp:lastModifiedBy>
  <cp:revision>77</cp:revision>
  <dcterms:created xsi:type="dcterms:W3CDTF">2019-03-05T11:36:01Z</dcterms:created>
  <dcterms:modified xsi:type="dcterms:W3CDTF">2020-03-14T22:11:22Z</dcterms:modified>
</cp:coreProperties>
</file>